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Caveat"/>
      <p:regular r:id="rId25"/>
      <p:bold r:id="rId26"/>
    </p:embeddedFon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c081e376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c081e37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c081e3765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c081e3765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c081e3765_0_2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c081e3765_0_2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c081e376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c081e376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c081e3765_6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c081e3765_6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c081e3765_6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c081e3765_6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c081e3765_6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c081e3765_6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081e3765_6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081e3765_6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c081e376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c081e376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c081e3765_6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c081e3765_6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c0c7b86c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c0c7b86c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c0c7b86c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c0c7b86c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081e3765_6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c081e3765_6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c081e37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c081e37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c081e37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c081e37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c081e37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c081e37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c081e376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c081e376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c081e37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c081e37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Pragmat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rot="-768054">
            <a:off x="1861944" y="1475922"/>
            <a:ext cx="5420112" cy="1776714"/>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4800">
                <a:latin typeface="Caveat"/>
                <a:ea typeface="Caveat"/>
                <a:cs typeface="Caveat"/>
                <a:sym typeface="Caveat"/>
              </a:rPr>
              <a:t> </a:t>
            </a:r>
            <a:endParaRPr sz="4800">
              <a:latin typeface="Caveat"/>
              <a:ea typeface="Caveat"/>
              <a:cs typeface="Caveat"/>
              <a:sym typeface="Caveat"/>
            </a:endParaRPr>
          </a:p>
          <a:p>
            <a:pPr indent="0" lvl="0" marL="457200" rtl="0" algn="l">
              <a:spcBef>
                <a:spcPts val="0"/>
              </a:spcBef>
              <a:spcAft>
                <a:spcPts val="0"/>
              </a:spcAft>
              <a:buNone/>
            </a:pPr>
            <a:r>
              <a:rPr lang="en" sz="4800">
                <a:solidFill>
                  <a:srgbClr val="A64D79"/>
                </a:solidFill>
                <a:latin typeface="Caveat"/>
                <a:ea typeface="Caveat"/>
                <a:cs typeface="Caveat"/>
                <a:sym typeface="Caveat"/>
              </a:rPr>
              <a:t>Resume Shortlister</a:t>
            </a:r>
            <a:endParaRPr sz="4800">
              <a:solidFill>
                <a:srgbClr val="A64D79"/>
              </a:solidFill>
              <a:latin typeface="Caveat"/>
              <a:ea typeface="Caveat"/>
              <a:cs typeface="Caveat"/>
              <a:sym typeface="Caveat"/>
            </a:endParaRPr>
          </a:p>
          <a:p>
            <a:pPr indent="457200" lvl="0" marL="457200" rtl="0" algn="ctr">
              <a:spcBef>
                <a:spcPts val="0"/>
              </a:spcBef>
              <a:spcAft>
                <a:spcPts val="0"/>
              </a:spcAft>
              <a:buNone/>
            </a:pPr>
            <a:r>
              <a:t/>
            </a:r>
            <a:endParaRPr>
              <a:latin typeface="Caveat"/>
              <a:ea typeface="Caveat"/>
              <a:cs typeface="Caveat"/>
              <a:sym typeface="Caveat"/>
            </a:endParaRPr>
          </a:p>
        </p:txBody>
      </p:sp>
      <p:sp>
        <p:nvSpPr>
          <p:cNvPr id="129" name="Google Shape;129;p13"/>
          <p:cNvSpPr txBox="1"/>
          <p:nvPr>
            <p:ph idx="1" type="subTitle"/>
          </p:nvPr>
        </p:nvSpPr>
        <p:spPr>
          <a:xfrm>
            <a:off x="5083950" y="3178600"/>
            <a:ext cx="3470700" cy="125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        Karanpal Singh (2017UCO1643)</a:t>
            </a:r>
            <a:endParaRPr/>
          </a:p>
          <a:p>
            <a:pPr indent="0" lvl="0" marL="0" rtl="0" algn="ctr">
              <a:spcBef>
                <a:spcPts val="0"/>
              </a:spcBef>
              <a:spcAft>
                <a:spcPts val="0"/>
              </a:spcAft>
              <a:buNone/>
            </a:pPr>
            <a:r>
              <a:rPr lang="en"/>
              <a:t>        Shubham (2017UCO1649)</a:t>
            </a:r>
            <a:endParaRPr/>
          </a:p>
          <a:p>
            <a:pPr indent="0" lvl="0" marL="0" rtl="0" algn="ctr">
              <a:spcBef>
                <a:spcPts val="0"/>
              </a:spcBef>
              <a:spcAft>
                <a:spcPts val="0"/>
              </a:spcAft>
              <a:buNone/>
            </a:pPr>
            <a:r>
              <a:rPr lang="en"/>
              <a:t>        Rishabh Gupta (2017UCO1682)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583400"/>
            <a:ext cx="75057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Pragmatic Analysis</a:t>
            </a:r>
            <a:endParaRPr b="1">
              <a:solidFill>
                <a:srgbClr val="0000FF"/>
              </a:solidFill>
              <a:latin typeface="Verdana"/>
              <a:ea typeface="Verdana"/>
              <a:cs typeface="Verdana"/>
              <a:sym typeface="Verdana"/>
            </a:endParaRPr>
          </a:p>
        </p:txBody>
      </p:sp>
      <p:sp>
        <p:nvSpPr>
          <p:cNvPr id="186" name="Google Shape;186;p22"/>
          <p:cNvSpPr txBox="1"/>
          <p:nvPr>
            <p:ph idx="1" type="body"/>
          </p:nvPr>
        </p:nvSpPr>
        <p:spPr>
          <a:xfrm>
            <a:off x="819150" y="1369100"/>
            <a:ext cx="7505700" cy="322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650">
                <a:solidFill>
                  <a:srgbClr val="666666"/>
                </a:solidFill>
                <a:latin typeface="Roboto"/>
                <a:ea typeface="Roboto"/>
                <a:cs typeface="Roboto"/>
                <a:sym typeface="Roboto"/>
              </a:rPr>
              <a:t>Pragmatic Analysis is part of the process of extracting information from text. Specifically, it’s the portion that focuses on taking a structures set of text and figuring out what the actual meaning was. It actually comes from the field of </a:t>
            </a:r>
            <a:r>
              <a:rPr b="1" lang="en" sz="1650">
                <a:solidFill>
                  <a:srgbClr val="FF0000"/>
                </a:solidFill>
                <a:uFill>
                  <a:noFill/>
                </a:uFill>
                <a:latin typeface="Roboto"/>
                <a:ea typeface="Roboto"/>
                <a:cs typeface="Roboto"/>
                <a:sym typeface="Roboto"/>
                <a:hlinkClick r:id="rId3"/>
              </a:rPr>
              <a:t>linguistics</a:t>
            </a:r>
            <a:r>
              <a:rPr b="1" lang="en" sz="1650">
                <a:solidFill>
                  <a:srgbClr val="FF0000"/>
                </a:solidFill>
                <a:latin typeface="Roboto"/>
                <a:ea typeface="Roboto"/>
                <a:cs typeface="Roboto"/>
                <a:sym typeface="Roboto"/>
              </a:rPr>
              <a:t> </a:t>
            </a:r>
            <a:r>
              <a:rPr b="1" lang="en" sz="1650">
                <a:solidFill>
                  <a:srgbClr val="666666"/>
                </a:solidFill>
                <a:latin typeface="Roboto"/>
                <a:ea typeface="Roboto"/>
                <a:cs typeface="Roboto"/>
                <a:sym typeface="Roboto"/>
              </a:rPr>
              <a:t>(as a lot of NLP does), where the context is considered from the text.</a:t>
            </a:r>
            <a:endParaRPr b="1" sz="1650">
              <a:solidFill>
                <a:srgbClr val="666666"/>
              </a:solidFill>
              <a:latin typeface="Roboto"/>
              <a:ea typeface="Roboto"/>
              <a:cs typeface="Roboto"/>
              <a:sym typeface="Roboto"/>
            </a:endParaRPr>
          </a:p>
          <a:p>
            <a:pPr indent="457200" lvl="0" marL="0" rtl="0" algn="l">
              <a:spcBef>
                <a:spcPts val="1200"/>
              </a:spcBef>
              <a:spcAft>
                <a:spcPts val="0"/>
              </a:spcAft>
              <a:buNone/>
            </a:pPr>
            <a:r>
              <a:rPr b="1" lang="en" sz="1650">
                <a:solidFill>
                  <a:srgbClr val="666666"/>
                </a:solidFill>
                <a:latin typeface="Roboto"/>
                <a:ea typeface="Roboto"/>
                <a:cs typeface="Roboto"/>
                <a:sym typeface="Roboto"/>
              </a:rPr>
              <a:t>Why is this important? Because a lot of text’s meaning does have to do with the context in which it was said/written. Ambiguity, and limiting ambiguity, are at the core of natural language processing, so needless to say, pragmatic analysis is actually quite crucial with respect to extracting meaning or information.</a:t>
            </a:r>
            <a:endParaRPr b="1" sz="1650">
              <a:solidFill>
                <a:srgbClr val="666666"/>
              </a:solidFill>
              <a:latin typeface="Roboto"/>
              <a:ea typeface="Roboto"/>
              <a:cs typeface="Roboto"/>
              <a:sym typeface="Roboto"/>
            </a:endParaRPr>
          </a:p>
          <a:p>
            <a:pPr indent="0" lvl="0" marL="0" rtl="0" algn="l">
              <a:spcBef>
                <a:spcPts val="700"/>
              </a:spcBef>
              <a:spcAft>
                <a:spcPts val="0"/>
              </a:spcAft>
              <a:buNone/>
            </a:pPr>
            <a:r>
              <a:t/>
            </a:r>
            <a:endParaRPr sz="1600">
              <a:solidFill>
                <a:srgbClr val="000000"/>
              </a:solidFill>
              <a:highlight>
                <a:srgbClr val="FFFFFF"/>
              </a:highlight>
            </a:endParaRPr>
          </a:p>
          <a:p>
            <a:pPr indent="0" lvl="0" marL="0" rtl="0" algn="l">
              <a:spcBef>
                <a:spcPts val="700"/>
              </a:spcBef>
              <a:spcAft>
                <a:spcPts val="0"/>
              </a:spcAft>
              <a:buNone/>
            </a:pPr>
            <a:r>
              <a:rPr b="1" lang="en" sz="2400">
                <a:solidFill>
                  <a:srgbClr val="666666"/>
                </a:solidFill>
                <a:latin typeface="Arial"/>
                <a:ea typeface="Arial"/>
                <a:cs typeface="Arial"/>
                <a:sym typeface="Arial"/>
              </a:rPr>
              <a:t> </a:t>
            </a:r>
            <a:endParaRPr b="1" sz="24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3"/>
          <p:cNvPicPr preferRelativeResize="0"/>
          <p:nvPr/>
        </p:nvPicPr>
        <p:blipFill>
          <a:blip r:embed="rId3">
            <a:alphaModFix/>
          </a:blip>
          <a:stretch>
            <a:fillRect/>
          </a:stretch>
        </p:blipFill>
        <p:spPr>
          <a:xfrm>
            <a:off x="856375" y="1252901"/>
            <a:ext cx="7650601" cy="3211225"/>
          </a:xfrm>
          <a:prstGeom prst="rect">
            <a:avLst/>
          </a:prstGeom>
          <a:noFill/>
          <a:ln>
            <a:noFill/>
          </a:ln>
        </p:spPr>
      </p:pic>
      <p:sp>
        <p:nvSpPr>
          <p:cNvPr id="192" name="Google Shape;192;p23"/>
          <p:cNvSpPr txBox="1"/>
          <p:nvPr/>
        </p:nvSpPr>
        <p:spPr>
          <a:xfrm>
            <a:off x="819150" y="402950"/>
            <a:ext cx="74805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FF"/>
                </a:solidFill>
                <a:latin typeface="Verdana"/>
                <a:ea typeface="Verdana"/>
                <a:cs typeface="Verdana"/>
                <a:sym typeface="Verdana"/>
              </a:rPr>
              <a:t>Skill Categories / Keyword Dictionary</a:t>
            </a:r>
            <a:endParaRPr b="1" sz="2400">
              <a:solidFill>
                <a:srgbClr val="0000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604425"/>
            <a:ext cx="75057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Heuristics :</a:t>
            </a:r>
            <a:endParaRPr/>
          </a:p>
        </p:txBody>
      </p:sp>
      <p:sp>
        <p:nvSpPr>
          <p:cNvPr id="198" name="Google Shape;198;p24"/>
          <p:cNvSpPr txBox="1"/>
          <p:nvPr>
            <p:ph idx="1" type="body"/>
          </p:nvPr>
        </p:nvSpPr>
        <p:spPr>
          <a:xfrm>
            <a:off x="819150" y="1410225"/>
            <a:ext cx="4715400" cy="346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666666"/>
                </a:solidFill>
              </a:rPr>
              <a:t>●  </a:t>
            </a:r>
            <a:r>
              <a:rPr b="1" lang="en" sz="2400">
                <a:solidFill>
                  <a:srgbClr val="666666"/>
                </a:solidFill>
              </a:rPr>
              <a:t>Scoring Based Heuristics </a:t>
            </a:r>
            <a:endParaRPr b="1" sz="2400">
              <a:solidFill>
                <a:srgbClr val="666666"/>
              </a:solidFill>
            </a:endParaRPr>
          </a:p>
          <a:p>
            <a:pPr indent="0" lvl="0" marL="0" rtl="0" algn="l">
              <a:lnSpc>
                <a:spcPct val="115000"/>
              </a:lnSpc>
              <a:spcBef>
                <a:spcPts val="0"/>
              </a:spcBef>
              <a:spcAft>
                <a:spcPts val="0"/>
              </a:spcAft>
              <a:buNone/>
            </a:pPr>
            <a:r>
              <a:rPr lang="en" sz="2400">
                <a:solidFill>
                  <a:srgbClr val="666666"/>
                </a:solidFill>
              </a:rPr>
              <a:t>●  </a:t>
            </a:r>
            <a:r>
              <a:rPr b="1" lang="en" sz="2400">
                <a:solidFill>
                  <a:srgbClr val="666666"/>
                </a:solidFill>
              </a:rPr>
              <a:t>Different points corresponding to the different  categories of skills (in accordance with Hiring Category)</a:t>
            </a:r>
            <a:endParaRPr b="1" sz="2400">
              <a:solidFill>
                <a:srgbClr val="666666"/>
              </a:solidFill>
            </a:endParaRPr>
          </a:p>
          <a:p>
            <a:pPr indent="0" lvl="0" marL="0" rtl="0" algn="l">
              <a:lnSpc>
                <a:spcPct val="115000"/>
              </a:lnSpc>
              <a:spcBef>
                <a:spcPts val="0"/>
              </a:spcBef>
              <a:spcAft>
                <a:spcPts val="0"/>
              </a:spcAft>
              <a:buNone/>
            </a:pPr>
            <a:r>
              <a:rPr lang="en" sz="2400">
                <a:solidFill>
                  <a:srgbClr val="666666"/>
                </a:solidFill>
              </a:rPr>
              <a:t>●  </a:t>
            </a:r>
            <a:r>
              <a:rPr b="1" lang="en" sz="2400">
                <a:solidFill>
                  <a:srgbClr val="666666"/>
                </a:solidFill>
              </a:rPr>
              <a:t>Top 10% of Resumes with Highest scores are  shortlisted for further process.</a:t>
            </a:r>
            <a:endParaRPr b="1" sz="2400">
              <a:solidFill>
                <a:srgbClr val="666666"/>
              </a:solidFill>
            </a:endParaRPr>
          </a:p>
          <a:p>
            <a:pPr indent="0" lvl="0" marL="0" rtl="0" algn="l">
              <a:spcBef>
                <a:spcPts val="0"/>
              </a:spcBef>
              <a:spcAft>
                <a:spcPts val="1600"/>
              </a:spcAft>
              <a:buNone/>
            </a:pPr>
            <a:r>
              <a:t/>
            </a:r>
            <a:endParaRPr/>
          </a:p>
        </p:txBody>
      </p:sp>
      <p:pic>
        <p:nvPicPr>
          <p:cNvPr id="199" name="Google Shape;199;p24"/>
          <p:cNvPicPr preferRelativeResize="0"/>
          <p:nvPr/>
        </p:nvPicPr>
        <p:blipFill rotWithShape="1">
          <a:blip r:embed="rId3">
            <a:alphaModFix/>
          </a:blip>
          <a:srcRect b="55401" l="8958" r="81692" t="28932"/>
          <a:stretch/>
        </p:blipFill>
        <p:spPr>
          <a:xfrm>
            <a:off x="6057050" y="1679275"/>
            <a:ext cx="2516923" cy="2372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571500"/>
            <a:ext cx="7505700" cy="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Heuristic Calculation :</a:t>
            </a:r>
            <a:endParaRPr b="1">
              <a:solidFill>
                <a:srgbClr val="0000FF"/>
              </a:solidFill>
              <a:latin typeface="Verdana"/>
              <a:ea typeface="Verdana"/>
              <a:cs typeface="Verdana"/>
              <a:sym typeface="Verdana"/>
            </a:endParaRPr>
          </a:p>
        </p:txBody>
      </p:sp>
      <p:sp>
        <p:nvSpPr>
          <p:cNvPr id="205" name="Google Shape;205;p25"/>
          <p:cNvSpPr txBox="1"/>
          <p:nvPr>
            <p:ph idx="1" type="body"/>
          </p:nvPr>
        </p:nvSpPr>
        <p:spPr>
          <a:xfrm>
            <a:off x="895350" y="1297800"/>
            <a:ext cx="7505700" cy="3141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666666"/>
              </a:buClr>
              <a:buSzPts val="1900"/>
              <a:buChar char="●"/>
            </a:pPr>
            <a:r>
              <a:rPr b="1" lang="en" sz="1900">
                <a:solidFill>
                  <a:srgbClr val="666666"/>
                </a:solidFill>
              </a:rPr>
              <a:t>Consider a person’s no. of skills in various categories as A</a:t>
            </a:r>
            <a:r>
              <a:rPr b="1" baseline="-25000" lang="en" sz="1900">
                <a:solidFill>
                  <a:srgbClr val="666666"/>
                </a:solidFill>
              </a:rPr>
              <a:t>1</a:t>
            </a:r>
            <a:r>
              <a:rPr b="1" lang="en" sz="1900">
                <a:solidFill>
                  <a:srgbClr val="666666"/>
                </a:solidFill>
              </a:rPr>
              <a:t>, A</a:t>
            </a:r>
            <a:r>
              <a:rPr b="1" baseline="-25000" lang="en" sz="1900">
                <a:solidFill>
                  <a:srgbClr val="666666"/>
                </a:solidFill>
              </a:rPr>
              <a:t>2</a:t>
            </a:r>
            <a:r>
              <a:rPr b="1" lang="en" sz="1900">
                <a:solidFill>
                  <a:srgbClr val="666666"/>
                </a:solidFill>
              </a:rPr>
              <a:t>, …, A</a:t>
            </a:r>
            <a:r>
              <a:rPr b="1" baseline="-25000" lang="en" sz="1900">
                <a:solidFill>
                  <a:srgbClr val="666666"/>
                </a:solidFill>
              </a:rPr>
              <a:t>n </a:t>
            </a:r>
            <a:r>
              <a:rPr b="1" lang="en" sz="1900">
                <a:solidFill>
                  <a:srgbClr val="666666"/>
                </a:solidFill>
              </a:rPr>
              <a:t>, where A</a:t>
            </a:r>
            <a:r>
              <a:rPr b="1" baseline="-25000" lang="en" sz="1900">
                <a:solidFill>
                  <a:srgbClr val="666666"/>
                </a:solidFill>
              </a:rPr>
              <a:t>i</a:t>
            </a:r>
            <a:r>
              <a:rPr b="1" lang="en" sz="1900">
                <a:solidFill>
                  <a:srgbClr val="666666"/>
                </a:solidFill>
              </a:rPr>
              <a:t> represent number of skills a person have in i</a:t>
            </a:r>
            <a:r>
              <a:rPr b="1" baseline="30000" lang="en" sz="1900">
                <a:solidFill>
                  <a:srgbClr val="666666"/>
                </a:solidFill>
              </a:rPr>
              <a:t>th</a:t>
            </a:r>
            <a:r>
              <a:rPr b="1" lang="en" sz="1900">
                <a:solidFill>
                  <a:srgbClr val="666666"/>
                </a:solidFill>
              </a:rPr>
              <a:t> category.</a:t>
            </a:r>
            <a:endParaRPr b="1" sz="1900">
              <a:solidFill>
                <a:srgbClr val="666666"/>
              </a:solidFill>
            </a:endParaRPr>
          </a:p>
          <a:p>
            <a:pPr indent="-349250" lvl="0" marL="457200" rtl="0" algn="l">
              <a:spcBef>
                <a:spcPts val="0"/>
              </a:spcBef>
              <a:spcAft>
                <a:spcPts val="0"/>
              </a:spcAft>
              <a:buClr>
                <a:srgbClr val="666666"/>
              </a:buClr>
              <a:buSzPts val="1900"/>
              <a:buChar char="●"/>
            </a:pPr>
            <a:r>
              <a:rPr b="1" lang="en" sz="1900">
                <a:solidFill>
                  <a:srgbClr val="666666"/>
                </a:solidFill>
              </a:rPr>
              <a:t>Let X</a:t>
            </a:r>
            <a:r>
              <a:rPr b="1" baseline="-25000" lang="en" sz="1900">
                <a:solidFill>
                  <a:srgbClr val="666666"/>
                </a:solidFill>
              </a:rPr>
              <a:t>1</a:t>
            </a:r>
            <a:r>
              <a:rPr b="1" lang="en" sz="1900">
                <a:solidFill>
                  <a:srgbClr val="666666"/>
                </a:solidFill>
              </a:rPr>
              <a:t>, X</a:t>
            </a:r>
            <a:r>
              <a:rPr b="1" baseline="-25000" lang="en" sz="1900">
                <a:solidFill>
                  <a:srgbClr val="666666"/>
                </a:solidFill>
              </a:rPr>
              <a:t>2,</a:t>
            </a:r>
            <a:r>
              <a:rPr b="1" lang="en" sz="1900">
                <a:solidFill>
                  <a:srgbClr val="666666"/>
                </a:solidFill>
              </a:rPr>
              <a:t> …, X</a:t>
            </a:r>
            <a:r>
              <a:rPr b="1" baseline="-25000" lang="en" sz="1900">
                <a:solidFill>
                  <a:srgbClr val="666666"/>
                </a:solidFill>
              </a:rPr>
              <a:t>N</a:t>
            </a:r>
            <a:r>
              <a:rPr b="1" lang="en" sz="1900">
                <a:solidFill>
                  <a:srgbClr val="666666"/>
                </a:solidFill>
              </a:rPr>
              <a:t> as multiplier or points for corresponding categories.</a:t>
            </a:r>
            <a:endParaRPr b="1" sz="1900">
              <a:solidFill>
                <a:srgbClr val="666666"/>
              </a:solidFill>
            </a:endParaRPr>
          </a:p>
          <a:p>
            <a:pPr indent="-349250" lvl="0" marL="457200" rtl="0" algn="l">
              <a:spcBef>
                <a:spcPts val="0"/>
              </a:spcBef>
              <a:spcAft>
                <a:spcPts val="0"/>
              </a:spcAft>
              <a:buClr>
                <a:srgbClr val="666666"/>
              </a:buClr>
              <a:buSzPts val="1900"/>
              <a:buChar char="●"/>
            </a:pPr>
            <a:r>
              <a:rPr b="1" lang="en" sz="1900">
                <a:solidFill>
                  <a:srgbClr val="666666"/>
                </a:solidFill>
              </a:rPr>
              <a:t>Score is calculated as :</a:t>
            </a:r>
            <a:endParaRPr b="1" sz="1900">
              <a:solidFill>
                <a:srgbClr val="666666"/>
              </a:solidFill>
            </a:endParaRPr>
          </a:p>
          <a:p>
            <a:pPr indent="0" lvl="0" marL="457200" rtl="0" algn="l">
              <a:spcBef>
                <a:spcPts val="1600"/>
              </a:spcBef>
              <a:spcAft>
                <a:spcPts val="0"/>
              </a:spcAft>
              <a:buNone/>
            </a:pPr>
            <a:r>
              <a:rPr b="1" lang="en" sz="2000">
                <a:solidFill>
                  <a:srgbClr val="FF0000"/>
                </a:solidFill>
              </a:rPr>
              <a:t>Score =   ∑ A</a:t>
            </a:r>
            <a:r>
              <a:rPr b="1" baseline="-25000" lang="en" sz="2000">
                <a:solidFill>
                  <a:srgbClr val="FF0000"/>
                </a:solidFill>
              </a:rPr>
              <a:t>i</a:t>
            </a:r>
            <a:r>
              <a:rPr b="1" lang="en" sz="2000">
                <a:solidFill>
                  <a:srgbClr val="FF0000"/>
                </a:solidFill>
              </a:rPr>
              <a:t> * X</a:t>
            </a:r>
            <a:r>
              <a:rPr b="1" baseline="-25000" lang="en" sz="2000">
                <a:solidFill>
                  <a:srgbClr val="FF0000"/>
                </a:solidFill>
              </a:rPr>
              <a:t>i                </a:t>
            </a:r>
            <a:r>
              <a:rPr b="1" lang="en" sz="2000">
                <a:solidFill>
                  <a:srgbClr val="FF0000"/>
                </a:solidFill>
              </a:rPr>
              <a:t>∀   0 ≤ i ≤ N</a:t>
            </a:r>
            <a:endParaRPr b="1" sz="2000">
              <a:solidFill>
                <a:srgbClr val="FF0000"/>
              </a:solidFill>
            </a:endParaRPr>
          </a:p>
          <a:p>
            <a:pPr indent="-349250" lvl="0" marL="457200" rtl="0" algn="l">
              <a:spcBef>
                <a:spcPts val="1600"/>
              </a:spcBef>
              <a:spcAft>
                <a:spcPts val="0"/>
              </a:spcAft>
              <a:buClr>
                <a:srgbClr val="666666"/>
              </a:buClr>
              <a:buSzPts val="1900"/>
              <a:buChar char="●"/>
            </a:pPr>
            <a:r>
              <a:rPr b="1" lang="en" sz="1900">
                <a:solidFill>
                  <a:srgbClr val="666666"/>
                </a:solidFill>
              </a:rPr>
              <a:t>The Resumes are then sorted in Descending order and the top 10% of the Resumes are selected for further Interview/Test process.</a:t>
            </a:r>
            <a:endParaRPr b="1" sz="1900">
              <a:solidFill>
                <a:srgbClr val="666666"/>
              </a:solidFill>
            </a:endParaRPr>
          </a:p>
          <a:p>
            <a:pPr indent="0" lvl="0" marL="0" rtl="0" algn="l">
              <a:spcBef>
                <a:spcPts val="1600"/>
              </a:spcBef>
              <a:spcAft>
                <a:spcPts val="1600"/>
              </a:spcAft>
              <a:buNone/>
            </a:pPr>
            <a:r>
              <a:t/>
            </a:r>
            <a:endParaRPr b="1" sz="19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408125"/>
            <a:ext cx="75057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Benefits:</a:t>
            </a:r>
            <a:endParaRPr b="1">
              <a:solidFill>
                <a:srgbClr val="0000FF"/>
              </a:solidFill>
              <a:latin typeface="Verdana"/>
              <a:ea typeface="Verdana"/>
              <a:cs typeface="Verdana"/>
              <a:sym typeface="Verdana"/>
            </a:endParaRPr>
          </a:p>
        </p:txBody>
      </p:sp>
      <p:sp>
        <p:nvSpPr>
          <p:cNvPr id="211" name="Google Shape;211;p26"/>
          <p:cNvSpPr txBox="1"/>
          <p:nvPr>
            <p:ph idx="1" type="body"/>
          </p:nvPr>
        </p:nvSpPr>
        <p:spPr>
          <a:xfrm>
            <a:off x="497750" y="922475"/>
            <a:ext cx="81303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1. Automatically reading the Resume</a:t>
            </a:r>
            <a:r>
              <a:rPr b="1" lang="en" sz="1600">
                <a:solidFill>
                  <a:srgbClr val="666666"/>
                </a:solidFill>
              </a:rPr>
              <a:t> - If we were to manually open each and every resume, it would take a lot of time. The code saves us from this scenario by automatically opening each and every resume and parsing the content.</a:t>
            </a:r>
            <a:endParaRPr b="1" sz="1600">
              <a:solidFill>
                <a:srgbClr val="666666"/>
              </a:solidFill>
            </a:endParaRPr>
          </a:p>
          <a:p>
            <a:pPr indent="0" lvl="0" marL="0" rtl="0" algn="l">
              <a:spcBef>
                <a:spcPts val="1600"/>
              </a:spcBef>
              <a:spcAft>
                <a:spcPts val="0"/>
              </a:spcAft>
              <a:buNone/>
            </a:pPr>
            <a:r>
              <a:rPr b="1" i="1" lang="en" sz="1399">
                <a:solidFill>
                  <a:srgbClr val="FF0000"/>
                </a:solidFill>
                <a:latin typeface="Arial"/>
                <a:ea typeface="Arial"/>
                <a:cs typeface="Arial"/>
                <a:sym typeface="Arial"/>
              </a:rPr>
              <a:t># Function to read resumes from the folder one by one </a:t>
            </a:r>
            <a:endParaRPr b="1" i="1" sz="1399">
              <a:solidFill>
                <a:srgbClr val="FF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Courier New"/>
                <a:ea typeface="Courier New"/>
                <a:cs typeface="Courier New"/>
                <a:sym typeface="Courier New"/>
              </a:rPr>
              <a:t>mypath = '/home/karanpal/NLP_Resume/candidateResume' onlyfiles = [os.path.join(mypath, f) for f in os.listdir(mypath) if os.path.isfile(os.path.join(mypath, f))] </a:t>
            </a:r>
            <a:endParaRPr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200">
                <a:solidFill>
                  <a:srgbClr val="000000"/>
                </a:solidFill>
                <a:latin typeface="Courier New"/>
                <a:ea typeface="Courier New"/>
                <a:cs typeface="Courier New"/>
                <a:sym typeface="Courier New"/>
              </a:rPr>
              <a:t>def pdfextract(file): </a:t>
            </a:r>
            <a:endParaRPr sz="1200">
              <a:solidFill>
                <a:srgbClr val="000000"/>
              </a:solidFill>
              <a:latin typeface="Courier New"/>
              <a:ea typeface="Courier New"/>
              <a:cs typeface="Courier New"/>
              <a:sym typeface="Courier New"/>
            </a:endParaRPr>
          </a:p>
          <a:p>
            <a:pPr indent="0" lvl="0" marL="655320" marR="1246632" rtl="0" algn="l">
              <a:spcBef>
                <a:spcPts val="1600"/>
              </a:spcBef>
              <a:spcAft>
                <a:spcPts val="0"/>
              </a:spcAft>
              <a:buNone/>
            </a:pPr>
            <a:r>
              <a:rPr lang="en" sz="1200">
                <a:solidFill>
                  <a:srgbClr val="000000"/>
                </a:solidFill>
                <a:latin typeface="Courier New"/>
                <a:ea typeface="Courier New"/>
                <a:cs typeface="Courier New"/>
                <a:sym typeface="Courier New"/>
              </a:rPr>
              <a:t>fileReader = PyPDF2.PdfFileReader(open(file, 'rb')) countpage = fileReader.getNumPages() count = 0 text = [] while count &lt; countpage: </a:t>
            </a:r>
            <a:endParaRPr sz="1200">
              <a:solidFill>
                <a:srgbClr val="000000"/>
              </a:solidFill>
              <a:latin typeface="Courier New"/>
              <a:ea typeface="Courier New"/>
              <a:cs typeface="Courier New"/>
              <a:sym typeface="Courier New"/>
            </a:endParaRPr>
          </a:p>
          <a:p>
            <a:pPr indent="0" lvl="0" marL="655320" marR="2142744" rtl="0" algn="l">
              <a:spcBef>
                <a:spcPts val="552"/>
              </a:spcBef>
              <a:spcAft>
                <a:spcPts val="0"/>
              </a:spcAft>
              <a:buNone/>
            </a:pPr>
            <a:r>
              <a:rPr lang="en" sz="1200">
                <a:solidFill>
                  <a:srgbClr val="000000"/>
                </a:solidFill>
                <a:latin typeface="Courier New"/>
                <a:ea typeface="Courier New"/>
                <a:cs typeface="Courier New"/>
                <a:sym typeface="Courier New"/>
              </a:rPr>
              <a:t>pageObj = fileReader.getPage(count) count += 1 t = pageObj.extractText() print(t) text.append(t) return text</a:t>
            </a:r>
            <a:endParaRPr sz="12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514100" y="456600"/>
            <a:ext cx="7505700" cy="4133700"/>
          </a:xfrm>
          <a:prstGeom prst="rect">
            <a:avLst/>
          </a:prstGeom>
        </p:spPr>
        <p:txBody>
          <a:bodyPr anchorCtr="0" anchor="t" bIns="91425" lIns="91425" spcFirstLastPara="1" rIns="91425" wrap="square" tIns="91425">
            <a:noAutofit/>
          </a:bodyPr>
          <a:lstStyle/>
          <a:p>
            <a:pPr indent="0" lvl="0" marL="228600" marR="0" rtl="0" algn="l">
              <a:spcBef>
                <a:spcPts val="3840"/>
              </a:spcBef>
              <a:spcAft>
                <a:spcPts val="0"/>
              </a:spcAft>
              <a:buNone/>
            </a:pPr>
            <a:r>
              <a:rPr b="1" lang="en" sz="1600">
                <a:solidFill>
                  <a:srgbClr val="FF0000"/>
                </a:solidFill>
                <a:latin typeface="Arial"/>
                <a:ea typeface="Arial"/>
                <a:cs typeface="Arial"/>
                <a:sym typeface="Arial"/>
              </a:rPr>
              <a:t>2. Phrase Matching -</a:t>
            </a:r>
            <a:r>
              <a:rPr b="1" lang="en" sz="1399">
                <a:solidFill>
                  <a:srgbClr val="666666"/>
                </a:solidFill>
                <a:latin typeface="Arial"/>
                <a:ea typeface="Arial"/>
                <a:cs typeface="Arial"/>
                <a:sym typeface="Arial"/>
              </a:rPr>
              <a:t> </a:t>
            </a:r>
            <a:r>
              <a:rPr b="1" lang="en" sz="1600">
                <a:solidFill>
                  <a:srgbClr val="666666"/>
                </a:solidFill>
                <a:latin typeface="Arial"/>
                <a:ea typeface="Arial"/>
                <a:cs typeface="Arial"/>
                <a:sym typeface="Arial"/>
              </a:rPr>
              <a:t>Instead of manually searching for whether a candidate has </a:t>
            </a:r>
            <a:endParaRPr b="1" sz="1600">
              <a:solidFill>
                <a:srgbClr val="666666"/>
              </a:solidFill>
              <a:latin typeface="Arial"/>
              <a:ea typeface="Arial"/>
              <a:cs typeface="Arial"/>
              <a:sym typeface="Arial"/>
            </a:endParaRPr>
          </a:p>
          <a:p>
            <a:pPr indent="0" lvl="0" marL="457200" marR="0" rtl="0" algn="l">
              <a:spcBef>
                <a:spcPts val="576"/>
              </a:spcBef>
              <a:spcAft>
                <a:spcPts val="0"/>
              </a:spcAft>
              <a:buNone/>
            </a:pPr>
            <a:r>
              <a:rPr b="1" lang="en" sz="1600">
                <a:solidFill>
                  <a:srgbClr val="666666"/>
                </a:solidFill>
                <a:latin typeface="Arial"/>
                <a:ea typeface="Arial"/>
                <a:cs typeface="Arial"/>
                <a:sym typeface="Arial"/>
              </a:rPr>
              <a:t>the desired skills or not, the code hunts for the keywords, keeps a count of their occurrence and categorizes them.</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505968" marR="2218944" rtl="0" algn="l">
              <a:spcBef>
                <a:spcPts val="2496"/>
              </a:spcBef>
              <a:spcAft>
                <a:spcPts val="0"/>
              </a:spcAft>
              <a:buNone/>
            </a:pPr>
            <a:r>
              <a:rPr i="1" lang="en" sz="1400">
                <a:solidFill>
                  <a:srgbClr val="000000"/>
                </a:solidFill>
                <a:latin typeface="Courier New"/>
                <a:ea typeface="Courier New"/>
                <a:cs typeface="Courier New"/>
                <a:sym typeface="Courier New"/>
              </a:rPr>
              <a:t>matcher = PhraseMatcher(nlp.vocab) matcher.add('Stats', None, *stats_words) </a:t>
            </a:r>
            <a:endParaRPr i="1" sz="1400">
              <a:solidFill>
                <a:srgbClr val="000000"/>
              </a:solidFill>
              <a:latin typeface="Courier New"/>
              <a:ea typeface="Courier New"/>
              <a:cs typeface="Courier New"/>
              <a:sym typeface="Courier New"/>
            </a:endParaRPr>
          </a:p>
          <a:p>
            <a:pPr indent="0" lvl="0" marL="228600" marR="0" rtl="0" algn="l">
              <a:spcBef>
                <a:spcPts val="2496"/>
              </a:spcBef>
              <a:spcAft>
                <a:spcPts val="0"/>
              </a:spcAft>
              <a:buNone/>
            </a:pPr>
            <a:r>
              <a:rPr b="1" lang="en" sz="1600">
                <a:solidFill>
                  <a:srgbClr val="FF0000"/>
                </a:solidFill>
                <a:latin typeface="Arial"/>
                <a:ea typeface="Arial"/>
                <a:cs typeface="Arial"/>
                <a:sym typeface="Arial"/>
              </a:rPr>
              <a:t>3. Data Visualization -</a:t>
            </a:r>
            <a:r>
              <a:rPr b="1" lang="en" sz="1399">
                <a:solidFill>
                  <a:srgbClr val="000000"/>
                </a:solidFill>
                <a:latin typeface="Arial"/>
                <a:ea typeface="Arial"/>
                <a:cs typeface="Arial"/>
                <a:sym typeface="Arial"/>
              </a:rPr>
              <a:t> </a:t>
            </a:r>
            <a:r>
              <a:rPr b="1" lang="en" sz="1600">
                <a:solidFill>
                  <a:srgbClr val="666666"/>
                </a:solidFill>
                <a:latin typeface="Arial"/>
                <a:ea typeface="Arial"/>
                <a:cs typeface="Arial"/>
                <a:sym typeface="Arial"/>
              </a:rPr>
              <a:t>It is the most important aspect as it helps us to speed up </a:t>
            </a:r>
            <a:endParaRPr b="1" sz="1600">
              <a:solidFill>
                <a:srgbClr val="666666"/>
              </a:solidFill>
              <a:latin typeface="Arial"/>
              <a:ea typeface="Arial"/>
              <a:cs typeface="Arial"/>
              <a:sym typeface="Arial"/>
            </a:endParaRPr>
          </a:p>
          <a:p>
            <a:pPr indent="0" lvl="0" marL="457200" marR="0" rtl="0" algn="l">
              <a:spcBef>
                <a:spcPts val="552"/>
              </a:spcBef>
              <a:spcAft>
                <a:spcPts val="0"/>
              </a:spcAft>
              <a:buNone/>
            </a:pPr>
            <a:r>
              <a:rPr b="1" lang="en" sz="1600">
                <a:solidFill>
                  <a:srgbClr val="666666"/>
                </a:solidFill>
                <a:latin typeface="Arial"/>
                <a:ea typeface="Arial"/>
                <a:cs typeface="Arial"/>
                <a:sym typeface="Arial"/>
              </a:rPr>
              <a:t>the process . The graph plotted by the algorithm helps us to decide which candidate has more keywords under each category, thus implying that they may be good in that domain and thus helps to make the selection procedure much faster.</a:t>
            </a:r>
            <a:r>
              <a:rPr lang="en" sz="1399">
                <a:solidFill>
                  <a:srgbClr val="000000"/>
                </a:solidFill>
                <a:latin typeface="Arial"/>
                <a:ea typeface="Arial"/>
                <a:cs typeface="Arial"/>
                <a:sym typeface="Arial"/>
              </a:rPr>
              <a:t> </a:t>
            </a:r>
            <a:endParaRPr sz="1399">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878650" y="882175"/>
            <a:ext cx="7505700" cy="3609600"/>
          </a:xfrm>
          <a:prstGeom prst="rect">
            <a:avLst/>
          </a:prstGeom>
        </p:spPr>
        <p:txBody>
          <a:bodyPr anchorCtr="0" anchor="t" bIns="91425" lIns="91425" spcFirstLastPara="1" rIns="91425" wrap="square" tIns="91425">
            <a:noAutofit/>
          </a:bodyPr>
          <a:lstStyle/>
          <a:p>
            <a:pPr indent="0" lvl="0" marL="0" marR="0" rtl="0" algn="l">
              <a:spcBef>
                <a:spcPts val="2520"/>
              </a:spcBef>
              <a:spcAft>
                <a:spcPts val="0"/>
              </a:spcAft>
              <a:buNone/>
            </a:pPr>
            <a:r>
              <a:rPr lang="en">
                <a:solidFill>
                  <a:srgbClr val="000000"/>
                </a:solidFill>
                <a:latin typeface="Courier New"/>
                <a:ea typeface="Courier New"/>
                <a:cs typeface="Courier New"/>
                <a:sym typeface="Courier New"/>
              </a:rPr>
              <a:t>plt.rcParams.update({'font.size': 10}) ax = new_data.plot.barh(title="Resume keywords by category", legend=False, figsize=(25, 7), stacked=True) labels = [] for j in new_data.columns: </a:t>
            </a:r>
            <a:endParaRPr>
              <a:solidFill>
                <a:srgbClr val="000000"/>
              </a:solidFill>
              <a:latin typeface="Courier New"/>
              <a:ea typeface="Courier New"/>
              <a:cs typeface="Courier New"/>
              <a:sym typeface="Courier New"/>
            </a:endParaRPr>
          </a:p>
          <a:p>
            <a:pPr indent="0" lvl="0" marL="198120" marR="3919728" rtl="0" algn="l">
              <a:spcBef>
                <a:spcPts val="552"/>
              </a:spcBef>
              <a:spcAft>
                <a:spcPts val="0"/>
              </a:spcAft>
              <a:buNone/>
            </a:pPr>
            <a:r>
              <a:rPr lang="en">
                <a:solidFill>
                  <a:srgbClr val="000000"/>
                </a:solidFill>
                <a:latin typeface="Courier New"/>
                <a:ea typeface="Courier New"/>
                <a:cs typeface="Courier New"/>
                <a:sym typeface="Courier New"/>
              </a:rPr>
              <a:t>for i in new_data.index: </a:t>
            </a:r>
            <a:endParaRPr>
              <a:solidFill>
                <a:srgbClr val="000000"/>
              </a:solidFill>
              <a:latin typeface="Courier New"/>
              <a:ea typeface="Courier New"/>
              <a:cs typeface="Courier New"/>
              <a:sym typeface="Courier New"/>
            </a:endParaRPr>
          </a:p>
          <a:p>
            <a:pPr indent="0" lvl="0" marL="0" marR="2346960" rtl="0" algn="l">
              <a:spcBef>
                <a:spcPts val="552"/>
              </a:spcBef>
              <a:spcAft>
                <a:spcPts val="0"/>
              </a:spcAft>
              <a:buNone/>
            </a:pPr>
            <a:r>
              <a:rPr lang="en">
                <a:solidFill>
                  <a:srgbClr val="000000"/>
                </a:solidFill>
                <a:latin typeface="Courier New"/>
                <a:ea typeface="Courier New"/>
                <a:cs typeface="Courier New"/>
                <a:sym typeface="Courier New"/>
              </a:rPr>
              <a:t>label = str(j) + ": " + str(new_data.loc[i][j]) labels.append(label) patches = ax.patches for label, rect in zip(labels, patches): </a:t>
            </a:r>
            <a:endParaRPr>
              <a:solidFill>
                <a:srgbClr val="000000"/>
              </a:solidFill>
              <a:latin typeface="Courier New"/>
              <a:ea typeface="Courier New"/>
              <a:cs typeface="Courier New"/>
              <a:sym typeface="Courier New"/>
            </a:endParaRPr>
          </a:p>
          <a:p>
            <a:pPr indent="0" lvl="0" marL="198120" marR="3904488" rtl="0" algn="l">
              <a:spcBef>
                <a:spcPts val="552"/>
              </a:spcBef>
              <a:spcAft>
                <a:spcPts val="0"/>
              </a:spcAft>
              <a:buNone/>
            </a:pPr>
            <a:r>
              <a:rPr lang="en">
                <a:solidFill>
                  <a:srgbClr val="000000"/>
                </a:solidFill>
                <a:latin typeface="Courier New"/>
                <a:ea typeface="Courier New"/>
                <a:cs typeface="Courier New"/>
                <a:sym typeface="Courier New"/>
              </a:rPr>
              <a:t>width = rect.get_width() if width &gt; 0: </a:t>
            </a:r>
            <a:endParaRPr>
              <a:solidFill>
                <a:srgbClr val="000000"/>
              </a:solidFill>
              <a:latin typeface="Courier New"/>
              <a:ea typeface="Courier New"/>
              <a:cs typeface="Courier New"/>
              <a:sym typeface="Courier New"/>
            </a:endParaRPr>
          </a:p>
          <a:p>
            <a:pPr indent="0" lvl="0" marL="0" marR="347472" rtl="0" algn="l">
              <a:spcBef>
                <a:spcPts val="576"/>
              </a:spcBef>
              <a:spcAft>
                <a:spcPts val="0"/>
              </a:spcAft>
              <a:buNone/>
            </a:pPr>
            <a:r>
              <a:rPr lang="en">
                <a:solidFill>
                  <a:srgbClr val="000000"/>
                </a:solidFill>
                <a:latin typeface="Courier New"/>
                <a:ea typeface="Courier New"/>
                <a:cs typeface="Courier New"/>
                <a:sym typeface="Courier New"/>
              </a:rPr>
              <a:t>x = rect.get_x() y = rect.get_y() height = rect.get_height() ax.text(x + width / 2., y + height / 2., label, ha='center', va='center') plt.show() </a:t>
            </a:r>
            <a:endParaRPr>
              <a:solidFill>
                <a:srgbClr val="000000"/>
              </a:solidFill>
              <a:latin typeface="Courier New"/>
              <a:ea typeface="Courier New"/>
              <a:cs typeface="Courier New"/>
              <a:sym typeface="Courier New"/>
            </a:endParaRPr>
          </a:p>
          <a:p>
            <a:pPr indent="0" lvl="0" marL="505968" marR="2218944" rtl="0" algn="l">
              <a:spcBef>
                <a:spcPts val="2496"/>
              </a:spcBef>
              <a:spcAft>
                <a:spcPts val="0"/>
              </a:spcAft>
              <a:buNone/>
            </a:pPr>
            <a:r>
              <a:t/>
            </a:r>
            <a:endParaRPr i="1" sz="1399">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457650"/>
            <a:ext cx="7505700" cy="7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Project Results :</a:t>
            </a:r>
            <a:endParaRPr b="1">
              <a:solidFill>
                <a:srgbClr val="0000FF"/>
              </a:solidFill>
              <a:latin typeface="Verdana"/>
              <a:ea typeface="Verdana"/>
              <a:cs typeface="Verdana"/>
              <a:sym typeface="Verdana"/>
            </a:endParaRPr>
          </a:p>
        </p:txBody>
      </p:sp>
      <p:sp>
        <p:nvSpPr>
          <p:cNvPr id="227" name="Google Shape;227;p29"/>
          <p:cNvSpPr txBox="1"/>
          <p:nvPr>
            <p:ph idx="1" type="body"/>
          </p:nvPr>
        </p:nvSpPr>
        <p:spPr>
          <a:xfrm>
            <a:off x="819150" y="1563350"/>
            <a:ext cx="7505700" cy="287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29"/>
          <p:cNvPicPr preferRelativeResize="0"/>
          <p:nvPr/>
        </p:nvPicPr>
        <p:blipFill rotWithShape="1">
          <a:blip r:embed="rId3">
            <a:alphaModFix/>
          </a:blip>
          <a:srcRect b="31841" l="4446" r="8875" t="9592"/>
          <a:stretch/>
        </p:blipFill>
        <p:spPr>
          <a:xfrm>
            <a:off x="547700" y="1243450"/>
            <a:ext cx="7893824" cy="3393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414800"/>
            <a:ext cx="75057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Performance</a:t>
            </a:r>
            <a:endParaRPr b="1">
              <a:solidFill>
                <a:srgbClr val="0000FF"/>
              </a:solidFill>
              <a:latin typeface="Verdana"/>
              <a:ea typeface="Verdana"/>
              <a:cs typeface="Verdana"/>
              <a:sym typeface="Verdana"/>
            </a:endParaRPr>
          </a:p>
        </p:txBody>
      </p:sp>
      <p:sp>
        <p:nvSpPr>
          <p:cNvPr id="234" name="Google Shape;234;p30"/>
          <p:cNvSpPr txBox="1"/>
          <p:nvPr>
            <p:ph idx="1" type="body"/>
          </p:nvPr>
        </p:nvSpPr>
        <p:spPr>
          <a:xfrm>
            <a:off x="819150" y="1114100"/>
            <a:ext cx="7505700" cy="362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b="1" lang="en" sz="1600">
                <a:solidFill>
                  <a:srgbClr val="666666"/>
                </a:solidFill>
              </a:rPr>
              <a:t>As we can see, the program took roughly </a:t>
            </a:r>
            <a:r>
              <a:rPr b="1" lang="en" sz="1600">
                <a:solidFill>
                  <a:srgbClr val="FF0000"/>
                </a:solidFill>
              </a:rPr>
              <a:t>13.7 seconds</a:t>
            </a:r>
            <a:r>
              <a:rPr b="1" lang="en" sz="1600">
                <a:solidFill>
                  <a:srgbClr val="666666"/>
                </a:solidFill>
              </a:rPr>
              <a:t> to screen a total of </a:t>
            </a:r>
            <a:r>
              <a:rPr b="1" lang="en" sz="1600">
                <a:solidFill>
                  <a:srgbClr val="FF0000"/>
                </a:solidFill>
              </a:rPr>
              <a:t>10 resumes</a:t>
            </a:r>
            <a:r>
              <a:rPr b="1" lang="en" sz="1600">
                <a:solidFill>
                  <a:srgbClr val="666666"/>
                </a:solidFill>
              </a:rPr>
              <a:t> and filtered out the desired candidates eligible for the job. So for a total of 100 resumes, the program wouldn’t take more than 138 seconds which is a significant improvement over manual processing of the resumes.  Thus, we can see that automated parsing helped to increase the recruitment productivity and eliminated human biases.</a:t>
            </a:r>
            <a:endParaRPr b="1" sz="1600">
              <a:solidFill>
                <a:srgbClr val="666666"/>
              </a:solidFill>
            </a:endParaRPr>
          </a:p>
        </p:txBody>
      </p:sp>
      <p:pic>
        <p:nvPicPr>
          <p:cNvPr id="235" name="Google Shape;235;p30"/>
          <p:cNvPicPr preferRelativeResize="0"/>
          <p:nvPr/>
        </p:nvPicPr>
        <p:blipFill rotWithShape="1">
          <a:blip r:embed="rId3">
            <a:alphaModFix/>
          </a:blip>
          <a:srcRect b="7632" l="7811" r="65419" t="78835"/>
          <a:stretch/>
        </p:blipFill>
        <p:spPr>
          <a:xfrm>
            <a:off x="1602138" y="2974700"/>
            <a:ext cx="5939726" cy="160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819150" y="604425"/>
            <a:ext cx="75057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Future Improvements :</a:t>
            </a:r>
            <a:endParaRPr b="1">
              <a:solidFill>
                <a:srgbClr val="0000FF"/>
              </a:solidFill>
              <a:latin typeface="Verdana"/>
              <a:ea typeface="Verdana"/>
              <a:cs typeface="Verdana"/>
              <a:sym typeface="Verdana"/>
            </a:endParaRPr>
          </a:p>
        </p:txBody>
      </p:sp>
      <p:sp>
        <p:nvSpPr>
          <p:cNvPr id="241" name="Google Shape;241;p31"/>
          <p:cNvSpPr txBox="1"/>
          <p:nvPr>
            <p:ph idx="1" type="body"/>
          </p:nvPr>
        </p:nvSpPr>
        <p:spPr>
          <a:xfrm>
            <a:off x="819150" y="1434025"/>
            <a:ext cx="7505700" cy="30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AutoNum type="arabicPeriod"/>
            </a:pPr>
            <a:r>
              <a:rPr b="1" lang="en" sz="1800">
                <a:solidFill>
                  <a:srgbClr val="666666"/>
                </a:solidFill>
                <a:highlight>
                  <a:srgbClr val="FFFFFF"/>
                </a:highlight>
                <a:latin typeface="Arial"/>
                <a:ea typeface="Arial"/>
                <a:cs typeface="Arial"/>
                <a:sym typeface="Arial"/>
              </a:rPr>
              <a:t>The Application can screen </a:t>
            </a:r>
            <a:r>
              <a:rPr b="1" i="1" lang="en" sz="1800">
                <a:solidFill>
                  <a:srgbClr val="666666"/>
                </a:solidFill>
                <a:highlight>
                  <a:srgbClr val="FFFFFF"/>
                </a:highlight>
                <a:latin typeface="Arial"/>
                <a:ea typeface="Arial"/>
                <a:cs typeface="Arial"/>
                <a:sym typeface="Arial"/>
              </a:rPr>
              <a:t>in</a:t>
            </a:r>
            <a:r>
              <a:rPr b="1" lang="en" sz="1800">
                <a:solidFill>
                  <a:srgbClr val="666666"/>
                </a:solidFill>
                <a:highlight>
                  <a:srgbClr val="FFFFFF"/>
                </a:highlight>
                <a:latin typeface="Arial"/>
                <a:ea typeface="Arial"/>
                <a:cs typeface="Arial"/>
                <a:sym typeface="Arial"/>
              </a:rPr>
              <a:t> a candidate as a false positive based on keyword stuffing or screen </a:t>
            </a:r>
            <a:r>
              <a:rPr b="1" i="1" lang="en" sz="1800">
                <a:solidFill>
                  <a:srgbClr val="666666"/>
                </a:solidFill>
                <a:highlight>
                  <a:srgbClr val="FFFFFF"/>
                </a:highlight>
                <a:latin typeface="Arial"/>
                <a:ea typeface="Arial"/>
                <a:cs typeface="Arial"/>
                <a:sym typeface="Arial"/>
              </a:rPr>
              <a:t>out</a:t>
            </a:r>
            <a:r>
              <a:rPr b="1" lang="en" sz="1800">
                <a:solidFill>
                  <a:srgbClr val="666666"/>
                </a:solidFill>
                <a:highlight>
                  <a:srgbClr val="FFFFFF"/>
                </a:highlight>
                <a:latin typeface="Arial"/>
                <a:ea typeface="Arial"/>
                <a:cs typeface="Arial"/>
                <a:sym typeface="Arial"/>
              </a:rPr>
              <a:t> a candidate as a false negative because he or she doesn’t meet the keyword filters but has strong qualifications otherwise. </a:t>
            </a:r>
            <a:endParaRPr b="1" sz="1800">
              <a:solidFill>
                <a:srgbClr val="666666"/>
              </a:solidFill>
              <a:highlight>
                <a:srgbClr val="FFFFFF"/>
              </a:highlight>
              <a:latin typeface="Arial"/>
              <a:ea typeface="Arial"/>
              <a:cs typeface="Arial"/>
              <a:sym typeface="Arial"/>
            </a:endParaRPr>
          </a:p>
          <a:p>
            <a:pPr indent="-342900" lvl="0" marL="457200" rtl="0" algn="l">
              <a:spcBef>
                <a:spcPts val="0"/>
              </a:spcBef>
              <a:spcAft>
                <a:spcPts val="0"/>
              </a:spcAft>
              <a:buClr>
                <a:srgbClr val="666666"/>
              </a:buClr>
              <a:buSzPts val="1800"/>
              <a:buAutoNum type="arabicPeriod"/>
            </a:pPr>
            <a:r>
              <a:rPr b="1" lang="en" sz="1800">
                <a:solidFill>
                  <a:srgbClr val="666666"/>
                </a:solidFill>
                <a:highlight>
                  <a:srgbClr val="FFFFFF"/>
                </a:highlight>
                <a:latin typeface="Arial"/>
                <a:ea typeface="Arial"/>
                <a:cs typeface="Arial"/>
                <a:sym typeface="Arial"/>
              </a:rPr>
              <a:t>The software isn’t designed to measure quality of hire. Currently,the system doesn’t support a way to learn which candidates went on to become successful and unsuccessful employees, so, there is no way we can improve its heuristic function. </a:t>
            </a:r>
            <a:endParaRPr b="1" sz="1800">
              <a:solidFill>
                <a:srgbClr val="666666"/>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91375"/>
            <a:ext cx="75057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Introduction</a:t>
            </a:r>
            <a:endParaRPr b="1">
              <a:solidFill>
                <a:srgbClr val="0000FF"/>
              </a:solidFill>
              <a:latin typeface="Verdana"/>
              <a:ea typeface="Verdana"/>
              <a:cs typeface="Verdana"/>
              <a:sym typeface="Verdana"/>
            </a:endParaRPr>
          </a:p>
        </p:txBody>
      </p:sp>
      <p:sp>
        <p:nvSpPr>
          <p:cNvPr id="135" name="Google Shape;135;p14"/>
          <p:cNvSpPr txBox="1"/>
          <p:nvPr>
            <p:ph idx="1" type="body"/>
          </p:nvPr>
        </p:nvSpPr>
        <p:spPr>
          <a:xfrm>
            <a:off x="819150" y="1404375"/>
            <a:ext cx="7505700" cy="3149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rgbClr val="666666"/>
                </a:solidFill>
                <a:latin typeface="Arial"/>
                <a:ea typeface="Arial"/>
                <a:cs typeface="Arial"/>
                <a:sym typeface="Arial"/>
              </a:rPr>
              <a:t>Resume Shortlister is an AI application used for fastly and automatically shortlisting resumes saving a lot of time and manpower. The application, used for screening and shortlisting Resumes and candidatures of individuals is built around (NLP)Natural Language Processing along with heuristic calculations to evaluate the final score of each candidate. The candidates with the highest scores can then be called for further interview rounds.</a:t>
            </a:r>
            <a:endParaRPr sz="1800">
              <a:solidFill>
                <a:srgbClr val="666666"/>
              </a:solidFill>
              <a:latin typeface="Arial"/>
              <a:ea typeface="Arial"/>
              <a:cs typeface="Arial"/>
              <a:sym typeface="Arial"/>
            </a:endParaRPr>
          </a:p>
          <a:p>
            <a:pPr indent="0" lvl="0" marL="0" rtl="0" algn="l">
              <a:spcBef>
                <a:spcPts val="25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71500"/>
            <a:ext cx="7505700" cy="7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So what exactly is NLP ?</a:t>
            </a:r>
            <a:endParaRPr b="1">
              <a:solidFill>
                <a:srgbClr val="0000FF"/>
              </a:solidFill>
            </a:endParaRPr>
          </a:p>
        </p:txBody>
      </p:sp>
      <p:sp>
        <p:nvSpPr>
          <p:cNvPr id="141" name="Google Shape;141;p15"/>
          <p:cNvSpPr txBox="1"/>
          <p:nvPr>
            <p:ph idx="1" type="body"/>
          </p:nvPr>
        </p:nvSpPr>
        <p:spPr>
          <a:xfrm>
            <a:off x="423875" y="1308250"/>
            <a:ext cx="8358300" cy="29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666666"/>
                </a:solidFill>
                <a:latin typeface="Arial"/>
                <a:ea typeface="Arial"/>
                <a:cs typeface="Arial"/>
                <a:sym typeface="Arial"/>
              </a:rPr>
              <a:t>                                  </a:t>
            </a:r>
            <a:r>
              <a:rPr b="1" lang="en" sz="2200">
                <a:solidFill>
                  <a:srgbClr val="666666"/>
                </a:solidFill>
                <a:latin typeface="Arial"/>
                <a:ea typeface="Arial"/>
                <a:cs typeface="Arial"/>
                <a:sym typeface="Arial"/>
              </a:rPr>
              <a:t>Natural language processing </a:t>
            </a:r>
            <a:r>
              <a:rPr lang="en" sz="2200">
                <a:solidFill>
                  <a:srgbClr val="666666"/>
                </a:solidFill>
                <a:latin typeface="Arial"/>
                <a:ea typeface="Arial"/>
                <a:cs typeface="Arial"/>
                <a:sym typeface="Arial"/>
              </a:rPr>
              <a:t>(</a:t>
            </a:r>
            <a:r>
              <a:rPr b="1" lang="en" sz="2200">
                <a:solidFill>
                  <a:srgbClr val="666666"/>
                </a:solidFill>
                <a:latin typeface="Arial"/>
                <a:ea typeface="Arial"/>
                <a:cs typeface="Arial"/>
                <a:sym typeface="Arial"/>
              </a:rPr>
              <a:t>NLP</a:t>
            </a:r>
            <a:r>
              <a:rPr lang="en" sz="2200">
                <a:solidFill>
                  <a:srgbClr val="666666"/>
                </a:solidFill>
                <a:latin typeface="Arial"/>
                <a:ea typeface="Arial"/>
                <a:cs typeface="Arial"/>
                <a:sym typeface="Arial"/>
              </a:rPr>
              <a:t>) is   </a:t>
            </a:r>
            <a:endParaRPr sz="2200">
              <a:solidFill>
                <a:srgbClr val="666666"/>
              </a:solidFill>
              <a:latin typeface="Arial"/>
              <a:ea typeface="Arial"/>
              <a:cs typeface="Arial"/>
              <a:sym typeface="Arial"/>
            </a:endParaRPr>
          </a:p>
          <a:p>
            <a:pPr indent="0" lvl="0" marL="0" rtl="0" algn="l">
              <a:spcBef>
                <a:spcPts val="1600"/>
              </a:spcBef>
              <a:spcAft>
                <a:spcPts val="0"/>
              </a:spcAft>
              <a:buNone/>
            </a:pPr>
            <a:r>
              <a:rPr lang="en" sz="2200">
                <a:solidFill>
                  <a:srgbClr val="666666"/>
                </a:solidFill>
                <a:latin typeface="Arial"/>
                <a:ea typeface="Arial"/>
                <a:cs typeface="Arial"/>
                <a:sym typeface="Arial"/>
              </a:rPr>
              <a:t>                                        a field of computer science, artificial </a:t>
            </a:r>
            <a:endParaRPr sz="2200">
              <a:solidFill>
                <a:srgbClr val="666666"/>
              </a:solidFill>
              <a:latin typeface="Arial"/>
              <a:ea typeface="Arial"/>
              <a:cs typeface="Arial"/>
              <a:sym typeface="Arial"/>
            </a:endParaRPr>
          </a:p>
          <a:p>
            <a:pPr indent="0" lvl="0" marL="0" rtl="0" algn="l">
              <a:spcBef>
                <a:spcPts val="1600"/>
              </a:spcBef>
              <a:spcAft>
                <a:spcPts val="0"/>
              </a:spcAft>
              <a:buNone/>
            </a:pPr>
            <a:r>
              <a:rPr lang="en" sz="2200">
                <a:solidFill>
                  <a:srgbClr val="666666"/>
                </a:solidFill>
                <a:latin typeface="Arial"/>
                <a:ea typeface="Arial"/>
                <a:cs typeface="Arial"/>
                <a:sym typeface="Arial"/>
              </a:rPr>
              <a:t>                                        intelligence,and computational linguistics</a:t>
            </a:r>
            <a:endParaRPr sz="2200">
              <a:solidFill>
                <a:srgbClr val="666666"/>
              </a:solidFill>
              <a:latin typeface="Arial"/>
              <a:ea typeface="Arial"/>
              <a:cs typeface="Arial"/>
              <a:sym typeface="Arial"/>
            </a:endParaRPr>
          </a:p>
          <a:p>
            <a:pPr indent="0" lvl="0" marL="0" rtl="0" algn="l">
              <a:spcBef>
                <a:spcPts val="1600"/>
              </a:spcBef>
              <a:spcAft>
                <a:spcPts val="1600"/>
              </a:spcAft>
              <a:buNone/>
            </a:pPr>
            <a:r>
              <a:rPr lang="en" sz="2200">
                <a:solidFill>
                  <a:srgbClr val="666666"/>
                </a:solidFill>
                <a:latin typeface="Arial"/>
                <a:ea typeface="Arial"/>
                <a:cs typeface="Arial"/>
                <a:sym typeface="Arial"/>
              </a:rPr>
              <a:t>  concerned with the interactions between computers and human (</a:t>
            </a:r>
            <a:r>
              <a:rPr b="1" lang="en" sz="2200">
                <a:solidFill>
                  <a:srgbClr val="666666"/>
                </a:solidFill>
                <a:latin typeface="Arial"/>
                <a:ea typeface="Arial"/>
                <a:cs typeface="Arial"/>
                <a:sym typeface="Arial"/>
              </a:rPr>
              <a:t>natural</a:t>
            </a:r>
            <a:r>
              <a:rPr lang="en" sz="2200">
                <a:solidFill>
                  <a:srgbClr val="666666"/>
                </a:solidFill>
                <a:latin typeface="Arial"/>
                <a:ea typeface="Arial"/>
                <a:cs typeface="Arial"/>
                <a:sym typeface="Arial"/>
              </a:rPr>
              <a:t>)  languages.</a:t>
            </a:r>
            <a:endParaRPr sz="2200">
              <a:solidFill>
                <a:srgbClr val="666666"/>
              </a:solidFill>
            </a:endParaRPr>
          </a:p>
        </p:txBody>
      </p:sp>
      <p:pic>
        <p:nvPicPr>
          <p:cNvPr id="142" name="Google Shape;142;p15"/>
          <p:cNvPicPr preferRelativeResize="0"/>
          <p:nvPr/>
        </p:nvPicPr>
        <p:blipFill>
          <a:blip r:embed="rId3">
            <a:alphaModFix/>
          </a:blip>
          <a:stretch>
            <a:fillRect/>
          </a:stretch>
        </p:blipFill>
        <p:spPr>
          <a:xfrm>
            <a:off x="535750" y="1440775"/>
            <a:ext cx="2963375" cy="169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6"/>
          <p:cNvPicPr preferRelativeResize="0"/>
          <p:nvPr/>
        </p:nvPicPr>
        <p:blipFill rotWithShape="1">
          <a:blip r:embed="rId3">
            <a:alphaModFix/>
          </a:blip>
          <a:srcRect b="21452" l="1140" r="-1139" t="-641"/>
          <a:stretch/>
        </p:blipFill>
        <p:spPr>
          <a:xfrm>
            <a:off x="443150" y="301800"/>
            <a:ext cx="8470226" cy="407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61575"/>
            <a:ext cx="75057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Key Component of NLP Pipeline</a:t>
            </a:r>
            <a:endParaRPr b="1">
              <a:solidFill>
                <a:srgbClr val="0000FF"/>
              </a:solidFill>
              <a:latin typeface="Verdana"/>
              <a:ea typeface="Verdana"/>
              <a:cs typeface="Verdana"/>
              <a:sym typeface="Verdana"/>
            </a:endParaRPr>
          </a:p>
        </p:txBody>
      </p:sp>
      <p:sp>
        <p:nvSpPr>
          <p:cNvPr id="153" name="Google Shape;153;p17"/>
          <p:cNvSpPr txBox="1"/>
          <p:nvPr>
            <p:ph idx="1" type="body"/>
          </p:nvPr>
        </p:nvSpPr>
        <p:spPr>
          <a:xfrm>
            <a:off x="819150" y="1347975"/>
            <a:ext cx="7505700" cy="3138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b="1" lang="en" sz="2000">
                <a:solidFill>
                  <a:srgbClr val="666666"/>
                </a:solidFill>
                <a:latin typeface="Arial"/>
                <a:ea typeface="Arial"/>
                <a:cs typeface="Arial"/>
                <a:sym typeface="Arial"/>
              </a:rPr>
              <a:t>•  Morphological analyzer - Word Segmentation</a:t>
            </a:r>
            <a:endParaRPr b="1" sz="2000">
              <a:solidFill>
                <a:srgbClr val="666666"/>
              </a:solidFill>
              <a:latin typeface="Arial"/>
              <a:ea typeface="Arial"/>
              <a:cs typeface="Arial"/>
              <a:sym typeface="Arial"/>
            </a:endParaRPr>
          </a:p>
          <a:p>
            <a:pPr indent="0" lvl="0" marL="0" rtl="0" algn="l">
              <a:spcBef>
                <a:spcPts val="800"/>
              </a:spcBef>
              <a:spcAft>
                <a:spcPts val="0"/>
              </a:spcAft>
              <a:buNone/>
            </a:pPr>
            <a:r>
              <a:rPr b="1" lang="en" sz="2000">
                <a:solidFill>
                  <a:srgbClr val="666666"/>
                </a:solidFill>
                <a:latin typeface="Arial"/>
                <a:ea typeface="Arial"/>
                <a:cs typeface="Arial"/>
                <a:sym typeface="Arial"/>
              </a:rPr>
              <a:t>•  Parser (syntactic analysis) - Structure,Grammar</a:t>
            </a:r>
            <a:endParaRPr b="1" sz="2000">
              <a:solidFill>
                <a:srgbClr val="666666"/>
              </a:solidFill>
              <a:latin typeface="Arial"/>
              <a:ea typeface="Arial"/>
              <a:cs typeface="Arial"/>
              <a:sym typeface="Arial"/>
            </a:endParaRPr>
          </a:p>
          <a:p>
            <a:pPr indent="0" lvl="0" marL="0" rtl="0" algn="l">
              <a:spcBef>
                <a:spcPts val="800"/>
              </a:spcBef>
              <a:spcAft>
                <a:spcPts val="0"/>
              </a:spcAft>
              <a:buNone/>
            </a:pPr>
            <a:r>
              <a:rPr b="1" lang="en" sz="2000">
                <a:solidFill>
                  <a:srgbClr val="666666"/>
                </a:solidFill>
                <a:latin typeface="Arial"/>
                <a:ea typeface="Arial"/>
                <a:cs typeface="Arial"/>
                <a:sym typeface="Arial"/>
              </a:rPr>
              <a:t>•  Semantic analysis (transform into a logical form, semantic network, etc.)</a:t>
            </a:r>
            <a:endParaRPr b="1" sz="2000">
              <a:solidFill>
                <a:srgbClr val="666666"/>
              </a:solidFill>
              <a:latin typeface="Arial"/>
              <a:ea typeface="Arial"/>
              <a:cs typeface="Arial"/>
              <a:sym typeface="Arial"/>
            </a:endParaRPr>
          </a:p>
          <a:p>
            <a:pPr indent="0" lvl="0" marL="0" rtl="0" algn="l">
              <a:spcBef>
                <a:spcPts val="800"/>
              </a:spcBef>
              <a:spcAft>
                <a:spcPts val="0"/>
              </a:spcAft>
              <a:buNone/>
            </a:pPr>
            <a:r>
              <a:rPr b="1" lang="en" sz="2000">
                <a:solidFill>
                  <a:srgbClr val="666666"/>
                </a:solidFill>
                <a:latin typeface="Arial"/>
                <a:ea typeface="Arial"/>
                <a:cs typeface="Arial"/>
                <a:sym typeface="Arial"/>
              </a:rPr>
              <a:t>•  Discourse analysis - Meaning of a text, Relationship between Sentences </a:t>
            </a:r>
            <a:endParaRPr b="1" sz="2000">
              <a:solidFill>
                <a:srgbClr val="666666"/>
              </a:solidFill>
              <a:latin typeface="Arial"/>
              <a:ea typeface="Arial"/>
              <a:cs typeface="Arial"/>
              <a:sym typeface="Arial"/>
            </a:endParaRPr>
          </a:p>
          <a:p>
            <a:pPr indent="0" lvl="0" marL="0" rtl="0" algn="l">
              <a:spcBef>
                <a:spcPts val="800"/>
              </a:spcBef>
              <a:spcAft>
                <a:spcPts val="0"/>
              </a:spcAft>
              <a:buNone/>
            </a:pPr>
            <a:r>
              <a:rPr b="1" lang="en" sz="2000">
                <a:solidFill>
                  <a:srgbClr val="666666"/>
                </a:solidFill>
                <a:latin typeface="Arial"/>
                <a:ea typeface="Arial"/>
                <a:cs typeface="Arial"/>
                <a:sym typeface="Arial"/>
              </a:rPr>
              <a:t>•  Pragmatic analysis</a:t>
            </a:r>
            <a:endParaRPr b="1" sz="20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17175"/>
            <a:ext cx="7505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Morphological Analysis</a:t>
            </a:r>
            <a:endParaRPr b="1">
              <a:solidFill>
                <a:srgbClr val="0000FF"/>
              </a:solidFill>
              <a:latin typeface="Verdana"/>
              <a:ea typeface="Verdana"/>
              <a:cs typeface="Verdana"/>
              <a:sym typeface="Verdana"/>
            </a:endParaRPr>
          </a:p>
        </p:txBody>
      </p:sp>
      <p:sp>
        <p:nvSpPr>
          <p:cNvPr id="159" name="Google Shape;159;p18"/>
          <p:cNvSpPr txBox="1"/>
          <p:nvPr>
            <p:ph idx="1" type="body"/>
          </p:nvPr>
        </p:nvSpPr>
        <p:spPr>
          <a:xfrm>
            <a:off x="819150" y="1552525"/>
            <a:ext cx="7505700" cy="30552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 sz="1800">
                <a:solidFill>
                  <a:srgbClr val="666666"/>
                </a:solidFill>
                <a:latin typeface="Arial"/>
                <a:ea typeface="Arial"/>
                <a:cs typeface="Arial"/>
                <a:sym typeface="Arial"/>
              </a:rPr>
              <a:t>•  </a:t>
            </a:r>
            <a:r>
              <a:rPr b="1" lang="en" sz="1900">
                <a:solidFill>
                  <a:srgbClr val="FF0000"/>
                </a:solidFill>
                <a:latin typeface="Arial"/>
                <a:ea typeface="Arial"/>
                <a:cs typeface="Arial"/>
                <a:sym typeface="Arial"/>
              </a:rPr>
              <a:t>Study of word formation</a:t>
            </a:r>
            <a:r>
              <a:rPr b="1" lang="en" sz="1900">
                <a:solidFill>
                  <a:srgbClr val="666666"/>
                </a:solidFill>
                <a:latin typeface="Arial"/>
                <a:ea typeface="Arial"/>
                <a:cs typeface="Arial"/>
                <a:sym typeface="Arial"/>
              </a:rPr>
              <a:t> - how words are built up from smaller pieces. </a:t>
            </a:r>
            <a:endParaRPr b="1" sz="1900">
              <a:solidFill>
                <a:srgbClr val="666666"/>
              </a:solidFill>
              <a:latin typeface="Arial"/>
              <a:ea typeface="Arial"/>
              <a:cs typeface="Arial"/>
              <a:sym typeface="Arial"/>
            </a:endParaRPr>
          </a:p>
          <a:p>
            <a:pPr indent="0" lvl="0" marL="0" rtl="0" algn="l">
              <a:spcBef>
                <a:spcPts val="700"/>
              </a:spcBef>
              <a:spcAft>
                <a:spcPts val="0"/>
              </a:spcAft>
              <a:buNone/>
            </a:pPr>
            <a:r>
              <a:t/>
            </a:r>
            <a:endParaRPr b="1" sz="1900">
              <a:solidFill>
                <a:srgbClr val="666666"/>
              </a:solidFill>
              <a:latin typeface="Arial"/>
              <a:ea typeface="Arial"/>
              <a:cs typeface="Arial"/>
              <a:sym typeface="Arial"/>
            </a:endParaRPr>
          </a:p>
          <a:p>
            <a:pPr indent="457200" lvl="0" marL="0" rtl="0" algn="l">
              <a:spcBef>
                <a:spcPts val="700"/>
              </a:spcBef>
              <a:spcAft>
                <a:spcPts val="0"/>
              </a:spcAft>
              <a:buNone/>
            </a:pPr>
            <a:r>
              <a:rPr b="1" lang="en" sz="1900">
                <a:solidFill>
                  <a:srgbClr val="666666"/>
                </a:solidFill>
                <a:latin typeface="Arial"/>
                <a:ea typeface="Arial"/>
                <a:cs typeface="Arial"/>
                <a:sym typeface="Arial"/>
              </a:rPr>
              <a:t>Identification, analysis and description of the structure of a given language’s MORPHEMES and other linguistic units, such as root words, affixes, parts of speech.</a:t>
            </a:r>
            <a:endParaRPr b="1" sz="1900">
              <a:solidFill>
                <a:srgbClr val="666666"/>
              </a:solidFill>
              <a:latin typeface="Arial"/>
              <a:ea typeface="Arial"/>
              <a:cs typeface="Arial"/>
              <a:sym typeface="Arial"/>
            </a:endParaRPr>
          </a:p>
          <a:p>
            <a:pPr indent="0" lvl="0" marL="0" rtl="0" algn="l">
              <a:spcBef>
                <a:spcPts val="700"/>
              </a:spcBef>
              <a:spcAft>
                <a:spcPts val="0"/>
              </a:spcAft>
              <a:buNone/>
            </a:pPr>
            <a:r>
              <a:rPr b="1" lang="en" sz="1900">
                <a:solidFill>
                  <a:srgbClr val="666666"/>
                </a:solidFill>
                <a:latin typeface="Arial"/>
                <a:ea typeface="Arial"/>
                <a:cs typeface="Arial"/>
                <a:sym typeface="Arial"/>
              </a:rPr>
              <a:t>Eg : </a:t>
            </a:r>
            <a:r>
              <a:rPr b="1" lang="en" sz="1900">
                <a:solidFill>
                  <a:srgbClr val="A61C00"/>
                </a:solidFill>
                <a:latin typeface="Arial"/>
                <a:ea typeface="Arial"/>
                <a:cs typeface="Arial"/>
                <a:sym typeface="Arial"/>
              </a:rPr>
              <a:t>washing</a:t>
            </a:r>
            <a:r>
              <a:rPr b="1" lang="en" sz="1900">
                <a:solidFill>
                  <a:srgbClr val="666666"/>
                </a:solidFill>
                <a:latin typeface="Arial"/>
                <a:ea typeface="Arial"/>
                <a:cs typeface="Arial"/>
                <a:sym typeface="Arial"/>
              </a:rPr>
              <a:t> = </a:t>
            </a:r>
            <a:r>
              <a:rPr b="1" lang="en" sz="1900">
                <a:solidFill>
                  <a:srgbClr val="0B5394"/>
                </a:solidFill>
                <a:latin typeface="Arial"/>
                <a:ea typeface="Arial"/>
                <a:cs typeface="Arial"/>
                <a:sym typeface="Arial"/>
              </a:rPr>
              <a:t>wash</a:t>
            </a:r>
            <a:r>
              <a:rPr b="1" lang="en" sz="1900">
                <a:solidFill>
                  <a:srgbClr val="666666"/>
                </a:solidFill>
                <a:latin typeface="Arial"/>
                <a:ea typeface="Arial"/>
                <a:cs typeface="Arial"/>
                <a:sym typeface="Arial"/>
              </a:rPr>
              <a:t> + </a:t>
            </a:r>
            <a:r>
              <a:rPr b="1" lang="en" sz="1900">
                <a:solidFill>
                  <a:srgbClr val="0B5394"/>
                </a:solidFill>
                <a:latin typeface="Arial"/>
                <a:ea typeface="Arial"/>
                <a:cs typeface="Arial"/>
                <a:sym typeface="Arial"/>
              </a:rPr>
              <a:t>ing</a:t>
            </a:r>
            <a:endParaRPr b="1" sz="1900">
              <a:solidFill>
                <a:srgbClr val="0B5394"/>
              </a:solidFill>
              <a:latin typeface="Arial"/>
              <a:ea typeface="Arial"/>
              <a:cs typeface="Arial"/>
              <a:sym typeface="Arial"/>
            </a:endParaRPr>
          </a:p>
          <a:p>
            <a:pPr indent="0" lvl="0" marL="0" rtl="0" algn="l">
              <a:spcBef>
                <a:spcPts val="700"/>
              </a:spcBef>
              <a:spcAft>
                <a:spcPts val="0"/>
              </a:spcAft>
              <a:buNone/>
            </a:pPr>
            <a:r>
              <a:t/>
            </a:r>
            <a:endParaRPr b="1" sz="18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509600"/>
            <a:ext cx="7505700" cy="6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Parsing (Syntactic Analysis)</a:t>
            </a:r>
            <a:endParaRPr b="1">
              <a:solidFill>
                <a:srgbClr val="0000FF"/>
              </a:solidFill>
              <a:latin typeface="Verdana"/>
              <a:ea typeface="Verdana"/>
              <a:cs typeface="Verdana"/>
              <a:sym typeface="Verdana"/>
            </a:endParaRPr>
          </a:p>
        </p:txBody>
      </p:sp>
      <p:sp>
        <p:nvSpPr>
          <p:cNvPr id="165" name="Google Shape;165;p19"/>
          <p:cNvSpPr txBox="1"/>
          <p:nvPr>
            <p:ph idx="1" type="body"/>
          </p:nvPr>
        </p:nvSpPr>
        <p:spPr>
          <a:xfrm>
            <a:off x="819150" y="1268100"/>
            <a:ext cx="7505700" cy="3512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solidFill>
                  <a:srgbClr val="666666"/>
                </a:solidFill>
              </a:rPr>
              <a:t>In this step, a tree is built that assigns a single parent word to each word in a sentence. The root of the tree will be the main verb in the sentence. For example for the sentence, London is the capital and most populous city.. Our tree looks like this</a:t>
            </a:r>
            <a:endParaRPr b="1" sz="1700">
              <a:solidFill>
                <a:srgbClr val="666666"/>
              </a:solidFill>
            </a:endParaRPr>
          </a:p>
          <a:p>
            <a:pPr indent="0" lvl="0" marL="0" rtl="0" algn="l">
              <a:spcBef>
                <a:spcPts val="1600"/>
              </a:spcBef>
              <a:spcAft>
                <a:spcPts val="1600"/>
              </a:spcAft>
              <a:buNone/>
            </a:pPr>
            <a:r>
              <a:t/>
            </a:r>
            <a:endParaRPr b="1" sz="1700">
              <a:solidFill>
                <a:srgbClr val="666666"/>
              </a:solidFill>
            </a:endParaRPr>
          </a:p>
        </p:txBody>
      </p:sp>
      <p:pic>
        <p:nvPicPr>
          <p:cNvPr id="166" name="Google Shape;166;p19"/>
          <p:cNvPicPr preferRelativeResize="0"/>
          <p:nvPr/>
        </p:nvPicPr>
        <p:blipFill>
          <a:blip r:embed="rId3">
            <a:alphaModFix/>
          </a:blip>
          <a:stretch>
            <a:fillRect/>
          </a:stretch>
        </p:blipFill>
        <p:spPr>
          <a:xfrm>
            <a:off x="938650" y="2516950"/>
            <a:ext cx="7077075" cy="219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456600"/>
            <a:ext cx="7505700" cy="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Semantic Analysis </a:t>
            </a:r>
            <a:endParaRPr b="1">
              <a:solidFill>
                <a:srgbClr val="0000FF"/>
              </a:solidFill>
              <a:latin typeface="Verdana"/>
              <a:ea typeface="Verdana"/>
              <a:cs typeface="Verdana"/>
              <a:sym typeface="Verdana"/>
            </a:endParaRPr>
          </a:p>
        </p:txBody>
      </p:sp>
      <p:sp>
        <p:nvSpPr>
          <p:cNvPr id="172" name="Google Shape;172;p20"/>
          <p:cNvSpPr txBox="1"/>
          <p:nvPr>
            <p:ph idx="1" type="body"/>
          </p:nvPr>
        </p:nvSpPr>
        <p:spPr>
          <a:xfrm>
            <a:off x="819150" y="1181100"/>
            <a:ext cx="7505700" cy="3239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rgbClr val="666666"/>
                </a:solidFill>
              </a:rPr>
              <a:t>In this step, true meaning of the sentence is understood using</a:t>
            </a:r>
            <a:endParaRPr b="1" sz="1800">
              <a:solidFill>
                <a:srgbClr val="666666"/>
              </a:solidFill>
            </a:endParaRPr>
          </a:p>
          <a:p>
            <a:pPr indent="-342900" lvl="0" marL="457200" rtl="0" algn="l">
              <a:spcBef>
                <a:spcPts val="1600"/>
              </a:spcBef>
              <a:spcAft>
                <a:spcPts val="0"/>
              </a:spcAft>
              <a:buClr>
                <a:srgbClr val="666666"/>
              </a:buClr>
              <a:buSzPts val="1800"/>
              <a:buAutoNum type="arabicPeriod"/>
            </a:pPr>
            <a:r>
              <a:rPr b="1" lang="en" sz="1800">
                <a:solidFill>
                  <a:srgbClr val="FF0000"/>
                </a:solidFill>
              </a:rPr>
              <a:t>Named Entity Resolution:</a:t>
            </a:r>
            <a:r>
              <a:rPr b="1" lang="en" sz="1800">
                <a:solidFill>
                  <a:srgbClr val="666666"/>
                </a:solidFill>
              </a:rPr>
              <a:t> Detection and labelling of nouns with the real world concepts that they represent. Eg. London-Geographical Entity.</a:t>
            </a:r>
            <a:endParaRPr b="1" sz="1800">
              <a:solidFill>
                <a:srgbClr val="666666"/>
              </a:solidFill>
            </a:endParaRPr>
          </a:p>
          <a:p>
            <a:pPr indent="-342900" lvl="0" marL="457200" rtl="0" algn="l">
              <a:spcBef>
                <a:spcPts val="0"/>
              </a:spcBef>
              <a:spcAft>
                <a:spcPts val="0"/>
              </a:spcAft>
              <a:buClr>
                <a:srgbClr val="666666"/>
              </a:buClr>
              <a:buSzPts val="1800"/>
              <a:buAutoNum type="arabicPeriod"/>
            </a:pPr>
            <a:r>
              <a:rPr b="1" lang="en" sz="1800">
                <a:solidFill>
                  <a:srgbClr val="FF0000"/>
                </a:solidFill>
              </a:rPr>
              <a:t>Coreference Resolution:</a:t>
            </a:r>
            <a:r>
              <a:rPr b="1" lang="en" sz="1800">
                <a:solidFill>
                  <a:srgbClr val="666666"/>
                </a:solidFill>
              </a:rPr>
              <a:t> In this step, pronouns are assigned various nouns to which they represent.</a:t>
            </a:r>
            <a:endParaRPr b="1" sz="1800">
              <a:solidFill>
                <a:srgbClr val="666666"/>
              </a:solidFill>
            </a:endParaRPr>
          </a:p>
          <a:p>
            <a:pPr indent="0" lvl="0" marL="914400" rtl="0" algn="l">
              <a:spcBef>
                <a:spcPts val="1600"/>
              </a:spcBef>
              <a:spcAft>
                <a:spcPts val="0"/>
              </a:spcAft>
              <a:buNone/>
            </a:pPr>
            <a:r>
              <a:rPr b="1" lang="en" sz="1800">
                <a:solidFill>
                  <a:srgbClr val="666666"/>
                </a:solidFill>
              </a:rPr>
              <a:t>For example: It was founded by Romans, who named it’ londinium’. Here ‘it’ represents London and ‘who’ represent Romans.</a:t>
            </a:r>
            <a:endParaRPr b="1" sz="1800">
              <a:solidFill>
                <a:srgbClr val="666666"/>
              </a:solidFill>
            </a:endParaRPr>
          </a:p>
          <a:p>
            <a:pPr indent="0" lvl="0" marL="0" rtl="0" algn="l">
              <a:spcBef>
                <a:spcPts val="1600"/>
              </a:spcBef>
              <a:spcAft>
                <a:spcPts val="0"/>
              </a:spcAft>
              <a:buNone/>
            </a:pPr>
            <a:r>
              <a:t/>
            </a:r>
            <a:endParaRPr b="1" sz="1700">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429075"/>
            <a:ext cx="7505700" cy="6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Verdana"/>
                <a:ea typeface="Verdana"/>
                <a:cs typeface="Verdana"/>
                <a:sym typeface="Verdana"/>
              </a:rPr>
              <a:t>Discourse Analysis</a:t>
            </a:r>
            <a:endParaRPr b="1">
              <a:solidFill>
                <a:srgbClr val="0000FF"/>
              </a:solidFill>
              <a:latin typeface="Verdana"/>
              <a:ea typeface="Verdana"/>
              <a:cs typeface="Verdana"/>
              <a:sym typeface="Verdana"/>
            </a:endParaRPr>
          </a:p>
        </p:txBody>
      </p:sp>
      <p:sp>
        <p:nvSpPr>
          <p:cNvPr id="178" name="Google Shape;178;p21"/>
          <p:cNvSpPr txBox="1"/>
          <p:nvPr>
            <p:ph idx="1" type="body"/>
          </p:nvPr>
        </p:nvSpPr>
        <p:spPr>
          <a:xfrm>
            <a:off x="819150" y="1155350"/>
            <a:ext cx="7505700" cy="3426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b="1" lang="en" sz="1800">
                <a:solidFill>
                  <a:srgbClr val="666666"/>
                </a:solidFill>
                <a:latin typeface="Arial"/>
                <a:ea typeface="Arial"/>
                <a:cs typeface="Arial"/>
                <a:sym typeface="Arial"/>
              </a:rPr>
              <a:t>•  Anaphora</a:t>
            </a:r>
            <a:endParaRPr b="1" sz="1800">
              <a:solidFill>
                <a:srgbClr val="666666"/>
              </a:solidFill>
              <a:latin typeface="Arial"/>
              <a:ea typeface="Arial"/>
              <a:cs typeface="Arial"/>
              <a:sym typeface="Arial"/>
            </a:endParaRPr>
          </a:p>
          <a:p>
            <a:pPr indent="0" lvl="0" marL="736600" rtl="0" algn="l">
              <a:spcBef>
                <a:spcPts val="700"/>
              </a:spcBef>
              <a:spcAft>
                <a:spcPts val="0"/>
              </a:spcAft>
              <a:buNone/>
            </a:pPr>
            <a:r>
              <a:rPr b="1" lang="en" sz="1800">
                <a:solidFill>
                  <a:srgbClr val="666666"/>
                </a:solidFill>
                <a:latin typeface="Arial"/>
                <a:ea typeface="Arial"/>
                <a:cs typeface="Arial"/>
                <a:sym typeface="Arial"/>
              </a:rPr>
              <a:t>He hits the car with a stone.  </a:t>
            </a:r>
            <a:r>
              <a:rPr b="1" lang="en" sz="1800">
                <a:solidFill>
                  <a:srgbClr val="FF0000"/>
                </a:solidFill>
                <a:latin typeface="Arial"/>
                <a:ea typeface="Arial"/>
                <a:cs typeface="Arial"/>
                <a:sym typeface="Arial"/>
              </a:rPr>
              <a:t>It</a:t>
            </a:r>
            <a:r>
              <a:rPr b="1" lang="en" sz="1800">
                <a:solidFill>
                  <a:srgbClr val="666666"/>
                </a:solidFill>
                <a:latin typeface="Arial"/>
                <a:ea typeface="Arial"/>
                <a:cs typeface="Arial"/>
                <a:sym typeface="Arial"/>
              </a:rPr>
              <a:t> bounces back.</a:t>
            </a:r>
            <a:endParaRPr b="1" sz="1800">
              <a:solidFill>
                <a:srgbClr val="666666"/>
              </a:solidFill>
              <a:latin typeface="Arial"/>
              <a:ea typeface="Arial"/>
              <a:cs typeface="Arial"/>
              <a:sym typeface="Arial"/>
            </a:endParaRPr>
          </a:p>
          <a:p>
            <a:pPr indent="0" lvl="0" marL="0" rtl="0" algn="l">
              <a:spcBef>
                <a:spcPts val="800"/>
              </a:spcBef>
              <a:spcAft>
                <a:spcPts val="0"/>
              </a:spcAft>
              <a:buNone/>
            </a:pPr>
            <a:r>
              <a:rPr b="1" lang="en" sz="1800">
                <a:solidFill>
                  <a:srgbClr val="666666"/>
                </a:solidFill>
                <a:latin typeface="Arial"/>
                <a:ea typeface="Arial"/>
                <a:cs typeface="Arial"/>
                <a:sym typeface="Arial"/>
              </a:rPr>
              <a:t>•  Understanding a text</a:t>
            </a:r>
            <a:endParaRPr b="1" sz="1800">
              <a:solidFill>
                <a:srgbClr val="666666"/>
              </a:solidFill>
              <a:latin typeface="Arial"/>
              <a:ea typeface="Arial"/>
              <a:cs typeface="Arial"/>
              <a:sym typeface="Arial"/>
            </a:endParaRPr>
          </a:p>
          <a:p>
            <a:pPr indent="0" lvl="0" marL="0" rtl="0" algn="l">
              <a:spcBef>
                <a:spcPts val="700"/>
              </a:spcBef>
              <a:spcAft>
                <a:spcPts val="0"/>
              </a:spcAft>
              <a:buNone/>
            </a:pPr>
            <a:r>
              <a:rPr b="1" lang="en" sz="1800">
                <a:solidFill>
                  <a:srgbClr val="666666"/>
                </a:solidFill>
                <a:latin typeface="Arial"/>
                <a:ea typeface="Arial"/>
                <a:cs typeface="Arial"/>
                <a:sym typeface="Arial"/>
              </a:rPr>
              <a:t> – Who/when/where/what … are involved in an event?</a:t>
            </a:r>
            <a:endParaRPr b="1" sz="1800">
              <a:solidFill>
                <a:srgbClr val="666666"/>
              </a:solidFill>
              <a:latin typeface="Arial"/>
              <a:ea typeface="Arial"/>
              <a:cs typeface="Arial"/>
              <a:sym typeface="Arial"/>
            </a:endParaRPr>
          </a:p>
          <a:p>
            <a:pPr indent="0" lvl="0" marL="0" rtl="0" algn="l">
              <a:spcBef>
                <a:spcPts val="700"/>
              </a:spcBef>
              <a:spcAft>
                <a:spcPts val="0"/>
              </a:spcAft>
              <a:buNone/>
            </a:pPr>
            <a:r>
              <a:rPr b="1" lang="en" sz="1800">
                <a:solidFill>
                  <a:srgbClr val="666666"/>
                </a:solidFill>
                <a:latin typeface="Arial"/>
                <a:ea typeface="Arial"/>
                <a:cs typeface="Arial"/>
                <a:sym typeface="Arial"/>
              </a:rPr>
              <a:t> – How to connect the semantic representations of different sentences?</a:t>
            </a:r>
            <a:endParaRPr b="1" sz="1800">
              <a:solidFill>
                <a:srgbClr val="666666"/>
              </a:solidFill>
              <a:latin typeface="Arial"/>
              <a:ea typeface="Arial"/>
              <a:cs typeface="Arial"/>
              <a:sym typeface="Arial"/>
            </a:endParaRPr>
          </a:p>
          <a:p>
            <a:pPr indent="0" lvl="0" marL="0" rtl="0" algn="l">
              <a:spcBef>
                <a:spcPts val="700"/>
              </a:spcBef>
              <a:spcAft>
                <a:spcPts val="0"/>
              </a:spcAft>
              <a:buNone/>
            </a:pPr>
            <a:r>
              <a:rPr b="1" lang="en" sz="1800">
                <a:solidFill>
                  <a:srgbClr val="666666"/>
                </a:solidFill>
                <a:latin typeface="Arial"/>
                <a:ea typeface="Arial"/>
                <a:cs typeface="Arial"/>
                <a:sym typeface="Arial"/>
              </a:rPr>
              <a:t> – What is the cause of an event and what is the consequence of an action?</a:t>
            </a:r>
            <a:endParaRPr b="1" sz="1800">
              <a:solidFill>
                <a:srgbClr val="666666"/>
              </a:solidFill>
              <a:latin typeface="Arial"/>
              <a:ea typeface="Arial"/>
              <a:cs typeface="Arial"/>
              <a:sym typeface="Arial"/>
            </a:endParaRPr>
          </a:p>
          <a:p>
            <a:pPr indent="0" lvl="0" marL="0" rtl="0" algn="l">
              <a:spcBef>
                <a:spcPts val="700"/>
              </a:spcBef>
              <a:spcAft>
                <a:spcPts val="0"/>
              </a:spcAft>
              <a:buNone/>
            </a:pPr>
            <a:r>
              <a:rPr b="1" lang="en" sz="1800">
                <a:solidFill>
                  <a:srgbClr val="666666"/>
                </a:solidFill>
                <a:latin typeface="Arial"/>
                <a:ea typeface="Arial"/>
                <a:cs typeface="Arial"/>
                <a:sym typeface="Arial"/>
              </a:rPr>
              <a:t> – …</a:t>
            </a:r>
            <a:endParaRPr b="1" sz="18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
        <p:nvSpPr>
          <p:cNvPr id="179" name="Google Shape;179;p21"/>
          <p:cNvSpPr/>
          <p:nvPr/>
        </p:nvSpPr>
        <p:spPr>
          <a:xfrm>
            <a:off x="4155275" y="1512101"/>
            <a:ext cx="678675" cy="261905"/>
          </a:xfrm>
          <a:custGeom>
            <a:rect b="b" l="l" r="r" t="t"/>
            <a:pathLst>
              <a:path extrusionOk="0" h="16202" w="27147">
                <a:moveTo>
                  <a:pt x="0" y="16202"/>
                </a:moveTo>
                <a:cubicBezTo>
                  <a:pt x="2461" y="13503"/>
                  <a:pt x="10240" y="89"/>
                  <a:pt x="14764" y="10"/>
                </a:cubicBezTo>
                <a:cubicBezTo>
                  <a:pt x="19289" y="-69"/>
                  <a:pt x="25083" y="13107"/>
                  <a:pt x="27147" y="15726"/>
                </a:cubicBezTo>
              </a:path>
            </a:pathLst>
          </a:custGeom>
          <a:noFill/>
          <a:ln cap="flat" cmpd="sng" w="9525">
            <a:solidFill>
              <a:srgbClr val="FF00FF"/>
            </a:solidFill>
            <a:prstDash val="solid"/>
            <a:round/>
            <a:headEnd len="med" w="med" type="none"/>
            <a:tailEnd len="med" w="med" type="none"/>
          </a:ln>
        </p:spPr>
      </p:sp>
      <p:sp>
        <p:nvSpPr>
          <p:cNvPr id="180" name="Google Shape;180;p21"/>
          <p:cNvSpPr/>
          <p:nvPr/>
        </p:nvSpPr>
        <p:spPr>
          <a:xfrm>
            <a:off x="3083725" y="1332756"/>
            <a:ext cx="1785925" cy="465100"/>
          </a:xfrm>
          <a:custGeom>
            <a:rect b="b" l="l" r="r" t="t"/>
            <a:pathLst>
              <a:path extrusionOk="0" h="18604" w="71437">
                <a:moveTo>
                  <a:pt x="0" y="18604"/>
                </a:moveTo>
                <a:cubicBezTo>
                  <a:pt x="10001" y="15508"/>
                  <a:pt x="48101" y="268"/>
                  <a:pt x="60007" y="30"/>
                </a:cubicBezTo>
                <a:cubicBezTo>
                  <a:pt x="71913" y="-208"/>
                  <a:pt x="69532" y="14318"/>
                  <a:pt x="71437" y="17175"/>
                </a:cubicBezTo>
              </a:path>
            </a:pathLst>
          </a:custGeom>
          <a:noFill/>
          <a:ln cap="flat" cmpd="sng" w="9525">
            <a:solidFill>
              <a:srgbClr val="FF00FF"/>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