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Comfortaa Medium"/>
      <p:regular r:id="rId26"/>
      <p:bold r:id="rId27"/>
    </p:embeddedFont>
    <p:embeddedFont>
      <p:font typeface="Comforta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Medium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Comfortaa-regular.fntdata"/><Relationship Id="rId27" Type="http://schemas.openxmlformats.org/officeDocument/2006/relationships/font" Target="fonts/Comfortaa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85958bc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85958bc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85958bcf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85958bc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85958bcf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285958bcf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285958bcf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285958bcf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85958bcf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85958bcf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85958bcf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285958bcf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d8f886e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d8f886e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fd8f886e7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fd8f886e7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85958bcf3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85958bc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29400" y="1669226"/>
            <a:ext cx="8290800" cy="10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</a:rPr>
              <a:t>How to Increase Revenue?</a:t>
            </a:r>
            <a:endParaRPr b="1" sz="5500">
              <a:solidFill>
                <a:srgbClr val="000000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29400" y="2576725"/>
            <a:ext cx="82908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Cyclistic : Casual Riders VS Annual Members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733400" y="3667000"/>
            <a:ext cx="367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Presented by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- Rishabh Gupta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Date Updated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- 13.03.23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311700" y="612625"/>
            <a:ext cx="8520600" cy="41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Find the average, minimum, and maximum ride lengths for all rides.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Filter out negative ride lengths that are invalid.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Calculate average, minimum, and maximum ride lengths for casual riders and member riders.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Calculate the average ride length for each day of the week, for both members and casual riders.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Determine the number of rides taken by members and casual riders.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 if there are differences in the type of vehicles chosen.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Identify the top 10 most frequented start and end stations by riders.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3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94" name="Google Shape;194;p23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23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23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23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23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23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23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23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23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23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04" name="Google Shape;204;p23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206" name="Google Shape;206;p2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Visualisations</a:t>
            </a:r>
            <a:endParaRPr/>
          </a:p>
        </p:txBody>
      </p:sp>
      <p:grpSp>
        <p:nvGrpSpPr>
          <p:cNvPr id="207" name="Google Shape;207;p23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08" name="Google Shape;208;p23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09" name="Google Shape;209;p23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" name="Google Shape;217;p23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18" name="Google Shape;218;p23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19" name="Google Shape;219;p23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/>
          <p:nvPr>
            <p:ph idx="1" type="body"/>
          </p:nvPr>
        </p:nvSpPr>
        <p:spPr>
          <a:xfrm>
            <a:off x="4432200" y="279575"/>
            <a:ext cx="4465200" cy="45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 customers take rides more often than casual customers. They consists around three-fourth of the total customers</a:t>
            </a:r>
            <a:endParaRPr/>
          </a:p>
        </p:txBody>
      </p:sp>
      <p:pic>
        <p:nvPicPr>
          <p:cNvPr id="232" name="Google Shape;232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00" y="1102175"/>
            <a:ext cx="428625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393500" y="3465825"/>
            <a:ext cx="82449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vg _ride_len , min_ride_len , max_ride_len </a:t>
            </a:r>
            <a:r>
              <a:rPr lang="en"/>
              <a:t>comparison</a:t>
            </a:r>
            <a:r>
              <a:rPr lang="en"/>
              <a:t> </a:t>
            </a:r>
            <a:r>
              <a:rPr lang="en"/>
              <a:t>between</a:t>
            </a:r>
            <a:r>
              <a:rPr lang="en"/>
              <a:t> casual and member riders.</a:t>
            </a:r>
            <a:endParaRPr/>
          </a:p>
        </p:txBody>
      </p:sp>
      <p:pic>
        <p:nvPicPr>
          <p:cNvPr id="238" name="Google Shape;238;p2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5150"/>
            <a:ext cx="2743201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2950" y="685150"/>
            <a:ext cx="27432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5900" y="685155"/>
            <a:ext cx="27432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/>
          <p:nvPr>
            <p:ph idx="1" type="body"/>
          </p:nvPr>
        </p:nvSpPr>
        <p:spPr>
          <a:xfrm>
            <a:off x="319500" y="4230575"/>
            <a:ext cx="772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rides taken by members and casual on different days of the week.</a:t>
            </a:r>
            <a:endParaRPr/>
          </a:p>
        </p:txBody>
      </p:sp>
      <p:pic>
        <p:nvPicPr>
          <p:cNvPr id="246" name="Google Shape;246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625" y="278000"/>
            <a:ext cx="7892424" cy="38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>
            <p:ph idx="1" type="body"/>
          </p:nvPr>
        </p:nvSpPr>
        <p:spPr>
          <a:xfrm>
            <a:off x="319500" y="4230575"/>
            <a:ext cx="86025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</a:t>
            </a:r>
            <a:r>
              <a:rPr lang="en"/>
              <a:t>frequently</a:t>
            </a:r>
            <a:r>
              <a:rPr lang="en"/>
              <a:t> visited start stations and end stations by riders.</a:t>
            </a:r>
            <a:endParaRPr/>
          </a:p>
        </p:txBody>
      </p:sp>
      <p:pic>
        <p:nvPicPr>
          <p:cNvPr id="252" name="Google Shape;252;p2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4571999" cy="392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8550" y="152400"/>
            <a:ext cx="4625451" cy="39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usually seen that casual riders tend to take longer rides. By giving cashback benefits on longer rides with member subscription may tempt casual riders to buy the subscription.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viz also shows that casual riders tend to ride on weekends. Giving weekend offers on member subscription can be a good strategy too.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busiest stations tend to have more riders, advertisements on member subscription on those stations can help the company convert more casual riders.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19675" y="4099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Contents</a:t>
            </a:r>
            <a:endParaRPr b="1" sz="3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995250" y="1311300"/>
            <a:ext cx="71535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fortaa"/>
              <a:buChar char="➔"/>
            </a:pPr>
            <a:r>
              <a:rPr b="1" lang="en" sz="1700">
                <a:latin typeface="Comfortaa"/>
                <a:ea typeface="Comfortaa"/>
                <a:cs typeface="Comfortaa"/>
                <a:sym typeface="Comfortaa"/>
              </a:rPr>
              <a:t>Business Task - Ask</a:t>
            </a:r>
            <a:endParaRPr b="1" sz="1700"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fortaa"/>
              <a:buChar char="➔"/>
            </a:pPr>
            <a:r>
              <a:rPr b="1" lang="en" sz="1700">
                <a:latin typeface="Comfortaa"/>
                <a:ea typeface="Comfortaa"/>
                <a:cs typeface="Comfortaa"/>
                <a:sym typeface="Comfortaa"/>
              </a:rPr>
              <a:t>Data source description - Prepare</a:t>
            </a:r>
            <a:endParaRPr b="1" sz="1700"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fortaa"/>
              <a:buChar char="➔"/>
            </a:pPr>
            <a:r>
              <a:rPr b="1" lang="en" sz="1700">
                <a:latin typeface="Comfortaa"/>
                <a:ea typeface="Comfortaa"/>
                <a:cs typeface="Comfortaa"/>
                <a:sym typeface="Comfortaa"/>
              </a:rPr>
              <a:t>Data cleaning and manipulation - Process</a:t>
            </a:r>
            <a:endParaRPr b="1" sz="1700"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fortaa"/>
              <a:buChar char="➔"/>
            </a:pPr>
            <a:r>
              <a:rPr b="1" lang="en" sz="1700">
                <a:latin typeface="Comfortaa"/>
                <a:ea typeface="Comfortaa"/>
                <a:cs typeface="Comfortaa"/>
                <a:sym typeface="Comfortaa"/>
              </a:rPr>
              <a:t>Insights from the analysis - Analyze</a:t>
            </a:r>
            <a:endParaRPr b="1" sz="1700"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fortaa"/>
              <a:buChar char="➔"/>
            </a:pPr>
            <a:r>
              <a:rPr b="1" lang="en" sz="1700">
                <a:latin typeface="Comfortaa"/>
                <a:ea typeface="Comfortaa"/>
                <a:cs typeface="Comfortaa"/>
                <a:sym typeface="Comfortaa"/>
              </a:rPr>
              <a:t>Key findings - Share</a:t>
            </a:r>
            <a:endParaRPr b="1" sz="1700"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fortaa"/>
              <a:buChar char="➔"/>
            </a:pPr>
            <a:r>
              <a:rPr b="1" lang="en" sz="1700">
                <a:latin typeface="Comfortaa"/>
                <a:ea typeface="Comfortaa"/>
                <a:cs typeface="Comfortaa"/>
                <a:sym typeface="Comfortaa"/>
              </a:rPr>
              <a:t>Recommendations - Act</a:t>
            </a:r>
            <a:endParaRPr b="1" sz="17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The problem</a:t>
            </a:r>
            <a:endParaRPr b="1" sz="2700"/>
          </a:p>
        </p:txBody>
      </p:sp>
      <p:grpSp>
        <p:nvGrpSpPr>
          <p:cNvPr id="99" name="Google Shape;99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00" name="Google Shape;100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Cyclistic</a:t>
            </a:r>
            <a:r>
              <a:rPr lang="en" sz="1600"/>
              <a:t>, a bike-share company in Chicago,that features more than </a:t>
            </a:r>
            <a:r>
              <a:rPr b="1" lang="en" sz="1600"/>
              <a:t>5,800</a:t>
            </a:r>
            <a:r>
              <a:rPr lang="en" sz="1600"/>
              <a:t> bicycles and </a:t>
            </a:r>
            <a:r>
              <a:rPr b="1" lang="en" sz="1600"/>
              <a:t>600</a:t>
            </a:r>
            <a:r>
              <a:rPr lang="en" sz="1600"/>
              <a:t> docking stations.</a:t>
            </a:r>
            <a:endParaRPr sz="1600"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5" name="Google Shape;105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Need </a:t>
            </a:r>
            <a:r>
              <a:rPr b="1" lang="en" sz="1600"/>
              <a:t>recommendations </a:t>
            </a:r>
            <a:r>
              <a:rPr lang="en" sz="1600"/>
              <a:t>to increase revenue backed up with compelling data insights and professional data visualizations.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09" name="Google Shape;109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10" name="Google Shape;110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6212550" y="1850300"/>
            <a:ext cx="2628900" cy="29160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Design </a:t>
            </a:r>
            <a:r>
              <a:rPr b="1" lang="en" sz="1600"/>
              <a:t>marketing strategies</a:t>
            </a:r>
            <a:r>
              <a:rPr lang="en" sz="1600"/>
              <a:t> aimed at converting casual riders into annual members by analyzing the Cyclistic historical bike trip data to identify trends.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Challenges deep-dive</a:t>
            </a:r>
            <a:endParaRPr b="1" sz="2700"/>
          </a:p>
        </p:txBody>
      </p:sp>
      <p:sp>
        <p:nvSpPr>
          <p:cNvPr id="119" name="Google Shape;119;p16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6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Members VS Customers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How do annual members and casual riders use bikes differently?</a:t>
            </a:r>
            <a:r>
              <a:rPr lang="en" sz="1600"/>
              <a:t>. </a:t>
            </a:r>
            <a:endParaRPr sz="1600"/>
          </a:p>
        </p:txBody>
      </p:sp>
      <p:sp>
        <p:nvSpPr>
          <p:cNvPr id="122" name="Google Shape;122;p16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16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Customer to Member</a:t>
            </a:r>
            <a:endParaRPr b="1" sz="1600"/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Why would casual riders buy annual memberships?</a:t>
            </a:r>
            <a:endParaRPr sz="1600"/>
          </a:p>
        </p:txBody>
      </p:sp>
      <p:sp>
        <p:nvSpPr>
          <p:cNvPr id="125" name="Google Shape;125;p16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6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Increase conversion</a:t>
            </a:r>
            <a:endParaRPr b="1" sz="1600"/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How can Cyclistic influence casual riders to become members?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Stakeholders</a:t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3994663" y="8967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3994675" y="8967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 txBox="1"/>
          <p:nvPr>
            <p:ph idx="4294967295" type="body"/>
          </p:nvPr>
        </p:nvSpPr>
        <p:spPr>
          <a:xfrm>
            <a:off x="3994675" y="9559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CEO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36" name="Google Shape;136;p17"/>
          <p:cNvSpPr txBox="1"/>
          <p:nvPr>
            <p:ph idx="4294967295" type="body"/>
          </p:nvPr>
        </p:nvSpPr>
        <p:spPr>
          <a:xfrm>
            <a:off x="3994675" y="13047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Wendy Writer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4023705" y="1897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4022300" y="1897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 txBox="1"/>
          <p:nvPr>
            <p:ph idx="4294967295" type="body"/>
          </p:nvPr>
        </p:nvSpPr>
        <p:spPr>
          <a:xfrm>
            <a:off x="4022450" y="1956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Marketing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40" name="Google Shape;140;p17"/>
          <p:cNvSpPr txBox="1"/>
          <p:nvPr>
            <p:ph idx="4294967295" type="body"/>
          </p:nvPr>
        </p:nvSpPr>
        <p:spPr>
          <a:xfrm>
            <a:off x="4022438" y="2305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Ronny Reader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41" name="Google Shape;141;p17"/>
          <p:cNvGrpSpPr/>
          <p:nvPr/>
        </p:nvGrpSpPr>
        <p:grpSpPr>
          <a:xfrm>
            <a:off x="3084855" y="2594701"/>
            <a:ext cx="3327300" cy="531900"/>
            <a:chOff x="3084855" y="2975701"/>
            <a:chExt cx="3327300" cy="531900"/>
          </a:xfrm>
        </p:grpSpPr>
        <p:cxnSp>
          <p:nvCxnSpPr>
            <p:cNvPr id="142" name="Google Shape;142;p17"/>
            <p:cNvCxnSpPr>
              <a:stCxn id="137" idx="2"/>
              <a:endCxn id="143" idx="0"/>
            </p:cNvCxnSpPr>
            <p:nvPr/>
          </p:nvCxnSpPr>
          <p:spPr>
            <a:xfrm>
              <a:off x="4748355" y="2975701"/>
              <a:ext cx="0" cy="531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17"/>
            <p:cNvCxnSpPr>
              <a:stCxn id="137" idx="2"/>
              <a:endCxn id="145" idx="0"/>
            </p:cNvCxnSpPr>
            <p:nvPr/>
          </p:nvCxnSpPr>
          <p:spPr>
            <a:xfrm rot="5400000">
              <a:off x="3650655" y="2409901"/>
              <a:ext cx="531900" cy="16635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17"/>
            <p:cNvCxnSpPr>
              <a:stCxn id="137" idx="2"/>
              <a:endCxn id="147" idx="0"/>
            </p:cNvCxnSpPr>
            <p:nvPr/>
          </p:nvCxnSpPr>
          <p:spPr>
            <a:xfrm flipH="1" rot="-5400000">
              <a:off x="5314305" y="2409751"/>
              <a:ext cx="531900" cy="16638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8" name="Google Shape;148;p17"/>
          <p:cNvSpPr/>
          <p:nvPr/>
        </p:nvSpPr>
        <p:spPr>
          <a:xfrm>
            <a:off x="2360236" y="3127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2360250" y="3126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 txBox="1"/>
          <p:nvPr>
            <p:ph idx="4294967295" type="body"/>
          </p:nvPr>
        </p:nvSpPr>
        <p:spPr>
          <a:xfrm>
            <a:off x="2360550" y="3185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Executive I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50" name="Google Shape;150;p17"/>
          <p:cNvSpPr txBox="1"/>
          <p:nvPr>
            <p:ph idx="4294967295" type="body"/>
          </p:nvPr>
        </p:nvSpPr>
        <p:spPr>
          <a:xfrm>
            <a:off x="2360538" y="3536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Perry Presenter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4023798" y="3127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4023813" y="3126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 txBox="1"/>
          <p:nvPr>
            <p:ph idx="4294967295" type="body"/>
          </p:nvPr>
        </p:nvSpPr>
        <p:spPr>
          <a:xfrm>
            <a:off x="4023938" y="3185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Executive II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53" name="Google Shape;153;p17"/>
          <p:cNvSpPr txBox="1"/>
          <p:nvPr>
            <p:ph idx="4294967295" type="body"/>
          </p:nvPr>
        </p:nvSpPr>
        <p:spPr>
          <a:xfrm>
            <a:off x="4023963" y="3536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Vinny Viewer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5687323" y="3127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5687400" y="3126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 txBox="1"/>
          <p:nvPr>
            <p:ph idx="4294967295" type="body"/>
          </p:nvPr>
        </p:nvSpPr>
        <p:spPr>
          <a:xfrm>
            <a:off x="5687413" y="3185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Executive III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5687500" y="3536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Molly Maker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57" name="Google Shape;157;p17"/>
          <p:cNvCxnSpPr/>
          <p:nvPr/>
        </p:nvCxnSpPr>
        <p:spPr>
          <a:xfrm flipH="1">
            <a:off x="4663440" y="1570800"/>
            <a:ext cx="15900" cy="5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7"/>
          <p:cNvSpPr/>
          <p:nvPr/>
        </p:nvSpPr>
        <p:spPr>
          <a:xfrm>
            <a:off x="1403863" y="41733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1403875" y="41733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4294967295" type="body"/>
          </p:nvPr>
        </p:nvSpPr>
        <p:spPr>
          <a:xfrm>
            <a:off x="1403875" y="42325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Junior Data Analyst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61" name="Google Shape;161;p17"/>
          <p:cNvSpPr txBox="1"/>
          <p:nvPr>
            <p:ph idx="4294967295" type="body"/>
          </p:nvPr>
        </p:nvSpPr>
        <p:spPr>
          <a:xfrm>
            <a:off x="1403875" y="45813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Rishabh Gupta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62" name="Google Shape;162;p17"/>
          <p:cNvCxnSpPr/>
          <p:nvPr/>
        </p:nvCxnSpPr>
        <p:spPr>
          <a:xfrm rot="-5400000">
            <a:off x="2368325" y="3563013"/>
            <a:ext cx="429900" cy="96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68" name="Google Shape;168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Cyclistic’s historical trip data from their system database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Data Cleaning &amp; Manipulation</a:t>
            </a:r>
            <a:endParaRPr b="1" sz="3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311700" y="612625"/>
            <a:ext cx="8520600" cy="3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Examined the data in Excel and chose to do analysis with SQL in BigQuery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Renamed the files by year and month and used UNION operator to combine them into one table.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Cleaned the data by renaming the columns properly.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Checked for duplicate rows in the dataset and found one repeated ride_id, decided to leave it as it is.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Added 2 new columns: "</a:t>
            </a:r>
            <a:r>
              <a:rPr i="1" lang="en" sz="1600"/>
              <a:t>ride_length_minutes</a:t>
            </a:r>
            <a:r>
              <a:rPr lang="en" sz="1600"/>
              <a:t>" and "</a:t>
            </a:r>
            <a:r>
              <a:rPr i="1" lang="en" sz="1600"/>
              <a:t>day_of_week</a:t>
            </a:r>
            <a:r>
              <a:rPr lang="en" sz="1600"/>
              <a:t>", and included only valid columns.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Saved the result as a new table titled "Cyclistic-N".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Deriving Insights from Data </a:t>
            </a:r>
            <a:endParaRPr b="1" sz="3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