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60beeb8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60beeb8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60beeb8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60beeb8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60beeb8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60beeb8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7cdfe11c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7cdfe11c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7cdfe11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7cdfe11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7cdfe11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7cdfe11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R2C Automation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u="sng"/>
              <a:t>Use Case :Automated Pipeline for Aha Feature Board Integration with Jira </a:t>
            </a:r>
            <a:endParaRPr sz="1820"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To create an automated pipeline that seamlessly connects the </a:t>
            </a:r>
            <a:r>
              <a:rPr b="1" lang="en" sz="1600">
                <a:solidFill>
                  <a:schemeClr val="dk1"/>
                </a:solidFill>
              </a:rPr>
              <a:t>Aha Feature Board</a:t>
            </a:r>
            <a:r>
              <a:rPr lang="en" sz="1600">
                <a:solidFill>
                  <a:schemeClr val="dk1"/>
                </a:solidFill>
              </a:rPr>
              <a:t> with the </a:t>
            </a:r>
            <a:r>
              <a:rPr b="1" lang="en" sz="1600">
                <a:solidFill>
                  <a:schemeClr val="dk1"/>
                </a:solidFill>
              </a:rPr>
              <a:t>Jira Board</a:t>
            </a:r>
            <a:r>
              <a:rPr lang="en" sz="1600">
                <a:solidFill>
                  <a:schemeClr val="dk1"/>
                </a:solidFill>
              </a:rPr>
              <a:t>, ensuring efficient translation of business requirements into actionable development tasks.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title"/>
          </p:nvPr>
        </p:nvSpPr>
        <p:spPr>
          <a:xfrm>
            <a:off x="311700" y="119975"/>
            <a:ext cx="85206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6976" l="0" r="0" t="0"/>
          <a:stretch/>
        </p:blipFill>
        <p:spPr>
          <a:xfrm>
            <a:off x="311700" y="657675"/>
            <a:ext cx="8520602" cy="433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diagram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38" y="1518522"/>
            <a:ext cx="7865718" cy="1709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Data Preprocessing steps</a:t>
            </a:r>
            <a:endParaRPr sz="232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87337" lvl="0" marL="45720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000">
                <a:solidFill>
                  <a:schemeClr val="dk1"/>
                </a:solidFill>
              </a:rPr>
              <a:t>Load Data:</a:t>
            </a:r>
            <a:r>
              <a:rPr lang="en" sz="1000">
                <a:solidFill>
                  <a:schemeClr val="dk1"/>
                </a:solidFill>
              </a:rPr>
              <a:t> Imported the dataset (Initial rows: 6023).</a:t>
            </a:r>
            <a:endParaRPr sz="1000">
              <a:solidFill>
                <a:schemeClr val="dk1"/>
              </a:solidFill>
            </a:endParaRPr>
          </a:p>
          <a:p>
            <a:pPr indent="-287337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000">
                <a:solidFill>
                  <a:schemeClr val="dk1"/>
                </a:solidFill>
              </a:rPr>
              <a:t>Filter Epic Names:</a:t>
            </a:r>
            <a:r>
              <a:rPr lang="en" sz="1000">
                <a:solidFill>
                  <a:schemeClr val="dk1"/>
                </a:solidFill>
              </a:rPr>
              <a:t> Removed rows with empty Epic Names (Remaining rows: 2123).</a:t>
            </a:r>
            <a:endParaRPr sz="1000">
              <a:solidFill>
                <a:schemeClr val="dk1"/>
              </a:solidFill>
            </a:endParaRPr>
          </a:p>
          <a:p>
            <a:pPr indent="-287337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000">
                <a:solidFill>
                  <a:schemeClr val="dk1"/>
                </a:solidFill>
              </a:rPr>
              <a:t>Combine Feature and Requirement Names:</a:t>
            </a:r>
            <a:endParaRPr b="1" sz="1000">
              <a:solidFill>
                <a:schemeClr val="dk1"/>
              </a:solidFill>
            </a:endParaRPr>
          </a:p>
          <a:p>
            <a:pPr indent="-287337" lvl="1" marL="9144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000">
                <a:solidFill>
                  <a:schemeClr val="dk1"/>
                </a:solidFill>
              </a:rPr>
              <a:t>Created Combined Name by merging Feature Name and Requirement Name.</a:t>
            </a:r>
            <a:endParaRPr sz="1000">
              <a:solidFill>
                <a:schemeClr val="dk1"/>
              </a:solidFill>
            </a:endParaRPr>
          </a:p>
          <a:p>
            <a:pPr indent="-287337" lvl="1" marL="9144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000">
                <a:solidFill>
                  <a:schemeClr val="dk1"/>
                </a:solidFill>
              </a:rPr>
              <a:t>Filtered rows where Combined Name is empty or NaN.</a:t>
            </a:r>
            <a:endParaRPr sz="1000">
              <a:solidFill>
                <a:schemeClr val="dk1"/>
              </a:solidFill>
            </a:endParaRPr>
          </a:p>
          <a:p>
            <a:pPr indent="-287337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000">
                <a:solidFill>
                  <a:schemeClr val="dk1"/>
                </a:solidFill>
              </a:rPr>
              <a:t>Combine Feature and Requirement Descriptions:</a:t>
            </a:r>
            <a:endParaRPr b="1" sz="1000">
              <a:solidFill>
                <a:schemeClr val="dk1"/>
              </a:solidFill>
            </a:endParaRPr>
          </a:p>
          <a:p>
            <a:pPr indent="-287337" lvl="1" marL="9144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000">
                <a:solidFill>
                  <a:schemeClr val="dk1"/>
                </a:solidFill>
              </a:rPr>
              <a:t>Created Combined Description by merging Feature Description and Requirement Description.</a:t>
            </a:r>
            <a:endParaRPr sz="1000">
              <a:solidFill>
                <a:schemeClr val="dk1"/>
              </a:solidFill>
            </a:endParaRPr>
          </a:p>
          <a:p>
            <a:pPr indent="-287337" lvl="1" marL="9144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000">
                <a:solidFill>
                  <a:schemeClr val="dk1"/>
                </a:solidFill>
              </a:rPr>
              <a:t>Filtered rows where Combined Description is empty or NaN.</a:t>
            </a:r>
            <a:endParaRPr sz="1000">
              <a:solidFill>
                <a:schemeClr val="dk1"/>
              </a:solidFill>
            </a:endParaRPr>
          </a:p>
          <a:p>
            <a:pPr indent="-287337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000">
                <a:solidFill>
                  <a:schemeClr val="dk1"/>
                </a:solidFill>
              </a:rPr>
              <a:t>Sample Data:</a:t>
            </a:r>
            <a:r>
              <a:rPr lang="en" sz="1000">
                <a:solidFill>
                  <a:schemeClr val="dk1"/>
                </a:solidFill>
              </a:rPr>
              <a:t> Selected 20 records per workspace name for a balanced dataset (Rows left: 195).</a:t>
            </a:r>
            <a:endParaRPr sz="1000">
              <a:solidFill>
                <a:schemeClr val="dk1"/>
              </a:solidFill>
            </a:endParaRPr>
          </a:p>
          <a:p>
            <a:pPr indent="-287337" lvl="0" marL="457200" rtl="0" algn="just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000">
                <a:solidFill>
                  <a:schemeClr val="dk1"/>
                </a:solidFill>
              </a:rPr>
              <a:t>Create Final DataFrame:</a:t>
            </a:r>
            <a:r>
              <a:rPr lang="en" sz="1000">
                <a:solidFill>
                  <a:schemeClr val="dk1"/>
                </a:solidFill>
              </a:rPr>
              <a:t> data frame has 195 records with no missing data from each workspace name, and the columns names are as follows: workspace name, objective (feature + requirement name), the final requirement( feature +</a:t>
            </a:r>
            <a:r>
              <a:rPr lang="en" sz="1000">
                <a:solidFill>
                  <a:schemeClr val="dk1"/>
                </a:solidFill>
              </a:rPr>
              <a:t>requirement</a:t>
            </a:r>
            <a:r>
              <a:rPr lang="en" sz="1000">
                <a:solidFill>
                  <a:schemeClr val="dk1"/>
                </a:solidFill>
              </a:rPr>
              <a:t> description), Epic Name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Progress Overview</a:t>
            </a:r>
            <a:endParaRPr sz="232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987525"/>
            <a:ext cx="8520600" cy="3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b="1" lang="en" sz="900"/>
              <a:t>Model Utilized: </a:t>
            </a:r>
            <a:r>
              <a:rPr lang="en" sz="900"/>
              <a:t>Gemini-1.5-Flash-001</a:t>
            </a:r>
            <a:endParaRPr sz="900"/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900"/>
              <a:t>Key Features Implemented:</a:t>
            </a:r>
            <a:endParaRPr b="1" sz="900"/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Implementation of zero-shot and few-shot prompting techniques for optimized output generation.</a:t>
            </a:r>
            <a:endParaRPr sz="900"/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Structured JSON output format implemented within the model.</a:t>
            </a:r>
            <a:endParaRPr sz="900"/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Integration of guard settings within the model for output validation.</a:t>
            </a:r>
            <a:endParaRPr sz="900"/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Development of a user-friendly Gradio Graphical User Interface (GUI) to facilitate interaction.</a:t>
            </a:r>
            <a:endParaRPr sz="900"/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900"/>
              <a:t>Story Generation Capabilities:</a:t>
            </a:r>
            <a:endParaRPr b="1" sz="900"/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Generation of story titles.</a:t>
            </a:r>
            <a:endParaRPr sz="900"/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Acceptance criteria.</a:t>
            </a:r>
            <a:endParaRPr sz="900"/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Context </a:t>
            </a:r>
            <a:endParaRPr sz="900"/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story </a:t>
            </a:r>
            <a:r>
              <a:rPr lang="en" sz="900"/>
              <a:t>summary</a:t>
            </a:r>
            <a:endParaRPr sz="900"/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Estimation of story points for each user story.</a:t>
            </a:r>
            <a:endParaRPr sz="900"/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900"/>
              <a:t>Subtask Generation Capabilities:</a:t>
            </a:r>
            <a:endParaRPr b="1" sz="900"/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Generation of subtask titles.</a:t>
            </a:r>
            <a:endParaRPr sz="900"/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Creation of detailed subtask descriptions.</a:t>
            </a:r>
            <a:endParaRPr sz="900"/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900"/>
              <a:t>JSON Output Functionality:</a:t>
            </a:r>
            <a:endParaRPr b="1" sz="900"/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Capability to process multiple requirements simultaneously via CSV file input.</a:t>
            </a:r>
            <a:endParaRPr sz="900"/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Generation of JSON file responses, wherein each input requirement corresponds to a distinct JSON object suitable for direct API integration.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Future Enhancements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Enhanced subtask generation for granular task planning.(Done)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Fine-tuning for domain-specific use.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