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rot="0">
            <a:off x="2554546" y="3314155"/>
            <a:ext cx="8610604" cy="1938997"/>
          </a:xfrm>
          <a:prstGeom prst="rect">
            <a:avLst/>
          </a:prstGeom>
          <a:noFill/>
        </p:spPr>
        <p:txBody>
          <a:bodyPr wrap="square" rtlCol="0">
            <a:spAutoFit/>
          </a:bodyPr>
          <a:lstStyle/>
          <a:p>
            <a:pPr/>
            <a:r>
              <a:rPr sz="2400"/>
              <a:t>STUDENT NAME : S. RISHABH JAIN</a:t>
            </a:r>
          </a:p>
          <a:p>
            <a:pPr/>
            <a:r>
              <a:rPr sz="2400"/>
              <a:t>REGISTER NO      : 312206596</a:t>
            </a:r>
          </a:p>
          <a:p>
            <a:pPr/>
            <a:r>
              <a:rPr sz="2400"/>
              <a:t>DEPARTMENT     :B.COM(GENERAL)</a:t>
            </a:r>
          </a:p>
          <a:p>
            <a:pPr/>
            <a:r>
              <a:rPr sz="2400"/>
              <a:t>COLLEGE              : AGURCHAND MANMULL JAIN COLLEGE</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1" name="TextBox 10"/>
          <p:cNvSpPr txBox="1"/>
          <p:nvPr/>
        </p:nvSpPr>
        <p:spPr>
          <a:xfrm>
            <a:off x="1219195" y="1600200"/>
            <a:ext cx="7924804" cy="2923872"/>
          </a:xfrm>
          <a:prstGeom prst="rect">
            <a:avLst/>
          </a:prstGeom>
          <a:noFill/>
        </p:spPr>
        <p:txBody>
          <a:bodyPr wrap="square" rtlCol="0">
            <a:spAutoFit/>
          </a:bodyPr>
          <a:lstStyle/>
          <a:p>
            <a:pPr/>
            <a:r>
              <a:rPr b="1"/>
              <a:t>Data Cleaning:</a:t>
            </a:r>
            <a:r>
              <a:rPr/>
              <a:t> Removing duplicates, handling missing values, and ensuring data consistency.</a:t>
            </a:r>
          </a:p>
          <a:p>
            <a:pPr/>
            <a:r>
              <a:rPr b="1"/>
              <a:t>Exploratory Data Analysis (EDA):</a:t>
            </a:r>
            <a:r>
              <a:rPr/>
              <a:t> Understanding the data distribution and </a:t>
            </a:r>
            <a:r>
              <a:rPr sz="2000"/>
              <a:t>identifying</a:t>
            </a:r>
            <a:r>
              <a:rPr/>
              <a:t> initial patterns</a:t>
            </a:r>
          </a:p>
          <a:p>
            <a:pPr/>
            <a:r>
              <a:rPr/>
              <a:t>.</a:t>
            </a:r>
            <a:r>
              <a:rPr b="1"/>
              <a:t>Statistical Analysis:</a:t>
            </a:r>
            <a:r>
              <a:rPr/>
              <a:t> Calculating turnover rates and correlating attrition with various factors.</a:t>
            </a:r>
          </a:p>
          <a:p>
            <a:pPr/>
            <a:r>
              <a:rPr b="1" sz="2000"/>
              <a:t>Visualization</a:t>
            </a:r>
            <a:r>
              <a:rPr b="1"/>
              <a:t> Creation:</a:t>
            </a:r>
            <a:r>
              <a:rPr/>
              <a:t> Developing charts, graphs, and other visual elements to represent the data effectively.</a:t>
            </a:r>
          </a:p>
          <a:p>
            <a:pPr/>
            <a:r>
              <a:rPr b="1"/>
              <a:t>Trend Analysis:</a:t>
            </a:r>
            <a:r>
              <a:rPr/>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3"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pic>
        <p:nvPicPr>
          <p:cNvPr id="8" name="Picture 7" descr="ppt.PNG"/>
          <p:cNvPicPr>
            <a:picLocks noChangeAspect="1"/>
          </p:cNvPicPr>
          <p:nvPr/>
        </p:nvPicPr>
        <p:blipFill>
          <a:blip r:embed="rId4"/>
          <a:stretch>
            <a:fillRect/>
          </a:stretch>
        </p:blipFill>
        <p:spPr>
          <a:xfrm>
            <a:off x="1524004" y="1600200"/>
            <a:ext cx="5868213" cy="3791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pPr/>
            <a:r>
              <a:rPr>
                <a:latin typeface="Times New Roman"/>
                <a:cs typeface="Times New Roman"/>
              </a:rPr>
              <a:t>conclusion</a:t>
            </a:r>
          </a:p>
        </p:txBody>
      </p:sp>
      <p:sp>
        <p:nvSpPr>
          <p:cNvPr id="3" name="TextBox 2"/>
          <p:cNvSpPr txBox="1"/>
          <p:nvPr/>
        </p:nvSpPr>
        <p:spPr>
          <a:xfrm>
            <a:off x="1143000" y="1600200"/>
            <a:ext cx="7467604" cy="2831548"/>
          </a:xfrm>
          <a:prstGeom prst="rect">
            <a:avLst/>
          </a:prstGeom>
          <a:noFill/>
        </p:spPr>
        <p:txBody>
          <a:bodyPr wrap="square" rtlCol="0">
            <a:spAutoFit/>
          </a:bodyPr>
          <a:lstStyle/>
          <a:p>
            <a:pPr/>
            <a:r>
              <a:rPr sz="200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p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pPr/>
            <a:r>
              <a:rPr b="1" sz="4400">
                <a:solidFill>
                  <a:srgbClr val="0F0F0F"/>
                </a:solidFill>
                <a:latin typeface="Times New Roman"/>
                <a:cs typeface="Times New Roman"/>
              </a:rPr>
              <a:t>Employee Attrition Analysis</a:t>
            </a:r>
          </a:p>
          <a:p>
            <a:pPr/>
            <a:r>
              <a:rPr b="1" sz="4400">
                <a:solidFill>
                  <a:srgbClr val="0F0F0F"/>
                </a:solidFill>
                <a:latin typeface="Times New Roman"/>
                <a:cs typeface="Times New Roman"/>
              </a:rPr>
              <a:t>Using Excel Dashboard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5685"/>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607"/>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489"/>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803"/>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802"/>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606"/>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489"/>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802"/>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3" cstate="print"/>
            <a:stretch>
              <a:fillRect/>
            </a:stretch>
          </p:blipFill>
          <p:spPr>
            <a:xfrm>
              <a:off x="7991470" y="2933695"/>
              <a:ext cx="2762245" cy="3257550"/>
            </a:xfrm>
            <a:prstGeom prst="rect">
              <a:avLst/>
            </a:prstGeom>
          </p:spPr>
        </p:pic>
      </p:grpSp>
      <p:sp>
        <p:nvSpPr>
          <p:cNvPr id="6" name="object 6"/>
          <p:cNvSpPr/>
          <p:nvPr/>
        </p:nvSpPr>
        <p:spPr>
          <a:xfrm>
            <a:off x="7086600" y="124817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8" name="object 8"/>
          <p:cNvPicPr/>
          <p:nvPr/>
        </p:nvPicPr>
        <p:blipFill>
          <a:blip r:embed="rId4"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11" name="Rectangle 10"/>
          <p:cNvSpPr/>
          <p:nvPr/>
        </p:nvSpPr>
        <p:spPr>
          <a:xfrm>
            <a:off x="761995" y="1295404"/>
            <a:ext cx="9448795" cy="646327"/>
          </a:xfrm>
          <a:prstGeom prst="rect">
            <a:avLst/>
          </a:prstGeom>
        </p:spPr>
        <p:txBody>
          <a:bodyPr wrap="square">
            <a:spAutoFit/>
          </a:bodyPr>
          <a:lstStyle/>
          <a:p>
            <a:pPr algn="just">
              <a:lnSpc>
                <a:spcPct val="150000"/>
              </a:lnSpc>
            </a:pPr>
            <a:r>
              <a:rPr sz="2400"/>
              <a:t>.</a:t>
            </a:r>
          </a:p>
        </p:txBody>
      </p:sp>
      <p:sp>
        <p:nvSpPr>
          <p:cNvPr id="13" name="TextBox 12"/>
          <p:cNvSpPr txBox="1"/>
          <p:nvPr/>
        </p:nvSpPr>
        <p:spPr>
          <a:xfrm>
            <a:off x="1143000" y="1618561"/>
            <a:ext cx="5562595" cy="3170094"/>
          </a:xfrm>
          <a:prstGeom prst="rect">
            <a:avLst/>
          </a:prstGeom>
          <a:noFill/>
        </p:spPr>
        <p:txBody>
          <a:bodyPr wrap="square" rtlCol="0">
            <a:spAutoFit/>
          </a:bodyPr>
          <a:lstStyle/>
          <a:p>
            <a:pPr/>
            <a:r>
              <a:rPr sz="200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6" name="object 6"/>
          <p:cNvSpPr/>
          <p:nvPr/>
        </p:nvSpPr>
        <p:spPr>
          <a:xfrm flipH="1">
            <a:off x="7467604" y="1183950"/>
            <a:ext cx="457200"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739768" y="82962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2" name="TextBox 11"/>
          <p:cNvSpPr txBox="1"/>
          <p:nvPr/>
        </p:nvSpPr>
        <p:spPr>
          <a:xfrm>
            <a:off x="739768" y="2133595"/>
            <a:ext cx="6324604" cy="2554546"/>
          </a:xfrm>
          <a:prstGeom prst="rect">
            <a:avLst/>
          </a:prstGeom>
          <a:noFill/>
        </p:spPr>
        <p:txBody>
          <a:bodyPr wrap="square" rtlCol="0">
            <a:spAutoFit/>
          </a:bodyPr>
          <a:lstStyle/>
          <a:p>
            <a:pPr/>
            <a:r>
              <a:rPr sz="200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7391395" y="1150869"/>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518159"/>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10" name="TextBox 9"/>
          <p:cNvSpPr txBox="1"/>
          <p:nvPr/>
        </p:nvSpPr>
        <p:spPr>
          <a:xfrm>
            <a:off x="609604" y="1828800"/>
            <a:ext cx="5410204" cy="3170094"/>
          </a:xfrm>
          <a:prstGeom prst="rect">
            <a:avLst/>
          </a:prstGeom>
          <a:noFill/>
        </p:spPr>
        <p:txBody>
          <a:bodyPr wrap="square" rtlCol="0">
            <a:spAutoFit/>
          </a:bodyPr>
          <a:lstStyle/>
          <a:p>
            <a:pPr/>
            <a:r>
              <a:rPr b="1" sz="2000"/>
              <a:t>HR Managers:</a:t>
            </a:r>
            <a:r>
              <a:rPr sz="2000"/>
              <a:t> To gain insights into attrition trends and identify areas for intervention</a:t>
            </a:r>
          </a:p>
          <a:p>
            <a:pPr/>
            <a:r>
              <a:rPr sz="2000"/>
              <a:t>.</a:t>
            </a:r>
            <a:r>
              <a:rPr b="1" sz="2000"/>
              <a:t>Department Heads:</a:t>
            </a:r>
            <a:r>
              <a:rPr sz="2000"/>
              <a:t> To understand turnover patterns within their specific departments and address concerns</a:t>
            </a:r>
          </a:p>
          <a:p>
            <a:pPr/>
            <a:r>
              <a:rPr sz="2000"/>
              <a:t>.</a:t>
            </a:r>
            <a:r>
              <a:rPr b="1" sz="2000"/>
              <a:t>Executives:</a:t>
            </a:r>
            <a:r>
              <a:rPr sz="2000"/>
              <a:t> To make strategic decisions related to employee retention and overall organizational health</a:t>
            </a:r>
          </a:p>
          <a:p>
            <a:pPr/>
            <a:r>
              <a:rPr sz="2000"/>
              <a:t>.</a:t>
            </a:r>
            <a:r>
              <a:rPr b="1" sz="2000"/>
              <a:t>Data Analysts:</a:t>
            </a:r>
            <a:r>
              <a:rPr sz="200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13"/>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476995" y="3047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558161" y="857891"/>
            <a:ext cx="9763120" cy="575309"/>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12" name="TextBox 11"/>
          <p:cNvSpPr txBox="1"/>
          <p:nvPr/>
        </p:nvSpPr>
        <p:spPr>
          <a:xfrm>
            <a:off x="3274753" y="1730085"/>
            <a:ext cx="6324604" cy="4062645"/>
          </a:xfrm>
          <a:prstGeom prst="rect">
            <a:avLst/>
          </a:prstGeom>
          <a:noFill/>
        </p:spPr>
        <p:txBody>
          <a:bodyPr wrap="square" rtlCol="0">
            <a:spAutoFit/>
          </a:bodyPr>
          <a:lstStyle/>
          <a:p>
            <a:pPr/>
            <a:r>
              <a:rPr sz="2000"/>
              <a:t>Our solution involves designing an interactive Excel dashboard that integrates various data visualization techniques to provide a clear and actionable analysis of employee attrition. The dashboard will feature:</a:t>
            </a:r>
          </a:p>
          <a:p>
            <a:pPr/>
            <a:r>
              <a:rPr b="1" sz="2000"/>
              <a:t>Visualizations:</a:t>
            </a:r>
            <a:r>
              <a:rPr sz="2000"/>
              <a:t> Charts and graphs to represent attrition rates, trends, and key factors.</a:t>
            </a:r>
          </a:p>
          <a:p>
            <a:pPr/>
            <a:r>
              <a:rPr b="1" sz="2000"/>
              <a:t>Filters:</a:t>
            </a:r>
            <a:r>
              <a:rPr sz="2000"/>
              <a:t> Options to drill down into specific departments, job roles, or time periods.</a:t>
            </a:r>
          </a:p>
          <a:p>
            <a:pPr/>
            <a:r>
              <a:rPr b="1" sz="2000"/>
              <a:t>Metrics:</a:t>
            </a:r>
            <a:r>
              <a:rPr sz="2000"/>
              <a:t> Key performance indicators (KPIs) such as turnover rate, average tenure, and reasons for leaving.</a:t>
            </a:r>
          </a:p>
          <a:p>
            <a:pPr/>
            <a:r>
              <a:rPr b="1" sz="2000"/>
              <a:t>Predictive Analysis:</a:t>
            </a:r>
            <a:r>
              <a:rPr sz="2000"/>
              <a:t> Basic forecasting of potential future attrition trends based on historical data.</a:t>
            </a:r>
          </a:p>
          <a:p>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r>
              <a:rPr/>
              <a:t>Dataset Description</a:t>
            </a:r>
          </a:p>
        </p:txBody>
      </p:sp>
      <p:sp>
        <p:nvSpPr>
          <p:cNvPr id="4" name="TextBox 3"/>
          <p:cNvSpPr txBox="1"/>
          <p:nvPr/>
        </p:nvSpPr>
        <p:spPr>
          <a:xfrm>
            <a:off x="755325" y="1447795"/>
            <a:ext cx="7239004" cy="3785657"/>
          </a:xfrm>
          <a:prstGeom prst="rect">
            <a:avLst/>
          </a:prstGeom>
          <a:noFill/>
        </p:spPr>
        <p:txBody>
          <a:bodyPr wrap="square" rtlCol="0">
            <a:spAutoFit/>
          </a:bodyPr>
          <a:lstStyle/>
          <a:p>
            <a:pPr/>
            <a:r>
              <a:rPr sz="2000"/>
              <a:t>The dataset used for this analysis includes employee records with attributes such as:</a:t>
            </a:r>
          </a:p>
          <a:p>
            <a:pPr/>
            <a:r>
              <a:rPr b="1" sz="2000"/>
              <a:t>Employee ID:</a:t>
            </a:r>
            <a:r>
              <a:rPr sz="2000"/>
              <a:t> Unique identifier for each employee.</a:t>
            </a:r>
          </a:p>
          <a:p>
            <a:pPr/>
            <a:r>
              <a:rPr b="1" sz="2000"/>
              <a:t>Department:</a:t>
            </a:r>
            <a:r>
              <a:rPr sz="2000"/>
              <a:t> Department to which the employee belongs.</a:t>
            </a:r>
          </a:p>
          <a:p>
            <a:pPr/>
            <a:r>
              <a:rPr b="1" sz="2000"/>
              <a:t>Job Role:</a:t>
            </a:r>
            <a:r>
              <a:rPr sz="2000"/>
              <a:t> The role or position of the employee.</a:t>
            </a:r>
          </a:p>
          <a:p>
            <a:pPr/>
            <a:r>
              <a:rPr b="1" sz="2000"/>
              <a:t>Tenure:</a:t>
            </a:r>
            <a:r>
              <a:rPr sz="2000"/>
              <a:t> Length of time the employee has been with the company.</a:t>
            </a:r>
          </a:p>
          <a:p>
            <a:pPr/>
            <a:r>
              <a:rPr b="1" sz="2000"/>
              <a:t>Attrition Status:</a:t>
            </a:r>
            <a:r>
              <a:rPr sz="2000"/>
              <a:t> Whether the employee has left the company or is still employed.</a:t>
            </a:r>
          </a:p>
          <a:p>
            <a:pPr/>
            <a:r>
              <a:rPr b="1" sz="2000"/>
              <a:t>Reason for Leaving:</a:t>
            </a:r>
            <a:r>
              <a:rPr sz="2000"/>
              <a:t> Categories such as personal reasons, career advancement, or job dissatisfaction.</a:t>
            </a:r>
          </a:p>
          <a:p>
            <a:pPr/>
            <a:r>
              <a:rPr b="1" sz="2000"/>
              <a:t>Performance Metrics:</a:t>
            </a:r>
            <a:r>
              <a:rPr sz="2000"/>
              <a:t> Performance ratings or reviews.</a:t>
            </a:r>
          </a:p>
          <a:p>
            <a:p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3381" y="206772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3"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670689"/>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2"/>
            <a:ext cx="8534018" cy="954109"/>
          </a:xfrm>
          <a:prstGeom prst="rect">
            <a:avLst/>
          </a:prstGeom>
          <a:noFill/>
        </p:spPr>
        <p:txBody>
          <a:bodyPr wrap="square" rtlCol="0">
            <a:spAutoFit/>
          </a:bodyPr>
          <a:lstStyle/>
          <a:p>
            <a:pPr>
              <a:buFont typeface="Arial"/>
              <a:buChar char="•"/>
            </a:pPr>
          </a:p>
          <a:p>
            <a:pPr/>
          </a:p>
        </p:txBody>
      </p:sp>
      <p:sp>
        <p:nvSpPr>
          <p:cNvPr id="12" name="TextBox 11"/>
          <p:cNvSpPr txBox="1"/>
          <p:nvPr/>
        </p:nvSpPr>
        <p:spPr>
          <a:xfrm>
            <a:off x="2362195" y="1697659"/>
            <a:ext cx="6476995" cy="1877438"/>
          </a:xfrm>
          <a:prstGeom prst="rect">
            <a:avLst/>
          </a:prstGeom>
          <a:noFill/>
        </p:spPr>
        <p:txBody>
          <a:bodyPr wrap="square" rtlCol="0">
            <a:spAutoFit/>
          </a:bodyPr>
          <a:lstStyle/>
          <a:p>
            <a:pPr/>
            <a:r>
              <a:rPr b="1" sz="3200"/>
              <a:t>=J2+K2+L2+other components</a:t>
            </a:r>
          </a:p>
          <a:p>
            <a:pPr/>
            <a:r>
              <a:rPr b="1" sz="3200"/>
              <a:t>=J2+K2+L2</a:t>
            </a:r>
          </a:p>
          <a:p>
            <a:pPr/>
            <a:r>
              <a:rPr b="1" sz="3200"/>
              <a:t>=F2-(G2+H2+I2)</a:t>
            </a:r>
          </a:p>
          <a:p>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 Kumar</cp:lastModifiedBy>
  <cp:revision>32</cp:revision>
  <dcterms:created xsi:type="dcterms:W3CDTF">2024-03-29T15:07:22Z</dcterms:created>
  <dcterms:modified xsi:type="dcterms:W3CDTF">2024-08-30T07:47:50Z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