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F2EB-2AD2-49F6-9014-E70362A756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E03A05-4A6E-444B-A693-71ED4E5AD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E31717-0457-4618-BFD7-0250B0667741}"/>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5" name="Footer Placeholder 4">
            <a:extLst>
              <a:ext uri="{FF2B5EF4-FFF2-40B4-BE49-F238E27FC236}">
                <a16:creationId xmlns:a16="http://schemas.microsoft.com/office/drawing/2014/main" id="{CDB9A37C-D351-4301-ACF3-7AC9D67AD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F06F3C-319B-4331-B79C-3A6D15A7E792}"/>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298048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A99A-A130-4A63-BA81-906F7FF590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A41939-EDB2-40CF-8D70-20B828EBD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D720EC-6080-4134-8BD8-1D134A158CF6}"/>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5" name="Footer Placeholder 4">
            <a:extLst>
              <a:ext uri="{FF2B5EF4-FFF2-40B4-BE49-F238E27FC236}">
                <a16:creationId xmlns:a16="http://schemas.microsoft.com/office/drawing/2014/main" id="{066F3160-1DBD-4CA1-8519-64A8890ADF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10101-8F10-4A68-A343-A100458B0612}"/>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336353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49F5B-7D72-4B1C-85F8-8A43BE19CB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7BD29C-C519-4BA9-AACE-627AB3474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66C52-E0A4-4DD5-BE99-019C33619E12}"/>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5" name="Footer Placeholder 4">
            <a:extLst>
              <a:ext uri="{FF2B5EF4-FFF2-40B4-BE49-F238E27FC236}">
                <a16:creationId xmlns:a16="http://schemas.microsoft.com/office/drawing/2014/main" id="{910CC004-E5B2-4BDB-8351-1BA252E31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22D2-8AB6-41EF-9DF1-DEFD081085EE}"/>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174883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908E-0BE7-46DE-B1B8-DDBF88F2CE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A7ADD4-D688-4FC3-B1B0-7D7F44D0F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0BB7F9-BFCC-4F60-A5C2-8AD53CEB852E}"/>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5" name="Footer Placeholder 4">
            <a:extLst>
              <a:ext uri="{FF2B5EF4-FFF2-40B4-BE49-F238E27FC236}">
                <a16:creationId xmlns:a16="http://schemas.microsoft.com/office/drawing/2014/main" id="{D9B67113-A385-4B3E-AE12-776CE557E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D5597-6C94-4FA5-9E18-BC6D4BCCEF0F}"/>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288634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73A6-CFE7-46FE-9057-74FE28051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74242A-F213-4D45-A9F8-0C3F749B2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64C7A-DA0B-4A21-9D9E-7636EEE613E2}"/>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5" name="Footer Placeholder 4">
            <a:extLst>
              <a:ext uri="{FF2B5EF4-FFF2-40B4-BE49-F238E27FC236}">
                <a16:creationId xmlns:a16="http://schemas.microsoft.com/office/drawing/2014/main" id="{89509106-76C5-44D3-B90D-011EE19A1B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23878-DB43-4388-9CA2-B2E4CA944313}"/>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88666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2F53-ACD9-4E45-B00D-C6C47D49C4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7D8438-78EC-4B5D-A6AF-0CDEB14030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A7ACD3-BEAE-44B1-A9FD-230834EA94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4FA87C-E3B9-4769-A5BF-23E69F38F7CF}"/>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6" name="Footer Placeholder 5">
            <a:extLst>
              <a:ext uri="{FF2B5EF4-FFF2-40B4-BE49-F238E27FC236}">
                <a16:creationId xmlns:a16="http://schemas.microsoft.com/office/drawing/2014/main" id="{DADAF33A-3AA2-420A-A146-67B09044EA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37D8C-7B1D-4EAB-AC50-70FBFE2AF315}"/>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56980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0FE5-5536-41FB-934B-9977C01D37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6709A1-109E-4CB4-84DE-F98D44C6D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04D6F7-110F-4978-B391-9C714715E2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7D401D-D667-4A51-82A6-B33C4DAB4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E3BE94-0EE7-4E75-A99A-CA6F0148F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33AE04-2F9C-4CF8-9086-CF1238DA4A35}"/>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8" name="Footer Placeholder 7">
            <a:extLst>
              <a:ext uri="{FF2B5EF4-FFF2-40B4-BE49-F238E27FC236}">
                <a16:creationId xmlns:a16="http://schemas.microsoft.com/office/drawing/2014/main" id="{0C152D17-5976-40DC-8D29-A689F9BD95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D5A6B5-8197-4EBE-9701-02AD720DDFE1}"/>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205025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93EB-4C82-4A9E-9E32-B9D3786E7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3D67DE-FFB5-49FE-9D3B-D23F736F8857}"/>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4" name="Footer Placeholder 3">
            <a:extLst>
              <a:ext uri="{FF2B5EF4-FFF2-40B4-BE49-F238E27FC236}">
                <a16:creationId xmlns:a16="http://schemas.microsoft.com/office/drawing/2014/main" id="{FB8F9385-AE8C-4FA6-847A-1BA33D6199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BD8F0A-A777-4D67-BC8A-FB77D2EDD5A5}"/>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91634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BCE8B-AE9D-488A-9EF3-023407165C3C}"/>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3" name="Footer Placeholder 2">
            <a:extLst>
              <a:ext uri="{FF2B5EF4-FFF2-40B4-BE49-F238E27FC236}">
                <a16:creationId xmlns:a16="http://schemas.microsoft.com/office/drawing/2014/main" id="{2C005916-767A-4DF9-A8E7-6061819580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63A9D7-D32D-4B97-8B46-40434F4B112F}"/>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2715027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55F4-EDF6-4401-84E5-702754492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79C717-510D-433D-8DCC-87F846816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1FBB15-ED34-43E4-AB39-BC9F2C52C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BF977-BE53-4A9F-845A-188884438CA8}"/>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6" name="Footer Placeholder 5">
            <a:extLst>
              <a:ext uri="{FF2B5EF4-FFF2-40B4-BE49-F238E27FC236}">
                <a16:creationId xmlns:a16="http://schemas.microsoft.com/office/drawing/2014/main" id="{F1BCAC46-B74A-41E6-BF71-F25D19584E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7858F4-44C7-4CFD-BE45-30B8123F1296}"/>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239480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20CC-6DDE-4C00-9848-8438589F2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768032-A668-4E14-A415-E047343D3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A0A526-75D0-4220-829A-6FA91DB1E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C8A9F-F209-46CC-8333-648A8235CDA1}"/>
              </a:ext>
            </a:extLst>
          </p:cNvPr>
          <p:cNvSpPr>
            <a:spLocks noGrp="1"/>
          </p:cNvSpPr>
          <p:nvPr>
            <p:ph type="dt" sz="half" idx="10"/>
          </p:nvPr>
        </p:nvSpPr>
        <p:spPr/>
        <p:txBody>
          <a:bodyPr/>
          <a:lstStyle/>
          <a:p>
            <a:fld id="{AC6C8E0D-7924-4EF0-AD5B-A9F7BDFD24E1}" type="datetimeFigureOut">
              <a:rPr lang="en-IN" smtClean="0"/>
              <a:t>06-06-2021</a:t>
            </a:fld>
            <a:endParaRPr lang="en-IN"/>
          </a:p>
        </p:txBody>
      </p:sp>
      <p:sp>
        <p:nvSpPr>
          <p:cNvPr id="6" name="Footer Placeholder 5">
            <a:extLst>
              <a:ext uri="{FF2B5EF4-FFF2-40B4-BE49-F238E27FC236}">
                <a16:creationId xmlns:a16="http://schemas.microsoft.com/office/drawing/2014/main" id="{3A2FB600-24CF-4DFA-BCBD-8196BC7FCD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88A01-EB58-4C92-A6E9-46D4F3143155}"/>
              </a:ext>
            </a:extLst>
          </p:cNvPr>
          <p:cNvSpPr>
            <a:spLocks noGrp="1"/>
          </p:cNvSpPr>
          <p:nvPr>
            <p:ph type="sldNum" sz="quarter" idx="12"/>
          </p:nvPr>
        </p:nvSpPr>
        <p:spPr/>
        <p:txBody>
          <a:bodyPr/>
          <a:lstStyle/>
          <a:p>
            <a:fld id="{970C10F5-30A8-48B9-9659-73801A6FC919}" type="slidenum">
              <a:rPr lang="en-IN" smtClean="0"/>
              <a:t>‹#›</a:t>
            </a:fld>
            <a:endParaRPr lang="en-IN"/>
          </a:p>
        </p:txBody>
      </p:sp>
    </p:spTree>
    <p:extLst>
      <p:ext uri="{BB962C8B-B14F-4D97-AF65-F5344CB8AC3E}">
        <p14:creationId xmlns:p14="http://schemas.microsoft.com/office/powerpoint/2010/main" val="1576668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32CB13-853E-4BB1-8D29-3AF1402FFB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8B5D36-779F-4FBD-8D94-FA64D0BA6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90D0D-A8C2-45AC-98BF-6582919A5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C8E0D-7924-4EF0-AD5B-A9F7BDFD24E1}" type="datetimeFigureOut">
              <a:rPr lang="en-IN" smtClean="0"/>
              <a:t>06-06-2021</a:t>
            </a:fld>
            <a:endParaRPr lang="en-IN"/>
          </a:p>
        </p:txBody>
      </p:sp>
      <p:sp>
        <p:nvSpPr>
          <p:cNvPr id="5" name="Footer Placeholder 4">
            <a:extLst>
              <a:ext uri="{FF2B5EF4-FFF2-40B4-BE49-F238E27FC236}">
                <a16:creationId xmlns:a16="http://schemas.microsoft.com/office/drawing/2014/main" id="{4C1CAE96-7416-4B7E-8469-B751C03C57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CA9E54-6D13-4C88-8273-F23EF6956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C10F5-30A8-48B9-9659-73801A6FC919}" type="slidenum">
              <a:rPr lang="en-IN" smtClean="0"/>
              <a:t>‹#›</a:t>
            </a:fld>
            <a:endParaRPr lang="en-IN"/>
          </a:p>
        </p:txBody>
      </p:sp>
    </p:spTree>
    <p:extLst>
      <p:ext uri="{BB962C8B-B14F-4D97-AF65-F5344CB8AC3E}">
        <p14:creationId xmlns:p14="http://schemas.microsoft.com/office/powerpoint/2010/main" val="3842152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www.kaggle.com/sakshamjn/vehicle-detection-8-classes-object-det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E9D6-4DA5-49DB-AD2C-58BEFA16DE6D}"/>
              </a:ext>
            </a:extLst>
          </p:cNvPr>
          <p:cNvSpPr>
            <a:spLocks noGrp="1"/>
          </p:cNvSpPr>
          <p:nvPr>
            <p:ph type="ctrTitle"/>
          </p:nvPr>
        </p:nvSpPr>
        <p:spPr>
          <a:xfrm>
            <a:off x="1524000" y="914400"/>
            <a:ext cx="9144000" cy="1544713"/>
          </a:xfrm>
        </p:spPr>
        <p:txBody>
          <a:bodyPr>
            <a:normAutofit/>
          </a:bodyPr>
          <a:lstStyle/>
          <a:p>
            <a:r>
              <a:rPr lang="en-IN" b="1" dirty="0"/>
              <a:t>Vehicle Object Detection</a:t>
            </a:r>
            <a:br>
              <a:rPr lang="en-IN" dirty="0"/>
            </a:br>
            <a:r>
              <a:rPr lang="en-IN" sz="4000" dirty="0"/>
              <a:t>using Yolo v5 Model</a:t>
            </a:r>
          </a:p>
        </p:txBody>
      </p:sp>
      <p:sp>
        <p:nvSpPr>
          <p:cNvPr id="4" name="TextBox 3">
            <a:extLst>
              <a:ext uri="{FF2B5EF4-FFF2-40B4-BE49-F238E27FC236}">
                <a16:creationId xmlns:a16="http://schemas.microsoft.com/office/drawing/2014/main" id="{11CF3E8E-AAAC-40E0-8F68-538E4BE45D30}"/>
              </a:ext>
            </a:extLst>
          </p:cNvPr>
          <p:cNvSpPr txBox="1"/>
          <p:nvPr/>
        </p:nvSpPr>
        <p:spPr>
          <a:xfrm>
            <a:off x="9126245" y="5104660"/>
            <a:ext cx="2476870" cy="923330"/>
          </a:xfrm>
          <a:prstGeom prst="rect">
            <a:avLst/>
          </a:prstGeom>
          <a:noFill/>
        </p:spPr>
        <p:txBody>
          <a:bodyPr wrap="square" rtlCol="0">
            <a:spAutoFit/>
          </a:bodyPr>
          <a:lstStyle/>
          <a:p>
            <a:r>
              <a:rPr lang="en-IN" dirty="0"/>
              <a:t>Presented By:</a:t>
            </a:r>
          </a:p>
          <a:p>
            <a:r>
              <a:rPr lang="en-IN" dirty="0"/>
              <a:t>Rishabh Pattewar</a:t>
            </a:r>
          </a:p>
          <a:p>
            <a:r>
              <a:rPr lang="en-IN" dirty="0"/>
              <a:t>DF 2009 CM</a:t>
            </a:r>
          </a:p>
        </p:txBody>
      </p:sp>
    </p:spTree>
    <p:extLst>
      <p:ext uri="{BB962C8B-B14F-4D97-AF65-F5344CB8AC3E}">
        <p14:creationId xmlns:p14="http://schemas.microsoft.com/office/powerpoint/2010/main" val="233820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0797-A7D2-4321-B73A-4CDA8CE17F7D}"/>
              </a:ext>
            </a:extLst>
          </p:cNvPr>
          <p:cNvSpPr>
            <a:spLocks noGrp="1"/>
          </p:cNvSpPr>
          <p:nvPr>
            <p:ph type="title"/>
          </p:nvPr>
        </p:nvSpPr>
        <p:spPr/>
        <p:txBody>
          <a:bodyPr/>
          <a:lstStyle/>
          <a:p>
            <a:r>
              <a:rPr lang="en-IN" b="1" dirty="0"/>
              <a:t>Problem Statement</a:t>
            </a:r>
          </a:p>
        </p:txBody>
      </p:sp>
      <p:sp>
        <p:nvSpPr>
          <p:cNvPr id="5" name="Content Placeholder 4">
            <a:extLst>
              <a:ext uri="{FF2B5EF4-FFF2-40B4-BE49-F238E27FC236}">
                <a16:creationId xmlns:a16="http://schemas.microsoft.com/office/drawing/2014/main" id="{CA97D771-0EC2-41D2-B8EA-2C401086CD00}"/>
              </a:ext>
            </a:extLst>
          </p:cNvPr>
          <p:cNvSpPr>
            <a:spLocks noGrp="1"/>
          </p:cNvSpPr>
          <p:nvPr>
            <p:ph idx="1"/>
          </p:nvPr>
        </p:nvSpPr>
        <p:spPr>
          <a:xfrm>
            <a:off x="838200" y="1506029"/>
            <a:ext cx="10515600" cy="4351338"/>
          </a:xfrm>
        </p:spPr>
        <p:txBody>
          <a:bodyPr>
            <a:normAutofit lnSpcReduction="10000"/>
          </a:bodyPr>
          <a:lstStyle/>
          <a:p>
            <a:r>
              <a:rPr lang="en-US" dirty="0"/>
              <a:t>Vehicle tracking is the process of locating a moving vehicle using a camera. Capture vehicle in video sequence from surveillance camera is demanding application to improve tracking performance. This technology is increasing the number of applications such as traffic control, traffic monitoring, traffic flow, security etc. The estimated cost using this technology will be very less. Video and image processing has been used for traffic surveillance, analysis and monitoring of traffic conditions in many cities and urban areas. The aim is to build an vehicle object detection it can track weather it is car ,bus ,truck ,etc. </a:t>
            </a:r>
          </a:p>
          <a:p>
            <a:r>
              <a:rPr lang="en-IN" dirty="0"/>
              <a:t>Class names:           'auto','bus','car','lcv','motorcycle','multiaxle','tractor','truck’.</a:t>
            </a:r>
          </a:p>
        </p:txBody>
      </p:sp>
    </p:spTree>
    <p:extLst>
      <p:ext uri="{BB962C8B-B14F-4D97-AF65-F5344CB8AC3E}">
        <p14:creationId xmlns:p14="http://schemas.microsoft.com/office/powerpoint/2010/main" val="168412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BD79A-0889-4AD9-93DB-AF09243ED624}"/>
              </a:ext>
            </a:extLst>
          </p:cNvPr>
          <p:cNvSpPr>
            <a:spLocks noGrp="1"/>
          </p:cNvSpPr>
          <p:nvPr>
            <p:ph idx="1"/>
          </p:nvPr>
        </p:nvSpPr>
        <p:spPr>
          <a:xfrm>
            <a:off x="838198" y="1615736"/>
            <a:ext cx="11102267" cy="4101483"/>
          </a:xfrm>
        </p:spPr>
        <p:txBody>
          <a:bodyPr>
            <a:normAutofit/>
          </a:bodyPr>
          <a:lstStyle/>
          <a:p>
            <a:pPr>
              <a:buFont typeface="Wingdings" panose="05000000000000000000" pitchFamily="2" charset="2"/>
              <a:buChar char="Ø"/>
            </a:pPr>
            <a:r>
              <a:rPr lang="en-IN" sz="2400" dirty="0"/>
              <a:t> </a:t>
            </a:r>
            <a:r>
              <a:rPr lang="en-IN" dirty="0"/>
              <a:t>Dataset: 5500 Images (Train and Test) and generate labels for each image</a:t>
            </a:r>
          </a:p>
          <a:p>
            <a:pPr>
              <a:buFont typeface="Wingdings" panose="05000000000000000000" pitchFamily="2" charset="2"/>
              <a:buChar char="Ø"/>
            </a:pPr>
            <a:r>
              <a:rPr lang="en-US" b="1" i="0" dirty="0">
                <a:solidFill>
                  <a:srgbClr val="202124"/>
                </a:solidFill>
                <a:effectLst/>
              </a:rPr>
              <a:t> To train a custom Yolo V5 model, these are the steps to follow:</a:t>
            </a:r>
            <a:endParaRPr lang="en-US" b="0" i="0" dirty="0">
              <a:solidFill>
                <a:srgbClr val="202124"/>
              </a:solidFill>
              <a:effectLst/>
            </a:endParaRPr>
          </a:p>
          <a:p>
            <a:pPr algn="l">
              <a:buFont typeface="+mj-lt"/>
              <a:buAutoNum type="arabicPeriod"/>
            </a:pPr>
            <a:r>
              <a:rPr lang="en-US" b="0" i="0" dirty="0">
                <a:solidFill>
                  <a:srgbClr val="202124"/>
                </a:solidFill>
                <a:effectLst/>
              </a:rPr>
              <a:t> Set up your environment.(Using Google Collab.)</a:t>
            </a:r>
          </a:p>
          <a:p>
            <a:pPr algn="l">
              <a:buFont typeface="+mj-lt"/>
              <a:buAutoNum type="arabicPeriod"/>
            </a:pPr>
            <a:r>
              <a:rPr lang="en-US" b="0" i="0" dirty="0">
                <a:solidFill>
                  <a:srgbClr val="202124"/>
                </a:solidFill>
                <a:effectLst/>
              </a:rPr>
              <a:t> Set up the data and the directories.</a:t>
            </a:r>
          </a:p>
          <a:p>
            <a:pPr algn="l">
              <a:buFont typeface="+mj-lt"/>
              <a:buAutoNum type="arabicPeriod"/>
            </a:pPr>
            <a:r>
              <a:rPr lang="en-US" b="0" i="0" dirty="0">
                <a:solidFill>
                  <a:srgbClr val="202124"/>
                </a:solidFill>
                <a:effectLst/>
              </a:rPr>
              <a:t> Set up the configuration YAML files.(Includes Train , Test Path)</a:t>
            </a:r>
          </a:p>
          <a:p>
            <a:pPr algn="l">
              <a:buFont typeface="+mj-lt"/>
              <a:buAutoNum type="arabicPeriod"/>
            </a:pPr>
            <a:r>
              <a:rPr lang="en-US" b="0" i="0" dirty="0">
                <a:solidFill>
                  <a:srgbClr val="202124"/>
                </a:solidFill>
                <a:effectLst/>
              </a:rPr>
              <a:t> Train the model to learn how to </a:t>
            </a:r>
            <a:r>
              <a:rPr lang="en-US" b="1" i="0" dirty="0">
                <a:solidFill>
                  <a:srgbClr val="202124"/>
                </a:solidFill>
                <a:effectLst/>
              </a:rPr>
              <a:t>detect objects</a:t>
            </a:r>
            <a:r>
              <a:rPr lang="en-US" b="0" i="0" dirty="0">
                <a:solidFill>
                  <a:srgbClr val="202124"/>
                </a:solidFill>
                <a:effectLst/>
              </a:rPr>
              <a:t>.</a:t>
            </a:r>
          </a:p>
          <a:p>
            <a:pPr algn="l">
              <a:buFont typeface="+mj-lt"/>
              <a:buAutoNum type="arabicPeriod"/>
            </a:pPr>
            <a:r>
              <a:rPr lang="en-US" i="0" dirty="0">
                <a:solidFill>
                  <a:srgbClr val="202124"/>
                </a:solidFill>
                <a:effectLst/>
              </a:rPr>
              <a:t> Use</a:t>
            </a:r>
            <a:r>
              <a:rPr lang="en-US" b="0" i="0" dirty="0">
                <a:solidFill>
                  <a:srgbClr val="202124"/>
                </a:solidFill>
                <a:effectLst/>
              </a:rPr>
              <a:t> your  </a:t>
            </a:r>
            <a:r>
              <a:rPr lang="en-US" b="1" i="0" dirty="0">
                <a:solidFill>
                  <a:srgbClr val="202124"/>
                </a:solidFill>
                <a:effectLst/>
              </a:rPr>
              <a:t>Yolo V5</a:t>
            </a:r>
            <a:r>
              <a:rPr lang="en-US" b="0" i="0" dirty="0">
                <a:solidFill>
                  <a:srgbClr val="202124"/>
                </a:solidFill>
                <a:effectLst/>
              </a:rPr>
              <a:t> model to </a:t>
            </a:r>
            <a:r>
              <a:rPr lang="en-US" b="1" i="0" dirty="0">
                <a:solidFill>
                  <a:srgbClr val="202124"/>
                </a:solidFill>
                <a:effectLst/>
              </a:rPr>
              <a:t>detect objects</a:t>
            </a:r>
            <a:r>
              <a:rPr lang="en-US" b="0" i="0" dirty="0">
                <a:solidFill>
                  <a:srgbClr val="202124"/>
                </a:solidFill>
                <a:effectLst/>
              </a:rPr>
              <a:t> on the test data.</a:t>
            </a:r>
          </a:p>
          <a:p>
            <a:pPr marL="0" indent="0">
              <a:buNone/>
            </a:pPr>
            <a:endParaRPr lang="en-IN" sz="2400" dirty="0"/>
          </a:p>
        </p:txBody>
      </p:sp>
      <p:sp>
        <p:nvSpPr>
          <p:cNvPr id="4" name="TextBox 3">
            <a:extLst>
              <a:ext uri="{FF2B5EF4-FFF2-40B4-BE49-F238E27FC236}">
                <a16:creationId xmlns:a16="http://schemas.microsoft.com/office/drawing/2014/main" id="{163F605E-EDF8-48F0-9259-71F5EB39EB8C}"/>
              </a:ext>
            </a:extLst>
          </p:cNvPr>
          <p:cNvSpPr txBox="1"/>
          <p:nvPr/>
        </p:nvSpPr>
        <p:spPr>
          <a:xfrm>
            <a:off x="745723" y="681037"/>
            <a:ext cx="10448279" cy="707886"/>
          </a:xfrm>
          <a:prstGeom prst="rect">
            <a:avLst/>
          </a:prstGeom>
          <a:noFill/>
        </p:spPr>
        <p:txBody>
          <a:bodyPr wrap="square" rtlCol="0">
            <a:spAutoFit/>
          </a:bodyPr>
          <a:lstStyle/>
          <a:p>
            <a:pPr algn="ctr"/>
            <a:r>
              <a:rPr lang="en-IN" sz="4000" b="1" dirty="0"/>
              <a:t>Dataset &amp; Training of Yolo v5 model </a:t>
            </a:r>
            <a:r>
              <a:rPr lang="en-IN" sz="3200" b="1" dirty="0"/>
              <a:t>:-</a:t>
            </a:r>
          </a:p>
        </p:txBody>
      </p:sp>
      <p:pic>
        <p:nvPicPr>
          <p:cNvPr id="5" name="Picture 4">
            <a:extLst>
              <a:ext uri="{FF2B5EF4-FFF2-40B4-BE49-F238E27FC236}">
                <a16:creationId xmlns:a16="http://schemas.microsoft.com/office/drawing/2014/main" id="{8B93691D-EBB7-429B-9EDB-CF6CFD6D3F0F}"/>
              </a:ext>
            </a:extLst>
          </p:cNvPr>
          <p:cNvPicPr>
            <a:picLocks noChangeAspect="1"/>
          </p:cNvPicPr>
          <p:nvPr/>
        </p:nvPicPr>
        <p:blipFill>
          <a:blip r:embed="rId2"/>
          <a:stretch>
            <a:fillRect/>
          </a:stretch>
        </p:blipFill>
        <p:spPr>
          <a:xfrm>
            <a:off x="10355802" y="3252139"/>
            <a:ext cx="838200" cy="828675"/>
          </a:xfrm>
          <a:prstGeom prst="rect">
            <a:avLst/>
          </a:prstGeom>
        </p:spPr>
      </p:pic>
    </p:spTree>
    <p:extLst>
      <p:ext uri="{BB962C8B-B14F-4D97-AF65-F5344CB8AC3E}">
        <p14:creationId xmlns:p14="http://schemas.microsoft.com/office/powerpoint/2010/main" val="202987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BBE1-A0A3-4273-BFC4-FB4150F5C06D}"/>
              </a:ext>
            </a:extLst>
          </p:cNvPr>
          <p:cNvSpPr>
            <a:spLocks noGrp="1"/>
          </p:cNvSpPr>
          <p:nvPr>
            <p:ph type="title"/>
          </p:nvPr>
        </p:nvSpPr>
        <p:spPr>
          <a:xfrm>
            <a:off x="838200" y="710214"/>
            <a:ext cx="10515600" cy="701336"/>
          </a:xfrm>
        </p:spPr>
        <p:txBody>
          <a:bodyPr>
            <a:normAutofit fontScale="90000"/>
          </a:bodyPr>
          <a:lstStyle/>
          <a:p>
            <a:r>
              <a:rPr lang="en-US" b="1" i="0" dirty="0">
                <a:solidFill>
                  <a:srgbClr val="202124"/>
                </a:solidFill>
                <a:effectLst/>
                <a:latin typeface="Google Sans"/>
              </a:rPr>
              <a:t>Training Custom YOLOv5 Detector/</a:t>
            </a:r>
            <a:r>
              <a:rPr lang="en-IN" b="1" dirty="0">
                <a:solidFill>
                  <a:srgbClr val="212121"/>
                </a:solidFill>
                <a:latin typeface="Roboto" panose="020B0604020202020204" pitchFamily="2" charset="0"/>
              </a:rPr>
              <a:t>A</a:t>
            </a:r>
            <a:r>
              <a:rPr lang="en-IN" b="1" i="0" dirty="0">
                <a:solidFill>
                  <a:srgbClr val="212121"/>
                </a:solidFill>
                <a:effectLst/>
                <a:latin typeface="Roboto" panose="020B0604020202020204" pitchFamily="2" charset="0"/>
              </a:rPr>
              <a:t>rguments</a:t>
            </a:r>
            <a:br>
              <a:rPr lang="en-US" b="0" i="0" dirty="0">
                <a:solidFill>
                  <a:srgbClr val="202124"/>
                </a:solidFill>
                <a:effectLst/>
                <a:latin typeface="Google Sans"/>
              </a:rPr>
            </a:br>
            <a:endParaRPr lang="en-IN" dirty="0"/>
          </a:p>
        </p:txBody>
      </p:sp>
      <p:sp>
        <p:nvSpPr>
          <p:cNvPr id="3" name="Content Placeholder 2">
            <a:extLst>
              <a:ext uri="{FF2B5EF4-FFF2-40B4-BE49-F238E27FC236}">
                <a16:creationId xmlns:a16="http://schemas.microsoft.com/office/drawing/2014/main" id="{693EAD9D-5A76-4CA8-B99D-A804422F93F6}"/>
              </a:ext>
            </a:extLst>
          </p:cNvPr>
          <p:cNvSpPr>
            <a:spLocks noGrp="1"/>
          </p:cNvSpPr>
          <p:nvPr>
            <p:ph idx="1"/>
          </p:nvPr>
        </p:nvSpPr>
        <p:spPr>
          <a:xfrm>
            <a:off x="838200" y="1253331"/>
            <a:ext cx="10515600" cy="4351338"/>
          </a:xfrm>
        </p:spPr>
        <p:txBody>
          <a:bodyPr>
            <a:normAutofit/>
          </a:bodyPr>
          <a:lstStyle/>
          <a:p>
            <a:pPr algn="l">
              <a:buFont typeface="+mj-lt"/>
              <a:buAutoNum type="arabicPeriod"/>
            </a:pPr>
            <a:r>
              <a:rPr lang="en-US" b="0" i="0" dirty="0">
                <a:solidFill>
                  <a:srgbClr val="202124"/>
                </a:solidFill>
                <a:effectLst/>
                <a:latin typeface="arial" panose="020B0604020202020204" pitchFamily="34" charset="0"/>
              </a:rPr>
              <a:t>img: define input image size.</a:t>
            </a:r>
          </a:p>
          <a:p>
            <a:pPr algn="l">
              <a:buFont typeface="+mj-lt"/>
              <a:buAutoNum type="arabicPeriod"/>
            </a:pPr>
            <a:r>
              <a:rPr lang="en-US" b="0" i="0" dirty="0">
                <a:solidFill>
                  <a:srgbClr val="202124"/>
                </a:solidFill>
                <a:effectLst/>
                <a:latin typeface="arial" panose="020B0604020202020204" pitchFamily="34" charset="0"/>
              </a:rPr>
              <a:t>batch: determine batch size.</a:t>
            </a:r>
          </a:p>
          <a:p>
            <a:pPr algn="l">
              <a:buFont typeface="+mj-lt"/>
              <a:buAutoNum type="arabicPeriod"/>
            </a:pPr>
            <a:r>
              <a:rPr lang="en-US" b="0" i="0" dirty="0">
                <a:solidFill>
                  <a:srgbClr val="202124"/>
                </a:solidFill>
                <a:effectLst/>
                <a:latin typeface="arial" panose="020B0604020202020204" pitchFamily="34" charset="0"/>
              </a:rPr>
              <a:t>epochs: define the number of </a:t>
            </a:r>
            <a:r>
              <a:rPr lang="en-US" b="1" i="0" dirty="0">
                <a:solidFill>
                  <a:srgbClr val="202124"/>
                </a:solidFill>
                <a:effectLst/>
                <a:latin typeface="arial" panose="020B0604020202020204" pitchFamily="34" charset="0"/>
              </a:rPr>
              <a:t>training</a:t>
            </a:r>
            <a:r>
              <a:rPr lang="en-US" b="0" i="0" dirty="0">
                <a:solidFill>
                  <a:srgbClr val="202124"/>
                </a:solidFill>
                <a:effectLst/>
                <a:latin typeface="arial" panose="020B0604020202020204" pitchFamily="34" charset="0"/>
              </a:rPr>
              <a:t> epochs. ...</a:t>
            </a:r>
          </a:p>
          <a:p>
            <a:pPr algn="l">
              <a:buFont typeface="+mj-lt"/>
              <a:buAutoNum type="arabicPeriod"/>
            </a:pPr>
            <a:r>
              <a:rPr lang="en-US" b="0" i="0" dirty="0">
                <a:solidFill>
                  <a:srgbClr val="202124"/>
                </a:solidFill>
                <a:effectLst/>
                <a:latin typeface="arial" panose="020B0604020202020204" pitchFamily="34" charset="0"/>
              </a:rPr>
              <a:t>data: set the path to our yaml file.</a:t>
            </a:r>
          </a:p>
          <a:p>
            <a:pPr algn="l">
              <a:buFont typeface="+mj-lt"/>
              <a:buAutoNum type="arabicPeriod"/>
            </a:pPr>
            <a:r>
              <a:rPr lang="en-US" b="0" i="0" dirty="0">
                <a:solidFill>
                  <a:srgbClr val="202124"/>
                </a:solidFill>
                <a:effectLst/>
                <a:latin typeface="arial" panose="020B0604020202020204" pitchFamily="34" charset="0"/>
              </a:rPr>
              <a:t>cfg: specify our </a:t>
            </a:r>
            <a:r>
              <a:rPr lang="en-US" b="1" i="0" dirty="0">
                <a:solidFill>
                  <a:srgbClr val="202124"/>
                </a:solidFill>
                <a:effectLst/>
                <a:latin typeface="arial" panose="020B0604020202020204" pitchFamily="34" charset="0"/>
              </a:rPr>
              <a:t>model</a:t>
            </a:r>
            <a:r>
              <a:rPr lang="en-US" b="0" i="0" dirty="0">
                <a:solidFill>
                  <a:srgbClr val="202124"/>
                </a:solidFill>
                <a:effectLst/>
                <a:latin typeface="arial" panose="020B0604020202020204" pitchFamily="34" charset="0"/>
              </a:rPr>
              <a:t> configuration.</a:t>
            </a:r>
          </a:p>
          <a:p>
            <a:pPr algn="l">
              <a:buFont typeface="+mj-lt"/>
              <a:buAutoNum type="arabicPeriod"/>
            </a:pPr>
            <a:r>
              <a:rPr lang="en-US" b="0" i="0" dirty="0">
                <a:solidFill>
                  <a:srgbClr val="202124"/>
                </a:solidFill>
                <a:effectLst/>
                <a:latin typeface="arial" panose="020B0604020202020204" pitchFamily="34" charset="0"/>
              </a:rPr>
              <a:t>weights: specify a </a:t>
            </a:r>
            <a:r>
              <a:rPr lang="en-US" b="1" i="0" dirty="0">
                <a:solidFill>
                  <a:srgbClr val="202124"/>
                </a:solidFill>
                <a:effectLst/>
                <a:latin typeface="arial" panose="020B0604020202020204" pitchFamily="34" charset="0"/>
              </a:rPr>
              <a:t>custom</a:t>
            </a:r>
            <a:r>
              <a:rPr lang="en-US" b="0" i="0" dirty="0">
                <a:solidFill>
                  <a:srgbClr val="202124"/>
                </a:solidFill>
                <a:effectLst/>
                <a:latin typeface="arial" panose="020B0604020202020204" pitchFamily="34" charset="0"/>
              </a:rPr>
              <a:t> path to weights. ...</a:t>
            </a:r>
          </a:p>
          <a:p>
            <a:pPr algn="l">
              <a:buFont typeface="+mj-lt"/>
              <a:buAutoNum type="arabicPeriod"/>
            </a:pPr>
            <a:r>
              <a:rPr lang="en-US" b="0" i="0" dirty="0">
                <a:solidFill>
                  <a:srgbClr val="202124"/>
                </a:solidFill>
                <a:effectLst/>
                <a:latin typeface="arial" panose="020B0604020202020204" pitchFamily="34" charset="0"/>
              </a:rPr>
              <a:t>name: result names.</a:t>
            </a:r>
          </a:p>
          <a:p>
            <a:pPr algn="l">
              <a:buFont typeface="+mj-lt"/>
              <a:buAutoNum type="arabicPeriod"/>
            </a:pPr>
            <a:r>
              <a:rPr lang="en-US" b="0" i="0" dirty="0">
                <a:solidFill>
                  <a:srgbClr val="202124"/>
                </a:solidFill>
                <a:effectLst/>
                <a:latin typeface="arial" panose="020B0604020202020204" pitchFamily="34" charset="0"/>
              </a:rPr>
              <a:t>nosave: only save the final checkpoint.</a:t>
            </a:r>
          </a:p>
          <a:p>
            <a:endParaRPr lang="en-IN" dirty="0"/>
          </a:p>
        </p:txBody>
      </p:sp>
    </p:spTree>
    <p:extLst>
      <p:ext uri="{BB962C8B-B14F-4D97-AF65-F5344CB8AC3E}">
        <p14:creationId xmlns:p14="http://schemas.microsoft.com/office/powerpoint/2010/main" val="169719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4F74FA-B397-44A0-932D-9BE66487EC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031029"/>
            <a:ext cx="4539263" cy="2551066"/>
          </a:xfrm>
        </p:spPr>
      </p:pic>
      <p:pic>
        <p:nvPicPr>
          <p:cNvPr id="7" name="Picture 6">
            <a:extLst>
              <a:ext uri="{FF2B5EF4-FFF2-40B4-BE49-F238E27FC236}">
                <a16:creationId xmlns:a16="http://schemas.microsoft.com/office/drawing/2014/main" id="{0B6EE044-03D5-4C9D-B471-B22598945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556" y="3031029"/>
            <a:ext cx="4539265" cy="2551067"/>
          </a:xfrm>
          <a:prstGeom prst="rect">
            <a:avLst/>
          </a:prstGeom>
        </p:spPr>
      </p:pic>
      <p:sp>
        <p:nvSpPr>
          <p:cNvPr id="8" name="TextBox 7">
            <a:extLst>
              <a:ext uri="{FF2B5EF4-FFF2-40B4-BE49-F238E27FC236}">
                <a16:creationId xmlns:a16="http://schemas.microsoft.com/office/drawing/2014/main" id="{B3466E54-AF6A-4248-8D73-E5C4FCC1F822}"/>
              </a:ext>
            </a:extLst>
          </p:cNvPr>
          <p:cNvSpPr txBox="1"/>
          <p:nvPr/>
        </p:nvSpPr>
        <p:spPr>
          <a:xfrm>
            <a:off x="838200" y="5699464"/>
            <a:ext cx="4539263" cy="369332"/>
          </a:xfrm>
          <a:prstGeom prst="rect">
            <a:avLst/>
          </a:prstGeom>
          <a:noFill/>
        </p:spPr>
        <p:txBody>
          <a:bodyPr wrap="square" rtlCol="0">
            <a:spAutoFit/>
          </a:bodyPr>
          <a:lstStyle/>
          <a:p>
            <a:pPr algn="ctr"/>
            <a:r>
              <a:rPr lang="en-IN" dirty="0"/>
              <a:t>Input</a:t>
            </a:r>
          </a:p>
        </p:txBody>
      </p:sp>
      <p:sp>
        <p:nvSpPr>
          <p:cNvPr id="10" name="TextBox 9">
            <a:extLst>
              <a:ext uri="{FF2B5EF4-FFF2-40B4-BE49-F238E27FC236}">
                <a16:creationId xmlns:a16="http://schemas.microsoft.com/office/drawing/2014/main" id="{76DA48D9-C441-475D-95F8-D04537F187F7}"/>
              </a:ext>
            </a:extLst>
          </p:cNvPr>
          <p:cNvSpPr txBox="1"/>
          <p:nvPr/>
        </p:nvSpPr>
        <p:spPr>
          <a:xfrm>
            <a:off x="7045354" y="5699464"/>
            <a:ext cx="4539263" cy="369332"/>
          </a:xfrm>
          <a:prstGeom prst="rect">
            <a:avLst/>
          </a:prstGeom>
          <a:noFill/>
        </p:spPr>
        <p:txBody>
          <a:bodyPr wrap="square" rtlCol="0">
            <a:spAutoFit/>
          </a:bodyPr>
          <a:lstStyle/>
          <a:p>
            <a:pPr algn="ctr"/>
            <a:r>
              <a:rPr lang="en-IN" dirty="0"/>
              <a:t>Output</a:t>
            </a:r>
          </a:p>
        </p:txBody>
      </p:sp>
      <p:sp>
        <p:nvSpPr>
          <p:cNvPr id="3" name="TextBox 2">
            <a:extLst>
              <a:ext uri="{FF2B5EF4-FFF2-40B4-BE49-F238E27FC236}">
                <a16:creationId xmlns:a16="http://schemas.microsoft.com/office/drawing/2014/main" id="{835C966D-84F0-4576-9E5D-9B79E5F96624}"/>
              </a:ext>
            </a:extLst>
          </p:cNvPr>
          <p:cNvSpPr txBox="1"/>
          <p:nvPr/>
        </p:nvSpPr>
        <p:spPr>
          <a:xfrm>
            <a:off x="838200" y="1970843"/>
            <a:ext cx="10586621" cy="769441"/>
          </a:xfrm>
          <a:prstGeom prst="rect">
            <a:avLst/>
          </a:prstGeom>
          <a:noFill/>
        </p:spPr>
        <p:txBody>
          <a:bodyPr wrap="square" rtlCol="0">
            <a:spAutoFit/>
          </a:bodyPr>
          <a:lstStyle/>
          <a:p>
            <a:pPr algn="ctr"/>
            <a:r>
              <a:rPr lang="en-IN" sz="4400" dirty="0"/>
              <a:t>Thank You</a:t>
            </a:r>
          </a:p>
        </p:txBody>
      </p:sp>
      <p:sp>
        <p:nvSpPr>
          <p:cNvPr id="2" name="TextBox 1">
            <a:extLst>
              <a:ext uri="{FF2B5EF4-FFF2-40B4-BE49-F238E27FC236}">
                <a16:creationId xmlns:a16="http://schemas.microsoft.com/office/drawing/2014/main" id="{83F492E2-CBCE-4228-9186-624A74B97933}"/>
              </a:ext>
            </a:extLst>
          </p:cNvPr>
          <p:cNvSpPr txBox="1"/>
          <p:nvPr/>
        </p:nvSpPr>
        <p:spPr>
          <a:xfrm>
            <a:off x="736846" y="1091238"/>
            <a:ext cx="6835806" cy="369332"/>
          </a:xfrm>
          <a:prstGeom prst="rect">
            <a:avLst/>
          </a:prstGeom>
          <a:noFill/>
        </p:spPr>
        <p:txBody>
          <a:bodyPr wrap="square" rtlCol="0">
            <a:spAutoFit/>
          </a:bodyPr>
          <a:lstStyle/>
          <a:p>
            <a:r>
              <a:rPr lang="en-IN" dirty="0"/>
              <a:t>Dataset Link:- </a:t>
            </a:r>
            <a:r>
              <a:rPr lang="en-US" dirty="0">
                <a:hlinkClick r:id="rId4"/>
              </a:rPr>
              <a:t>Vehicle Detection 8 Classes | Object Detection | Kaggle</a:t>
            </a:r>
            <a:endParaRPr lang="en-IN" dirty="0"/>
          </a:p>
        </p:txBody>
      </p:sp>
    </p:spTree>
    <p:extLst>
      <p:ext uri="{BB962C8B-B14F-4D97-AF65-F5344CB8AC3E}">
        <p14:creationId xmlns:p14="http://schemas.microsoft.com/office/powerpoint/2010/main" val="1668217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331</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vt:lpstr>
      <vt:lpstr>Calibri</vt:lpstr>
      <vt:lpstr>Calibri Light</vt:lpstr>
      <vt:lpstr>Google Sans</vt:lpstr>
      <vt:lpstr>Roboto</vt:lpstr>
      <vt:lpstr>Wingdings</vt:lpstr>
      <vt:lpstr>Office Theme</vt:lpstr>
      <vt:lpstr>Vehicle Object Detection using Yolo v5 Model</vt:lpstr>
      <vt:lpstr>Problem Statement</vt:lpstr>
      <vt:lpstr>PowerPoint Presentation</vt:lpstr>
      <vt:lpstr>Training Custom YOLOv5 Detector/Arguments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Pattewar</dc:creator>
  <cp:lastModifiedBy>Rishabh Pattewar</cp:lastModifiedBy>
  <cp:revision>17</cp:revision>
  <dcterms:created xsi:type="dcterms:W3CDTF">2021-06-03T12:09:26Z</dcterms:created>
  <dcterms:modified xsi:type="dcterms:W3CDTF">2021-06-06T18:22:53Z</dcterms:modified>
</cp:coreProperties>
</file>