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84" r:id="rId5"/>
    <p:sldId id="290" r:id="rId6"/>
    <p:sldId id="257" r:id="rId7"/>
    <p:sldId id="286" r:id="rId8"/>
    <p:sldId id="287" r:id="rId9"/>
    <p:sldId id="288" r:id="rId10"/>
    <p:sldId id="281" r:id="rId11"/>
    <p:sldId id="289" r:id="rId12"/>
    <p:sldId id="272" r:id="rId13"/>
    <p:sldId id="263" r:id="rId14"/>
    <p:sldId id="292" r:id="rId15"/>
    <p:sldId id="265" r:id="rId16"/>
    <p:sldId id="266" r:id="rId17"/>
    <p:sldId id="268" r:id="rId18"/>
    <p:sldId id="274" r:id="rId19"/>
    <p:sldId id="258" r:id="rId20"/>
    <p:sldId id="283" r:id="rId21"/>
    <p:sldId id="291" r:id="rId22"/>
    <p:sldId id="293" r:id="rId23"/>
    <p:sldId id="295"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bh" initials="R" lastIdx="1" clrIdx="0">
    <p:extLst>
      <p:ext uri="{19B8F6BF-5375-455C-9EA6-DF929625EA0E}">
        <p15:presenceInfo xmlns:p15="http://schemas.microsoft.com/office/powerpoint/2012/main" userId="d6341ed559fc6a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878" autoAdjust="0"/>
    <p:restoredTop sz="94660"/>
  </p:normalViewPr>
  <p:slideViewPr>
    <p:cSldViewPr snapToGrid="0">
      <p:cViewPr varScale="1">
        <p:scale>
          <a:sx n="80" d="100"/>
          <a:sy n="80" d="100"/>
        </p:scale>
        <p:origin x="53" y="19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36A02-FAAC-4A74-9075-C35887F499E8}"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IN"/>
        </a:p>
      </dgm:t>
    </dgm:pt>
    <dgm:pt modelId="{8EEB04AD-E862-4065-86CF-D9A706CB150C}">
      <dgm:prSet phldrT="[Text]"/>
      <dgm:spPr/>
      <dgm:t>
        <a:bodyPr/>
        <a:lstStyle/>
        <a:p>
          <a:r>
            <a:rPr lang="en-US" dirty="0">
              <a:latin typeface="Times New Roman" panose="02020603050405020304" pitchFamily="18" charset="0"/>
              <a:cs typeface="Times New Roman" panose="02020603050405020304" pitchFamily="18" charset="0"/>
            </a:rPr>
            <a:t>Task 1</a:t>
          </a:r>
          <a:endParaRPr lang="en-IN" dirty="0">
            <a:latin typeface="Times New Roman" panose="02020603050405020304" pitchFamily="18" charset="0"/>
            <a:cs typeface="Times New Roman" panose="02020603050405020304" pitchFamily="18" charset="0"/>
          </a:endParaRPr>
        </a:p>
      </dgm:t>
    </dgm:pt>
    <dgm:pt modelId="{8F7E3547-CFDE-4C61-86FF-F11535FB58D8}" type="parTrans" cxnId="{37B29889-F114-4024-B8E5-566E9F484318}">
      <dgm:prSet/>
      <dgm:spPr/>
      <dgm:t>
        <a:bodyPr/>
        <a:lstStyle/>
        <a:p>
          <a:endParaRPr lang="en-IN"/>
        </a:p>
      </dgm:t>
    </dgm:pt>
    <dgm:pt modelId="{7173B71F-1941-4876-906A-3C67E3538577}" type="sibTrans" cxnId="{37B29889-F114-4024-B8E5-566E9F484318}">
      <dgm:prSet/>
      <dgm:spPr/>
      <dgm:t>
        <a:bodyPr/>
        <a:lstStyle/>
        <a:p>
          <a:endParaRPr lang="en-IN"/>
        </a:p>
      </dgm:t>
    </dgm:pt>
    <dgm:pt modelId="{AC9184A2-95A3-4F69-BF34-12D63D124B17}">
      <dgm:prSet phldrT="[Text]"/>
      <dgm:spPr/>
      <dgm:t>
        <a:bodyPr/>
        <a:lstStyle/>
        <a:p>
          <a:r>
            <a:rPr lang="en-US" dirty="0">
              <a:latin typeface="Times New Roman" panose="02020603050405020304" pitchFamily="18" charset="0"/>
              <a:cs typeface="Times New Roman" panose="02020603050405020304" pitchFamily="18" charset="0"/>
            </a:rPr>
            <a:t>Task 2</a:t>
          </a:r>
          <a:endParaRPr lang="en-IN" dirty="0">
            <a:latin typeface="Times New Roman" panose="02020603050405020304" pitchFamily="18" charset="0"/>
            <a:cs typeface="Times New Roman" panose="02020603050405020304" pitchFamily="18" charset="0"/>
          </a:endParaRPr>
        </a:p>
      </dgm:t>
    </dgm:pt>
    <dgm:pt modelId="{126847C3-1602-4BA7-B638-BF325CCEF98C}" type="parTrans" cxnId="{7C2B2201-907E-4A6F-A149-B9F8971CAB3A}">
      <dgm:prSet/>
      <dgm:spPr/>
      <dgm:t>
        <a:bodyPr/>
        <a:lstStyle/>
        <a:p>
          <a:endParaRPr lang="en-IN"/>
        </a:p>
      </dgm:t>
    </dgm:pt>
    <dgm:pt modelId="{49845820-74DC-4660-A76E-7DD2E8D7C141}" type="sibTrans" cxnId="{7C2B2201-907E-4A6F-A149-B9F8971CAB3A}">
      <dgm:prSet/>
      <dgm:spPr/>
      <dgm:t>
        <a:bodyPr/>
        <a:lstStyle/>
        <a:p>
          <a:endParaRPr lang="en-IN"/>
        </a:p>
      </dgm:t>
    </dgm:pt>
    <dgm:pt modelId="{6C557F9F-5058-4D3F-AD5F-71DDECDB5EB2}">
      <dgm:prSet phldrT="[Text]"/>
      <dgm:spPr/>
      <dgm:t>
        <a:bodyPr/>
        <a:lstStyle/>
        <a:p>
          <a:r>
            <a:rPr lang="en-US" dirty="0">
              <a:latin typeface="Times New Roman" panose="02020603050405020304" pitchFamily="18" charset="0"/>
              <a:cs typeface="Times New Roman" panose="02020603050405020304" pitchFamily="18" charset="0"/>
            </a:rPr>
            <a:t>Task 3</a:t>
          </a:r>
          <a:endParaRPr lang="en-IN" dirty="0">
            <a:latin typeface="Times New Roman" panose="02020603050405020304" pitchFamily="18" charset="0"/>
            <a:cs typeface="Times New Roman" panose="02020603050405020304" pitchFamily="18" charset="0"/>
          </a:endParaRPr>
        </a:p>
      </dgm:t>
    </dgm:pt>
    <dgm:pt modelId="{1CA5CDA8-AF59-40F6-9A2F-C1240EBE14B3}" type="parTrans" cxnId="{C6A08C5B-BAC3-43DD-BF5C-FEC7C8D250F9}">
      <dgm:prSet/>
      <dgm:spPr/>
      <dgm:t>
        <a:bodyPr/>
        <a:lstStyle/>
        <a:p>
          <a:endParaRPr lang="en-IN"/>
        </a:p>
      </dgm:t>
    </dgm:pt>
    <dgm:pt modelId="{F5571233-DBD3-4510-AD9E-4538365B0AE1}" type="sibTrans" cxnId="{C6A08C5B-BAC3-43DD-BF5C-FEC7C8D250F9}">
      <dgm:prSet/>
      <dgm:spPr/>
      <dgm:t>
        <a:bodyPr/>
        <a:lstStyle/>
        <a:p>
          <a:endParaRPr lang="en-IN"/>
        </a:p>
      </dgm:t>
    </dgm:pt>
    <dgm:pt modelId="{5A3310C0-3409-4318-A066-98567E3151A7}">
      <dgm:prSet/>
      <dgm:spPr/>
      <dgm:t>
        <a:bodyPr/>
        <a:lstStyle/>
        <a:p>
          <a:r>
            <a:rPr lang="en-US" dirty="0">
              <a:latin typeface="Times New Roman" panose="02020603050405020304" pitchFamily="18" charset="0"/>
              <a:cs typeface="Times New Roman" panose="02020603050405020304" pitchFamily="18" charset="0"/>
            </a:rPr>
            <a:t>Literature review and Selection of Battery Rating.</a:t>
          </a:r>
          <a:endParaRPr lang="en-IN" dirty="0">
            <a:latin typeface="Times New Roman" panose="02020603050405020304" pitchFamily="18" charset="0"/>
            <a:cs typeface="Times New Roman" panose="02020603050405020304" pitchFamily="18" charset="0"/>
          </a:endParaRPr>
        </a:p>
      </dgm:t>
    </dgm:pt>
    <dgm:pt modelId="{B9DDBDF5-30C7-4EC5-BBD5-F2B8012BE1C7}" type="parTrans" cxnId="{B7538D8B-4EAC-4692-968B-4410BB16B18C}">
      <dgm:prSet/>
      <dgm:spPr/>
      <dgm:t>
        <a:bodyPr/>
        <a:lstStyle/>
        <a:p>
          <a:endParaRPr lang="en-IN"/>
        </a:p>
      </dgm:t>
    </dgm:pt>
    <dgm:pt modelId="{FBC50115-B642-4938-98DF-FAD70B25928F}" type="sibTrans" cxnId="{B7538D8B-4EAC-4692-968B-4410BB16B18C}">
      <dgm:prSet/>
      <dgm:spPr/>
      <dgm:t>
        <a:bodyPr/>
        <a:lstStyle/>
        <a:p>
          <a:endParaRPr lang="en-IN"/>
        </a:p>
      </dgm:t>
    </dgm:pt>
    <dgm:pt modelId="{F8DE9B9B-8337-4FB3-AE2E-57706B7A0E60}">
      <dgm:prSet/>
      <dgm:spPr/>
      <dgm:t>
        <a:bodyPr/>
        <a:lstStyle/>
        <a:p>
          <a:r>
            <a:rPr lang="en-US" dirty="0">
              <a:latin typeface="Times New Roman" panose="02020603050405020304" pitchFamily="18" charset="0"/>
              <a:cs typeface="Times New Roman" panose="02020603050405020304" pitchFamily="18" charset="0"/>
            </a:rPr>
            <a:t>Simulation and comparison between </a:t>
          </a:r>
          <a:r>
            <a:rPr lang="en-US" dirty="0" err="1">
              <a:latin typeface="Times New Roman" panose="02020603050405020304" pitchFamily="18" charset="0"/>
              <a:cs typeface="Times New Roman" panose="02020603050405020304" pitchFamily="18" charset="0"/>
            </a:rPr>
            <a:t>cuk</a:t>
          </a:r>
          <a:r>
            <a:rPr lang="en-US" dirty="0">
              <a:latin typeface="Times New Roman" panose="02020603050405020304" pitchFamily="18" charset="0"/>
              <a:cs typeface="Times New Roman" panose="02020603050405020304" pitchFamily="18" charset="0"/>
            </a:rPr>
            <a:t> converter and SEPIC converter.</a:t>
          </a:r>
          <a:endParaRPr lang="en-IN" dirty="0">
            <a:latin typeface="Times New Roman" panose="02020603050405020304" pitchFamily="18" charset="0"/>
            <a:cs typeface="Times New Roman" panose="02020603050405020304" pitchFamily="18" charset="0"/>
          </a:endParaRPr>
        </a:p>
      </dgm:t>
    </dgm:pt>
    <dgm:pt modelId="{3EEE4EBB-7D20-4081-B50D-F145B228FDBA}" type="parTrans" cxnId="{7F3FE9CF-CA60-4876-98AE-89CC3A367801}">
      <dgm:prSet/>
      <dgm:spPr/>
      <dgm:t>
        <a:bodyPr/>
        <a:lstStyle/>
        <a:p>
          <a:endParaRPr lang="en-IN"/>
        </a:p>
      </dgm:t>
    </dgm:pt>
    <dgm:pt modelId="{8227BC01-0C4D-4989-B205-4ABEA7FDECF5}" type="sibTrans" cxnId="{7F3FE9CF-CA60-4876-98AE-89CC3A367801}">
      <dgm:prSet/>
      <dgm:spPr/>
      <dgm:t>
        <a:bodyPr/>
        <a:lstStyle/>
        <a:p>
          <a:endParaRPr lang="en-IN"/>
        </a:p>
      </dgm:t>
    </dgm:pt>
    <dgm:pt modelId="{464C47F5-7007-4796-8F43-2B910898CA0F}">
      <dgm:prSet/>
      <dgm:spPr/>
      <dgm:t>
        <a:bodyPr/>
        <a:lstStyle/>
        <a:p>
          <a:r>
            <a:rPr lang="en-US" dirty="0">
              <a:latin typeface="Times New Roman" panose="02020603050405020304" pitchFamily="18" charset="0"/>
              <a:cs typeface="Times New Roman" panose="02020603050405020304" pitchFamily="18" charset="0"/>
            </a:rPr>
            <a:t>Task 4</a:t>
          </a:r>
          <a:endParaRPr lang="en-IN" dirty="0">
            <a:latin typeface="Times New Roman" panose="02020603050405020304" pitchFamily="18" charset="0"/>
            <a:cs typeface="Times New Roman" panose="02020603050405020304" pitchFamily="18" charset="0"/>
          </a:endParaRPr>
        </a:p>
      </dgm:t>
    </dgm:pt>
    <dgm:pt modelId="{5354793E-6C69-4261-B9A4-B902F9E5B16E}" type="parTrans" cxnId="{E391D12E-4746-4D1B-912C-D98840769808}">
      <dgm:prSet/>
      <dgm:spPr/>
      <dgm:t>
        <a:bodyPr/>
        <a:lstStyle/>
        <a:p>
          <a:endParaRPr lang="en-IN"/>
        </a:p>
      </dgm:t>
    </dgm:pt>
    <dgm:pt modelId="{BDABA264-6DDD-4F7D-B3EC-291E8BCE8B66}" type="sibTrans" cxnId="{E391D12E-4746-4D1B-912C-D98840769808}">
      <dgm:prSet/>
      <dgm:spPr/>
      <dgm:t>
        <a:bodyPr/>
        <a:lstStyle/>
        <a:p>
          <a:endParaRPr lang="en-IN"/>
        </a:p>
      </dgm:t>
    </dgm:pt>
    <dgm:pt modelId="{96935385-B284-4040-95BC-9903AAEAD158}">
      <dgm:prSet/>
      <dgm:spPr/>
      <dgm:t>
        <a:bodyPr/>
        <a:lstStyle/>
        <a:p>
          <a:r>
            <a:rPr lang="en-US" dirty="0">
              <a:latin typeface="Times New Roman" panose="02020603050405020304" pitchFamily="18" charset="0"/>
              <a:cs typeface="Times New Roman" panose="02020603050405020304" pitchFamily="18" charset="0"/>
            </a:rPr>
            <a:t>Designing of the above selected converter for the power rating of the battery.</a:t>
          </a:r>
          <a:endParaRPr lang="en-IN" dirty="0">
            <a:latin typeface="Times New Roman" panose="02020603050405020304" pitchFamily="18" charset="0"/>
            <a:cs typeface="Times New Roman" panose="02020603050405020304" pitchFamily="18" charset="0"/>
          </a:endParaRPr>
        </a:p>
      </dgm:t>
    </dgm:pt>
    <dgm:pt modelId="{1448C6BC-AF7C-41EA-97D2-5617FF5D8748}" type="parTrans" cxnId="{E195505E-EBBF-404A-A10D-E22F3DC9E143}">
      <dgm:prSet/>
      <dgm:spPr/>
      <dgm:t>
        <a:bodyPr/>
        <a:lstStyle/>
        <a:p>
          <a:endParaRPr lang="en-IN"/>
        </a:p>
      </dgm:t>
    </dgm:pt>
    <dgm:pt modelId="{2ED85FFC-9FBF-407F-8DC0-8480BE2EDF1B}" type="sibTrans" cxnId="{E195505E-EBBF-404A-A10D-E22F3DC9E143}">
      <dgm:prSet/>
      <dgm:spPr/>
      <dgm:t>
        <a:bodyPr/>
        <a:lstStyle/>
        <a:p>
          <a:endParaRPr lang="en-IN"/>
        </a:p>
      </dgm:t>
    </dgm:pt>
    <dgm:pt modelId="{56FCCB81-FDBD-476E-A6B5-AE7F86006C09}">
      <dgm:prSet/>
      <dgm:spPr/>
      <dgm:t>
        <a:bodyPr/>
        <a:lstStyle/>
        <a:p>
          <a:r>
            <a:rPr lang="en-US" dirty="0">
              <a:latin typeface="Times New Roman" panose="02020603050405020304" pitchFamily="18" charset="0"/>
              <a:cs typeface="Times New Roman" panose="02020603050405020304" pitchFamily="18" charset="0"/>
            </a:rPr>
            <a:t>Task 5</a:t>
          </a:r>
          <a:endParaRPr lang="en-IN" dirty="0">
            <a:latin typeface="Times New Roman" panose="02020603050405020304" pitchFamily="18" charset="0"/>
            <a:cs typeface="Times New Roman" panose="02020603050405020304" pitchFamily="18" charset="0"/>
          </a:endParaRPr>
        </a:p>
      </dgm:t>
    </dgm:pt>
    <dgm:pt modelId="{4A9BBA84-D027-418E-9A54-F2F15DA20AE9}" type="parTrans" cxnId="{22E17E3A-BF3D-4E52-9787-72A22BB1A3FA}">
      <dgm:prSet/>
      <dgm:spPr/>
      <dgm:t>
        <a:bodyPr/>
        <a:lstStyle/>
        <a:p>
          <a:endParaRPr lang="en-IN"/>
        </a:p>
      </dgm:t>
    </dgm:pt>
    <dgm:pt modelId="{2708E3A9-D497-4842-AFD7-BCCC92A22EF5}" type="sibTrans" cxnId="{22E17E3A-BF3D-4E52-9787-72A22BB1A3FA}">
      <dgm:prSet/>
      <dgm:spPr/>
      <dgm:t>
        <a:bodyPr/>
        <a:lstStyle/>
        <a:p>
          <a:endParaRPr lang="en-IN"/>
        </a:p>
      </dgm:t>
    </dgm:pt>
    <dgm:pt modelId="{677BE383-0016-44A1-8D4E-13877EF3F5A8}">
      <dgm:prSet/>
      <dgm:spPr/>
      <dgm:t>
        <a:bodyPr/>
        <a:lstStyle/>
        <a:p>
          <a:r>
            <a:rPr lang="en-US" dirty="0">
              <a:latin typeface="Times New Roman" panose="02020603050405020304" pitchFamily="18" charset="0"/>
              <a:cs typeface="Times New Roman" panose="02020603050405020304" pitchFamily="18" charset="0"/>
            </a:rPr>
            <a:t>Checking for the need of Protection Unit and completing the charger system.</a:t>
          </a:r>
          <a:endParaRPr lang="en-IN" dirty="0">
            <a:latin typeface="Times New Roman" panose="02020603050405020304" pitchFamily="18" charset="0"/>
            <a:cs typeface="Times New Roman" panose="02020603050405020304" pitchFamily="18" charset="0"/>
          </a:endParaRPr>
        </a:p>
      </dgm:t>
    </dgm:pt>
    <dgm:pt modelId="{5836A456-C744-4D1C-8956-06EB7B148D8A}" type="parTrans" cxnId="{DF515A36-D6AC-4D01-93FA-E9473F45B0EF}">
      <dgm:prSet/>
      <dgm:spPr/>
      <dgm:t>
        <a:bodyPr/>
        <a:lstStyle/>
        <a:p>
          <a:endParaRPr lang="en-IN"/>
        </a:p>
      </dgm:t>
    </dgm:pt>
    <dgm:pt modelId="{C0F82A21-67C3-4899-B93B-71405F129EF1}" type="sibTrans" cxnId="{DF515A36-D6AC-4D01-93FA-E9473F45B0EF}">
      <dgm:prSet/>
      <dgm:spPr/>
      <dgm:t>
        <a:bodyPr/>
        <a:lstStyle/>
        <a:p>
          <a:endParaRPr lang="en-IN"/>
        </a:p>
      </dgm:t>
    </dgm:pt>
    <dgm:pt modelId="{8F77005A-6BFD-4EB9-9C5F-D373ABACBE6E}">
      <dgm:prSet/>
      <dgm:spPr/>
      <dgm:t>
        <a:bodyPr/>
        <a:lstStyle/>
        <a:p>
          <a:r>
            <a:rPr lang="en-US" dirty="0">
              <a:latin typeface="Times New Roman" panose="02020603050405020304" pitchFamily="18" charset="0"/>
              <a:cs typeface="Times New Roman" panose="02020603050405020304" pitchFamily="18" charset="0"/>
            </a:rPr>
            <a:t>October, 2020 – November, 2020</a:t>
          </a:r>
          <a:endParaRPr lang="en-IN" dirty="0">
            <a:latin typeface="Times New Roman" panose="02020603050405020304" pitchFamily="18" charset="0"/>
            <a:cs typeface="Times New Roman" panose="02020603050405020304" pitchFamily="18" charset="0"/>
          </a:endParaRPr>
        </a:p>
      </dgm:t>
    </dgm:pt>
    <dgm:pt modelId="{8B6912B4-BFF5-4118-96CD-74E2CCFBC3DB}" type="parTrans" cxnId="{2FB486FD-A8E2-46F5-985B-6F43C24A8E0C}">
      <dgm:prSet/>
      <dgm:spPr/>
      <dgm:t>
        <a:bodyPr/>
        <a:lstStyle/>
        <a:p>
          <a:endParaRPr lang="en-IN"/>
        </a:p>
      </dgm:t>
    </dgm:pt>
    <dgm:pt modelId="{09E9B1BF-EFF2-4AC6-A8CA-296F9D3884F6}" type="sibTrans" cxnId="{2FB486FD-A8E2-46F5-985B-6F43C24A8E0C}">
      <dgm:prSet/>
      <dgm:spPr/>
      <dgm:t>
        <a:bodyPr/>
        <a:lstStyle/>
        <a:p>
          <a:endParaRPr lang="en-IN"/>
        </a:p>
      </dgm:t>
    </dgm:pt>
    <dgm:pt modelId="{2FFFA18B-B2D3-46FA-90A3-5CBF4334083B}">
      <dgm:prSet/>
      <dgm:spPr/>
      <dgm:t>
        <a:bodyPr/>
        <a:lstStyle/>
        <a:p>
          <a:r>
            <a:rPr lang="en-US" dirty="0">
              <a:latin typeface="Times New Roman" panose="02020603050405020304" pitchFamily="18" charset="0"/>
              <a:cs typeface="Times New Roman" panose="02020603050405020304" pitchFamily="18" charset="0"/>
            </a:rPr>
            <a:t>November, 2020 – December, 2020</a:t>
          </a:r>
          <a:endParaRPr lang="en-IN" dirty="0">
            <a:latin typeface="Times New Roman" panose="02020603050405020304" pitchFamily="18" charset="0"/>
            <a:cs typeface="Times New Roman" panose="02020603050405020304" pitchFamily="18" charset="0"/>
          </a:endParaRPr>
        </a:p>
      </dgm:t>
    </dgm:pt>
    <dgm:pt modelId="{98A25D1B-909D-4535-8F91-2FBCFC687469}" type="parTrans" cxnId="{F32AFD9C-DECE-4654-95AC-56E398C3B76D}">
      <dgm:prSet/>
      <dgm:spPr/>
      <dgm:t>
        <a:bodyPr/>
        <a:lstStyle/>
        <a:p>
          <a:endParaRPr lang="en-IN"/>
        </a:p>
      </dgm:t>
    </dgm:pt>
    <dgm:pt modelId="{37342412-D548-445F-A3C2-5286C75F78FB}" type="sibTrans" cxnId="{F32AFD9C-DECE-4654-95AC-56E398C3B76D}">
      <dgm:prSet/>
      <dgm:spPr/>
      <dgm:t>
        <a:bodyPr/>
        <a:lstStyle/>
        <a:p>
          <a:endParaRPr lang="en-IN"/>
        </a:p>
      </dgm:t>
    </dgm:pt>
    <dgm:pt modelId="{DC76F1E0-AD5B-4C9B-B990-23911AFC3D24}">
      <dgm:prSet/>
      <dgm:spPr/>
      <dgm:t>
        <a:bodyPr/>
        <a:lstStyle/>
        <a:p>
          <a:r>
            <a:rPr lang="en-US" dirty="0">
              <a:latin typeface="Times New Roman" panose="02020603050405020304" pitchFamily="18" charset="0"/>
              <a:cs typeface="Times New Roman" panose="02020603050405020304" pitchFamily="18" charset="0"/>
            </a:rPr>
            <a:t>Simulation and comparison between Buck-Boost converter and </a:t>
          </a:r>
          <a:r>
            <a:rPr lang="en-US" dirty="0" err="1">
              <a:latin typeface="Times New Roman" panose="02020603050405020304" pitchFamily="18" charset="0"/>
              <a:cs typeface="Times New Roman" panose="02020603050405020304" pitchFamily="18" charset="0"/>
            </a:rPr>
            <a:t>cuk</a:t>
          </a:r>
          <a:r>
            <a:rPr lang="en-US" dirty="0">
              <a:latin typeface="Times New Roman" panose="02020603050405020304" pitchFamily="18" charset="0"/>
              <a:cs typeface="Times New Roman" panose="02020603050405020304" pitchFamily="18" charset="0"/>
            </a:rPr>
            <a:t> converter.</a:t>
          </a:r>
          <a:endParaRPr lang="en-IN" dirty="0">
            <a:latin typeface="Times New Roman" panose="02020603050405020304" pitchFamily="18" charset="0"/>
            <a:cs typeface="Times New Roman" panose="02020603050405020304" pitchFamily="18" charset="0"/>
          </a:endParaRPr>
        </a:p>
      </dgm:t>
    </dgm:pt>
    <dgm:pt modelId="{6EA6E503-F26A-4774-9559-188C806420F2}" type="parTrans" cxnId="{19487944-8024-4175-A29D-7A1F3C3676A9}">
      <dgm:prSet/>
      <dgm:spPr/>
      <dgm:t>
        <a:bodyPr/>
        <a:lstStyle/>
        <a:p>
          <a:endParaRPr lang="en-IN"/>
        </a:p>
      </dgm:t>
    </dgm:pt>
    <dgm:pt modelId="{A694F984-E251-4E56-B588-9D74501731AF}" type="sibTrans" cxnId="{19487944-8024-4175-A29D-7A1F3C3676A9}">
      <dgm:prSet/>
      <dgm:spPr/>
      <dgm:t>
        <a:bodyPr/>
        <a:lstStyle/>
        <a:p>
          <a:endParaRPr lang="en-IN"/>
        </a:p>
      </dgm:t>
    </dgm:pt>
    <dgm:pt modelId="{9654A07F-2FDA-47D8-BA62-5BCF072DB094}">
      <dgm:prSet/>
      <dgm:spPr/>
      <dgm:t>
        <a:bodyPr/>
        <a:lstStyle/>
        <a:p>
          <a:r>
            <a:rPr lang="en-US" dirty="0">
              <a:latin typeface="Times New Roman" panose="02020603050405020304" pitchFamily="18" charset="0"/>
              <a:cs typeface="Times New Roman" panose="02020603050405020304" pitchFamily="18" charset="0"/>
            </a:rPr>
            <a:t>January, 2021 – February, 2021</a:t>
          </a:r>
          <a:endParaRPr lang="en-IN" dirty="0">
            <a:latin typeface="Times New Roman" panose="02020603050405020304" pitchFamily="18" charset="0"/>
            <a:cs typeface="Times New Roman" panose="02020603050405020304" pitchFamily="18" charset="0"/>
          </a:endParaRPr>
        </a:p>
      </dgm:t>
    </dgm:pt>
    <dgm:pt modelId="{1E5B6827-F7FB-4217-8569-51FCBD0421A5}" type="parTrans" cxnId="{2E8428F2-04E9-4E22-B30C-A5F3B2118863}">
      <dgm:prSet/>
      <dgm:spPr/>
      <dgm:t>
        <a:bodyPr/>
        <a:lstStyle/>
        <a:p>
          <a:endParaRPr lang="en-IN"/>
        </a:p>
      </dgm:t>
    </dgm:pt>
    <dgm:pt modelId="{0807BA25-F3F8-4B28-981E-FF6E61FF72EA}" type="sibTrans" cxnId="{2E8428F2-04E9-4E22-B30C-A5F3B2118863}">
      <dgm:prSet/>
      <dgm:spPr/>
      <dgm:t>
        <a:bodyPr/>
        <a:lstStyle/>
        <a:p>
          <a:endParaRPr lang="en-IN"/>
        </a:p>
      </dgm:t>
    </dgm:pt>
    <dgm:pt modelId="{BA140BC6-4BEC-42FC-8894-B53E8B9BFC46}">
      <dgm:prSet/>
      <dgm:spPr/>
      <dgm:t>
        <a:bodyPr/>
        <a:lstStyle/>
        <a:p>
          <a:r>
            <a:rPr lang="en-US" dirty="0">
              <a:latin typeface="Times New Roman" panose="02020603050405020304" pitchFamily="18" charset="0"/>
              <a:cs typeface="Times New Roman" panose="02020603050405020304" pitchFamily="18" charset="0"/>
            </a:rPr>
            <a:t>February, 2021 –March, 2021</a:t>
          </a:r>
          <a:endParaRPr lang="en-IN" dirty="0">
            <a:latin typeface="Times New Roman" panose="02020603050405020304" pitchFamily="18" charset="0"/>
            <a:cs typeface="Times New Roman" panose="02020603050405020304" pitchFamily="18" charset="0"/>
          </a:endParaRPr>
        </a:p>
      </dgm:t>
    </dgm:pt>
    <dgm:pt modelId="{E4609539-DB0B-4FC3-96F1-1EA1B4E6B7C6}" type="parTrans" cxnId="{07DD4919-AD6C-4E3E-807B-3B0475FC8D57}">
      <dgm:prSet/>
      <dgm:spPr/>
      <dgm:t>
        <a:bodyPr/>
        <a:lstStyle/>
        <a:p>
          <a:endParaRPr lang="en-IN"/>
        </a:p>
      </dgm:t>
    </dgm:pt>
    <dgm:pt modelId="{BF36F7F4-FDC0-4C86-AA07-9EEF17E1B605}" type="sibTrans" cxnId="{07DD4919-AD6C-4E3E-807B-3B0475FC8D57}">
      <dgm:prSet/>
      <dgm:spPr/>
      <dgm:t>
        <a:bodyPr/>
        <a:lstStyle/>
        <a:p>
          <a:endParaRPr lang="en-IN"/>
        </a:p>
      </dgm:t>
    </dgm:pt>
    <dgm:pt modelId="{6A0F43A4-00EF-4F9F-B0BE-87A6FE383A3F}">
      <dgm:prSet/>
      <dgm:spPr/>
      <dgm:t>
        <a:bodyPr/>
        <a:lstStyle/>
        <a:p>
          <a:r>
            <a:rPr lang="en-US" dirty="0">
              <a:latin typeface="Times New Roman" panose="02020603050405020304" pitchFamily="18" charset="0"/>
              <a:cs typeface="Times New Roman" panose="02020603050405020304" pitchFamily="18" charset="0"/>
            </a:rPr>
            <a:t>March, 2021 – April, 2021</a:t>
          </a:r>
          <a:endParaRPr lang="en-IN" dirty="0">
            <a:latin typeface="Times New Roman" panose="02020603050405020304" pitchFamily="18" charset="0"/>
            <a:cs typeface="Times New Roman" panose="02020603050405020304" pitchFamily="18" charset="0"/>
          </a:endParaRPr>
        </a:p>
      </dgm:t>
    </dgm:pt>
    <dgm:pt modelId="{1D05D367-EE81-4FC3-A4BF-20855ED4DD98}" type="parTrans" cxnId="{E7998E24-86AD-4D06-B93B-B6E660057AFF}">
      <dgm:prSet/>
      <dgm:spPr/>
      <dgm:t>
        <a:bodyPr/>
        <a:lstStyle/>
        <a:p>
          <a:endParaRPr lang="en-IN"/>
        </a:p>
      </dgm:t>
    </dgm:pt>
    <dgm:pt modelId="{28B1557E-9B55-432A-9B26-CDC617CE659E}" type="sibTrans" cxnId="{E7998E24-86AD-4D06-B93B-B6E660057AFF}">
      <dgm:prSet/>
      <dgm:spPr/>
      <dgm:t>
        <a:bodyPr/>
        <a:lstStyle/>
        <a:p>
          <a:endParaRPr lang="en-IN"/>
        </a:p>
      </dgm:t>
    </dgm:pt>
    <dgm:pt modelId="{928B734A-B6B8-4CD5-9084-A7C53492AB2A}" type="pres">
      <dgm:prSet presAssocID="{78036A02-FAAC-4A74-9075-C35887F499E8}" presName="linearFlow" presStyleCnt="0">
        <dgm:presLayoutVars>
          <dgm:dir/>
          <dgm:animLvl val="lvl"/>
          <dgm:resizeHandles val="exact"/>
        </dgm:presLayoutVars>
      </dgm:prSet>
      <dgm:spPr/>
    </dgm:pt>
    <dgm:pt modelId="{0ACC06D7-20AF-4E4F-A8B0-800155246D24}" type="pres">
      <dgm:prSet presAssocID="{8EEB04AD-E862-4065-86CF-D9A706CB150C}" presName="composite" presStyleCnt="0"/>
      <dgm:spPr/>
    </dgm:pt>
    <dgm:pt modelId="{8C9C96F5-39F7-4DD8-A8C6-BCDACB9B75CC}" type="pres">
      <dgm:prSet presAssocID="{8EEB04AD-E862-4065-86CF-D9A706CB150C}" presName="parentText" presStyleLbl="alignNode1" presStyleIdx="0" presStyleCnt="5">
        <dgm:presLayoutVars>
          <dgm:chMax val="1"/>
          <dgm:bulletEnabled val="1"/>
        </dgm:presLayoutVars>
      </dgm:prSet>
      <dgm:spPr/>
    </dgm:pt>
    <dgm:pt modelId="{54F1247E-B7AF-480E-B76E-E9EC7128088F}" type="pres">
      <dgm:prSet presAssocID="{8EEB04AD-E862-4065-86CF-D9A706CB150C}" presName="descendantText" presStyleLbl="alignAcc1" presStyleIdx="0" presStyleCnt="5" custLinFactNeighborX="0">
        <dgm:presLayoutVars>
          <dgm:bulletEnabled val="1"/>
        </dgm:presLayoutVars>
      </dgm:prSet>
      <dgm:spPr/>
    </dgm:pt>
    <dgm:pt modelId="{86CD234D-5A61-4C00-8495-668929A1EDF1}" type="pres">
      <dgm:prSet presAssocID="{7173B71F-1941-4876-906A-3C67E3538577}" presName="sp" presStyleCnt="0"/>
      <dgm:spPr/>
    </dgm:pt>
    <dgm:pt modelId="{D73890C8-B797-4A9E-A58A-4D53F65DD5D0}" type="pres">
      <dgm:prSet presAssocID="{AC9184A2-95A3-4F69-BF34-12D63D124B17}" presName="composite" presStyleCnt="0"/>
      <dgm:spPr/>
    </dgm:pt>
    <dgm:pt modelId="{E5F7C393-7C5E-4667-8BAC-91F8925BE859}" type="pres">
      <dgm:prSet presAssocID="{AC9184A2-95A3-4F69-BF34-12D63D124B17}" presName="parentText" presStyleLbl="alignNode1" presStyleIdx="1" presStyleCnt="5">
        <dgm:presLayoutVars>
          <dgm:chMax val="1"/>
          <dgm:bulletEnabled val="1"/>
        </dgm:presLayoutVars>
      </dgm:prSet>
      <dgm:spPr/>
    </dgm:pt>
    <dgm:pt modelId="{561F9C43-697E-4BC6-8284-2AE2A582CD3D}" type="pres">
      <dgm:prSet presAssocID="{AC9184A2-95A3-4F69-BF34-12D63D124B17}" presName="descendantText" presStyleLbl="alignAcc1" presStyleIdx="1" presStyleCnt="5">
        <dgm:presLayoutVars>
          <dgm:bulletEnabled val="1"/>
        </dgm:presLayoutVars>
      </dgm:prSet>
      <dgm:spPr/>
    </dgm:pt>
    <dgm:pt modelId="{911A8976-E1D3-4F72-9E6B-3A053D08FE4D}" type="pres">
      <dgm:prSet presAssocID="{49845820-74DC-4660-A76E-7DD2E8D7C141}" presName="sp" presStyleCnt="0"/>
      <dgm:spPr/>
    </dgm:pt>
    <dgm:pt modelId="{FC14A718-789E-4F9C-8383-BAA3ECFF987F}" type="pres">
      <dgm:prSet presAssocID="{6C557F9F-5058-4D3F-AD5F-71DDECDB5EB2}" presName="composite" presStyleCnt="0"/>
      <dgm:spPr/>
    </dgm:pt>
    <dgm:pt modelId="{3D557241-32ED-4646-AEE6-C70C5C3CE850}" type="pres">
      <dgm:prSet presAssocID="{6C557F9F-5058-4D3F-AD5F-71DDECDB5EB2}" presName="parentText" presStyleLbl="alignNode1" presStyleIdx="2" presStyleCnt="5">
        <dgm:presLayoutVars>
          <dgm:chMax val="1"/>
          <dgm:bulletEnabled val="1"/>
        </dgm:presLayoutVars>
      </dgm:prSet>
      <dgm:spPr/>
    </dgm:pt>
    <dgm:pt modelId="{0C50A12B-88BE-4B6C-97FC-72732E9FEED4}" type="pres">
      <dgm:prSet presAssocID="{6C557F9F-5058-4D3F-AD5F-71DDECDB5EB2}" presName="descendantText" presStyleLbl="alignAcc1" presStyleIdx="2" presStyleCnt="5">
        <dgm:presLayoutVars>
          <dgm:bulletEnabled val="1"/>
        </dgm:presLayoutVars>
      </dgm:prSet>
      <dgm:spPr/>
    </dgm:pt>
    <dgm:pt modelId="{4B25F7BE-DB5C-46A3-88C4-BF54FC087FDA}" type="pres">
      <dgm:prSet presAssocID="{F5571233-DBD3-4510-AD9E-4538365B0AE1}" presName="sp" presStyleCnt="0"/>
      <dgm:spPr/>
    </dgm:pt>
    <dgm:pt modelId="{E4FC0E15-2CA1-4ED8-ABF4-471EA135927E}" type="pres">
      <dgm:prSet presAssocID="{464C47F5-7007-4796-8F43-2B910898CA0F}" presName="composite" presStyleCnt="0"/>
      <dgm:spPr/>
    </dgm:pt>
    <dgm:pt modelId="{EECB2F8C-4C4E-40BE-851C-0240862A9C22}" type="pres">
      <dgm:prSet presAssocID="{464C47F5-7007-4796-8F43-2B910898CA0F}" presName="parentText" presStyleLbl="alignNode1" presStyleIdx="3" presStyleCnt="5" custLinFactNeighborX="0" custLinFactNeighborY="1957">
        <dgm:presLayoutVars>
          <dgm:chMax val="1"/>
          <dgm:bulletEnabled val="1"/>
        </dgm:presLayoutVars>
      </dgm:prSet>
      <dgm:spPr/>
    </dgm:pt>
    <dgm:pt modelId="{1F7D5CB1-A0E1-4A95-8229-6F59623840A6}" type="pres">
      <dgm:prSet presAssocID="{464C47F5-7007-4796-8F43-2B910898CA0F}" presName="descendantText" presStyleLbl="alignAcc1" presStyleIdx="3" presStyleCnt="5" custLinFactNeighborX="0" custLinFactNeighborY="0">
        <dgm:presLayoutVars>
          <dgm:bulletEnabled val="1"/>
        </dgm:presLayoutVars>
      </dgm:prSet>
      <dgm:spPr/>
    </dgm:pt>
    <dgm:pt modelId="{65A2FF98-D12A-43AD-9C31-6C6288BA92E5}" type="pres">
      <dgm:prSet presAssocID="{BDABA264-6DDD-4F7D-B3EC-291E8BCE8B66}" presName="sp" presStyleCnt="0"/>
      <dgm:spPr/>
    </dgm:pt>
    <dgm:pt modelId="{4826890C-3EE0-4ABB-B28F-8BB28C9D1E5E}" type="pres">
      <dgm:prSet presAssocID="{56FCCB81-FDBD-476E-A6B5-AE7F86006C09}" presName="composite" presStyleCnt="0"/>
      <dgm:spPr/>
    </dgm:pt>
    <dgm:pt modelId="{D51D10D1-B16A-4BE5-B6A9-C47251C21124}" type="pres">
      <dgm:prSet presAssocID="{56FCCB81-FDBD-476E-A6B5-AE7F86006C09}" presName="parentText" presStyleLbl="alignNode1" presStyleIdx="4" presStyleCnt="5">
        <dgm:presLayoutVars>
          <dgm:chMax val="1"/>
          <dgm:bulletEnabled val="1"/>
        </dgm:presLayoutVars>
      </dgm:prSet>
      <dgm:spPr/>
    </dgm:pt>
    <dgm:pt modelId="{71AD8518-FF60-44A1-80F8-BB692919FD12}" type="pres">
      <dgm:prSet presAssocID="{56FCCB81-FDBD-476E-A6B5-AE7F86006C09}" presName="descendantText" presStyleLbl="alignAcc1" presStyleIdx="4" presStyleCnt="5" custLinFactNeighborY="0">
        <dgm:presLayoutVars>
          <dgm:bulletEnabled val="1"/>
        </dgm:presLayoutVars>
      </dgm:prSet>
      <dgm:spPr/>
    </dgm:pt>
  </dgm:ptLst>
  <dgm:cxnLst>
    <dgm:cxn modelId="{7C2B2201-907E-4A6F-A149-B9F8971CAB3A}" srcId="{78036A02-FAAC-4A74-9075-C35887F499E8}" destId="{AC9184A2-95A3-4F69-BF34-12D63D124B17}" srcOrd="1" destOrd="0" parTransId="{126847C3-1602-4BA7-B638-BF325CCEF98C}" sibTransId="{49845820-74DC-4660-A76E-7DD2E8D7C141}"/>
    <dgm:cxn modelId="{151E3805-C188-4EA6-9375-E76515045D96}" type="presOf" srcId="{F8DE9B9B-8337-4FB3-AE2E-57706B7A0E60}" destId="{0C50A12B-88BE-4B6C-97FC-72732E9FEED4}" srcOrd="0" destOrd="1" presId="urn:microsoft.com/office/officeart/2005/8/layout/chevron2"/>
    <dgm:cxn modelId="{3CE7D907-847F-4115-A536-0EED25977D5B}" type="presOf" srcId="{DC76F1E0-AD5B-4C9B-B990-23911AFC3D24}" destId="{561F9C43-697E-4BC6-8284-2AE2A582CD3D}" srcOrd="0" destOrd="1" presId="urn:microsoft.com/office/officeart/2005/8/layout/chevron2"/>
    <dgm:cxn modelId="{07DD4919-AD6C-4E3E-807B-3B0475FC8D57}" srcId="{464C47F5-7007-4796-8F43-2B910898CA0F}" destId="{BA140BC6-4BEC-42FC-8894-B53E8B9BFC46}" srcOrd="0" destOrd="0" parTransId="{E4609539-DB0B-4FC3-96F1-1EA1B4E6B7C6}" sibTransId="{BF36F7F4-FDC0-4C86-AA07-9EEF17E1B605}"/>
    <dgm:cxn modelId="{E7998E24-86AD-4D06-B93B-B6E660057AFF}" srcId="{56FCCB81-FDBD-476E-A6B5-AE7F86006C09}" destId="{6A0F43A4-00EF-4F9F-B0BE-87A6FE383A3F}" srcOrd="0" destOrd="0" parTransId="{1D05D367-EE81-4FC3-A4BF-20855ED4DD98}" sibTransId="{28B1557E-9B55-432A-9B26-CDC617CE659E}"/>
    <dgm:cxn modelId="{E391D12E-4746-4D1B-912C-D98840769808}" srcId="{78036A02-FAAC-4A74-9075-C35887F499E8}" destId="{464C47F5-7007-4796-8F43-2B910898CA0F}" srcOrd="3" destOrd="0" parTransId="{5354793E-6C69-4261-B9A4-B902F9E5B16E}" sibTransId="{BDABA264-6DDD-4F7D-B3EC-291E8BCE8B66}"/>
    <dgm:cxn modelId="{82987832-5FB6-477C-B331-581851FEAC1E}" type="presOf" srcId="{9654A07F-2FDA-47D8-BA62-5BCF072DB094}" destId="{0C50A12B-88BE-4B6C-97FC-72732E9FEED4}" srcOrd="0" destOrd="0" presId="urn:microsoft.com/office/officeart/2005/8/layout/chevron2"/>
    <dgm:cxn modelId="{31668732-D2B4-4889-800D-B9C2E077C7B4}" type="presOf" srcId="{6A0F43A4-00EF-4F9F-B0BE-87A6FE383A3F}" destId="{71AD8518-FF60-44A1-80F8-BB692919FD12}" srcOrd="0" destOrd="0" presId="urn:microsoft.com/office/officeart/2005/8/layout/chevron2"/>
    <dgm:cxn modelId="{DF515A36-D6AC-4D01-93FA-E9473F45B0EF}" srcId="{56FCCB81-FDBD-476E-A6B5-AE7F86006C09}" destId="{677BE383-0016-44A1-8D4E-13877EF3F5A8}" srcOrd="1" destOrd="0" parTransId="{5836A456-C744-4D1C-8956-06EB7B148D8A}" sibTransId="{C0F82A21-67C3-4899-B93B-71405F129EF1}"/>
    <dgm:cxn modelId="{2994DD39-AB3E-47E6-B4A4-31E806A6B0D2}" type="presOf" srcId="{8F77005A-6BFD-4EB9-9C5F-D373ABACBE6E}" destId="{54F1247E-B7AF-480E-B76E-E9EC7128088F}" srcOrd="0" destOrd="0" presId="urn:microsoft.com/office/officeart/2005/8/layout/chevron2"/>
    <dgm:cxn modelId="{22E17E3A-BF3D-4E52-9787-72A22BB1A3FA}" srcId="{78036A02-FAAC-4A74-9075-C35887F499E8}" destId="{56FCCB81-FDBD-476E-A6B5-AE7F86006C09}" srcOrd="4" destOrd="0" parTransId="{4A9BBA84-D027-418E-9A54-F2F15DA20AE9}" sibTransId="{2708E3A9-D497-4842-AFD7-BCCC92A22EF5}"/>
    <dgm:cxn modelId="{C6A08C5B-BAC3-43DD-BF5C-FEC7C8D250F9}" srcId="{78036A02-FAAC-4A74-9075-C35887F499E8}" destId="{6C557F9F-5058-4D3F-AD5F-71DDECDB5EB2}" srcOrd="2" destOrd="0" parTransId="{1CA5CDA8-AF59-40F6-9A2F-C1240EBE14B3}" sibTransId="{F5571233-DBD3-4510-AD9E-4538365B0AE1}"/>
    <dgm:cxn modelId="{E195505E-EBBF-404A-A10D-E22F3DC9E143}" srcId="{464C47F5-7007-4796-8F43-2B910898CA0F}" destId="{96935385-B284-4040-95BC-9903AAEAD158}" srcOrd="1" destOrd="0" parTransId="{1448C6BC-AF7C-41EA-97D2-5617FF5D8748}" sibTransId="{2ED85FFC-9FBF-407F-8DC0-8480BE2EDF1B}"/>
    <dgm:cxn modelId="{19487944-8024-4175-A29D-7A1F3C3676A9}" srcId="{AC9184A2-95A3-4F69-BF34-12D63D124B17}" destId="{DC76F1E0-AD5B-4C9B-B990-23911AFC3D24}" srcOrd="1" destOrd="0" parTransId="{6EA6E503-F26A-4774-9559-188C806420F2}" sibTransId="{A694F984-E251-4E56-B588-9D74501731AF}"/>
    <dgm:cxn modelId="{20CE4C7C-45A1-4974-8444-FD838326E86F}" type="presOf" srcId="{8EEB04AD-E862-4065-86CF-D9A706CB150C}" destId="{8C9C96F5-39F7-4DD8-A8C6-BCDACB9B75CC}" srcOrd="0" destOrd="0" presId="urn:microsoft.com/office/officeart/2005/8/layout/chevron2"/>
    <dgm:cxn modelId="{0C3AAB83-DB14-4DFB-A8CB-19E4F7136D8E}" type="presOf" srcId="{AC9184A2-95A3-4F69-BF34-12D63D124B17}" destId="{E5F7C393-7C5E-4667-8BAC-91F8925BE859}" srcOrd="0" destOrd="0" presId="urn:microsoft.com/office/officeart/2005/8/layout/chevron2"/>
    <dgm:cxn modelId="{37B29889-F114-4024-B8E5-566E9F484318}" srcId="{78036A02-FAAC-4A74-9075-C35887F499E8}" destId="{8EEB04AD-E862-4065-86CF-D9A706CB150C}" srcOrd="0" destOrd="0" parTransId="{8F7E3547-CFDE-4C61-86FF-F11535FB58D8}" sibTransId="{7173B71F-1941-4876-906A-3C67E3538577}"/>
    <dgm:cxn modelId="{B7538D8B-4EAC-4692-968B-4410BB16B18C}" srcId="{8EEB04AD-E862-4065-86CF-D9A706CB150C}" destId="{5A3310C0-3409-4318-A066-98567E3151A7}" srcOrd="1" destOrd="0" parTransId="{B9DDBDF5-30C7-4EC5-BBD5-F2B8012BE1C7}" sibTransId="{FBC50115-B642-4938-98DF-FAD70B25928F}"/>
    <dgm:cxn modelId="{AE2B6E99-8C18-444E-90C3-829634F88432}" type="presOf" srcId="{464C47F5-7007-4796-8F43-2B910898CA0F}" destId="{EECB2F8C-4C4E-40BE-851C-0240862A9C22}" srcOrd="0" destOrd="0" presId="urn:microsoft.com/office/officeart/2005/8/layout/chevron2"/>
    <dgm:cxn modelId="{F32AFD9C-DECE-4654-95AC-56E398C3B76D}" srcId="{AC9184A2-95A3-4F69-BF34-12D63D124B17}" destId="{2FFFA18B-B2D3-46FA-90A3-5CBF4334083B}" srcOrd="0" destOrd="0" parTransId="{98A25D1B-909D-4535-8F91-2FBCFC687469}" sibTransId="{37342412-D548-445F-A3C2-5286C75F78FB}"/>
    <dgm:cxn modelId="{D5AA429F-E525-49B1-A9D0-6F46018D611C}" type="presOf" srcId="{BA140BC6-4BEC-42FC-8894-B53E8B9BFC46}" destId="{1F7D5CB1-A0E1-4A95-8229-6F59623840A6}" srcOrd="0" destOrd="0" presId="urn:microsoft.com/office/officeart/2005/8/layout/chevron2"/>
    <dgm:cxn modelId="{5E451FAB-83B8-47EC-81C4-94E334DFFBE5}" type="presOf" srcId="{56FCCB81-FDBD-476E-A6B5-AE7F86006C09}" destId="{D51D10D1-B16A-4BE5-B6A9-C47251C21124}" srcOrd="0" destOrd="0" presId="urn:microsoft.com/office/officeart/2005/8/layout/chevron2"/>
    <dgm:cxn modelId="{01EA79B2-9696-44C4-A8BA-479D51900D16}" type="presOf" srcId="{677BE383-0016-44A1-8D4E-13877EF3F5A8}" destId="{71AD8518-FF60-44A1-80F8-BB692919FD12}" srcOrd="0" destOrd="1" presId="urn:microsoft.com/office/officeart/2005/8/layout/chevron2"/>
    <dgm:cxn modelId="{055DC3C8-7EAF-429E-B865-0A1A737BA95D}" type="presOf" srcId="{2FFFA18B-B2D3-46FA-90A3-5CBF4334083B}" destId="{561F9C43-697E-4BC6-8284-2AE2A582CD3D}" srcOrd="0" destOrd="0" presId="urn:microsoft.com/office/officeart/2005/8/layout/chevron2"/>
    <dgm:cxn modelId="{4EA114CA-0E54-42C2-9721-A1D457A2CE69}" type="presOf" srcId="{5A3310C0-3409-4318-A066-98567E3151A7}" destId="{54F1247E-B7AF-480E-B76E-E9EC7128088F}" srcOrd="0" destOrd="1" presId="urn:microsoft.com/office/officeart/2005/8/layout/chevron2"/>
    <dgm:cxn modelId="{7F3FE9CF-CA60-4876-98AE-89CC3A367801}" srcId="{6C557F9F-5058-4D3F-AD5F-71DDECDB5EB2}" destId="{F8DE9B9B-8337-4FB3-AE2E-57706B7A0E60}" srcOrd="1" destOrd="0" parTransId="{3EEE4EBB-7D20-4081-B50D-F145B228FDBA}" sibTransId="{8227BC01-0C4D-4989-B205-4ABEA7FDECF5}"/>
    <dgm:cxn modelId="{13678DDE-DE90-4EE8-A9CF-95ADC72E29D7}" type="presOf" srcId="{96935385-B284-4040-95BC-9903AAEAD158}" destId="{1F7D5CB1-A0E1-4A95-8229-6F59623840A6}" srcOrd="0" destOrd="1" presId="urn:microsoft.com/office/officeart/2005/8/layout/chevron2"/>
    <dgm:cxn modelId="{B88E71E8-B481-4348-99D4-ED09AE463FE3}" type="presOf" srcId="{78036A02-FAAC-4A74-9075-C35887F499E8}" destId="{928B734A-B6B8-4CD5-9084-A7C53492AB2A}" srcOrd="0" destOrd="0" presId="urn:microsoft.com/office/officeart/2005/8/layout/chevron2"/>
    <dgm:cxn modelId="{2E8428F2-04E9-4E22-B30C-A5F3B2118863}" srcId="{6C557F9F-5058-4D3F-AD5F-71DDECDB5EB2}" destId="{9654A07F-2FDA-47D8-BA62-5BCF072DB094}" srcOrd="0" destOrd="0" parTransId="{1E5B6827-F7FB-4217-8569-51FCBD0421A5}" sibTransId="{0807BA25-F3F8-4B28-981E-FF6E61FF72EA}"/>
    <dgm:cxn modelId="{ACB9B6FB-0C45-4727-A575-C6E32ED8A4EE}" type="presOf" srcId="{6C557F9F-5058-4D3F-AD5F-71DDECDB5EB2}" destId="{3D557241-32ED-4646-AEE6-C70C5C3CE850}" srcOrd="0" destOrd="0" presId="urn:microsoft.com/office/officeart/2005/8/layout/chevron2"/>
    <dgm:cxn modelId="{2FB486FD-A8E2-46F5-985B-6F43C24A8E0C}" srcId="{8EEB04AD-E862-4065-86CF-D9A706CB150C}" destId="{8F77005A-6BFD-4EB9-9C5F-D373ABACBE6E}" srcOrd="0" destOrd="0" parTransId="{8B6912B4-BFF5-4118-96CD-74E2CCFBC3DB}" sibTransId="{09E9B1BF-EFF2-4AC6-A8CA-296F9D3884F6}"/>
    <dgm:cxn modelId="{D117E4AC-FCF7-4C6A-B5E1-56D2F0CF2C00}" type="presParOf" srcId="{928B734A-B6B8-4CD5-9084-A7C53492AB2A}" destId="{0ACC06D7-20AF-4E4F-A8B0-800155246D24}" srcOrd="0" destOrd="0" presId="urn:microsoft.com/office/officeart/2005/8/layout/chevron2"/>
    <dgm:cxn modelId="{113147AB-D712-4078-AC97-0484F02756D8}" type="presParOf" srcId="{0ACC06D7-20AF-4E4F-A8B0-800155246D24}" destId="{8C9C96F5-39F7-4DD8-A8C6-BCDACB9B75CC}" srcOrd="0" destOrd="0" presId="urn:microsoft.com/office/officeart/2005/8/layout/chevron2"/>
    <dgm:cxn modelId="{B4C171DC-4A97-4EA0-8567-66BD9D43A3C5}" type="presParOf" srcId="{0ACC06D7-20AF-4E4F-A8B0-800155246D24}" destId="{54F1247E-B7AF-480E-B76E-E9EC7128088F}" srcOrd="1" destOrd="0" presId="urn:microsoft.com/office/officeart/2005/8/layout/chevron2"/>
    <dgm:cxn modelId="{96BCCAF7-4DEE-4BF6-9BD7-4099EEB9F334}" type="presParOf" srcId="{928B734A-B6B8-4CD5-9084-A7C53492AB2A}" destId="{86CD234D-5A61-4C00-8495-668929A1EDF1}" srcOrd="1" destOrd="0" presId="urn:microsoft.com/office/officeart/2005/8/layout/chevron2"/>
    <dgm:cxn modelId="{97E2342D-43B9-42C7-812F-2BBED6094FD3}" type="presParOf" srcId="{928B734A-B6B8-4CD5-9084-A7C53492AB2A}" destId="{D73890C8-B797-4A9E-A58A-4D53F65DD5D0}" srcOrd="2" destOrd="0" presId="urn:microsoft.com/office/officeart/2005/8/layout/chevron2"/>
    <dgm:cxn modelId="{1B309DDF-22D0-4875-9504-FE3C2A72A8F1}" type="presParOf" srcId="{D73890C8-B797-4A9E-A58A-4D53F65DD5D0}" destId="{E5F7C393-7C5E-4667-8BAC-91F8925BE859}" srcOrd="0" destOrd="0" presId="urn:microsoft.com/office/officeart/2005/8/layout/chevron2"/>
    <dgm:cxn modelId="{3A38E264-7FBB-49AC-BD9D-33E8526E3B73}" type="presParOf" srcId="{D73890C8-B797-4A9E-A58A-4D53F65DD5D0}" destId="{561F9C43-697E-4BC6-8284-2AE2A582CD3D}" srcOrd="1" destOrd="0" presId="urn:microsoft.com/office/officeart/2005/8/layout/chevron2"/>
    <dgm:cxn modelId="{6DFA4572-20FB-4E2F-BED8-76CC28174D10}" type="presParOf" srcId="{928B734A-B6B8-4CD5-9084-A7C53492AB2A}" destId="{911A8976-E1D3-4F72-9E6B-3A053D08FE4D}" srcOrd="3" destOrd="0" presId="urn:microsoft.com/office/officeart/2005/8/layout/chevron2"/>
    <dgm:cxn modelId="{EDF071B2-8F9A-43C7-9ABB-0B4BB0C4EE64}" type="presParOf" srcId="{928B734A-B6B8-4CD5-9084-A7C53492AB2A}" destId="{FC14A718-789E-4F9C-8383-BAA3ECFF987F}" srcOrd="4" destOrd="0" presId="urn:microsoft.com/office/officeart/2005/8/layout/chevron2"/>
    <dgm:cxn modelId="{B0DA3E1A-6E9E-4E32-9B4D-88E9A6EA4331}" type="presParOf" srcId="{FC14A718-789E-4F9C-8383-BAA3ECFF987F}" destId="{3D557241-32ED-4646-AEE6-C70C5C3CE850}" srcOrd="0" destOrd="0" presId="urn:microsoft.com/office/officeart/2005/8/layout/chevron2"/>
    <dgm:cxn modelId="{B33F03FB-D5F6-46E8-9450-DB3384E0FE01}" type="presParOf" srcId="{FC14A718-789E-4F9C-8383-BAA3ECFF987F}" destId="{0C50A12B-88BE-4B6C-97FC-72732E9FEED4}" srcOrd="1" destOrd="0" presId="urn:microsoft.com/office/officeart/2005/8/layout/chevron2"/>
    <dgm:cxn modelId="{559B01A7-9D5E-4AA9-806A-247E47AE3A91}" type="presParOf" srcId="{928B734A-B6B8-4CD5-9084-A7C53492AB2A}" destId="{4B25F7BE-DB5C-46A3-88C4-BF54FC087FDA}" srcOrd="5" destOrd="0" presId="urn:microsoft.com/office/officeart/2005/8/layout/chevron2"/>
    <dgm:cxn modelId="{FA613D9F-F0E8-45FD-8FA1-EC410195847D}" type="presParOf" srcId="{928B734A-B6B8-4CD5-9084-A7C53492AB2A}" destId="{E4FC0E15-2CA1-4ED8-ABF4-471EA135927E}" srcOrd="6" destOrd="0" presId="urn:microsoft.com/office/officeart/2005/8/layout/chevron2"/>
    <dgm:cxn modelId="{6BDE0FB3-675F-42E3-B29B-9487E2E98AFB}" type="presParOf" srcId="{E4FC0E15-2CA1-4ED8-ABF4-471EA135927E}" destId="{EECB2F8C-4C4E-40BE-851C-0240862A9C22}" srcOrd="0" destOrd="0" presId="urn:microsoft.com/office/officeart/2005/8/layout/chevron2"/>
    <dgm:cxn modelId="{2B5673A5-2182-4F83-B6C9-DB16BA4E64CD}" type="presParOf" srcId="{E4FC0E15-2CA1-4ED8-ABF4-471EA135927E}" destId="{1F7D5CB1-A0E1-4A95-8229-6F59623840A6}" srcOrd="1" destOrd="0" presId="urn:microsoft.com/office/officeart/2005/8/layout/chevron2"/>
    <dgm:cxn modelId="{E18D4312-B39D-47D8-9933-12C1CBEEEF90}" type="presParOf" srcId="{928B734A-B6B8-4CD5-9084-A7C53492AB2A}" destId="{65A2FF98-D12A-43AD-9C31-6C6288BA92E5}" srcOrd="7" destOrd="0" presId="urn:microsoft.com/office/officeart/2005/8/layout/chevron2"/>
    <dgm:cxn modelId="{7A6D9FB7-FC9A-4395-B62B-D6D3A97E5AB2}" type="presParOf" srcId="{928B734A-B6B8-4CD5-9084-A7C53492AB2A}" destId="{4826890C-3EE0-4ABB-B28F-8BB28C9D1E5E}" srcOrd="8" destOrd="0" presId="urn:microsoft.com/office/officeart/2005/8/layout/chevron2"/>
    <dgm:cxn modelId="{422C8477-6791-4437-BE35-C06534440C80}" type="presParOf" srcId="{4826890C-3EE0-4ABB-B28F-8BB28C9D1E5E}" destId="{D51D10D1-B16A-4BE5-B6A9-C47251C21124}" srcOrd="0" destOrd="0" presId="urn:microsoft.com/office/officeart/2005/8/layout/chevron2"/>
    <dgm:cxn modelId="{E791BBA0-A6F9-45BD-87A5-BD91F2150EF2}" type="presParOf" srcId="{4826890C-3EE0-4ABB-B28F-8BB28C9D1E5E}" destId="{71AD8518-FF60-44A1-80F8-BB692919FD1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C96F5-39F7-4DD8-A8C6-BCDACB9B75CC}">
      <dsp:nvSpPr>
        <dsp:cNvPr id="0" name=""/>
        <dsp:cNvSpPr/>
      </dsp:nvSpPr>
      <dsp:spPr>
        <a:xfrm rot="5400000">
          <a:off x="-144690" y="146350"/>
          <a:ext cx="964603" cy="67522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Task 1</a:t>
          </a:r>
          <a:endParaRPr lang="en-IN" sz="1900" kern="1200" dirty="0">
            <a:latin typeface="Times New Roman" panose="02020603050405020304" pitchFamily="18" charset="0"/>
            <a:cs typeface="Times New Roman" panose="02020603050405020304" pitchFamily="18" charset="0"/>
          </a:endParaRPr>
        </a:p>
      </dsp:txBody>
      <dsp:txXfrm rot="-5400000">
        <a:off x="1" y="339270"/>
        <a:ext cx="675222" cy="289381"/>
      </dsp:txXfrm>
    </dsp:sp>
    <dsp:sp modelId="{54F1247E-B7AF-480E-B76E-E9EC7128088F}">
      <dsp:nvSpPr>
        <dsp:cNvPr id="0" name=""/>
        <dsp:cNvSpPr/>
      </dsp:nvSpPr>
      <dsp:spPr>
        <a:xfrm rot="5400000">
          <a:off x="5281915" y="-4605033"/>
          <a:ext cx="626992" cy="9840377"/>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October, 2020 – November, 2020</a:t>
          </a:r>
          <a:endParaRPr lang="en-IN"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Literature review and Selection of Battery Rating.</a:t>
          </a:r>
          <a:endParaRPr lang="en-IN" sz="1900" kern="1200" dirty="0">
            <a:latin typeface="Times New Roman" panose="02020603050405020304" pitchFamily="18" charset="0"/>
            <a:cs typeface="Times New Roman" panose="02020603050405020304" pitchFamily="18" charset="0"/>
          </a:endParaRPr>
        </a:p>
      </dsp:txBody>
      <dsp:txXfrm rot="-5400000">
        <a:off x="675223" y="32266"/>
        <a:ext cx="9809770" cy="565778"/>
      </dsp:txXfrm>
    </dsp:sp>
    <dsp:sp modelId="{E5F7C393-7C5E-4667-8BAC-91F8925BE859}">
      <dsp:nvSpPr>
        <dsp:cNvPr id="0" name=""/>
        <dsp:cNvSpPr/>
      </dsp:nvSpPr>
      <dsp:spPr>
        <a:xfrm rot="5400000">
          <a:off x="-144690" y="992203"/>
          <a:ext cx="964603" cy="67522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Task 2</a:t>
          </a:r>
          <a:endParaRPr lang="en-IN" sz="1900" kern="1200" dirty="0">
            <a:latin typeface="Times New Roman" panose="02020603050405020304" pitchFamily="18" charset="0"/>
            <a:cs typeface="Times New Roman" panose="02020603050405020304" pitchFamily="18" charset="0"/>
          </a:endParaRPr>
        </a:p>
      </dsp:txBody>
      <dsp:txXfrm rot="-5400000">
        <a:off x="1" y="1185123"/>
        <a:ext cx="675222" cy="289381"/>
      </dsp:txXfrm>
    </dsp:sp>
    <dsp:sp modelId="{561F9C43-697E-4BC6-8284-2AE2A582CD3D}">
      <dsp:nvSpPr>
        <dsp:cNvPr id="0" name=""/>
        <dsp:cNvSpPr/>
      </dsp:nvSpPr>
      <dsp:spPr>
        <a:xfrm rot="5400000">
          <a:off x="5281915" y="-3759179"/>
          <a:ext cx="626992" cy="9840377"/>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November, 2020 – December, 2020</a:t>
          </a:r>
          <a:endParaRPr lang="en-IN"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Simulation and comparison between Buck-Boost converter and </a:t>
          </a:r>
          <a:r>
            <a:rPr lang="en-US" sz="1900" kern="1200" dirty="0" err="1">
              <a:latin typeface="Times New Roman" panose="02020603050405020304" pitchFamily="18" charset="0"/>
              <a:cs typeface="Times New Roman" panose="02020603050405020304" pitchFamily="18" charset="0"/>
            </a:rPr>
            <a:t>cuk</a:t>
          </a:r>
          <a:r>
            <a:rPr lang="en-US" sz="1900" kern="1200" dirty="0">
              <a:latin typeface="Times New Roman" panose="02020603050405020304" pitchFamily="18" charset="0"/>
              <a:cs typeface="Times New Roman" panose="02020603050405020304" pitchFamily="18" charset="0"/>
            </a:rPr>
            <a:t> converter.</a:t>
          </a:r>
          <a:endParaRPr lang="en-IN" sz="1900" kern="1200" dirty="0">
            <a:latin typeface="Times New Roman" panose="02020603050405020304" pitchFamily="18" charset="0"/>
            <a:cs typeface="Times New Roman" panose="02020603050405020304" pitchFamily="18" charset="0"/>
          </a:endParaRPr>
        </a:p>
      </dsp:txBody>
      <dsp:txXfrm rot="-5400000">
        <a:off x="675223" y="878120"/>
        <a:ext cx="9809770" cy="565778"/>
      </dsp:txXfrm>
    </dsp:sp>
    <dsp:sp modelId="{3D557241-32ED-4646-AEE6-C70C5C3CE850}">
      <dsp:nvSpPr>
        <dsp:cNvPr id="0" name=""/>
        <dsp:cNvSpPr/>
      </dsp:nvSpPr>
      <dsp:spPr>
        <a:xfrm rot="5400000">
          <a:off x="-144690" y="1838057"/>
          <a:ext cx="964603" cy="67522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Task 3</a:t>
          </a:r>
          <a:endParaRPr lang="en-IN" sz="1900" kern="1200" dirty="0">
            <a:latin typeface="Times New Roman" panose="02020603050405020304" pitchFamily="18" charset="0"/>
            <a:cs typeface="Times New Roman" panose="02020603050405020304" pitchFamily="18" charset="0"/>
          </a:endParaRPr>
        </a:p>
      </dsp:txBody>
      <dsp:txXfrm rot="-5400000">
        <a:off x="1" y="2030977"/>
        <a:ext cx="675222" cy="289381"/>
      </dsp:txXfrm>
    </dsp:sp>
    <dsp:sp modelId="{0C50A12B-88BE-4B6C-97FC-72732E9FEED4}">
      <dsp:nvSpPr>
        <dsp:cNvPr id="0" name=""/>
        <dsp:cNvSpPr/>
      </dsp:nvSpPr>
      <dsp:spPr>
        <a:xfrm rot="5400000">
          <a:off x="5281915" y="-2913325"/>
          <a:ext cx="626992" cy="9840377"/>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January, 2021 – February, 2021</a:t>
          </a:r>
          <a:endParaRPr lang="en-IN"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Simulation and comparison between </a:t>
          </a:r>
          <a:r>
            <a:rPr lang="en-US" sz="1900" kern="1200" dirty="0" err="1">
              <a:latin typeface="Times New Roman" panose="02020603050405020304" pitchFamily="18" charset="0"/>
              <a:cs typeface="Times New Roman" panose="02020603050405020304" pitchFamily="18" charset="0"/>
            </a:rPr>
            <a:t>cuk</a:t>
          </a:r>
          <a:r>
            <a:rPr lang="en-US" sz="1900" kern="1200" dirty="0">
              <a:latin typeface="Times New Roman" panose="02020603050405020304" pitchFamily="18" charset="0"/>
              <a:cs typeface="Times New Roman" panose="02020603050405020304" pitchFamily="18" charset="0"/>
            </a:rPr>
            <a:t> converter and SEPIC converter.</a:t>
          </a:r>
          <a:endParaRPr lang="en-IN" sz="1900" kern="1200" dirty="0">
            <a:latin typeface="Times New Roman" panose="02020603050405020304" pitchFamily="18" charset="0"/>
            <a:cs typeface="Times New Roman" panose="02020603050405020304" pitchFamily="18" charset="0"/>
          </a:endParaRPr>
        </a:p>
      </dsp:txBody>
      <dsp:txXfrm rot="-5400000">
        <a:off x="675223" y="1723974"/>
        <a:ext cx="9809770" cy="565778"/>
      </dsp:txXfrm>
    </dsp:sp>
    <dsp:sp modelId="{EECB2F8C-4C4E-40BE-851C-0240862A9C22}">
      <dsp:nvSpPr>
        <dsp:cNvPr id="0" name=""/>
        <dsp:cNvSpPr/>
      </dsp:nvSpPr>
      <dsp:spPr>
        <a:xfrm rot="5400000">
          <a:off x="-144690" y="2702789"/>
          <a:ext cx="964603" cy="67522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Task 4</a:t>
          </a:r>
          <a:endParaRPr lang="en-IN" sz="1900" kern="1200" dirty="0">
            <a:latin typeface="Times New Roman" panose="02020603050405020304" pitchFamily="18" charset="0"/>
            <a:cs typeface="Times New Roman" panose="02020603050405020304" pitchFamily="18" charset="0"/>
          </a:endParaRPr>
        </a:p>
      </dsp:txBody>
      <dsp:txXfrm rot="-5400000">
        <a:off x="1" y="2895709"/>
        <a:ext cx="675222" cy="289381"/>
      </dsp:txXfrm>
    </dsp:sp>
    <dsp:sp modelId="{1F7D5CB1-A0E1-4A95-8229-6F59623840A6}">
      <dsp:nvSpPr>
        <dsp:cNvPr id="0" name=""/>
        <dsp:cNvSpPr/>
      </dsp:nvSpPr>
      <dsp:spPr>
        <a:xfrm rot="5400000">
          <a:off x="5281915" y="-2067471"/>
          <a:ext cx="626992" cy="9840377"/>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February, 2021 –March, 2021</a:t>
          </a:r>
          <a:endParaRPr lang="en-IN"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Designing of the above selected converter for the power rating of the battery.</a:t>
          </a:r>
          <a:endParaRPr lang="en-IN" sz="1900" kern="1200" dirty="0">
            <a:latin typeface="Times New Roman" panose="02020603050405020304" pitchFamily="18" charset="0"/>
            <a:cs typeface="Times New Roman" panose="02020603050405020304" pitchFamily="18" charset="0"/>
          </a:endParaRPr>
        </a:p>
      </dsp:txBody>
      <dsp:txXfrm rot="-5400000">
        <a:off x="675223" y="2569828"/>
        <a:ext cx="9809770" cy="565778"/>
      </dsp:txXfrm>
    </dsp:sp>
    <dsp:sp modelId="{D51D10D1-B16A-4BE5-B6A9-C47251C21124}">
      <dsp:nvSpPr>
        <dsp:cNvPr id="0" name=""/>
        <dsp:cNvSpPr/>
      </dsp:nvSpPr>
      <dsp:spPr>
        <a:xfrm rot="5400000">
          <a:off x="-144690" y="3529765"/>
          <a:ext cx="964603" cy="67522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Task 5</a:t>
          </a:r>
          <a:endParaRPr lang="en-IN" sz="1900" kern="1200" dirty="0">
            <a:latin typeface="Times New Roman" panose="02020603050405020304" pitchFamily="18" charset="0"/>
            <a:cs typeface="Times New Roman" panose="02020603050405020304" pitchFamily="18" charset="0"/>
          </a:endParaRPr>
        </a:p>
      </dsp:txBody>
      <dsp:txXfrm rot="-5400000">
        <a:off x="1" y="3722685"/>
        <a:ext cx="675222" cy="289381"/>
      </dsp:txXfrm>
    </dsp:sp>
    <dsp:sp modelId="{71AD8518-FF60-44A1-80F8-BB692919FD12}">
      <dsp:nvSpPr>
        <dsp:cNvPr id="0" name=""/>
        <dsp:cNvSpPr/>
      </dsp:nvSpPr>
      <dsp:spPr>
        <a:xfrm rot="5400000">
          <a:off x="5281915" y="-1221617"/>
          <a:ext cx="626992" cy="9840377"/>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March, 2021 – April, 2021</a:t>
          </a:r>
          <a:endParaRPr lang="en-IN"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Checking for the need of Protection Unit and completing the charger system.</a:t>
          </a:r>
          <a:endParaRPr lang="en-IN" sz="1900" kern="1200" dirty="0">
            <a:latin typeface="Times New Roman" panose="02020603050405020304" pitchFamily="18" charset="0"/>
            <a:cs typeface="Times New Roman" panose="02020603050405020304" pitchFamily="18" charset="0"/>
          </a:endParaRPr>
        </a:p>
      </dsp:txBody>
      <dsp:txXfrm rot="-5400000">
        <a:off x="675223" y="3415682"/>
        <a:ext cx="980977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ED765D-63ED-4CF3-B919-D5A61A5E5C5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19021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D765D-63ED-4CF3-B919-D5A61A5E5C5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43127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D765D-63ED-4CF3-B919-D5A61A5E5C5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72286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ED765D-63ED-4CF3-B919-D5A61A5E5C5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365129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D765D-63ED-4CF3-B919-D5A61A5E5C57}" type="datetimeFigureOut">
              <a:rPr lang="en-US" smtClean="0"/>
              <a:pPr/>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24348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ED765D-63ED-4CF3-B919-D5A61A5E5C57}"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77809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ED765D-63ED-4CF3-B919-D5A61A5E5C57}" type="datetimeFigureOut">
              <a:rPr lang="en-US" smtClean="0"/>
              <a:pPr/>
              <a:t>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1353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ED765D-63ED-4CF3-B919-D5A61A5E5C57}" type="datetimeFigureOut">
              <a:rPr lang="en-US" smtClean="0"/>
              <a:pPr/>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133356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D765D-63ED-4CF3-B919-D5A61A5E5C57}" type="datetimeFigureOut">
              <a:rPr lang="en-US" smtClean="0"/>
              <a:pPr/>
              <a:t>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167481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D765D-63ED-4CF3-B919-D5A61A5E5C57}"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254816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D765D-63ED-4CF3-B919-D5A61A5E5C57}" type="datetimeFigureOut">
              <a:rPr lang="en-US" smtClean="0"/>
              <a:pPr/>
              <a:t>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22013-3AA0-42C8-A1EF-1E25371C4F58}" type="slidenum">
              <a:rPr lang="en-US" smtClean="0"/>
              <a:pPr/>
              <a:t>‹#›</a:t>
            </a:fld>
            <a:endParaRPr lang="en-US"/>
          </a:p>
        </p:txBody>
      </p:sp>
    </p:spTree>
    <p:extLst>
      <p:ext uri="{BB962C8B-B14F-4D97-AF65-F5344CB8AC3E}">
        <p14:creationId xmlns:p14="http://schemas.microsoft.com/office/powerpoint/2010/main" val="335908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D765D-63ED-4CF3-B919-D5A61A5E5C57}" type="datetimeFigureOut">
              <a:rPr lang="en-US" smtClean="0"/>
              <a:pPr/>
              <a:t>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22013-3AA0-42C8-A1EF-1E25371C4F58}" type="slidenum">
              <a:rPr lang="en-US" smtClean="0"/>
              <a:pPr/>
              <a:t>‹#›</a:t>
            </a:fld>
            <a:endParaRPr lang="en-US"/>
          </a:p>
        </p:txBody>
      </p:sp>
    </p:spTree>
    <p:extLst>
      <p:ext uri="{BB962C8B-B14F-4D97-AF65-F5344CB8AC3E}">
        <p14:creationId xmlns:p14="http://schemas.microsoft.com/office/powerpoint/2010/main" val="174049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8641"/>
            <a:ext cx="9144000" cy="1632856"/>
          </a:xfrm>
        </p:spPr>
        <p:txBody>
          <a:bodyPr>
            <a:normAutofit/>
          </a:bodyPr>
          <a:lstStyle/>
          <a:p>
            <a:r>
              <a:rPr lang="en-US" sz="2400" b="1" dirty="0">
                <a:solidFill>
                  <a:srgbClr val="C00000"/>
                </a:solidFill>
              </a:rPr>
              <a:t>JSS ACADEMY OF TECHNICAL EDUCATION, NOIDA</a:t>
            </a:r>
            <a:br>
              <a:rPr lang="en-US" sz="3200" b="1" dirty="0">
                <a:solidFill>
                  <a:srgbClr val="C00000"/>
                </a:solidFill>
              </a:rPr>
            </a:br>
            <a:r>
              <a:rPr lang="en-US" sz="3200" b="1" dirty="0">
                <a:solidFill>
                  <a:srgbClr val="C00000"/>
                </a:solidFill>
              </a:rPr>
              <a:t>DEPARTMENT OF ELECTRICAL ENGINEERING</a:t>
            </a:r>
            <a:br>
              <a:rPr lang="en-US" sz="3200" b="1" dirty="0"/>
            </a:br>
            <a:endParaRPr lang="en-US" sz="3200" b="1" dirty="0"/>
          </a:p>
        </p:txBody>
      </p:sp>
      <p:sp>
        <p:nvSpPr>
          <p:cNvPr id="3" name="Subtitle 2"/>
          <p:cNvSpPr>
            <a:spLocks noGrp="1"/>
          </p:cNvSpPr>
          <p:nvPr>
            <p:ph type="subTitle" idx="1"/>
          </p:nvPr>
        </p:nvSpPr>
        <p:spPr>
          <a:xfrm>
            <a:off x="862149" y="3602038"/>
            <a:ext cx="10489474" cy="2615882"/>
          </a:xfrm>
        </p:spPr>
        <p:txBody>
          <a:bodyPr>
            <a:normAutofit fontScale="92500"/>
          </a:bodyPr>
          <a:lstStyle/>
          <a:p>
            <a:r>
              <a:rPr lang="en-US" dirty="0"/>
              <a:t>							               Supervisor</a:t>
            </a:r>
          </a:p>
          <a:p>
            <a:r>
              <a:rPr lang="en-US" dirty="0"/>
              <a:t>								 (Dr. </a:t>
            </a:r>
            <a:r>
              <a:rPr lang="en-US" dirty="0" err="1"/>
              <a:t>Sanjiba</a:t>
            </a:r>
            <a:r>
              <a:rPr lang="en-US" dirty="0"/>
              <a:t> Kumar </a:t>
            </a:r>
            <a:r>
              <a:rPr lang="en-US" dirty="0" err="1"/>
              <a:t>Bisoyi</a:t>
            </a:r>
            <a:r>
              <a:rPr lang="en-US" dirty="0"/>
              <a:t>)           		          						 (Associate Professor)</a:t>
            </a:r>
          </a:p>
          <a:p>
            <a:pPr marL="914400" lvl="1" indent="-457200" algn="l">
              <a:buAutoNum type="arabicPeriod"/>
            </a:pPr>
            <a:r>
              <a:rPr lang="en-US" dirty="0">
                <a:latin typeface="Times New Roman" pitchFamily="18" charset="0"/>
                <a:cs typeface="Times New Roman" pitchFamily="18" charset="0"/>
              </a:rPr>
              <a:t> Rishabh Khare (1709120079)</a:t>
            </a:r>
          </a:p>
          <a:p>
            <a:pPr marL="914400" lvl="1" indent="-457200" algn="l">
              <a:buAutoNum type="arabicPeriod"/>
            </a:pPr>
            <a:r>
              <a:rPr lang="en-US" dirty="0">
                <a:latin typeface="Times New Roman" pitchFamily="18" charset="0"/>
                <a:cs typeface="Times New Roman" pitchFamily="18" charset="0"/>
              </a:rPr>
              <a:t> Sarthak Singh (1709120086)</a:t>
            </a:r>
          </a:p>
          <a:p>
            <a:pPr marL="914400" lvl="1" indent="-457200" algn="l">
              <a:buFont typeface="Arial" panose="020B0604020202020204" pitchFamily="34" charset="0"/>
              <a:buAutoNum type="arabicPeriod"/>
            </a:pPr>
            <a:r>
              <a:rPr lang="en-US" dirty="0">
                <a:latin typeface="Times New Roman" pitchFamily="18" charset="0"/>
                <a:cs typeface="Times New Roman" pitchFamily="18" charset="0"/>
              </a:rPr>
              <a:t> Luv Pathak (1709120055)</a:t>
            </a:r>
          </a:p>
          <a:p>
            <a:pPr marL="914400" lvl="1" indent="-457200" algn="l">
              <a:buFont typeface="Arial" panose="020B0604020202020204" pitchFamily="34" charset="0"/>
              <a:buAutoNum type="arabicPeriod"/>
            </a:pPr>
            <a:r>
              <a:rPr lang="en-US" dirty="0">
                <a:latin typeface="Times New Roman" pitchFamily="18" charset="0"/>
                <a:cs typeface="Times New Roman" pitchFamily="18" charset="0"/>
              </a:rPr>
              <a:t> Abhinav Kumar Singh (1709120003)                                                 </a:t>
            </a:r>
            <a:r>
              <a:rPr lang="en-US" dirty="0"/>
              <a:t>			</a:t>
            </a:r>
          </a:p>
          <a:p>
            <a:pPr marL="457200" indent="-457200">
              <a:buAutoNum type="arabicPeriod"/>
            </a:pPr>
            <a:endParaRPr lang="en-US" dirty="0"/>
          </a:p>
        </p:txBody>
      </p:sp>
      <p:pic>
        <p:nvPicPr>
          <p:cNvPr id="205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487" y="179115"/>
            <a:ext cx="1339934" cy="12969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FF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p:cNvSpPr txBox="1">
            <a:spLocks/>
          </p:cNvSpPr>
          <p:nvPr/>
        </p:nvSpPr>
        <p:spPr>
          <a:xfrm>
            <a:off x="1676400" y="2063931"/>
            <a:ext cx="9144000" cy="1367258"/>
          </a:xfrm>
          <a:prstGeom prst="rect">
            <a:avLst/>
          </a:prstGeom>
        </p:spPr>
        <p:txBody>
          <a:bodyPr vert="horz" lIns="91440" tIns="45720" rIns="91440" bIns="45720" rtlCol="0" anchor="b">
            <a:normAutofit fontScale="55000" lnSpcReduction="20000"/>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4800" dirty="0"/>
              <a:t>Designing an EV Charging System for Improved Performance</a:t>
            </a:r>
            <a:endParaRPr lang="en-US" sz="4800" b="1" dirty="0">
              <a:solidFill>
                <a:schemeClr val="bg2">
                  <a:lumMod val="50000"/>
                </a:schemeClr>
              </a:solidFill>
              <a:latin typeface="+mj-lt"/>
              <a:ea typeface="+mj-ea"/>
              <a:cs typeface="+mj-cs"/>
            </a:endParaRPr>
          </a:p>
          <a:p>
            <a:pPr lvl="0" algn="ctr">
              <a:lnSpc>
                <a:spcPct val="90000"/>
              </a:lnSpc>
              <a:spcBef>
                <a:spcPct val="0"/>
              </a:spcBef>
            </a:pPr>
            <a:endParaRPr lang="en-US" sz="4800" dirty="0"/>
          </a:p>
          <a:p>
            <a:pPr lvl="0" algn="ctr">
              <a:lnSpc>
                <a:spcPct val="90000"/>
              </a:lnSpc>
              <a:spcBef>
                <a:spcPct val="0"/>
              </a:spcBef>
            </a:pPr>
            <a:r>
              <a:rPr lang="en-US" sz="4800" dirty="0"/>
              <a:t>Group No. 12</a:t>
            </a:r>
            <a:br>
              <a:rPr kumimoji="0" lang="en-US" sz="4800" b="1" i="0" u="none" strike="noStrike" kern="1200" cap="none" spc="0" normalizeH="0" baseline="0" noProof="0" dirty="0">
                <a:ln>
                  <a:noFill/>
                </a:ln>
                <a:solidFill>
                  <a:schemeClr val="bg2">
                    <a:lumMod val="50000"/>
                  </a:schemeClr>
                </a:solidFill>
                <a:effectLst/>
                <a:uLnTx/>
                <a:uFillTx/>
                <a:latin typeface="+mj-lt"/>
                <a:ea typeface="+mj-ea"/>
                <a:cs typeface="+mj-cs"/>
              </a:rPr>
            </a:br>
            <a:endParaRPr kumimoji="0" lang="en-US" sz="4800" b="1" i="0" u="none" strike="noStrike" kern="1200" cap="none" spc="0" normalizeH="0" baseline="0" noProof="0" dirty="0">
              <a:ln>
                <a:noFill/>
              </a:ln>
              <a:solidFill>
                <a:schemeClr val="bg2">
                  <a:lumMod val="50000"/>
                </a:schemeClr>
              </a:solidFill>
              <a:effectLst/>
              <a:uLnTx/>
              <a:uFillTx/>
              <a:latin typeface="+mj-lt"/>
              <a:ea typeface="+mj-ea"/>
              <a:cs typeface="+mj-cs"/>
            </a:endParaRPr>
          </a:p>
        </p:txBody>
      </p:sp>
    </p:spTree>
    <p:extLst>
      <p:ext uri="{BB962C8B-B14F-4D97-AF65-F5344CB8AC3E}">
        <p14:creationId xmlns:p14="http://schemas.microsoft.com/office/powerpoint/2010/main" val="1330787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252FFD-387D-461E-80BB-94BE9DC5BD98}"/>
              </a:ext>
            </a:extLst>
          </p:cNvPr>
          <p:cNvSpPr>
            <a:spLocks noGrp="1"/>
          </p:cNvSpPr>
          <p:nvPr>
            <p:ph idx="1"/>
          </p:nvPr>
        </p:nvSpPr>
        <p:spPr>
          <a:xfrm>
            <a:off x="838200" y="514349"/>
            <a:ext cx="10515600" cy="5662613"/>
          </a:xfrm>
        </p:spPr>
        <p:txBody>
          <a:bodyPr>
            <a:noAutofit/>
          </a:bodyPr>
          <a:lstStyle/>
          <a:p>
            <a:pPr marL="0" indent="0" algn="just">
              <a:lnSpc>
                <a:spcPct val="100000"/>
              </a:lnSpc>
              <a:buNone/>
            </a:pPr>
            <a:r>
              <a:rPr lang="en-US" sz="1800" b="1" dirty="0">
                <a:latin typeface="Times New Roman" panose="02020603050405020304" pitchFamily="18" charset="0"/>
                <a:cs typeface="Times New Roman" panose="02020603050405020304" pitchFamily="18" charset="0"/>
              </a:rPr>
              <a:t>23. Design and Analysis of a SEPIC Integrated Boost (SIB) Converter using Coupled Inductor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In this paper, design of a SEPIC integrated Boost (SIB) converter using coupled inductor is presented. The proposed converter has various advantages such as lower voltage stress on the switches, non-inverting output voltage, high efficiency, and high voltage gain. It is difficult to operate at higher duty ratios and hence achieve high-voltage transfer gains.</a:t>
            </a:r>
          </a:p>
          <a:p>
            <a:pPr marL="342900" indent="-342900" algn="just">
              <a:lnSpc>
                <a:spcPct val="100000"/>
              </a:lnSpc>
              <a:buAutoNum type="arabicPeriod" startAt="24"/>
            </a:pPr>
            <a:r>
              <a:rPr lang="en-GB" sz="1800" b="1" dirty="0">
                <a:latin typeface="Times New Roman" panose="02020603050405020304" pitchFamily="18" charset="0"/>
                <a:cs typeface="Times New Roman" panose="02020603050405020304" pitchFamily="18" charset="0"/>
              </a:rPr>
              <a:t>Conduction Losses in DC/DC-Converters as buck-boost/boost-buck synchronous rectifier types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Calculated the conduction loses of DC/DC Converter with step-up and step-down dc power supplies to know and  improve the efficiency because of low voltage Application for min. Losses the passive diodes are replaced by active Synchronous Rectifier.</a:t>
            </a:r>
          </a:p>
          <a:p>
            <a:pPr marL="342900" indent="-342900" algn="just">
              <a:lnSpc>
                <a:spcPct val="100000"/>
              </a:lnSpc>
              <a:buAutoNum type="arabicPeriod" startAt="25"/>
            </a:pPr>
            <a:r>
              <a:rPr lang="en-GB" sz="1800" b="1" dirty="0">
                <a:latin typeface="Times New Roman" panose="02020603050405020304" pitchFamily="18" charset="0"/>
                <a:cs typeface="Times New Roman" panose="02020603050405020304" pitchFamily="18" charset="0"/>
              </a:rPr>
              <a:t>Power Sharing in a Double-Input Buck-boost Converter Using Offset Time Control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Double input Buck-boost is used to adjust the power supplied by each one of the sources. The Control scheme is based on Controlling the offset time between the switching commands while switching frequency is kept constant. </a:t>
            </a:r>
          </a:p>
          <a:p>
            <a:pPr marL="342900" indent="-342900" algn="just">
              <a:lnSpc>
                <a:spcPct val="100000"/>
              </a:lnSpc>
              <a:buAutoNum type="arabicPeriod" startAt="26"/>
            </a:pPr>
            <a:r>
              <a:rPr lang="en-GB" sz="1800" b="1" dirty="0">
                <a:latin typeface="Times New Roman" panose="02020603050405020304" pitchFamily="18" charset="0"/>
                <a:cs typeface="Times New Roman" panose="02020603050405020304" pitchFamily="18" charset="0"/>
              </a:rPr>
              <a:t>Design and Analysis of Fifth-order Buck-Boost Converter</a:t>
            </a:r>
            <a:endParaRPr lang="en-US" sz="18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A fifth order BB converter suitable to point of load Application. It offers more buck boost conversion ratio together with less ripple content in the source current and thus reducing the filtering req. on the source side.</a:t>
            </a:r>
          </a:p>
        </p:txBody>
      </p:sp>
    </p:spTree>
    <p:extLst>
      <p:ext uri="{BB962C8B-B14F-4D97-AF65-F5344CB8AC3E}">
        <p14:creationId xmlns:p14="http://schemas.microsoft.com/office/powerpoint/2010/main" val="279335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6D0CE-E642-452D-9F5A-092CFABFBBDC}"/>
              </a:ext>
            </a:extLst>
          </p:cNvPr>
          <p:cNvSpPr>
            <a:spLocks noGrp="1"/>
          </p:cNvSpPr>
          <p:nvPr>
            <p:ph idx="1"/>
          </p:nvPr>
        </p:nvSpPr>
        <p:spPr>
          <a:xfrm>
            <a:off x="838200" y="314325"/>
            <a:ext cx="10515600" cy="5862638"/>
          </a:xfrm>
        </p:spPr>
        <p:txBody>
          <a:bodyPr>
            <a:normAutofit/>
          </a:bodyPr>
          <a:lstStyle/>
          <a:p>
            <a:pPr marL="342900" indent="-342900">
              <a:lnSpc>
                <a:spcPct val="100000"/>
              </a:lnSpc>
              <a:buAutoNum type="arabicPeriod" startAt="27"/>
            </a:pPr>
            <a:r>
              <a:rPr lang="en-GB" sz="1800" b="1" dirty="0">
                <a:latin typeface="Times New Roman" panose="02020603050405020304" pitchFamily="18" charset="0"/>
                <a:cs typeface="Times New Roman" panose="02020603050405020304" pitchFamily="18" charset="0"/>
              </a:rPr>
              <a:t>Small-signal modelling and analysis of the double-input buck-boost converter</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Two Compensator are designed to meet the control objective of supplying constant power from one source and meeting the additional load demand through the other source load variations.</a:t>
            </a:r>
          </a:p>
          <a:p>
            <a:pPr marL="342900" indent="-342900">
              <a:lnSpc>
                <a:spcPct val="100000"/>
              </a:lnSpc>
              <a:buAutoNum type="arabicPeriod" startAt="28"/>
            </a:pPr>
            <a:r>
              <a:rPr lang="en-US" sz="1800" b="1" dirty="0">
                <a:latin typeface="Times New Roman" panose="02020603050405020304" pitchFamily="18" charset="0"/>
                <a:cs typeface="Times New Roman" pitchFamily="18" charset="0"/>
              </a:rPr>
              <a:t>Family of bridgeless buck-boost PFC rectifiers</a:t>
            </a:r>
          </a:p>
          <a:p>
            <a:pPr marL="0" indent="0">
              <a:lnSpc>
                <a:spcPct val="100000"/>
              </a:lnSpc>
              <a:buNone/>
            </a:pPr>
            <a:r>
              <a:rPr lang="en-US" sz="1800" dirty="0">
                <a:latin typeface="Times New Roman" panose="02020603050405020304" pitchFamily="18" charset="0"/>
                <a:cs typeface="Times New Roman" panose="02020603050405020304" pitchFamily="18" charset="0"/>
              </a:rPr>
              <a:t>The Converter has only two switches in the charging path which result in alleviated conduction losses. This experimental Prototype attained good efficiency and low THD.</a:t>
            </a:r>
          </a:p>
        </p:txBody>
      </p:sp>
    </p:spTree>
    <p:extLst>
      <p:ext uri="{BB962C8B-B14F-4D97-AF65-F5344CB8AC3E}">
        <p14:creationId xmlns:p14="http://schemas.microsoft.com/office/powerpoint/2010/main" val="424776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206" y="365126"/>
            <a:ext cx="10687594" cy="1002036"/>
          </a:xfrm>
        </p:spPr>
        <p:txBody>
          <a:bodyPr>
            <a:normAutofit/>
          </a:bodyPr>
          <a:lstStyle/>
          <a:p>
            <a:r>
              <a:rPr lang="en-US" dirty="0">
                <a:latin typeface="Times New Roman" pitchFamily="18" charset="0"/>
                <a:cs typeface="Times New Roman" pitchFamily="18" charset="0"/>
              </a:rPr>
              <a:t>Description of Existing Method</a:t>
            </a:r>
          </a:p>
        </p:txBody>
      </p:sp>
      <p:pic>
        <p:nvPicPr>
          <p:cNvPr id="7" name="Content Placeholder 6">
            <a:extLst>
              <a:ext uri="{FF2B5EF4-FFF2-40B4-BE49-F238E27FC236}">
                <a16:creationId xmlns:a16="http://schemas.microsoft.com/office/drawing/2014/main" id="{5C014707-D312-4EC0-93ED-C77490DCC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00" y="1858169"/>
            <a:ext cx="9753600" cy="438070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
            <a:ext cx="10515600" cy="1063625"/>
          </a:xfrm>
        </p:spPr>
        <p:txBody>
          <a:bodyPr/>
          <a:lstStyle/>
          <a:p>
            <a:r>
              <a:rPr lang="en-US" dirty="0">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CE999EFA-7EB6-46A0-B7A8-46D693C0D787}"/>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artisticPhotocopy/>
                    </a14:imgEffect>
                    <a14:imgEffect>
                      <a14:brightnessContrast bright="-20000" contrast="-20000"/>
                    </a14:imgEffect>
                  </a14:imgLayer>
                </a14:imgProps>
              </a:ext>
            </a:extLst>
          </a:blip>
          <a:srcRect t="11262"/>
          <a:stretch/>
        </p:blipFill>
        <p:spPr>
          <a:xfrm>
            <a:off x="2027593" y="1101725"/>
            <a:ext cx="8136814" cy="5584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1627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5B79-5B1D-4BC2-A477-D2F15BA3D14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TIMELINE</a:t>
            </a:r>
            <a:endParaRPr lang="en-IN"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3F091A75-D0B9-44C1-A299-6DA4E6EACB8E}"/>
              </a:ext>
            </a:extLst>
          </p:cNvPr>
          <p:cNvGraphicFramePr>
            <a:graphicFrameLocks noGrp="1"/>
          </p:cNvGraphicFramePr>
          <p:nvPr>
            <p:ph idx="1"/>
            <p:extLst>
              <p:ext uri="{D42A27DB-BD31-4B8C-83A1-F6EECF244321}">
                <p14:modId xmlns:p14="http://schemas.microsoft.com/office/powerpoint/2010/main" val="39289561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015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SIMULINK MODEL</a:t>
            </a:r>
          </a:p>
        </p:txBody>
      </p:sp>
      <p:sp>
        <p:nvSpPr>
          <p:cNvPr id="3" name="Content Placeholder 2"/>
          <p:cNvSpPr>
            <a:spLocks noGrp="1"/>
          </p:cNvSpPr>
          <p:nvPr>
            <p:ph idx="1"/>
          </p:nvPr>
        </p:nvSpPr>
        <p:spPr/>
        <p:txBody>
          <a:bodyPr/>
          <a:lstStyle/>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Graphical/Tabular Results (</a:t>
            </a:r>
            <a:r>
              <a:rPr lang="en-US" sz="1800" dirty="0"/>
              <a:t>applicable from 2</a:t>
            </a:r>
            <a:r>
              <a:rPr lang="en-US" sz="1800" baseline="30000" dirty="0"/>
              <a:t>nd</a:t>
            </a:r>
            <a:r>
              <a:rPr lang="en-US" sz="1800" dirty="0"/>
              <a:t> presentation onwards</a:t>
            </a:r>
            <a:r>
              <a:rPr lang="en-US" dirty="0"/>
              <a:t>)</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results among different techniques (</a:t>
            </a:r>
            <a:r>
              <a:rPr lang="en-US" sz="1800" dirty="0"/>
              <a:t>applicable from 2</a:t>
            </a:r>
            <a:r>
              <a:rPr lang="en-US" sz="1800" baseline="30000" dirty="0"/>
              <a:t>nd</a:t>
            </a:r>
            <a:r>
              <a:rPr lang="en-US" sz="1800" dirty="0"/>
              <a:t> presentation onwards</a:t>
            </a:r>
            <a:r>
              <a:rPr lang="en-US" dirty="0"/>
              <a:t>)</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19150" y="1400538"/>
            <a:ext cx="10515600" cy="5381262"/>
          </a:xfrm>
        </p:spPr>
        <p:txBody>
          <a:bodyPr>
            <a:noAutofit/>
          </a:bodyPr>
          <a:lstStyle/>
          <a:p>
            <a:pPr marL="0" indent="0" algn="just">
              <a:lnSpc>
                <a:spcPct val="10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400" dirty="0">
                <a:latin typeface="Times New Roman" panose="02020603050405020304" pitchFamily="18" charset="0"/>
                <a:cs typeface="Times New Roman" panose="02020603050405020304" pitchFamily="18" charset="0"/>
              </a:rPr>
              <a:t> Amit Tripathi, Anurag Verma, “</a:t>
            </a:r>
            <a:r>
              <a:rPr lang="en-US" sz="1400" dirty="0">
                <a:latin typeface="Times New Roman" panose="02020603050405020304" pitchFamily="18" charset="0"/>
                <a:cs typeface="Times New Roman" panose="02020603050405020304" pitchFamily="18" charset="0"/>
              </a:rPr>
              <a:t>Design and Implementation of Cuk Converter for Power Factor Correction of PMBLDC Motor Drive”, International Journal of Recent Technology and Engineering (IJRTE) ISSN: 2277-3878, Volume-8, Issue-2S11, September 2019.</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 Ryan Collin, Yu Miao, Alex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Yokochi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Prasad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Enjeti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Annette von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Jouanne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“Advanced Electric Vehicle Fast-Charging Technologies”, Department of Electrical and Computer Engineering, Texas A&amp;M University, College Station, TX 77843, USA, 15 May 2019.</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Sajib</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Chakraborty, Hai-Nam Vu, Mohammed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Mahedi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Hasan, Dai-Duong Tran, Mohamed El Baghdadi and Omar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Hegazy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“DC-DC Converter Topologies for Electric Vehicles, Plug-in Hybrid Electric Vehicles and Fast Charging Stations: State of the Art and Future Trends”, ETEC Department &amp; MOBI Research Group, Vrije Universiteit Brussel (VUB),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Pleinlaan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2, 1050 Brussels, Belgium, 25 April 2019.</a:t>
            </a:r>
            <a:endParaRPr lang="en-US" sz="1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Feyijimi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Adegbohun</a:t>
            </a:r>
            <a:r>
              <a:rPr lang="en-US" sz="1400" dirty="0">
                <a:latin typeface="Times New Roman" panose="02020603050405020304" pitchFamily="18" charset="0"/>
                <a:cs typeface="Times New Roman" panose="02020603050405020304" pitchFamily="18" charset="0"/>
              </a:rPr>
              <a:t>, Annette von </a:t>
            </a:r>
            <a:r>
              <a:rPr lang="en-US" sz="1400" dirty="0" err="1">
                <a:latin typeface="Times New Roman" panose="02020603050405020304" pitchFamily="18" charset="0"/>
                <a:cs typeface="Times New Roman" panose="02020603050405020304" pitchFamily="18" charset="0"/>
              </a:rPr>
              <a:t>Jouanne</a:t>
            </a:r>
            <a:r>
              <a:rPr lang="en-US" sz="1400" dirty="0">
                <a:latin typeface="Times New Roman" panose="02020603050405020304" pitchFamily="18" charset="0"/>
                <a:cs typeface="Times New Roman" panose="02020603050405020304" pitchFamily="18" charset="0"/>
              </a:rPr>
              <a:t> and Kwang Y. Lee Autonomous Battery Swapping System and Methodologies of Electric Vehicles, Department of Electrical and Computer Engineering, Baylor University, Waco, TX 76798, USA,19 February 2019</a:t>
            </a:r>
          </a:p>
          <a:p>
            <a:pPr marL="0" indent="0" algn="just">
              <a:lnSpc>
                <a:spcPct val="10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[5] U.S. Energy Information Administration—EIA—”Independent Statistics and Analysis: Does the World Have Enough Oil to Meet Our Future Needs?”, 13 February 2019.</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r>
              <a:rPr lang="en-GB" sz="1400" dirty="0">
                <a:latin typeface="Times New Roman" panose="02020603050405020304" pitchFamily="18" charset="0"/>
                <a:cs typeface="Times New Roman" panose="02020603050405020304" pitchFamily="18" charset="0"/>
              </a:rPr>
              <a:t>[6] </a:t>
            </a:r>
            <a:r>
              <a:rPr lang="en-GB" sz="1400" dirty="0" err="1">
                <a:latin typeface="Times New Roman" panose="02020603050405020304" pitchFamily="18" charset="0"/>
                <a:cs typeface="Times New Roman" panose="02020603050405020304" pitchFamily="18" charset="0"/>
              </a:rPr>
              <a:t>Saharul</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Arof</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N.Diyanah</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N.Ha</a:t>
            </a:r>
            <a:r>
              <a:rPr lang="en-GB" sz="1400" dirty="0">
                <a:latin typeface="Times New Roman" panose="02020603050405020304" pitchFamily="18" charset="0"/>
                <a:cs typeface="Times New Roman" panose="02020603050405020304" pitchFamily="18" charset="0"/>
              </a:rPr>
              <a:t> , Philip </a:t>
            </a:r>
            <a:r>
              <a:rPr lang="en-GB" sz="1400" dirty="0" err="1">
                <a:latin typeface="Times New Roman" panose="02020603050405020304" pitchFamily="18" charset="0"/>
                <a:cs typeface="Times New Roman" panose="02020603050405020304" pitchFamily="18" charset="0"/>
              </a:rPr>
              <a:t>Mawbyb</a:t>
            </a:r>
            <a:r>
              <a:rPr lang="en-GB" sz="1400" dirty="0">
                <a:latin typeface="Times New Roman" panose="02020603050405020304" pitchFamily="18" charset="0"/>
                <a:cs typeface="Times New Roman" panose="02020603050405020304" pitchFamily="18" charset="0"/>
              </a:rPr>
              <a:t> , H. </a:t>
            </a:r>
            <a:r>
              <a:rPr lang="en-GB" sz="1400" dirty="0" err="1">
                <a:latin typeface="Times New Roman" panose="02020603050405020304" pitchFamily="18" charset="0"/>
                <a:cs typeface="Times New Roman" panose="02020603050405020304" pitchFamily="18" charset="0"/>
              </a:rPr>
              <a:t>Arofc</a:t>
            </a:r>
            <a:r>
              <a:rPr lang="en-GB" sz="1400" dirty="0">
                <a:latin typeface="Times New Roman" panose="02020603050405020304" pitchFamily="18" charset="0"/>
                <a:cs typeface="Times New Roman" panose="02020603050405020304" pitchFamily="18" charset="0"/>
              </a:rPr>
              <a:t> , </a:t>
            </a:r>
            <a:r>
              <a:rPr lang="en-GB" sz="1400" dirty="0" err="1">
                <a:latin typeface="Times New Roman" panose="02020603050405020304" pitchFamily="18" charset="0"/>
                <a:cs typeface="Times New Roman" panose="02020603050405020304" pitchFamily="18" charset="0"/>
              </a:rPr>
              <a:t>Nurazlin</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Mohd</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Yaakopa</a:t>
            </a:r>
            <a:r>
              <a:rPr lang="en-GB" sz="1400" dirty="0">
                <a:latin typeface="Times New Roman" panose="02020603050405020304" pitchFamily="18" charset="0"/>
                <a:cs typeface="Times New Roman" panose="02020603050405020304" pitchFamily="18" charset="0"/>
              </a:rPr>
              <a:t>, Electrical Electronic Automation Section, University Kuala Lumpur, Malaysian Spanish Institute, Kulim Hi-Tech Park, 09000 Kulim, Kedah, Malaysia 2019.</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[7] Kishore Naik </a:t>
            </a:r>
            <a:r>
              <a:rPr lang="en-US" sz="1400" dirty="0" err="1">
                <a:latin typeface="Times New Roman" panose="02020603050405020304" pitchFamily="18" charset="0"/>
                <a:cs typeface="Times New Roman" panose="02020603050405020304" pitchFamily="18" charset="0"/>
              </a:rPr>
              <a:t>Mude</a:t>
            </a:r>
            <a:r>
              <a:rPr lang="en-US" sz="1400" dirty="0">
                <a:latin typeface="Times New Roman" panose="02020603050405020304" pitchFamily="18" charset="0"/>
                <a:cs typeface="Times New Roman" panose="02020603050405020304" pitchFamily="18" charset="0"/>
              </a:rPr>
              <a:t>, Battery Charging Method for Electric Vehicles: From Wired to On-Road Wireless Charging, Solace Power Inc., 1118 Topsail road Mount Pearl, Newfoundland and Labrador, A1N5E7, Canada,4 December 2018.</a:t>
            </a:r>
          </a:p>
          <a:p>
            <a:pPr marL="0" indent="0" algn="just">
              <a:lnSpc>
                <a:spcPct val="10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[8] 2018 Chevrolet Bolt EV Features &amp; Specs ,31 October 2018.</a:t>
            </a:r>
          </a:p>
          <a:p>
            <a:pPr marL="0" indent="0" algn="just">
              <a:lnSpc>
                <a:spcPct val="100000"/>
              </a:lnSpc>
              <a:spcAft>
                <a:spcPts val="1000"/>
              </a:spcAft>
              <a:buNone/>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[9]</a:t>
            </a:r>
            <a:r>
              <a:rPr lang="en-IN" sz="1400" dirty="0">
                <a:latin typeface="Times New Roman" panose="02020603050405020304" pitchFamily="18" charset="0"/>
                <a:cs typeface="Times New Roman" panose="02020603050405020304" pitchFamily="18" charset="0"/>
              </a:rPr>
              <a:t> Pradeep Kumar </a:t>
            </a:r>
            <a:r>
              <a:rPr lang="en-IN" sz="1400" dirty="0" err="1">
                <a:latin typeface="Times New Roman" panose="02020603050405020304" pitchFamily="18" charset="0"/>
                <a:cs typeface="Times New Roman" panose="02020603050405020304" pitchFamily="18" charset="0"/>
              </a:rPr>
              <a:t>Akhlaque</a:t>
            </a:r>
            <a:r>
              <a:rPr lang="en-IN" sz="1400" dirty="0">
                <a:latin typeface="Times New Roman" panose="02020603050405020304" pitchFamily="18" charset="0"/>
                <a:cs typeface="Times New Roman" panose="02020603050405020304" pitchFamily="18" charset="0"/>
              </a:rPr>
              <a:t> Ahmad Khan Prabhat Ranjan Sarkar, “</a:t>
            </a:r>
            <a:r>
              <a:rPr lang="en-US" sz="1400" dirty="0">
                <a:latin typeface="Times New Roman" panose="02020603050405020304" pitchFamily="18" charset="0"/>
                <a:cs typeface="Times New Roman" panose="02020603050405020304" pitchFamily="18" charset="0"/>
              </a:rPr>
              <a:t>Single Switch AC-DC Cuk Converter for Power Factor and Efficiency Enhancement”, International Journal of Innovative Science and Research Technology, Volume 3, Issue 4, April – 2018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45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9100"/>
            <a:ext cx="10515600" cy="6073775"/>
          </a:xfrm>
        </p:spPr>
        <p:txBody>
          <a:bodyPr>
            <a:noAutofit/>
          </a:bodyPr>
          <a:lstStyle/>
          <a:p>
            <a:pPr marL="0" indent="0" algn="just">
              <a:lnSpc>
                <a:spcPct val="10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[10] Chevy EV Life: Bolt EV Charging Guide | Chevrolet , March 2018.</a:t>
            </a:r>
          </a:p>
          <a:p>
            <a:pPr marL="0" indent="0" algn="just">
              <a:lnSpc>
                <a:spcPct val="100000"/>
              </a:lnSpc>
              <a:spcAft>
                <a:spcPts val="1000"/>
              </a:spcAft>
              <a:buNone/>
            </a:pPr>
            <a:r>
              <a:rPr lang="en-GB" sz="1400" dirty="0">
                <a:latin typeface="Times New Roman" panose="02020603050405020304" pitchFamily="18" charset="0"/>
                <a:cs typeface="Times New Roman" panose="02020603050405020304" pitchFamily="18" charset="0"/>
              </a:rPr>
              <a:t>[11] S. </a:t>
            </a:r>
            <a:r>
              <a:rPr lang="en-GB" sz="1400" dirty="0" err="1">
                <a:latin typeface="Times New Roman" panose="02020603050405020304" pitchFamily="18" charset="0"/>
                <a:cs typeface="Times New Roman" panose="02020603050405020304" pitchFamily="18" charset="0"/>
              </a:rPr>
              <a:t>Arof</a:t>
            </a:r>
            <a:r>
              <a:rPr lang="en-GB" sz="1400" dirty="0">
                <a:latin typeface="Times New Roman" panose="02020603050405020304" pitchFamily="18" charset="0"/>
                <a:cs typeface="Times New Roman" panose="02020603050405020304" pitchFamily="18" charset="0"/>
              </a:rPr>
              <a:t>, N.M. Noor, F. Elias, P.A. </a:t>
            </a:r>
            <a:r>
              <a:rPr lang="en-GB" sz="1400" dirty="0" err="1">
                <a:latin typeface="Times New Roman" panose="02020603050405020304" pitchFamily="18" charset="0"/>
                <a:cs typeface="Times New Roman" panose="02020603050405020304" pitchFamily="18" charset="0"/>
              </a:rPr>
              <a:t>Mawby</a:t>
            </a:r>
            <a:r>
              <a:rPr lang="en-GB" sz="1400" dirty="0">
                <a:latin typeface="Times New Roman" panose="02020603050405020304" pitchFamily="18" charset="0"/>
                <a:cs typeface="Times New Roman" panose="02020603050405020304" pitchFamily="18" charset="0"/>
              </a:rPr>
              <a:t>, H. </a:t>
            </a:r>
            <a:r>
              <a:rPr lang="en-GB" sz="1400" dirty="0" err="1">
                <a:latin typeface="Times New Roman" panose="02020603050405020304" pitchFamily="18" charset="0"/>
                <a:cs typeface="Times New Roman" panose="02020603050405020304" pitchFamily="18" charset="0"/>
              </a:rPr>
              <a:t>Arof</a:t>
            </a:r>
            <a:r>
              <a:rPr lang="en-GB" sz="1400" dirty="0">
                <a:latin typeface="Times New Roman" panose="02020603050405020304" pitchFamily="18" charset="0"/>
                <a:cs typeface="Times New Roman" panose="02020603050405020304" pitchFamily="18" charset="0"/>
              </a:rPr>
              <a:t>, “Investigation of chopper operation of series Motor Four Quadrants DC Chopper”, Journal of Applied Environmental and Biological Science. J. Appl. Environ. Biol. Sci., 7(3S)49-56, 2017. </a:t>
            </a:r>
          </a:p>
          <a:p>
            <a:pPr marL="0" indent="0" algn="just">
              <a:lnSpc>
                <a:spcPct val="100000"/>
              </a:lnSpc>
              <a:buNone/>
            </a:pPr>
            <a:r>
              <a:rPr lang="en-GB" sz="1400" dirty="0">
                <a:latin typeface="Times New Roman" panose="02020603050405020304" pitchFamily="18" charset="0"/>
                <a:cs typeface="Times New Roman" panose="02020603050405020304" pitchFamily="18" charset="0"/>
              </a:rPr>
              <a:t>[12] </a:t>
            </a:r>
            <a:r>
              <a:rPr lang="en-GB" sz="1400" dirty="0" err="1">
                <a:latin typeface="Times New Roman" panose="02020603050405020304" pitchFamily="18" charset="0"/>
                <a:cs typeface="Times New Roman" panose="02020603050405020304" pitchFamily="18" charset="0"/>
              </a:rPr>
              <a:t>S.Arof</a:t>
            </a:r>
            <a:r>
              <a:rPr lang="en-GB" sz="1400" dirty="0">
                <a:latin typeface="Times New Roman" panose="02020603050405020304" pitchFamily="18" charset="0"/>
                <a:cs typeface="Times New Roman" panose="02020603050405020304" pitchFamily="18" charset="0"/>
              </a:rPr>
              <a:t>, H. Hassan, M. </a:t>
            </a:r>
            <a:r>
              <a:rPr lang="en-GB" sz="1400" dirty="0" err="1">
                <a:latin typeface="Times New Roman" panose="02020603050405020304" pitchFamily="18" charset="0"/>
                <a:cs typeface="Times New Roman" panose="02020603050405020304" pitchFamily="18" charset="0"/>
              </a:rPr>
              <a:t>Rosyidi</a:t>
            </a:r>
            <a:r>
              <a:rPr lang="en-GB" sz="1400" dirty="0">
                <a:latin typeface="Times New Roman" panose="02020603050405020304" pitchFamily="18" charset="0"/>
                <a:cs typeface="Times New Roman" panose="02020603050405020304" pitchFamily="18" charset="0"/>
              </a:rPr>
              <a:t>, P.A. </a:t>
            </a:r>
            <a:r>
              <a:rPr lang="en-GB" sz="1400" dirty="0" err="1">
                <a:latin typeface="Times New Roman" panose="02020603050405020304" pitchFamily="18" charset="0"/>
                <a:cs typeface="Times New Roman" panose="02020603050405020304" pitchFamily="18" charset="0"/>
              </a:rPr>
              <a:t>Mawby</a:t>
            </a:r>
            <a:r>
              <a:rPr lang="en-GB" sz="1400" dirty="0">
                <a:latin typeface="Times New Roman" panose="02020603050405020304" pitchFamily="18" charset="0"/>
                <a:cs typeface="Times New Roman" panose="02020603050405020304" pitchFamily="18" charset="0"/>
              </a:rPr>
              <a:t>, H. </a:t>
            </a:r>
            <a:r>
              <a:rPr lang="en-GB" sz="1400" dirty="0" err="1">
                <a:latin typeface="Times New Roman" panose="02020603050405020304" pitchFamily="18" charset="0"/>
                <a:cs typeface="Times New Roman" panose="02020603050405020304" pitchFamily="18" charset="0"/>
              </a:rPr>
              <a:t>Arof</a:t>
            </a:r>
            <a:r>
              <a:rPr lang="en-GB" sz="1400" dirty="0">
                <a:latin typeface="Times New Roman" panose="02020603050405020304" pitchFamily="18" charset="0"/>
                <a:cs typeface="Times New Roman" panose="02020603050405020304" pitchFamily="18" charset="0"/>
              </a:rPr>
              <a:t>, “Implementation of Series motor four quadrants Drive dc chopper for dc drive electric car and LRT”, Journal of Applied Environmental and Biological Science. J. Appl. Environ. Biol. Sci., 7(3S)73-82, 2017</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[13] </a:t>
            </a:r>
            <a:r>
              <a:rPr lang="en-IN" sz="1400" dirty="0">
                <a:latin typeface="Times New Roman" panose="02020603050405020304" pitchFamily="18" charset="0"/>
                <a:cs typeface="Times New Roman" panose="02020603050405020304" pitchFamily="18" charset="0"/>
              </a:rPr>
              <a:t>R. Kushwaha and B. Singh, "A Power Quality Improved EV Charger with Bridgeless </a:t>
            </a:r>
            <a:r>
              <a:rPr lang="en-IN" sz="1400" dirty="0" err="1">
                <a:latin typeface="Times New Roman" panose="02020603050405020304" pitchFamily="18" charset="0"/>
                <a:cs typeface="Times New Roman" panose="02020603050405020304" pitchFamily="18" charset="0"/>
              </a:rPr>
              <a:t>Cuk</a:t>
            </a:r>
            <a:r>
              <a:rPr lang="en-IN" sz="1400" dirty="0">
                <a:latin typeface="Times New Roman" panose="02020603050405020304" pitchFamily="18" charset="0"/>
                <a:cs typeface="Times New Roman" panose="02020603050405020304" pitchFamily="18" charset="0"/>
              </a:rPr>
              <a:t> Converter," 2018 IEEE International Conference on Power Electronics, Drives and Energy Systems (PEDES), Chennai, India, 2018, pp. 1-6,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10.1109/PEDES.2018.8707701.</a:t>
            </a:r>
            <a:r>
              <a:rPr lang="en-US" sz="1400" dirty="0">
                <a:latin typeface="Times New Roman" panose="02020603050405020304" pitchFamily="18" charset="0"/>
                <a:cs typeface="Times New Roman" pitchFamily="18" charset="0"/>
              </a:rPr>
              <a:t>[2] B. Zhao, A. </a:t>
            </a:r>
            <a:r>
              <a:rPr lang="en-US" sz="1400" dirty="0" err="1">
                <a:latin typeface="Times New Roman" panose="02020603050405020304" pitchFamily="18" charset="0"/>
                <a:cs typeface="Times New Roman" pitchFamily="18" charset="0"/>
              </a:rPr>
              <a:t>Abramovitz</a:t>
            </a:r>
            <a:r>
              <a:rPr lang="en-US" sz="1400" dirty="0">
                <a:latin typeface="Times New Roman" panose="02020603050405020304" pitchFamily="18" charset="0"/>
                <a:cs typeface="Times New Roman" pitchFamily="18" charset="0"/>
              </a:rPr>
              <a:t> and K. Smedley, “Family of bridgeless buck-boost PFC rectifiers,” IEEE Transactions Power Electronics, vol. 30, no. 12, pp. 6524-6527, Dec. 2015.</a:t>
            </a:r>
          </a:p>
          <a:p>
            <a:pPr marL="0" indent="0" algn="just">
              <a:lnSpc>
                <a:spcPct val="100000"/>
              </a:lnSpc>
              <a:buNone/>
            </a:pPr>
            <a:r>
              <a:rPr lang="en-GB" sz="1400" dirty="0">
                <a:latin typeface="Times New Roman" panose="02020603050405020304" pitchFamily="18" charset="0"/>
                <a:cs typeface="Times New Roman" panose="02020603050405020304" pitchFamily="18" charset="0"/>
              </a:rPr>
              <a:t>[14] </a:t>
            </a:r>
            <a:r>
              <a:rPr lang="en-GB" sz="1400" dirty="0" err="1">
                <a:latin typeface="Times New Roman" panose="02020603050405020304" pitchFamily="18" charset="0"/>
                <a:cs typeface="Times New Roman" panose="02020603050405020304" pitchFamily="18" charset="0"/>
              </a:rPr>
              <a:t>Saharul</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Arof</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Muhd</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Khairulzaman</a:t>
            </a:r>
            <a:r>
              <a:rPr lang="en-GB" sz="1400" dirty="0">
                <a:latin typeface="Times New Roman" panose="02020603050405020304" pitchFamily="18" charset="0"/>
                <a:cs typeface="Times New Roman" panose="02020603050405020304" pitchFamily="18" charset="0"/>
              </a:rPr>
              <a:t>, A.K. Jalil, H. </a:t>
            </a:r>
            <a:r>
              <a:rPr lang="en-GB" sz="1400" dirty="0" err="1">
                <a:latin typeface="Times New Roman" panose="02020603050405020304" pitchFamily="18" charset="0"/>
                <a:cs typeface="Times New Roman" panose="02020603050405020304" pitchFamily="18" charset="0"/>
              </a:rPr>
              <a:t>Arof</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Mawby</a:t>
            </a:r>
            <a:r>
              <a:rPr lang="en-GB" sz="1400" dirty="0">
                <a:latin typeface="Times New Roman" panose="02020603050405020304" pitchFamily="18" charset="0"/>
                <a:cs typeface="Times New Roman" panose="02020603050405020304" pitchFamily="18" charset="0"/>
              </a:rPr>
              <a:t>, P.A. (2015) “Self Tuning Fuzzy Logic Controlling Chopper Operation of Four Quadrants Drive DC Chopper for Low Cost Electric Vehicle”, 6th International Conference on Intelligent Systems, Modelling and Simulation, IEEE computer Society, </a:t>
            </a:r>
            <a:r>
              <a:rPr lang="en-GB" sz="1400" dirty="0" err="1">
                <a:latin typeface="Times New Roman" panose="02020603050405020304" pitchFamily="18" charset="0"/>
                <a:cs typeface="Times New Roman" panose="02020603050405020304" pitchFamily="18" charset="0"/>
              </a:rPr>
              <a:t>p.p</a:t>
            </a:r>
            <a:r>
              <a:rPr lang="en-GB" sz="1400" dirty="0">
                <a:latin typeface="Times New Roman" panose="02020603050405020304" pitchFamily="18" charset="0"/>
                <a:cs typeface="Times New Roman" panose="02020603050405020304" pitchFamily="18" charset="0"/>
              </a:rPr>
              <a:t> 40-24,. DOI: 10.1109/ISMS.2015.34 </a:t>
            </a:r>
          </a:p>
          <a:p>
            <a:pPr marL="0" indent="0" algn="just">
              <a:lnSpc>
                <a:spcPct val="10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[15]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Afida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Ayob</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Wan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Mohd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Faizal Wan Mahmood,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Azah</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Mohamed,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Mohd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Zamri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Che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Wanik</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“Review on Electric Vehicle, Battery Charger, Charging Station and Standards”, Department of Electrical, Electronic and Systems Engineering, University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Kebangsaan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Malaysia 10 January  2014.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r>
              <a:rPr lang="en-GB" sz="1400" dirty="0">
                <a:latin typeface="Times New Roman" panose="02020603050405020304" pitchFamily="18" charset="0"/>
                <a:cs typeface="Times New Roman" panose="02020603050405020304" pitchFamily="18" charset="0"/>
              </a:rPr>
              <a:t>[16] K. T. </a:t>
            </a:r>
            <a:r>
              <a:rPr lang="en-GB" sz="1400" dirty="0" err="1">
                <a:latin typeface="Times New Roman" panose="02020603050405020304" pitchFamily="18" charset="0"/>
                <a:cs typeface="Times New Roman" panose="02020603050405020304" pitchFamily="18" charset="0"/>
              </a:rPr>
              <a:t>Mok</a:t>
            </a:r>
            <a:r>
              <a:rPr lang="en-GB" sz="1400" dirty="0">
                <a:latin typeface="Times New Roman" panose="02020603050405020304" pitchFamily="18" charset="0"/>
                <a:cs typeface="Times New Roman" panose="02020603050405020304" pitchFamily="18" charset="0"/>
              </a:rPr>
              <a:t>, Y. M. Lai, K. H. Loo, “A Single-Stage Bridgeless Power-Factor-Correction Rectifier Based on Flyback Topology,” in Proc. of 33rd Int. IEEE Telecom. Conf. (INTELEC), 9-13 Oct. 2011, pp. 1-6.</a:t>
            </a:r>
          </a:p>
          <a:p>
            <a:pPr marL="0" indent="0" algn="just">
              <a:lnSpc>
                <a:spcPct val="100000"/>
              </a:lnSpc>
              <a:buNone/>
            </a:pPr>
            <a:r>
              <a:rPr lang="en-GB" sz="1400" dirty="0">
                <a:latin typeface="Times New Roman" panose="02020603050405020304" pitchFamily="18" charset="0"/>
                <a:cs typeface="Times New Roman" panose="02020603050405020304" pitchFamily="18" charset="0"/>
              </a:rPr>
              <a:t>[17] A. </a:t>
            </a:r>
            <a:r>
              <a:rPr lang="en-GB" sz="1400" dirty="0" err="1">
                <a:latin typeface="Times New Roman" panose="02020603050405020304" pitchFamily="18" charset="0"/>
                <a:cs typeface="Times New Roman" panose="02020603050405020304" pitchFamily="18" charset="0"/>
              </a:rPr>
              <a:t>Abramovitz</a:t>
            </a:r>
            <a:r>
              <a:rPr lang="en-GB" sz="1400" dirty="0">
                <a:latin typeface="Times New Roman" panose="02020603050405020304" pitchFamily="18" charset="0"/>
                <a:cs typeface="Times New Roman" panose="02020603050405020304" pitchFamily="18" charset="0"/>
              </a:rPr>
              <a:t>, and K. M. Smedley, “Analysis and design of a tapped-inductor buck-boost PFC rectifier with low bus voltage,” IEEE Trans. Power Electronics, vol. 26, no. 9, pp. 2637–2649, Sep. 2011.</a:t>
            </a:r>
          </a:p>
          <a:p>
            <a:pPr marL="0" indent="0" algn="just">
              <a:lnSpc>
                <a:spcPct val="100000"/>
              </a:lnSpc>
              <a:buNone/>
            </a:pPr>
            <a:r>
              <a:rPr lang="en-GB" sz="1400" dirty="0">
                <a:latin typeface="Times New Roman" panose="02020603050405020304" pitchFamily="18" charset="0"/>
                <a:cs typeface="Times New Roman" panose="02020603050405020304" pitchFamily="18" charset="0"/>
              </a:rPr>
              <a:t>[18] </a:t>
            </a:r>
            <a:r>
              <a:rPr lang="en-GB" sz="1400" dirty="0" err="1">
                <a:latin typeface="Times New Roman" panose="02020603050405020304" pitchFamily="18" charset="0"/>
                <a:cs typeface="Times New Roman" panose="02020603050405020304" pitchFamily="18" charset="0"/>
              </a:rPr>
              <a:t>Yimin</a:t>
            </a:r>
            <a:r>
              <a:rPr lang="en-GB" sz="1400" dirty="0">
                <a:latin typeface="Times New Roman" panose="02020603050405020304" pitchFamily="18" charset="0"/>
                <a:cs typeface="Times New Roman" panose="02020603050405020304" pitchFamily="18" charset="0"/>
              </a:rPr>
              <a:t> Gao and Mehrdad </a:t>
            </a:r>
            <a:r>
              <a:rPr lang="en-GB" sz="1400" dirty="0" err="1">
                <a:latin typeface="Times New Roman" panose="02020603050405020304" pitchFamily="18" charset="0"/>
                <a:cs typeface="Times New Roman" panose="02020603050405020304" pitchFamily="18" charset="0"/>
              </a:rPr>
              <a:t>Ehsani</a:t>
            </a:r>
            <a:r>
              <a:rPr lang="en-GB" sz="1400" dirty="0">
                <a:latin typeface="Times New Roman" panose="02020603050405020304" pitchFamily="18" charset="0"/>
                <a:cs typeface="Times New Roman" panose="02020603050405020304" pitchFamily="18" charset="0"/>
              </a:rPr>
              <a:t>, (2010) “Design and Control Methodology of Plug-in Hybrid Electric Vehicles”, IEEE Trans. Ind. Electron, VOL. 57, NO. 2, pp 633-640.</a:t>
            </a:r>
          </a:p>
          <a:p>
            <a:pPr marL="0" indent="0" algn="just">
              <a:lnSpc>
                <a:spcPct val="100000"/>
              </a:lnSpc>
              <a:buNone/>
            </a:pPr>
            <a:r>
              <a:rPr lang="en-GB" sz="1400" dirty="0">
                <a:latin typeface="Times New Roman" panose="02020603050405020304" pitchFamily="18" charset="0"/>
                <a:cs typeface="Times New Roman" panose="02020603050405020304" pitchFamily="18" charset="0"/>
              </a:rPr>
              <a:t>[19] L. Huber, J. </a:t>
            </a:r>
            <a:r>
              <a:rPr lang="en-GB" sz="1400" dirty="0" err="1">
                <a:latin typeface="Times New Roman" panose="02020603050405020304" pitchFamily="18" charset="0"/>
                <a:cs typeface="Times New Roman" panose="02020603050405020304" pitchFamily="18" charset="0"/>
              </a:rPr>
              <a:t>Yungtaek</a:t>
            </a:r>
            <a:r>
              <a:rPr lang="en-GB" sz="1400" dirty="0">
                <a:latin typeface="Times New Roman" panose="02020603050405020304" pitchFamily="18" charset="0"/>
                <a:cs typeface="Times New Roman" panose="02020603050405020304" pitchFamily="18" charset="0"/>
              </a:rPr>
              <a:t>, M. M. Jovanovic, "Performance Evaluation of Bridgeless PFC Boost Rectifiers," Applied Power Electronics Conference, APEC 2007 - Twenty Second Annual IEEE , vol., no., pp.165-171, Feb. 25 2007-March 1 2007.</a:t>
            </a:r>
          </a:p>
          <a:p>
            <a:pPr marL="0" indent="0" algn="just">
              <a:lnSpc>
                <a:spcPct val="100000"/>
              </a:lnSpc>
              <a:buNone/>
            </a:pP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39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Outline of Presentation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Introduction about EVs</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Description of Existing Method</a:t>
            </a:r>
          </a:p>
          <a:p>
            <a:r>
              <a:rPr lang="en-US" dirty="0">
                <a:latin typeface="Times New Roman" panose="02020603050405020304" pitchFamily="18" charset="0"/>
                <a:cs typeface="Times New Roman" panose="02020603050405020304" pitchFamily="18" charset="0"/>
              </a:rPr>
              <a:t>Block Diagram</a:t>
            </a:r>
          </a:p>
          <a:p>
            <a:r>
              <a:rPr lang="en-US" dirty="0">
                <a:latin typeface="Times New Roman" panose="02020603050405020304" pitchFamily="18" charset="0"/>
                <a:cs typeface="Times New Roman" panose="02020603050405020304" pitchFamily="18" charset="0"/>
              </a:rPr>
              <a:t>Timeline</a:t>
            </a:r>
          </a:p>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636901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6226"/>
            <a:ext cx="10515600" cy="6216650"/>
          </a:xfrm>
        </p:spPr>
        <p:txBody>
          <a:bodyPr>
            <a:noAutofit/>
          </a:bodyPr>
          <a:lstStyle/>
          <a:p>
            <a:pPr marL="0" indent="0" algn="just">
              <a:lnSpc>
                <a:spcPct val="115000"/>
              </a:lnSpc>
              <a:spcAft>
                <a:spcPts val="10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[20] Pradeep Kumar,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Akhlaque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Ahmad Khan, Prabhat Ranjan Sarkar, Electrical  Engineering Department, Integral University, Lucknow, India, Single Switch AC-DC Cuk Converter for Power Factor and Efficiency Enhancement, 4 April 2018.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[21]  Zeeshan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Rayeen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Sourav Bose, Prakash Dwivedi, Department of Electrical Engineering, NIT Uttarakhand, India, Study of Closed loop Cuk converter controlled by Loop Shaping Method, 2018.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[22]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Sofyan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Ilman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Andriazis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Dahono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Muhammad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Aji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Prihambodo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School of Electrical Engineering and Informatic Bandung Institute of Technology Bandung, Indonesia, 2019.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[23]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P.Nagalakshmi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Kanna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Dr.B.Meenakshi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Department Of EEE, Sri Sai Ram  Engineering College, Chennai, Tamil Nadu, India, Analysis and Design of DC- DC/AC Non Isolated Cuk Converter using Sliding Mode Controller, 2015.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[24]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Wenzheng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Xu, K.W.E Cheng, K.W.E Chan, Department of Electrical Engineering, The Hong Kong Polytechnic University, Hong Kong, Application of Cuk converter together with Battery Technologies on the Low Voltage DC supply for Electric Vehicles, 2018.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[25]  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Sivajanani,N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Veeramuthulingam</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Arunkumar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 Balaji, Department of Electrical and Electronics Engineering,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Manakula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Vinayagar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Institute of Technology Puducherry, India, Analysis of Cuk Converters for Power Factor Correction Applications, 5 May 2014.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[26]  J.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Hoyo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J. Alcala and H. Calleja, Department of Electronics, Interior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Intemado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Palmira s/n. Cuernavaca, Mor.,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Mexico,A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High Quality Output AC/AC Cuk Converter, 2004.</a:t>
            </a: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[27] N.A.A. Isa, W.M.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Utomo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 K. R. Noor, M.A.Z.A. Rashid, A.F.H.A.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Gani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A.A. Bakar, S.S. Yi,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Iradiatu</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Diah</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P K, Performance Between PFC Cuk and Bridgeless PFC Cuk Converter with Various Output Voltages, July 2019.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[28]  L. Huber, Y. Jang, and M. Jovanovic, “Performance evaluation of bridgeless PFC boost rectifiers,” IEEE Transactions Power Electronics, vol. 23, no. 3, pp. 1381–1390, May 2008.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69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B68DB-7967-4406-9986-B89B70C740BA}"/>
              </a:ext>
            </a:extLst>
          </p:cNvPr>
          <p:cNvSpPr>
            <a:spLocks noGrp="1"/>
          </p:cNvSpPr>
          <p:nvPr>
            <p:ph idx="1"/>
          </p:nvPr>
        </p:nvSpPr>
        <p:spPr>
          <a:xfrm>
            <a:off x="838200" y="685800"/>
            <a:ext cx="10515600" cy="5838825"/>
          </a:xfrm>
        </p:spPr>
        <p:txBody>
          <a:bodyPr>
            <a:noAutofit/>
          </a:bodyPr>
          <a:lstStyle/>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[29]   B. Zhao, 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Abramovitz</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K. Smedley, “Family of bridgeless buck-boost PFC rectifiers,” IEEE Transactions Power Electronics, vol. 30, no. 12, pp. 6524-6527, Dec. 2015.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[30]  A. 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Fardoun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E. H. Ismail, A. J. Sabzali and M. A. Al-</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Saffar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“New Efficient Bridgeless Cuk Rectifiers for PFC Applications,” IEEE Transactions on Power Electronics, vol. 27, no. 7, pp. 32923301, July 2012.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[31] H. Nene, C. Jiang, and S. Choudhury, “Control for Light Load Efficiency and THD Improvements in PFC Converter,” pp. 1785–1788, 2017.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[32]  H. T. Yang, H. W. Chiang, and C. Y. Chen, “Implementation of Bridgeless Cuk Power Factor Corrector With Positive Output Voltage,” IEEE Trans. Ind. Appl., vol. 51, no. 4, pp. 3325–3333, 2015.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[33]  . Sabzali, E. H. Ismail, M. A. Al-</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Saffar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A. A.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Fardoun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 new bridgeless PFC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Sepic</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Cuk rectifiers with low conduction and switching losses,” 2009 Int. Conf. Power Electron. Drive Syst., pp. 550–556, 2009</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[34]   Y. Jang and M. M.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Jovanovi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 “Bridgeless high-power-factor buck converter,” IEEE Trans. Power Electron., vol. 26, no. 2, pp. 602– 611, Feb.2011</a:t>
            </a:r>
          </a:p>
          <a:p>
            <a:pPr marL="0" indent="0" algn="just">
              <a:lnSpc>
                <a:spcPct val="120000"/>
              </a:lnSpc>
              <a:buNone/>
            </a:pPr>
            <a:r>
              <a:rPr lang="en-US" sz="1400" dirty="0">
                <a:latin typeface="Times New Roman" panose="02020603050405020304" pitchFamily="18" charset="0"/>
                <a:cs typeface="Times New Roman" pitchFamily="18" charset="0"/>
              </a:rPr>
              <a:t>[35]  B. Zhao, A. </a:t>
            </a:r>
            <a:r>
              <a:rPr lang="en-US" sz="1400" dirty="0" err="1">
                <a:latin typeface="Times New Roman" panose="02020603050405020304" pitchFamily="18" charset="0"/>
                <a:cs typeface="Times New Roman" pitchFamily="18" charset="0"/>
              </a:rPr>
              <a:t>Abramovitz</a:t>
            </a:r>
            <a:r>
              <a:rPr lang="en-US" sz="1400" dirty="0">
                <a:latin typeface="Times New Roman" panose="02020603050405020304" pitchFamily="18" charset="0"/>
                <a:cs typeface="Times New Roman" pitchFamily="18" charset="0"/>
              </a:rPr>
              <a:t> and K. Smedley, “Family of bridgeless buck-boost PFC rectifiers,” IEEE Transactions Power </a:t>
            </a:r>
            <a:r>
              <a:rPr lang="en-US" sz="1400" dirty="0" err="1">
                <a:latin typeface="Times New Roman" panose="02020603050405020304" pitchFamily="18" charset="0"/>
                <a:cs typeface="Times New Roman" pitchFamily="18" charset="0"/>
              </a:rPr>
              <a:t>Electronics,vol</a:t>
            </a:r>
            <a:r>
              <a:rPr lang="en-US" sz="1400" dirty="0">
                <a:latin typeface="Times New Roman" panose="02020603050405020304" pitchFamily="18" charset="0"/>
                <a:cs typeface="Times New Roman" pitchFamily="18" charset="0"/>
              </a:rPr>
              <a:t>. 30, no. 12, pp. 6524-6527, Dec. 2015.</a:t>
            </a:r>
          </a:p>
          <a:p>
            <a:pPr marL="0" indent="0" algn="just">
              <a:lnSpc>
                <a:spcPct val="120000"/>
              </a:lnSpc>
              <a:buNone/>
            </a:pPr>
            <a:r>
              <a:rPr lang="en-GB" sz="1400" dirty="0">
                <a:latin typeface="Times New Roman" panose="02020603050405020304" pitchFamily="18" charset="0"/>
                <a:cs typeface="Times New Roman" panose="02020603050405020304" pitchFamily="18" charset="0"/>
              </a:rPr>
              <a:t>[36]  </a:t>
            </a:r>
            <a:r>
              <a:rPr lang="en-GB" sz="1400" dirty="0" err="1">
                <a:latin typeface="Times New Roman" panose="02020603050405020304" pitchFamily="18" charset="0"/>
                <a:cs typeface="Times New Roman" panose="02020603050405020304" pitchFamily="18" charset="0"/>
              </a:rPr>
              <a:t>Somayajula</a:t>
            </a:r>
            <a:r>
              <a:rPr lang="en-GB" sz="1400" dirty="0">
                <a:latin typeface="Times New Roman" panose="02020603050405020304" pitchFamily="18" charset="0"/>
                <a:cs typeface="Times New Roman" panose="02020603050405020304" pitchFamily="18" charset="0"/>
              </a:rPr>
              <a:t>, D., &amp; Ferdowsi, M. (2009), “Power Sharing in a Double-Input Buck-boost Converter Using Offset Time Control” 2009. </a:t>
            </a:r>
          </a:p>
          <a:p>
            <a:pPr marL="0" indent="0" algn="just">
              <a:lnSpc>
                <a:spcPct val="115000"/>
              </a:lnSpc>
              <a:spcAft>
                <a:spcPts val="1000"/>
              </a:spcAf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77878-2FD1-4518-945F-D4611EFDC1C4}"/>
              </a:ext>
            </a:extLst>
          </p:cNvPr>
          <p:cNvSpPr>
            <a:spLocks noGrp="1"/>
          </p:cNvSpPr>
          <p:nvPr>
            <p:ph idx="1"/>
          </p:nvPr>
        </p:nvSpPr>
        <p:spPr>
          <a:xfrm>
            <a:off x="838200" y="485775"/>
            <a:ext cx="10515600" cy="5691188"/>
          </a:xfrm>
        </p:spPr>
        <p:txBody>
          <a:bodyPr>
            <a:noAutofit/>
          </a:bodyPr>
          <a:lstStyle/>
          <a:p>
            <a:pPr marL="0" indent="0" algn="just">
              <a:lnSpc>
                <a:spcPct val="120000"/>
              </a:lnSpc>
              <a:buNone/>
            </a:pPr>
            <a:r>
              <a:rPr lang="en-GB" sz="1400" dirty="0">
                <a:latin typeface="Times New Roman" panose="02020603050405020304" pitchFamily="18" charset="0"/>
                <a:cs typeface="Times New Roman" panose="02020603050405020304" pitchFamily="18" charset="0"/>
              </a:rPr>
              <a:t>[37] </a:t>
            </a:r>
            <a:r>
              <a:rPr lang="en-GB" sz="1400" dirty="0" err="1">
                <a:latin typeface="Times New Roman" panose="02020603050405020304" pitchFamily="18" charset="0"/>
                <a:cs typeface="Times New Roman" panose="02020603050405020304" pitchFamily="18" charset="0"/>
              </a:rPr>
              <a:t>Somayajula</a:t>
            </a:r>
            <a:r>
              <a:rPr lang="en-GB" sz="1400" dirty="0">
                <a:latin typeface="Times New Roman" panose="02020603050405020304" pitchFamily="18" charset="0"/>
                <a:cs typeface="Times New Roman" panose="02020603050405020304" pitchFamily="18" charset="0"/>
              </a:rPr>
              <a:t>, D., &amp; Ferdowsi, M. (2010),  “Small-signal modelling and analysis of the double-input buck-boost converter” 2010</a:t>
            </a:r>
          </a:p>
          <a:p>
            <a:pPr marL="0" indent="0" algn="just">
              <a:lnSpc>
                <a:spcPct val="120000"/>
              </a:lnSpc>
              <a:buNone/>
            </a:pPr>
            <a:r>
              <a:rPr lang="en-GB" sz="1400" dirty="0">
                <a:latin typeface="Times New Roman" panose="02020603050405020304" pitchFamily="18" charset="0"/>
                <a:cs typeface="Times New Roman" panose="02020603050405020304" pitchFamily="18" charset="0"/>
              </a:rPr>
              <a:t>[38] </a:t>
            </a:r>
            <a:r>
              <a:rPr lang="en-GB" sz="1400" dirty="0" err="1">
                <a:latin typeface="Times New Roman" panose="02020603050405020304" pitchFamily="18" charset="0"/>
                <a:cs typeface="Times New Roman" panose="02020603050405020304" pitchFamily="18" charset="0"/>
              </a:rPr>
              <a:t>Veerachary</a:t>
            </a:r>
            <a:r>
              <a:rPr lang="en-GB" sz="1400" dirty="0">
                <a:latin typeface="Times New Roman" panose="02020603050405020304" pitchFamily="18" charset="0"/>
                <a:cs typeface="Times New Roman" panose="02020603050405020304" pitchFamily="18" charset="0"/>
              </a:rPr>
              <a:t>, M. (2018), ”Design and Analysis of Fifth-order Buck-Boost Converter”, 2018 2nd IEEE International Conference on Power Electronics, Intelligent Control and Energy Systems”</a:t>
            </a:r>
          </a:p>
          <a:p>
            <a:pPr marL="0" indent="0" algn="just">
              <a:lnSpc>
                <a:spcPct val="120000"/>
              </a:lnSpc>
              <a:buNone/>
            </a:pPr>
            <a:r>
              <a:rPr lang="en-GB" sz="1400" dirty="0">
                <a:latin typeface="Times New Roman" panose="02020603050405020304" pitchFamily="18" charset="0"/>
                <a:cs typeface="Times New Roman" panose="02020603050405020304" pitchFamily="18" charset="0"/>
              </a:rPr>
              <a:t>[39] </a:t>
            </a:r>
            <a:r>
              <a:rPr lang="en-GB" sz="1400" dirty="0" err="1">
                <a:latin typeface="Times New Roman" panose="02020603050405020304" pitchFamily="18" charset="0"/>
                <a:cs typeface="Times New Roman" panose="02020603050405020304" pitchFamily="18" charset="0"/>
              </a:rPr>
              <a:t>Jaschke</a:t>
            </a:r>
            <a:r>
              <a:rPr lang="en-GB" sz="1400" dirty="0">
                <a:latin typeface="Times New Roman" panose="02020603050405020304" pitchFamily="18" charset="0"/>
                <a:cs typeface="Times New Roman" panose="02020603050405020304" pitchFamily="18" charset="0"/>
              </a:rPr>
              <a:t>, R. (2007), ”Conduction Losses in DC/DC-Converters as buck-boost/boost-buck synchronous rectifier types” 2007 Compatibility in Power Electronics.</a:t>
            </a:r>
          </a:p>
          <a:p>
            <a:pPr marL="0" indent="0" algn="just">
              <a:lnSpc>
                <a:spcPct val="120000"/>
              </a:lnSpc>
              <a:buNone/>
            </a:pPr>
            <a:r>
              <a:rPr lang="en-GB" sz="1400" dirty="0">
                <a:latin typeface="Times New Roman" panose="02020603050405020304" pitchFamily="18" charset="0"/>
                <a:cs typeface="Times New Roman" panose="02020603050405020304" pitchFamily="18" charset="0"/>
              </a:rPr>
              <a:t>[40] R. M. </a:t>
            </a:r>
            <a:r>
              <a:rPr lang="en-GB" sz="1400" dirty="0" err="1">
                <a:latin typeface="Times New Roman" panose="02020603050405020304" pitchFamily="18" charset="0"/>
                <a:cs typeface="Times New Roman" panose="02020603050405020304" pitchFamily="18" charset="0"/>
              </a:rPr>
              <a:t>Schupbach</a:t>
            </a:r>
            <a:r>
              <a:rPr lang="en-GB" sz="1400" dirty="0">
                <a:latin typeface="Times New Roman" panose="02020603050405020304" pitchFamily="18" charset="0"/>
                <a:cs typeface="Times New Roman" panose="02020603050405020304" pitchFamily="18" charset="0"/>
              </a:rPr>
              <a:t>, J. C. </a:t>
            </a:r>
            <a:r>
              <a:rPr lang="en-GB" sz="1400" dirty="0" err="1">
                <a:latin typeface="Times New Roman" panose="02020603050405020304" pitchFamily="18" charset="0"/>
                <a:cs typeface="Times New Roman" panose="02020603050405020304" pitchFamily="18" charset="0"/>
              </a:rPr>
              <a:t>Balda</a:t>
            </a:r>
            <a:r>
              <a:rPr lang="en-GB" sz="1400" dirty="0">
                <a:latin typeface="Times New Roman" panose="02020603050405020304" pitchFamily="18" charset="0"/>
                <a:cs typeface="Times New Roman" panose="02020603050405020304" pitchFamily="18" charset="0"/>
              </a:rPr>
              <a:t>, M. </a:t>
            </a:r>
            <a:r>
              <a:rPr lang="en-GB" sz="1400" dirty="0" err="1">
                <a:latin typeface="Times New Roman" panose="02020603050405020304" pitchFamily="18" charset="0"/>
                <a:cs typeface="Times New Roman" panose="02020603050405020304" pitchFamily="18" charset="0"/>
              </a:rPr>
              <a:t>Zolot</a:t>
            </a:r>
            <a:r>
              <a:rPr lang="en-GB" sz="1400" dirty="0">
                <a:latin typeface="Times New Roman" panose="02020603050405020304" pitchFamily="18" charset="0"/>
                <a:cs typeface="Times New Roman" panose="02020603050405020304" pitchFamily="18" charset="0"/>
              </a:rPr>
              <a:t>, and B. Kramer, “Design methodology of a combined battery-ultracapacitor energy storage unit for vehicle power management,” in Proc. IEEE Power Electronics Conf., 15-19 Jun. 2003, vol. 1, pp. 88-93.</a:t>
            </a:r>
          </a:p>
          <a:p>
            <a:pPr algn="just">
              <a:lnSpc>
                <a:spcPct val="120000"/>
              </a:lnSpc>
              <a:buNone/>
            </a:pPr>
            <a:r>
              <a:rPr lang="en-GB" sz="1400" dirty="0">
                <a:latin typeface="Times New Roman" panose="02020603050405020304" pitchFamily="18" charset="0"/>
                <a:cs typeface="Times New Roman" panose="02020603050405020304" pitchFamily="18" charset="0"/>
              </a:rPr>
              <a:t> [41] Tsai-Fu Wu; Yu-Kai Chen. “A systematic and unified approach to modelling PWM DC/DC converters based on the graft scheme”, IEEE Transactions on Industrial Electronics, vol. 45, no.1, pp. 88-98, Feb. 1998.</a:t>
            </a:r>
          </a:p>
          <a:p>
            <a:pPr marL="342900" indent="-342900" algn="just">
              <a:lnSpc>
                <a:spcPct val="120000"/>
              </a:lnSpc>
              <a:buNone/>
            </a:pPr>
            <a:r>
              <a:rPr lang="en-IN" sz="1400" dirty="0">
                <a:latin typeface="Times New Roman" panose="02020603050405020304" pitchFamily="18" charset="0"/>
                <a:cs typeface="Times New Roman" panose="02020603050405020304" pitchFamily="18" charset="0"/>
              </a:rPr>
              <a:t>[42] </a:t>
            </a:r>
            <a:r>
              <a:rPr lang="en-GB" sz="1400" dirty="0">
                <a:latin typeface="Times New Roman" panose="02020603050405020304" pitchFamily="18" charset="0"/>
                <a:cs typeface="Times New Roman" panose="02020603050405020304" pitchFamily="18" charset="0"/>
              </a:rPr>
              <a:t>A. A. </a:t>
            </a:r>
            <a:r>
              <a:rPr lang="en-GB" sz="1400" dirty="0" err="1">
                <a:latin typeface="Times New Roman" panose="02020603050405020304" pitchFamily="18" charset="0"/>
                <a:cs typeface="Times New Roman" panose="02020603050405020304" pitchFamily="18" charset="0"/>
              </a:rPr>
              <a:t>Fardoun</a:t>
            </a:r>
            <a:r>
              <a:rPr lang="en-GB" sz="1400" dirty="0">
                <a:latin typeface="Times New Roman" panose="02020603050405020304" pitchFamily="18" charset="0"/>
                <a:cs typeface="Times New Roman" panose="02020603050405020304" pitchFamily="18" charset="0"/>
              </a:rPr>
              <a:t>, E. H. Ismail, “Bridgeless SEPIC rectifier with unity power factor and reduced conduction losses,” IEEE Trans. Ind. </a:t>
            </a:r>
            <a:r>
              <a:rPr lang="en-GB" sz="1400" dirty="0" err="1">
                <a:latin typeface="Times New Roman" panose="02020603050405020304" pitchFamily="18" charset="0"/>
                <a:cs typeface="Times New Roman" panose="02020603050405020304" pitchFamily="18" charset="0"/>
              </a:rPr>
              <a:t>lectron</a:t>
            </a:r>
            <a:r>
              <a:rPr lang="en-GB" sz="1400" dirty="0">
                <a:latin typeface="Times New Roman" panose="02020603050405020304" pitchFamily="18" charset="0"/>
                <a:cs typeface="Times New Roman" panose="02020603050405020304" pitchFamily="18" charset="0"/>
              </a:rPr>
              <a:t>., vol. 56, no.4, pp. 1147–1157, April 2009.</a:t>
            </a:r>
          </a:p>
          <a:p>
            <a:pPr marL="342900" indent="-342900" algn="just">
              <a:lnSpc>
                <a:spcPct val="120000"/>
              </a:lnSpc>
              <a:buNone/>
            </a:pPr>
            <a:r>
              <a:rPr lang="en-IN" sz="1400" dirty="0">
                <a:latin typeface="Times New Roman" panose="02020603050405020304" pitchFamily="18" charset="0"/>
                <a:cs typeface="Times New Roman" panose="02020603050405020304" pitchFamily="18" charset="0"/>
              </a:rPr>
              <a:t>[43] </a:t>
            </a:r>
            <a:r>
              <a:rPr lang="en-GB" sz="1400" dirty="0">
                <a:latin typeface="Times New Roman" panose="02020603050405020304" pitchFamily="18" charset="0"/>
                <a:cs typeface="Times New Roman" panose="02020603050405020304" pitchFamily="18" charset="0"/>
              </a:rPr>
              <a:t>Y. M. Chen, Y. C. Liu, and F. Y. Wu, “Multi-input converter with power factor correction, maximum power point tracking, and ripple-free input currents”, IEEE Trans. Power Electronics, vol. 19, pp. 631-639, May 2004.</a:t>
            </a:r>
          </a:p>
          <a:p>
            <a:pPr marL="342900" indent="-342900" algn="just">
              <a:lnSpc>
                <a:spcPct val="120000"/>
              </a:lnSpc>
              <a:buNone/>
            </a:pPr>
            <a:r>
              <a:rPr lang="en-GB" sz="1400" dirty="0">
                <a:latin typeface="Times New Roman" panose="02020603050405020304" pitchFamily="18" charset="0"/>
                <a:cs typeface="Times New Roman" panose="02020603050405020304" pitchFamily="18" charset="0"/>
              </a:rPr>
              <a:t>[44] W. </a:t>
            </a:r>
            <a:r>
              <a:rPr lang="en-GB" sz="1400" dirty="0" err="1">
                <a:latin typeface="Times New Roman" panose="02020603050405020304" pitchFamily="18" charset="0"/>
                <a:cs typeface="Times New Roman" panose="02020603050405020304" pitchFamily="18" charset="0"/>
              </a:rPr>
              <a:t>Sutopo</a:t>
            </a:r>
            <a:r>
              <a:rPr lang="en-GB" sz="1400" dirty="0">
                <a:latin typeface="Times New Roman" panose="02020603050405020304" pitchFamily="18" charset="0"/>
                <a:cs typeface="Times New Roman" panose="02020603050405020304" pitchFamily="18" charset="0"/>
              </a:rPr>
              <a:t>, M. Nizam, B. </a:t>
            </a:r>
            <a:r>
              <a:rPr lang="en-GB" sz="1400" dirty="0" err="1">
                <a:latin typeface="Times New Roman" panose="02020603050405020304" pitchFamily="18" charset="0"/>
                <a:cs typeface="Times New Roman" panose="02020603050405020304" pitchFamily="18" charset="0"/>
              </a:rPr>
              <a:t>Rahmawatie</a:t>
            </a:r>
            <a:r>
              <a:rPr lang="en-GB" sz="1400" dirty="0">
                <a:latin typeface="Times New Roman" panose="02020603050405020304" pitchFamily="18" charset="0"/>
                <a:cs typeface="Times New Roman" panose="02020603050405020304" pitchFamily="18" charset="0"/>
              </a:rPr>
              <a:t> and F. </a:t>
            </a:r>
            <a:r>
              <a:rPr lang="en-GB" sz="1400" dirty="0" err="1">
                <a:latin typeface="Times New Roman" panose="02020603050405020304" pitchFamily="18" charset="0"/>
                <a:cs typeface="Times New Roman" panose="02020603050405020304" pitchFamily="18" charset="0"/>
              </a:rPr>
              <a:t>Fahma</a:t>
            </a:r>
            <a:r>
              <a:rPr lang="en-GB" sz="1400" dirty="0">
                <a:latin typeface="Times New Roman" panose="02020603050405020304" pitchFamily="18" charset="0"/>
                <a:cs typeface="Times New Roman" panose="02020603050405020304" pitchFamily="18" charset="0"/>
              </a:rPr>
              <a:t>, "A Review of Electric Vehicles Charging Standard Development: Study Case in Indonesia," 2018 5th International Conference on Electric Vehicular Technology (ICEVT), Surakarta, Indonesia, 2018, pp. 152-157, </a:t>
            </a:r>
            <a:r>
              <a:rPr lang="en-GB" sz="1400" dirty="0" err="1">
                <a:latin typeface="Times New Roman" panose="02020603050405020304" pitchFamily="18" charset="0"/>
                <a:cs typeface="Times New Roman" panose="02020603050405020304" pitchFamily="18" charset="0"/>
              </a:rPr>
              <a:t>doi</a:t>
            </a:r>
            <a:r>
              <a:rPr lang="en-GB" sz="1400" dirty="0">
                <a:latin typeface="Times New Roman" panose="02020603050405020304" pitchFamily="18" charset="0"/>
                <a:cs typeface="Times New Roman" panose="02020603050405020304" pitchFamily="18" charset="0"/>
              </a:rPr>
              <a:t>: 10.1109/ICEVT.2018.8628367.</a:t>
            </a:r>
          </a:p>
          <a:p>
            <a:pPr marL="342900" indent="-342900" algn="just">
              <a:lnSpc>
                <a:spcPct val="120000"/>
              </a:lnSpc>
              <a:buNone/>
            </a:pPr>
            <a:r>
              <a:rPr lang="en-GB" sz="1400" dirty="0">
                <a:latin typeface="Times New Roman" panose="02020603050405020304" pitchFamily="18" charset="0"/>
                <a:cs typeface="Times New Roman" panose="02020603050405020304" pitchFamily="18" charset="0"/>
              </a:rPr>
              <a:t>[45] </a:t>
            </a:r>
            <a:r>
              <a:rPr lang="en-IN" sz="1400" dirty="0" err="1">
                <a:latin typeface="Times New Roman" panose="02020603050405020304" pitchFamily="18" charset="0"/>
                <a:cs typeface="Times New Roman" panose="02020603050405020304" pitchFamily="18" charset="0"/>
              </a:rPr>
              <a:t>Pandav</a:t>
            </a:r>
            <a:r>
              <a:rPr lang="en-IN" sz="1400" dirty="0">
                <a:latin typeface="Times New Roman" panose="02020603050405020304" pitchFamily="18" charset="0"/>
                <a:cs typeface="Times New Roman" panose="02020603050405020304" pitchFamily="18" charset="0"/>
              </a:rPr>
              <a:t> Kiran </a:t>
            </a:r>
            <a:r>
              <a:rPr lang="en-IN" sz="1400" dirty="0" err="1">
                <a:latin typeface="Times New Roman" panose="02020603050405020304" pitchFamily="18" charset="0"/>
                <a:cs typeface="Times New Roman" panose="02020603050405020304" pitchFamily="18" charset="0"/>
              </a:rPr>
              <a:t>Maroti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Sanjeevi</a:t>
            </a:r>
            <a:r>
              <a:rPr lang="en-IN" sz="1400" dirty="0">
                <a:latin typeface="Times New Roman" panose="02020603050405020304" pitchFamily="18" charset="0"/>
                <a:cs typeface="Times New Roman" panose="02020603050405020304" pitchFamily="18" charset="0"/>
              </a:rPr>
              <a:t> Kumar </a:t>
            </a:r>
            <a:r>
              <a:rPr lang="en-IN" sz="1400" dirty="0" err="1">
                <a:latin typeface="Times New Roman" panose="02020603050405020304" pitchFamily="18" charset="0"/>
                <a:cs typeface="Times New Roman" panose="02020603050405020304" pitchFamily="18" charset="0"/>
              </a:rPr>
              <a:t>Padmanaban</a:t>
            </a:r>
            <a:r>
              <a:rPr lang="en-IN" sz="1400" dirty="0">
                <a:latin typeface="Times New Roman" panose="02020603050405020304" pitchFamily="18" charset="0"/>
                <a:cs typeface="Times New Roman" panose="02020603050405020304" pitchFamily="18" charset="0"/>
              </a:rPr>
              <a:t>, Jens Bo Holm-</a:t>
            </a:r>
            <a:r>
              <a:rPr lang="en-IN" sz="1400" dirty="0" err="1">
                <a:latin typeface="Times New Roman" panose="02020603050405020304" pitchFamily="18" charset="0"/>
                <a:cs typeface="Times New Roman" panose="02020603050405020304" pitchFamily="18" charset="0"/>
              </a:rPr>
              <a:t>nielsen</a:t>
            </a:r>
            <a:r>
              <a:rPr lang="en-IN" sz="1400" dirty="0">
                <a:latin typeface="Times New Roman" panose="02020603050405020304" pitchFamily="18" charset="0"/>
                <a:cs typeface="Times New Roman" panose="02020603050405020304" pitchFamily="18" charset="0"/>
              </a:rPr>
              <a:t>, Mahajan Sagar Bhaskar, Mohammad </a:t>
            </a:r>
            <a:r>
              <a:rPr lang="en-IN" sz="1400" dirty="0" err="1">
                <a:latin typeface="Times New Roman" panose="02020603050405020304" pitchFamily="18" charset="0"/>
                <a:cs typeface="Times New Roman" panose="02020603050405020304" pitchFamily="18" charset="0"/>
              </a:rPr>
              <a:t>Meraj</a:t>
            </a:r>
            <a:r>
              <a:rPr lang="en-IN" sz="1400" dirty="0">
                <a:latin typeface="Times New Roman" panose="02020603050405020304" pitchFamily="18" charset="0"/>
                <a:cs typeface="Times New Roman" panose="02020603050405020304" pitchFamily="18" charset="0"/>
              </a:rPr>
              <a:t>, Atif Iqbal, “</a:t>
            </a:r>
            <a:r>
              <a:rPr lang="en-US" sz="1400" dirty="0">
                <a:latin typeface="Times New Roman" panose="02020603050405020304" pitchFamily="18" charset="0"/>
                <a:cs typeface="Times New Roman" panose="02020603050405020304" pitchFamily="18" charset="0"/>
              </a:rPr>
              <a:t>A New Structure of High Voltage Gain SEPIC Converter for Renewable Energy Applications”, IEEE ACCESS, July 23, 2019. (Journal)</a:t>
            </a:r>
          </a:p>
        </p:txBody>
      </p:sp>
    </p:spTree>
    <p:extLst>
      <p:ext uri="{BB962C8B-B14F-4D97-AF65-F5344CB8AC3E}">
        <p14:creationId xmlns:p14="http://schemas.microsoft.com/office/powerpoint/2010/main" val="777595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77878-2FD1-4518-945F-D4611EFDC1C4}"/>
              </a:ext>
            </a:extLst>
          </p:cNvPr>
          <p:cNvSpPr>
            <a:spLocks noGrp="1"/>
          </p:cNvSpPr>
          <p:nvPr>
            <p:ph idx="1"/>
          </p:nvPr>
        </p:nvSpPr>
        <p:spPr>
          <a:xfrm>
            <a:off x="838200" y="485775"/>
            <a:ext cx="10515600" cy="5691188"/>
          </a:xfrm>
        </p:spPr>
        <p:txBody>
          <a:bodyPr>
            <a:noAutofit/>
          </a:bodyPr>
          <a:lstStyle/>
          <a:p>
            <a:pPr marL="0" indent="0" algn="just">
              <a:lnSpc>
                <a:spcPct val="120000"/>
              </a:lnSpc>
              <a:buNone/>
            </a:pPr>
            <a:r>
              <a:rPr lang="en-GB" sz="1400" dirty="0">
                <a:latin typeface="Times New Roman" panose="02020603050405020304" pitchFamily="18" charset="0"/>
                <a:cs typeface="Times New Roman" panose="02020603050405020304" pitchFamily="18" charset="0"/>
              </a:rPr>
              <a:t>[46] </a:t>
            </a:r>
            <a:r>
              <a:rPr lang="en-IN" sz="1400" dirty="0">
                <a:latin typeface="Times New Roman" panose="02020603050405020304" pitchFamily="18" charset="0"/>
                <a:cs typeface="Times New Roman" panose="02020603050405020304" pitchFamily="18" charset="0"/>
              </a:rPr>
              <a:t>Ibrahim A. </a:t>
            </a:r>
            <a:r>
              <a:rPr lang="en-IN" sz="1400" dirty="0" err="1">
                <a:latin typeface="Times New Roman" panose="02020603050405020304" pitchFamily="18" charset="0"/>
                <a:cs typeface="Times New Roman" panose="02020603050405020304" pitchFamily="18" charset="0"/>
              </a:rPr>
              <a:t>AlMohaisin</a:t>
            </a:r>
            <a:r>
              <a:rPr lang="en-IN" sz="1400" dirty="0">
                <a:latin typeface="Times New Roman" panose="02020603050405020304" pitchFamily="18" charset="0"/>
                <a:cs typeface="Times New Roman" panose="02020603050405020304" pitchFamily="18" charset="0"/>
              </a:rPr>
              <a:t> , Ahmed A. Mahfouz , V. T. </a:t>
            </a:r>
            <a:r>
              <a:rPr lang="en-IN" sz="1400" dirty="0" err="1">
                <a:latin typeface="Times New Roman" panose="02020603050405020304" pitchFamily="18" charset="0"/>
                <a:cs typeface="Times New Roman" panose="02020603050405020304" pitchFamily="18" charset="0"/>
              </a:rPr>
              <a:t>Akhila</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Review on SEPIC Converter Topologies”, International Journal of Research in Engineering, Science and Management Volume-2, Issue-12, December-2019.(Journal)</a:t>
            </a:r>
          </a:p>
          <a:p>
            <a:pPr marL="0" indent="0" algn="just">
              <a:lnSpc>
                <a:spcPct val="120000"/>
              </a:lnSpc>
              <a:buNone/>
            </a:pPr>
            <a:r>
              <a:rPr lang="en-US" sz="1400" dirty="0">
                <a:latin typeface="Times New Roman" panose="02020603050405020304" pitchFamily="18" charset="0"/>
                <a:cs typeface="Times New Roman" panose="02020603050405020304" pitchFamily="18" charset="0"/>
              </a:rPr>
              <a:t>[47] </a:t>
            </a:r>
            <a:r>
              <a:rPr lang="en-IN" sz="1400" dirty="0">
                <a:latin typeface="Times New Roman" panose="02020603050405020304" pitchFamily="18" charset="0"/>
                <a:cs typeface="Times New Roman" panose="02020603050405020304" pitchFamily="18" charset="0"/>
              </a:rPr>
              <a:t>H. </a:t>
            </a:r>
            <a:r>
              <a:rPr lang="en-IN" sz="1400" dirty="0" err="1">
                <a:latin typeface="Times New Roman" panose="02020603050405020304" pitchFamily="18" charset="0"/>
                <a:cs typeface="Times New Roman" panose="02020603050405020304" pitchFamily="18" charset="0"/>
              </a:rPr>
              <a:t>Suryoatmojo</a:t>
            </a:r>
            <a:r>
              <a:rPr lang="en-IN" sz="1400" dirty="0">
                <a:latin typeface="Times New Roman" panose="02020603050405020304" pitchFamily="18" charset="0"/>
                <a:cs typeface="Times New Roman" panose="02020603050405020304" pitchFamily="18" charset="0"/>
              </a:rPr>
              <a:t>, I. </a:t>
            </a:r>
            <a:r>
              <a:rPr lang="en-IN" sz="1400" dirty="0" err="1">
                <a:latin typeface="Times New Roman" panose="02020603050405020304" pitchFamily="18" charset="0"/>
                <a:cs typeface="Times New Roman" panose="02020603050405020304" pitchFamily="18" charset="0"/>
              </a:rPr>
              <a:t>Dilianto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Suwito</a:t>
            </a:r>
            <a:r>
              <a:rPr lang="en-IN" sz="1400" dirty="0">
                <a:latin typeface="Times New Roman" panose="02020603050405020304" pitchFamily="18" charset="0"/>
                <a:cs typeface="Times New Roman" panose="02020603050405020304" pitchFamily="18" charset="0"/>
              </a:rPr>
              <a:t>, R. </a:t>
            </a:r>
            <a:r>
              <a:rPr lang="en-IN" sz="1400" dirty="0" err="1">
                <a:latin typeface="Times New Roman" panose="02020603050405020304" pitchFamily="18" charset="0"/>
                <a:cs typeface="Times New Roman" panose="02020603050405020304" pitchFamily="18" charset="0"/>
              </a:rPr>
              <a:t>Mardiyanto</a:t>
            </a:r>
            <a:r>
              <a:rPr lang="en-IN" sz="1400" dirty="0">
                <a:latin typeface="Times New Roman" panose="02020603050405020304" pitchFamily="18" charset="0"/>
                <a:cs typeface="Times New Roman" panose="02020603050405020304" pitchFamily="18" charset="0"/>
              </a:rPr>
              <a:t>, E. </a:t>
            </a:r>
            <a:r>
              <a:rPr lang="en-IN" sz="1400" dirty="0" err="1">
                <a:latin typeface="Times New Roman" panose="02020603050405020304" pitchFamily="18" charset="0"/>
                <a:cs typeface="Times New Roman" panose="02020603050405020304" pitchFamily="18" charset="0"/>
              </a:rPr>
              <a:t>Setijadi</a:t>
            </a:r>
            <a:r>
              <a:rPr lang="en-IN" sz="1400" dirty="0">
                <a:latin typeface="Times New Roman" panose="02020603050405020304" pitchFamily="18" charset="0"/>
                <a:cs typeface="Times New Roman" panose="02020603050405020304" pitchFamily="18" charset="0"/>
              </a:rPr>
              <a:t> and D.C. </a:t>
            </a:r>
            <a:r>
              <a:rPr lang="en-IN" sz="1400" dirty="0" err="1">
                <a:latin typeface="Times New Roman" panose="02020603050405020304" pitchFamily="18" charset="0"/>
                <a:cs typeface="Times New Roman" panose="02020603050405020304" pitchFamily="18" charset="0"/>
              </a:rPr>
              <a:t>Riawan</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Design and Analysis of High Gain Modified SEPIC Converter for Photovoltaic Applications”, 2018 IEEE International Conference on Innovative Research and Development (ICIRD) 11-12 May 2018.(Research Paper)</a:t>
            </a:r>
          </a:p>
          <a:p>
            <a:pPr marL="0" indent="0" algn="just">
              <a:lnSpc>
                <a:spcPct val="120000"/>
              </a:lnSpc>
              <a:buNone/>
            </a:pPr>
            <a:r>
              <a:rPr lang="en-US" sz="1400" dirty="0">
                <a:latin typeface="Times New Roman" panose="02020603050405020304" pitchFamily="18" charset="0"/>
                <a:cs typeface="Times New Roman" panose="02020603050405020304" pitchFamily="18" charset="0"/>
              </a:rPr>
              <a:t>[48] </a:t>
            </a:r>
            <a:r>
              <a:rPr lang="en-IN" sz="1400" dirty="0" err="1">
                <a:latin typeface="Times New Roman" panose="02020603050405020304" pitchFamily="18" charset="0"/>
                <a:cs typeface="Times New Roman" panose="02020603050405020304" pitchFamily="18" charset="0"/>
              </a:rPr>
              <a:t>Jingying</a:t>
            </a:r>
            <a:r>
              <a:rPr lang="en-IN" sz="1400" dirty="0">
                <a:latin typeface="Times New Roman" panose="02020603050405020304" pitchFamily="18" charset="0"/>
                <a:cs typeface="Times New Roman" panose="02020603050405020304" pitchFamily="18" charset="0"/>
              </a:rPr>
              <a:t> Hu, Anthony D. </a:t>
            </a:r>
            <a:r>
              <a:rPr lang="en-IN" sz="1400" dirty="0" err="1">
                <a:latin typeface="Times New Roman" panose="02020603050405020304" pitchFamily="18" charset="0"/>
                <a:cs typeface="Times New Roman" panose="02020603050405020304" pitchFamily="18" charset="0"/>
              </a:rPr>
              <a:t>Sagneri</a:t>
            </a:r>
            <a:r>
              <a:rPr lang="en-IN" sz="1400" dirty="0">
                <a:latin typeface="Times New Roman" panose="02020603050405020304" pitchFamily="18" charset="0"/>
                <a:cs typeface="Times New Roman" panose="02020603050405020304" pitchFamily="18" charset="0"/>
              </a:rPr>
              <a:t>, Juan M. Rivas, </a:t>
            </a:r>
            <a:r>
              <a:rPr lang="en-IN" sz="1400" dirty="0" err="1">
                <a:latin typeface="Times New Roman" panose="02020603050405020304" pitchFamily="18" charset="0"/>
                <a:cs typeface="Times New Roman" panose="02020603050405020304" pitchFamily="18" charset="0"/>
              </a:rPr>
              <a:t>Yehui</a:t>
            </a:r>
            <a:r>
              <a:rPr lang="en-IN" sz="1400" dirty="0">
                <a:latin typeface="Times New Roman" panose="02020603050405020304" pitchFamily="18" charset="0"/>
                <a:cs typeface="Times New Roman" panose="02020603050405020304" pitchFamily="18" charset="0"/>
              </a:rPr>
              <a:t> Han, Seth M. Davis, David J. Perreault, “</a:t>
            </a:r>
            <a:r>
              <a:rPr lang="en-US" sz="1400" dirty="0">
                <a:latin typeface="Times New Roman" panose="02020603050405020304" pitchFamily="18" charset="0"/>
                <a:cs typeface="Times New Roman" panose="02020603050405020304" pitchFamily="18" charset="0"/>
              </a:rPr>
              <a:t>High Frequency Resonant SEPIC Converter with Wide Input and Output Voltage Ranges”, IEEE TRANSACTIONS ON POWER ELECTRONICS, </a:t>
            </a:r>
            <a:r>
              <a:rPr lang="nl-NL" sz="1400" dirty="0">
                <a:latin typeface="Times New Roman" panose="02020603050405020304" pitchFamily="18" charset="0"/>
                <a:cs typeface="Times New Roman" panose="02020603050405020304" pitchFamily="18" charset="0"/>
              </a:rPr>
              <a:t>Vol. 27, No. 1, pp. 189-200, Jan. 2012.(Research Paper)</a:t>
            </a:r>
          </a:p>
          <a:p>
            <a:pPr marL="0" indent="0" algn="just">
              <a:lnSpc>
                <a:spcPct val="120000"/>
              </a:lnSpc>
              <a:buNone/>
            </a:pPr>
            <a:r>
              <a:rPr lang="nl-NL" sz="1400" dirty="0">
                <a:latin typeface="Times New Roman" panose="02020603050405020304" pitchFamily="18" charset="0"/>
                <a:cs typeface="Times New Roman" panose="02020603050405020304" pitchFamily="18" charset="0"/>
              </a:rPr>
              <a:t>[49] </a:t>
            </a:r>
            <a:r>
              <a:rPr lang="en-IN" sz="1400" dirty="0">
                <a:latin typeface="Times New Roman" panose="02020603050405020304" pitchFamily="18" charset="0"/>
                <a:cs typeface="Times New Roman" panose="02020603050405020304" pitchFamily="18" charset="0"/>
              </a:rPr>
              <a:t>Trivedi Bhavin, Bhavesh Patel, Jay Desai, Kamlesh </a:t>
            </a:r>
            <a:r>
              <a:rPr lang="en-IN" sz="1400" dirty="0" err="1">
                <a:latin typeface="Times New Roman" panose="02020603050405020304" pitchFamily="18" charset="0"/>
                <a:cs typeface="Times New Roman" panose="02020603050405020304" pitchFamily="18" charset="0"/>
              </a:rPr>
              <a:t>Sonwane</a:t>
            </a:r>
            <a:r>
              <a:rPr lang="nl-NL"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Analysis of SEPIC Converter”, </a:t>
            </a:r>
            <a:r>
              <a:rPr lang="en-US" sz="1400" dirty="0">
                <a:latin typeface="Times New Roman" panose="02020603050405020304" pitchFamily="18" charset="0"/>
                <a:cs typeface="Times New Roman" panose="02020603050405020304" pitchFamily="18" charset="0"/>
              </a:rPr>
              <a:t>IJEDR 2018.(Journal)</a:t>
            </a:r>
          </a:p>
          <a:p>
            <a:pPr marL="0" indent="0" algn="just">
              <a:lnSpc>
                <a:spcPct val="120000"/>
              </a:lnSpc>
              <a:buNone/>
            </a:pPr>
            <a:r>
              <a:rPr lang="en-US" sz="1400" dirty="0">
                <a:latin typeface="Times New Roman" panose="02020603050405020304" pitchFamily="18" charset="0"/>
                <a:cs typeface="Times New Roman" panose="02020603050405020304" pitchFamily="18" charset="0"/>
              </a:rPr>
              <a:t>[50] </a:t>
            </a:r>
            <a:r>
              <a:rPr lang="fi-FI" sz="1400" dirty="0">
                <a:latin typeface="Times New Roman" panose="02020603050405020304" pitchFamily="18" charset="0"/>
                <a:cs typeface="Times New Roman" panose="02020603050405020304" pitchFamily="18" charset="0"/>
              </a:rPr>
              <a:t>Gajalakshmi M, Dr Karpagavalli P, ”</a:t>
            </a:r>
            <a:r>
              <a:rPr lang="en-US" sz="1400" dirty="0">
                <a:latin typeface="Times New Roman" panose="02020603050405020304" pitchFamily="18" charset="0"/>
                <a:cs typeface="Times New Roman" panose="02020603050405020304" pitchFamily="18" charset="0"/>
              </a:rPr>
              <a:t>Design and Analysis of a SEPIC Integrated Boost (SIB) Converter using Coupled Inductor”, International Research Journal of Engineering and Technology (IRJET), </a:t>
            </a:r>
            <a:r>
              <a:rPr lang="en-IN" sz="1400" dirty="0">
                <a:latin typeface="Times New Roman" panose="02020603050405020304" pitchFamily="18" charset="0"/>
                <a:cs typeface="Times New Roman" panose="02020603050405020304" pitchFamily="18" charset="0"/>
              </a:rPr>
              <a:t>Volume: 07 Issue: 03,  March, 2020.(Journal)</a:t>
            </a:r>
            <a:endParaRPr lang="en-IN" sz="1050" dirty="0">
              <a:latin typeface="Times New Roman" panose="02020603050405020304" pitchFamily="18" charset="0"/>
              <a:cs typeface="Times New Roman" panose="02020603050405020304" pitchFamily="18" charset="0"/>
            </a:endParaRPr>
          </a:p>
          <a:p>
            <a:pPr marL="0" indent="0" algn="just">
              <a:lnSpc>
                <a:spcPct val="120000"/>
              </a:lnSpc>
              <a:buNone/>
            </a:pPr>
            <a:r>
              <a:rPr lang="en-IN" sz="1400" dirty="0">
                <a:latin typeface="Times New Roman" panose="02020603050405020304" pitchFamily="18" charset="0"/>
                <a:cs typeface="Times New Roman" panose="02020603050405020304" pitchFamily="18" charset="0"/>
              </a:rPr>
              <a:t>[51] O. </a:t>
            </a:r>
            <a:r>
              <a:rPr lang="en-IN" sz="1400" dirty="0" err="1">
                <a:latin typeface="Times New Roman" panose="02020603050405020304" pitchFamily="18" charset="0"/>
                <a:cs typeface="Times New Roman" panose="02020603050405020304" pitchFamily="18" charset="0"/>
              </a:rPr>
              <a:t>Kircioğlu</a:t>
            </a:r>
            <a:r>
              <a:rPr lang="en-IN" sz="1400" dirty="0">
                <a:latin typeface="Times New Roman" panose="02020603050405020304" pitchFamily="18" charset="0"/>
                <a:cs typeface="Times New Roman" panose="02020603050405020304" pitchFamily="18" charset="0"/>
              </a:rPr>
              <a:t>, M. </a:t>
            </a:r>
            <a:r>
              <a:rPr lang="en-IN" sz="1400" dirty="0" err="1">
                <a:latin typeface="Times New Roman" panose="02020603050405020304" pitchFamily="18" charset="0"/>
                <a:cs typeface="Times New Roman" panose="02020603050405020304" pitchFamily="18" charset="0"/>
              </a:rPr>
              <a:t>Ünlü</a:t>
            </a:r>
            <a:r>
              <a:rPr lang="en-IN" sz="1400" dirty="0">
                <a:latin typeface="Times New Roman" panose="02020603050405020304" pitchFamily="18" charset="0"/>
                <a:cs typeface="Times New Roman" panose="02020603050405020304" pitchFamily="18" charset="0"/>
              </a:rPr>
              <a:t> and S. </a:t>
            </a:r>
            <a:r>
              <a:rPr lang="en-IN" sz="1400" dirty="0" err="1">
                <a:latin typeface="Times New Roman" panose="02020603050405020304" pitchFamily="18" charset="0"/>
                <a:cs typeface="Times New Roman" panose="02020603050405020304" pitchFamily="18" charset="0"/>
              </a:rPr>
              <a:t>Çamur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and analysis of DC-DC SEPIC converter with coupled inductors," 2016 International Symposium on Industrial Electronics (INDEL), Banja Luka, 2016.(Research Paper)</a:t>
            </a:r>
          </a:p>
          <a:p>
            <a:pPr marL="0" indent="0" algn="just">
              <a:lnSpc>
                <a:spcPct val="120000"/>
              </a:lnSpc>
              <a:buNone/>
            </a:pPr>
            <a:r>
              <a:rPr lang="en-IN" sz="1400" dirty="0">
                <a:latin typeface="Times New Roman" panose="02020603050405020304" pitchFamily="18" charset="0"/>
                <a:cs typeface="Times New Roman" panose="02020603050405020304" pitchFamily="18" charset="0"/>
              </a:rPr>
              <a:t>[52] </a:t>
            </a:r>
            <a:r>
              <a:rPr lang="en-IN" sz="1400" dirty="0" err="1">
                <a:latin typeface="Times New Roman" panose="02020603050405020304" pitchFamily="18" charset="0"/>
                <a:cs typeface="Times New Roman" panose="02020603050405020304" pitchFamily="18" charset="0"/>
              </a:rPr>
              <a:t>Fakirrao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T.Chavan</a:t>
            </a:r>
            <a:r>
              <a:rPr lang="en-IN" sz="1400" dirty="0">
                <a:latin typeface="Times New Roman" panose="02020603050405020304" pitchFamily="18" charset="0"/>
                <a:cs typeface="Times New Roman" panose="02020603050405020304" pitchFamily="18" charset="0"/>
              </a:rPr>
              <a:t>, Shrikant </a:t>
            </a:r>
            <a:r>
              <a:rPr lang="en-IN" sz="1400" dirty="0" err="1">
                <a:latin typeface="Times New Roman" panose="02020603050405020304" pitchFamily="18" charset="0"/>
                <a:cs typeface="Times New Roman" panose="02020603050405020304" pitchFamily="18" charset="0"/>
              </a:rPr>
              <a:t>S.Mopari</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Panchayya</a:t>
            </a:r>
            <a:r>
              <a:rPr lang="en-IN" sz="1400" dirty="0">
                <a:latin typeface="Times New Roman" panose="02020603050405020304" pitchFamily="18" charset="0"/>
                <a:cs typeface="Times New Roman" panose="02020603050405020304" pitchFamily="18" charset="0"/>
              </a:rPr>
              <a:t> S. Swami, “</a:t>
            </a:r>
            <a:r>
              <a:rPr lang="en-US" sz="1400" dirty="0">
                <a:latin typeface="Times New Roman" panose="02020603050405020304" pitchFamily="18" charset="0"/>
                <a:cs typeface="Times New Roman" panose="02020603050405020304" pitchFamily="18" charset="0"/>
              </a:rPr>
              <a:t>Performance Analysis Of SEPIC And Zeta Converter For Power Quality Improvement</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INTERNATIONAL JOURNAL OF SCIENTIFIC &amp; TECHNOLOGY RESEARCH VOLUME 8, ISSUE 12, DECEMBER 2019.(Journal)</a:t>
            </a:r>
          </a:p>
          <a:p>
            <a:pPr marL="0" indent="0" algn="just">
              <a:lnSpc>
                <a:spcPct val="120000"/>
              </a:lnSpc>
              <a:buNone/>
            </a:pPr>
            <a:r>
              <a:rPr lang="en-US" sz="1400" dirty="0">
                <a:latin typeface="Times New Roman" panose="02020603050405020304" pitchFamily="18" charset="0"/>
                <a:cs typeface="Times New Roman" panose="02020603050405020304" pitchFamily="18" charset="0"/>
              </a:rPr>
              <a:t>[53] </a:t>
            </a:r>
            <a:r>
              <a:rPr lang="fi-FI" sz="1400" dirty="0">
                <a:latin typeface="Times New Roman" panose="02020603050405020304" pitchFamily="18" charset="0"/>
                <a:cs typeface="Times New Roman" panose="02020603050405020304" pitchFamily="18" charset="0"/>
              </a:rPr>
              <a:t>Subramani Saravanan, Neelakandan Ramesh Babu</a:t>
            </a:r>
            <a:r>
              <a:rPr lang="en-US" sz="1400" dirty="0">
                <a:latin typeface="Times New Roman" panose="02020603050405020304" pitchFamily="18" charset="0"/>
                <a:cs typeface="Times New Roman" panose="02020603050405020304" pitchFamily="18" charset="0"/>
              </a:rPr>
              <a:t>, “A modified high step-up non-isolated DC-DC converter for PV application”, Journal of Applied Research and Technology, May 15, 2016</a:t>
            </a:r>
            <a:r>
              <a:rPr lang="en-US" sz="1400">
                <a:latin typeface="Times New Roman" panose="02020603050405020304" pitchFamily="18" charset="0"/>
                <a:cs typeface="Times New Roman" panose="02020603050405020304" pitchFamily="18" charset="0"/>
              </a:rPr>
              <a:t>.(Journal)</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902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699240-2A35-4BDD-B9B0-DB5A6E2DF87A}"/>
              </a:ext>
            </a:extLst>
          </p:cNvPr>
          <p:cNvSpPr/>
          <p:nvPr/>
        </p:nvSpPr>
        <p:spPr>
          <a:xfrm>
            <a:off x="1710431" y="2505670"/>
            <a:ext cx="8771137" cy="156966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90802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Complete the literature review for the proposed topic and identify the charger rating required.</a:t>
            </a:r>
          </a:p>
          <a:p>
            <a:pPr>
              <a:lnSpc>
                <a:spcPct val="150000"/>
              </a:lnSpc>
            </a:pPr>
            <a:r>
              <a:rPr lang="en-US" sz="2400" dirty="0">
                <a:latin typeface="Times New Roman" panose="02020603050405020304" pitchFamily="18" charset="0"/>
                <a:cs typeface="Times New Roman" panose="02020603050405020304" pitchFamily="18" charset="0"/>
              </a:rPr>
              <a:t>To analyze the performance of different converters and select the most suitable converter.</a:t>
            </a:r>
          </a:p>
          <a:p>
            <a:pPr>
              <a:lnSpc>
                <a:spcPct val="150000"/>
              </a:lnSpc>
            </a:pPr>
            <a:r>
              <a:rPr lang="en-US" sz="2400" dirty="0">
                <a:latin typeface="Times New Roman" panose="02020603050405020304" pitchFamily="18" charset="0"/>
                <a:cs typeface="Times New Roman" panose="02020603050405020304" pitchFamily="18" charset="0"/>
              </a:rPr>
              <a:t>To design the selected converter for the rating of the battery chosen with reduced THD and ripple content.</a:t>
            </a:r>
          </a:p>
          <a:p>
            <a:pPr>
              <a:lnSpc>
                <a:spcPct val="150000"/>
              </a:lnSpc>
            </a:pPr>
            <a:r>
              <a:rPr lang="en-US" sz="2400" dirty="0">
                <a:latin typeface="Times New Roman" panose="02020603050405020304" pitchFamily="18" charset="0"/>
                <a:cs typeface="Times New Roman" panose="02020603050405020304" pitchFamily="18" charset="0"/>
              </a:rPr>
              <a:t>To develop safety circuit if required and complete the charging system design.</a:t>
            </a:r>
          </a:p>
        </p:txBody>
      </p:sp>
    </p:spTree>
    <p:extLst>
      <p:ext uri="{BB962C8B-B14F-4D97-AF65-F5344CB8AC3E}">
        <p14:creationId xmlns:p14="http://schemas.microsoft.com/office/powerpoint/2010/main" val="415772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About EVs</a:t>
            </a:r>
          </a:p>
        </p:txBody>
      </p:sp>
      <p:sp>
        <p:nvSpPr>
          <p:cNvPr id="3" name="Content Placeholder 2"/>
          <p:cNvSpPr>
            <a:spLocks noGrp="1"/>
          </p:cNvSpPr>
          <p:nvPr>
            <p:ph idx="1"/>
          </p:nvPr>
        </p:nvSpPr>
        <p:spPr>
          <a:xfrm>
            <a:off x="838200" y="1690688"/>
            <a:ext cx="10515600" cy="4905375"/>
          </a:xfrm>
        </p:spPr>
        <p:txBody>
          <a:bodyPr>
            <a:normAutofit/>
          </a:bodyPr>
          <a:lstStyle/>
          <a:p>
            <a:pPr algn="just">
              <a:lnSpc>
                <a:spcPct val="100000"/>
              </a:lnSpc>
              <a:spcAft>
                <a:spcPts val="1000"/>
              </a:spcAf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Electric vehicles are a new and upcoming technology in the transportation and power sector.</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1000"/>
              </a:spcAf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The U.S. Energy Information Administration states that the world has an adequate crude oil supply until about 2050. </a:t>
            </a:r>
          </a:p>
          <a:p>
            <a:pPr algn="just">
              <a:lnSpc>
                <a:spcPct val="100000"/>
              </a:lnSpc>
              <a:spcAft>
                <a:spcPts val="10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Basically, Electric vehicles are expected to enter the world market such that by 2030, 10% of the vehicles will be of EV type. </a:t>
            </a:r>
          </a:p>
          <a:p>
            <a:pPr algn="just">
              <a:lnSpc>
                <a:spcPct val="100000"/>
              </a:lnSpc>
              <a:spcAft>
                <a:spcPts val="1000"/>
              </a:spcAft>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The most expensive part of an EV is the battery and its charging and maintenance needs to be taken care of.</a:t>
            </a:r>
          </a:p>
          <a:p>
            <a:pPr algn="just">
              <a:lnSpc>
                <a:spcPct val="100000"/>
              </a:lnSpc>
              <a:spcAft>
                <a:spcPts val="10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major challenges while adopting EV as an alternate to the fuel vehicles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are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the charging problems and its range from one charge.</a:t>
            </a:r>
          </a:p>
        </p:txBody>
      </p:sp>
    </p:spTree>
    <p:extLst>
      <p:ext uri="{BB962C8B-B14F-4D97-AF65-F5344CB8AC3E}">
        <p14:creationId xmlns:p14="http://schemas.microsoft.com/office/powerpoint/2010/main" val="217225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CE033-2C1E-450D-BA86-BE937E59277A}"/>
              </a:ext>
            </a:extLst>
          </p:cNvPr>
          <p:cNvSpPr>
            <a:spLocks noGrp="1"/>
          </p:cNvSpPr>
          <p:nvPr>
            <p:ph idx="1"/>
          </p:nvPr>
        </p:nvSpPr>
        <p:spPr>
          <a:xfrm>
            <a:off x="838200" y="1400176"/>
            <a:ext cx="10515600" cy="4776787"/>
          </a:xfrm>
        </p:spPr>
        <p:txBody>
          <a:bodyPr>
            <a:noAutofit/>
          </a:bodyPr>
          <a:lstStyle/>
          <a:p>
            <a:pPr marL="342900" indent="-342900" algn="just">
              <a:buFont typeface="+mj-lt"/>
              <a:buAutoNum type="arabicPeriod"/>
            </a:pPr>
            <a:r>
              <a:rPr lang="en-US" sz="1600" b="1" i="0" dirty="0">
                <a:effectLst/>
                <a:latin typeface="Times New Roman" panose="02020603050405020304" pitchFamily="18" charset="0"/>
                <a:cs typeface="Times New Roman" panose="02020603050405020304" pitchFamily="18" charset="0"/>
              </a:rPr>
              <a:t> ChargePoint Home WIFI-Enabled Charger</a:t>
            </a:r>
          </a:p>
          <a:p>
            <a:pPr marL="0" indent="0" algn="just">
              <a:buNone/>
            </a:pPr>
            <a:r>
              <a:rPr lang="en-US" sz="1600" b="0" i="0" dirty="0">
                <a:effectLst/>
                <a:latin typeface="Times New Roman" panose="02020603050405020304" pitchFamily="18" charset="0"/>
                <a:cs typeface="Times New Roman" panose="02020603050405020304" pitchFamily="18" charset="0"/>
              </a:rPr>
              <a:t>This is a hardwired level 2 EV charger designed to suit a wide range of EV models. The charger is 18 feet long and charges up to six times faster than the standard wall outlet. The </a:t>
            </a:r>
            <a:r>
              <a:rPr lang="en-US" sz="1600" b="1" i="0" dirty="0">
                <a:effectLst/>
                <a:latin typeface="Times New Roman" panose="02020603050405020304" pitchFamily="18" charset="0"/>
                <a:cs typeface="Times New Roman" panose="02020603050405020304" pitchFamily="18" charset="0"/>
              </a:rPr>
              <a:t>240 V- and 32-Amp </a:t>
            </a:r>
            <a:r>
              <a:rPr lang="en-US" sz="1600" b="0" i="0" dirty="0">
                <a:effectLst/>
                <a:latin typeface="Times New Roman" panose="02020603050405020304" pitchFamily="18" charset="0"/>
                <a:cs typeface="Times New Roman" panose="02020603050405020304" pitchFamily="18" charset="0"/>
              </a:rPr>
              <a:t>rating works well with a number of cars such as BMW, Jaguar, Toyota, Hyundai, Chrysler, Ford, Honda, Nissan, Tesla, etc. It can also be connected with your phone for easy control and monitoring.</a:t>
            </a:r>
          </a:p>
          <a:p>
            <a:pPr marL="0" indent="0" algn="just">
              <a:buNone/>
            </a:pPr>
            <a:r>
              <a:rPr lang="en-US" sz="1600" b="1" dirty="0">
                <a:latin typeface="Times New Roman" panose="02020603050405020304" pitchFamily="18" charset="0"/>
                <a:cs typeface="Times New Roman" panose="02020603050405020304" pitchFamily="18" charset="0"/>
              </a:rPr>
              <a:t>2.   </a:t>
            </a:r>
            <a:r>
              <a:rPr lang="en-US" sz="1600" b="1" i="0" dirty="0">
                <a:effectLst/>
                <a:latin typeface="Times New Roman" panose="02020603050405020304" pitchFamily="18" charset="0"/>
                <a:cs typeface="Times New Roman" panose="02020603050405020304" pitchFamily="18" charset="0"/>
              </a:rPr>
              <a:t> FLO Home X5 Carbon</a:t>
            </a:r>
          </a:p>
          <a:p>
            <a:pPr marL="0" indent="0" algn="just">
              <a:buNone/>
            </a:pPr>
            <a:r>
              <a:rPr lang="en-US" sz="1600" b="0" i="0" dirty="0">
                <a:effectLst/>
                <a:latin typeface="Times New Roman" panose="02020603050405020304" pitchFamily="18" charset="0"/>
                <a:cs typeface="Times New Roman" panose="02020603050405020304" pitchFamily="18" charset="0"/>
              </a:rPr>
              <a:t>The FLO home X5 Carbon is a high-performance, CSA certified Level 2 smart charging system that charges five times faster than the standard models. This product features sturdy and high-quality construction and is compatible with all the EV models. The </a:t>
            </a:r>
            <a:r>
              <a:rPr lang="en-US" sz="1600" b="1" i="0" dirty="0">
                <a:effectLst/>
                <a:latin typeface="Times New Roman" panose="02020603050405020304" pitchFamily="18" charset="0"/>
                <a:cs typeface="Times New Roman" panose="02020603050405020304" pitchFamily="18" charset="0"/>
              </a:rPr>
              <a:t>240 V, 30 Amp </a:t>
            </a:r>
            <a:r>
              <a:rPr lang="en-US" sz="1600" b="0" i="0" dirty="0">
                <a:effectLst/>
                <a:latin typeface="Times New Roman" panose="02020603050405020304" pitchFamily="18" charset="0"/>
                <a:cs typeface="Times New Roman" panose="02020603050405020304" pitchFamily="18" charset="0"/>
              </a:rPr>
              <a:t>rating and a 25-feet power cable ensures the best of efficiency and versatility with every car design.</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i="0" dirty="0">
                <a:effectLst/>
                <a:latin typeface="Times New Roman" panose="02020603050405020304" pitchFamily="18" charset="0"/>
                <a:cs typeface="Times New Roman" panose="02020603050405020304" pitchFamily="18" charset="0"/>
              </a:rPr>
              <a:t>3.   Juicebox Pro 40 Lite</a:t>
            </a:r>
          </a:p>
          <a:p>
            <a:pPr marL="0" indent="0" algn="just">
              <a:buNone/>
            </a:pPr>
            <a:r>
              <a:rPr lang="en-US" sz="1600" b="0" i="0" dirty="0">
                <a:effectLst/>
                <a:latin typeface="Times New Roman" panose="02020603050405020304" pitchFamily="18" charset="0"/>
                <a:cs typeface="Times New Roman" panose="02020603050405020304" pitchFamily="18" charset="0"/>
              </a:rPr>
              <a:t>This is one of the high-power EV chargers you can find on the market. It comes in </a:t>
            </a:r>
            <a:r>
              <a:rPr lang="en-US" sz="1600" b="1" i="0" dirty="0">
                <a:effectLst/>
                <a:latin typeface="Times New Roman" panose="02020603050405020304" pitchFamily="18" charset="0"/>
                <a:cs typeface="Times New Roman" panose="02020603050405020304" pitchFamily="18" charset="0"/>
              </a:rPr>
              <a:t>a 40 A, 10KW </a:t>
            </a:r>
            <a:r>
              <a:rPr lang="en-US" sz="1600" b="0" i="0" dirty="0">
                <a:effectLst/>
                <a:latin typeface="Times New Roman" panose="02020603050405020304" pitchFamily="18" charset="0"/>
                <a:cs typeface="Times New Roman" panose="02020603050405020304" pitchFamily="18" charset="0"/>
              </a:rPr>
              <a:t>rating supplied by a 24-feet cable and is suitable both for indoor and outdoor installation. The Juicebox Pro is compatible with all the EV models since it automatically adjusts its power output depending on the car </a:t>
            </a:r>
            <a:r>
              <a:rPr lang="en-US" sz="1600" b="1" i="0" dirty="0">
                <a:effectLst/>
                <a:latin typeface="Times New Roman" panose="02020603050405020304" pitchFamily="18" charset="0"/>
                <a:cs typeface="Times New Roman" panose="02020603050405020304" pitchFamily="18" charset="0"/>
              </a:rPr>
              <a:t>power rating up to 40 Amps. </a:t>
            </a:r>
            <a:r>
              <a:rPr lang="en-US" sz="1600" b="0" i="0" dirty="0">
                <a:effectLst/>
                <a:latin typeface="Times New Roman" panose="02020603050405020304" pitchFamily="18" charset="0"/>
                <a:cs typeface="Times New Roman" panose="02020603050405020304" pitchFamily="18" charset="0"/>
              </a:rPr>
              <a:t>The rugged exterior design comes in a black-powder coated brushed aluminum that’s fireproof, waterproof and durable.</a:t>
            </a:r>
          </a:p>
          <a:p>
            <a:pPr marL="0" indent="0" algn="just">
              <a:buNone/>
            </a:pPr>
            <a:r>
              <a:rPr lang="en-US" sz="1600" b="1" i="0" dirty="0">
                <a:effectLst/>
                <a:latin typeface="Raleway"/>
              </a:rPr>
              <a:t> 4. Jekayla Portable EV Charger</a:t>
            </a:r>
          </a:p>
          <a:p>
            <a:pPr marL="0" indent="0" algn="just">
              <a:buNone/>
            </a:pPr>
            <a:r>
              <a:rPr lang="en-US" sz="1600" b="0" i="0" dirty="0">
                <a:effectLst/>
                <a:latin typeface="Times New Roman" panose="02020603050405020304" pitchFamily="18" charset="0"/>
                <a:cs typeface="Times New Roman" panose="02020603050405020304" pitchFamily="18" charset="0"/>
              </a:rPr>
              <a:t>This is a </a:t>
            </a:r>
            <a:r>
              <a:rPr lang="en-US" sz="1600" b="1" i="0" dirty="0">
                <a:effectLst/>
                <a:latin typeface="Times New Roman" panose="02020603050405020304" pitchFamily="18" charset="0"/>
                <a:cs typeface="Times New Roman" panose="02020603050405020304" pitchFamily="18" charset="0"/>
              </a:rPr>
              <a:t>9.6 kW, 40 A </a:t>
            </a:r>
            <a:r>
              <a:rPr lang="en-US" sz="1600" b="0" i="0" dirty="0">
                <a:effectLst/>
                <a:latin typeface="Times New Roman" panose="02020603050405020304" pitchFamily="18" charset="0"/>
                <a:cs typeface="Times New Roman" panose="02020603050405020304" pitchFamily="18" charset="0"/>
              </a:rPr>
              <a:t>rated charger that’s compatible with all the EV models. It comes in a simple and minimalist design for easy storage and portability. The Jekayla level 2 charges 2.5 times faster than an ordinary 16 A charger and is 25-feet long for convenient charging space.</a:t>
            </a:r>
            <a:endParaRPr lang="en-US" sz="1600" b="1" i="0"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6E642E8-109C-4FAE-B8B9-FDB3864B9FDA}"/>
              </a:ext>
            </a:extLst>
          </p:cNvPr>
          <p:cNvSpPr>
            <a:spLocks noGrp="1"/>
          </p:cNvSpPr>
          <p:nvPr>
            <p:ph type="title"/>
          </p:nvPr>
        </p:nvSpPr>
        <p:spPr>
          <a:xfrm>
            <a:off x="838200" y="365126"/>
            <a:ext cx="10515600" cy="1035050"/>
          </a:xfrm>
        </p:spPr>
        <p:txBody>
          <a:bodyPr/>
          <a:lstStyle/>
          <a:p>
            <a:r>
              <a:rPr lang="en-US"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02252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BB9E0CC-2057-4921-8899-A80E9D01DF5E}"/>
              </a:ext>
            </a:extLst>
          </p:cNvPr>
          <p:cNvSpPr>
            <a:spLocks noGrp="1"/>
          </p:cNvSpPr>
          <p:nvPr>
            <p:ph idx="1"/>
          </p:nvPr>
        </p:nvSpPr>
        <p:spPr>
          <a:xfrm>
            <a:off x="838200" y="466725"/>
            <a:ext cx="10515600" cy="5962650"/>
          </a:xfrm>
        </p:spPr>
        <p:txBody>
          <a:bodyPr>
            <a:noAutofit/>
          </a:bodyPr>
          <a:lstStyle/>
          <a:p>
            <a:pPr marL="0" indent="0" algn="just">
              <a:buNone/>
            </a:pPr>
            <a:r>
              <a:rPr lang="en-US" sz="1800" b="1" dirty="0"/>
              <a:t> 5. </a:t>
            </a:r>
            <a:r>
              <a:rPr lang="en-US" sz="1800" b="1" i="0" dirty="0">
                <a:effectLst/>
                <a:latin typeface="Raleway"/>
              </a:rPr>
              <a:t> EvoCharge Evolnnovate 32-Amp EV charger</a:t>
            </a:r>
            <a:endParaRPr lang="en-US" sz="1800" b="1" i="0" dirty="0">
              <a:effectLst/>
              <a:latin typeface="Times New Roman" panose="02020603050405020304" pitchFamily="18" charset="0"/>
              <a:cs typeface="Times New Roman" panose="02020603050405020304" pitchFamily="18" charset="0"/>
            </a:endParaRPr>
          </a:p>
          <a:p>
            <a:pPr marL="0" indent="0" algn="just">
              <a:buNone/>
            </a:pPr>
            <a:r>
              <a:rPr lang="en-US" sz="1800" b="0" i="0" dirty="0">
                <a:effectLst/>
                <a:latin typeface="Times New Roman" panose="02020603050405020304" pitchFamily="18" charset="0"/>
                <a:cs typeface="Times New Roman" panose="02020603050405020304" pitchFamily="18" charset="0"/>
              </a:rPr>
              <a:t>The EvoCharge Evolnnovate model is a wall mount and portable level 2 EV charger that guarantees faster charging speed up to 8 times the ordinary level 1 charger. The adjustable current-output setting makes it a compatible charger with all the EV models. Engineered for easy installation, the NEMA 6-50 plug plus the universal mounting bracket makes it convenient for use on any surface. This product is lightweight with a wattage rating of </a:t>
            </a:r>
            <a:r>
              <a:rPr lang="en-US" sz="1800" b="1" i="0" dirty="0">
                <a:effectLst/>
                <a:latin typeface="Times New Roman" panose="02020603050405020304" pitchFamily="18" charset="0"/>
                <a:cs typeface="Times New Roman" panose="02020603050405020304" pitchFamily="18" charset="0"/>
              </a:rPr>
              <a:t>7.68 KW.</a:t>
            </a:r>
            <a:r>
              <a:rPr lang="en-US" sz="1800" b="0" i="0" dirty="0">
                <a:effectLst/>
                <a:latin typeface="Times New Roman" panose="02020603050405020304" pitchFamily="18" charset="0"/>
                <a:cs typeface="Times New Roman" panose="02020603050405020304" pitchFamily="18" charset="0"/>
              </a:rPr>
              <a:t> </a:t>
            </a:r>
          </a:p>
          <a:p>
            <a:pPr marL="0" indent="0" algn="just">
              <a:buNone/>
            </a:pPr>
            <a:r>
              <a:rPr lang="en-US" sz="1800" b="1" dirty="0">
                <a:latin typeface="Times New Roman" panose="02020603050405020304" pitchFamily="18" charset="0"/>
                <a:cs typeface="Times New Roman" panose="02020603050405020304" pitchFamily="18" charset="0"/>
              </a:rPr>
              <a:t>6. </a:t>
            </a:r>
            <a:r>
              <a:rPr lang="en-US" sz="1800" b="1" i="0" dirty="0">
                <a:effectLst/>
                <a:latin typeface="Raleway"/>
              </a:rPr>
              <a:t>CAR ROVER Level-2 EV Charger</a:t>
            </a:r>
            <a:endParaRPr lang="en-US" sz="1800" b="1" i="0" dirty="0">
              <a:effectLst/>
              <a:latin typeface="Times New Roman" panose="02020603050405020304" pitchFamily="18" charset="0"/>
              <a:cs typeface="Times New Roman" panose="02020603050405020304" pitchFamily="18" charset="0"/>
            </a:endParaRPr>
          </a:p>
          <a:p>
            <a:pPr marL="0" indent="0" algn="just">
              <a:buNone/>
            </a:pPr>
            <a:r>
              <a:rPr lang="en-US" sz="1800" b="0" i="0" dirty="0">
                <a:effectLst/>
                <a:latin typeface="Times New Roman" panose="02020603050405020304" pitchFamily="18" charset="0"/>
                <a:cs typeface="Times New Roman" panose="02020603050405020304" pitchFamily="18" charset="0"/>
              </a:rPr>
              <a:t>With a default 16-A rating, this EV charger can be adjusted along the </a:t>
            </a:r>
            <a:r>
              <a:rPr lang="en-US" sz="1800" b="1" i="0" dirty="0">
                <a:effectLst/>
                <a:latin typeface="Times New Roman" panose="02020603050405020304" pitchFamily="18" charset="0"/>
                <a:cs typeface="Times New Roman" panose="02020603050405020304" pitchFamily="18" charset="0"/>
              </a:rPr>
              <a:t>10A, 13A, and 20A ratings</a:t>
            </a:r>
            <a:r>
              <a:rPr lang="en-US" sz="1800" b="0" i="0" dirty="0">
                <a:effectLst/>
                <a:latin typeface="Times New Roman" panose="02020603050405020304" pitchFamily="18" charset="0"/>
                <a:cs typeface="Times New Roman" panose="02020603050405020304" pitchFamily="18" charset="0"/>
              </a:rPr>
              <a:t>. It uses the NEMA 6-20P outlet and charges 6 times faster than a level 1 charger. The sleek design makes this charger compatible with many electric vehicles including the Ford Fusion </a:t>
            </a:r>
            <a:r>
              <a:rPr lang="en-US" sz="1800" b="0" i="0" dirty="0" err="1">
                <a:effectLst/>
                <a:latin typeface="Times New Roman" panose="02020603050405020304" pitchFamily="18" charset="0"/>
                <a:cs typeface="Times New Roman" panose="02020603050405020304" pitchFamily="18" charset="0"/>
              </a:rPr>
              <a:t>Energi</a:t>
            </a:r>
            <a:r>
              <a:rPr lang="en-US" sz="1800" b="0" i="0" dirty="0">
                <a:effectLst/>
                <a:latin typeface="Times New Roman" panose="02020603050405020304" pitchFamily="18" charset="0"/>
                <a:cs typeface="Times New Roman" panose="02020603050405020304" pitchFamily="18" charset="0"/>
              </a:rPr>
              <a:t> and Nissan Leaf. A high-strength ABS plastic material has been used in the design alongside overvoltage and heat protection.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7.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Single Switch AC-DC Cuk Converter for Power Factor and Efficiency Enhancement.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 this paper, Performance of Cuk ac–dc converter is presented with hysteresis current and voltage loop. DC- DC converter is used to calculate the power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reduce the harmonics filters are designed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.Converter is operates in two modes one is voltage controller mode and another is current controller mode. Power factor correction is used in input side to regulates input dc bus, controller is used in output side to regulate the output bus voltage.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8.  Study of Closed loop Cuk converter controlled by Loop Shaping Method.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paper prese tailed analysis of the Cuk converter in closed loop operation. The Cuk converter is inherently a Non-Minimal Phase (NMP) system hence, the controller design for it is a challenging task.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45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6801F-EC34-432F-9DD6-0FE4EE568EB9}"/>
              </a:ext>
            </a:extLst>
          </p:cNvPr>
          <p:cNvSpPr>
            <a:spLocks noGrp="1"/>
          </p:cNvSpPr>
          <p:nvPr>
            <p:ph idx="1"/>
          </p:nvPr>
        </p:nvSpPr>
        <p:spPr>
          <a:xfrm>
            <a:off x="838200" y="371475"/>
            <a:ext cx="10515600" cy="5805488"/>
          </a:xfrm>
        </p:spPr>
        <p:txBody>
          <a:bodyPr>
            <a:noAutofit/>
          </a:bodyPr>
          <a:lstStyle/>
          <a:p>
            <a:pPr marL="0" indent="0" algn="just">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9.  Analysis and Control of modified DC-DC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cuk</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converter</a:t>
            </a:r>
          </a:p>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paper, the authors has designed a control method for the modified dc-dc Cuk converter using a simple double loop PI controller for controlling the output voltage and current at a steady state in all case.</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10. Analysis and Design of DC- DC/AC Non Isolated Cuk Converter using Sliding Mode Controller</a:t>
            </a:r>
          </a:p>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DC-DC/AC Non isolated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cuk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converter is designed in this paper. This system comprises the centralized switching circuit, Non Isolated Cuk Converters, bidirectional port and battery.  The performance of this proposed system is analyzed by different controllers like Sliding Mode Controller (SMC) and Proportional Integral (PI) controller. Simulation results are shown that SMC provides good performance than PI controller.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11. Application of Cuk converter together with Battery Technologies on the Low Voltage DC supply for Electric Vehicles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paper studies the application in EV of Cuk converter, which can be regarded as a combination of boost converter and buck converter, on the low voltage side DC supply electric vehicles together with the batteries, and even super-capacitors which have unique characteristics. Simulation of the Cuk converter is conducted which shows stable operation. Further research of multi-switching together with Cuk converter is given which solve the problem of start-up and braking pulse together with the interrupt of battery state. There is great potential for the application of Cuk converter in EV platform.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07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96C34-8F2F-4487-9DD3-042A32B15292}"/>
              </a:ext>
            </a:extLst>
          </p:cNvPr>
          <p:cNvSpPr>
            <a:spLocks noGrp="1"/>
          </p:cNvSpPr>
          <p:nvPr>
            <p:ph idx="1"/>
          </p:nvPr>
        </p:nvSpPr>
        <p:spPr>
          <a:xfrm>
            <a:off x="838200" y="361950"/>
            <a:ext cx="10515600" cy="5972175"/>
          </a:xfrm>
        </p:spPr>
        <p:txBody>
          <a:bodyPr>
            <a:noAutofit/>
          </a:bodyPr>
          <a:lstStyle/>
          <a:p>
            <a:pPr marL="0" indent="0" algn="just">
              <a:lnSpc>
                <a:spcPct val="100000"/>
              </a:lnSpc>
              <a:spcAft>
                <a:spcPts val="1000"/>
              </a:spcAft>
              <a:buNone/>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12. Analysis of Cuk Converters for Power Factor Correction Applications</a:t>
            </a:r>
          </a:p>
          <a:p>
            <a:pPr marL="0" indent="0" algn="just">
              <a:lnSpc>
                <a:spcPct val="100000"/>
              </a:lnSpc>
              <a:spcAft>
                <a:spcPts val="1000"/>
              </a:spcAft>
              <a:buNone/>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This paper discuss about the power factor correction using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cuk</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topology and found that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cuk</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converter improve the PF with the help of eliminating high harmonic distortion.</a:t>
            </a:r>
            <a:endPar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13. A High Quality Output AC/AC Cuk Converter</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From this paper we found a high quality output with higher efficiency with AC/AC </a:t>
            </a:r>
            <a:r>
              <a:rPr lang="en-US" sz="1700" dirty="0" err="1">
                <a:effectLst/>
                <a:latin typeface="Times New Roman" panose="02020603050405020304" pitchFamily="18" charset="0"/>
                <a:ea typeface="Times New Roman" panose="02020603050405020304" pitchFamily="18" charset="0"/>
                <a:cs typeface="Times New Roman" panose="02020603050405020304" pitchFamily="18" charset="0"/>
              </a:rPr>
              <a:t>cuk</a:t>
            </a: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converter.</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14. Performance Between PFC Cuk and Bridgeless PFC Cuk Converter with Various Output Voltages</a:t>
            </a:r>
          </a:p>
          <a:p>
            <a:pPr marL="0" indent="0" algn="just">
              <a:lnSpc>
                <a:spcPct val="100000"/>
              </a:lnSpc>
              <a:spcAft>
                <a:spcPts val="1000"/>
              </a:spcAft>
              <a:buNone/>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This paper presents about the comparison between single-phase PFC Cuk converter and bridgeless PFC (BPFC) Cuk converter for low power application.  This study attempts to investigate the characteristics of conventional and bridgeless PFC Cuk converter structures with three different output voltages and verified by the simulation results. The BPFC Cuk converter provides a lower Total Harmonic Distortion (THD) of input current than the conventional PFC Cuk converter. </a:t>
            </a:r>
            <a:endParaRPr lang="en-US" sz="17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sz="1700" b="1" dirty="0">
                <a:latin typeface="Times New Roman" panose="02020603050405020304" pitchFamily="18" charset="0"/>
                <a:cs typeface="Times New Roman" panose="02020603050405020304" pitchFamily="18" charset="0"/>
              </a:rPr>
              <a:t>15. High Frequency Resonant SEPIC Converter with Wide Input and Output Voltage Ranges</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This paper proposes a low power rating SEPIC converter and uses a resonant rectifier for controlling the system.</a:t>
            </a:r>
          </a:p>
          <a:p>
            <a:pPr marL="0" indent="0" algn="just">
              <a:lnSpc>
                <a:spcPct val="100000"/>
              </a:lnSpc>
              <a:buNone/>
            </a:pPr>
            <a:r>
              <a:rPr lang="en-US" sz="1700" b="1" dirty="0">
                <a:latin typeface="Times New Roman" panose="02020603050405020304" pitchFamily="18" charset="0"/>
                <a:cs typeface="Times New Roman" panose="02020603050405020304" pitchFamily="18" charset="0"/>
              </a:rPr>
              <a:t>16. Modeling and Analysis of DC-DC SEPIC Converter with Coupled Inductors</a:t>
            </a:r>
          </a:p>
          <a:p>
            <a:pPr marL="0" indent="0" algn="just">
              <a:lnSpc>
                <a:spcPct val="100000"/>
              </a:lnSpc>
              <a:buNone/>
            </a:pPr>
            <a:r>
              <a:rPr lang="en-US" sz="1700" dirty="0">
                <a:latin typeface="Times New Roman" panose="02020603050405020304" pitchFamily="18" charset="0"/>
                <a:cs typeface="Times New Roman" panose="02020603050405020304" pitchFamily="18" charset="0"/>
              </a:rPr>
              <a:t>This paper compares the SEPIC converter topology with and without coupled inductors and found that the ripple content in an uncoupled inductor circuit is more than in the coupled inductor circuit. A state-space averaged model was used for simulation.</a:t>
            </a:r>
          </a:p>
        </p:txBody>
      </p:sp>
    </p:spTree>
    <p:extLst>
      <p:ext uri="{BB962C8B-B14F-4D97-AF65-F5344CB8AC3E}">
        <p14:creationId xmlns:p14="http://schemas.microsoft.com/office/powerpoint/2010/main" val="161553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7F8E1-862F-4C4B-8515-8988F91A1838}"/>
              </a:ext>
            </a:extLst>
          </p:cNvPr>
          <p:cNvSpPr>
            <a:spLocks noGrp="1"/>
          </p:cNvSpPr>
          <p:nvPr>
            <p:ph idx="1"/>
          </p:nvPr>
        </p:nvSpPr>
        <p:spPr>
          <a:xfrm>
            <a:off x="838200" y="314325"/>
            <a:ext cx="10515600" cy="6096000"/>
          </a:xfrm>
        </p:spPr>
        <p:txBody>
          <a:bodyPr>
            <a:noAutofit/>
          </a:bodyPr>
          <a:lstStyle/>
          <a:p>
            <a:pPr marL="0" indent="0" algn="just">
              <a:lnSpc>
                <a:spcPct val="100000"/>
              </a:lnSpc>
              <a:buNone/>
            </a:pPr>
            <a:r>
              <a:rPr lang="en-US" sz="1800" b="1" dirty="0"/>
              <a:t>18. A modified high step-up non-isolated DC-DC converter for PV application</a:t>
            </a:r>
          </a:p>
          <a:p>
            <a:pPr marL="0" indent="0" algn="just">
              <a:lnSpc>
                <a:spcPct val="100000"/>
              </a:lnSpc>
              <a:buNone/>
            </a:pPr>
            <a:r>
              <a:rPr lang="en-US" sz="1800" dirty="0"/>
              <a:t>A non-isolated high voltage gain DC-DC converter has been presented in this paper. The boost, SEPIC and modified SEPIC converters were analyzed and their performance was compared with the proposed converter. Their proposed converter yielded best results.</a:t>
            </a:r>
            <a:endParaRPr lang="en-US" sz="1800" b="1" dirty="0"/>
          </a:p>
          <a:p>
            <a:pPr marL="0" indent="0" algn="just">
              <a:lnSpc>
                <a:spcPct val="100000"/>
              </a:lnSpc>
              <a:buNone/>
            </a:pPr>
            <a:r>
              <a:rPr lang="en-US" sz="1800" b="1" dirty="0"/>
              <a:t>19. Design and Analysis of High Gain Modified SEPIC Converter for Photovoltaic Applications</a:t>
            </a:r>
          </a:p>
          <a:p>
            <a:pPr marL="0" indent="0" algn="just">
              <a:lnSpc>
                <a:spcPct val="100000"/>
              </a:lnSpc>
              <a:buNone/>
            </a:pPr>
            <a:r>
              <a:rPr lang="en-US" sz="1800" dirty="0"/>
              <a:t>This paper specified that the proposed converter circuit with addition of capacitors and diodes have been able to increase the output voltage by 10 times and with higher efficiency but this system was used for low voltage application and increasing the voltage application may or may not yield the same results.</a:t>
            </a:r>
          </a:p>
          <a:p>
            <a:pPr marL="0" indent="0" algn="just">
              <a:buNone/>
            </a:pPr>
            <a:r>
              <a:rPr lang="en-US" sz="1800" b="1" dirty="0"/>
              <a:t>20. A New Structure of High Voltage Gain SEPIC Converter for Renewable Energy Applications</a:t>
            </a:r>
            <a:endParaRPr lang="en-IN" sz="1800" b="1" dirty="0"/>
          </a:p>
          <a:p>
            <a:pPr marL="0" indent="0" algn="just">
              <a:buNone/>
            </a:pPr>
            <a:r>
              <a:rPr lang="en-US" sz="1800" dirty="0"/>
              <a:t>The paper proposes a new structure of SEPIC with high voltage gain for renewable energy applications. The proposed circuit is designed by amalgamating the conventional SEPIC with a boosting module. Therefore, the converter benefits from various advantages that the SEPIC converter has, such as continuous input current. Also, high voltage gain and input current continuity make the presented converter suitable for renewable energy sources. </a:t>
            </a:r>
          </a:p>
          <a:p>
            <a:pPr marL="0" indent="0" algn="just">
              <a:buNone/>
            </a:pPr>
            <a:r>
              <a:rPr lang="en-US" sz="1800" b="1" dirty="0"/>
              <a:t>21.  Performance Analysis Of SEPIC And Zeta Converter For Power Quality Improvement</a:t>
            </a:r>
          </a:p>
          <a:p>
            <a:pPr marL="0" indent="0" algn="just">
              <a:buNone/>
            </a:pPr>
            <a:r>
              <a:rPr lang="en-US" sz="1800" dirty="0"/>
              <a:t>This paper compares SEPIC and Zeta converters by applying a PI controller for reduction in THD to the mains current to the load.</a:t>
            </a:r>
          </a:p>
          <a:p>
            <a:pPr marL="0" indent="0" algn="just">
              <a:buNone/>
            </a:pPr>
            <a:r>
              <a:rPr lang="en-US" sz="1800" b="1" dirty="0"/>
              <a:t>22.  A Review on SEPIC Converter Topologies</a:t>
            </a:r>
          </a:p>
          <a:p>
            <a:pPr marL="0" indent="0" algn="just">
              <a:buNone/>
            </a:pPr>
            <a:r>
              <a:rPr lang="en-US" sz="1800" dirty="0"/>
              <a:t>This paper compares the different topologies of a SEPIC converter and reviews their performance. It shows that the different topologies have different results under the same operating conditions.</a:t>
            </a:r>
          </a:p>
        </p:txBody>
      </p:sp>
    </p:spTree>
    <p:extLst>
      <p:ext uri="{BB962C8B-B14F-4D97-AF65-F5344CB8AC3E}">
        <p14:creationId xmlns:p14="http://schemas.microsoft.com/office/powerpoint/2010/main" val="67544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2162</TotalTime>
  <Words>4718</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Raleway</vt:lpstr>
      <vt:lpstr>Times New Roman</vt:lpstr>
      <vt:lpstr>Office Theme</vt:lpstr>
      <vt:lpstr>JSS ACADEMY OF TECHNICAL EDUCATION, NOIDA DEPARTMENT OF ELECTRICAL ENGINEERING </vt:lpstr>
      <vt:lpstr>Outline of Presentation</vt:lpstr>
      <vt:lpstr>Objectives</vt:lpstr>
      <vt:lpstr>Introduction About EVs</vt:lpstr>
      <vt:lpstr>Literature Survey</vt:lpstr>
      <vt:lpstr>PowerPoint Presentation</vt:lpstr>
      <vt:lpstr>PowerPoint Presentation</vt:lpstr>
      <vt:lpstr>PowerPoint Presentation</vt:lpstr>
      <vt:lpstr>PowerPoint Presentation</vt:lpstr>
      <vt:lpstr>PowerPoint Presentation</vt:lpstr>
      <vt:lpstr>PowerPoint Presentation</vt:lpstr>
      <vt:lpstr>Description of Existing Method</vt:lpstr>
      <vt:lpstr>BLOCK DIAGRAM</vt:lpstr>
      <vt:lpstr>TIMELINE</vt:lpstr>
      <vt:lpstr>SIMULINK MODEL</vt:lpstr>
      <vt:lpstr>Graphical/Tabular Results (applicable from 2nd presentation onwards)</vt:lpstr>
      <vt:lpstr>Comparison of results among different techniques (applicable from 2nd presentation onwards)</vt:lpstr>
      <vt:lpstr>References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anu</dc:creator>
  <cp:lastModifiedBy>Rishabh</cp:lastModifiedBy>
  <cp:revision>90</cp:revision>
  <dcterms:created xsi:type="dcterms:W3CDTF">2018-12-07T08:49:59Z</dcterms:created>
  <dcterms:modified xsi:type="dcterms:W3CDTF">2021-01-10T10:43:54Z</dcterms:modified>
</cp:coreProperties>
</file>