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BA0-14D0-4285-9C09-C1DAE4F7AD3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530A-55B8-4F92-9BFC-25F404586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92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BA0-14D0-4285-9C09-C1DAE4F7AD3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530A-55B8-4F92-9BFC-25F404586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47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BA0-14D0-4285-9C09-C1DAE4F7AD3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530A-55B8-4F92-9BFC-25F40458660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5353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BA0-14D0-4285-9C09-C1DAE4F7AD3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530A-55B8-4F92-9BFC-25F404586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902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BA0-14D0-4285-9C09-C1DAE4F7AD3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530A-55B8-4F92-9BFC-25F40458660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487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BA0-14D0-4285-9C09-C1DAE4F7AD3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530A-55B8-4F92-9BFC-25F404586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864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BA0-14D0-4285-9C09-C1DAE4F7AD3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530A-55B8-4F92-9BFC-25F404586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07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BA0-14D0-4285-9C09-C1DAE4F7AD3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530A-55B8-4F92-9BFC-25F404586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99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BA0-14D0-4285-9C09-C1DAE4F7AD3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530A-55B8-4F92-9BFC-25F404586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2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BA0-14D0-4285-9C09-C1DAE4F7AD3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530A-55B8-4F92-9BFC-25F404586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47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BA0-14D0-4285-9C09-C1DAE4F7AD3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530A-55B8-4F92-9BFC-25F404586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23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BA0-14D0-4285-9C09-C1DAE4F7AD3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530A-55B8-4F92-9BFC-25F404586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63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BA0-14D0-4285-9C09-C1DAE4F7AD3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530A-55B8-4F92-9BFC-25F404586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46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BA0-14D0-4285-9C09-C1DAE4F7AD3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530A-55B8-4F92-9BFC-25F404586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42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BA0-14D0-4285-9C09-C1DAE4F7AD3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530A-55B8-4F92-9BFC-25F404586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69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BA0-14D0-4285-9C09-C1DAE4F7AD3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530A-55B8-4F92-9BFC-25F404586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67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75BA0-14D0-4285-9C09-C1DAE4F7AD3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23530A-55B8-4F92-9BFC-25F404586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98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6499-4F2C-4FF8-8091-2997205EB0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Phases of Compiler</a:t>
            </a:r>
          </a:p>
        </p:txBody>
      </p:sp>
    </p:spTree>
    <p:extLst>
      <p:ext uri="{BB962C8B-B14F-4D97-AF65-F5344CB8AC3E}">
        <p14:creationId xmlns:p14="http://schemas.microsoft.com/office/powerpoint/2010/main" val="402103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E98D-9FDF-41B5-9AA3-93BF3554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Code Generation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18D2-0999-48C0-8825-FBE445CB6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-Transform parse tree in to an intermediate language representation of the source program.</a:t>
            </a:r>
          </a:p>
          <a:p>
            <a:pPr marL="0" indent="0">
              <a:buNone/>
            </a:pPr>
            <a:r>
              <a:rPr lang="en-US" dirty="0"/>
              <a:t>-An intermediate form is called three-address code</a:t>
            </a:r>
          </a:p>
          <a:p>
            <a:pPr marL="0" indent="0">
              <a:buNone/>
            </a:pPr>
            <a:r>
              <a:rPr lang="en-US" dirty="0"/>
              <a:t> 	-which consists of a sequence of instructions with at most three operands per instruction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66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E383A-0D81-4D3E-9473-98B84756B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186"/>
            <a:ext cx="10515600" cy="5670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-For the above example, three address code is as follows</a:t>
            </a:r>
          </a:p>
          <a:p>
            <a:pPr marL="0" indent="0">
              <a:buNone/>
            </a:pPr>
            <a:r>
              <a:rPr lang="en-US" dirty="0"/>
              <a:t>t1=</a:t>
            </a:r>
            <a:r>
              <a:rPr lang="en-US" dirty="0" err="1"/>
              <a:t>inttofloat</a:t>
            </a:r>
            <a:r>
              <a:rPr lang="en-US" dirty="0"/>
              <a:t>(60)</a:t>
            </a:r>
          </a:p>
          <a:p>
            <a:pPr marL="0" indent="0">
              <a:buNone/>
            </a:pPr>
            <a:r>
              <a:rPr lang="en-US" dirty="0"/>
              <a:t>t2=id3*t1</a:t>
            </a:r>
          </a:p>
          <a:p>
            <a:pPr marL="0" indent="0">
              <a:buNone/>
            </a:pPr>
            <a:r>
              <a:rPr lang="en-US" dirty="0"/>
              <a:t>t3=id2+t2</a:t>
            </a:r>
          </a:p>
          <a:p>
            <a:pPr marL="0" indent="0">
              <a:buNone/>
            </a:pPr>
            <a:r>
              <a:rPr lang="en-US" dirty="0"/>
              <a:t>id1=t3</a:t>
            </a:r>
          </a:p>
          <a:p>
            <a:pPr marL="0" indent="0">
              <a:buNone/>
            </a:pPr>
            <a:r>
              <a:rPr lang="en-US" dirty="0"/>
              <a:t>-Some properties of 3-address code</a:t>
            </a:r>
          </a:p>
          <a:p>
            <a:pPr marL="0" indent="0">
              <a:buNone/>
            </a:pPr>
            <a:r>
              <a:rPr lang="en-US" dirty="0"/>
              <a:t>	-Easy to produce</a:t>
            </a:r>
          </a:p>
          <a:p>
            <a:pPr marL="0" indent="0">
              <a:buNone/>
            </a:pPr>
            <a:r>
              <a:rPr lang="en-US" dirty="0"/>
              <a:t>	-Easy to translate in to target program.</a:t>
            </a:r>
          </a:p>
          <a:p>
            <a:pPr marL="0" indent="0">
              <a:buNone/>
            </a:pPr>
            <a:r>
              <a:rPr lang="en-US" dirty="0"/>
              <a:t>	-each three-address assignment instruction has at most one operator on the right side.</a:t>
            </a:r>
          </a:p>
          <a:p>
            <a:pPr marL="0" indent="0">
              <a:buNone/>
            </a:pPr>
            <a:r>
              <a:rPr lang="en-US" dirty="0"/>
              <a:t>	-the compiler must generate a temporary name to hold the value computed by a three-address instruction.</a:t>
            </a:r>
          </a:p>
          <a:p>
            <a:pPr marL="0" indent="0">
              <a:buNone/>
            </a:pPr>
            <a:r>
              <a:rPr lang="en-US" dirty="0"/>
              <a:t>	-some "three-address instructions" have fewer than three operands. (like the first and last instruction in the above </a:t>
            </a:r>
            <a:r>
              <a:rPr lang="en-US" dirty="0" err="1"/>
              <a:t>eg.</a:t>
            </a:r>
            <a:r>
              <a:rPr lang="en-US" dirty="0"/>
              <a:t/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996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12C5-8BB9-4B29-8A94-EE531043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3100-62CD-480F-ACE3-DF762978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Attempts to improve the intermediate code so that better target code will result.</a:t>
            </a:r>
          </a:p>
          <a:p>
            <a:pPr marL="0" indent="0">
              <a:buNone/>
            </a:pPr>
            <a:r>
              <a:rPr lang="en-US" dirty="0"/>
              <a:t>-Optional phase</a:t>
            </a:r>
          </a:p>
          <a:p>
            <a:pPr marL="0" indent="0">
              <a:buNone/>
            </a:pPr>
            <a:r>
              <a:rPr lang="en-US" dirty="0"/>
              <a:t>-Produce a better target program that will run faster and take less memory and execution time</a:t>
            </a:r>
          </a:p>
          <a:p>
            <a:pPr marL="0" indent="0">
              <a:buNone/>
            </a:pPr>
            <a:r>
              <a:rPr lang="en-US" dirty="0"/>
              <a:t>-In the above </a:t>
            </a:r>
            <a:r>
              <a:rPr lang="en-US" dirty="0" err="1"/>
              <a:t>eg</a:t>
            </a:r>
            <a:r>
              <a:rPr lang="en-US" dirty="0"/>
              <a:t>: the code can be optimized as</a:t>
            </a:r>
          </a:p>
          <a:p>
            <a:pPr marL="0" indent="0">
              <a:buNone/>
            </a:pPr>
            <a:r>
              <a:rPr lang="en-US" dirty="0"/>
              <a:t>t1 = id3 * 60.0</a:t>
            </a:r>
          </a:p>
          <a:p>
            <a:pPr marL="0" indent="0">
              <a:buNone/>
            </a:pPr>
            <a:r>
              <a:rPr lang="en-US" dirty="0"/>
              <a:t>id1= id2 + t1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644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690E-E7BE-4F21-801A-D9ABB8EA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17B40-8D8F-4566-8963-B0035F91A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-The code generator takes as input an intermediate representation of the source program and maps it into the target language.</a:t>
            </a:r>
          </a:p>
          <a:p>
            <a:pPr marL="0" indent="0">
              <a:buNone/>
            </a:pPr>
            <a:r>
              <a:rPr lang="en-US" dirty="0"/>
              <a:t>-using registers R1 and R2, the above intermediate code is translated into the following machine code </a:t>
            </a:r>
          </a:p>
          <a:p>
            <a:pPr marL="0" indent="0">
              <a:buNone/>
            </a:pPr>
            <a:r>
              <a:rPr lang="en-US" dirty="0"/>
              <a:t>MOVF id3, R2</a:t>
            </a:r>
          </a:p>
          <a:p>
            <a:pPr marL="0" indent="0">
              <a:buNone/>
            </a:pPr>
            <a:r>
              <a:rPr lang="en-US" dirty="0"/>
              <a:t>MULF #60.0 , R2</a:t>
            </a:r>
          </a:p>
          <a:p>
            <a:pPr marL="0" indent="0">
              <a:buNone/>
            </a:pPr>
            <a:r>
              <a:rPr lang="en-US" dirty="0"/>
              <a:t>MOVF id2, R1</a:t>
            </a:r>
          </a:p>
          <a:p>
            <a:pPr marL="0" indent="0">
              <a:buNone/>
            </a:pPr>
            <a:r>
              <a:rPr lang="en-US" dirty="0"/>
              <a:t>ADDF R2, R1</a:t>
            </a:r>
          </a:p>
          <a:p>
            <a:pPr marL="0" indent="0">
              <a:buNone/>
            </a:pPr>
            <a:r>
              <a:rPr lang="en-US" dirty="0"/>
              <a:t>MOVF R1,id1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223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C08-68A3-4BF1-B495-1A91E004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Symbol-Table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C3912-42FC-451D-84A7-04ABC6952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-The symbol table is a data structure containing a record for each variable name, with fields for the attributes of the name.</a:t>
            </a:r>
          </a:p>
          <a:p>
            <a:pPr marL="0" indent="0">
              <a:buNone/>
            </a:pPr>
            <a:r>
              <a:rPr lang="en-US" dirty="0"/>
              <a:t>-To record the variable names used in the source program and collect information about various attributes of each name.</a:t>
            </a:r>
          </a:p>
          <a:p>
            <a:pPr marL="0" indent="0">
              <a:buNone/>
            </a:pPr>
            <a:r>
              <a:rPr lang="en-US" dirty="0"/>
              <a:t>	-Provide information about the storage allocated fora name, its type, its scope</a:t>
            </a:r>
          </a:p>
          <a:p>
            <a:pPr marL="0" indent="0">
              <a:buNone/>
            </a:pPr>
            <a:r>
              <a:rPr lang="en-US" dirty="0"/>
              <a:t>	-In the case of procedures, the number and types of its arguments, the method of passing each argument(by value or by reference), and the type returned.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106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3965-2329-4FAE-9C98-63439ABE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AA84-1109-49F4-AAA0-54D81FCE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-Invoked when an error in the program is detected</a:t>
            </a:r>
          </a:p>
          <a:p>
            <a:pPr marL="0" indent="0">
              <a:buNone/>
            </a:pPr>
            <a:r>
              <a:rPr lang="en-US" dirty="0"/>
              <a:t>-Common errors that are to be encountered are</a:t>
            </a:r>
          </a:p>
          <a:p>
            <a:pPr marL="0" indent="0">
              <a:buNone/>
            </a:pPr>
            <a:r>
              <a:rPr lang="en-US" dirty="0"/>
              <a:t>	-The lexical analyzer may be unable to proceed because the next token in the source program misspelled</a:t>
            </a:r>
          </a:p>
          <a:p>
            <a:pPr marL="0" indent="0">
              <a:buNone/>
            </a:pPr>
            <a:r>
              <a:rPr lang="en-US" dirty="0"/>
              <a:t>	-The parser may be unable to infer a structure because of a syntactic error like missing semicolon</a:t>
            </a:r>
          </a:p>
          <a:p>
            <a:pPr marL="0" indent="0">
              <a:buNone/>
            </a:pPr>
            <a:r>
              <a:rPr lang="en-US" dirty="0"/>
              <a:t>	-Semantic analyzer detect a construct having no meaning e.g. add array with a procedure</a:t>
            </a:r>
          </a:p>
          <a:p>
            <a:pPr marL="0" indent="0">
              <a:buNone/>
            </a:pPr>
            <a:r>
              <a:rPr lang="en-US" dirty="0"/>
              <a:t>	-The code optimizer may detect that certain statements can never be reached,</a:t>
            </a:r>
          </a:p>
          <a:p>
            <a:pPr marL="0" indent="0">
              <a:buNone/>
            </a:pPr>
            <a:r>
              <a:rPr lang="en-US" dirty="0"/>
              <a:t>	-While entering in to symbol table the book keeping routine may discover an identifier that has be multiply declared with contradictory attribute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59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4891-6195-42F4-BF7F-3DF01B31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Phases of compiler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03238F-45FC-476A-808B-E440B0472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046" y="486682"/>
            <a:ext cx="5816095" cy="5505904"/>
          </a:xfrm>
        </p:spPr>
      </p:pic>
    </p:spTree>
    <p:extLst>
      <p:ext uri="{BB962C8B-B14F-4D97-AF65-F5344CB8AC3E}">
        <p14:creationId xmlns:p14="http://schemas.microsoft.com/office/powerpoint/2010/main" val="409024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8AF4-2B04-423E-ADA2-A4F34218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7556A-896E-4615-9477-B23BB289A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The first phase of a compiler is called lexical analysis or scanning.</a:t>
            </a:r>
          </a:p>
          <a:p>
            <a:pPr>
              <a:buFontTx/>
              <a:buChar char="-"/>
            </a:pPr>
            <a:r>
              <a:rPr lang="en-US" dirty="0"/>
              <a:t>Reads stream of characters making up the source program and groups the characters into meaningful sequences called lexemes</a:t>
            </a:r>
          </a:p>
          <a:p>
            <a:pPr>
              <a:buFontTx/>
              <a:buChar char="-"/>
            </a:pPr>
            <a:r>
              <a:rPr lang="en-US" dirty="0"/>
              <a:t>For each lexeme, the lexical analyzer produces as output a token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46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F89E-2C53-4A53-8197-5A61D05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Tokens are two kinds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8F72-C6EC-410A-BB9C-A3E01DE6F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— Specific strings: keywords, punctuation symbols</a:t>
            </a:r>
          </a:p>
          <a:p>
            <a:pPr marL="0" indent="0">
              <a:buNone/>
            </a:pPr>
            <a:r>
              <a:rPr lang="en-US" dirty="0"/>
              <a:t>— Classes of strings: identifies, constants, labels</a:t>
            </a:r>
          </a:p>
          <a:p>
            <a:pPr marL="0" indent="0">
              <a:buNone/>
            </a:pPr>
            <a:r>
              <a:rPr lang="en-US" dirty="0"/>
              <a:t>— Token is of the form</a:t>
            </a:r>
          </a:p>
          <a:p>
            <a:pPr marL="0" indent="0">
              <a:buNone/>
            </a:pPr>
            <a:r>
              <a:rPr lang="en-US" dirty="0"/>
              <a:t>(token-name/type, attribute-value)</a:t>
            </a:r>
          </a:p>
          <a:p>
            <a:pPr marL="0" indent="0">
              <a:buNone/>
            </a:pPr>
            <a:r>
              <a:rPr lang="en-US" dirty="0"/>
              <a:t>— Specific string have token type but no value</a:t>
            </a:r>
          </a:p>
          <a:p>
            <a:pPr marL="0" indent="0">
              <a:buNone/>
            </a:pPr>
            <a:r>
              <a:rPr lang="en-US" dirty="0"/>
              <a:t>— Classes of string have both token type and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88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D30C-AB38-4976-BB07-22B564ACA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55891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— token-name is an abstract symbol that is used during syntax analysis</a:t>
            </a:r>
          </a:p>
          <a:p>
            <a:pPr marL="0" indent="0">
              <a:buNone/>
            </a:pPr>
            <a:r>
              <a:rPr lang="en-US" dirty="0"/>
              <a:t>— attribute-value points to an entry in the symbol table for this token.</a:t>
            </a:r>
          </a:p>
          <a:p>
            <a:pPr marL="0" indent="0">
              <a:buNone/>
            </a:pPr>
            <a:r>
              <a:rPr lang="en-US" dirty="0"/>
              <a:t>— Information from the symbol-table entry is need for semantic analysis and code generation.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20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E0BB7-C068-479E-B025-2B9DDC27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214"/>
            <a:ext cx="10515600" cy="5768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-For example, a source program contains the assignment statement</a:t>
            </a:r>
          </a:p>
          <a:p>
            <a:pPr marL="0" indent="0">
              <a:buNone/>
            </a:pPr>
            <a:r>
              <a:rPr lang="en-US" dirty="0"/>
              <a:t>position=initial + rate * 60</a:t>
            </a:r>
          </a:p>
          <a:p>
            <a:pPr marL="0" indent="0">
              <a:buNone/>
            </a:pPr>
            <a:r>
              <a:rPr lang="en-US" dirty="0"/>
              <a:t>-Lexical analyzer produces sequence of 7 tokens</a:t>
            </a:r>
          </a:p>
          <a:p>
            <a:pPr marL="0" indent="0">
              <a:buNone/>
            </a:pPr>
            <a:r>
              <a:rPr lang="en-US" dirty="0"/>
              <a:t>(id, 1) (=) (id, 2) (+) (id, 3) (*) (60)* </a:t>
            </a:r>
          </a:p>
          <a:p>
            <a:pPr marL="0" indent="0">
              <a:buNone/>
            </a:pPr>
            <a:r>
              <a:rPr lang="en-US" dirty="0"/>
              <a:t>-where id is an abstract symbol standing for identifier and 1 , 2, 3 points to the symbol table entries for position, initial, rate.</a:t>
            </a:r>
          </a:p>
          <a:p>
            <a:pPr marL="0" indent="0">
              <a:buNone/>
            </a:pPr>
            <a:r>
              <a:rPr lang="en-US" dirty="0"/>
              <a:t>-Token value represents an index in to symbol table where information about classes of strings are kept.</a:t>
            </a:r>
          </a:p>
          <a:p>
            <a:pPr marL="0" indent="0">
              <a:buNone/>
            </a:pPr>
            <a:r>
              <a:rPr lang="en-US" dirty="0"/>
              <a:t>-The symbol-table entry for an identifier holds information about the identifier, such as its name and type</a:t>
            </a:r>
          </a:p>
          <a:p>
            <a:pPr marL="0" indent="0">
              <a:buNone/>
            </a:pPr>
            <a:r>
              <a:rPr lang="en-US" dirty="0"/>
              <a:t>-passes token to the subsequent phase, syntax analysis.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67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3D9E-B6E6-489D-B150-66025662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4EA3-4CFF-4697-A8A9-F467824F2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-The second phase of the compiler is syntax analysis or parsing.</a:t>
            </a:r>
          </a:p>
          <a:p>
            <a:pPr marL="0" indent="0">
              <a:buNone/>
            </a:pPr>
            <a:r>
              <a:rPr lang="en-IN" dirty="0"/>
              <a:t>-Use the token to create a tree-like intermediate representation that depicts the grammatical structure of the token.</a:t>
            </a:r>
          </a:p>
          <a:p>
            <a:pPr marL="0" indent="0">
              <a:buNone/>
            </a:pPr>
            <a:r>
              <a:rPr lang="en-IN" dirty="0"/>
              <a:t>-Grammatical structures are represented by parse tree.</a:t>
            </a:r>
          </a:p>
          <a:p>
            <a:pPr marL="0" indent="0">
              <a:buNone/>
            </a:pPr>
            <a:r>
              <a:rPr lang="en-IN" dirty="0"/>
              <a:t>-Another typical representation is syntax tree</a:t>
            </a:r>
          </a:p>
          <a:p>
            <a:pPr marL="0" indent="0">
              <a:buNone/>
            </a:pPr>
            <a:r>
              <a:rPr lang="en-IN" dirty="0"/>
              <a:t>	-is a compressed representation of parse tree.</a:t>
            </a:r>
          </a:p>
          <a:p>
            <a:pPr marL="0" indent="0">
              <a:buNone/>
            </a:pPr>
            <a:r>
              <a:rPr lang="en-IN" dirty="0"/>
              <a:t>	-Operators appears as the internal nodes and operands of the operators are the children of the node for that operator.</a:t>
            </a:r>
          </a:p>
        </p:txBody>
      </p:sp>
    </p:spTree>
    <p:extLst>
      <p:ext uri="{BB962C8B-B14F-4D97-AF65-F5344CB8AC3E}">
        <p14:creationId xmlns:p14="http://schemas.microsoft.com/office/powerpoint/2010/main" val="86292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A76274-278F-4DBA-8104-4532A1054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272" y="398055"/>
            <a:ext cx="6401456" cy="6061890"/>
          </a:xfrm>
        </p:spPr>
      </p:pic>
    </p:spTree>
    <p:extLst>
      <p:ext uri="{BB962C8B-B14F-4D97-AF65-F5344CB8AC3E}">
        <p14:creationId xmlns:p14="http://schemas.microsoft.com/office/powerpoint/2010/main" val="2552638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0E1B-F037-4561-A987-95E52BF2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Semantic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1C055-6899-44DB-920C-F09987961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-The semantic analyser uses the syntax tree and the information in the symbol table to check the source program for semantic consistency with the language definition.</a:t>
            </a:r>
          </a:p>
          <a:p>
            <a:pPr marL="0" indent="0">
              <a:buNone/>
            </a:pPr>
            <a:r>
              <a:rPr lang="en-IN" dirty="0"/>
              <a:t>-Type checking,</a:t>
            </a:r>
          </a:p>
          <a:p>
            <a:pPr marL="0" indent="0">
              <a:buNone/>
            </a:pPr>
            <a:r>
              <a:rPr lang="en-IN" dirty="0"/>
              <a:t>	-where the compiler checks that each operator has matching operands.</a:t>
            </a:r>
          </a:p>
          <a:p>
            <a:pPr marL="0" indent="0">
              <a:buNone/>
            </a:pPr>
            <a:r>
              <a:rPr lang="en-IN" dirty="0"/>
              <a:t>	for example, many programming language definitions require an array index to be an integer; the compiler must report an error if a floating-point number is used to index an array</a:t>
            </a:r>
          </a:p>
          <a:p>
            <a:pPr marL="0" indent="0">
              <a:buNone/>
            </a:pPr>
            <a:r>
              <a:rPr lang="en-IN" dirty="0"/>
              <a:t>	-</a:t>
            </a:r>
            <a:r>
              <a:rPr lang="en-US" dirty="0"/>
              <a:t>permit some type conversions called coercions</a:t>
            </a:r>
          </a:p>
          <a:p>
            <a:pPr marL="0" indent="0">
              <a:buNone/>
            </a:pPr>
            <a:r>
              <a:rPr lang="en-US" dirty="0"/>
              <a:t>	for example: position, initial, and rate are declared as floating-point, and 60 as integer. The type checker convert integer into a floating-point number.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3453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967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Phases of Compiler</vt:lpstr>
      <vt:lpstr>Phases of compiler</vt:lpstr>
      <vt:lpstr>Lexical Analysis</vt:lpstr>
      <vt:lpstr> Tokens are two kinds</vt:lpstr>
      <vt:lpstr>PowerPoint Presentation</vt:lpstr>
      <vt:lpstr>PowerPoint Presentation</vt:lpstr>
      <vt:lpstr>Syntax Analysis</vt:lpstr>
      <vt:lpstr>PowerPoint Presentation</vt:lpstr>
      <vt:lpstr>Semantic Analysis</vt:lpstr>
      <vt:lpstr>Intermediate Code Generation</vt:lpstr>
      <vt:lpstr>PowerPoint Presentation</vt:lpstr>
      <vt:lpstr>Code Optimization</vt:lpstr>
      <vt:lpstr>Code Generation</vt:lpstr>
      <vt:lpstr>Symbol-Table Management</vt:lpstr>
      <vt:lpstr>Error Handler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Phases of Compiler</dc:title>
  <dc:creator>lucky soni</dc:creator>
  <cp:lastModifiedBy>lucky soni</cp:lastModifiedBy>
  <cp:revision>3</cp:revision>
  <dcterms:created xsi:type="dcterms:W3CDTF">2021-10-25T23:35:19Z</dcterms:created>
  <dcterms:modified xsi:type="dcterms:W3CDTF">2021-10-26T00:07:09Z</dcterms:modified>
</cp:coreProperties>
</file>