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2286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2743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3200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3657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9" d="100"/>
          <a:sy n="39" d="100"/>
        </p:scale>
        <p:origin x="883"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Authentication – Are you the user which you claim to be ?</a:t>
            </a:r>
          </a:p>
          <a:p>
            <a:r>
              <a:rPr lang="en-US" dirty="0"/>
              <a:t>Authorization – What are the things that you can do ?</a:t>
            </a:r>
          </a:p>
        </p:txBody>
      </p:sp>
    </p:spTree>
    <p:extLst>
      <p:ext uri="{BB962C8B-B14F-4D97-AF65-F5344CB8AC3E}">
        <p14:creationId xmlns:p14="http://schemas.microsoft.com/office/powerpoint/2010/main" val="1382373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Confidentiality is maintained by using https that encrypts and decrypts the network calls and prevents your data from hacker. It also uses public/private key concept. So, now private key is required to decrypt the data that hacker has taken. Without this key, he would not be able to do anything with the data.</a:t>
            </a:r>
          </a:p>
        </p:txBody>
      </p:sp>
    </p:spTree>
    <p:extLst>
      <p:ext uri="{BB962C8B-B14F-4D97-AF65-F5344CB8AC3E}">
        <p14:creationId xmlns:p14="http://schemas.microsoft.com/office/powerpoint/2010/main" val="672883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Integrity is maintained by verifying the signatures present in the token by applying the secret key.</a:t>
            </a:r>
          </a:p>
        </p:txBody>
      </p:sp>
    </p:spTree>
    <p:extLst>
      <p:ext uri="{BB962C8B-B14F-4D97-AF65-F5344CB8AC3E}">
        <p14:creationId xmlns:p14="http://schemas.microsoft.com/office/powerpoint/2010/main" val="1810717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CSRF – Cross Site Request Forgery</a:t>
            </a:r>
          </a:p>
          <a:p>
            <a:r>
              <a:rPr lang="en-US" dirty="0"/>
              <a:t>CORS – Cross Origin Resource Sharing</a:t>
            </a:r>
          </a:p>
          <a:p>
            <a:r>
              <a:rPr lang="en-US" dirty="0"/>
              <a:t>CSRF prevents the user from acting to be someone else</a:t>
            </a:r>
          </a:p>
          <a:p>
            <a:r>
              <a:rPr lang="en-US" dirty="0"/>
              <a:t>CORS enables to allow other domains to submit the data and restricting others to submit the data.</a:t>
            </a:r>
          </a:p>
        </p:txBody>
      </p:sp>
    </p:spTree>
    <p:extLst>
      <p:ext uri="{BB962C8B-B14F-4D97-AF65-F5344CB8AC3E}">
        <p14:creationId xmlns:p14="http://schemas.microsoft.com/office/powerpoint/2010/main" val="568844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a:t>OAuth </a:t>
            </a:r>
            <a:r>
              <a:rPr lang="en-US" dirty="0"/>
              <a:t>is single sign on</a:t>
            </a:r>
          </a:p>
        </p:txBody>
      </p:sp>
    </p:spTree>
    <p:extLst>
      <p:ext uri="{BB962C8B-B14F-4D97-AF65-F5344CB8AC3E}">
        <p14:creationId xmlns:p14="http://schemas.microsoft.com/office/powerpoint/2010/main" val="1042954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90659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778000" y="2298700"/>
            <a:ext cx="20828000" cy="4648200"/>
          </a:xfrm>
          <a:prstGeom prst="rect">
            <a:avLst/>
          </a:prstGeom>
        </p:spPr>
        <p:txBody>
          <a:bodyPr anchor="b"/>
          <a:lstStyle/>
          <a:p>
            <a:r>
              <a:t>Title Text</a:t>
            </a:r>
          </a:p>
        </p:txBody>
      </p:sp>
      <p:sp>
        <p:nvSpPr>
          <p:cNvPr id="12" name="Body Level One…"/>
          <p:cNvSpPr txBox="1">
            <a:spLocks noGrp="1"/>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21"/>
          </p:nvPr>
        </p:nvSpPr>
        <p:spPr>
          <a:xfrm>
            <a:off x="2387600" y="8953500"/>
            <a:ext cx="19621500" cy="585521"/>
          </a:xfrm>
          <a:prstGeom prst="rect">
            <a:avLst/>
          </a:prstGeom>
        </p:spPr>
        <p:txBody>
          <a:bodyPr anchor="t">
            <a:spAutoFit/>
          </a:bodyPr>
          <a:lstStyle>
            <a:lvl1pPr marL="0" indent="0" algn="ctr">
              <a:spcBef>
                <a:spcPts val="0"/>
              </a:spcBef>
              <a:buSzTx/>
              <a:buNone/>
              <a:defRPr sz="3200" i="1"/>
            </a:lvl1pPr>
          </a:lstStyle>
          <a:p>
            <a:r>
              <a:t>–Johnny Appleseed</a:t>
            </a:r>
          </a:p>
        </p:txBody>
      </p:sp>
      <p:sp>
        <p:nvSpPr>
          <p:cNvPr id="94" name="“Type a quote here.”"/>
          <p:cNvSpPr txBox="1">
            <a:spLocks noGrp="1"/>
          </p:cNvSpPr>
          <p:nvPr>
            <p:ph type="body" sz="quarter" idx="22"/>
          </p:nvPr>
        </p:nvSpPr>
        <p:spPr>
          <a:xfrm>
            <a:off x="2387600" y="6076950"/>
            <a:ext cx="19621500" cy="825500"/>
          </a:xfrm>
          <a:prstGeom prst="rect">
            <a:avLst/>
          </a:prstGeom>
        </p:spPr>
        <p:txBody>
          <a:bodyPr>
            <a:spAutoFit/>
          </a:bodyPr>
          <a:lstStyle>
            <a:lvl1pPr marL="0" indent="0" algn="ctr">
              <a:spcBef>
                <a:spcPts val="0"/>
              </a:spcBef>
              <a:buSzTx/>
              <a:buNone/>
              <a:defRPr sz="48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532241774_2880x1920.jpg"/>
          <p:cNvSpPr>
            <a:spLocks noGrp="1"/>
          </p:cNvSpPr>
          <p:nvPr>
            <p:ph type="pic" idx="21"/>
          </p:nvPr>
        </p:nvSpPr>
        <p:spPr>
          <a:xfrm>
            <a:off x="-50800" y="-1270000"/>
            <a:ext cx="24485600" cy="16323734"/>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532241774_2880x1920.jpg"/>
          <p:cNvSpPr>
            <a:spLocks noGrp="1"/>
          </p:cNvSpPr>
          <p:nvPr>
            <p:ph type="pic" idx="21"/>
          </p:nvPr>
        </p:nvSpPr>
        <p:spPr>
          <a:xfrm>
            <a:off x="3125968" y="-393700"/>
            <a:ext cx="18135601" cy="1209040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635000" y="9512300"/>
            <a:ext cx="23114000" cy="2006600"/>
          </a:xfrm>
          <a:prstGeom prst="rect">
            <a:avLst/>
          </a:prstGeom>
        </p:spPr>
        <p:txBody>
          <a:bodyPr anchor="b"/>
          <a:lstStyle/>
          <a:p>
            <a:r>
              <a:t>Title Text</a:t>
            </a:r>
          </a:p>
        </p:txBody>
      </p:sp>
      <p:sp>
        <p:nvSpPr>
          <p:cNvPr id="22" name="Body Level One…"/>
          <p:cNvSpPr txBox="1">
            <a:spLocks noGrp="1"/>
          </p:cNvSpPr>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re">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778000" y="4533900"/>
            <a:ext cx="20828000" cy="46482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532204087_1355x1355.jpg"/>
          <p:cNvSpPr>
            <a:spLocks noGrp="1"/>
          </p:cNvSpPr>
          <p:nvPr>
            <p:ph type="pic" sz="half" idx="21"/>
          </p:nvPr>
        </p:nvSpPr>
        <p:spPr>
          <a:xfrm>
            <a:off x="12827000" y="952500"/>
            <a:ext cx="11468100" cy="11468100"/>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651000" y="952500"/>
            <a:ext cx="10223500" cy="5549900"/>
          </a:xfrm>
          <a:prstGeom prst="rect">
            <a:avLst/>
          </a:prstGeom>
        </p:spPr>
        <p:txBody>
          <a:bodyPr anchor="b"/>
          <a:lstStyle>
            <a:lvl1pPr>
              <a:defRPr sz="8400"/>
            </a:lvl1pPr>
          </a:lstStyle>
          <a:p>
            <a:r>
              <a:t>Title Text</a:t>
            </a:r>
          </a:p>
        </p:txBody>
      </p:sp>
      <p:sp>
        <p:nvSpPr>
          <p:cNvPr id="40" name="Body Level One…"/>
          <p:cNvSpPr txBox="1">
            <a:spLocks noGrp="1"/>
          </p:cNvSpPr>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lvl1pPr>
              <a:defRPr sz="4800"/>
            </a:lvl1pPr>
            <a:lvl2pPr>
              <a:defRPr sz="4800"/>
            </a:lvl2pPr>
            <a:lvl3pPr>
              <a:defRPr sz="4800"/>
            </a:lvl3pPr>
            <a:lvl4pPr>
              <a:defRPr sz="4800"/>
            </a:lvl4pPr>
            <a:lvl5pPr>
              <a:defRPr sz="4800"/>
            </a:lvl5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532205080_1647x1098.jpg"/>
          <p:cNvSpPr>
            <a:spLocks noGrp="1"/>
          </p:cNvSpPr>
          <p:nvPr>
            <p:ph type="pic" sz="half" idx="21"/>
          </p:nvPr>
        </p:nvSpPr>
        <p:spPr>
          <a:xfrm>
            <a:off x="10960100" y="3149600"/>
            <a:ext cx="13944600" cy="92964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689100" y="1778000"/>
            <a:ext cx="21005800" cy="10160000"/>
          </a:xfrm>
          <a:prstGeom prst="rect">
            <a:avLst/>
          </a:prstGeom>
        </p:spPr>
        <p:txBody>
          <a:bodyPr/>
          <a:lstStyle>
            <a:lvl1pPr>
              <a:defRPr sz="4800"/>
            </a:lvl1pPr>
            <a:lvl2pPr>
              <a:defRPr sz="4800"/>
            </a:lvl2pPr>
            <a:lvl3pPr>
              <a:defRPr sz="4800"/>
            </a:lvl3pPr>
            <a:lvl4pPr>
              <a:defRPr sz="4800"/>
            </a:lvl4pPr>
            <a:lvl5pPr>
              <a:defRPr sz="4800"/>
            </a:lvl5p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532205080_1647x1098.jpg"/>
          <p:cNvSpPr>
            <a:spLocks noGrp="1"/>
          </p:cNvSpPr>
          <p:nvPr>
            <p:ph type="pic" sz="quarter" idx="21"/>
          </p:nvPr>
        </p:nvSpPr>
        <p:spPr>
          <a:xfrm>
            <a:off x="15300325" y="7048500"/>
            <a:ext cx="8324850" cy="5549900"/>
          </a:xfrm>
          <a:prstGeom prst="rect">
            <a:avLst/>
          </a:prstGeom>
        </p:spPr>
        <p:txBody>
          <a:bodyPr lIns="91439" tIns="45719" rIns="91439" bIns="45719" anchor="t">
            <a:noAutofit/>
          </a:bodyPr>
          <a:lstStyle/>
          <a:p>
            <a:endParaRPr/>
          </a:p>
        </p:txBody>
      </p:sp>
      <p:sp>
        <p:nvSpPr>
          <p:cNvPr id="84" name="532204087_1355x1355.jpg"/>
          <p:cNvSpPr>
            <a:spLocks noGrp="1"/>
          </p:cNvSpPr>
          <p:nvPr>
            <p:ph type="pic" sz="quarter" idx="22"/>
          </p:nvPr>
        </p:nvSpPr>
        <p:spPr>
          <a:xfrm>
            <a:off x="15760700" y="863600"/>
            <a:ext cx="7404100" cy="7404100"/>
          </a:xfrm>
          <a:prstGeom prst="rect">
            <a:avLst/>
          </a:prstGeom>
        </p:spPr>
        <p:txBody>
          <a:bodyPr lIns="91439" tIns="45719" rIns="91439" bIns="45719" anchor="t">
            <a:noAutofit/>
          </a:bodyPr>
          <a:lstStyle/>
          <a:p>
            <a:endParaRPr/>
          </a:p>
        </p:txBody>
      </p:sp>
      <p:sp>
        <p:nvSpPr>
          <p:cNvPr id="85" name="532241774_2880x1920.jpg"/>
          <p:cNvSpPr>
            <a:spLocks noGrp="1"/>
          </p:cNvSpPr>
          <p:nvPr>
            <p:ph type="pic" idx="23"/>
          </p:nvPr>
        </p:nvSpPr>
        <p:spPr>
          <a:xfrm>
            <a:off x="-990600" y="1130300"/>
            <a:ext cx="17202150" cy="114681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1pPr>
      <a:lvl2pPr marL="0" marR="0" indent="457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2pPr>
      <a:lvl3pPr marL="0" marR="0" indent="9144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3pPr>
      <a:lvl4pPr marL="0" marR="0" indent="1371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4pPr>
      <a:lvl5pPr marL="0" marR="0" indent="18288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5pPr>
      <a:lvl6pPr marL="0" marR="0" indent="22860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6pPr>
      <a:lvl7pPr marL="0" marR="0" indent="2743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7pPr>
      <a:lvl8pPr marL="0" marR="0" indent="32004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8pPr>
      <a:lvl9pPr marL="0" marR="0" indent="3657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9pPr>
    </p:titleStyle>
    <p:bodyStyle>
      <a:lvl1pPr marL="63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1pPr>
      <a:lvl2pPr marL="127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2pPr>
      <a:lvl3pPr marL="190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3pPr>
      <a:lvl4pPr marL="254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4pPr>
      <a:lvl5pPr marL="317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457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9144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1371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18288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22860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2743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32004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3657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hyperlink" Target="http://product.bharath.com"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hyperlink" Target="http://couponfrontend.com"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product.bharath.com"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couponfrontend.com" TargetMode="External"/><Relationship Id="rId2" Type="http://schemas.openxmlformats.org/officeDocument/2006/relationships/hyperlink" Target="http://product.bharath.com" TargetMode="External"/><Relationship Id="rId1" Type="http://schemas.openxmlformats.org/officeDocument/2006/relationships/slideLayout" Target="../slideLayouts/slideLayout12.xml"/><Relationship Id="rId4" Type="http://schemas.openxmlformats.org/officeDocument/2006/relationships/hyperlink" Target="http://couponapi.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Authentication Filter"/>
          <p:cNvSpPr/>
          <p:nvPr/>
        </p:nvSpPr>
        <p:spPr>
          <a:xfrm>
            <a:off x="5289629" y="3409204"/>
            <a:ext cx="4481465" cy="1270001"/>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200" b="0">
                <a:solidFill>
                  <a:srgbClr val="FFFFFF"/>
                </a:solidFill>
                <a:latin typeface="+mn-lt"/>
                <a:ea typeface="+mn-ea"/>
                <a:cs typeface="+mn-cs"/>
                <a:sym typeface="Helvetica Neue Medium"/>
              </a:defRPr>
            </a:lvl1pPr>
          </a:lstStyle>
          <a:p>
            <a:r>
              <a:t>Authentication Filter</a:t>
            </a:r>
          </a:p>
        </p:txBody>
      </p:sp>
      <p:sp>
        <p:nvSpPr>
          <p:cNvPr id="120" name="Authentication Manager"/>
          <p:cNvSpPr/>
          <p:nvPr/>
        </p:nvSpPr>
        <p:spPr>
          <a:xfrm>
            <a:off x="12153252" y="3409204"/>
            <a:ext cx="4481466" cy="1270001"/>
          </a:xfrm>
          <a:prstGeom prst="rect">
            <a:avLst/>
          </a:prstGeom>
          <a:solidFill>
            <a:schemeClr val="accent3"/>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200" b="0">
                <a:solidFill>
                  <a:srgbClr val="FFFFFF"/>
                </a:solidFill>
                <a:latin typeface="+mn-lt"/>
                <a:ea typeface="+mn-ea"/>
                <a:cs typeface="+mn-cs"/>
                <a:sym typeface="Helvetica Neue Medium"/>
              </a:defRPr>
            </a:lvl1pPr>
          </a:lstStyle>
          <a:p>
            <a:r>
              <a:t>Authentication Manager</a:t>
            </a:r>
          </a:p>
        </p:txBody>
      </p:sp>
      <p:sp>
        <p:nvSpPr>
          <p:cNvPr id="121" name="Authentication Provider"/>
          <p:cNvSpPr/>
          <p:nvPr/>
        </p:nvSpPr>
        <p:spPr>
          <a:xfrm>
            <a:off x="18613332" y="3409204"/>
            <a:ext cx="4617319" cy="1270001"/>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200" b="0">
                <a:solidFill>
                  <a:srgbClr val="FFFFFF"/>
                </a:solidFill>
                <a:latin typeface="+mn-lt"/>
                <a:ea typeface="+mn-ea"/>
                <a:cs typeface="+mn-cs"/>
                <a:sym typeface="Helvetica Neue Medium"/>
              </a:defRPr>
            </a:lvl1pPr>
          </a:lstStyle>
          <a:p>
            <a:r>
              <a:t>Authentication Provider</a:t>
            </a:r>
          </a:p>
        </p:txBody>
      </p:sp>
      <p:sp>
        <p:nvSpPr>
          <p:cNvPr id="122" name="User Details Service"/>
          <p:cNvSpPr/>
          <p:nvPr/>
        </p:nvSpPr>
        <p:spPr>
          <a:xfrm>
            <a:off x="16149325" y="6890856"/>
            <a:ext cx="3389984" cy="1270001"/>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200" b="0">
                <a:solidFill>
                  <a:srgbClr val="FFFFFF"/>
                </a:solidFill>
                <a:latin typeface="+mn-lt"/>
                <a:ea typeface="+mn-ea"/>
                <a:cs typeface="+mn-cs"/>
                <a:sym typeface="Helvetica Neue Medium"/>
              </a:defRPr>
            </a:lvl1pPr>
          </a:lstStyle>
          <a:p>
            <a:r>
              <a:t>User Details Service</a:t>
            </a:r>
          </a:p>
        </p:txBody>
      </p:sp>
      <p:sp>
        <p:nvSpPr>
          <p:cNvPr id="123" name="Password Encoder"/>
          <p:cNvSpPr/>
          <p:nvPr/>
        </p:nvSpPr>
        <p:spPr>
          <a:xfrm>
            <a:off x="20718324" y="6872103"/>
            <a:ext cx="3323904" cy="1307506"/>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200" b="0">
                <a:solidFill>
                  <a:srgbClr val="FFFFFF"/>
                </a:solidFill>
                <a:latin typeface="+mn-lt"/>
                <a:ea typeface="+mn-ea"/>
                <a:cs typeface="+mn-cs"/>
                <a:sym typeface="Helvetica Neue Medium"/>
              </a:defRPr>
            </a:lvl1pPr>
          </a:lstStyle>
          <a:p>
            <a:r>
              <a:t>Password Encoder</a:t>
            </a:r>
          </a:p>
        </p:txBody>
      </p:sp>
      <p:sp>
        <p:nvSpPr>
          <p:cNvPr id="124" name="Security Context"/>
          <p:cNvSpPr/>
          <p:nvPr/>
        </p:nvSpPr>
        <p:spPr>
          <a:xfrm>
            <a:off x="2884020" y="7620706"/>
            <a:ext cx="4481466" cy="1270001"/>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200" b="0">
                <a:solidFill>
                  <a:srgbClr val="FFFFFF"/>
                </a:solidFill>
                <a:latin typeface="+mn-lt"/>
                <a:ea typeface="+mn-ea"/>
                <a:cs typeface="+mn-cs"/>
                <a:sym typeface="Helvetica Neue Medium"/>
              </a:defRPr>
            </a:lvl1pPr>
          </a:lstStyle>
          <a:p>
            <a:r>
              <a:t>Security Context</a:t>
            </a:r>
          </a:p>
        </p:txBody>
      </p:sp>
      <p:sp>
        <p:nvSpPr>
          <p:cNvPr id="125" name="Line"/>
          <p:cNvSpPr/>
          <p:nvPr/>
        </p:nvSpPr>
        <p:spPr>
          <a:xfrm flipH="1">
            <a:off x="4441383" y="4813356"/>
            <a:ext cx="2587393" cy="2587393"/>
          </a:xfrm>
          <a:prstGeom prst="line">
            <a:avLst/>
          </a:prstGeom>
          <a:ln w="63500">
            <a:solidFill>
              <a:srgbClr val="000000"/>
            </a:solidFill>
            <a:miter lim="400000"/>
            <a:tailEnd type="triangle"/>
          </a:ln>
        </p:spPr>
        <p:txBody>
          <a:bodyPr lIns="50800" tIns="50800" rIns="50800" bIns="50800" anchor="ctr"/>
          <a:lstStyle/>
          <a:p>
            <a:endParaRPr/>
          </a:p>
        </p:txBody>
      </p:sp>
      <p:sp>
        <p:nvSpPr>
          <p:cNvPr id="126" name="Line"/>
          <p:cNvSpPr/>
          <p:nvPr/>
        </p:nvSpPr>
        <p:spPr>
          <a:xfrm>
            <a:off x="2605372" y="3733465"/>
            <a:ext cx="1738732" cy="1"/>
          </a:xfrm>
          <a:prstGeom prst="line">
            <a:avLst/>
          </a:prstGeom>
          <a:ln w="63500">
            <a:solidFill>
              <a:srgbClr val="000000"/>
            </a:solidFill>
            <a:miter lim="400000"/>
            <a:tailEnd type="triangle"/>
          </a:ln>
        </p:spPr>
        <p:txBody>
          <a:bodyPr lIns="50800" tIns="50800" rIns="50800" bIns="50800" anchor="ctr"/>
          <a:lstStyle/>
          <a:p>
            <a:endParaRPr/>
          </a:p>
        </p:txBody>
      </p:sp>
      <p:sp>
        <p:nvSpPr>
          <p:cNvPr id="127" name="Notebook"/>
          <p:cNvSpPr/>
          <p:nvPr/>
        </p:nvSpPr>
        <p:spPr>
          <a:xfrm>
            <a:off x="512672" y="3621793"/>
            <a:ext cx="1508171" cy="844822"/>
          </a:xfrm>
          <a:custGeom>
            <a:avLst/>
            <a:gdLst/>
            <a:ahLst/>
            <a:cxnLst>
              <a:cxn ang="0">
                <a:pos x="wd2" y="hd2"/>
              </a:cxn>
              <a:cxn ang="5400000">
                <a:pos x="wd2" y="hd2"/>
              </a:cxn>
              <a:cxn ang="10800000">
                <a:pos x="wd2" y="hd2"/>
              </a:cxn>
              <a:cxn ang="16200000">
                <a:pos x="wd2" y="hd2"/>
              </a:cxn>
            </a:cxnLst>
            <a:rect l="0" t="0" r="r" b="b"/>
            <a:pathLst>
              <a:path w="21600" h="21599" extrusionOk="0">
                <a:moveTo>
                  <a:pt x="1952" y="0"/>
                </a:moveTo>
                <a:cubicBezTo>
                  <a:pt x="1421" y="0"/>
                  <a:pt x="1439" y="771"/>
                  <a:pt x="1439" y="1718"/>
                </a:cubicBezTo>
                <a:lnTo>
                  <a:pt x="1439" y="19328"/>
                </a:lnTo>
                <a:lnTo>
                  <a:pt x="0" y="19328"/>
                </a:lnTo>
                <a:cubicBezTo>
                  <a:pt x="0" y="19328"/>
                  <a:pt x="0" y="19890"/>
                  <a:pt x="0" y="20529"/>
                </a:cubicBezTo>
                <a:cubicBezTo>
                  <a:pt x="0" y="21600"/>
                  <a:pt x="190" y="21599"/>
                  <a:pt x="896" y="21599"/>
                </a:cubicBezTo>
                <a:lnTo>
                  <a:pt x="10332" y="21599"/>
                </a:lnTo>
                <a:lnTo>
                  <a:pt x="11268" y="21599"/>
                </a:lnTo>
                <a:lnTo>
                  <a:pt x="20704" y="21599"/>
                </a:lnTo>
                <a:cubicBezTo>
                  <a:pt x="21367" y="21599"/>
                  <a:pt x="21600" y="21600"/>
                  <a:pt x="21600" y="20529"/>
                </a:cubicBezTo>
                <a:cubicBezTo>
                  <a:pt x="21600" y="19890"/>
                  <a:pt x="21600" y="19328"/>
                  <a:pt x="21600" y="19328"/>
                </a:cubicBezTo>
                <a:lnTo>
                  <a:pt x="20161" y="19328"/>
                </a:lnTo>
                <a:lnTo>
                  <a:pt x="20161" y="1718"/>
                </a:lnTo>
                <a:cubicBezTo>
                  <a:pt x="20161" y="771"/>
                  <a:pt x="20196" y="0"/>
                  <a:pt x="19665" y="0"/>
                </a:cubicBezTo>
                <a:lnTo>
                  <a:pt x="1952" y="0"/>
                </a:lnTo>
                <a:close/>
                <a:moveTo>
                  <a:pt x="2475" y="1849"/>
                </a:moveTo>
                <a:lnTo>
                  <a:pt x="19125" y="1849"/>
                </a:lnTo>
                <a:lnTo>
                  <a:pt x="19125" y="19328"/>
                </a:lnTo>
                <a:lnTo>
                  <a:pt x="11268" y="19328"/>
                </a:lnTo>
                <a:lnTo>
                  <a:pt x="10332" y="19328"/>
                </a:lnTo>
                <a:lnTo>
                  <a:pt x="2475" y="19328"/>
                </a:lnTo>
                <a:lnTo>
                  <a:pt x="2475" y="1849"/>
                </a:ln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8" name="Line"/>
          <p:cNvSpPr/>
          <p:nvPr/>
        </p:nvSpPr>
        <p:spPr>
          <a:xfrm>
            <a:off x="16754659" y="4044204"/>
            <a:ext cx="1738732" cy="1"/>
          </a:xfrm>
          <a:prstGeom prst="line">
            <a:avLst/>
          </a:prstGeom>
          <a:ln w="63500">
            <a:solidFill>
              <a:srgbClr val="000000"/>
            </a:solidFill>
            <a:miter lim="400000"/>
            <a:tailEnd type="triangle"/>
          </a:ln>
        </p:spPr>
        <p:txBody>
          <a:bodyPr lIns="50800" tIns="50800" rIns="50800" bIns="50800" anchor="ctr"/>
          <a:lstStyle/>
          <a:p>
            <a:endParaRPr/>
          </a:p>
        </p:txBody>
      </p:sp>
      <p:sp>
        <p:nvSpPr>
          <p:cNvPr id="129" name="Line"/>
          <p:cNvSpPr/>
          <p:nvPr/>
        </p:nvSpPr>
        <p:spPr>
          <a:xfrm>
            <a:off x="10294579" y="3733465"/>
            <a:ext cx="1738732" cy="1"/>
          </a:xfrm>
          <a:prstGeom prst="line">
            <a:avLst/>
          </a:prstGeom>
          <a:ln w="63500">
            <a:solidFill>
              <a:srgbClr val="000000"/>
            </a:solidFill>
            <a:miter lim="400000"/>
            <a:tailEnd type="triangle"/>
          </a:ln>
        </p:spPr>
        <p:txBody>
          <a:bodyPr lIns="50800" tIns="50800" rIns="50800" bIns="50800" anchor="ctr"/>
          <a:lstStyle/>
          <a:p>
            <a:endParaRPr/>
          </a:p>
        </p:txBody>
      </p:sp>
      <p:sp>
        <p:nvSpPr>
          <p:cNvPr id="130" name="Line"/>
          <p:cNvSpPr/>
          <p:nvPr/>
        </p:nvSpPr>
        <p:spPr>
          <a:xfrm flipH="1">
            <a:off x="18431119" y="4895245"/>
            <a:ext cx="1716281" cy="1716282"/>
          </a:xfrm>
          <a:prstGeom prst="line">
            <a:avLst/>
          </a:prstGeom>
          <a:ln w="63500">
            <a:solidFill>
              <a:srgbClr val="000000"/>
            </a:solidFill>
            <a:miter lim="400000"/>
            <a:tailEnd type="triangle"/>
          </a:ln>
        </p:spPr>
        <p:txBody>
          <a:bodyPr lIns="50800" tIns="50800" rIns="50800" bIns="50800" anchor="ctr"/>
          <a:lstStyle/>
          <a:p>
            <a:endParaRPr/>
          </a:p>
        </p:txBody>
      </p:sp>
      <p:sp>
        <p:nvSpPr>
          <p:cNvPr id="131" name="Line"/>
          <p:cNvSpPr/>
          <p:nvPr/>
        </p:nvSpPr>
        <p:spPr>
          <a:xfrm>
            <a:off x="21158542" y="4920280"/>
            <a:ext cx="1482905" cy="1664879"/>
          </a:xfrm>
          <a:prstGeom prst="line">
            <a:avLst/>
          </a:prstGeom>
          <a:ln w="63500">
            <a:solidFill>
              <a:srgbClr val="000000"/>
            </a:solidFill>
            <a:miter lim="400000"/>
            <a:tailEnd type="triangle"/>
          </a:ln>
        </p:spPr>
        <p:txBody>
          <a:bodyPr lIns="50800" tIns="50800" rIns="50800" bIns="50800" anchor="ctr"/>
          <a:lstStyle/>
          <a:p>
            <a:endParaRPr/>
          </a:p>
        </p:txBody>
      </p:sp>
      <p:sp>
        <p:nvSpPr>
          <p:cNvPr id="132" name="Line"/>
          <p:cNvSpPr/>
          <p:nvPr/>
        </p:nvSpPr>
        <p:spPr>
          <a:xfrm flipH="1">
            <a:off x="10264640" y="4549664"/>
            <a:ext cx="1738733" cy="1"/>
          </a:xfrm>
          <a:prstGeom prst="line">
            <a:avLst/>
          </a:prstGeom>
          <a:ln w="63500">
            <a:solidFill>
              <a:srgbClr val="000000"/>
            </a:solidFill>
            <a:miter lim="400000"/>
            <a:tailEnd type="triangle"/>
          </a:ln>
        </p:spPr>
        <p:txBody>
          <a:bodyPr lIns="50800" tIns="50800" rIns="50800" bIns="50800" anchor="ctr"/>
          <a:lstStyle/>
          <a:p>
            <a:endParaRPr/>
          </a:p>
        </p:txBody>
      </p:sp>
      <p:sp>
        <p:nvSpPr>
          <p:cNvPr id="133" name="Line"/>
          <p:cNvSpPr/>
          <p:nvPr/>
        </p:nvSpPr>
        <p:spPr>
          <a:xfrm flipH="1">
            <a:off x="16754659" y="4549664"/>
            <a:ext cx="1738732" cy="1"/>
          </a:xfrm>
          <a:prstGeom prst="line">
            <a:avLst/>
          </a:prstGeom>
          <a:ln w="63500">
            <a:solidFill>
              <a:srgbClr val="000000"/>
            </a:solidFill>
            <a:miter lim="400000"/>
            <a:tailEnd type="triangle"/>
          </a:ln>
        </p:spPr>
        <p:txBody>
          <a:bodyPr lIns="50800" tIns="50800" rIns="50800" bIns="50800" anchor="ctr"/>
          <a:lstStyle/>
          <a:p>
            <a:endParaRPr/>
          </a:p>
        </p:txBody>
      </p:sp>
      <p:sp>
        <p:nvSpPr>
          <p:cNvPr id="134" name="Line"/>
          <p:cNvSpPr/>
          <p:nvPr/>
        </p:nvSpPr>
        <p:spPr>
          <a:xfrm flipH="1">
            <a:off x="2732372" y="4448064"/>
            <a:ext cx="1738733" cy="1"/>
          </a:xfrm>
          <a:prstGeom prst="line">
            <a:avLst/>
          </a:prstGeom>
          <a:ln w="63500">
            <a:solidFill>
              <a:srgbClr val="000000"/>
            </a:solidFill>
            <a:miter lim="400000"/>
            <a:tailEnd type="triangle"/>
          </a:ln>
        </p:spPr>
        <p:txBody>
          <a:bodyPr lIns="50800" tIns="50800" rIns="50800" bIns="50800" anchor="ctr"/>
          <a:lstStyle/>
          <a:p>
            <a:endParaRPr/>
          </a:p>
        </p:txBody>
      </p:sp>
      <p:sp>
        <p:nvSpPr>
          <p:cNvPr id="135" name="AuthenticationSuccessHandler"/>
          <p:cNvSpPr txBox="1"/>
          <p:nvPr/>
        </p:nvSpPr>
        <p:spPr>
          <a:xfrm>
            <a:off x="1323643" y="5795373"/>
            <a:ext cx="7602221" cy="7091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000"/>
            </a:lvl1pPr>
          </a:lstStyle>
          <a:p>
            <a:r>
              <a:t>AuthenticationSuccessHandler</a:t>
            </a:r>
          </a:p>
        </p:txBody>
      </p:sp>
      <p:sp>
        <p:nvSpPr>
          <p:cNvPr id="136" name="AuthenticationFailureHandler"/>
          <p:cNvSpPr txBox="1"/>
          <p:nvPr/>
        </p:nvSpPr>
        <p:spPr>
          <a:xfrm>
            <a:off x="7999075" y="7512449"/>
            <a:ext cx="7187185" cy="7091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000"/>
            </a:lvl1pPr>
          </a:lstStyle>
          <a:p>
            <a:r>
              <a:t>AuthenticationFailureHandler</a:t>
            </a:r>
          </a:p>
        </p:txBody>
      </p:sp>
      <p:sp>
        <p:nvSpPr>
          <p:cNvPr id="137" name="Line"/>
          <p:cNvSpPr/>
          <p:nvPr/>
        </p:nvSpPr>
        <p:spPr>
          <a:xfrm>
            <a:off x="8132309" y="4877985"/>
            <a:ext cx="2458136" cy="2458135"/>
          </a:xfrm>
          <a:prstGeom prst="line">
            <a:avLst/>
          </a:prstGeom>
          <a:ln w="63500">
            <a:solidFill>
              <a:srgbClr val="000000"/>
            </a:solidFill>
            <a:miter lim="400000"/>
            <a:tailEnd type="triangle"/>
          </a:ln>
        </p:spPr>
        <p:txBody>
          <a:bodyPr lIns="50800" tIns="50800" rIns="50800" bIns="50800" anchor="ctr"/>
          <a:lstStyle/>
          <a:p>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1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1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1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1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6" nodeType="clickEffect">
                                  <p:stCondLst>
                                    <p:cond delay="0"/>
                                  </p:stCondLst>
                                  <p:iterate>
                                    <p:tmAbs val="0"/>
                                  </p:iterate>
                                  <p:childTnLst>
                                    <p:set>
                                      <p:cBhvr>
                                        <p:cTn id="26" fill="hold"/>
                                        <p:tgtEl>
                                          <p:spTgt spid="1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7" nodeType="clickEffect">
                                  <p:stCondLst>
                                    <p:cond delay="0"/>
                                  </p:stCondLst>
                                  <p:iterate>
                                    <p:tmAbs val="0"/>
                                  </p:iterate>
                                  <p:childTnLst>
                                    <p:set>
                                      <p:cBhvr>
                                        <p:cTn id="30" fill="hold"/>
                                        <p:tgtEl>
                                          <p:spTgt spid="1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8" nodeType="clickEffect">
                                  <p:stCondLst>
                                    <p:cond delay="0"/>
                                  </p:stCondLst>
                                  <p:iterate>
                                    <p:tmAbs val="0"/>
                                  </p:iterate>
                                  <p:childTnLst>
                                    <p:set>
                                      <p:cBhvr>
                                        <p:cTn id="34" fill="hold"/>
                                        <p:tgtEl>
                                          <p:spTgt spid="1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9" nodeType="clickEffect">
                                  <p:stCondLst>
                                    <p:cond delay="0"/>
                                  </p:stCondLst>
                                  <p:iterate>
                                    <p:tmAbs val="0"/>
                                  </p:iterate>
                                  <p:childTnLst>
                                    <p:set>
                                      <p:cBhvr>
                                        <p:cTn id="38" fill="hold"/>
                                        <p:tgtEl>
                                          <p:spTgt spid="1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0" nodeType="clickEffect">
                                  <p:stCondLst>
                                    <p:cond delay="0"/>
                                  </p:stCondLst>
                                  <p:iterate>
                                    <p:tmAbs val="0"/>
                                  </p:iterate>
                                  <p:childTnLst>
                                    <p:set>
                                      <p:cBhvr>
                                        <p:cTn id="42" fill="hold"/>
                                        <p:tgtEl>
                                          <p:spTgt spid="13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11" nodeType="clickEffect">
                                  <p:stCondLst>
                                    <p:cond delay="0"/>
                                  </p:stCondLst>
                                  <p:iterate>
                                    <p:tmAbs val="0"/>
                                  </p:iterate>
                                  <p:childTnLst>
                                    <p:set>
                                      <p:cBhvr>
                                        <p:cTn id="46" fill="hold"/>
                                        <p:tgtEl>
                                          <p:spTgt spid="1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12" nodeType="clickEffect">
                                  <p:stCondLst>
                                    <p:cond delay="0"/>
                                  </p:stCondLst>
                                  <p:iterate>
                                    <p:tmAbs val="0"/>
                                  </p:iterate>
                                  <p:childTnLst>
                                    <p:set>
                                      <p:cBhvr>
                                        <p:cTn id="50" fill="hold"/>
                                        <p:tgtEl>
                                          <p:spTgt spid="13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13" nodeType="clickEffect">
                                  <p:stCondLst>
                                    <p:cond delay="0"/>
                                  </p:stCondLst>
                                  <p:iterate>
                                    <p:tmAbs val="0"/>
                                  </p:iterate>
                                  <p:childTnLst>
                                    <p:set>
                                      <p:cBhvr>
                                        <p:cTn id="54" fill="hold"/>
                                        <p:tgtEl>
                                          <p:spTgt spid="13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14" nodeType="clickEffect">
                                  <p:stCondLst>
                                    <p:cond delay="0"/>
                                  </p:stCondLst>
                                  <p:iterate>
                                    <p:tmAbs val="0"/>
                                  </p:iterate>
                                  <p:childTnLst>
                                    <p:set>
                                      <p:cBhvr>
                                        <p:cTn id="58" fill="hold"/>
                                        <p:tgtEl>
                                          <p:spTgt spid="12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15" nodeType="clickEffect">
                                  <p:stCondLst>
                                    <p:cond delay="0"/>
                                  </p:stCondLst>
                                  <p:iterate>
                                    <p:tmAbs val="0"/>
                                  </p:iterate>
                                  <p:childTnLst>
                                    <p:set>
                                      <p:cBhvr>
                                        <p:cTn id="62" fill="hold"/>
                                        <p:tgtEl>
                                          <p:spTgt spid="13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16" nodeType="clickEffect">
                                  <p:stCondLst>
                                    <p:cond delay="0"/>
                                  </p:stCondLst>
                                  <p:iterate>
                                    <p:tmAbs val="0"/>
                                  </p:iterate>
                                  <p:childTnLst>
                                    <p:set>
                                      <p:cBhvr>
                                        <p:cTn id="66" fill="hold"/>
                                        <p:tgtEl>
                                          <p:spTgt spid="12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17" nodeType="clickEffect">
                                  <p:stCondLst>
                                    <p:cond delay="0"/>
                                  </p:stCondLst>
                                  <p:iterate>
                                    <p:tmAbs val="0"/>
                                  </p:iterate>
                                  <p:childTnLst>
                                    <p:set>
                                      <p:cBhvr>
                                        <p:cTn id="70" fill="hold"/>
                                        <p:tgtEl>
                                          <p:spTgt spid="13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18" nodeType="clickEffect">
                                  <p:stCondLst>
                                    <p:cond delay="0"/>
                                  </p:stCondLst>
                                  <p:iterate>
                                    <p:tmAbs val="0"/>
                                  </p:iterate>
                                  <p:childTnLst>
                                    <p:set>
                                      <p:cBhvr>
                                        <p:cTn id="74" fill="hold"/>
                                        <p:tgtEl>
                                          <p:spTgt spid="13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19" nodeType="clickEffect">
                                  <p:stCondLst>
                                    <p:cond delay="0"/>
                                  </p:stCondLst>
                                  <p:iterate>
                                    <p:tmAbs val="0"/>
                                  </p:iterate>
                                  <p:childTnLst>
                                    <p:set>
                                      <p:cBhvr>
                                        <p:cTn id="78" fill="hold"/>
                                        <p:tgtEl>
                                          <p:spTgt spid="1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3" animBg="1" advAuto="0"/>
      <p:bldP spid="120" grpId="5" animBg="1" advAuto="0"/>
      <p:bldP spid="121" grpId="7" animBg="1" advAuto="0"/>
      <p:bldP spid="122" grpId="9" animBg="1" advAuto="0"/>
      <p:bldP spid="123" grpId="11" animBg="1" advAuto="0"/>
      <p:bldP spid="124" grpId="16" animBg="1" advAuto="0"/>
      <p:bldP spid="125" grpId="14" animBg="1" advAuto="0"/>
      <p:bldP spid="126" grpId="2" animBg="1" advAuto="0"/>
      <p:bldP spid="127" grpId="1" animBg="1" advAuto="0"/>
      <p:bldP spid="128" grpId="6" animBg="1" advAuto="0"/>
      <p:bldP spid="129" grpId="4" animBg="1" advAuto="0"/>
      <p:bldP spid="130" grpId="8" animBg="1" advAuto="0"/>
      <p:bldP spid="131" grpId="10" animBg="1" advAuto="0"/>
      <p:bldP spid="132" grpId="13" animBg="1" advAuto="0"/>
      <p:bldP spid="133" grpId="12" animBg="1" advAuto="0"/>
      <p:bldP spid="134" grpId="19" animBg="1" advAuto="0"/>
      <p:bldP spid="135" grpId="15" animBg="1" advAuto="0"/>
      <p:bldP spid="136" grpId="18" animBg="1" advAuto="0"/>
      <p:bldP spid="137" grpId="17"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JWT"/>
          <p:cNvSpPr txBox="1"/>
          <p:nvPr/>
        </p:nvSpPr>
        <p:spPr>
          <a:xfrm>
            <a:off x="1280565" y="513548"/>
            <a:ext cx="2259077" cy="13040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8000"/>
            </a:lvl1pPr>
          </a:lstStyle>
          <a:p>
            <a:r>
              <a:t>JWT</a:t>
            </a:r>
          </a:p>
        </p:txBody>
      </p:sp>
      <p:sp>
        <p:nvSpPr>
          <p:cNvPr id="255" name="Generate KeyPair"/>
          <p:cNvSpPr txBox="1"/>
          <p:nvPr/>
        </p:nvSpPr>
        <p:spPr>
          <a:xfrm>
            <a:off x="5014186" y="5729719"/>
            <a:ext cx="8072629" cy="12796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8000" b="0"/>
            </a:lvl1pPr>
          </a:lstStyle>
          <a:p>
            <a:r>
              <a:t>Generate KeyPair</a:t>
            </a:r>
          </a:p>
        </p:txBody>
      </p:sp>
      <p:sp>
        <p:nvSpPr>
          <p:cNvPr id="256" name="productauthserver"/>
          <p:cNvSpPr txBox="1"/>
          <p:nvPr/>
        </p:nvSpPr>
        <p:spPr>
          <a:xfrm>
            <a:off x="5037897" y="3885952"/>
            <a:ext cx="8432293" cy="12796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8000" b="0"/>
            </a:lvl1pPr>
          </a:lstStyle>
          <a:p>
            <a:r>
              <a:t>productauthserver</a:t>
            </a:r>
          </a:p>
        </p:txBody>
      </p:sp>
      <p:sp>
        <p:nvSpPr>
          <p:cNvPr id="257" name="Configure JWT"/>
          <p:cNvSpPr txBox="1"/>
          <p:nvPr/>
        </p:nvSpPr>
        <p:spPr>
          <a:xfrm>
            <a:off x="4937180" y="7573486"/>
            <a:ext cx="6869685" cy="12796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8000" b="0"/>
            </a:lvl1pPr>
          </a:lstStyle>
          <a:p>
            <a:r>
              <a:t>Configure JWT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2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 grpId="1" animBg="1" advAuto="0"/>
      <p:bldP spid="255" grpId="2" animBg="1" advAuto="0"/>
      <p:bldP spid="256" grpId="3" animBg="1" advAuto="0"/>
      <p:bldP spid="257" grpId="4"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SRF"/>
          <p:cNvSpPr txBox="1"/>
          <p:nvPr/>
        </p:nvSpPr>
        <p:spPr>
          <a:xfrm>
            <a:off x="1080585" y="513548"/>
            <a:ext cx="2862581" cy="13040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8000"/>
            </a:lvl1pPr>
          </a:lstStyle>
          <a:p>
            <a:r>
              <a:t>CSRF</a:t>
            </a:r>
          </a:p>
        </p:txBody>
      </p:sp>
      <p:sp>
        <p:nvSpPr>
          <p:cNvPr id="260" name="Enable CSRF"/>
          <p:cNvSpPr txBox="1"/>
          <p:nvPr/>
        </p:nvSpPr>
        <p:spPr>
          <a:xfrm>
            <a:off x="3589470" y="3841586"/>
            <a:ext cx="6172709" cy="12796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8000" b="0"/>
            </a:lvl1pPr>
          </a:lstStyle>
          <a:p>
            <a:r>
              <a:t>Enable CSRF</a:t>
            </a:r>
          </a:p>
        </p:txBody>
      </p:sp>
      <p:sp>
        <p:nvSpPr>
          <p:cNvPr id="261" name="Customise for POST only"/>
          <p:cNvSpPr txBox="1"/>
          <p:nvPr/>
        </p:nvSpPr>
        <p:spPr>
          <a:xfrm>
            <a:off x="3593206" y="5866580"/>
            <a:ext cx="11593069" cy="12796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8000" b="0"/>
            </a:lvl1pPr>
          </a:lstStyle>
          <a:p>
            <a:r>
              <a:t>Customise for POST only</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 grpId="1" animBg="1" advAuto="0"/>
      <p:bldP spid="260" grpId="2" animBg="1" advAuto="0"/>
      <p:bldP spid="261" grpId="3"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CORS"/>
          <p:cNvSpPr txBox="1"/>
          <p:nvPr/>
        </p:nvSpPr>
        <p:spPr>
          <a:xfrm>
            <a:off x="986605" y="513548"/>
            <a:ext cx="3050541" cy="13040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8000"/>
            </a:lvl1pPr>
          </a:lstStyle>
          <a:p>
            <a:r>
              <a:t>CORS</a:t>
            </a:r>
          </a:p>
        </p:txBody>
      </p:sp>
      <p:sp>
        <p:nvSpPr>
          <p:cNvPr id="264" name="Create a react app"/>
          <p:cNvSpPr txBox="1"/>
          <p:nvPr/>
        </p:nvSpPr>
        <p:spPr>
          <a:xfrm>
            <a:off x="5286824" y="3977282"/>
            <a:ext cx="8545069" cy="12796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8000" b="0"/>
            </a:lvl1pPr>
          </a:lstStyle>
          <a:p>
            <a:r>
              <a:t>Create a react app</a:t>
            </a:r>
          </a:p>
        </p:txBody>
      </p:sp>
      <p:sp>
        <p:nvSpPr>
          <p:cNvPr id="265" name="Configure Cors Support"/>
          <p:cNvSpPr txBox="1"/>
          <p:nvPr/>
        </p:nvSpPr>
        <p:spPr>
          <a:xfrm>
            <a:off x="5279855" y="5900504"/>
            <a:ext cx="10933685" cy="12796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8000" b="0"/>
            </a:lvl1pPr>
          </a:lstStyle>
          <a:p>
            <a:r>
              <a:t>Configure Cors Support</a:t>
            </a:r>
          </a:p>
        </p:txBody>
      </p:sp>
      <p:sp>
        <p:nvSpPr>
          <p:cNvPr id="266" name="Customise it only for POST method"/>
          <p:cNvSpPr txBox="1"/>
          <p:nvPr/>
        </p:nvSpPr>
        <p:spPr>
          <a:xfrm>
            <a:off x="5299563" y="7823726"/>
            <a:ext cx="16186405" cy="12796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8000" b="0"/>
            </a:lvl1pPr>
          </a:lstStyle>
          <a:p>
            <a:r>
              <a:t>Customise it only for POST method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 grpId="1" animBg="1" advAuto="0"/>
      <p:bldP spid="264" grpId="2" animBg="1" advAuto="0"/>
      <p:bldP spid="265" grpId="3" animBg="1" advAuto="0"/>
      <p:bldP spid="266" grpId="4"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Security"/>
          <p:cNvSpPr txBox="1"/>
          <p:nvPr/>
        </p:nvSpPr>
        <p:spPr>
          <a:xfrm>
            <a:off x="8412479" y="5367979"/>
            <a:ext cx="7559041" cy="23704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5000"/>
            </a:lvl1pPr>
          </a:lstStyle>
          <a:p>
            <a:r>
              <a:t>Security</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 grpId="1"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Authentication and Authorisation"/>
          <p:cNvSpPr txBox="1"/>
          <p:nvPr/>
        </p:nvSpPr>
        <p:spPr>
          <a:xfrm>
            <a:off x="412335" y="513548"/>
            <a:ext cx="16067533" cy="13040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8000"/>
            </a:lvl1pPr>
          </a:lstStyle>
          <a:p>
            <a:r>
              <a:rPr dirty="0"/>
              <a:t>Authentication and </a:t>
            </a:r>
            <a:r>
              <a:rPr dirty="0" err="1"/>
              <a:t>Authorisation</a:t>
            </a:r>
            <a:endParaRPr dirty="0"/>
          </a:p>
        </p:txBody>
      </p:sp>
      <p:sp>
        <p:nvSpPr>
          <p:cNvPr id="271" name="Banking…"/>
          <p:cNvSpPr/>
          <p:nvPr/>
        </p:nvSpPr>
        <p:spPr>
          <a:xfrm>
            <a:off x="10185400" y="4241800"/>
            <a:ext cx="4155976" cy="2114848"/>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p>
            <a:pPr>
              <a:defRPr sz="3200" b="0">
                <a:solidFill>
                  <a:srgbClr val="FFFFFF"/>
                </a:solidFill>
                <a:latin typeface="+mn-lt"/>
                <a:ea typeface="+mn-ea"/>
                <a:cs typeface="+mn-cs"/>
                <a:sym typeface="Helvetica Neue Medium"/>
              </a:defRPr>
            </a:pPr>
            <a:r>
              <a:t>Banking</a:t>
            </a:r>
          </a:p>
          <a:p>
            <a:pPr>
              <a:defRPr sz="3200" b="0">
                <a:solidFill>
                  <a:srgbClr val="FFFFFF"/>
                </a:solidFill>
                <a:latin typeface="+mn-lt"/>
                <a:ea typeface="+mn-ea"/>
                <a:cs typeface="+mn-cs"/>
                <a:sym typeface="Helvetica Neue Medium"/>
              </a:defRPr>
            </a:pPr>
            <a:r>
              <a:t>App</a:t>
            </a:r>
          </a:p>
        </p:txBody>
      </p:sp>
      <p:sp>
        <p:nvSpPr>
          <p:cNvPr id="272" name="Computer"/>
          <p:cNvSpPr/>
          <p:nvPr/>
        </p:nvSpPr>
        <p:spPr>
          <a:xfrm>
            <a:off x="2498355" y="7338330"/>
            <a:ext cx="1389802" cy="1121545"/>
          </a:xfrm>
          <a:custGeom>
            <a:avLst/>
            <a:gdLst/>
            <a:ahLst/>
            <a:cxnLst>
              <a:cxn ang="0">
                <a:pos x="wd2" y="hd2"/>
              </a:cxn>
              <a:cxn ang="5400000">
                <a:pos x="wd2" y="hd2"/>
              </a:cxn>
              <a:cxn ang="10800000">
                <a:pos x="wd2" y="hd2"/>
              </a:cxn>
              <a:cxn ang="16200000">
                <a:pos x="wd2" y="hd2"/>
              </a:cxn>
            </a:cxnLst>
            <a:rect l="0" t="0" r="r" b="b"/>
            <a:pathLst>
              <a:path w="21595" h="21600" extrusionOk="0">
                <a:moveTo>
                  <a:pt x="464" y="0"/>
                </a:moveTo>
                <a:cubicBezTo>
                  <a:pt x="210" y="0"/>
                  <a:pt x="0" y="261"/>
                  <a:pt x="0" y="575"/>
                </a:cubicBezTo>
                <a:lnTo>
                  <a:pt x="0" y="17777"/>
                </a:lnTo>
                <a:cubicBezTo>
                  <a:pt x="0" y="18091"/>
                  <a:pt x="210" y="18354"/>
                  <a:pt x="464" y="18354"/>
                </a:cubicBezTo>
                <a:lnTo>
                  <a:pt x="9148" y="18354"/>
                </a:lnTo>
                <a:lnTo>
                  <a:pt x="9116" y="18513"/>
                </a:lnTo>
                <a:lnTo>
                  <a:pt x="8753" y="20763"/>
                </a:lnTo>
                <a:lnTo>
                  <a:pt x="7690" y="20763"/>
                </a:lnTo>
                <a:lnTo>
                  <a:pt x="7690" y="21600"/>
                </a:lnTo>
                <a:lnTo>
                  <a:pt x="10486" y="21600"/>
                </a:lnTo>
                <a:lnTo>
                  <a:pt x="11107" y="21600"/>
                </a:lnTo>
                <a:lnTo>
                  <a:pt x="13905" y="21600"/>
                </a:lnTo>
                <a:lnTo>
                  <a:pt x="13905" y="20763"/>
                </a:lnTo>
                <a:lnTo>
                  <a:pt x="12842" y="20763"/>
                </a:lnTo>
                <a:lnTo>
                  <a:pt x="12479" y="18513"/>
                </a:lnTo>
                <a:lnTo>
                  <a:pt x="12452" y="18354"/>
                </a:lnTo>
                <a:lnTo>
                  <a:pt x="21131" y="18354"/>
                </a:lnTo>
                <a:cubicBezTo>
                  <a:pt x="21384" y="18354"/>
                  <a:pt x="21595" y="18091"/>
                  <a:pt x="21595" y="17777"/>
                </a:cubicBezTo>
                <a:lnTo>
                  <a:pt x="21595" y="575"/>
                </a:lnTo>
                <a:cubicBezTo>
                  <a:pt x="21600" y="261"/>
                  <a:pt x="21389" y="0"/>
                  <a:pt x="21136" y="0"/>
                </a:cubicBezTo>
                <a:lnTo>
                  <a:pt x="464" y="0"/>
                </a:lnTo>
                <a:close/>
                <a:moveTo>
                  <a:pt x="10800" y="542"/>
                </a:moveTo>
                <a:cubicBezTo>
                  <a:pt x="10913" y="542"/>
                  <a:pt x="11006" y="650"/>
                  <a:pt x="11006" y="797"/>
                </a:cubicBezTo>
                <a:cubicBezTo>
                  <a:pt x="11006" y="937"/>
                  <a:pt x="10913" y="1052"/>
                  <a:pt x="10800" y="1052"/>
                </a:cubicBezTo>
                <a:cubicBezTo>
                  <a:pt x="10686" y="1052"/>
                  <a:pt x="10594" y="937"/>
                  <a:pt x="10594" y="797"/>
                </a:cubicBezTo>
                <a:cubicBezTo>
                  <a:pt x="10594" y="656"/>
                  <a:pt x="10686" y="542"/>
                  <a:pt x="10800" y="542"/>
                </a:cubicBezTo>
                <a:close/>
                <a:moveTo>
                  <a:pt x="1242" y="1734"/>
                </a:moveTo>
                <a:lnTo>
                  <a:pt x="20358" y="1734"/>
                </a:lnTo>
                <a:lnTo>
                  <a:pt x="20358" y="15233"/>
                </a:lnTo>
                <a:lnTo>
                  <a:pt x="1242" y="15233"/>
                </a:lnTo>
                <a:lnTo>
                  <a:pt x="1242" y="1734"/>
                </a:ln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73" name="Coins"/>
          <p:cNvSpPr/>
          <p:nvPr/>
        </p:nvSpPr>
        <p:spPr>
          <a:xfrm>
            <a:off x="19821387" y="3979380"/>
            <a:ext cx="2207226" cy="2213855"/>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74" name="Line"/>
          <p:cNvSpPr/>
          <p:nvPr/>
        </p:nvSpPr>
        <p:spPr>
          <a:xfrm flipV="1">
            <a:off x="4013199" y="5400799"/>
            <a:ext cx="5801818" cy="2087711"/>
          </a:xfrm>
          <a:prstGeom prst="line">
            <a:avLst/>
          </a:prstGeom>
          <a:ln w="25400">
            <a:solidFill>
              <a:srgbClr val="000000"/>
            </a:solidFill>
            <a:miter lim="400000"/>
            <a:tailEnd type="triangle"/>
          </a:ln>
        </p:spPr>
        <p:txBody>
          <a:bodyPr lIns="50800" tIns="50800" rIns="50800" bIns="50800" anchor="ctr"/>
          <a:lstStyle/>
          <a:p>
            <a:endParaRPr/>
          </a:p>
        </p:txBody>
      </p:sp>
      <p:sp>
        <p:nvSpPr>
          <p:cNvPr id="275" name="Line"/>
          <p:cNvSpPr/>
          <p:nvPr/>
        </p:nvSpPr>
        <p:spPr>
          <a:xfrm>
            <a:off x="14556874" y="5086307"/>
            <a:ext cx="5049016" cy="1"/>
          </a:xfrm>
          <a:prstGeom prst="line">
            <a:avLst/>
          </a:prstGeom>
          <a:ln w="25400">
            <a:solidFill>
              <a:srgbClr val="000000"/>
            </a:solidFill>
            <a:miter lim="400000"/>
            <a:tailEnd type="triangle"/>
          </a:ln>
        </p:spPr>
        <p:txBody>
          <a:bodyPr lIns="50800" tIns="50800" rIns="50800" bIns="50800" anchor="ctr"/>
          <a:lstStyle/>
          <a:p>
            <a:endParaRPr/>
          </a:p>
        </p:txBody>
      </p:sp>
      <p:sp>
        <p:nvSpPr>
          <p:cNvPr id="276" name="Line"/>
          <p:cNvSpPr/>
          <p:nvPr/>
        </p:nvSpPr>
        <p:spPr>
          <a:xfrm flipH="1" flipV="1">
            <a:off x="14678288" y="5721307"/>
            <a:ext cx="4806187" cy="1"/>
          </a:xfrm>
          <a:prstGeom prst="line">
            <a:avLst/>
          </a:prstGeom>
          <a:ln w="25400">
            <a:solidFill>
              <a:srgbClr val="000000"/>
            </a:solidFill>
            <a:miter lim="400000"/>
            <a:tailEnd type="triangle"/>
          </a:ln>
        </p:spPr>
        <p:txBody>
          <a:bodyPr lIns="50800" tIns="50800" rIns="50800" bIns="50800" anchor="ctr"/>
          <a:lstStyle/>
          <a:p>
            <a:endParaRPr/>
          </a:p>
        </p:txBody>
      </p:sp>
      <p:sp>
        <p:nvSpPr>
          <p:cNvPr id="277" name="Line"/>
          <p:cNvSpPr/>
          <p:nvPr/>
        </p:nvSpPr>
        <p:spPr>
          <a:xfrm flipH="1">
            <a:off x="4508865" y="5995929"/>
            <a:ext cx="5456672" cy="2087578"/>
          </a:xfrm>
          <a:prstGeom prst="line">
            <a:avLst/>
          </a:prstGeom>
          <a:ln w="25400">
            <a:solidFill>
              <a:srgbClr val="000000"/>
            </a:solidFill>
            <a:miter lim="400000"/>
            <a:tailEnd type="triangle"/>
          </a:ln>
        </p:spPr>
        <p:txBody>
          <a:bodyPr lIns="50800" tIns="50800" rIns="50800" bIns="50800" anchor="ctr"/>
          <a:lstStyle/>
          <a:p>
            <a:endParaRPr/>
          </a:p>
        </p:txBody>
      </p:sp>
      <p:sp>
        <p:nvSpPr>
          <p:cNvPr id="278" name="You"/>
          <p:cNvSpPr txBox="1"/>
          <p:nvPr/>
        </p:nvSpPr>
        <p:spPr>
          <a:xfrm>
            <a:off x="1043271" y="8666948"/>
            <a:ext cx="1902461" cy="13040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8000"/>
            </a:lvl1pPr>
          </a:lstStyle>
          <a:p>
            <a:r>
              <a:t>You</a:t>
            </a:r>
          </a:p>
        </p:txBody>
      </p:sp>
      <p:sp>
        <p:nvSpPr>
          <p:cNvPr id="279" name="Banking…"/>
          <p:cNvSpPr/>
          <p:nvPr/>
        </p:nvSpPr>
        <p:spPr>
          <a:xfrm>
            <a:off x="15570200" y="7975600"/>
            <a:ext cx="4155976" cy="2114848"/>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p>
            <a:pPr>
              <a:defRPr sz="3200" b="0">
                <a:solidFill>
                  <a:srgbClr val="FFFFFF"/>
                </a:solidFill>
                <a:latin typeface="+mn-lt"/>
                <a:ea typeface="+mn-ea"/>
                <a:cs typeface="+mn-cs"/>
                <a:sym typeface="Helvetica Neue Medium"/>
              </a:defRPr>
            </a:pPr>
            <a:r>
              <a:t>Banking</a:t>
            </a:r>
          </a:p>
          <a:p>
            <a:pPr>
              <a:defRPr sz="3200" b="0">
                <a:solidFill>
                  <a:srgbClr val="FFFFFF"/>
                </a:solidFill>
                <a:latin typeface="+mn-lt"/>
                <a:ea typeface="+mn-ea"/>
                <a:cs typeface="+mn-cs"/>
                <a:sym typeface="Helvetica Neue Medium"/>
              </a:defRPr>
            </a:pPr>
            <a:r>
              <a:t>Teller</a:t>
            </a:r>
          </a:p>
        </p:txBody>
      </p:sp>
      <p:sp>
        <p:nvSpPr>
          <p:cNvPr id="280" name="Line"/>
          <p:cNvSpPr/>
          <p:nvPr/>
        </p:nvSpPr>
        <p:spPr>
          <a:xfrm flipH="1" flipV="1">
            <a:off x="14434909" y="6539142"/>
            <a:ext cx="1112565" cy="1112566"/>
          </a:xfrm>
          <a:prstGeom prst="line">
            <a:avLst/>
          </a:prstGeom>
          <a:ln w="25400">
            <a:solidFill>
              <a:srgbClr val="000000"/>
            </a:solidFill>
            <a:miter lim="400000"/>
            <a:tailEnd type="triangle"/>
          </a:ln>
        </p:spPr>
        <p:txBody>
          <a:bodyPr lIns="50800" tIns="50800" rIns="50800" bIns="50800" anchor="ctr"/>
          <a:lstStyle/>
          <a:p>
            <a:endParaRPr/>
          </a:p>
        </p:txBody>
      </p:sp>
      <p:sp>
        <p:nvSpPr>
          <p:cNvPr id="281" name="Line"/>
          <p:cNvSpPr/>
          <p:nvPr/>
        </p:nvSpPr>
        <p:spPr>
          <a:xfrm>
            <a:off x="13026029" y="6386650"/>
            <a:ext cx="2105868" cy="2105868"/>
          </a:xfrm>
          <a:prstGeom prst="line">
            <a:avLst/>
          </a:prstGeom>
          <a:ln w="25400">
            <a:solidFill>
              <a:srgbClr val="000000"/>
            </a:solidFill>
            <a:miter lim="400000"/>
            <a:tailEnd type="triangle"/>
          </a:ln>
        </p:spPr>
        <p:txBody>
          <a:bodyPr lIns="50800" tIns="50800" rIns="50800" bIns="50800" anchor="ctr"/>
          <a:lstStyle/>
          <a:p>
            <a:endParaRPr/>
          </a:p>
        </p:txBody>
      </p:sp>
      <p:sp>
        <p:nvSpPr>
          <p:cNvPr id="282" name="User"/>
          <p:cNvSpPr txBox="1"/>
          <p:nvPr/>
        </p:nvSpPr>
        <p:spPr>
          <a:xfrm>
            <a:off x="5320123" y="6205985"/>
            <a:ext cx="2391157" cy="13040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8000"/>
            </a:lvl1pPr>
          </a:lstStyle>
          <a:p>
            <a:r>
              <a:t>User</a:t>
            </a:r>
          </a:p>
        </p:txBody>
      </p:sp>
      <p:sp>
        <p:nvSpPr>
          <p:cNvPr id="283" name="Role"/>
          <p:cNvSpPr txBox="1"/>
          <p:nvPr/>
        </p:nvSpPr>
        <p:spPr>
          <a:xfrm>
            <a:off x="11782122" y="7247087"/>
            <a:ext cx="2313941" cy="13040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8000"/>
            </a:lvl1pPr>
          </a:lstStyle>
          <a:p>
            <a:r>
              <a:t>Role</a:t>
            </a:r>
          </a:p>
        </p:txBody>
      </p:sp>
      <p:sp>
        <p:nvSpPr>
          <p:cNvPr id="284" name="Basic"/>
          <p:cNvSpPr txBox="1"/>
          <p:nvPr/>
        </p:nvSpPr>
        <p:spPr>
          <a:xfrm>
            <a:off x="6838266" y="8666948"/>
            <a:ext cx="2803653" cy="13040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8000"/>
            </a:lvl1pPr>
          </a:lstStyle>
          <a:p>
            <a:r>
              <a:t>Basic</a:t>
            </a:r>
          </a:p>
        </p:txBody>
      </p:sp>
      <p:sp>
        <p:nvSpPr>
          <p:cNvPr id="285" name="Form Based"/>
          <p:cNvSpPr txBox="1"/>
          <p:nvPr/>
        </p:nvSpPr>
        <p:spPr>
          <a:xfrm>
            <a:off x="6924626" y="10541046"/>
            <a:ext cx="5983733" cy="13040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8000"/>
            </a:lvl1pPr>
          </a:lstStyle>
          <a:p>
            <a:r>
              <a:t>Form Based</a:t>
            </a:r>
          </a:p>
        </p:txBody>
      </p:sp>
      <p:sp>
        <p:nvSpPr>
          <p:cNvPr id="286" name="OAuth"/>
          <p:cNvSpPr txBox="1"/>
          <p:nvPr/>
        </p:nvSpPr>
        <p:spPr>
          <a:xfrm>
            <a:off x="6864443" y="12415146"/>
            <a:ext cx="3163317" cy="13040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8000"/>
            </a:lvl1pPr>
          </a:lstStyle>
          <a:p>
            <a:r>
              <a:t>OAuth</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7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27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27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6" nodeType="clickEffect">
                                  <p:stCondLst>
                                    <p:cond delay="0"/>
                                  </p:stCondLst>
                                  <p:iterate>
                                    <p:tmAbs val="0"/>
                                  </p:iterate>
                                  <p:childTnLst>
                                    <p:set>
                                      <p:cBhvr>
                                        <p:cTn id="26" fill="hold"/>
                                        <p:tgtEl>
                                          <p:spTgt spid="27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7" nodeType="clickEffect">
                                  <p:stCondLst>
                                    <p:cond delay="0"/>
                                  </p:stCondLst>
                                  <p:iterate>
                                    <p:tmAbs val="0"/>
                                  </p:iterate>
                                  <p:childTnLst>
                                    <p:set>
                                      <p:cBhvr>
                                        <p:cTn id="30" fill="hold"/>
                                        <p:tgtEl>
                                          <p:spTgt spid="27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8" nodeType="clickEffect">
                                  <p:stCondLst>
                                    <p:cond delay="0"/>
                                  </p:stCondLst>
                                  <p:iterate>
                                    <p:tmAbs val="0"/>
                                  </p:iterate>
                                  <p:childTnLst>
                                    <p:set>
                                      <p:cBhvr>
                                        <p:cTn id="34" fill="hold"/>
                                        <p:tgtEl>
                                          <p:spTgt spid="27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9" nodeType="clickEffect">
                                  <p:stCondLst>
                                    <p:cond delay="0"/>
                                  </p:stCondLst>
                                  <p:iterate>
                                    <p:tmAbs val="0"/>
                                  </p:iterate>
                                  <p:childTnLst>
                                    <p:set>
                                      <p:cBhvr>
                                        <p:cTn id="38" fill="hold"/>
                                        <p:tgtEl>
                                          <p:spTgt spid="27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0" nodeType="clickEffect">
                                  <p:stCondLst>
                                    <p:cond delay="0"/>
                                  </p:stCondLst>
                                  <p:iterate>
                                    <p:tmAbs val="0"/>
                                  </p:iterate>
                                  <p:childTnLst>
                                    <p:set>
                                      <p:cBhvr>
                                        <p:cTn id="42" fill="hold"/>
                                        <p:tgtEl>
                                          <p:spTgt spid="28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11" nodeType="clickEffect">
                                  <p:stCondLst>
                                    <p:cond delay="0"/>
                                  </p:stCondLst>
                                  <p:iterate>
                                    <p:tmAbs val="0"/>
                                  </p:iterate>
                                  <p:childTnLst>
                                    <p:set>
                                      <p:cBhvr>
                                        <p:cTn id="46" fill="hold"/>
                                        <p:tgtEl>
                                          <p:spTgt spid="27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12" nodeType="clickEffect">
                                  <p:stCondLst>
                                    <p:cond delay="0"/>
                                  </p:stCondLst>
                                  <p:iterate>
                                    <p:tmAbs val="0"/>
                                  </p:iterate>
                                  <p:childTnLst>
                                    <p:set>
                                      <p:cBhvr>
                                        <p:cTn id="50" fill="hold"/>
                                        <p:tgtEl>
                                          <p:spTgt spid="28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13" nodeType="clickEffect">
                                  <p:stCondLst>
                                    <p:cond delay="0"/>
                                  </p:stCondLst>
                                  <p:iterate>
                                    <p:tmAbs val="0"/>
                                  </p:iterate>
                                  <p:childTnLst>
                                    <p:set>
                                      <p:cBhvr>
                                        <p:cTn id="54" fill="hold"/>
                                        <p:tgtEl>
                                          <p:spTgt spid="28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14" nodeType="clickEffect">
                                  <p:stCondLst>
                                    <p:cond delay="0"/>
                                  </p:stCondLst>
                                  <p:iterate>
                                    <p:tmAbs val="0"/>
                                  </p:iterate>
                                  <p:childTnLst>
                                    <p:set>
                                      <p:cBhvr>
                                        <p:cTn id="58" fill="hold"/>
                                        <p:tgtEl>
                                          <p:spTgt spid="28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15" nodeType="clickEffect">
                                  <p:stCondLst>
                                    <p:cond delay="0"/>
                                  </p:stCondLst>
                                  <p:iterate>
                                    <p:tmAbs val="0"/>
                                  </p:iterate>
                                  <p:childTnLst>
                                    <p:set>
                                      <p:cBhvr>
                                        <p:cTn id="62" fill="hold"/>
                                        <p:tgtEl>
                                          <p:spTgt spid="28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16" nodeType="clickEffect">
                                  <p:stCondLst>
                                    <p:cond delay="0"/>
                                  </p:stCondLst>
                                  <p:iterate>
                                    <p:tmAbs val="0"/>
                                  </p:iterate>
                                  <p:childTnLst>
                                    <p:set>
                                      <p:cBhvr>
                                        <p:cTn id="66" fill="hold"/>
                                        <p:tgtEl>
                                          <p:spTgt spid="28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17" nodeType="clickEffect">
                                  <p:stCondLst>
                                    <p:cond delay="0"/>
                                  </p:stCondLst>
                                  <p:iterate>
                                    <p:tmAbs val="0"/>
                                  </p:iterate>
                                  <p:childTnLst>
                                    <p:set>
                                      <p:cBhvr>
                                        <p:cTn id="70" fill="hold"/>
                                        <p:tgtEl>
                                          <p:spTgt spid="2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 grpId="1" animBg="1" advAuto="0"/>
      <p:bldP spid="271" grpId="2" animBg="1" advAuto="0"/>
      <p:bldP spid="272" grpId="3" animBg="1" advAuto="0"/>
      <p:bldP spid="273" grpId="5" animBg="1" advAuto="0"/>
      <p:bldP spid="274" grpId="6" animBg="1" advAuto="0"/>
      <p:bldP spid="275" grpId="7" animBg="1" advAuto="0"/>
      <p:bldP spid="276" grpId="8" animBg="1" advAuto="0"/>
      <p:bldP spid="277" grpId="9" animBg="1" advAuto="0"/>
      <p:bldP spid="278" grpId="4" animBg="1" advAuto="0"/>
      <p:bldP spid="279" grpId="11" animBg="1" advAuto="0"/>
      <p:bldP spid="280" grpId="12" animBg="1" advAuto="0"/>
      <p:bldP spid="281" grpId="13" animBg="1" advAuto="0"/>
      <p:bldP spid="282" grpId="10" animBg="1" advAuto="0"/>
      <p:bldP spid="283" grpId="14" animBg="1" advAuto="0"/>
      <p:bldP spid="284" grpId="15" animBg="1" advAuto="0"/>
      <p:bldP spid="285" grpId="16" animBg="1" advAuto="0"/>
      <p:bldP spid="286" grpId="17"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Confidentiality"/>
          <p:cNvSpPr txBox="1"/>
          <p:nvPr/>
        </p:nvSpPr>
        <p:spPr>
          <a:xfrm>
            <a:off x="337514" y="513548"/>
            <a:ext cx="7129781" cy="13040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8000"/>
            </a:lvl1pPr>
          </a:lstStyle>
          <a:p>
            <a:r>
              <a:t>Confidentiality</a:t>
            </a:r>
          </a:p>
        </p:txBody>
      </p:sp>
      <p:sp>
        <p:nvSpPr>
          <p:cNvPr id="289" name="Banking…"/>
          <p:cNvSpPr/>
          <p:nvPr/>
        </p:nvSpPr>
        <p:spPr>
          <a:xfrm>
            <a:off x="10185400" y="4241800"/>
            <a:ext cx="4155976" cy="2114848"/>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p>
            <a:pPr>
              <a:defRPr sz="3200" b="0">
                <a:solidFill>
                  <a:srgbClr val="FFFFFF"/>
                </a:solidFill>
                <a:latin typeface="+mn-lt"/>
                <a:ea typeface="+mn-ea"/>
                <a:cs typeface="+mn-cs"/>
                <a:sym typeface="Helvetica Neue Medium"/>
              </a:defRPr>
            </a:pPr>
            <a:r>
              <a:t>Banking</a:t>
            </a:r>
          </a:p>
          <a:p>
            <a:pPr>
              <a:defRPr sz="3200" b="0">
                <a:solidFill>
                  <a:srgbClr val="FFFFFF"/>
                </a:solidFill>
                <a:latin typeface="+mn-lt"/>
                <a:ea typeface="+mn-ea"/>
                <a:cs typeface="+mn-cs"/>
                <a:sym typeface="Helvetica Neue Medium"/>
              </a:defRPr>
            </a:pPr>
            <a:r>
              <a:t>App</a:t>
            </a:r>
          </a:p>
        </p:txBody>
      </p:sp>
      <p:sp>
        <p:nvSpPr>
          <p:cNvPr id="290" name="Computer"/>
          <p:cNvSpPr/>
          <p:nvPr/>
        </p:nvSpPr>
        <p:spPr>
          <a:xfrm>
            <a:off x="2498355" y="7338330"/>
            <a:ext cx="1389802" cy="1121545"/>
          </a:xfrm>
          <a:custGeom>
            <a:avLst/>
            <a:gdLst/>
            <a:ahLst/>
            <a:cxnLst>
              <a:cxn ang="0">
                <a:pos x="wd2" y="hd2"/>
              </a:cxn>
              <a:cxn ang="5400000">
                <a:pos x="wd2" y="hd2"/>
              </a:cxn>
              <a:cxn ang="10800000">
                <a:pos x="wd2" y="hd2"/>
              </a:cxn>
              <a:cxn ang="16200000">
                <a:pos x="wd2" y="hd2"/>
              </a:cxn>
            </a:cxnLst>
            <a:rect l="0" t="0" r="r" b="b"/>
            <a:pathLst>
              <a:path w="21595" h="21600" extrusionOk="0">
                <a:moveTo>
                  <a:pt x="464" y="0"/>
                </a:moveTo>
                <a:cubicBezTo>
                  <a:pt x="210" y="0"/>
                  <a:pt x="0" y="261"/>
                  <a:pt x="0" y="575"/>
                </a:cubicBezTo>
                <a:lnTo>
                  <a:pt x="0" y="17777"/>
                </a:lnTo>
                <a:cubicBezTo>
                  <a:pt x="0" y="18091"/>
                  <a:pt x="210" y="18354"/>
                  <a:pt x="464" y="18354"/>
                </a:cubicBezTo>
                <a:lnTo>
                  <a:pt x="9148" y="18354"/>
                </a:lnTo>
                <a:lnTo>
                  <a:pt x="9116" y="18513"/>
                </a:lnTo>
                <a:lnTo>
                  <a:pt x="8753" y="20763"/>
                </a:lnTo>
                <a:lnTo>
                  <a:pt x="7690" y="20763"/>
                </a:lnTo>
                <a:lnTo>
                  <a:pt x="7690" y="21600"/>
                </a:lnTo>
                <a:lnTo>
                  <a:pt x="10486" y="21600"/>
                </a:lnTo>
                <a:lnTo>
                  <a:pt x="11107" y="21600"/>
                </a:lnTo>
                <a:lnTo>
                  <a:pt x="13905" y="21600"/>
                </a:lnTo>
                <a:lnTo>
                  <a:pt x="13905" y="20763"/>
                </a:lnTo>
                <a:lnTo>
                  <a:pt x="12842" y="20763"/>
                </a:lnTo>
                <a:lnTo>
                  <a:pt x="12479" y="18513"/>
                </a:lnTo>
                <a:lnTo>
                  <a:pt x="12452" y="18354"/>
                </a:lnTo>
                <a:lnTo>
                  <a:pt x="21131" y="18354"/>
                </a:lnTo>
                <a:cubicBezTo>
                  <a:pt x="21384" y="18354"/>
                  <a:pt x="21595" y="18091"/>
                  <a:pt x="21595" y="17777"/>
                </a:cubicBezTo>
                <a:lnTo>
                  <a:pt x="21595" y="575"/>
                </a:lnTo>
                <a:cubicBezTo>
                  <a:pt x="21600" y="261"/>
                  <a:pt x="21389" y="0"/>
                  <a:pt x="21136" y="0"/>
                </a:cubicBezTo>
                <a:lnTo>
                  <a:pt x="464" y="0"/>
                </a:lnTo>
                <a:close/>
                <a:moveTo>
                  <a:pt x="10800" y="542"/>
                </a:moveTo>
                <a:cubicBezTo>
                  <a:pt x="10913" y="542"/>
                  <a:pt x="11006" y="650"/>
                  <a:pt x="11006" y="797"/>
                </a:cubicBezTo>
                <a:cubicBezTo>
                  <a:pt x="11006" y="937"/>
                  <a:pt x="10913" y="1052"/>
                  <a:pt x="10800" y="1052"/>
                </a:cubicBezTo>
                <a:cubicBezTo>
                  <a:pt x="10686" y="1052"/>
                  <a:pt x="10594" y="937"/>
                  <a:pt x="10594" y="797"/>
                </a:cubicBezTo>
                <a:cubicBezTo>
                  <a:pt x="10594" y="656"/>
                  <a:pt x="10686" y="542"/>
                  <a:pt x="10800" y="542"/>
                </a:cubicBezTo>
                <a:close/>
                <a:moveTo>
                  <a:pt x="1242" y="1734"/>
                </a:moveTo>
                <a:lnTo>
                  <a:pt x="20358" y="1734"/>
                </a:lnTo>
                <a:lnTo>
                  <a:pt x="20358" y="15233"/>
                </a:lnTo>
                <a:lnTo>
                  <a:pt x="1242" y="15233"/>
                </a:lnTo>
                <a:lnTo>
                  <a:pt x="1242" y="1734"/>
                </a:ln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91" name="Coins"/>
          <p:cNvSpPr/>
          <p:nvPr/>
        </p:nvSpPr>
        <p:spPr>
          <a:xfrm>
            <a:off x="19821387" y="3979380"/>
            <a:ext cx="2207226" cy="2213855"/>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92" name="Line"/>
          <p:cNvSpPr/>
          <p:nvPr/>
        </p:nvSpPr>
        <p:spPr>
          <a:xfrm flipV="1">
            <a:off x="4013199" y="5400799"/>
            <a:ext cx="5801818" cy="2087711"/>
          </a:xfrm>
          <a:prstGeom prst="line">
            <a:avLst/>
          </a:prstGeom>
          <a:ln w="25400">
            <a:solidFill>
              <a:srgbClr val="000000"/>
            </a:solidFill>
            <a:miter lim="400000"/>
            <a:tailEnd type="triangle"/>
          </a:ln>
        </p:spPr>
        <p:txBody>
          <a:bodyPr lIns="50800" tIns="50800" rIns="50800" bIns="50800" anchor="ctr"/>
          <a:lstStyle/>
          <a:p>
            <a:endParaRPr/>
          </a:p>
        </p:txBody>
      </p:sp>
      <p:sp>
        <p:nvSpPr>
          <p:cNvPr id="293" name="Line"/>
          <p:cNvSpPr/>
          <p:nvPr/>
        </p:nvSpPr>
        <p:spPr>
          <a:xfrm>
            <a:off x="14556874" y="5086307"/>
            <a:ext cx="5049016" cy="1"/>
          </a:xfrm>
          <a:prstGeom prst="line">
            <a:avLst/>
          </a:prstGeom>
          <a:ln w="25400">
            <a:solidFill>
              <a:srgbClr val="000000"/>
            </a:solidFill>
            <a:miter lim="400000"/>
            <a:tailEnd type="triangle"/>
          </a:ln>
        </p:spPr>
        <p:txBody>
          <a:bodyPr lIns="50800" tIns="50800" rIns="50800" bIns="50800" anchor="ctr"/>
          <a:lstStyle/>
          <a:p>
            <a:endParaRPr/>
          </a:p>
        </p:txBody>
      </p:sp>
      <p:sp>
        <p:nvSpPr>
          <p:cNvPr id="294" name="Line"/>
          <p:cNvSpPr/>
          <p:nvPr/>
        </p:nvSpPr>
        <p:spPr>
          <a:xfrm flipH="1" flipV="1">
            <a:off x="14678288" y="5721307"/>
            <a:ext cx="4806187" cy="1"/>
          </a:xfrm>
          <a:prstGeom prst="line">
            <a:avLst/>
          </a:prstGeom>
          <a:ln w="25400">
            <a:solidFill>
              <a:srgbClr val="000000"/>
            </a:solidFill>
            <a:miter lim="400000"/>
            <a:tailEnd type="triangle"/>
          </a:ln>
        </p:spPr>
        <p:txBody>
          <a:bodyPr lIns="50800" tIns="50800" rIns="50800" bIns="50800" anchor="ctr"/>
          <a:lstStyle/>
          <a:p>
            <a:endParaRPr/>
          </a:p>
        </p:txBody>
      </p:sp>
      <p:sp>
        <p:nvSpPr>
          <p:cNvPr id="295" name="Line"/>
          <p:cNvSpPr/>
          <p:nvPr/>
        </p:nvSpPr>
        <p:spPr>
          <a:xfrm flipH="1">
            <a:off x="4508865" y="5995929"/>
            <a:ext cx="5456672" cy="2087578"/>
          </a:xfrm>
          <a:prstGeom prst="line">
            <a:avLst/>
          </a:prstGeom>
          <a:ln w="25400">
            <a:solidFill>
              <a:srgbClr val="000000"/>
            </a:solidFill>
            <a:miter lim="400000"/>
            <a:tailEnd type="triangle"/>
          </a:ln>
        </p:spPr>
        <p:txBody>
          <a:bodyPr lIns="50800" tIns="50800" rIns="50800" bIns="50800" anchor="ctr"/>
          <a:lstStyle/>
          <a:p>
            <a:endParaRPr/>
          </a:p>
        </p:txBody>
      </p:sp>
      <p:sp>
        <p:nvSpPr>
          <p:cNvPr id="296" name="You"/>
          <p:cNvSpPr txBox="1"/>
          <p:nvPr/>
        </p:nvSpPr>
        <p:spPr>
          <a:xfrm>
            <a:off x="1043271" y="8666948"/>
            <a:ext cx="1902461" cy="13040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8000"/>
            </a:lvl1pPr>
          </a:lstStyle>
          <a:p>
            <a:r>
              <a:t>You</a:t>
            </a:r>
          </a:p>
        </p:txBody>
      </p:sp>
      <p:sp>
        <p:nvSpPr>
          <p:cNvPr id="297" name="Encrypt/Decrypt"/>
          <p:cNvSpPr txBox="1"/>
          <p:nvPr/>
        </p:nvSpPr>
        <p:spPr>
          <a:xfrm>
            <a:off x="14577915" y="513548"/>
            <a:ext cx="8056373" cy="13040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8000"/>
            </a:lvl1pPr>
          </a:lstStyle>
          <a:p>
            <a:r>
              <a:t>Encrypt/Decrypt</a:t>
            </a:r>
          </a:p>
        </p:txBody>
      </p:sp>
      <p:sp>
        <p:nvSpPr>
          <p:cNvPr id="298" name="Friendly Neighbourhood…"/>
          <p:cNvSpPr txBox="1"/>
          <p:nvPr/>
        </p:nvSpPr>
        <p:spPr>
          <a:xfrm>
            <a:off x="7045451" y="9625037"/>
            <a:ext cx="9073897" cy="19590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6000"/>
            </a:pPr>
            <a:r>
              <a:t>Friendly Neighbourhood </a:t>
            </a:r>
          </a:p>
          <a:p>
            <a:pPr>
              <a:defRPr sz="6000"/>
            </a:pPr>
            <a:r>
              <a:t>Hacker</a:t>
            </a:r>
          </a:p>
        </p:txBody>
      </p:sp>
      <p:sp>
        <p:nvSpPr>
          <p:cNvPr id="299" name="Auth"/>
          <p:cNvSpPr txBox="1"/>
          <p:nvPr/>
        </p:nvSpPr>
        <p:spPr>
          <a:xfrm>
            <a:off x="5217524" y="5069292"/>
            <a:ext cx="2372869" cy="13040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8000"/>
            </a:lvl1pPr>
          </a:lstStyle>
          <a:p>
            <a:r>
              <a:t>Auth</a:t>
            </a:r>
          </a:p>
        </p:txBody>
      </p:sp>
      <p:sp>
        <p:nvSpPr>
          <p:cNvPr id="300" name="Https"/>
          <p:cNvSpPr txBox="1"/>
          <p:nvPr/>
        </p:nvSpPr>
        <p:spPr>
          <a:xfrm>
            <a:off x="6817707" y="7657396"/>
            <a:ext cx="2748789" cy="13040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8000"/>
            </a:lvl1pPr>
          </a:lstStyle>
          <a:p>
            <a:r>
              <a:t>Https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28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29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6" nodeType="clickEffect">
                                  <p:stCondLst>
                                    <p:cond delay="0"/>
                                  </p:stCondLst>
                                  <p:iterate>
                                    <p:tmAbs val="0"/>
                                  </p:iterate>
                                  <p:childTnLst>
                                    <p:set>
                                      <p:cBhvr>
                                        <p:cTn id="26" fill="hold"/>
                                        <p:tgtEl>
                                          <p:spTgt spid="29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7" nodeType="clickEffect">
                                  <p:stCondLst>
                                    <p:cond delay="0"/>
                                  </p:stCondLst>
                                  <p:iterate>
                                    <p:tmAbs val="0"/>
                                  </p:iterate>
                                  <p:childTnLst>
                                    <p:set>
                                      <p:cBhvr>
                                        <p:cTn id="30" fill="hold"/>
                                        <p:tgtEl>
                                          <p:spTgt spid="29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8" nodeType="clickEffect">
                                  <p:stCondLst>
                                    <p:cond delay="0"/>
                                  </p:stCondLst>
                                  <p:iterate>
                                    <p:tmAbs val="0"/>
                                  </p:iterate>
                                  <p:childTnLst>
                                    <p:set>
                                      <p:cBhvr>
                                        <p:cTn id="34" fill="hold"/>
                                        <p:tgtEl>
                                          <p:spTgt spid="29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9" nodeType="clickEffect">
                                  <p:stCondLst>
                                    <p:cond delay="0"/>
                                  </p:stCondLst>
                                  <p:iterate>
                                    <p:tmAbs val="0"/>
                                  </p:iterate>
                                  <p:childTnLst>
                                    <p:set>
                                      <p:cBhvr>
                                        <p:cTn id="38" fill="hold"/>
                                        <p:tgtEl>
                                          <p:spTgt spid="29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0" nodeType="clickEffect">
                                  <p:stCondLst>
                                    <p:cond delay="0"/>
                                  </p:stCondLst>
                                  <p:iterate>
                                    <p:tmAbs val="0"/>
                                  </p:iterate>
                                  <p:childTnLst>
                                    <p:set>
                                      <p:cBhvr>
                                        <p:cTn id="42" fill="hold"/>
                                        <p:tgtEl>
                                          <p:spTgt spid="29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11" nodeType="clickEffect">
                                  <p:stCondLst>
                                    <p:cond delay="0"/>
                                  </p:stCondLst>
                                  <p:iterate>
                                    <p:tmAbs val="0"/>
                                  </p:iterate>
                                  <p:childTnLst>
                                    <p:set>
                                      <p:cBhvr>
                                        <p:cTn id="46" fill="hold"/>
                                        <p:tgtEl>
                                          <p:spTgt spid="29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12" nodeType="clickEffect">
                                  <p:stCondLst>
                                    <p:cond delay="0"/>
                                  </p:stCondLst>
                                  <p:iterate>
                                    <p:tmAbs val="0"/>
                                  </p:iterate>
                                  <p:childTnLst>
                                    <p:set>
                                      <p:cBhvr>
                                        <p:cTn id="50" fill="hold"/>
                                        <p:tgtEl>
                                          <p:spTgt spid="29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13" nodeType="clickEffect">
                                  <p:stCondLst>
                                    <p:cond delay="0"/>
                                  </p:stCondLst>
                                  <p:iterate>
                                    <p:tmAbs val="0"/>
                                  </p:iterate>
                                  <p:childTnLst>
                                    <p:set>
                                      <p:cBhvr>
                                        <p:cTn id="54" fill="hold"/>
                                        <p:tgtEl>
                                          <p:spTgt spid="3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 grpId="1" animBg="1" advAuto="0"/>
      <p:bldP spid="289" grpId="4" animBg="1" advAuto="0"/>
      <p:bldP spid="290" grpId="3" animBg="1" advAuto="0"/>
      <p:bldP spid="291" grpId="5" animBg="1" advAuto="0"/>
      <p:bldP spid="292" grpId="6" animBg="1" advAuto="0"/>
      <p:bldP spid="293" grpId="7" animBg="1" advAuto="0"/>
      <p:bldP spid="294" grpId="8" animBg="1" advAuto="0"/>
      <p:bldP spid="295" grpId="9" animBg="1" advAuto="0"/>
      <p:bldP spid="296" grpId="2" animBg="1" advAuto="0"/>
      <p:bldP spid="297" grpId="12" animBg="1" advAuto="0"/>
      <p:bldP spid="298" grpId="11" animBg="1" advAuto="0"/>
      <p:bldP spid="299" grpId="10" animBg="1" advAuto="0"/>
      <p:bldP spid="300" grpId="13"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Integrity"/>
          <p:cNvSpPr txBox="1"/>
          <p:nvPr/>
        </p:nvSpPr>
        <p:spPr>
          <a:xfrm>
            <a:off x="236247" y="278529"/>
            <a:ext cx="4120389" cy="13040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8000"/>
            </a:lvl1pPr>
          </a:lstStyle>
          <a:p>
            <a:r>
              <a:t>Integrity</a:t>
            </a:r>
          </a:p>
        </p:txBody>
      </p:sp>
      <p:sp>
        <p:nvSpPr>
          <p:cNvPr id="303" name="ResourceServer"/>
          <p:cNvSpPr/>
          <p:nvPr/>
        </p:nvSpPr>
        <p:spPr>
          <a:xfrm>
            <a:off x="16563339" y="8340576"/>
            <a:ext cx="4155977" cy="2114848"/>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200" b="0">
                <a:solidFill>
                  <a:srgbClr val="FFFFFF"/>
                </a:solidFill>
                <a:latin typeface="+mn-lt"/>
                <a:ea typeface="+mn-ea"/>
                <a:cs typeface="+mn-cs"/>
                <a:sym typeface="Helvetica Neue Medium"/>
              </a:defRPr>
            </a:lvl1pPr>
          </a:lstStyle>
          <a:p>
            <a:r>
              <a:t>ResourceServer</a:t>
            </a:r>
          </a:p>
        </p:txBody>
      </p:sp>
      <p:sp>
        <p:nvSpPr>
          <p:cNvPr id="304" name="AuthorizationServer"/>
          <p:cNvSpPr/>
          <p:nvPr/>
        </p:nvSpPr>
        <p:spPr>
          <a:xfrm>
            <a:off x="16563339" y="4034352"/>
            <a:ext cx="4155977" cy="2114849"/>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200" b="0">
                <a:solidFill>
                  <a:srgbClr val="FFFFFF"/>
                </a:solidFill>
                <a:latin typeface="+mn-lt"/>
                <a:ea typeface="+mn-ea"/>
                <a:cs typeface="+mn-cs"/>
                <a:sym typeface="Helvetica Neue Medium"/>
              </a:defRPr>
            </a:lvl1pPr>
          </a:lstStyle>
          <a:p>
            <a:r>
              <a:t>AuthorizationServer</a:t>
            </a:r>
          </a:p>
        </p:txBody>
      </p:sp>
      <p:sp>
        <p:nvSpPr>
          <p:cNvPr id="305" name="Signatures"/>
          <p:cNvSpPr txBox="1"/>
          <p:nvPr/>
        </p:nvSpPr>
        <p:spPr>
          <a:xfrm>
            <a:off x="18111055" y="278529"/>
            <a:ext cx="5308093" cy="13040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8000"/>
            </a:lvl1pPr>
          </a:lstStyle>
          <a:p>
            <a:r>
              <a:t>Signatures</a:t>
            </a:r>
          </a:p>
        </p:txBody>
      </p:sp>
      <p:sp>
        <p:nvSpPr>
          <p:cNvPr id="306" name="Computer"/>
          <p:cNvSpPr/>
          <p:nvPr/>
        </p:nvSpPr>
        <p:spPr>
          <a:xfrm>
            <a:off x="3664684" y="8466415"/>
            <a:ext cx="2308813" cy="1863171"/>
          </a:xfrm>
          <a:custGeom>
            <a:avLst/>
            <a:gdLst/>
            <a:ahLst/>
            <a:cxnLst>
              <a:cxn ang="0">
                <a:pos x="wd2" y="hd2"/>
              </a:cxn>
              <a:cxn ang="5400000">
                <a:pos x="wd2" y="hd2"/>
              </a:cxn>
              <a:cxn ang="10800000">
                <a:pos x="wd2" y="hd2"/>
              </a:cxn>
              <a:cxn ang="16200000">
                <a:pos x="wd2" y="hd2"/>
              </a:cxn>
            </a:cxnLst>
            <a:rect l="0" t="0" r="r" b="b"/>
            <a:pathLst>
              <a:path w="21595" h="21600" extrusionOk="0">
                <a:moveTo>
                  <a:pt x="464" y="0"/>
                </a:moveTo>
                <a:cubicBezTo>
                  <a:pt x="210" y="0"/>
                  <a:pt x="0" y="261"/>
                  <a:pt x="0" y="575"/>
                </a:cubicBezTo>
                <a:lnTo>
                  <a:pt x="0" y="17777"/>
                </a:lnTo>
                <a:cubicBezTo>
                  <a:pt x="0" y="18091"/>
                  <a:pt x="210" y="18354"/>
                  <a:pt x="464" y="18354"/>
                </a:cubicBezTo>
                <a:lnTo>
                  <a:pt x="9148" y="18354"/>
                </a:lnTo>
                <a:lnTo>
                  <a:pt x="9116" y="18513"/>
                </a:lnTo>
                <a:lnTo>
                  <a:pt x="8753" y="20763"/>
                </a:lnTo>
                <a:lnTo>
                  <a:pt x="7690" y="20763"/>
                </a:lnTo>
                <a:lnTo>
                  <a:pt x="7690" y="21600"/>
                </a:lnTo>
                <a:lnTo>
                  <a:pt x="10486" y="21600"/>
                </a:lnTo>
                <a:lnTo>
                  <a:pt x="11107" y="21600"/>
                </a:lnTo>
                <a:lnTo>
                  <a:pt x="13905" y="21600"/>
                </a:lnTo>
                <a:lnTo>
                  <a:pt x="13905" y="20763"/>
                </a:lnTo>
                <a:lnTo>
                  <a:pt x="12842" y="20763"/>
                </a:lnTo>
                <a:lnTo>
                  <a:pt x="12479" y="18513"/>
                </a:lnTo>
                <a:lnTo>
                  <a:pt x="12452" y="18354"/>
                </a:lnTo>
                <a:lnTo>
                  <a:pt x="21131" y="18354"/>
                </a:lnTo>
                <a:cubicBezTo>
                  <a:pt x="21384" y="18354"/>
                  <a:pt x="21595" y="18091"/>
                  <a:pt x="21595" y="17777"/>
                </a:cubicBezTo>
                <a:lnTo>
                  <a:pt x="21595" y="575"/>
                </a:lnTo>
                <a:cubicBezTo>
                  <a:pt x="21600" y="261"/>
                  <a:pt x="21389" y="0"/>
                  <a:pt x="21136" y="0"/>
                </a:cubicBezTo>
                <a:lnTo>
                  <a:pt x="464" y="0"/>
                </a:lnTo>
                <a:close/>
                <a:moveTo>
                  <a:pt x="10800" y="542"/>
                </a:moveTo>
                <a:cubicBezTo>
                  <a:pt x="10913" y="542"/>
                  <a:pt x="11006" y="650"/>
                  <a:pt x="11006" y="797"/>
                </a:cubicBezTo>
                <a:cubicBezTo>
                  <a:pt x="11006" y="937"/>
                  <a:pt x="10913" y="1052"/>
                  <a:pt x="10800" y="1052"/>
                </a:cubicBezTo>
                <a:cubicBezTo>
                  <a:pt x="10686" y="1052"/>
                  <a:pt x="10594" y="937"/>
                  <a:pt x="10594" y="797"/>
                </a:cubicBezTo>
                <a:cubicBezTo>
                  <a:pt x="10594" y="656"/>
                  <a:pt x="10686" y="542"/>
                  <a:pt x="10800" y="542"/>
                </a:cubicBezTo>
                <a:close/>
                <a:moveTo>
                  <a:pt x="1242" y="1734"/>
                </a:moveTo>
                <a:lnTo>
                  <a:pt x="20358" y="1734"/>
                </a:lnTo>
                <a:lnTo>
                  <a:pt x="20358" y="15233"/>
                </a:lnTo>
                <a:lnTo>
                  <a:pt x="1242" y="15233"/>
                </a:lnTo>
                <a:lnTo>
                  <a:pt x="1242" y="1734"/>
                </a:ln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07" name="Line"/>
          <p:cNvSpPr/>
          <p:nvPr/>
        </p:nvSpPr>
        <p:spPr>
          <a:xfrm flipH="1">
            <a:off x="6500565" y="5812109"/>
            <a:ext cx="9707175" cy="2627612"/>
          </a:xfrm>
          <a:prstGeom prst="line">
            <a:avLst/>
          </a:prstGeom>
          <a:ln w="25400">
            <a:solidFill>
              <a:srgbClr val="000000"/>
            </a:solidFill>
            <a:miter lim="400000"/>
            <a:tailEnd type="triangle"/>
          </a:ln>
        </p:spPr>
        <p:txBody>
          <a:bodyPr lIns="50800" tIns="50800" rIns="50800" bIns="50800" anchor="ctr"/>
          <a:lstStyle/>
          <a:p>
            <a:endParaRPr/>
          </a:p>
        </p:txBody>
      </p:sp>
      <p:sp>
        <p:nvSpPr>
          <p:cNvPr id="308" name="Line"/>
          <p:cNvSpPr/>
          <p:nvPr/>
        </p:nvSpPr>
        <p:spPr>
          <a:xfrm flipV="1">
            <a:off x="6403848" y="5127301"/>
            <a:ext cx="9907675" cy="3073997"/>
          </a:xfrm>
          <a:prstGeom prst="line">
            <a:avLst/>
          </a:prstGeom>
          <a:ln w="25400">
            <a:solidFill>
              <a:srgbClr val="000000"/>
            </a:solidFill>
            <a:miter lim="400000"/>
            <a:tailEnd type="triangle"/>
          </a:ln>
        </p:spPr>
        <p:txBody>
          <a:bodyPr lIns="50800" tIns="50800" rIns="50800" bIns="50800" anchor="ctr"/>
          <a:lstStyle/>
          <a:p>
            <a:endParaRPr/>
          </a:p>
        </p:txBody>
      </p:sp>
      <p:sp>
        <p:nvSpPr>
          <p:cNvPr id="309" name="Line"/>
          <p:cNvSpPr/>
          <p:nvPr/>
        </p:nvSpPr>
        <p:spPr>
          <a:xfrm flipH="1" flipV="1">
            <a:off x="6804868" y="9645281"/>
            <a:ext cx="9101390" cy="357785"/>
          </a:xfrm>
          <a:prstGeom prst="line">
            <a:avLst/>
          </a:prstGeom>
          <a:ln w="25400">
            <a:solidFill>
              <a:srgbClr val="000000"/>
            </a:solidFill>
            <a:miter lim="400000"/>
            <a:tailEnd type="triangle"/>
          </a:ln>
        </p:spPr>
        <p:txBody>
          <a:bodyPr lIns="50800" tIns="50800" rIns="50800" bIns="50800" anchor="ctr"/>
          <a:lstStyle/>
          <a:p>
            <a:endParaRPr/>
          </a:p>
        </p:txBody>
      </p:sp>
      <p:sp>
        <p:nvSpPr>
          <p:cNvPr id="310" name="Line"/>
          <p:cNvSpPr/>
          <p:nvPr/>
        </p:nvSpPr>
        <p:spPr>
          <a:xfrm>
            <a:off x="6708140" y="9255054"/>
            <a:ext cx="9120557" cy="1"/>
          </a:xfrm>
          <a:prstGeom prst="line">
            <a:avLst/>
          </a:prstGeom>
          <a:ln w="25400">
            <a:solidFill>
              <a:srgbClr val="000000"/>
            </a:solidFill>
            <a:miter lim="400000"/>
            <a:tailEnd type="triangle"/>
          </a:ln>
        </p:spPr>
        <p:txBody>
          <a:bodyPr lIns="50800" tIns="50800" rIns="50800" bIns="50800" anchor="ctr"/>
          <a:lstStyle/>
          <a:p>
            <a:endParaRPr/>
          </a:p>
        </p:txBody>
      </p:sp>
      <p:sp>
        <p:nvSpPr>
          <p:cNvPr id="311" name="Token"/>
          <p:cNvSpPr txBox="1"/>
          <p:nvPr/>
        </p:nvSpPr>
        <p:spPr>
          <a:xfrm>
            <a:off x="10826016" y="7161929"/>
            <a:ext cx="3011933" cy="13040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8000"/>
            </a:lvl1pPr>
          </a:lstStyle>
          <a:p>
            <a:r>
              <a:t>Token</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30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30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30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30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6" nodeType="clickEffect">
                                  <p:stCondLst>
                                    <p:cond delay="0"/>
                                  </p:stCondLst>
                                  <p:iterate>
                                    <p:tmAbs val="0"/>
                                  </p:iterate>
                                  <p:childTnLst>
                                    <p:set>
                                      <p:cBhvr>
                                        <p:cTn id="26" fill="hold"/>
                                        <p:tgtEl>
                                          <p:spTgt spid="30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7" nodeType="clickEffect">
                                  <p:stCondLst>
                                    <p:cond delay="0"/>
                                  </p:stCondLst>
                                  <p:iterate>
                                    <p:tmAbs val="0"/>
                                  </p:iterate>
                                  <p:childTnLst>
                                    <p:set>
                                      <p:cBhvr>
                                        <p:cTn id="30" fill="hold"/>
                                        <p:tgtEl>
                                          <p:spTgt spid="30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8" nodeType="clickEffect">
                                  <p:stCondLst>
                                    <p:cond delay="0"/>
                                  </p:stCondLst>
                                  <p:iterate>
                                    <p:tmAbs val="0"/>
                                  </p:iterate>
                                  <p:childTnLst>
                                    <p:set>
                                      <p:cBhvr>
                                        <p:cTn id="34" fill="hold"/>
                                        <p:tgtEl>
                                          <p:spTgt spid="3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9" nodeType="clickEffect">
                                  <p:stCondLst>
                                    <p:cond delay="0"/>
                                  </p:stCondLst>
                                  <p:iterate>
                                    <p:tmAbs val="0"/>
                                  </p:iterate>
                                  <p:childTnLst>
                                    <p:set>
                                      <p:cBhvr>
                                        <p:cTn id="38" fill="hold"/>
                                        <p:tgtEl>
                                          <p:spTgt spid="3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0" nodeType="clickEffect">
                                  <p:stCondLst>
                                    <p:cond delay="0"/>
                                  </p:stCondLst>
                                  <p:iterate>
                                    <p:tmAbs val="0"/>
                                  </p:iterate>
                                  <p:childTnLst>
                                    <p:set>
                                      <p:cBhvr>
                                        <p:cTn id="42" fill="hold"/>
                                        <p:tgtEl>
                                          <p:spTgt spid="3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 grpId="1" animBg="1" advAuto="0"/>
      <p:bldP spid="303" grpId="4" animBg="1" advAuto="0"/>
      <p:bldP spid="304" grpId="3" animBg="1" advAuto="0"/>
      <p:bldP spid="305" grpId="2" animBg="1" advAuto="0"/>
      <p:bldP spid="306" grpId="5" animBg="1" advAuto="0"/>
      <p:bldP spid="307" grpId="7" animBg="1" advAuto="0"/>
      <p:bldP spid="308" grpId="6" animBg="1" advAuto="0"/>
      <p:bldP spid="309" grpId="10" animBg="1" advAuto="0"/>
      <p:bldP spid="310" grpId="9" animBg="1" advAuto="0"/>
      <p:bldP spid="311" grpId="8"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Notebook"/>
          <p:cNvSpPr/>
          <p:nvPr/>
        </p:nvSpPr>
        <p:spPr>
          <a:xfrm>
            <a:off x="4096374" y="2988457"/>
            <a:ext cx="1508171" cy="844823"/>
          </a:xfrm>
          <a:custGeom>
            <a:avLst/>
            <a:gdLst/>
            <a:ahLst/>
            <a:cxnLst>
              <a:cxn ang="0">
                <a:pos x="wd2" y="hd2"/>
              </a:cxn>
              <a:cxn ang="5400000">
                <a:pos x="wd2" y="hd2"/>
              </a:cxn>
              <a:cxn ang="10800000">
                <a:pos x="wd2" y="hd2"/>
              </a:cxn>
              <a:cxn ang="16200000">
                <a:pos x="wd2" y="hd2"/>
              </a:cxn>
            </a:cxnLst>
            <a:rect l="0" t="0" r="r" b="b"/>
            <a:pathLst>
              <a:path w="21600" h="21599" extrusionOk="0">
                <a:moveTo>
                  <a:pt x="1952" y="0"/>
                </a:moveTo>
                <a:cubicBezTo>
                  <a:pt x="1421" y="0"/>
                  <a:pt x="1439" y="771"/>
                  <a:pt x="1439" y="1718"/>
                </a:cubicBezTo>
                <a:lnTo>
                  <a:pt x="1439" y="19328"/>
                </a:lnTo>
                <a:lnTo>
                  <a:pt x="0" y="19328"/>
                </a:lnTo>
                <a:cubicBezTo>
                  <a:pt x="0" y="19328"/>
                  <a:pt x="0" y="19890"/>
                  <a:pt x="0" y="20529"/>
                </a:cubicBezTo>
                <a:cubicBezTo>
                  <a:pt x="0" y="21600"/>
                  <a:pt x="190" y="21599"/>
                  <a:pt x="896" y="21599"/>
                </a:cubicBezTo>
                <a:lnTo>
                  <a:pt x="10332" y="21599"/>
                </a:lnTo>
                <a:lnTo>
                  <a:pt x="11268" y="21599"/>
                </a:lnTo>
                <a:lnTo>
                  <a:pt x="20704" y="21599"/>
                </a:lnTo>
                <a:cubicBezTo>
                  <a:pt x="21367" y="21599"/>
                  <a:pt x="21600" y="21600"/>
                  <a:pt x="21600" y="20529"/>
                </a:cubicBezTo>
                <a:cubicBezTo>
                  <a:pt x="21600" y="19890"/>
                  <a:pt x="21600" y="19328"/>
                  <a:pt x="21600" y="19328"/>
                </a:cubicBezTo>
                <a:lnTo>
                  <a:pt x="20161" y="19328"/>
                </a:lnTo>
                <a:lnTo>
                  <a:pt x="20161" y="1718"/>
                </a:lnTo>
                <a:cubicBezTo>
                  <a:pt x="20161" y="771"/>
                  <a:pt x="20196" y="0"/>
                  <a:pt x="19665" y="0"/>
                </a:cubicBezTo>
                <a:lnTo>
                  <a:pt x="1952" y="0"/>
                </a:lnTo>
                <a:close/>
                <a:moveTo>
                  <a:pt x="2475" y="1849"/>
                </a:moveTo>
                <a:lnTo>
                  <a:pt x="19125" y="1849"/>
                </a:lnTo>
                <a:lnTo>
                  <a:pt x="19125" y="19328"/>
                </a:lnTo>
                <a:lnTo>
                  <a:pt x="11268" y="19328"/>
                </a:lnTo>
                <a:lnTo>
                  <a:pt x="10332" y="19328"/>
                </a:lnTo>
                <a:lnTo>
                  <a:pt x="2475" y="19328"/>
                </a:lnTo>
                <a:lnTo>
                  <a:pt x="2475" y="1849"/>
                </a:ln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14" name="Coupon Backend"/>
          <p:cNvSpPr/>
          <p:nvPr/>
        </p:nvSpPr>
        <p:spPr>
          <a:xfrm>
            <a:off x="13105193" y="9300495"/>
            <a:ext cx="4580888" cy="2965189"/>
          </a:xfrm>
          <a:prstGeom prst="rect">
            <a:avLst/>
          </a:prstGeom>
          <a:solidFill>
            <a:schemeClr val="accent3"/>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200" b="0">
                <a:solidFill>
                  <a:srgbClr val="FFFFFF"/>
                </a:solidFill>
                <a:latin typeface="+mn-lt"/>
                <a:ea typeface="+mn-ea"/>
                <a:cs typeface="+mn-cs"/>
                <a:sym typeface="Helvetica Neue Medium"/>
              </a:defRPr>
            </a:lvl1pPr>
          </a:lstStyle>
          <a:p>
            <a:r>
              <a:t>Coupon Backend</a:t>
            </a:r>
          </a:p>
        </p:txBody>
      </p:sp>
      <p:sp>
        <p:nvSpPr>
          <p:cNvPr id="315" name="Coupon Frontend"/>
          <p:cNvSpPr/>
          <p:nvPr/>
        </p:nvSpPr>
        <p:spPr>
          <a:xfrm>
            <a:off x="12694587" y="1562506"/>
            <a:ext cx="4580887" cy="2965189"/>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200" b="0">
                <a:solidFill>
                  <a:srgbClr val="FFFFFF"/>
                </a:solidFill>
                <a:latin typeface="+mn-lt"/>
                <a:ea typeface="+mn-ea"/>
                <a:cs typeface="+mn-cs"/>
                <a:sym typeface="Helvetica Neue Medium"/>
              </a:defRPr>
            </a:lvl1pPr>
          </a:lstStyle>
          <a:p>
            <a:r>
              <a:t>Coupon Frontend</a:t>
            </a:r>
          </a:p>
        </p:txBody>
      </p:sp>
      <p:sp>
        <p:nvSpPr>
          <p:cNvPr id="316" name="Line"/>
          <p:cNvSpPr/>
          <p:nvPr/>
        </p:nvSpPr>
        <p:spPr>
          <a:xfrm>
            <a:off x="15489994" y="4850845"/>
            <a:ext cx="1" cy="3953890"/>
          </a:xfrm>
          <a:prstGeom prst="line">
            <a:avLst/>
          </a:prstGeom>
          <a:ln w="25400">
            <a:solidFill>
              <a:srgbClr val="000000"/>
            </a:solidFill>
            <a:miter lim="400000"/>
            <a:tailEnd type="triangle"/>
          </a:ln>
        </p:spPr>
        <p:txBody>
          <a:bodyPr lIns="50800" tIns="50800" rIns="50800" bIns="50800" anchor="ctr"/>
          <a:lstStyle/>
          <a:p>
            <a:endParaRPr/>
          </a:p>
        </p:txBody>
      </p:sp>
      <p:sp>
        <p:nvSpPr>
          <p:cNvPr id="317" name="Line"/>
          <p:cNvSpPr/>
          <p:nvPr/>
        </p:nvSpPr>
        <p:spPr>
          <a:xfrm flipV="1">
            <a:off x="6878989" y="2867089"/>
            <a:ext cx="5050689" cy="602582"/>
          </a:xfrm>
          <a:prstGeom prst="line">
            <a:avLst/>
          </a:prstGeom>
          <a:ln w="25400">
            <a:solidFill>
              <a:srgbClr val="000000"/>
            </a:solidFill>
            <a:miter lim="400000"/>
            <a:tailEnd type="triangle"/>
          </a:ln>
        </p:spPr>
        <p:txBody>
          <a:bodyPr lIns="50800" tIns="50800" rIns="50800" bIns="50800" anchor="ctr"/>
          <a:lstStyle/>
          <a:p>
            <a:endParaRPr/>
          </a:p>
        </p:txBody>
      </p:sp>
      <p:sp>
        <p:nvSpPr>
          <p:cNvPr id="318" name="couonfrontend.com"/>
          <p:cNvSpPr txBox="1"/>
          <p:nvPr/>
        </p:nvSpPr>
        <p:spPr>
          <a:xfrm>
            <a:off x="13139275" y="4988480"/>
            <a:ext cx="3691510" cy="5604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u="sng">
                <a:hlinkClick r:id="rId3"/>
              </a:defRPr>
            </a:lvl1pPr>
          </a:lstStyle>
          <a:p>
            <a:pPr>
              <a:defRPr u="none"/>
            </a:pPr>
            <a:r>
              <a:rPr u="sng">
                <a:hlinkClick r:id="rId3"/>
              </a:rPr>
              <a:t>couonfrontend.com</a:t>
            </a:r>
          </a:p>
        </p:txBody>
      </p:sp>
      <p:sp>
        <p:nvSpPr>
          <p:cNvPr id="319" name="couponfrontend.com"/>
          <p:cNvSpPr txBox="1"/>
          <p:nvPr/>
        </p:nvSpPr>
        <p:spPr>
          <a:xfrm>
            <a:off x="13433487" y="12761444"/>
            <a:ext cx="3924301" cy="5604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u="sng">
                <a:hlinkClick r:id="rId4"/>
              </a:defRPr>
            </a:lvl1pPr>
          </a:lstStyle>
          <a:p>
            <a:pPr>
              <a:defRPr u="none"/>
            </a:pPr>
            <a:r>
              <a:rPr u="sng">
                <a:hlinkClick r:id="rId4"/>
              </a:rPr>
              <a:t>couponfrontend.com</a:t>
            </a:r>
          </a:p>
        </p:txBody>
      </p:sp>
      <p:sp>
        <p:nvSpPr>
          <p:cNvPr id="320" name="CSRF and CORS"/>
          <p:cNvSpPr txBox="1"/>
          <p:nvPr/>
        </p:nvSpPr>
        <p:spPr>
          <a:xfrm>
            <a:off x="228991" y="310004"/>
            <a:ext cx="8170165" cy="13040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8000"/>
            </a:lvl1pPr>
          </a:lstStyle>
          <a:p>
            <a:r>
              <a:t>CSRF and CORS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3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3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3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3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6" nodeType="clickEffect">
                                  <p:stCondLst>
                                    <p:cond delay="0"/>
                                  </p:stCondLst>
                                  <p:iterate>
                                    <p:tmAbs val="0"/>
                                  </p:iterate>
                                  <p:childTnLst>
                                    <p:set>
                                      <p:cBhvr>
                                        <p:cTn id="26" fill="hold"/>
                                        <p:tgtEl>
                                          <p:spTgt spid="3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7" nodeType="clickEffect">
                                  <p:stCondLst>
                                    <p:cond delay="0"/>
                                  </p:stCondLst>
                                  <p:iterate>
                                    <p:tmAbs val="0"/>
                                  </p:iterate>
                                  <p:childTnLst>
                                    <p:set>
                                      <p:cBhvr>
                                        <p:cTn id="30" fill="hold"/>
                                        <p:tgtEl>
                                          <p:spTgt spid="3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8" nodeType="clickEffect">
                                  <p:stCondLst>
                                    <p:cond delay="0"/>
                                  </p:stCondLst>
                                  <p:iterate>
                                    <p:tmAbs val="0"/>
                                  </p:iterate>
                                  <p:childTnLst>
                                    <p:set>
                                      <p:cBhvr>
                                        <p:cTn id="34" fill="hold"/>
                                        <p:tgtEl>
                                          <p:spTgt spid="3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 grpId="7" animBg="1" advAuto="0"/>
      <p:bldP spid="314" grpId="3" animBg="1" advAuto="0"/>
      <p:bldP spid="315" grpId="2" animBg="1" advAuto="0"/>
      <p:bldP spid="316" grpId="6" animBg="1" advAuto="0"/>
      <p:bldP spid="317" grpId="8" animBg="1" advAuto="0"/>
      <p:bldP spid="318" grpId="4" animBg="1" advAuto="0"/>
      <p:bldP spid="319" grpId="5" animBg="1" advAuto="0"/>
      <p:bldP spid="320" grpId="1"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Notebook"/>
          <p:cNvSpPr/>
          <p:nvPr/>
        </p:nvSpPr>
        <p:spPr>
          <a:xfrm>
            <a:off x="3304696" y="3450492"/>
            <a:ext cx="1508171" cy="844822"/>
          </a:xfrm>
          <a:custGeom>
            <a:avLst/>
            <a:gdLst/>
            <a:ahLst/>
            <a:cxnLst>
              <a:cxn ang="0">
                <a:pos x="wd2" y="hd2"/>
              </a:cxn>
              <a:cxn ang="5400000">
                <a:pos x="wd2" y="hd2"/>
              </a:cxn>
              <a:cxn ang="10800000">
                <a:pos x="wd2" y="hd2"/>
              </a:cxn>
              <a:cxn ang="16200000">
                <a:pos x="wd2" y="hd2"/>
              </a:cxn>
            </a:cxnLst>
            <a:rect l="0" t="0" r="r" b="b"/>
            <a:pathLst>
              <a:path w="21600" h="21599" extrusionOk="0">
                <a:moveTo>
                  <a:pt x="1952" y="0"/>
                </a:moveTo>
                <a:cubicBezTo>
                  <a:pt x="1421" y="0"/>
                  <a:pt x="1439" y="771"/>
                  <a:pt x="1439" y="1718"/>
                </a:cubicBezTo>
                <a:lnTo>
                  <a:pt x="1439" y="19328"/>
                </a:lnTo>
                <a:lnTo>
                  <a:pt x="0" y="19328"/>
                </a:lnTo>
                <a:cubicBezTo>
                  <a:pt x="0" y="19328"/>
                  <a:pt x="0" y="19890"/>
                  <a:pt x="0" y="20529"/>
                </a:cubicBezTo>
                <a:cubicBezTo>
                  <a:pt x="0" y="21600"/>
                  <a:pt x="190" y="21599"/>
                  <a:pt x="896" y="21599"/>
                </a:cubicBezTo>
                <a:lnTo>
                  <a:pt x="10332" y="21599"/>
                </a:lnTo>
                <a:lnTo>
                  <a:pt x="11268" y="21599"/>
                </a:lnTo>
                <a:lnTo>
                  <a:pt x="20704" y="21599"/>
                </a:lnTo>
                <a:cubicBezTo>
                  <a:pt x="21367" y="21599"/>
                  <a:pt x="21600" y="21600"/>
                  <a:pt x="21600" y="20529"/>
                </a:cubicBezTo>
                <a:cubicBezTo>
                  <a:pt x="21600" y="19890"/>
                  <a:pt x="21600" y="19328"/>
                  <a:pt x="21600" y="19328"/>
                </a:cubicBezTo>
                <a:lnTo>
                  <a:pt x="20161" y="19328"/>
                </a:lnTo>
                <a:lnTo>
                  <a:pt x="20161" y="1718"/>
                </a:lnTo>
                <a:cubicBezTo>
                  <a:pt x="20161" y="771"/>
                  <a:pt x="20196" y="0"/>
                  <a:pt x="19665" y="0"/>
                </a:cubicBezTo>
                <a:lnTo>
                  <a:pt x="1952" y="0"/>
                </a:lnTo>
                <a:close/>
                <a:moveTo>
                  <a:pt x="2475" y="1849"/>
                </a:moveTo>
                <a:lnTo>
                  <a:pt x="19125" y="1849"/>
                </a:lnTo>
                <a:lnTo>
                  <a:pt x="19125" y="19328"/>
                </a:lnTo>
                <a:lnTo>
                  <a:pt x="11268" y="19328"/>
                </a:lnTo>
                <a:lnTo>
                  <a:pt x="10332" y="19328"/>
                </a:lnTo>
                <a:lnTo>
                  <a:pt x="2475" y="19328"/>
                </a:lnTo>
                <a:lnTo>
                  <a:pt x="2475" y="1849"/>
                </a:ln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23" name="Google"/>
          <p:cNvSpPr/>
          <p:nvPr/>
        </p:nvSpPr>
        <p:spPr>
          <a:xfrm>
            <a:off x="12313516" y="9594294"/>
            <a:ext cx="4580887" cy="2965189"/>
          </a:xfrm>
          <a:prstGeom prst="rect">
            <a:avLst/>
          </a:prstGeom>
          <a:solidFill>
            <a:schemeClr val="accent3"/>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200" b="0">
                <a:solidFill>
                  <a:srgbClr val="FFFFFF"/>
                </a:solidFill>
                <a:latin typeface="+mn-lt"/>
                <a:ea typeface="+mn-ea"/>
                <a:cs typeface="+mn-cs"/>
                <a:sym typeface="Helvetica Neue Medium"/>
              </a:defRPr>
            </a:lvl1pPr>
          </a:lstStyle>
          <a:p>
            <a:r>
              <a:t>Google</a:t>
            </a:r>
          </a:p>
        </p:txBody>
      </p:sp>
      <p:sp>
        <p:nvSpPr>
          <p:cNvPr id="324" name="Tax Filing"/>
          <p:cNvSpPr/>
          <p:nvPr/>
        </p:nvSpPr>
        <p:spPr>
          <a:xfrm>
            <a:off x="11902909" y="2024541"/>
            <a:ext cx="4580887" cy="2965189"/>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200" b="0">
                <a:solidFill>
                  <a:srgbClr val="FFFFFF"/>
                </a:solidFill>
                <a:latin typeface="+mn-lt"/>
                <a:ea typeface="+mn-ea"/>
                <a:cs typeface="+mn-cs"/>
                <a:sym typeface="Helvetica Neue Medium"/>
              </a:defRPr>
            </a:lvl1pPr>
          </a:lstStyle>
          <a:p>
            <a:r>
              <a:t>Tax Filing</a:t>
            </a:r>
          </a:p>
        </p:txBody>
      </p:sp>
      <p:sp>
        <p:nvSpPr>
          <p:cNvPr id="325" name="Line"/>
          <p:cNvSpPr/>
          <p:nvPr/>
        </p:nvSpPr>
        <p:spPr>
          <a:xfrm>
            <a:off x="4499020" y="4618908"/>
            <a:ext cx="7770557" cy="4824282"/>
          </a:xfrm>
          <a:prstGeom prst="line">
            <a:avLst/>
          </a:prstGeom>
          <a:ln w="25400">
            <a:solidFill>
              <a:srgbClr val="000000"/>
            </a:solidFill>
            <a:miter lim="400000"/>
            <a:tailEnd type="triangle"/>
          </a:ln>
        </p:spPr>
        <p:txBody>
          <a:bodyPr lIns="50800" tIns="50800" rIns="50800" bIns="50800" anchor="ctr"/>
          <a:lstStyle/>
          <a:p>
            <a:endParaRPr/>
          </a:p>
        </p:txBody>
      </p:sp>
      <p:sp>
        <p:nvSpPr>
          <p:cNvPr id="326" name="Line"/>
          <p:cNvSpPr/>
          <p:nvPr/>
        </p:nvSpPr>
        <p:spPr>
          <a:xfrm flipV="1">
            <a:off x="6087311" y="3329124"/>
            <a:ext cx="5050688" cy="602582"/>
          </a:xfrm>
          <a:prstGeom prst="line">
            <a:avLst/>
          </a:prstGeom>
          <a:ln w="25400">
            <a:solidFill>
              <a:srgbClr val="000000"/>
            </a:solidFill>
            <a:miter lim="400000"/>
            <a:tailEnd type="triangle"/>
          </a:ln>
        </p:spPr>
        <p:txBody>
          <a:bodyPr lIns="50800" tIns="50800" rIns="50800" bIns="50800" anchor="ctr"/>
          <a:lstStyle/>
          <a:p>
            <a:endParaRPr/>
          </a:p>
        </p:txBody>
      </p:sp>
      <p:sp>
        <p:nvSpPr>
          <p:cNvPr id="327" name="Text"/>
          <p:cNvSpPr txBox="1"/>
          <p:nvPr/>
        </p:nvSpPr>
        <p:spPr>
          <a:xfrm>
            <a:off x="14083243" y="5450515"/>
            <a:ext cx="220219" cy="5604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u="sng">
                <a:hlinkClick r:id="rId3"/>
              </a:defRPr>
            </a:lvl1pPr>
          </a:lstStyle>
          <a:p>
            <a:pPr>
              <a:defRPr u="none"/>
            </a:pPr>
            <a:r>
              <a:rPr u="sng">
                <a:hlinkClick r:id="rId3"/>
              </a:rPr>
              <a:t> </a:t>
            </a:r>
          </a:p>
        </p:txBody>
      </p:sp>
      <p:sp>
        <p:nvSpPr>
          <p:cNvPr id="328" name="Line"/>
          <p:cNvSpPr/>
          <p:nvPr/>
        </p:nvSpPr>
        <p:spPr>
          <a:xfrm>
            <a:off x="14825316" y="5271644"/>
            <a:ext cx="1" cy="3953891"/>
          </a:xfrm>
          <a:prstGeom prst="line">
            <a:avLst/>
          </a:prstGeom>
          <a:ln w="25400">
            <a:solidFill>
              <a:srgbClr val="000000"/>
            </a:solidFill>
            <a:miter lim="400000"/>
            <a:tailEnd type="triangle"/>
          </a:ln>
        </p:spPr>
        <p:txBody>
          <a:bodyPr lIns="50800" tIns="50800" rIns="50800" bIns="50800" anchor="ctr"/>
          <a:lstStyle/>
          <a:p>
            <a:endParaRPr/>
          </a:p>
        </p:txBody>
      </p:sp>
      <p:sp>
        <p:nvSpPr>
          <p:cNvPr id="329" name="Drive"/>
          <p:cNvSpPr txBox="1"/>
          <p:nvPr/>
        </p:nvSpPr>
        <p:spPr>
          <a:xfrm>
            <a:off x="6671756" y="7265145"/>
            <a:ext cx="1863853" cy="994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lvl1pPr>
          </a:lstStyle>
          <a:p>
            <a:r>
              <a:t>Drive</a:t>
            </a:r>
          </a:p>
        </p:txBody>
      </p:sp>
      <p:sp>
        <p:nvSpPr>
          <p:cNvPr id="330" name="OAuth"/>
          <p:cNvSpPr txBox="1"/>
          <p:nvPr/>
        </p:nvSpPr>
        <p:spPr>
          <a:xfrm>
            <a:off x="254731" y="340201"/>
            <a:ext cx="2401063" cy="1019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a:lvl1pPr>
          </a:lstStyle>
          <a:p>
            <a:r>
              <a:t>OAuth</a:t>
            </a:r>
          </a:p>
        </p:txBody>
      </p:sp>
      <p:sp>
        <p:nvSpPr>
          <p:cNvPr id="331" name="User"/>
          <p:cNvSpPr txBox="1"/>
          <p:nvPr/>
        </p:nvSpPr>
        <p:spPr>
          <a:xfrm>
            <a:off x="2544408" y="4679342"/>
            <a:ext cx="1708405" cy="994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lvl1pPr>
          </a:lstStyle>
          <a:p>
            <a:r>
              <a:t>User</a:t>
            </a:r>
          </a:p>
        </p:txBody>
      </p:sp>
      <p:sp>
        <p:nvSpPr>
          <p:cNvPr id="332" name="Profile"/>
          <p:cNvSpPr txBox="1"/>
          <p:nvPr/>
        </p:nvSpPr>
        <p:spPr>
          <a:xfrm>
            <a:off x="20459821" y="4300811"/>
            <a:ext cx="2258569" cy="994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lvl1pPr>
          </a:lstStyle>
          <a:p>
            <a:r>
              <a:t>Profile</a:t>
            </a:r>
          </a:p>
        </p:txBody>
      </p:sp>
      <p:sp>
        <p:nvSpPr>
          <p:cNvPr id="333" name="Drive"/>
          <p:cNvSpPr txBox="1"/>
          <p:nvPr/>
        </p:nvSpPr>
        <p:spPr>
          <a:xfrm>
            <a:off x="17818200" y="10989007"/>
            <a:ext cx="1863853" cy="99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lvl1pPr>
          </a:lstStyle>
          <a:p>
            <a:r>
              <a:t>Drive</a:t>
            </a:r>
          </a:p>
        </p:txBody>
      </p:sp>
      <p:sp>
        <p:nvSpPr>
          <p:cNvPr id="334" name="Facebook"/>
          <p:cNvSpPr/>
          <p:nvPr/>
        </p:nvSpPr>
        <p:spPr>
          <a:xfrm>
            <a:off x="17728896" y="5389257"/>
            <a:ext cx="4580887" cy="2965189"/>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200" b="0">
                <a:solidFill>
                  <a:srgbClr val="FFFFFF"/>
                </a:solidFill>
                <a:latin typeface="+mn-lt"/>
                <a:ea typeface="+mn-ea"/>
                <a:cs typeface="+mn-cs"/>
                <a:sym typeface="Helvetica Neue Medium"/>
              </a:defRPr>
            </a:lvl1pPr>
          </a:lstStyle>
          <a:p>
            <a:r>
              <a:t>Facebook</a:t>
            </a:r>
          </a:p>
        </p:txBody>
      </p:sp>
      <p:sp>
        <p:nvSpPr>
          <p:cNvPr id="335" name="Line"/>
          <p:cNvSpPr/>
          <p:nvPr/>
        </p:nvSpPr>
        <p:spPr>
          <a:xfrm>
            <a:off x="4729974" y="4370480"/>
            <a:ext cx="12842457" cy="2919624"/>
          </a:xfrm>
          <a:prstGeom prst="line">
            <a:avLst/>
          </a:prstGeom>
          <a:ln w="25400">
            <a:solidFill>
              <a:srgbClr val="000000"/>
            </a:solidFill>
            <a:miter lim="400000"/>
            <a:tailEnd type="triangle"/>
          </a:ln>
        </p:spPr>
        <p:txBody>
          <a:bodyPr lIns="50800" tIns="50800" rIns="50800" bIns="50800" anchor="ctr"/>
          <a:lstStyle/>
          <a:p>
            <a:endParaRPr/>
          </a:p>
        </p:txBody>
      </p:sp>
      <p:sp>
        <p:nvSpPr>
          <p:cNvPr id="336" name="Line"/>
          <p:cNvSpPr/>
          <p:nvPr/>
        </p:nvSpPr>
        <p:spPr>
          <a:xfrm>
            <a:off x="16592616" y="3863362"/>
            <a:ext cx="2168125" cy="1414417"/>
          </a:xfrm>
          <a:prstGeom prst="line">
            <a:avLst/>
          </a:prstGeom>
          <a:ln w="25400">
            <a:solidFill>
              <a:srgbClr val="000000"/>
            </a:solidFill>
            <a:miter lim="400000"/>
            <a:tailEnd type="triangle"/>
          </a:ln>
        </p:spPr>
        <p:txBody>
          <a:bodyPr lIns="50800" tIns="50800" rIns="50800" bIns="50800" anchor="ctr"/>
          <a:lstStyle/>
          <a:p>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3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3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3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3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6" nodeType="clickEffect">
                                  <p:stCondLst>
                                    <p:cond delay="0"/>
                                  </p:stCondLst>
                                  <p:iterate>
                                    <p:tmAbs val="0"/>
                                  </p:iterate>
                                  <p:childTnLst>
                                    <p:set>
                                      <p:cBhvr>
                                        <p:cTn id="26" fill="hold"/>
                                        <p:tgtEl>
                                          <p:spTgt spid="3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7" nodeType="clickEffect">
                                  <p:stCondLst>
                                    <p:cond delay="0"/>
                                  </p:stCondLst>
                                  <p:iterate>
                                    <p:tmAbs val="0"/>
                                  </p:iterate>
                                  <p:childTnLst>
                                    <p:set>
                                      <p:cBhvr>
                                        <p:cTn id="30" fill="hold"/>
                                        <p:tgtEl>
                                          <p:spTgt spid="3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8" nodeType="clickEffect">
                                  <p:stCondLst>
                                    <p:cond delay="0"/>
                                  </p:stCondLst>
                                  <p:iterate>
                                    <p:tmAbs val="0"/>
                                  </p:iterate>
                                  <p:childTnLst>
                                    <p:set>
                                      <p:cBhvr>
                                        <p:cTn id="34" fill="hold"/>
                                        <p:tgtEl>
                                          <p:spTgt spid="3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9" nodeType="clickEffect">
                                  <p:stCondLst>
                                    <p:cond delay="0"/>
                                  </p:stCondLst>
                                  <p:iterate>
                                    <p:tmAbs val="0"/>
                                  </p:iterate>
                                  <p:childTnLst>
                                    <p:set>
                                      <p:cBhvr>
                                        <p:cTn id="38" fill="hold"/>
                                        <p:tgtEl>
                                          <p:spTgt spid="3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0" nodeType="clickEffect">
                                  <p:stCondLst>
                                    <p:cond delay="0"/>
                                  </p:stCondLst>
                                  <p:iterate>
                                    <p:tmAbs val="0"/>
                                  </p:iterate>
                                  <p:childTnLst>
                                    <p:set>
                                      <p:cBhvr>
                                        <p:cTn id="42" fill="hold"/>
                                        <p:tgtEl>
                                          <p:spTgt spid="3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11" nodeType="clickEffect">
                                  <p:stCondLst>
                                    <p:cond delay="0"/>
                                  </p:stCondLst>
                                  <p:iterate>
                                    <p:tmAbs val="0"/>
                                  </p:iterate>
                                  <p:childTnLst>
                                    <p:set>
                                      <p:cBhvr>
                                        <p:cTn id="46" fill="hold"/>
                                        <p:tgtEl>
                                          <p:spTgt spid="3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12" nodeType="clickEffect">
                                  <p:stCondLst>
                                    <p:cond delay="0"/>
                                  </p:stCondLst>
                                  <p:iterate>
                                    <p:tmAbs val="0"/>
                                  </p:iterate>
                                  <p:childTnLst>
                                    <p:set>
                                      <p:cBhvr>
                                        <p:cTn id="50" fill="hold"/>
                                        <p:tgtEl>
                                          <p:spTgt spid="32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13" nodeType="clickEffect">
                                  <p:stCondLst>
                                    <p:cond delay="0"/>
                                  </p:stCondLst>
                                  <p:iterate>
                                    <p:tmAbs val="0"/>
                                  </p:iterate>
                                  <p:childTnLst>
                                    <p:set>
                                      <p:cBhvr>
                                        <p:cTn id="54" fill="hold"/>
                                        <p:tgtEl>
                                          <p:spTgt spid="33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14" nodeType="clickEffect">
                                  <p:stCondLst>
                                    <p:cond delay="0"/>
                                  </p:stCondLst>
                                  <p:iterate>
                                    <p:tmAbs val="0"/>
                                  </p:iterate>
                                  <p:childTnLst>
                                    <p:set>
                                      <p:cBhvr>
                                        <p:cTn id="58" fill="hold"/>
                                        <p:tgtEl>
                                          <p:spTgt spid="32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15" nodeType="clickEffect">
                                  <p:stCondLst>
                                    <p:cond delay="0"/>
                                  </p:stCondLst>
                                  <p:iterate>
                                    <p:tmAbs val="0"/>
                                  </p:iterate>
                                  <p:childTnLst>
                                    <p:set>
                                      <p:cBhvr>
                                        <p:cTn id="62" fill="hold"/>
                                        <p:tgtEl>
                                          <p:spTgt spid="3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 grpId="2" animBg="1" advAuto="0"/>
      <p:bldP spid="323" grpId="10" animBg="1" advAuto="0"/>
      <p:bldP spid="324" grpId="4" animBg="1" advAuto="0"/>
      <p:bldP spid="325" grpId="11" animBg="1" advAuto="0"/>
      <p:bldP spid="326" grpId="5" animBg="1" advAuto="0"/>
      <p:bldP spid="327" grpId="15" animBg="1" advAuto="0"/>
      <p:bldP spid="328" grpId="14" animBg="1" advAuto="0"/>
      <p:bldP spid="329" grpId="12" animBg="1" advAuto="0"/>
      <p:bldP spid="330" grpId="1" animBg="1" advAuto="0"/>
      <p:bldP spid="331" grpId="3" animBg="1" advAuto="0"/>
      <p:bldP spid="332" grpId="9" animBg="1" advAuto="0"/>
      <p:bldP spid="333" grpId="13" animBg="1" advAuto="0"/>
      <p:bldP spid="334" grpId="6" animBg="1" advAuto="0"/>
      <p:bldP spid="335" grpId="7" animBg="1" advAuto="0"/>
      <p:bldP spid="336" grpId="8"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Authorization…"/>
          <p:cNvSpPr/>
          <p:nvPr/>
        </p:nvSpPr>
        <p:spPr>
          <a:xfrm>
            <a:off x="16954203" y="1749094"/>
            <a:ext cx="3365015" cy="2604320"/>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p>
            <a:pPr>
              <a:defRPr sz="3200" b="0">
                <a:solidFill>
                  <a:srgbClr val="FFFFFF"/>
                </a:solidFill>
                <a:latin typeface="+mn-lt"/>
                <a:ea typeface="+mn-ea"/>
                <a:cs typeface="+mn-cs"/>
                <a:sym typeface="Helvetica Neue Medium"/>
              </a:defRPr>
            </a:pPr>
            <a:r>
              <a:t>Authorization</a:t>
            </a:r>
          </a:p>
          <a:p>
            <a:pPr>
              <a:defRPr sz="3200" b="0">
                <a:solidFill>
                  <a:srgbClr val="FFFFFF"/>
                </a:solidFill>
                <a:latin typeface="+mn-lt"/>
                <a:ea typeface="+mn-ea"/>
                <a:cs typeface="+mn-cs"/>
                <a:sym typeface="Helvetica Neue Medium"/>
              </a:defRPr>
            </a:pPr>
            <a:r>
              <a:t>Server</a:t>
            </a:r>
          </a:p>
        </p:txBody>
      </p:sp>
      <p:sp>
        <p:nvSpPr>
          <p:cNvPr id="339" name="Resource…"/>
          <p:cNvSpPr/>
          <p:nvPr/>
        </p:nvSpPr>
        <p:spPr>
          <a:xfrm>
            <a:off x="17143469" y="9362586"/>
            <a:ext cx="3365015" cy="2604320"/>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p>
            <a:pPr>
              <a:defRPr sz="3200" b="0">
                <a:solidFill>
                  <a:srgbClr val="FFFFFF"/>
                </a:solidFill>
                <a:latin typeface="+mn-lt"/>
                <a:ea typeface="+mn-ea"/>
                <a:cs typeface="+mn-cs"/>
                <a:sym typeface="Helvetica Neue Medium"/>
              </a:defRPr>
            </a:pPr>
            <a:r>
              <a:t>Resource</a:t>
            </a:r>
          </a:p>
          <a:p>
            <a:pPr>
              <a:defRPr sz="3200" b="0">
                <a:solidFill>
                  <a:srgbClr val="FFFFFF"/>
                </a:solidFill>
                <a:latin typeface="+mn-lt"/>
                <a:ea typeface="+mn-ea"/>
                <a:cs typeface="+mn-cs"/>
                <a:sym typeface="Helvetica Neue Medium"/>
              </a:defRPr>
            </a:pPr>
            <a:r>
              <a:t>Server</a:t>
            </a:r>
          </a:p>
        </p:txBody>
      </p:sp>
      <p:sp>
        <p:nvSpPr>
          <p:cNvPr id="340" name="Client"/>
          <p:cNvSpPr/>
          <p:nvPr/>
        </p:nvSpPr>
        <p:spPr>
          <a:xfrm>
            <a:off x="10099418" y="5346780"/>
            <a:ext cx="3365014" cy="2604320"/>
          </a:xfrm>
          <a:prstGeom prst="rect">
            <a:avLst/>
          </a:prstGeom>
          <a:solidFill>
            <a:schemeClr val="accent3"/>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200" b="0">
                <a:solidFill>
                  <a:srgbClr val="FFFFFF"/>
                </a:solidFill>
                <a:latin typeface="+mn-lt"/>
                <a:ea typeface="+mn-ea"/>
                <a:cs typeface="+mn-cs"/>
                <a:sym typeface="Helvetica Neue Medium"/>
              </a:defRPr>
            </a:lvl1pPr>
          </a:lstStyle>
          <a:p>
            <a:r>
              <a:t>Client</a:t>
            </a:r>
          </a:p>
        </p:txBody>
      </p:sp>
      <p:sp>
        <p:nvSpPr>
          <p:cNvPr id="341" name="User/Resource Owner"/>
          <p:cNvSpPr/>
          <p:nvPr/>
        </p:nvSpPr>
        <p:spPr>
          <a:xfrm>
            <a:off x="2151100" y="5346780"/>
            <a:ext cx="3365014" cy="2604320"/>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200" b="0">
                <a:solidFill>
                  <a:srgbClr val="FFFFFF"/>
                </a:solidFill>
                <a:latin typeface="+mn-lt"/>
                <a:ea typeface="+mn-ea"/>
                <a:cs typeface="+mn-cs"/>
                <a:sym typeface="Helvetica Neue Medium"/>
              </a:defRPr>
            </a:lvl1pPr>
          </a:lstStyle>
          <a:p>
            <a:r>
              <a:t>User/Resource Owner</a:t>
            </a:r>
          </a:p>
        </p:txBody>
      </p:sp>
      <p:sp>
        <p:nvSpPr>
          <p:cNvPr id="342" name="Line"/>
          <p:cNvSpPr/>
          <p:nvPr/>
        </p:nvSpPr>
        <p:spPr>
          <a:xfrm>
            <a:off x="13542272" y="7411560"/>
            <a:ext cx="3342225" cy="2815721"/>
          </a:xfrm>
          <a:prstGeom prst="line">
            <a:avLst/>
          </a:prstGeom>
          <a:ln w="25400">
            <a:solidFill>
              <a:srgbClr val="000000"/>
            </a:solidFill>
            <a:miter lim="400000"/>
            <a:tailEnd type="triangle"/>
          </a:ln>
        </p:spPr>
        <p:txBody>
          <a:bodyPr lIns="50800" tIns="50800" rIns="50800" bIns="50800" anchor="ctr"/>
          <a:lstStyle/>
          <a:p>
            <a:endParaRPr/>
          </a:p>
        </p:txBody>
      </p:sp>
      <p:sp>
        <p:nvSpPr>
          <p:cNvPr id="343" name="Line"/>
          <p:cNvSpPr/>
          <p:nvPr/>
        </p:nvSpPr>
        <p:spPr>
          <a:xfrm flipH="1">
            <a:off x="5804802" y="7241695"/>
            <a:ext cx="4005929" cy="1"/>
          </a:xfrm>
          <a:prstGeom prst="line">
            <a:avLst/>
          </a:prstGeom>
          <a:ln w="25400">
            <a:solidFill>
              <a:srgbClr val="000000"/>
            </a:solidFill>
            <a:miter lim="400000"/>
            <a:tailEnd type="triangle"/>
          </a:ln>
        </p:spPr>
        <p:txBody>
          <a:bodyPr lIns="50800" tIns="50800" rIns="50800" bIns="50800" anchor="ctr"/>
          <a:lstStyle/>
          <a:p>
            <a:endParaRPr/>
          </a:p>
        </p:txBody>
      </p:sp>
      <p:sp>
        <p:nvSpPr>
          <p:cNvPr id="344" name="Token"/>
          <p:cNvSpPr txBox="1"/>
          <p:nvPr/>
        </p:nvSpPr>
        <p:spPr>
          <a:xfrm>
            <a:off x="15615873" y="5168800"/>
            <a:ext cx="1200913" cy="5604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Token</a:t>
            </a:r>
          </a:p>
        </p:txBody>
      </p:sp>
      <p:sp>
        <p:nvSpPr>
          <p:cNvPr id="345" name="Line"/>
          <p:cNvSpPr/>
          <p:nvPr/>
        </p:nvSpPr>
        <p:spPr>
          <a:xfrm flipV="1">
            <a:off x="13560918" y="3070064"/>
            <a:ext cx="3357347" cy="2594196"/>
          </a:xfrm>
          <a:prstGeom prst="line">
            <a:avLst/>
          </a:prstGeom>
          <a:ln w="25400">
            <a:solidFill>
              <a:srgbClr val="000000"/>
            </a:solidFill>
            <a:miter lim="400000"/>
            <a:tailEnd type="triangle"/>
          </a:ln>
        </p:spPr>
        <p:txBody>
          <a:bodyPr lIns="50800" tIns="50800" rIns="50800" bIns="50800" anchor="ctr"/>
          <a:lstStyle/>
          <a:p>
            <a:endParaRPr/>
          </a:p>
        </p:txBody>
      </p:sp>
      <p:sp>
        <p:nvSpPr>
          <p:cNvPr id="346" name="Token"/>
          <p:cNvSpPr txBox="1"/>
          <p:nvPr/>
        </p:nvSpPr>
        <p:spPr>
          <a:xfrm>
            <a:off x="15006014" y="8050661"/>
            <a:ext cx="1200913" cy="5604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Token</a:t>
            </a:r>
          </a:p>
        </p:txBody>
      </p:sp>
      <p:sp>
        <p:nvSpPr>
          <p:cNvPr id="347" name="User/Password"/>
          <p:cNvSpPr txBox="1"/>
          <p:nvPr/>
        </p:nvSpPr>
        <p:spPr>
          <a:xfrm>
            <a:off x="7102143" y="5168800"/>
            <a:ext cx="2908555" cy="5604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User/Password</a:t>
            </a:r>
          </a:p>
        </p:txBody>
      </p:sp>
      <p:sp>
        <p:nvSpPr>
          <p:cNvPr id="348" name="User/Password"/>
          <p:cNvSpPr txBox="1"/>
          <p:nvPr/>
        </p:nvSpPr>
        <p:spPr>
          <a:xfrm>
            <a:off x="12660752" y="3550354"/>
            <a:ext cx="2908555" cy="5604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User/Password</a:t>
            </a:r>
          </a:p>
        </p:txBody>
      </p:sp>
      <p:sp>
        <p:nvSpPr>
          <p:cNvPr id="349" name="Line"/>
          <p:cNvSpPr/>
          <p:nvPr/>
        </p:nvSpPr>
        <p:spPr>
          <a:xfrm flipH="1">
            <a:off x="13655779" y="4129930"/>
            <a:ext cx="3136734" cy="2302799"/>
          </a:xfrm>
          <a:prstGeom prst="line">
            <a:avLst/>
          </a:prstGeom>
          <a:ln w="25400">
            <a:solidFill>
              <a:srgbClr val="000000"/>
            </a:solidFill>
            <a:miter lim="400000"/>
            <a:tailEnd type="triangle"/>
          </a:ln>
        </p:spPr>
        <p:txBody>
          <a:bodyPr lIns="50800" tIns="50800" rIns="50800" bIns="50800" anchor="ctr"/>
          <a:lstStyle/>
          <a:p>
            <a:endParaRPr/>
          </a:p>
        </p:txBody>
      </p:sp>
      <p:sp>
        <p:nvSpPr>
          <p:cNvPr id="350" name="Line"/>
          <p:cNvSpPr/>
          <p:nvPr/>
        </p:nvSpPr>
        <p:spPr>
          <a:xfrm flipH="1" flipV="1">
            <a:off x="13331793" y="8042304"/>
            <a:ext cx="3356745" cy="2943235"/>
          </a:xfrm>
          <a:prstGeom prst="line">
            <a:avLst/>
          </a:prstGeom>
          <a:ln w="25400">
            <a:solidFill>
              <a:srgbClr val="000000"/>
            </a:solidFill>
            <a:miter lim="400000"/>
            <a:tailEnd type="triangle"/>
          </a:ln>
        </p:spPr>
        <p:txBody>
          <a:bodyPr lIns="50800" tIns="50800" rIns="50800" bIns="50800" anchor="ctr"/>
          <a:lstStyle/>
          <a:p>
            <a:endParaRPr/>
          </a:p>
        </p:txBody>
      </p:sp>
      <p:sp>
        <p:nvSpPr>
          <p:cNvPr id="351" name="Data"/>
          <p:cNvSpPr txBox="1"/>
          <p:nvPr/>
        </p:nvSpPr>
        <p:spPr>
          <a:xfrm>
            <a:off x="13630969" y="8934722"/>
            <a:ext cx="968122" cy="5604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Data</a:t>
            </a:r>
          </a:p>
        </p:txBody>
      </p:sp>
      <p:sp>
        <p:nvSpPr>
          <p:cNvPr id="352" name="Line"/>
          <p:cNvSpPr/>
          <p:nvPr/>
        </p:nvSpPr>
        <p:spPr>
          <a:xfrm>
            <a:off x="5731835" y="6022583"/>
            <a:ext cx="4405862" cy="1"/>
          </a:xfrm>
          <a:prstGeom prst="line">
            <a:avLst/>
          </a:prstGeom>
          <a:ln w="25400">
            <a:solidFill>
              <a:srgbClr val="000000"/>
            </a:solidFill>
            <a:miter lim="400000"/>
            <a:tailEnd type="triangle"/>
          </a:ln>
        </p:spPr>
        <p:txBody>
          <a:bodyPr lIns="50800" tIns="50800" rIns="50800" bIns="50800" anchor="ctr"/>
          <a:lstStyle/>
          <a:p>
            <a:endParaRPr/>
          </a:p>
        </p:txBody>
      </p:sp>
      <p:sp>
        <p:nvSpPr>
          <p:cNvPr id="353" name="Line"/>
          <p:cNvSpPr/>
          <p:nvPr/>
        </p:nvSpPr>
        <p:spPr>
          <a:xfrm flipV="1">
            <a:off x="18776995" y="4454257"/>
            <a:ext cx="1" cy="4807486"/>
          </a:xfrm>
          <a:prstGeom prst="line">
            <a:avLst/>
          </a:prstGeom>
          <a:ln w="25400">
            <a:solidFill>
              <a:srgbClr val="000000"/>
            </a:solidFill>
            <a:miter lim="400000"/>
            <a:tailEnd type="triangle"/>
          </a:ln>
        </p:spPr>
        <p:txBody>
          <a:bodyPr lIns="50800" tIns="50800" rIns="50800" bIns="50800" anchor="ctr"/>
          <a:lstStyle/>
          <a:p>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3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3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3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35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6" nodeType="clickEffect">
                                  <p:stCondLst>
                                    <p:cond delay="0"/>
                                  </p:stCondLst>
                                  <p:iterate>
                                    <p:tmAbs val="0"/>
                                  </p:iterate>
                                  <p:childTnLst>
                                    <p:set>
                                      <p:cBhvr>
                                        <p:cTn id="26" fill="hold"/>
                                        <p:tgtEl>
                                          <p:spTgt spid="3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7" nodeType="clickEffect">
                                  <p:stCondLst>
                                    <p:cond delay="0"/>
                                  </p:stCondLst>
                                  <p:iterate>
                                    <p:tmAbs val="0"/>
                                  </p:iterate>
                                  <p:childTnLst>
                                    <p:set>
                                      <p:cBhvr>
                                        <p:cTn id="30" fill="hold"/>
                                        <p:tgtEl>
                                          <p:spTgt spid="34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8" nodeType="clickEffect">
                                  <p:stCondLst>
                                    <p:cond delay="0"/>
                                  </p:stCondLst>
                                  <p:iterate>
                                    <p:tmAbs val="0"/>
                                  </p:iterate>
                                  <p:childTnLst>
                                    <p:set>
                                      <p:cBhvr>
                                        <p:cTn id="34" fill="hold"/>
                                        <p:tgtEl>
                                          <p:spTgt spid="34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9" nodeType="clickEffect">
                                  <p:stCondLst>
                                    <p:cond delay="0"/>
                                  </p:stCondLst>
                                  <p:iterate>
                                    <p:tmAbs val="0"/>
                                  </p:iterate>
                                  <p:childTnLst>
                                    <p:set>
                                      <p:cBhvr>
                                        <p:cTn id="38" fill="hold"/>
                                        <p:tgtEl>
                                          <p:spTgt spid="34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0" nodeType="clickEffect">
                                  <p:stCondLst>
                                    <p:cond delay="0"/>
                                  </p:stCondLst>
                                  <p:iterate>
                                    <p:tmAbs val="0"/>
                                  </p:iterate>
                                  <p:childTnLst>
                                    <p:set>
                                      <p:cBhvr>
                                        <p:cTn id="42" fill="hold"/>
                                        <p:tgtEl>
                                          <p:spTgt spid="34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11" nodeType="clickEffect">
                                  <p:stCondLst>
                                    <p:cond delay="0"/>
                                  </p:stCondLst>
                                  <p:iterate>
                                    <p:tmAbs val="0"/>
                                  </p:iterate>
                                  <p:childTnLst>
                                    <p:set>
                                      <p:cBhvr>
                                        <p:cTn id="46" fill="hold"/>
                                        <p:tgtEl>
                                          <p:spTgt spid="34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12" nodeType="clickEffect">
                                  <p:stCondLst>
                                    <p:cond delay="0"/>
                                  </p:stCondLst>
                                  <p:iterate>
                                    <p:tmAbs val="0"/>
                                  </p:iterate>
                                  <p:childTnLst>
                                    <p:set>
                                      <p:cBhvr>
                                        <p:cTn id="50" fill="hold"/>
                                        <p:tgtEl>
                                          <p:spTgt spid="34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13" nodeType="clickEffect">
                                  <p:stCondLst>
                                    <p:cond delay="0"/>
                                  </p:stCondLst>
                                  <p:iterate>
                                    <p:tmAbs val="0"/>
                                  </p:iterate>
                                  <p:childTnLst>
                                    <p:set>
                                      <p:cBhvr>
                                        <p:cTn id="54" fill="hold"/>
                                        <p:tgtEl>
                                          <p:spTgt spid="35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14" nodeType="clickEffect">
                                  <p:stCondLst>
                                    <p:cond delay="0"/>
                                  </p:stCondLst>
                                  <p:iterate>
                                    <p:tmAbs val="0"/>
                                  </p:iterate>
                                  <p:childTnLst>
                                    <p:set>
                                      <p:cBhvr>
                                        <p:cTn id="58" fill="hold"/>
                                        <p:tgtEl>
                                          <p:spTgt spid="35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15" nodeType="clickEffect">
                                  <p:stCondLst>
                                    <p:cond delay="0"/>
                                  </p:stCondLst>
                                  <p:iterate>
                                    <p:tmAbs val="0"/>
                                  </p:iterate>
                                  <p:childTnLst>
                                    <p:set>
                                      <p:cBhvr>
                                        <p:cTn id="62" fill="hold"/>
                                        <p:tgtEl>
                                          <p:spTgt spid="35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16" nodeType="clickEffect">
                                  <p:stCondLst>
                                    <p:cond delay="0"/>
                                  </p:stCondLst>
                                  <p:iterate>
                                    <p:tmAbs val="0"/>
                                  </p:iterate>
                                  <p:childTnLst>
                                    <p:set>
                                      <p:cBhvr>
                                        <p:cTn id="66" fill="hold"/>
                                        <p:tgtEl>
                                          <p:spTgt spid="3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 grpId="4" animBg="1" advAuto="0"/>
      <p:bldP spid="339" grpId="1" animBg="1" advAuto="0"/>
      <p:bldP spid="340" grpId="3" animBg="1" advAuto="0"/>
      <p:bldP spid="341" grpId="2" animBg="1" advAuto="0"/>
      <p:bldP spid="342" grpId="11" animBg="1" advAuto="0"/>
      <p:bldP spid="343" grpId="16" animBg="1" advAuto="0"/>
      <p:bldP spid="344" grpId="10" animBg="1" advAuto="0"/>
      <p:bldP spid="345" grpId="7" animBg="1" advAuto="0"/>
      <p:bldP spid="346" grpId="12" animBg="1" advAuto="0"/>
      <p:bldP spid="347" grpId="6" animBg="1" advAuto="0"/>
      <p:bldP spid="348" grpId="8" animBg="1" advAuto="0"/>
      <p:bldP spid="349" grpId="9" animBg="1" advAuto="0"/>
      <p:bldP spid="350" grpId="14" animBg="1" advAuto="0"/>
      <p:bldP spid="351" grpId="15" animBg="1" advAuto="0"/>
      <p:bldP spid="352" grpId="5" animBg="1" advAuto="0"/>
      <p:bldP spid="353" grpId="13"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ecurity Security Testing"/>
          <p:cNvSpPr txBox="1"/>
          <p:nvPr/>
        </p:nvSpPr>
        <p:spPr>
          <a:xfrm>
            <a:off x="898207" y="3391370"/>
            <a:ext cx="22587586" cy="23704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5000"/>
            </a:lvl1pPr>
          </a:lstStyle>
          <a:p>
            <a:r>
              <a:t>Security Security Testing</a:t>
            </a:r>
          </a:p>
        </p:txBody>
      </p:sp>
      <p:sp>
        <p:nvSpPr>
          <p:cNvPr id="140" name="Authentication"/>
          <p:cNvSpPr txBox="1"/>
          <p:nvPr/>
        </p:nvSpPr>
        <p:spPr>
          <a:xfrm>
            <a:off x="1962907" y="6747962"/>
            <a:ext cx="5419345" cy="10192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a:lvl1pPr>
          </a:lstStyle>
          <a:p>
            <a:r>
              <a:t>Authentication</a:t>
            </a:r>
          </a:p>
        </p:txBody>
      </p:sp>
      <p:sp>
        <p:nvSpPr>
          <p:cNvPr id="141" name="Authorization"/>
          <p:cNvSpPr txBox="1"/>
          <p:nvPr/>
        </p:nvSpPr>
        <p:spPr>
          <a:xfrm>
            <a:off x="8516710" y="6747962"/>
            <a:ext cx="4981957" cy="10192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a:lvl1pPr>
          </a:lstStyle>
          <a:p>
            <a:r>
              <a:t>Authorization</a:t>
            </a:r>
          </a:p>
        </p:txBody>
      </p:sp>
      <p:sp>
        <p:nvSpPr>
          <p:cNvPr id="142" name="CSRF"/>
          <p:cNvSpPr txBox="1"/>
          <p:nvPr/>
        </p:nvSpPr>
        <p:spPr>
          <a:xfrm>
            <a:off x="14633125" y="6747962"/>
            <a:ext cx="2175511" cy="10192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a:lvl1pPr>
          </a:lstStyle>
          <a:p>
            <a:r>
              <a:t>CSRF</a:t>
            </a:r>
          </a:p>
        </p:txBody>
      </p:sp>
      <p:sp>
        <p:nvSpPr>
          <p:cNvPr id="143" name="CORS"/>
          <p:cNvSpPr txBox="1"/>
          <p:nvPr/>
        </p:nvSpPr>
        <p:spPr>
          <a:xfrm>
            <a:off x="18378806" y="6747962"/>
            <a:ext cx="2316481" cy="10192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a:lvl1pPr>
          </a:lstStyle>
          <a:p>
            <a:r>
              <a:t>CORS</a:t>
            </a:r>
          </a:p>
        </p:txBody>
      </p:sp>
      <p:sp>
        <p:nvSpPr>
          <p:cNvPr id="144" name="spring-security-test"/>
          <p:cNvSpPr txBox="1"/>
          <p:nvPr/>
        </p:nvSpPr>
        <p:spPr>
          <a:xfrm>
            <a:off x="8284839" y="8753410"/>
            <a:ext cx="7295389" cy="1019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a:lvl1pPr>
          </a:lstStyle>
          <a:p>
            <a:r>
              <a:t>spring-security-test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1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1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1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1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6" nodeType="clickEffect">
                                  <p:stCondLst>
                                    <p:cond delay="0"/>
                                  </p:stCondLst>
                                  <p:iterate>
                                    <p:tmAbs val="0"/>
                                  </p:iterate>
                                  <p:childTnLst>
                                    <p:set>
                                      <p:cBhvr>
                                        <p:cTn id="26" fill="hold"/>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 grpId="1" animBg="1" advAuto="0"/>
      <p:bldP spid="140" grpId="2" animBg="1" advAuto="0"/>
      <p:bldP spid="141" grpId="3" animBg="1" advAuto="0"/>
      <p:bldP spid="142" grpId="4" animBg="1" advAuto="0"/>
      <p:bldP spid="143" grpId="5" animBg="1" advAuto="0"/>
      <p:bldP spid="144" grpId="6" animBg="1"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Grant Types"/>
          <p:cNvSpPr txBox="1"/>
          <p:nvPr/>
        </p:nvSpPr>
        <p:spPr>
          <a:xfrm>
            <a:off x="529897" y="386235"/>
            <a:ext cx="5891277" cy="13040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8000"/>
            </a:lvl1pPr>
          </a:lstStyle>
          <a:p>
            <a:r>
              <a:t>Grant Types</a:t>
            </a:r>
          </a:p>
        </p:txBody>
      </p:sp>
      <p:sp>
        <p:nvSpPr>
          <p:cNvPr id="356" name="Authorization code"/>
          <p:cNvSpPr txBox="1"/>
          <p:nvPr/>
        </p:nvSpPr>
        <p:spPr>
          <a:xfrm>
            <a:off x="7216362" y="3275132"/>
            <a:ext cx="7588124" cy="11435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7000" b="0"/>
            </a:lvl1pPr>
          </a:lstStyle>
          <a:p>
            <a:r>
              <a:t>Authorization code</a:t>
            </a:r>
          </a:p>
        </p:txBody>
      </p:sp>
      <p:sp>
        <p:nvSpPr>
          <p:cNvPr id="357" name="Password"/>
          <p:cNvSpPr txBox="1"/>
          <p:nvPr/>
        </p:nvSpPr>
        <p:spPr>
          <a:xfrm>
            <a:off x="7169478" y="5288842"/>
            <a:ext cx="4048126" cy="11435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7000" b="0"/>
            </a:lvl1pPr>
          </a:lstStyle>
          <a:p>
            <a:r>
              <a:t>Password</a:t>
            </a:r>
          </a:p>
        </p:txBody>
      </p:sp>
      <p:sp>
        <p:nvSpPr>
          <p:cNvPr id="358" name="Refresh Token"/>
          <p:cNvSpPr txBox="1"/>
          <p:nvPr/>
        </p:nvSpPr>
        <p:spPr>
          <a:xfrm>
            <a:off x="7093847" y="9316262"/>
            <a:ext cx="5762118" cy="11435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7000" b="0"/>
            </a:lvl1pPr>
          </a:lstStyle>
          <a:p>
            <a:r>
              <a:t>Refresh Token</a:t>
            </a:r>
          </a:p>
        </p:txBody>
      </p:sp>
      <p:sp>
        <p:nvSpPr>
          <p:cNvPr id="359" name="Client Credentials"/>
          <p:cNvSpPr txBox="1"/>
          <p:nvPr/>
        </p:nvSpPr>
        <p:spPr>
          <a:xfrm>
            <a:off x="7088726" y="7302552"/>
            <a:ext cx="7144513" cy="11435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7000" b="0"/>
            </a:lvl1pPr>
          </a:lstStyle>
          <a:p>
            <a:r>
              <a:t>Client Credentials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3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3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3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3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 grpId="1" animBg="1" advAuto="0"/>
      <p:bldP spid="356" grpId="2" animBg="1" advAuto="0"/>
      <p:bldP spid="357" grpId="3" animBg="1" advAuto="0"/>
      <p:bldP spid="358" grpId="5" animBg="1" advAuto="0"/>
      <p:bldP spid="359" grpId="4"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USER"/>
          <p:cNvSpPr/>
          <p:nvPr/>
        </p:nvSpPr>
        <p:spPr>
          <a:xfrm>
            <a:off x="634087" y="1611042"/>
            <a:ext cx="4496629" cy="1270001"/>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200" b="0">
                <a:solidFill>
                  <a:srgbClr val="FFFFFF"/>
                </a:solidFill>
                <a:latin typeface="+mn-lt"/>
                <a:ea typeface="+mn-ea"/>
                <a:cs typeface="+mn-cs"/>
                <a:sym typeface="Helvetica Neue Medium"/>
              </a:defRPr>
            </a:lvl1pPr>
          </a:lstStyle>
          <a:p>
            <a:r>
              <a:t>USER</a:t>
            </a:r>
          </a:p>
        </p:txBody>
      </p:sp>
      <p:sp>
        <p:nvSpPr>
          <p:cNvPr id="362" name="Client App"/>
          <p:cNvSpPr/>
          <p:nvPr/>
        </p:nvSpPr>
        <p:spPr>
          <a:xfrm>
            <a:off x="6840486" y="1611042"/>
            <a:ext cx="4496629" cy="1270001"/>
          </a:xfrm>
          <a:prstGeom prst="rect">
            <a:avLst/>
          </a:prstGeom>
          <a:solidFill>
            <a:schemeClr val="accent3"/>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200" b="0">
                <a:solidFill>
                  <a:srgbClr val="FFFFFF"/>
                </a:solidFill>
                <a:latin typeface="+mn-lt"/>
                <a:ea typeface="+mn-ea"/>
                <a:cs typeface="+mn-cs"/>
                <a:sym typeface="Helvetica Neue Medium"/>
              </a:defRPr>
            </a:lvl1pPr>
          </a:lstStyle>
          <a:p>
            <a:r>
              <a:t>Client App</a:t>
            </a:r>
          </a:p>
        </p:txBody>
      </p:sp>
      <p:sp>
        <p:nvSpPr>
          <p:cNvPr id="363" name="Auth Server"/>
          <p:cNvSpPr/>
          <p:nvPr/>
        </p:nvSpPr>
        <p:spPr>
          <a:xfrm>
            <a:off x="13046885" y="1598342"/>
            <a:ext cx="4496630" cy="1270001"/>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200" b="0">
                <a:solidFill>
                  <a:srgbClr val="FFFFFF"/>
                </a:solidFill>
                <a:latin typeface="+mn-lt"/>
                <a:ea typeface="+mn-ea"/>
                <a:cs typeface="+mn-cs"/>
                <a:sym typeface="Helvetica Neue Medium"/>
              </a:defRPr>
            </a:lvl1pPr>
          </a:lstStyle>
          <a:p>
            <a:r>
              <a:t>Auth Server</a:t>
            </a:r>
          </a:p>
        </p:txBody>
      </p:sp>
      <p:sp>
        <p:nvSpPr>
          <p:cNvPr id="364" name="Resource Server"/>
          <p:cNvSpPr/>
          <p:nvPr/>
        </p:nvSpPr>
        <p:spPr>
          <a:xfrm>
            <a:off x="19253283" y="1611042"/>
            <a:ext cx="4496630" cy="1270001"/>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200" b="0">
                <a:solidFill>
                  <a:srgbClr val="FFFFFF"/>
                </a:solidFill>
                <a:latin typeface="+mn-lt"/>
                <a:ea typeface="+mn-ea"/>
                <a:cs typeface="+mn-cs"/>
                <a:sym typeface="Helvetica Neue Medium"/>
              </a:defRPr>
            </a:lvl1pPr>
          </a:lstStyle>
          <a:p>
            <a:r>
              <a:t>Resource Server</a:t>
            </a:r>
          </a:p>
        </p:txBody>
      </p:sp>
      <p:sp>
        <p:nvSpPr>
          <p:cNvPr id="365" name="Line"/>
          <p:cNvSpPr/>
          <p:nvPr/>
        </p:nvSpPr>
        <p:spPr>
          <a:xfrm flipV="1">
            <a:off x="2882401" y="2887906"/>
            <a:ext cx="1" cy="10288627"/>
          </a:xfrm>
          <a:prstGeom prst="line">
            <a:avLst/>
          </a:prstGeom>
          <a:ln w="63500">
            <a:solidFill>
              <a:srgbClr val="000000"/>
            </a:solidFill>
            <a:miter lim="400000"/>
          </a:ln>
        </p:spPr>
        <p:txBody>
          <a:bodyPr lIns="50800" tIns="50800" rIns="50800" bIns="50800" anchor="ctr"/>
          <a:lstStyle/>
          <a:p>
            <a:endParaRPr/>
          </a:p>
        </p:txBody>
      </p:sp>
      <p:sp>
        <p:nvSpPr>
          <p:cNvPr id="366" name="Line"/>
          <p:cNvSpPr/>
          <p:nvPr/>
        </p:nvSpPr>
        <p:spPr>
          <a:xfrm flipV="1">
            <a:off x="9088800" y="2887906"/>
            <a:ext cx="1" cy="10288627"/>
          </a:xfrm>
          <a:prstGeom prst="line">
            <a:avLst/>
          </a:prstGeom>
          <a:ln w="63500">
            <a:solidFill>
              <a:srgbClr val="000000"/>
            </a:solidFill>
            <a:miter lim="400000"/>
          </a:ln>
        </p:spPr>
        <p:txBody>
          <a:bodyPr lIns="50800" tIns="50800" rIns="50800" bIns="50800" anchor="ctr"/>
          <a:lstStyle/>
          <a:p>
            <a:endParaRPr/>
          </a:p>
        </p:txBody>
      </p:sp>
      <p:sp>
        <p:nvSpPr>
          <p:cNvPr id="367" name="Line"/>
          <p:cNvSpPr/>
          <p:nvPr/>
        </p:nvSpPr>
        <p:spPr>
          <a:xfrm flipV="1">
            <a:off x="21501598" y="2887906"/>
            <a:ext cx="1" cy="10288627"/>
          </a:xfrm>
          <a:prstGeom prst="line">
            <a:avLst/>
          </a:prstGeom>
          <a:ln w="63500">
            <a:solidFill>
              <a:srgbClr val="000000"/>
            </a:solidFill>
            <a:miter lim="400000"/>
          </a:ln>
        </p:spPr>
        <p:txBody>
          <a:bodyPr lIns="50800" tIns="50800" rIns="50800" bIns="50800" anchor="ctr"/>
          <a:lstStyle/>
          <a:p>
            <a:endParaRPr/>
          </a:p>
        </p:txBody>
      </p:sp>
      <p:sp>
        <p:nvSpPr>
          <p:cNvPr id="368" name="Line"/>
          <p:cNvSpPr/>
          <p:nvPr/>
        </p:nvSpPr>
        <p:spPr>
          <a:xfrm flipV="1">
            <a:off x="15295199" y="2887906"/>
            <a:ext cx="1" cy="10288627"/>
          </a:xfrm>
          <a:prstGeom prst="line">
            <a:avLst/>
          </a:prstGeom>
          <a:ln w="63500">
            <a:solidFill>
              <a:srgbClr val="000000"/>
            </a:solidFill>
            <a:miter lim="400000"/>
          </a:ln>
        </p:spPr>
        <p:txBody>
          <a:bodyPr lIns="50800" tIns="50800" rIns="50800" bIns="50800" anchor="ctr"/>
          <a:lstStyle/>
          <a:p>
            <a:endParaRPr/>
          </a:p>
        </p:txBody>
      </p:sp>
      <p:sp>
        <p:nvSpPr>
          <p:cNvPr id="369" name="Authorization code"/>
          <p:cNvSpPr txBox="1"/>
          <p:nvPr/>
        </p:nvSpPr>
        <p:spPr>
          <a:xfrm>
            <a:off x="298426" y="111558"/>
            <a:ext cx="7588124" cy="11435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7000" b="0"/>
            </a:lvl1pPr>
          </a:lstStyle>
          <a:p>
            <a:r>
              <a:t>Authorization code</a:t>
            </a:r>
          </a:p>
        </p:txBody>
      </p:sp>
      <p:sp>
        <p:nvSpPr>
          <p:cNvPr id="370" name="Line"/>
          <p:cNvSpPr/>
          <p:nvPr/>
        </p:nvSpPr>
        <p:spPr>
          <a:xfrm>
            <a:off x="3000103" y="4348483"/>
            <a:ext cx="5970997" cy="1"/>
          </a:xfrm>
          <a:prstGeom prst="line">
            <a:avLst/>
          </a:prstGeom>
          <a:ln w="25400">
            <a:solidFill>
              <a:srgbClr val="000000"/>
            </a:solidFill>
            <a:miter lim="400000"/>
            <a:tailEnd type="triangle"/>
          </a:ln>
        </p:spPr>
        <p:txBody>
          <a:bodyPr lIns="50800" tIns="50800" rIns="50800" bIns="50800" anchor="ctr"/>
          <a:lstStyle/>
          <a:p>
            <a:endParaRPr/>
          </a:p>
        </p:txBody>
      </p:sp>
      <p:sp>
        <p:nvSpPr>
          <p:cNvPr id="371" name="Line"/>
          <p:cNvSpPr/>
          <p:nvPr/>
        </p:nvSpPr>
        <p:spPr>
          <a:xfrm flipH="1" flipV="1">
            <a:off x="3000102" y="5638001"/>
            <a:ext cx="5672786" cy="1"/>
          </a:xfrm>
          <a:prstGeom prst="line">
            <a:avLst/>
          </a:prstGeom>
          <a:ln w="25400">
            <a:solidFill>
              <a:srgbClr val="000000"/>
            </a:solidFill>
            <a:miter lim="400000"/>
            <a:tailEnd type="triangle"/>
          </a:ln>
        </p:spPr>
        <p:txBody>
          <a:bodyPr lIns="50800" tIns="50800" rIns="50800" bIns="50800" anchor="ctr"/>
          <a:lstStyle/>
          <a:p>
            <a:endParaRPr/>
          </a:p>
        </p:txBody>
      </p:sp>
      <p:sp>
        <p:nvSpPr>
          <p:cNvPr id="372" name="Line"/>
          <p:cNvSpPr/>
          <p:nvPr/>
        </p:nvSpPr>
        <p:spPr>
          <a:xfrm>
            <a:off x="3003817" y="7321808"/>
            <a:ext cx="12169967" cy="1"/>
          </a:xfrm>
          <a:prstGeom prst="line">
            <a:avLst/>
          </a:prstGeom>
          <a:ln w="25400">
            <a:solidFill>
              <a:srgbClr val="000000"/>
            </a:solidFill>
            <a:miter lim="400000"/>
            <a:tailEnd type="triangle"/>
          </a:ln>
        </p:spPr>
        <p:txBody>
          <a:bodyPr lIns="50800" tIns="50800" rIns="50800" bIns="50800" anchor="ctr"/>
          <a:lstStyle/>
          <a:p>
            <a:endParaRPr/>
          </a:p>
        </p:txBody>
      </p:sp>
      <p:sp>
        <p:nvSpPr>
          <p:cNvPr id="373" name="Line"/>
          <p:cNvSpPr/>
          <p:nvPr/>
        </p:nvSpPr>
        <p:spPr>
          <a:xfrm flipH="1">
            <a:off x="9206501" y="8205192"/>
            <a:ext cx="5853411" cy="1"/>
          </a:xfrm>
          <a:prstGeom prst="line">
            <a:avLst/>
          </a:prstGeom>
          <a:ln w="25400">
            <a:solidFill>
              <a:srgbClr val="000000"/>
            </a:solidFill>
            <a:miter lim="400000"/>
            <a:tailEnd type="triangle"/>
          </a:ln>
        </p:spPr>
        <p:txBody>
          <a:bodyPr lIns="50800" tIns="50800" rIns="50800" bIns="50800" anchor="ctr"/>
          <a:lstStyle/>
          <a:p>
            <a:endParaRPr/>
          </a:p>
        </p:txBody>
      </p:sp>
      <p:sp>
        <p:nvSpPr>
          <p:cNvPr id="374" name="Line"/>
          <p:cNvSpPr/>
          <p:nvPr/>
        </p:nvSpPr>
        <p:spPr>
          <a:xfrm>
            <a:off x="9320373" y="9088577"/>
            <a:ext cx="5853411" cy="1"/>
          </a:xfrm>
          <a:prstGeom prst="line">
            <a:avLst/>
          </a:prstGeom>
          <a:ln w="25400">
            <a:solidFill>
              <a:srgbClr val="000000"/>
            </a:solidFill>
            <a:miter lim="400000"/>
            <a:tailEnd type="triangle"/>
          </a:ln>
        </p:spPr>
        <p:txBody>
          <a:bodyPr lIns="50800" tIns="50800" rIns="50800" bIns="50800" anchor="ctr"/>
          <a:lstStyle/>
          <a:p>
            <a:endParaRPr/>
          </a:p>
        </p:txBody>
      </p:sp>
      <p:sp>
        <p:nvSpPr>
          <p:cNvPr id="375" name="Line"/>
          <p:cNvSpPr/>
          <p:nvPr/>
        </p:nvSpPr>
        <p:spPr>
          <a:xfrm>
            <a:off x="9310343" y="11471441"/>
            <a:ext cx="11969714" cy="1"/>
          </a:xfrm>
          <a:prstGeom prst="line">
            <a:avLst/>
          </a:prstGeom>
          <a:ln w="25400">
            <a:solidFill>
              <a:srgbClr val="000000"/>
            </a:solidFill>
            <a:miter lim="400000"/>
            <a:tailEnd type="triangle"/>
          </a:ln>
        </p:spPr>
        <p:txBody>
          <a:bodyPr lIns="50800" tIns="50800" rIns="50800" bIns="50800" anchor="ctr"/>
          <a:lstStyle/>
          <a:p>
            <a:endParaRPr/>
          </a:p>
        </p:txBody>
      </p:sp>
      <p:sp>
        <p:nvSpPr>
          <p:cNvPr id="376" name="Line"/>
          <p:cNvSpPr/>
          <p:nvPr/>
        </p:nvSpPr>
        <p:spPr>
          <a:xfrm flipH="1">
            <a:off x="9485488" y="10098961"/>
            <a:ext cx="5672785" cy="1"/>
          </a:xfrm>
          <a:prstGeom prst="line">
            <a:avLst/>
          </a:prstGeom>
          <a:ln w="25400">
            <a:solidFill>
              <a:srgbClr val="000000"/>
            </a:solidFill>
            <a:miter lim="400000"/>
            <a:tailEnd type="triangle"/>
          </a:ln>
        </p:spPr>
        <p:txBody>
          <a:bodyPr lIns="50800" tIns="50800" rIns="50800" bIns="50800" anchor="ctr"/>
          <a:lstStyle/>
          <a:p>
            <a:endParaRPr/>
          </a:p>
        </p:txBody>
      </p:sp>
      <p:sp>
        <p:nvSpPr>
          <p:cNvPr id="377" name="Line"/>
          <p:cNvSpPr/>
          <p:nvPr/>
        </p:nvSpPr>
        <p:spPr>
          <a:xfrm flipH="1" flipV="1">
            <a:off x="9320373" y="12415184"/>
            <a:ext cx="11984361" cy="1"/>
          </a:xfrm>
          <a:prstGeom prst="line">
            <a:avLst/>
          </a:prstGeom>
          <a:ln w="25400">
            <a:solidFill>
              <a:srgbClr val="000000"/>
            </a:solidFill>
            <a:miter lim="400000"/>
            <a:tailEnd type="triangle"/>
          </a:ln>
        </p:spPr>
        <p:txBody>
          <a:bodyPr lIns="50800" tIns="50800" rIns="50800" bIns="50800" anchor="ctr"/>
          <a:lstStyle/>
          <a:p>
            <a:endParaRPr/>
          </a:p>
        </p:txBody>
      </p:sp>
      <p:sp>
        <p:nvSpPr>
          <p:cNvPr id="378" name="File Tax Returns"/>
          <p:cNvSpPr txBox="1"/>
          <p:nvPr/>
        </p:nvSpPr>
        <p:spPr>
          <a:xfrm>
            <a:off x="4475316" y="3454706"/>
            <a:ext cx="3020569" cy="5604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File Tax Returns</a:t>
            </a:r>
          </a:p>
        </p:txBody>
      </p:sp>
      <p:sp>
        <p:nvSpPr>
          <p:cNvPr id="379" name="Talk to Auth Server"/>
          <p:cNvSpPr txBox="1"/>
          <p:nvPr/>
        </p:nvSpPr>
        <p:spPr>
          <a:xfrm>
            <a:off x="4209950" y="5048502"/>
            <a:ext cx="3551302" cy="5604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Talk to Auth Server</a:t>
            </a:r>
          </a:p>
        </p:txBody>
      </p:sp>
      <p:sp>
        <p:nvSpPr>
          <p:cNvPr id="380" name="Please allow client app to   access my tax data"/>
          <p:cNvSpPr txBox="1"/>
          <p:nvPr/>
        </p:nvSpPr>
        <p:spPr>
          <a:xfrm>
            <a:off x="4260052" y="6642297"/>
            <a:ext cx="8578597" cy="5604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Please allow client app to   access my tax data</a:t>
            </a:r>
          </a:p>
        </p:txBody>
      </p:sp>
      <p:sp>
        <p:nvSpPr>
          <p:cNvPr id="381" name="User gave you access"/>
          <p:cNvSpPr txBox="1"/>
          <p:nvPr/>
        </p:nvSpPr>
        <p:spPr>
          <a:xfrm>
            <a:off x="9695308" y="7583784"/>
            <a:ext cx="4094608" cy="5604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User gave you access</a:t>
            </a:r>
          </a:p>
        </p:txBody>
      </p:sp>
      <p:sp>
        <p:nvSpPr>
          <p:cNvPr id="382" name="Give me a token"/>
          <p:cNvSpPr txBox="1"/>
          <p:nvPr/>
        </p:nvSpPr>
        <p:spPr>
          <a:xfrm>
            <a:off x="10364098" y="8430160"/>
            <a:ext cx="3049144" cy="5604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Give me a token</a:t>
            </a:r>
          </a:p>
        </p:txBody>
      </p:sp>
      <p:sp>
        <p:nvSpPr>
          <p:cNvPr id="383" name="Token"/>
          <p:cNvSpPr txBox="1"/>
          <p:nvPr/>
        </p:nvSpPr>
        <p:spPr>
          <a:xfrm>
            <a:off x="11340464" y="9498261"/>
            <a:ext cx="1200913" cy="5604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Token</a:t>
            </a:r>
          </a:p>
        </p:txBody>
      </p:sp>
      <p:sp>
        <p:nvSpPr>
          <p:cNvPr id="384" name="Please give me the tax data .Here is the Token"/>
          <p:cNvSpPr txBox="1"/>
          <p:nvPr/>
        </p:nvSpPr>
        <p:spPr>
          <a:xfrm>
            <a:off x="10388155" y="10801434"/>
            <a:ext cx="8468107" cy="5604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Please give me the tax data .Here is the Token</a:t>
            </a:r>
          </a:p>
        </p:txBody>
      </p:sp>
      <p:sp>
        <p:nvSpPr>
          <p:cNvPr id="385" name="Tax Data"/>
          <p:cNvSpPr txBox="1"/>
          <p:nvPr/>
        </p:nvSpPr>
        <p:spPr>
          <a:xfrm>
            <a:off x="12891719" y="11762574"/>
            <a:ext cx="1687831" cy="5604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Tax Data</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3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3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3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36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6" nodeType="clickEffect">
                                  <p:stCondLst>
                                    <p:cond delay="0"/>
                                  </p:stCondLst>
                                  <p:iterate>
                                    <p:tmAbs val="0"/>
                                  </p:iterate>
                                  <p:childTnLst>
                                    <p:set>
                                      <p:cBhvr>
                                        <p:cTn id="26" fill="hold"/>
                                        <p:tgtEl>
                                          <p:spTgt spid="36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7" nodeType="clickEffect">
                                  <p:stCondLst>
                                    <p:cond delay="0"/>
                                  </p:stCondLst>
                                  <p:iterate>
                                    <p:tmAbs val="0"/>
                                  </p:iterate>
                                  <p:childTnLst>
                                    <p:set>
                                      <p:cBhvr>
                                        <p:cTn id="30" fill="hold"/>
                                        <p:tgtEl>
                                          <p:spTgt spid="36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8" nodeType="clickEffect">
                                  <p:stCondLst>
                                    <p:cond delay="0"/>
                                  </p:stCondLst>
                                  <p:iterate>
                                    <p:tmAbs val="0"/>
                                  </p:iterate>
                                  <p:childTnLst>
                                    <p:set>
                                      <p:cBhvr>
                                        <p:cTn id="34" fill="hold"/>
                                        <p:tgtEl>
                                          <p:spTgt spid="36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9" nodeType="clickEffect">
                                  <p:stCondLst>
                                    <p:cond delay="0"/>
                                  </p:stCondLst>
                                  <p:iterate>
                                    <p:tmAbs val="0"/>
                                  </p:iterate>
                                  <p:childTnLst>
                                    <p:set>
                                      <p:cBhvr>
                                        <p:cTn id="38" fill="hold"/>
                                        <p:tgtEl>
                                          <p:spTgt spid="36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0" nodeType="clickEffect">
                                  <p:stCondLst>
                                    <p:cond delay="0"/>
                                  </p:stCondLst>
                                  <p:iterate>
                                    <p:tmAbs val="0"/>
                                  </p:iterate>
                                  <p:childTnLst>
                                    <p:set>
                                      <p:cBhvr>
                                        <p:cTn id="42" fill="hold"/>
                                        <p:tgtEl>
                                          <p:spTgt spid="3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11" nodeType="clickEffect">
                                  <p:stCondLst>
                                    <p:cond delay="0"/>
                                  </p:stCondLst>
                                  <p:iterate>
                                    <p:tmAbs val="0"/>
                                  </p:iterate>
                                  <p:childTnLst>
                                    <p:set>
                                      <p:cBhvr>
                                        <p:cTn id="46" fill="hold"/>
                                        <p:tgtEl>
                                          <p:spTgt spid="37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12" nodeType="clickEffect">
                                  <p:stCondLst>
                                    <p:cond delay="0"/>
                                  </p:stCondLst>
                                  <p:iterate>
                                    <p:tmAbs val="0"/>
                                  </p:iterate>
                                  <p:childTnLst>
                                    <p:set>
                                      <p:cBhvr>
                                        <p:cTn id="50" fill="hold"/>
                                        <p:tgtEl>
                                          <p:spTgt spid="37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13" nodeType="clickEffect">
                                  <p:stCondLst>
                                    <p:cond delay="0"/>
                                  </p:stCondLst>
                                  <p:iterate>
                                    <p:tmAbs val="0"/>
                                  </p:iterate>
                                  <p:childTnLst>
                                    <p:set>
                                      <p:cBhvr>
                                        <p:cTn id="54" fill="hold"/>
                                        <p:tgtEl>
                                          <p:spTgt spid="37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14" nodeType="clickEffect">
                                  <p:stCondLst>
                                    <p:cond delay="0"/>
                                  </p:stCondLst>
                                  <p:iterate>
                                    <p:tmAbs val="0"/>
                                  </p:iterate>
                                  <p:childTnLst>
                                    <p:set>
                                      <p:cBhvr>
                                        <p:cTn id="58" fill="hold"/>
                                        <p:tgtEl>
                                          <p:spTgt spid="37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15" nodeType="clickEffect">
                                  <p:stCondLst>
                                    <p:cond delay="0"/>
                                  </p:stCondLst>
                                  <p:iterate>
                                    <p:tmAbs val="0"/>
                                  </p:iterate>
                                  <p:childTnLst>
                                    <p:set>
                                      <p:cBhvr>
                                        <p:cTn id="62" fill="hold"/>
                                        <p:tgtEl>
                                          <p:spTgt spid="38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16" nodeType="clickEffect">
                                  <p:stCondLst>
                                    <p:cond delay="0"/>
                                  </p:stCondLst>
                                  <p:iterate>
                                    <p:tmAbs val="0"/>
                                  </p:iterate>
                                  <p:childTnLst>
                                    <p:set>
                                      <p:cBhvr>
                                        <p:cTn id="66" fill="hold"/>
                                        <p:tgtEl>
                                          <p:spTgt spid="37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17" nodeType="clickEffect">
                                  <p:stCondLst>
                                    <p:cond delay="0"/>
                                  </p:stCondLst>
                                  <p:iterate>
                                    <p:tmAbs val="0"/>
                                  </p:iterate>
                                  <p:childTnLst>
                                    <p:set>
                                      <p:cBhvr>
                                        <p:cTn id="70" fill="hold"/>
                                        <p:tgtEl>
                                          <p:spTgt spid="38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18" nodeType="clickEffect">
                                  <p:stCondLst>
                                    <p:cond delay="0"/>
                                  </p:stCondLst>
                                  <p:iterate>
                                    <p:tmAbs val="0"/>
                                  </p:iterate>
                                  <p:childTnLst>
                                    <p:set>
                                      <p:cBhvr>
                                        <p:cTn id="74" fill="hold"/>
                                        <p:tgtEl>
                                          <p:spTgt spid="37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19" nodeType="clickEffect">
                                  <p:stCondLst>
                                    <p:cond delay="0"/>
                                  </p:stCondLst>
                                  <p:iterate>
                                    <p:tmAbs val="0"/>
                                  </p:iterate>
                                  <p:childTnLst>
                                    <p:set>
                                      <p:cBhvr>
                                        <p:cTn id="78" fill="hold"/>
                                        <p:tgtEl>
                                          <p:spTgt spid="38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20" nodeType="clickEffect">
                                  <p:stCondLst>
                                    <p:cond delay="0"/>
                                  </p:stCondLst>
                                  <p:iterate>
                                    <p:tmAbs val="0"/>
                                  </p:iterate>
                                  <p:childTnLst>
                                    <p:set>
                                      <p:cBhvr>
                                        <p:cTn id="82" fill="hold"/>
                                        <p:tgtEl>
                                          <p:spTgt spid="37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21" nodeType="clickEffect">
                                  <p:stCondLst>
                                    <p:cond delay="0"/>
                                  </p:stCondLst>
                                  <p:iterate>
                                    <p:tmAbs val="0"/>
                                  </p:iterate>
                                  <p:childTnLst>
                                    <p:set>
                                      <p:cBhvr>
                                        <p:cTn id="86" fill="hold"/>
                                        <p:tgtEl>
                                          <p:spTgt spid="38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22" nodeType="clickEffect">
                                  <p:stCondLst>
                                    <p:cond delay="0"/>
                                  </p:stCondLst>
                                  <p:iterate>
                                    <p:tmAbs val="0"/>
                                  </p:iterate>
                                  <p:childTnLst>
                                    <p:set>
                                      <p:cBhvr>
                                        <p:cTn id="90" fill="hold"/>
                                        <p:tgtEl>
                                          <p:spTgt spid="37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23" nodeType="clickEffect">
                                  <p:stCondLst>
                                    <p:cond delay="0"/>
                                  </p:stCondLst>
                                  <p:iterate>
                                    <p:tmAbs val="0"/>
                                  </p:iterate>
                                  <p:childTnLst>
                                    <p:set>
                                      <p:cBhvr>
                                        <p:cTn id="94" fill="hold"/>
                                        <p:tgtEl>
                                          <p:spTgt spid="38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24" nodeType="clickEffect">
                                  <p:stCondLst>
                                    <p:cond delay="0"/>
                                  </p:stCondLst>
                                  <p:iterate>
                                    <p:tmAbs val="0"/>
                                  </p:iterate>
                                  <p:childTnLst>
                                    <p:set>
                                      <p:cBhvr>
                                        <p:cTn id="98" fill="hold"/>
                                        <p:tgtEl>
                                          <p:spTgt spid="377"/>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25" nodeType="clickEffect">
                                  <p:stCondLst>
                                    <p:cond delay="0"/>
                                  </p:stCondLst>
                                  <p:iterate>
                                    <p:tmAbs val="0"/>
                                  </p:iterate>
                                  <p:childTnLst>
                                    <p:set>
                                      <p:cBhvr>
                                        <p:cTn id="102" fill="hold"/>
                                        <p:tgtEl>
                                          <p:spTgt spid="3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 grpId="2" animBg="1" advAuto="0"/>
      <p:bldP spid="362" grpId="3" animBg="1" advAuto="0"/>
      <p:bldP spid="363" grpId="4" animBg="1" advAuto="0"/>
      <p:bldP spid="364" grpId="5" animBg="1" advAuto="0"/>
      <p:bldP spid="365" grpId="6" animBg="1" advAuto="0"/>
      <p:bldP spid="366" grpId="7" animBg="1" advAuto="0"/>
      <p:bldP spid="367" grpId="9" animBg="1" advAuto="0"/>
      <p:bldP spid="368" grpId="8" animBg="1" advAuto="0"/>
      <p:bldP spid="369" grpId="1" animBg="1" advAuto="0"/>
      <p:bldP spid="370" grpId="10" animBg="1" advAuto="0"/>
      <p:bldP spid="371" grpId="12" animBg="1" advAuto="0"/>
      <p:bldP spid="372" grpId="14" animBg="1" advAuto="0"/>
      <p:bldP spid="373" grpId="16" animBg="1" advAuto="0"/>
      <p:bldP spid="374" grpId="18" animBg="1" advAuto="0"/>
      <p:bldP spid="375" grpId="22" animBg="1" advAuto="0"/>
      <p:bldP spid="376" grpId="20" animBg="1" advAuto="0"/>
      <p:bldP spid="377" grpId="24" animBg="1" advAuto="0"/>
      <p:bldP spid="378" grpId="11" animBg="1" advAuto="0"/>
      <p:bldP spid="379" grpId="13" animBg="1" advAuto="0"/>
      <p:bldP spid="380" grpId="15" animBg="1" advAuto="0"/>
      <p:bldP spid="381" grpId="17" animBg="1" advAuto="0"/>
      <p:bldP spid="382" grpId="19" animBg="1" advAuto="0"/>
      <p:bldP spid="383" grpId="21" animBg="1" advAuto="0"/>
      <p:bldP spid="384" grpId="23" animBg="1" advAuto="0"/>
      <p:bldP spid="385" grpId="25"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USER"/>
          <p:cNvSpPr/>
          <p:nvPr/>
        </p:nvSpPr>
        <p:spPr>
          <a:xfrm>
            <a:off x="634087" y="1611042"/>
            <a:ext cx="4496629" cy="1270001"/>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200" b="0">
                <a:solidFill>
                  <a:srgbClr val="FFFFFF"/>
                </a:solidFill>
                <a:latin typeface="+mn-lt"/>
                <a:ea typeface="+mn-ea"/>
                <a:cs typeface="+mn-cs"/>
                <a:sym typeface="Helvetica Neue Medium"/>
              </a:defRPr>
            </a:lvl1pPr>
          </a:lstStyle>
          <a:p>
            <a:r>
              <a:t>USER</a:t>
            </a:r>
          </a:p>
        </p:txBody>
      </p:sp>
      <p:sp>
        <p:nvSpPr>
          <p:cNvPr id="388" name="Client App"/>
          <p:cNvSpPr/>
          <p:nvPr/>
        </p:nvSpPr>
        <p:spPr>
          <a:xfrm>
            <a:off x="6843836" y="1611042"/>
            <a:ext cx="4496630" cy="1270001"/>
          </a:xfrm>
          <a:prstGeom prst="rect">
            <a:avLst/>
          </a:prstGeom>
          <a:solidFill>
            <a:schemeClr val="accent3"/>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200" b="0">
                <a:solidFill>
                  <a:srgbClr val="FFFFFF"/>
                </a:solidFill>
                <a:latin typeface="+mn-lt"/>
                <a:ea typeface="+mn-ea"/>
                <a:cs typeface="+mn-cs"/>
                <a:sym typeface="Helvetica Neue Medium"/>
              </a:defRPr>
            </a:lvl1pPr>
          </a:lstStyle>
          <a:p>
            <a:r>
              <a:t>Client App</a:t>
            </a:r>
          </a:p>
        </p:txBody>
      </p:sp>
      <p:sp>
        <p:nvSpPr>
          <p:cNvPr id="389" name="Auth Server"/>
          <p:cNvSpPr/>
          <p:nvPr/>
        </p:nvSpPr>
        <p:spPr>
          <a:xfrm>
            <a:off x="13046885" y="1611042"/>
            <a:ext cx="4496630" cy="1270001"/>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200" b="0">
                <a:solidFill>
                  <a:srgbClr val="FFFFFF"/>
                </a:solidFill>
                <a:latin typeface="+mn-lt"/>
                <a:ea typeface="+mn-ea"/>
                <a:cs typeface="+mn-cs"/>
                <a:sym typeface="Helvetica Neue Medium"/>
              </a:defRPr>
            </a:lvl1pPr>
          </a:lstStyle>
          <a:p>
            <a:r>
              <a:t>Auth Server</a:t>
            </a:r>
          </a:p>
        </p:txBody>
      </p:sp>
      <p:sp>
        <p:nvSpPr>
          <p:cNvPr id="390" name="Resource Server"/>
          <p:cNvSpPr/>
          <p:nvPr/>
        </p:nvSpPr>
        <p:spPr>
          <a:xfrm>
            <a:off x="19253283" y="1611042"/>
            <a:ext cx="4496630" cy="1270001"/>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200" b="0">
                <a:solidFill>
                  <a:srgbClr val="FFFFFF"/>
                </a:solidFill>
                <a:latin typeface="+mn-lt"/>
                <a:ea typeface="+mn-ea"/>
                <a:cs typeface="+mn-cs"/>
                <a:sym typeface="Helvetica Neue Medium"/>
              </a:defRPr>
            </a:lvl1pPr>
          </a:lstStyle>
          <a:p>
            <a:r>
              <a:t>Resource Server</a:t>
            </a:r>
          </a:p>
        </p:txBody>
      </p:sp>
      <p:sp>
        <p:nvSpPr>
          <p:cNvPr id="391" name="Line"/>
          <p:cNvSpPr/>
          <p:nvPr/>
        </p:nvSpPr>
        <p:spPr>
          <a:xfrm flipV="1">
            <a:off x="2882401" y="2887906"/>
            <a:ext cx="1" cy="10288627"/>
          </a:xfrm>
          <a:prstGeom prst="line">
            <a:avLst/>
          </a:prstGeom>
          <a:ln w="63500">
            <a:solidFill>
              <a:srgbClr val="000000"/>
            </a:solidFill>
            <a:miter lim="400000"/>
          </a:ln>
        </p:spPr>
        <p:txBody>
          <a:bodyPr lIns="50800" tIns="50800" rIns="50800" bIns="50800" anchor="ctr"/>
          <a:lstStyle/>
          <a:p>
            <a:endParaRPr/>
          </a:p>
        </p:txBody>
      </p:sp>
      <p:sp>
        <p:nvSpPr>
          <p:cNvPr id="392" name="Line"/>
          <p:cNvSpPr/>
          <p:nvPr/>
        </p:nvSpPr>
        <p:spPr>
          <a:xfrm flipV="1">
            <a:off x="9088800" y="2887906"/>
            <a:ext cx="1" cy="10288627"/>
          </a:xfrm>
          <a:prstGeom prst="line">
            <a:avLst/>
          </a:prstGeom>
          <a:ln w="63500">
            <a:solidFill>
              <a:srgbClr val="000000"/>
            </a:solidFill>
            <a:miter lim="400000"/>
          </a:ln>
        </p:spPr>
        <p:txBody>
          <a:bodyPr lIns="50800" tIns="50800" rIns="50800" bIns="50800" anchor="ctr"/>
          <a:lstStyle/>
          <a:p>
            <a:endParaRPr/>
          </a:p>
        </p:txBody>
      </p:sp>
      <p:sp>
        <p:nvSpPr>
          <p:cNvPr id="393" name="Line"/>
          <p:cNvSpPr/>
          <p:nvPr/>
        </p:nvSpPr>
        <p:spPr>
          <a:xfrm flipV="1">
            <a:off x="21501598" y="2887906"/>
            <a:ext cx="1" cy="10288627"/>
          </a:xfrm>
          <a:prstGeom prst="line">
            <a:avLst/>
          </a:prstGeom>
          <a:ln w="63500">
            <a:solidFill>
              <a:srgbClr val="000000"/>
            </a:solidFill>
            <a:miter lim="400000"/>
          </a:ln>
        </p:spPr>
        <p:txBody>
          <a:bodyPr lIns="50800" tIns="50800" rIns="50800" bIns="50800" anchor="ctr"/>
          <a:lstStyle/>
          <a:p>
            <a:endParaRPr/>
          </a:p>
        </p:txBody>
      </p:sp>
      <p:sp>
        <p:nvSpPr>
          <p:cNvPr id="394" name="Line"/>
          <p:cNvSpPr/>
          <p:nvPr/>
        </p:nvSpPr>
        <p:spPr>
          <a:xfrm flipV="1">
            <a:off x="15295199" y="2887906"/>
            <a:ext cx="1" cy="10288627"/>
          </a:xfrm>
          <a:prstGeom prst="line">
            <a:avLst/>
          </a:prstGeom>
          <a:ln w="63500">
            <a:solidFill>
              <a:srgbClr val="000000"/>
            </a:solidFill>
            <a:miter lim="400000"/>
          </a:ln>
        </p:spPr>
        <p:txBody>
          <a:bodyPr lIns="50800" tIns="50800" rIns="50800" bIns="50800" anchor="ctr"/>
          <a:lstStyle/>
          <a:p>
            <a:endParaRPr/>
          </a:p>
        </p:txBody>
      </p:sp>
      <p:sp>
        <p:nvSpPr>
          <p:cNvPr id="395" name="Password"/>
          <p:cNvSpPr txBox="1"/>
          <p:nvPr/>
        </p:nvSpPr>
        <p:spPr>
          <a:xfrm>
            <a:off x="162657" y="130616"/>
            <a:ext cx="4048126" cy="11435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7000" b="0"/>
            </a:lvl1pPr>
          </a:lstStyle>
          <a:p>
            <a:r>
              <a:t>Password</a:t>
            </a:r>
          </a:p>
        </p:txBody>
      </p:sp>
      <p:sp>
        <p:nvSpPr>
          <p:cNvPr id="396" name="Line"/>
          <p:cNvSpPr/>
          <p:nvPr/>
        </p:nvSpPr>
        <p:spPr>
          <a:xfrm>
            <a:off x="3000103" y="4348483"/>
            <a:ext cx="5970997" cy="1"/>
          </a:xfrm>
          <a:prstGeom prst="line">
            <a:avLst/>
          </a:prstGeom>
          <a:ln w="25400">
            <a:solidFill>
              <a:srgbClr val="000000"/>
            </a:solidFill>
            <a:miter lim="400000"/>
            <a:tailEnd type="triangle"/>
          </a:ln>
        </p:spPr>
        <p:txBody>
          <a:bodyPr lIns="50800" tIns="50800" rIns="50800" bIns="50800" anchor="ctr"/>
          <a:lstStyle/>
          <a:p>
            <a:endParaRPr/>
          </a:p>
        </p:txBody>
      </p:sp>
      <p:sp>
        <p:nvSpPr>
          <p:cNvPr id="397" name="Line"/>
          <p:cNvSpPr/>
          <p:nvPr/>
        </p:nvSpPr>
        <p:spPr>
          <a:xfrm>
            <a:off x="9110089" y="5349228"/>
            <a:ext cx="6163823" cy="1"/>
          </a:xfrm>
          <a:prstGeom prst="line">
            <a:avLst/>
          </a:prstGeom>
          <a:ln w="25400">
            <a:solidFill>
              <a:srgbClr val="000000"/>
            </a:solidFill>
            <a:miter lim="400000"/>
            <a:tailEnd type="triangle"/>
          </a:ln>
        </p:spPr>
        <p:txBody>
          <a:bodyPr lIns="50800" tIns="50800" rIns="50800" bIns="50800" anchor="ctr"/>
          <a:lstStyle/>
          <a:p>
            <a:endParaRPr/>
          </a:p>
        </p:txBody>
      </p:sp>
      <p:sp>
        <p:nvSpPr>
          <p:cNvPr id="398" name="Line"/>
          <p:cNvSpPr/>
          <p:nvPr/>
        </p:nvSpPr>
        <p:spPr>
          <a:xfrm>
            <a:off x="9206501" y="8586381"/>
            <a:ext cx="11969714" cy="1"/>
          </a:xfrm>
          <a:prstGeom prst="line">
            <a:avLst/>
          </a:prstGeom>
          <a:ln w="25400">
            <a:solidFill>
              <a:srgbClr val="000000"/>
            </a:solidFill>
            <a:miter lim="400000"/>
            <a:tailEnd type="triangle"/>
          </a:ln>
        </p:spPr>
        <p:txBody>
          <a:bodyPr lIns="50800" tIns="50800" rIns="50800" bIns="50800" anchor="ctr"/>
          <a:lstStyle/>
          <a:p>
            <a:endParaRPr/>
          </a:p>
        </p:txBody>
      </p:sp>
      <p:sp>
        <p:nvSpPr>
          <p:cNvPr id="399" name="Line"/>
          <p:cNvSpPr/>
          <p:nvPr/>
        </p:nvSpPr>
        <p:spPr>
          <a:xfrm flipH="1">
            <a:off x="9206501" y="6535175"/>
            <a:ext cx="5672785" cy="1"/>
          </a:xfrm>
          <a:prstGeom prst="line">
            <a:avLst/>
          </a:prstGeom>
          <a:ln w="25400">
            <a:solidFill>
              <a:srgbClr val="000000"/>
            </a:solidFill>
            <a:miter lim="400000"/>
            <a:tailEnd type="triangle"/>
          </a:ln>
        </p:spPr>
        <p:txBody>
          <a:bodyPr lIns="50800" tIns="50800" rIns="50800" bIns="50800" anchor="ctr"/>
          <a:lstStyle/>
          <a:p>
            <a:endParaRPr/>
          </a:p>
        </p:txBody>
      </p:sp>
      <p:sp>
        <p:nvSpPr>
          <p:cNvPr id="400" name="Line"/>
          <p:cNvSpPr/>
          <p:nvPr/>
        </p:nvSpPr>
        <p:spPr>
          <a:xfrm flipH="1" flipV="1">
            <a:off x="9199177" y="9613705"/>
            <a:ext cx="11984361" cy="1"/>
          </a:xfrm>
          <a:prstGeom prst="line">
            <a:avLst/>
          </a:prstGeom>
          <a:ln w="25400">
            <a:solidFill>
              <a:srgbClr val="000000"/>
            </a:solidFill>
            <a:miter lim="400000"/>
            <a:tailEnd type="triangle"/>
          </a:ln>
        </p:spPr>
        <p:txBody>
          <a:bodyPr lIns="50800" tIns="50800" rIns="50800" bIns="50800" anchor="ctr"/>
          <a:lstStyle/>
          <a:p>
            <a:endParaRPr/>
          </a:p>
        </p:txBody>
      </p:sp>
      <p:sp>
        <p:nvSpPr>
          <p:cNvPr id="401" name="File Tax Returns…"/>
          <p:cNvSpPr txBox="1"/>
          <p:nvPr/>
        </p:nvSpPr>
        <p:spPr>
          <a:xfrm>
            <a:off x="3600350" y="3219756"/>
            <a:ext cx="4770502" cy="10303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File Tax Returns</a:t>
            </a:r>
          </a:p>
          <a:p>
            <a:r>
              <a:t>These are my auth details</a:t>
            </a:r>
          </a:p>
        </p:txBody>
      </p:sp>
      <p:sp>
        <p:nvSpPr>
          <p:cNvPr id="402" name="User Credentials"/>
          <p:cNvSpPr txBox="1"/>
          <p:nvPr/>
        </p:nvSpPr>
        <p:spPr>
          <a:xfrm>
            <a:off x="10367009" y="4649416"/>
            <a:ext cx="3147823" cy="5604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User Credentials</a:t>
            </a:r>
          </a:p>
        </p:txBody>
      </p:sp>
      <p:sp>
        <p:nvSpPr>
          <p:cNvPr id="403" name="Token"/>
          <p:cNvSpPr txBox="1"/>
          <p:nvPr/>
        </p:nvSpPr>
        <p:spPr>
          <a:xfrm>
            <a:off x="11340464" y="5877302"/>
            <a:ext cx="1200913" cy="5604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Token</a:t>
            </a:r>
          </a:p>
        </p:txBody>
      </p:sp>
      <p:sp>
        <p:nvSpPr>
          <p:cNvPr id="404" name="Please give me the tax data .Here is the Token"/>
          <p:cNvSpPr txBox="1"/>
          <p:nvPr/>
        </p:nvSpPr>
        <p:spPr>
          <a:xfrm>
            <a:off x="10130729" y="7751995"/>
            <a:ext cx="8468107" cy="5604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Please give me the tax data .Here is the Token</a:t>
            </a:r>
          </a:p>
        </p:txBody>
      </p:sp>
      <p:sp>
        <p:nvSpPr>
          <p:cNvPr id="405" name="Tax Data"/>
          <p:cNvSpPr txBox="1"/>
          <p:nvPr/>
        </p:nvSpPr>
        <p:spPr>
          <a:xfrm>
            <a:off x="12872661" y="9952095"/>
            <a:ext cx="1687831" cy="5604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Tax Data</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3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38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38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39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6" nodeType="clickEffect">
                                  <p:stCondLst>
                                    <p:cond delay="0"/>
                                  </p:stCondLst>
                                  <p:iterate>
                                    <p:tmAbs val="0"/>
                                  </p:iterate>
                                  <p:childTnLst>
                                    <p:set>
                                      <p:cBhvr>
                                        <p:cTn id="26" fill="hold"/>
                                        <p:tgtEl>
                                          <p:spTgt spid="39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7" nodeType="clickEffect">
                                  <p:stCondLst>
                                    <p:cond delay="0"/>
                                  </p:stCondLst>
                                  <p:iterate>
                                    <p:tmAbs val="0"/>
                                  </p:iterate>
                                  <p:childTnLst>
                                    <p:set>
                                      <p:cBhvr>
                                        <p:cTn id="30" fill="hold"/>
                                        <p:tgtEl>
                                          <p:spTgt spid="39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8" nodeType="clickEffect">
                                  <p:stCondLst>
                                    <p:cond delay="0"/>
                                  </p:stCondLst>
                                  <p:iterate>
                                    <p:tmAbs val="0"/>
                                  </p:iterate>
                                  <p:childTnLst>
                                    <p:set>
                                      <p:cBhvr>
                                        <p:cTn id="34" fill="hold"/>
                                        <p:tgtEl>
                                          <p:spTgt spid="39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9" nodeType="clickEffect">
                                  <p:stCondLst>
                                    <p:cond delay="0"/>
                                  </p:stCondLst>
                                  <p:iterate>
                                    <p:tmAbs val="0"/>
                                  </p:iterate>
                                  <p:childTnLst>
                                    <p:set>
                                      <p:cBhvr>
                                        <p:cTn id="38" fill="hold"/>
                                        <p:tgtEl>
                                          <p:spTgt spid="39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0" nodeType="clickEffect">
                                  <p:stCondLst>
                                    <p:cond delay="0"/>
                                  </p:stCondLst>
                                  <p:iterate>
                                    <p:tmAbs val="0"/>
                                  </p:iterate>
                                  <p:childTnLst>
                                    <p:set>
                                      <p:cBhvr>
                                        <p:cTn id="42" fill="hold"/>
                                        <p:tgtEl>
                                          <p:spTgt spid="39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11" nodeType="clickEffect">
                                  <p:stCondLst>
                                    <p:cond delay="0"/>
                                  </p:stCondLst>
                                  <p:iterate>
                                    <p:tmAbs val="0"/>
                                  </p:iterate>
                                  <p:childTnLst>
                                    <p:set>
                                      <p:cBhvr>
                                        <p:cTn id="46" fill="hold"/>
                                        <p:tgtEl>
                                          <p:spTgt spid="40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12" nodeType="clickEffect">
                                  <p:stCondLst>
                                    <p:cond delay="0"/>
                                  </p:stCondLst>
                                  <p:iterate>
                                    <p:tmAbs val="0"/>
                                  </p:iterate>
                                  <p:childTnLst>
                                    <p:set>
                                      <p:cBhvr>
                                        <p:cTn id="50" fill="hold"/>
                                        <p:tgtEl>
                                          <p:spTgt spid="39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13" nodeType="clickEffect">
                                  <p:stCondLst>
                                    <p:cond delay="0"/>
                                  </p:stCondLst>
                                  <p:iterate>
                                    <p:tmAbs val="0"/>
                                  </p:iterate>
                                  <p:childTnLst>
                                    <p:set>
                                      <p:cBhvr>
                                        <p:cTn id="54" fill="hold"/>
                                        <p:tgtEl>
                                          <p:spTgt spid="40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14" nodeType="clickEffect">
                                  <p:stCondLst>
                                    <p:cond delay="0"/>
                                  </p:stCondLst>
                                  <p:iterate>
                                    <p:tmAbs val="0"/>
                                  </p:iterate>
                                  <p:childTnLst>
                                    <p:set>
                                      <p:cBhvr>
                                        <p:cTn id="58" fill="hold"/>
                                        <p:tgtEl>
                                          <p:spTgt spid="39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15" nodeType="clickEffect">
                                  <p:stCondLst>
                                    <p:cond delay="0"/>
                                  </p:stCondLst>
                                  <p:iterate>
                                    <p:tmAbs val="0"/>
                                  </p:iterate>
                                  <p:childTnLst>
                                    <p:set>
                                      <p:cBhvr>
                                        <p:cTn id="62" fill="hold"/>
                                        <p:tgtEl>
                                          <p:spTgt spid="40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16" nodeType="clickEffect">
                                  <p:stCondLst>
                                    <p:cond delay="0"/>
                                  </p:stCondLst>
                                  <p:iterate>
                                    <p:tmAbs val="0"/>
                                  </p:iterate>
                                  <p:childTnLst>
                                    <p:set>
                                      <p:cBhvr>
                                        <p:cTn id="66" fill="hold"/>
                                        <p:tgtEl>
                                          <p:spTgt spid="39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17" nodeType="clickEffect">
                                  <p:stCondLst>
                                    <p:cond delay="0"/>
                                  </p:stCondLst>
                                  <p:iterate>
                                    <p:tmAbs val="0"/>
                                  </p:iterate>
                                  <p:childTnLst>
                                    <p:set>
                                      <p:cBhvr>
                                        <p:cTn id="70" fill="hold"/>
                                        <p:tgtEl>
                                          <p:spTgt spid="40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18" nodeType="clickEffect">
                                  <p:stCondLst>
                                    <p:cond delay="0"/>
                                  </p:stCondLst>
                                  <p:iterate>
                                    <p:tmAbs val="0"/>
                                  </p:iterate>
                                  <p:childTnLst>
                                    <p:set>
                                      <p:cBhvr>
                                        <p:cTn id="74" fill="hold"/>
                                        <p:tgtEl>
                                          <p:spTgt spid="40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19" nodeType="clickEffect">
                                  <p:stCondLst>
                                    <p:cond delay="0"/>
                                  </p:stCondLst>
                                  <p:iterate>
                                    <p:tmAbs val="0"/>
                                  </p:iterate>
                                  <p:childTnLst>
                                    <p:set>
                                      <p:cBhvr>
                                        <p:cTn id="78" fill="hold"/>
                                        <p:tgtEl>
                                          <p:spTgt spid="4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 grpId="2" animBg="1" advAuto="0"/>
      <p:bldP spid="388" grpId="3" animBg="1" advAuto="0"/>
      <p:bldP spid="389" grpId="4" animBg="1" advAuto="0"/>
      <p:bldP spid="390" grpId="5" animBg="1" advAuto="0"/>
      <p:bldP spid="391" grpId="6" animBg="1" advAuto="0"/>
      <p:bldP spid="392" grpId="7" animBg="1" advAuto="0"/>
      <p:bldP spid="393" grpId="9" animBg="1" advAuto="0"/>
      <p:bldP spid="394" grpId="8" animBg="1" advAuto="0"/>
      <p:bldP spid="395" grpId="1" animBg="1" advAuto="0"/>
      <p:bldP spid="396" grpId="10" animBg="1" advAuto="0"/>
      <p:bldP spid="397" grpId="12" animBg="1" advAuto="0"/>
      <p:bldP spid="398" grpId="16" animBg="1" advAuto="0"/>
      <p:bldP spid="399" grpId="14" animBg="1" advAuto="0"/>
      <p:bldP spid="400" grpId="18" animBg="1" advAuto="0"/>
      <p:bldP spid="401" grpId="11" animBg="1" advAuto="0"/>
      <p:bldP spid="402" grpId="13" animBg="1" advAuto="0"/>
      <p:bldP spid="403" grpId="15" animBg="1" advAuto="0"/>
      <p:bldP spid="404" grpId="17" animBg="1" advAuto="0"/>
      <p:bldP spid="405" grpId="19"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Client App"/>
          <p:cNvSpPr/>
          <p:nvPr/>
        </p:nvSpPr>
        <p:spPr>
          <a:xfrm>
            <a:off x="3352931" y="1668215"/>
            <a:ext cx="4496630" cy="1270001"/>
          </a:xfrm>
          <a:prstGeom prst="rect">
            <a:avLst/>
          </a:prstGeom>
          <a:solidFill>
            <a:schemeClr val="accent3"/>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200" b="0">
                <a:solidFill>
                  <a:srgbClr val="FFFFFF"/>
                </a:solidFill>
                <a:latin typeface="+mn-lt"/>
                <a:ea typeface="+mn-ea"/>
                <a:cs typeface="+mn-cs"/>
                <a:sym typeface="Helvetica Neue Medium"/>
              </a:defRPr>
            </a:lvl1pPr>
          </a:lstStyle>
          <a:p>
            <a:r>
              <a:t>Client App</a:t>
            </a:r>
          </a:p>
        </p:txBody>
      </p:sp>
      <p:sp>
        <p:nvSpPr>
          <p:cNvPr id="408" name="Auth Server"/>
          <p:cNvSpPr/>
          <p:nvPr/>
        </p:nvSpPr>
        <p:spPr>
          <a:xfrm>
            <a:off x="9559331" y="1668215"/>
            <a:ext cx="4496629" cy="1270001"/>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200" b="0">
                <a:solidFill>
                  <a:srgbClr val="FFFFFF"/>
                </a:solidFill>
                <a:latin typeface="+mn-lt"/>
                <a:ea typeface="+mn-ea"/>
                <a:cs typeface="+mn-cs"/>
                <a:sym typeface="Helvetica Neue Medium"/>
              </a:defRPr>
            </a:lvl1pPr>
          </a:lstStyle>
          <a:p>
            <a:r>
              <a:t>Auth Server</a:t>
            </a:r>
          </a:p>
        </p:txBody>
      </p:sp>
      <p:sp>
        <p:nvSpPr>
          <p:cNvPr id="409" name="Resource Server"/>
          <p:cNvSpPr/>
          <p:nvPr/>
        </p:nvSpPr>
        <p:spPr>
          <a:xfrm>
            <a:off x="15765729" y="1668215"/>
            <a:ext cx="4496629" cy="1270001"/>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200" b="0">
                <a:solidFill>
                  <a:srgbClr val="FFFFFF"/>
                </a:solidFill>
                <a:latin typeface="+mn-lt"/>
                <a:ea typeface="+mn-ea"/>
                <a:cs typeface="+mn-cs"/>
                <a:sym typeface="Helvetica Neue Medium"/>
              </a:defRPr>
            </a:lvl1pPr>
          </a:lstStyle>
          <a:p>
            <a:r>
              <a:t>Resource Server</a:t>
            </a:r>
          </a:p>
        </p:txBody>
      </p:sp>
      <p:sp>
        <p:nvSpPr>
          <p:cNvPr id="410" name="Line"/>
          <p:cNvSpPr/>
          <p:nvPr/>
        </p:nvSpPr>
        <p:spPr>
          <a:xfrm flipV="1">
            <a:off x="5601245" y="2945080"/>
            <a:ext cx="1" cy="10288627"/>
          </a:xfrm>
          <a:prstGeom prst="line">
            <a:avLst/>
          </a:prstGeom>
          <a:ln w="63500">
            <a:solidFill>
              <a:srgbClr val="000000"/>
            </a:solidFill>
            <a:miter lim="400000"/>
          </a:ln>
        </p:spPr>
        <p:txBody>
          <a:bodyPr lIns="50800" tIns="50800" rIns="50800" bIns="50800" anchor="ctr"/>
          <a:lstStyle/>
          <a:p>
            <a:endParaRPr/>
          </a:p>
        </p:txBody>
      </p:sp>
      <p:sp>
        <p:nvSpPr>
          <p:cNvPr id="411" name="Line"/>
          <p:cNvSpPr/>
          <p:nvPr/>
        </p:nvSpPr>
        <p:spPr>
          <a:xfrm flipV="1">
            <a:off x="18014043" y="2945080"/>
            <a:ext cx="1" cy="10288627"/>
          </a:xfrm>
          <a:prstGeom prst="line">
            <a:avLst/>
          </a:prstGeom>
          <a:ln w="63500">
            <a:solidFill>
              <a:srgbClr val="000000"/>
            </a:solidFill>
            <a:miter lim="400000"/>
          </a:ln>
        </p:spPr>
        <p:txBody>
          <a:bodyPr lIns="50800" tIns="50800" rIns="50800" bIns="50800" anchor="ctr"/>
          <a:lstStyle/>
          <a:p>
            <a:endParaRPr/>
          </a:p>
        </p:txBody>
      </p:sp>
      <p:sp>
        <p:nvSpPr>
          <p:cNvPr id="412" name="Line"/>
          <p:cNvSpPr/>
          <p:nvPr/>
        </p:nvSpPr>
        <p:spPr>
          <a:xfrm flipV="1">
            <a:off x="11807645" y="2945080"/>
            <a:ext cx="1" cy="10288627"/>
          </a:xfrm>
          <a:prstGeom prst="line">
            <a:avLst/>
          </a:prstGeom>
          <a:ln w="63500">
            <a:solidFill>
              <a:srgbClr val="000000"/>
            </a:solidFill>
            <a:miter lim="400000"/>
          </a:ln>
        </p:spPr>
        <p:txBody>
          <a:bodyPr lIns="50800" tIns="50800" rIns="50800" bIns="50800" anchor="ctr"/>
          <a:lstStyle/>
          <a:p>
            <a:endParaRPr/>
          </a:p>
        </p:txBody>
      </p:sp>
      <p:sp>
        <p:nvSpPr>
          <p:cNvPr id="413" name="Client Credentials"/>
          <p:cNvSpPr txBox="1"/>
          <p:nvPr/>
        </p:nvSpPr>
        <p:spPr>
          <a:xfrm>
            <a:off x="424943" y="128819"/>
            <a:ext cx="7144513" cy="11435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7000" b="0"/>
            </a:lvl1pPr>
          </a:lstStyle>
          <a:p>
            <a:r>
              <a:t>Client Credentials</a:t>
            </a:r>
          </a:p>
        </p:txBody>
      </p:sp>
      <p:sp>
        <p:nvSpPr>
          <p:cNvPr id="414" name="Line"/>
          <p:cNvSpPr/>
          <p:nvPr/>
        </p:nvSpPr>
        <p:spPr>
          <a:xfrm>
            <a:off x="5622534" y="5406401"/>
            <a:ext cx="6163823" cy="1"/>
          </a:xfrm>
          <a:prstGeom prst="line">
            <a:avLst/>
          </a:prstGeom>
          <a:ln w="25400">
            <a:solidFill>
              <a:srgbClr val="000000"/>
            </a:solidFill>
            <a:miter lim="400000"/>
            <a:tailEnd type="triangle"/>
          </a:ln>
        </p:spPr>
        <p:txBody>
          <a:bodyPr lIns="50800" tIns="50800" rIns="50800" bIns="50800" anchor="ctr"/>
          <a:lstStyle/>
          <a:p>
            <a:endParaRPr/>
          </a:p>
        </p:txBody>
      </p:sp>
      <p:sp>
        <p:nvSpPr>
          <p:cNvPr id="415" name="Line"/>
          <p:cNvSpPr/>
          <p:nvPr/>
        </p:nvSpPr>
        <p:spPr>
          <a:xfrm>
            <a:off x="5718946" y="8643554"/>
            <a:ext cx="11969714" cy="1"/>
          </a:xfrm>
          <a:prstGeom prst="line">
            <a:avLst/>
          </a:prstGeom>
          <a:ln w="25400">
            <a:solidFill>
              <a:srgbClr val="000000"/>
            </a:solidFill>
            <a:miter lim="400000"/>
            <a:tailEnd type="triangle"/>
          </a:ln>
        </p:spPr>
        <p:txBody>
          <a:bodyPr lIns="50800" tIns="50800" rIns="50800" bIns="50800" anchor="ctr"/>
          <a:lstStyle/>
          <a:p>
            <a:endParaRPr/>
          </a:p>
        </p:txBody>
      </p:sp>
      <p:sp>
        <p:nvSpPr>
          <p:cNvPr id="416" name="Line"/>
          <p:cNvSpPr/>
          <p:nvPr/>
        </p:nvSpPr>
        <p:spPr>
          <a:xfrm flipH="1">
            <a:off x="5718946" y="6592348"/>
            <a:ext cx="5672786" cy="1"/>
          </a:xfrm>
          <a:prstGeom prst="line">
            <a:avLst/>
          </a:prstGeom>
          <a:ln w="25400">
            <a:solidFill>
              <a:srgbClr val="000000"/>
            </a:solidFill>
            <a:miter lim="400000"/>
            <a:tailEnd type="triangle"/>
          </a:ln>
        </p:spPr>
        <p:txBody>
          <a:bodyPr lIns="50800" tIns="50800" rIns="50800" bIns="50800" anchor="ctr"/>
          <a:lstStyle/>
          <a:p>
            <a:endParaRPr/>
          </a:p>
        </p:txBody>
      </p:sp>
      <p:sp>
        <p:nvSpPr>
          <p:cNvPr id="417" name="Line"/>
          <p:cNvSpPr/>
          <p:nvPr/>
        </p:nvSpPr>
        <p:spPr>
          <a:xfrm flipH="1" flipV="1">
            <a:off x="5711622" y="9670878"/>
            <a:ext cx="11984362" cy="1"/>
          </a:xfrm>
          <a:prstGeom prst="line">
            <a:avLst/>
          </a:prstGeom>
          <a:ln w="25400">
            <a:solidFill>
              <a:srgbClr val="000000"/>
            </a:solidFill>
            <a:miter lim="400000"/>
            <a:tailEnd type="triangle"/>
          </a:ln>
        </p:spPr>
        <p:txBody>
          <a:bodyPr lIns="50800" tIns="50800" rIns="50800" bIns="50800" anchor="ctr"/>
          <a:lstStyle/>
          <a:p>
            <a:endParaRPr/>
          </a:p>
        </p:txBody>
      </p:sp>
      <p:sp>
        <p:nvSpPr>
          <p:cNvPr id="418" name="Client Credentials"/>
          <p:cNvSpPr txBox="1"/>
          <p:nvPr/>
        </p:nvSpPr>
        <p:spPr>
          <a:xfrm>
            <a:off x="6777537" y="4706589"/>
            <a:ext cx="3351658" cy="5604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Client Credentials</a:t>
            </a:r>
          </a:p>
        </p:txBody>
      </p:sp>
      <p:sp>
        <p:nvSpPr>
          <p:cNvPr id="419" name="Token"/>
          <p:cNvSpPr txBox="1"/>
          <p:nvPr/>
        </p:nvSpPr>
        <p:spPr>
          <a:xfrm>
            <a:off x="7852910" y="5934475"/>
            <a:ext cx="1200913" cy="5604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Token</a:t>
            </a:r>
          </a:p>
        </p:txBody>
      </p:sp>
      <p:sp>
        <p:nvSpPr>
          <p:cNvPr id="420" name="Please give me the tax data .Here is the Token"/>
          <p:cNvSpPr txBox="1"/>
          <p:nvPr/>
        </p:nvSpPr>
        <p:spPr>
          <a:xfrm>
            <a:off x="6643174" y="7809168"/>
            <a:ext cx="8468107" cy="5604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Please give me the tax data .Here is the Token</a:t>
            </a:r>
          </a:p>
        </p:txBody>
      </p:sp>
      <p:sp>
        <p:nvSpPr>
          <p:cNvPr id="421" name="Tax Data"/>
          <p:cNvSpPr txBox="1"/>
          <p:nvPr/>
        </p:nvSpPr>
        <p:spPr>
          <a:xfrm>
            <a:off x="9385107" y="10009268"/>
            <a:ext cx="1687831" cy="5604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Tax Data</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4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40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40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40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4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6" nodeType="clickEffect">
                                  <p:stCondLst>
                                    <p:cond delay="0"/>
                                  </p:stCondLst>
                                  <p:iterate>
                                    <p:tmAbs val="0"/>
                                  </p:iterate>
                                  <p:childTnLst>
                                    <p:set>
                                      <p:cBhvr>
                                        <p:cTn id="26" fill="hold"/>
                                        <p:tgtEl>
                                          <p:spTgt spid="4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7" nodeType="clickEffect">
                                  <p:stCondLst>
                                    <p:cond delay="0"/>
                                  </p:stCondLst>
                                  <p:iterate>
                                    <p:tmAbs val="0"/>
                                  </p:iterate>
                                  <p:childTnLst>
                                    <p:set>
                                      <p:cBhvr>
                                        <p:cTn id="30" fill="hold"/>
                                        <p:tgtEl>
                                          <p:spTgt spid="4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8" nodeType="clickEffect">
                                  <p:stCondLst>
                                    <p:cond delay="0"/>
                                  </p:stCondLst>
                                  <p:iterate>
                                    <p:tmAbs val="0"/>
                                  </p:iterate>
                                  <p:childTnLst>
                                    <p:set>
                                      <p:cBhvr>
                                        <p:cTn id="34" fill="hold"/>
                                        <p:tgtEl>
                                          <p:spTgt spid="4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9" nodeType="clickEffect">
                                  <p:stCondLst>
                                    <p:cond delay="0"/>
                                  </p:stCondLst>
                                  <p:iterate>
                                    <p:tmAbs val="0"/>
                                  </p:iterate>
                                  <p:childTnLst>
                                    <p:set>
                                      <p:cBhvr>
                                        <p:cTn id="38" fill="hold"/>
                                        <p:tgtEl>
                                          <p:spTgt spid="4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0" nodeType="clickEffect">
                                  <p:stCondLst>
                                    <p:cond delay="0"/>
                                  </p:stCondLst>
                                  <p:iterate>
                                    <p:tmAbs val="0"/>
                                  </p:iterate>
                                  <p:childTnLst>
                                    <p:set>
                                      <p:cBhvr>
                                        <p:cTn id="42" fill="hold"/>
                                        <p:tgtEl>
                                          <p:spTgt spid="4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11" nodeType="clickEffect">
                                  <p:stCondLst>
                                    <p:cond delay="0"/>
                                  </p:stCondLst>
                                  <p:iterate>
                                    <p:tmAbs val="0"/>
                                  </p:iterate>
                                  <p:childTnLst>
                                    <p:set>
                                      <p:cBhvr>
                                        <p:cTn id="46" fill="hold"/>
                                        <p:tgtEl>
                                          <p:spTgt spid="4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12" nodeType="clickEffect">
                                  <p:stCondLst>
                                    <p:cond delay="0"/>
                                  </p:stCondLst>
                                  <p:iterate>
                                    <p:tmAbs val="0"/>
                                  </p:iterate>
                                  <p:childTnLst>
                                    <p:set>
                                      <p:cBhvr>
                                        <p:cTn id="50" fill="hold"/>
                                        <p:tgtEl>
                                          <p:spTgt spid="4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13" nodeType="clickEffect">
                                  <p:stCondLst>
                                    <p:cond delay="0"/>
                                  </p:stCondLst>
                                  <p:iterate>
                                    <p:tmAbs val="0"/>
                                  </p:iterate>
                                  <p:childTnLst>
                                    <p:set>
                                      <p:cBhvr>
                                        <p:cTn id="54" fill="hold"/>
                                        <p:tgtEl>
                                          <p:spTgt spid="42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14" nodeType="clickEffect">
                                  <p:stCondLst>
                                    <p:cond delay="0"/>
                                  </p:stCondLst>
                                  <p:iterate>
                                    <p:tmAbs val="0"/>
                                  </p:iterate>
                                  <p:childTnLst>
                                    <p:set>
                                      <p:cBhvr>
                                        <p:cTn id="58" fill="hold"/>
                                        <p:tgtEl>
                                          <p:spTgt spid="41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15" nodeType="clickEffect">
                                  <p:stCondLst>
                                    <p:cond delay="0"/>
                                  </p:stCondLst>
                                  <p:iterate>
                                    <p:tmAbs val="0"/>
                                  </p:iterate>
                                  <p:childTnLst>
                                    <p:set>
                                      <p:cBhvr>
                                        <p:cTn id="62" fill="hold"/>
                                        <p:tgtEl>
                                          <p:spTgt spid="4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 grpId="2" animBg="1" advAuto="0"/>
      <p:bldP spid="408" grpId="3" animBg="1" advAuto="0"/>
      <p:bldP spid="409" grpId="4" animBg="1" advAuto="0"/>
      <p:bldP spid="410" grpId="5" animBg="1" advAuto="0"/>
      <p:bldP spid="411" grpId="7" animBg="1" advAuto="0"/>
      <p:bldP spid="412" grpId="6" animBg="1" advAuto="0"/>
      <p:bldP spid="413" grpId="1" animBg="1" advAuto="0"/>
      <p:bldP spid="414" grpId="8" animBg="1" advAuto="0"/>
      <p:bldP spid="415" grpId="12" animBg="1" advAuto="0"/>
      <p:bldP spid="416" grpId="10" animBg="1" advAuto="0"/>
      <p:bldP spid="417" grpId="14" animBg="1" advAuto="0"/>
      <p:bldP spid="418" grpId="9" animBg="1" advAuto="0"/>
      <p:bldP spid="419" grpId="11" animBg="1" advAuto="0"/>
      <p:bldP spid="420" grpId="13" animBg="1" advAuto="0"/>
      <p:bldP spid="421" grpId="15"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USER"/>
          <p:cNvSpPr/>
          <p:nvPr/>
        </p:nvSpPr>
        <p:spPr>
          <a:xfrm>
            <a:off x="634087" y="1611042"/>
            <a:ext cx="4496629" cy="1270001"/>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200" b="0">
                <a:solidFill>
                  <a:srgbClr val="FFFFFF"/>
                </a:solidFill>
                <a:latin typeface="+mn-lt"/>
                <a:ea typeface="+mn-ea"/>
                <a:cs typeface="+mn-cs"/>
                <a:sym typeface="Helvetica Neue Medium"/>
              </a:defRPr>
            </a:lvl1pPr>
          </a:lstStyle>
          <a:p>
            <a:r>
              <a:t>USER</a:t>
            </a:r>
          </a:p>
        </p:txBody>
      </p:sp>
      <p:sp>
        <p:nvSpPr>
          <p:cNvPr id="424" name="Client App"/>
          <p:cNvSpPr/>
          <p:nvPr/>
        </p:nvSpPr>
        <p:spPr>
          <a:xfrm>
            <a:off x="6840486" y="1611042"/>
            <a:ext cx="4496629" cy="1270001"/>
          </a:xfrm>
          <a:prstGeom prst="rect">
            <a:avLst/>
          </a:prstGeom>
          <a:solidFill>
            <a:schemeClr val="accent3"/>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200" b="0">
                <a:solidFill>
                  <a:srgbClr val="FFFFFF"/>
                </a:solidFill>
                <a:latin typeface="+mn-lt"/>
                <a:ea typeface="+mn-ea"/>
                <a:cs typeface="+mn-cs"/>
                <a:sym typeface="Helvetica Neue Medium"/>
              </a:defRPr>
            </a:lvl1pPr>
          </a:lstStyle>
          <a:p>
            <a:r>
              <a:t>Client App</a:t>
            </a:r>
          </a:p>
        </p:txBody>
      </p:sp>
      <p:sp>
        <p:nvSpPr>
          <p:cNvPr id="425" name="Auth Server"/>
          <p:cNvSpPr/>
          <p:nvPr/>
        </p:nvSpPr>
        <p:spPr>
          <a:xfrm>
            <a:off x="13046885" y="1611042"/>
            <a:ext cx="4496630" cy="1270001"/>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200" b="0">
                <a:solidFill>
                  <a:srgbClr val="FFFFFF"/>
                </a:solidFill>
                <a:latin typeface="+mn-lt"/>
                <a:ea typeface="+mn-ea"/>
                <a:cs typeface="+mn-cs"/>
                <a:sym typeface="Helvetica Neue Medium"/>
              </a:defRPr>
            </a:lvl1pPr>
          </a:lstStyle>
          <a:p>
            <a:r>
              <a:t>Auth Server</a:t>
            </a:r>
          </a:p>
        </p:txBody>
      </p:sp>
      <p:sp>
        <p:nvSpPr>
          <p:cNvPr id="426" name="Resource Server"/>
          <p:cNvSpPr/>
          <p:nvPr/>
        </p:nvSpPr>
        <p:spPr>
          <a:xfrm>
            <a:off x="19253283" y="1611042"/>
            <a:ext cx="4496630" cy="1270001"/>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200" b="0">
                <a:solidFill>
                  <a:srgbClr val="FFFFFF"/>
                </a:solidFill>
                <a:latin typeface="+mn-lt"/>
                <a:ea typeface="+mn-ea"/>
                <a:cs typeface="+mn-cs"/>
                <a:sym typeface="Helvetica Neue Medium"/>
              </a:defRPr>
            </a:lvl1pPr>
          </a:lstStyle>
          <a:p>
            <a:r>
              <a:t>Resource Server</a:t>
            </a:r>
          </a:p>
        </p:txBody>
      </p:sp>
      <p:sp>
        <p:nvSpPr>
          <p:cNvPr id="427" name="Line"/>
          <p:cNvSpPr/>
          <p:nvPr/>
        </p:nvSpPr>
        <p:spPr>
          <a:xfrm flipV="1">
            <a:off x="2882401" y="2887906"/>
            <a:ext cx="1" cy="10288627"/>
          </a:xfrm>
          <a:prstGeom prst="line">
            <a:avLst/>
          </a:prstGeom>
          <a:ln w="63500">
            <a:solidFill>
              <a:srgbClr val="000000"/>
            </a:solidFill>
            <a:miter lim="400000"/>
          </a:ln>
        </p:spPr>
        <p:txBody>
          <a:bodyPr lIns="50800" tIns="50800" rIns="50800" bIns="50800" anchor="ctr"/>
          <a:lstStyle/>
          <a:p>
            <a:endParaRPr/>
          </a:p>
        </p:txBody>
      </p:sp>
      <p:sp>
        <p:nvSpPr>
          <p:cNvPr id="428" name="Line"/>
          <p:cNvSpPr/>
          <p:nvPr/>
        </p:nvSpPr>
        <p:spPr>
          <a:xfrm flipV="1">
            <a:off x="9088800" y="2887906"/>
            <a:ext cx="1" cy="10288627"/>
          </a:xfrm>
          <a:prstGeom prst="line">
            <a:avLst/>
          </a:prstGeom>
          <a:ln w="63500">
            <a:solidFill>
              <a:srgbClr val="000000"/>
            </a:solidFill>
            <a:miter lim="400000"/>
          </a:ln>
        </p:spPr>
        <p:txBody>
          <a:bodyPr lIns="50800" tIns="50800" rIns="50800" bIns="50800" anchor="ctr"/>
          <a:lstStyle/>
          <a:p>
            <a:endParaRPr/>
          </a:p>
        </p:txBody>
      </p:sp>
      <p:sp>
        <p:nvSpPr>
          <p:cNvPr id="429" name="Line"/>
          <p:cNvSpPr/>
          <p:nvPr/>
        </p:nvSpPr>
        <p:spPr>
          <a:xfrm flipV="1">
            <a:off x="21501598" y="2887906"/>
            <a:ext cx="1" cy="10288627"/>
          </a:xfrm>
          <a:prstGeom prst="line">
            <a:avLst/>
          </a:prstGeom>
          <a:ln w="63500">
            <a:solidFill>
              <a:srgbClr val="000000"/>
            </a:solidFill>
            <a:miter lim="400000"/>
          </a:ln>
        </p:spPr>
        <p:txBody>
          <a:bodyPr lIns="50800" tIns="50800" rIns="50800" bIns="50800" anchor="ctr"/>
          <a:lstStyle/>
          <a:p>
            <a:endParaRPr/>
          </a:p>
        </p:txBody>
      </p:sp>
      <p:sp>
        <p:nvSpPr>
          <p:cNvPr id="430" name="Line"/>
          <p:cNvSpPr/>
          <p:nvPr/>
        </p:nvSpPr>
        <p:spPr>
          <a:xfrm flipV="1">
            <a:off x="15295199" y="2887906"/>
            <a:ext cx="1" cy="10288627"/>
          </a:xfrm>
          <a:prstGeom prst="line">
            <a:avLst/>
          </a:prstGeom>
          <a:ln w="63500">
            <a:solidFill>
              <a:srgbClr val="000000"/>
            </a:solidFill>
            <a:miter lim="400000"/>
          </a:ln>
        </p:spPr>
        <p:txBody>
          <a:bodyPr lIns="50800" tIns="50800" rIns="50800" bIns="50800" anchor="ctr"/>
          <a:lstStyle/>
          <a:p>
            <a:endParaRPr/>
          </a:p>
        </p:txBody>
      </p:sp>
      <p:sp>
        <p:nvSpPr>
          <p:cNvPr id="431" name="Refresh Token"/>
          <p:cNvSpPr txBox="1"/>
          <p:nvPr/>
        </p:nvSpPr>
        <p:spPr>
          <a:xfrm>
            <a:off x="191919" y="128819"/>
            <a:ext cx="5762118" cy="11435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7000" b="0"/>
            </a:lvl1pPr>
          </a:lstStyle>
          <a:p>
            <a:r>
              <a:t>Refresh Token</a:t>
            </a:r>
          </a:p>
        </p:txBody>
      </p:sp>
      <p:sp>
        <p:nvSpPr>
          <p:cNvPr id="432" name="Line"/>
          <p:cNvSpPr/>
          <p:nvPr/>
        </p:nvSpPr>
        <p:spPr>
          <a:xfrm>
            <a:off x="3000103" y="4348483"/>
            <a:ext cx="5970997" cy="1"/>
          </a:xfrm>
          <a:prstGeom prst="line">
            <a:avLst/>
          </a:prstGeom>
          <a:ln w="25400">
            <a:solidFill>
              <a:srgbClr val="000000"/>
            </a:solidFill>
            <a:miter lim="400000"/>
            <a:tailEnd type="triangle"/>
          </a:ln>
        </p:spPr>
        <p:txBody>
          <a:bodyPr lIns="50800" tIns="50800" rIns="50800" bIns="50800" anchor="ctr"/>
          <a:lstStyle/>
          <a:p>
            <a:endParaRPr/>
          </a:p>
        </p:txBody>
      </p:sp>
      <p:sp>
        <p:nvSpPr>
          <p:cNvPr id="433" name="Line"/>
          <p:cNvSpPr/>
          <p:nvPr/>
        </p:nvSpPr>
        <p:spPr>
          <a:xfrm>
            <a:off x="9110089" y="5349228"/>
            <a:ext cx="6163823" cy="1"/>
          </a:xfrm>
          <a:prstGeom prst="line">
            <a:avLst/>
          </a:prstGeom>
          <a:ln w="25400">
            <a:solidFill>
              <a:srgbClr val="000000"/>
            </a:solidFill>
            <a:miter lim="400000"/>
            <a:tailEnd type="triangle"/>
          </a:ln>
        </p:spPr>
        <p:txBody>
          <a:bodyPr lIns="50800" tIns="50800" rIns="50800" bIns="50800" anchor="ctr"/>
          <a:lstStyle/>
          <a:p>
            <a:endParaRPr/>
          </a:p>
        </p:txBody>
      </p:sp>
      <p:sp>
        <p:nvSpPr>
          <p:cNvPr id="434" name="Line"/>
          <p:cNvSpPr/>
          <p:nvPr/>
        </p:nvSpPr>
        <p:spPr>
          <a:xfrm>
            <a:off x="9206501" y="8586381"/>
            <a:ext cx="11969714" cy="1"/>
          </a:xfrm>
          <a:prstGeom prst="line">
            <a:avLst/>
          </a:prstGeom>
          <a:ln w="25400">
            <a:solidFill>
              <a:srgbClr val="000000"/>
            </a:solidFill>
            <a:miter lim="400000"/>
            <a:tailEnd type="triangle"/>
          </a:ln>
        </p:spPr>
        <p:txBody>
          <a:bodyPr lIns="50800" tIns="50800" rIns="50800" bIns="50800" anchor="ctr"/>
          <a:lstStyle/>
          <a:p>
            <a:endParaRPr/>
          </a:p>
        </p:txBody>
      </p:sp>
      <p:sp>
        <p:nvSpPr>
          <p:cNvPr id="435" name="Line"/>
          <p:cNvSpPr/>
          <p:nvPr/>
        </p:nvSpPr>
        <p:spPr>
          <a:xfrm flipH="1">
            <a:off x="9206501" y="6535175"/>
            <a:ext cx="5672785" cy="1"/>
          </a:xfrm>
          <a:prstGeom prst="line">
            <a:avLst/>
          </a:prstGeom>
          <a:ln w="25400">
            <a:solidFill>
              <a:srgbClr val="000000"/>
            </a:solidFill>
            <a:miter lim="400000"/>
            <a:tailEnd type="triangle"/>
          </a:ln>
        </p:spPr>
        <p:txBody>
          <a:bodyPr lIns="50800" tIns="50800" rIns="50800" bIns="50800" anchor="ctr"/>
          <a:lstStyle/>
          <a:p>
            <a:endParaRPr/>
          </a:p>
        </p:txBody>
      </p:sp>
      <p:sp>
        <p:nvSpPr>
          <p:cNvPr id="436" name="Line"/>
          <p:cNvSpPr/>
          <p:nvPr/>
        </p:nvSpPr>
        <p:spPr>
          <a:xfrm flipH="1" flipV="1">
            <a:off x="9199177" y="9613705"/>
            <a:ext cx="11984361" cy="1"/>
          </a:xfrm>
          <a:prstGeom prst="line">
            <a:avLst/>
          </a:prstGeom>
          <a:ln w="25400">
            <a:solidFill>
              <a:srgbClr val="000000"/>
            </a:solidFill>
            <a:miter lim="400000"/>
            <a:tailEnd type="triangle"/>
          </a:ln>
        </p:spPr>
        <p:txBody>
          <a:bodyPr lIns="50800" tIns="50800" rIns="50800" bIns="50800" anchor="ctr"/>
          <a:lstStyle/>
          <a:p>
            <a:endParaRPr/>
          </a:p>
        </p:txBody>
      </p:sp>
      <p:sp>
        <p:nvSpPr>
          <p:cNvPr id="437" name="File Tax Returns…"/>
          <p:cNvSpPr txBox="1"/>
          <p:nvPr/>
        </p:nvSpPr>
        <p:spPr>
          <a:xfrm>
            <a:off x="3600350" y="3219756"/>
            <a:ext cx="4770502" cy="10303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File Tax Returns</a:t>
            </a:r>
          </a:p>
          <a:p>
            <a:r>
              <a:t>These are my auth details</a:t>
            </a:r>
          </a:p>
        </p:txBody>
      </p:sp>
      <p:sp>
        <p:nvSpPr>
          <p:cNvPr id="438" name="User Credentials"/>
          <p:cNvSpPr txBox="1"/>
          <p:nvPr/>
        </p:nvSpPr>
        <p:spPr>
          <a:xfrm>
            <a:off x="10367009" y="4649416"/>
            <a:ext cx="3147823" cy="5604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User Credentials</a:t>
            </a:r>
          </a:p>
        </p:txBody>
      </p:sp>
      <p:sp>
        <p:nvSpPr>
          <p:cNvPr id="439" name="Token"/>
          <p:cNvSpPr txBox="1"/>
          <p:nvPr/>
        </p:nvSpPr>
        <p:spPr>
          <a:xfrm>
            <a:off x="11340464" y="5877302"/>
            <a:ext cx="1200913" cy="5604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Token</a:t>
            </a:r>
          </a:p>
        </p:txBody>
      </p:sp>
      <p:sp>
        <p:nvSpPr>
          <p:cNvPr id="440" name="Please give me the tax data .Here is the Token"/>
          <p:cNvSpPr txBox="1"/>
          <p:nvPr/>
        </p:nvSpPr>
        <p:spPr>
          <a:xfrm>
            <a:off x="10130729" y="7751995"/>
            <a:ext cx="8468107" cy="5604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Please give me the tax data .Here is the Token</a:t>
            </a:r>
          </a:p>
        </p:txBody>
      </p:sp>
      <p:sp>
        <p:nvSpPr>
          <p:cNvPr id="441" name="Token Expired"/>
          <p:cNvSpPr txBox="1"/>
          <p:nvPr/>
        </p:nvSpPr>
        <p:spPr>
          <a:xfrm>
            <a:off x="12299225" y="9626688"/>
            <a:ext cx="2682241" cy="5604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Token Expired</a:t>
            </a:r>
          </a:p>
        </p:txBody>
      </p:sp>
      <p:sp>
        <p:nvSpPr>
          <p:cNvPr id="442" name="Line"/>
          <p:cNvSpPr/>
          <p:nvPr/>
        </p:nvSpPr>
        <p:spPr>
          <a:xfrm flipH="1">
            <a:off x="9575434" y="12692235"/>
            <a:ext cx="5233133" cy="1"/>
          </a:xfrm>
          <a:prstGeom prst="line">
            <a:avLst/>
          </a:prstGeom>
          <a:ln w="25400">
            <a:solidFill>
              <a:srgbClr val="000000"/>
            </a:solidFill>
            <a:miter lim="400000"/>
            <a:tailEnd type="triangle"/>
          </a:ln>
        </p:spPr>
        <p:txBody>
          <a:bodyPr lIns="50800" tIns="50800" rIns="50800" bIns="50800" anchor="ctr"/>
          <a:lstStyle/>
          <a:p>
            <a:endParaRPr/>
          </a:p>
        </p:txBody>
      </p:sp>
      <p:sp>
        <p:nvSpPr>
          <p:cNvPr id="443" name="Refresh Token"/>
          <p:cNvSpPr txBox="1"/>
          <p:nvPr/>
        </p:nvSpPr>
        <p:spPr>
          <a:xfrm>
            <a:off x="11090864" y="11073644"/>
            <a:ext cx="2718055" cy="5604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Refresh Token</a:t>
            </a:r>
          </a:p>
        </p:txBody>
      </p:sp>
      <p:sp>
        <p:nvSpPr>
          <p:cNvPr id="444" name="Line"/>
          <p:cNvSpPr/>
          <p:nvPr/>
        </p:nvSpPr>
        <p:spPr>
          <a:xfrm>
            <a:off x="9363888" y="11950295"/>
            <a:ext cx="5408065" cy="1"/>
          </a:xfrm>
          <a:prstGeom prst="line">
            <a:avLst/>
          </a:prstGeom>
          <a:ln w="25400">
            <a:solidFill>
              <a:srgbClr val="000000"/>
            </a:solidFill>
            <a:miter lim="400000"/>
            <a:tailEnd type="triangle"/>
          </a:ln>
        </p:spPr>
        <p:txBody>
          <a:bodyPr lIns="50800" tIns="50800" rIns="50800" bIns="50800" anchor="ctr"/>
          <a:lstStyle/>
          <a:p>
            <a:endParaRPr/>
          </a:p>
        </p:txBody>
      </p:sp>
      <p:sp>
        <p:nvSpPr>
          <p:cNvPr id="445" name="Token"/>
          <p:cNvSpPr txBox="1"/>
          <p:nvPr/>
        </p:nvSpPr>
        <p:spPr>
          <a:xfrm>
            <a:off x="11849435" y="12152195"/>
            <a:ext cx="1200913" cy="5604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Token</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4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4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4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4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4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6" nodeType="clickEffect">
                                  <p:stCondLst>
                                    <p:cond delay="0"/>
                                  </p:stCondLst>
                                  <p:iterate>
                                    <p:tmAbs val="0"/>
                                  </p:iterate>
                                  <p:childTnLst>
                                    <p:set>
                                      <p:cBhvr>
                                        <p:cTn id="26" fill="hold"/>
                                        <p:tgtEl>
                                          <p:spTgt spid="4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7" nodeType="clickEffect">
                                  <p:stCondLst>
                                    <p:cond delay="0"/>
                                  </p:stCondLst>
                                  <p:iterate>
                                    <p:tmAbs val="0"/>
                                  </p:iterate>
                                  <p:childTnLst>
                                    <p:set>
                                      <p:cBhvr>
                                        <p:cTn id="30" fill="hold"/>
                                        <p:tgtEl>
                                          <p:spTgt spid="4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8" nodeType="clickEffect">
                                  <p:stCondLst>
                                    <p:cond delay="0"/>
                                  </p:stCondLst>
                                  <p:iterate>
                                    <p:tmAbs val="0"/>
                                  </p:iterate>
                                  <p:childTnLst>
                                    <p:set>
                                      <p:cBhvr>
                                        <p:cTn id="34" fill="hold"/>
                                        <p:tgtEl>
                                          <p:spTgt spid="4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9" nodeType="clickEffect">
                                  <p:stCondLst>
                                    <p:cond delay="0"/>
                                  </p:stCondLst>
                                  <p:iterate>
                                    <p:tmAbs val="0"/>
                                  </p:iterate>
                                  <p:childTnLst>
                                    <p:set>
                                      <p:cBhvr>
                                        <p:cTn id="38" fill="hold"/>
                                        <p:tgtEl>
                                          <p:spTgt spid="4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0" nodeType="clickEffect">
                                  <p:stCondLst>
                                    <p:cond delay="0"/>
                                  </p:stCondLst>
                                  <p:iterate>
                                    <p:tmAbs val="0"/>
                                  </p:iterate>
                                  <p:childTnLst>
                                    <p:set>
                                      <p:cBhvr>
                                        <p:cTn id="42" fill="hold"/>
                                        <p:tgtEl>
                                          <p:spTgt spid="4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11" nodeType="clickEffect">
                                  <p:stCondLst>
                                    <p:cond delay="0"/>
                                  </p:stCondLst>
                                  <p:iterate>
                                    <p:tmAbs val="0"/>
                                  </p:iterate>
                                  <p:childTnLst>
                                    <p:set>
                                      <p:cBhvr>
                                        <p:cTn id="46" fill="hold"/>
                                        <p:tgtEl>
                                          <p:spTgt spid="43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12" nodeType="clickEffect">
                                  <p:stCondLst>
                                    <p:cond delay="0"/>
                                  </p:stCondLst>
                                  <p:iterate>
                                    <p:tmAbs val="0"/>
                                  </p:iterate>
                                  <p:childTnLst>
                                    <p:set>
                                      <p:cBhvr>
                                        <p:cTn id="50" fill="hold"/>
                                        <p:tgtEl>
                                          <p:spTgt spid="43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13" nodeType="clickEffect">
                                  <p:stCondLst>
                                    <p:cond delay="0"/>
                                  </p:stCondLst>
                                  <p:iterate>
                                    <p:tmAbs val="0"/>
                                  </p:iterate>
                                  <p:childTnLst>
                                    <p:set>
                                      <p:cBhvr>
                                        <p:cTn id="54" fill="hold"/>
                                        <p:tgtEl>
                                          <p:spTgt spid="43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14" nodeType="clickEffect">
                                  <p:stCondLst>
                                    <p:cond delay="0"/>
                                  </p:stCondLst>
                                  <p:iterate>
                                    <p:tmAbs val="0"/>
                                  </p:iterate>
                                  <p:childTnLst>
                                    <p:set>
                                      <p:cBhvr>
                                        <p:cTn id="58" fill="hold"/>
                                        <p:tgtEl>
                                          <p:spTgt spid="43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15" nodeType="clickEffect">
                                  <p:stCondLst>
                                    <p:cond delay="0"/>
                                  </p:stCondLst>
                                  <p:iterate>
                                    <p:tmAbs val="0"/>
                                  </p:iterate>
                                  <p:childTnLst>
                                    <p:set>
                                      <p:cBhvr>
                                        <p:cTn id="62" fill="hold"/>
                                        <p:tgtEl>
                                          <p:spTgt spid="43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16" nodeType="clickEffect">
                                  <p:stCondLst>
                                    <p:cond delay="0"/>
                                  </p:stCondLst>
                                  <p:iterate>
                                    <p:tmAbs val="0"/>
                                  </p:iterate>
                                  <p:childTnLst>
                                    <p:set>
                                      <p:cBhvr>
                                        <p:cTn id="66" fill="hold"/>
                                        <p:tgtEl>
                                          <p:spTgt spid="43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17" nodeType="clickEffect">
                                  <p:stCondLst>
                                    <p:cond delay="0"/>
                                  </p:stCondLst>
                                  <p:iterate>
                                    <p:tmAbs val="0"/>
                                  </p:iterate>
                                  <p:childTnLst>
                                    <p:set>
                                      <p:cBhvr>
                                        <p:cTn id="70" fill="hold"/>
                                        <p:tgtEl>
                                          <p:spTgt spid="44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18" nodeType="clickEffect">
                                  <p:stCondLst>
                                    <p:cond delay="0"/>
                                  </p:stCondLst>
                                  <p:iterate>
                                    <p:tmAbs val="0"/>
                                  </p:iterate>
                                  <p:childTnLst>
                                    <p:set>
                                      <p:cBhvr>
                                        <p:cTn id="74" fill="hold"/>
                                        <p:tgtEl>
                                          <p:spTgt spid="43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19" nodeType="clickEffect">
                                  <p:stCondLst>
                                    <p:cond delay="0"/>
                                  </p:stCondLst>
                                  <p:iterate>
                                    <p:tmAbs val="0"/>
                                  </p:iterate>
                                  <p:childTnLst>
                                    <p:set>
                                      <p:cBhvr>
                                        <p:cTn id="78" fill="hold"/>
                                        <p:tgtEl>
                                          <p:spTgt spid="44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20" nodeType="clickEffect">
                                  <p:stCondLst>
                                    <p:cond delay="0"/>
                                  </p:stCondLst>
                                  <p:iterate>
                                    <p:tmAbs val="0"/>
                                  </p:iterate>
                                  <p:childTnLst>
                                    <p:set>
                                      <p:cBhvr>
                                        <p:cTn id="82" fill="hold"/>
                                        <p:tgtEl>
                                          <p:spTgt spid="44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21" nodeType="clickEffect">
                                  <p:stCondLst>
                                    <p:cond delay="0"/>
                                  </p:stCondLst>
                                  <p:iterate>
                                    <p:tmAbs val="0"/>
                                  </p:iterate>
                                  <p:childTnLst>
                                    <p:set>
                                      <p:cBhvr>
                                        <p:cTn id="86" fill="hold"/>
                                        <p:tgtEl>
                                          <p:spTgt spid="44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22" nodeType="clickEffect">
                                  <p:stCondLst>
                                    <p:cond delay="0"/>
                                  </p:stCondLst>
                                  <p:iterate>
                                    <p:tmAbs val="0"/>
                                  </p:iterate>
                                  <p:childTnLst>
                                    <p:set>
                                      <p:cBhvr>
                                        <p:cTn id="90" fill="hold"/>
                                        <p:tgtEl>
                                          <p:spTgt spid="442"/>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23" nodeType="clickEffect">
                                  <p:stCondLst>
                                    <p:cond delay="0"/>
                                  </p:stCondLst>
                                  <p:iterate>
                                    <p:tmAbs val="0"/>
                                  </p:iterate>
                                  <p:childTnLst>
                                    <p:set>
                                      <p:cBhvr>
                                        <p:cTn id="94" fill="hold"/>
                                        <p:tgtEl>
                                          <p:spTgt spid="4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 grpId="2" animBg="1" advAuto="0"/>
      <p:bldP spid="424" grpId="3" animBg="1" advAuto="0"/>
      <p:bldP spid="425" grpId="4" animBg="1" advAuto="0"/>
      <p:bldP spid="426" grpId="5" animBg="1" advAuto="0"/>
      <p:bldP spid="427" grpId="6" animBg="1" advAuto="0"/>
      <p:bldP spid="428" grpId="7" animBg="1" advAuto="0"/>
      <p:bldP spid="429" grpId="9" animBg="1" advAuto="0"/>
      <p:bldP spid="430" grpId="8" animBg="1" advAuto="0"/>
      <p:bldP spid="431" grpId="1" animBg="1" advAuto="0"/>
      <p:bldP spid="432" grpId="10" animBg="1" advAuto="0"/>
      <p:bldP spid="433" grpId="12" animBg="1" advAuto="0"/>
      <p:bldP spid="434" grpId="16" animBg="1" advAuto="0"/>
      <p:bldP spid="435" grpId="14" animBg="1" advAuto="0"/>
      <p:bldP spid="436" grpId="18" animBg="1" advAuto="0"/>
      <p:bldP spid="437" grpId="11" animBg="1" advAuto="0"/>
      <p:bldP spid="438" grpId="13" animBg="1" advAuto="0"/>
      <p:bldP spid="439" grpId="15" animBg="1" advAuto="0"/>
      <p:bldP spid="440" grpId="17" animBg="1" advAuto="0"/>
      <p:bldP spid="441" grpId="19" animBg="1" advAuto="0"/>
      <p:bldP spid="442" grpId="22" animBg="1" advAuto="0"/>
      <p:bldP spid="443" grpId="21" animBg="1" advAuto="0"/>
      <p:bldP spid="444" grpId="20" animBg="1" advAuto="0"/>
      <p:bldP spid="445" grpId="23"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Global Method Security"/>
          <p:cNvSpPr txBox="1"/>
          <p:nvPr/>
        </p:nvSpPr>
        <p:spPr>
          <a:xfrm>
            <a:off x="5431154" y="6069329"/>
            <a:ext cx="13521691" cy="15773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0000" b="0"/>
            </a:lvl1pPr>
          </a:lstStyle>
          <a:p>
            <a:r>
              <a:t>Global Method Security</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4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 grpId="1"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Authentication Filter"/>
          <p:cNvSpPr/>
          <p:nvPr/>
        </p:nvSpPr>
        <p:spPr>
          <a:xfrm>
            <a:off x="5289629" y="3409204"/>
            <a:ext cx="4481465" cy="1270001"/>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200" b="0">
                <a:solidFill>
                  <a:srgbClr val="FFFFFF"/>
                </a:solidFill>
                <a:latin typeface="+mn-lt"/>
                <a:ea typeface="+mn-ea"/>
                <a:cs typeface="+mn-cs"/>
                <a:sym typeface="Helvetica Neue Medium"/>
              </a:defRPr>
            </a:lvl1pPr>
          </a:lstStyle>
          <a:p>
            <a:r>
              <a:t>Authentication Filter</a:t>
            </a:r>
          </a:p>
        </p:txBody>
      </p:sp>
      <p:sp>
        <p:nvSpPr>
          <p:cNvPr id="147" name="Authentication Manager"/>
          <p:cNvSpPr/>
          <p:nvPr/>
        </p:nvSpPr>
        <p:spPr>
          <a:xfrm>
            <a:off x="12153252" y="3409204"/>
            <a:ext cx="4481466" cy="1270001"/>
          </a:xfrm>
          <a:prstGeom prst="rect">
            <a:avLst/>
          </a:prstGeom>
          <a:solidFill>
            <a:schemeClr val="accent3"/>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200" b="0">
                <a:solidFill>
                  <a:srgbClr val="FFFFFF"/>
                </a:solidFill>
                <a:latin typeface="+mn-lt"/>
                <a:ea typeface="+mn-ea"/>
                <a:cs typeface="+mn-cs"/>
                <a:sym typeface="Helvetica Neue Medium"/>
              </a:defRPr>
            </a:lvl1pPr>
          </a:lstStyle>
          <a:p>
            <a:r>
              <a:t>Authentication Manager</a:t>
            </a:r>
          </a:p>
        </p:txBody>
      </p:sp>
      <p:sp>
        <p:nvSpPr>
          <p:cNvPr id="148" name="Authentication Provider"/>
          <p:cNvSpPr/>
          <p:nvPr/>
        </p:nvSpPr>
        <p:spPr>
          <a:xfrm>
            <a:off x="18613332" y="3409204"/>
            <a:ext cx="4617319" cy="1270001"/>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200" b="0">
                <a:solidFill>
                  <a:srgbClr val="FFFFFF"/>
                </a:solidFill>
                <a:latin typeface="+mn-lt"/>
                <a:ea typeface="+mn-ea"/>
                <a:cs typeface="+mn-cs"/>
                <a:sym typeface="Helvetica Neue Medium"/>
              </a:defRPr>
            </a:lvl1pPr>
          </a:lstStyle>
          <a:p>
            <a:r>
              <a:t>Authentication Provider</a:t>
            </a:r>
          </a:p>
        </p:txBody>
      </p:sp>
      <p:sp>
        <p:nvSpPr>
          <p:cNvPr id="149" name="User Details Service"/>
          <p:cNvSpPr/>
          <p:nvPr/>
        </p:nvSpPr>
        <p:spPr>
          <a:xfrm>
            <a:off x="16149325" y="6890856"/>
            <a:ext cx="3389984" cy="1270001"/>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200" b="0">
                <a:solidFill>
                  <a:srgbClr val="FFFFFF"/>
                </a:solidFill>
                <a:latin typeface="+mn-lt"/>
                <a:ea typeface="+mn-ea"/>
                <a:cs typeface="+mn-cs"/>
                <a:sym typeface="Helvetica Neue Medium"/>
              </a:defRPr>
            </a:lvl1pPr>
          </a:lstStyle>
          <a:p>
            <a:r>
              <a:t>User Details Service</a:t>
            </a:r>
          </a:p>
        </p:txBody>
      </p:sp>
      <p:sp>
        <p:nvSpPr>
          <p:cNvPr id="150" name="Password Encoder"/>
          <p:cNvSpPr/>
          <p:nvPr/>
        </p:nvSpPr>
        <p:spPr>
          <a:xfrm>
            <a:off x="20718324" y="6872103"/>
            <a:ext cx="3323904" cy="1307506"/>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200" b="0">
                <a:solidFill>
                  <a:srgbClr val="FFFFFF"/>
                </a:solidFill>
                <a:latin typeface="+mn-lt"/>
                <a:ea typeface="+mn-ea"/>
                <a:cs typeface="+mn-cs"/>
                <a:sym typeface="Helvetica Neue Medium"/>
              </a:defRPr>
            </a:lvl1pPr>
          </a:lstStyle>
          <a:p>
            <a:r>
              <a:t>Password Encoder</a:t>
            </a:r>
          </a:p>
        </p:txBody>
      </p:sp>
      <p:sp>
        <p:nvSpPr>
          <p:cNvPr id="151" name="Security Context"/>
          <p:cNvSpPr/>
          <p:nvPr/>
        </p:nvSpPr>
        <p:spPr>
          <a:xfrm>
            <a:off x="1856670" y="7833296"/>
            <a:ext cx="4481465" cy="1270001"/>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200" b="0">
                <a:solidFill>
                  <a:srgbClr val="FFFFFF"/>
                </a:solidFill>
                <a:latin typeface="+mn-lt"/>
                <a:ea typeface="+mn-ea"/>
                <a:cs typeface="+mn-cs"/>
                <a:sym typeface="Helvetica Neue Medium"/>
              </a:defRPr>
            </a:lvl1pPr>
          </a:lstStyle>
          <a:p>
            <a:r>
              <a:t>Security Context</a:t>
            </a:r>
          </a:p>
        </p:txBody>
      </p:sp>
      <p:sp>
        <p:nvSpPr>
          <p:cNvPr id="152" name="Line"/>
          <p:cNvSpPr/>
          <p:nvPr/>
        </p:nvSpPr>
        <p:spPr>
          <a:xfrm flipH="1">
            <a:off x="3905892" y="4813356"/>
            <a:ext cx="3122884" cy="2696642"/>
          </a:xfrm>
          <a:prstGeom prst="line">
            <a:avLst/>
          </a:prstGeom>
          <a:ln w="63500">
            <a:solidFill>
              <a:srgbClr val="000000"/>
            </a:solidFill>
            <a:miter lim="400000"/>
            <a:tailEnd type="triangle"/>
          </a:ln>
        </p:spPr>
        <p:txBody>
          <a:bodyPr lIns="50800" tIns="50800" rIns="50800" bIns="50800" anchor="ctr"/>
          <a:lstStyle/>
          <a:p>
            <a:endParaRPr/>
          </a:p>
        </p:txBody>
      </p:sp>
      <p:sp>
        <p:nvSpPr>
          <p:cNvPr id="153" name="Line"/>
          <p:cNvSpPr/>
          <p:nvPr/>
        </p:nvSpPr>
        <p:spPr>
          <a:xfrm>
            <a:off x="2605372" y="3733465"/>
            <a:ext cx="1738732" cy="1"/>
          </a:xfrm>
          <a:prstGeom prst="line">
            <a:avLst/>
          </a:prstGeom>
          <a:ln w="63500">
            <a:solidFill>
              <a:srgbClr val="000000"/>
            </a:solidFill>
            <a:miter lim="400000"/>
            <a:tailEnd type="triangle"/>
          </a:ln>
        </p:spPr>
        <p:txBody>
          <a:bodyPr lIns="50800" tIns="50800" rIns="50800" bIns="50800" anchor="ctr"/>
          <a:lstStyle/>
          <a:p>
            <a:endParaRPr/>
          </a:p>
        </p:txBody>
      </p:sp>
      <p:sp>
        <p:nvSpPr>
          <p:cNvPr id="154" name="Notebook"/>
          <p:cNvSpPr/>
          <p:nvPr/>
        </p:nvSpPr>
        <p:spPr>
          <a:xfrm>
            <a:off x="512672" y="3621793"/>
            <a:ext cx="1508171" cy="844822"/>
          </a:xfrm>
          <a:custGeom>
            <a:avLst/>
            <a:gdLst/>
            <a:ahLst/>
            <a:cxnLst>
              <a:cxn ang="0">
                <a:pos x="wd2" y="hd2"/>
              </a:cxn>
              <a:cxn ang="5400000">
                <a:pos x="wd2" y="hd2"/>
              </a:cxn>
              <a:cxn ang="10800000">
                <a:pos x="wd2" y="hd2"/>
              </a:cxn>
              <a:cxn ang="16200000">
                <a:pos x="wd2" y="hd2"/>
              </a:cxn>
            </a:cxnLst>
            <a:rect l="0" t="0" r="r" b="b"/>
            <a:pathLst>
              <a:path w="21600" h="21599" extrusionOk="0">
                <a:moveTo>
                  <a:pt x="1952" y="0"/>
                </a:moveTo>
                <a:cubicBezTo>
                  <a:pt x="1421" y="0"/>
                  <a:pt x="1439" y="771"/>
                  <a:pt x="1439" y="1718"/>
                </a:cubicBezTo>
                <a:lnTo>
                  <a:pt x="1439" y="19328"/>
                </a:lnTo>
                <a:lnTo>
                  <a:pt x="0" y="19328"/>
                </a:lnTo>
                <a:cubicBezTo>
                  <a:pt x="0" y="19328"/>
                  <a:pt x="0" y="19890"/>
                  <a:pt x="0" y="20529"/>
                </a:cubicBezTo>
                <a:cubicBezTo>
                  <a:pt x="0" y="21600"/>
                  <a:pt x="190" y="21599"/>
                  <a:pt x="896" y="21599"/>
                </a:cubicBezTo>
                <a:lnTo>
                  <a:pt x="10332" y="21599"/>
                </a:lnTo>
                <a:lnTo>
                  <a:pt x="11268" y="21599"/>
                </a:lnTo>
                <a:lnTo>
                  <a:pt x="20704" y="21599"/>
                </a:lnTo>
                <a:cubicBezTo>
                  <a:pt x="21367" y="21599"/>
                  <a:pt x="21600" y="21600"/>
                  <a:pt x="21600" y="20529"/>
                </a:cubicBezTo>
                <a:cubicBezTo>
                  <a:pt x="21600" y="19890"/>
                  <a:pt x="21600" y="19328"/>
                  <a:pt x="21600" y="19328"/>
                </a:cubicBezTo>
                <a:lnTo>
                  <a:pt x="20161" y="19328"/>
                </a:lnTo>
                <a:lnTo>
                  <a:pt x="20161" y="1718"/>
                </a:lnTo>
                <a:cubicBezTo>
                  <a:pt x="20161" y="771"/>
                  <a:pt x="20196" y="0"/>
                  <a:pt x="19665" y="0"/>
                </a:cubicBezTo>
                <a:lnTo>
                  <a:pt x="1952" y="0"/>
                </a:lnTo>
                <a:close/>
                <a:moveTo>
                  <a:pt x="2475" y="1849"/>
                </a:moveTo>
                <a:lnTo>
                  <a:pt x="19125" y="1849"/>
                </a:lnTo>
                <a:lnTo>
                  <a:pt x="19125" y="19328"/>
                </a:lnTo>
                <a:lnTo>
                  <a:pt x="11268" y="19328"/>
                </a:lnTo>
                <a:lnTo>
                  <a:pt x="10332" y="19328"/>
                </a:lnTo>
                <a:lnTo>
                  <a:pt x="2475" y="19328"/>
                </a:lnTo>
                <a:lnTo>
                  <a:pt x="2475" y="1849"/>
                </a:ln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5" name="Line"/>
          <p:cNvSpPr/>
          <p:nvPr/>
        </p:nvSpPr>
        <p:spPr>
          <a:xfrm>
            <a:off x="16754659" y="4044204"/>
            <a:ext cx="1738732" cy="1"/>
          </a:xfrm>
          <a:prstGeom prst="line">
            <a:avLst/>
          </a:prstGeom>
          <a:ln w="63500">
            <a:solidFill>
              <a:srgbClr val="000000"/>
            </a:solidFill>
            <a:miter lim="400000"/>
            <a:tailEnd type="triangle"/>
          </a:ln>
        </p:spPr>
        <p:txBody>
          <a:bodyPr lIns="50800" tIns="50800" rIns="50800" bIns="50800" anchor="ctr"/>
          <a:lstStyle/>
          <a:p>
            <a:endParaRPr/>
          </a:p>
        </p:txBody>
      </p:sp>
      <p:sp>
        <p:nvSpPr>
          <p:cNvPr id="156" name="Line"/>
          <p:cNvSpPr/>
          <p:nvPr/>
        </p:nvSpPr>
        <p:spPr>
          <a:xfrm>
            <a:off x="10294579" y="3733465"/>
            <a:ext cx="1738732" cy="1"/>
          </a:xfrm>
          <a:prstGeom prst="line">
            <a:avLst/>
          </a:prstGeom>
          <a:ln w="63500">
            <a:solidFill>
              <a:srgbClr val="000000"/>
            </a:solidFill>
            <a:miter lim="400000"/>
            <a:tailEnd type="triangle"/>
          </a:ln>
        </p:spPr>
        <p:txBody>
          <a:bodyPr lIns="50800" tIns="50800" rIns="50800" bIns="50800" anchor="ctr"/>
          <a:lstStyle/>
          <a:p>
            <a:endParaRPr/>
          </a:p>
        </p:txBody>
      </p:sp>
      <p:sp>
        <p:nvSpPr>
          <p:cNvPr id="157" name="Line"/>
          <p:cNvSpPr/>
          <p:nvPr/>
        </p:nvSpPr>
        <p:spPr>
          <a:xfrm flipH="1">
            <a:off x="18431119" y="4895245"/>
            <a:ext cx="1716281" cy="1716282"/>
          </a:xfrm>
          <a:prstGeom prst="line">
            <a:avLst/>
          </a:prstGeom>
          <a:ln w="63500">
            <a:solidFill>
              <a:srgbClr val="000000"/>
            </a:solidFill>
            <a:miter lim="400000"/>
            <a:tailEnd type="triangle"/>
          </a:ln>
        </p:spPr>
        <p:txBody>
          <a:bodyPr lIns="50800" tIns="50800" rIns="50800" bIns="50800" anchor="ctr"/>
          <a:lstStyle/>
          <a:p>
            <a:endParaRPr/>
          </a:p>
        </p:txBody>
      </p:sp>
      <p:sp>
        <p:nvSpPr>
          <p:cNvPr id="158" name="Line"/>
          <p:cNvSpPr/>
          <p:nvPr/>
        </p:nvSpPr>
        <p:spPr>
          <a:xfrm>
            <a:off x="21158542" y="4920280"/>
            <a:ext cx="1482905" cy="1664879"/>
          </a:xfrm>
          <a:prstGeom prst="line">
            <a:avLst/>
          </a:prstGeom>
          <a:ln w="63500">
            <a:solidFill>
              <a:srgbClr val="000000"/>
            </a:solidFill>
            <a:miter lim="400000"/>
            <a:tailEnd type="triangle"/>
          </a:ln>
        </p:spPr>
        <p:txBody>
          <a:bodyPr lIns="50800" tIns="50800" rIns="50800" bIns="50800" anchor="ctr"/>
          <a:lstStyle/>
          <a:p>
            <a:endParaRPr/>
          </a:p>
        </p:txBody>
      </p:sp>
      <p:sp>
        <p:nvSpPr>
          <p:cNvPr id="159" name="Line"/>
          <p:cNvSpPr/>
          <p:nvPr/>
        </p:nvSpPr>
        <p:spPr>
          <a:xfrm flipH="1">
            <a:off x="10264640" y="4549664"/>
            <a:ext cx="1738733" cy="1"/>
          </a:xfrm>
          <a:prstGeom prst="line">
            <a:avLst/>
          </a:prstGeom>
          <a:ln w="63500">
            <a:solidFill>
              <a:srgbClr val="000000"/>
            </a:solidFill>
            <a:miter lim="400000"/>
            <a:tailEnd type="triangle"/>
          </a:ln>
        </p:spPr>
        <p:txBody>
          <a:bodyPr lIns="50800" tIns="50800" rIns="50800" bIns="50800" anchor="ctr"/>
          <a:lstStyle/>
          <a:p>
            <a:endParaRPr/>
          </a:p>
        </p:txBody>
      </p:sp>
      <p:sp>
        <p:nvSpPr>
          <p:cNvPr id="160" name="Line"/>
          <p:cNvSpPr/>
          <p:nvPr/>
        </p:nvSpPr>
        <p:spPr>
          <a:xfrm flipH="1">
            <a:off x="16754659" y="4549664"/>
            <a:ext cx="1738732" cy="1"/>
          </a:xfrm>
          <a:prstGeom prst="line">
            <a:avLst/>
          </a:prstGeom>
          <a:ln w="63500">
            <a:solidFill>
              <a:srgbClr val="000000"/>
            </a:solidFill>
            <a:miter lim="400000"/>
            <a:tailEnd type="triangle"/>
          </a:ln>
        </p:spPr>
        <p:txBody>
          <a:bodyPr lIns="50800" tIns="50800" rIns="50800" bIns="50800" anchor="ctr"/>
          <a:lstStyle/>
          <a:p>
            <a:endParaRPr/>
          </a:p>
        </p:txBody>
      </p:sp>
      <p:sp>
        <p:nvSpPr>
          <p:cNvPr id="161" name="Line"/>
          <p:cNvSpPr/>
          <p:nvPr/>
        </p:nvSpPr>
        <p:spPr>
          <a:xfrm flipH="1">
            <a:off x="2732372" y="4448064"/>
            <a:ext cx="1738733" cy="1"/>
          </a:xfrm>
          <a:prstGeom prst="line">
            <a:avLst/>
          </a:prstGeom>
          <a:ln w="63500">
            <a:solidFill>
              <a:srgbClr val="000000"/>
            </a:solidFill>
            <a:miter lim="400000"/>
            <a:tailEnd type="triangle"/>
          </a:ln>
        </p:spPr>
        <p:txBody>
          <a:bodyPr lIns="50800" tIns="50800" rIns="50800" bIns="50800" anchor="ctr"/>
          <a:lstStyle/>
          <a:p>
            <a:endParaRPr/>
          </a:p>
        </p:txBody>
      </p:sp>
      <p:sp>
        <p:nvSpPr>
          <p:cNvPr id="162" name="AuthenticationSuccessHandler"/>
          <p:cNvSpPr txBox="1"/>
          <p:nvPr/>
        </p:nvSpPr>
        <p:spPr>
          <a:xfrm>
            <a:off x="1323643" y="5795373"/>
            <a:ext cx="7602221" cy="7091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000"/>
            </a:lvl1pPr>
          </a:lstStyle>
          <a:p>
            <a:r>
              <a:t>AuthenticationSuccessHandler</a:t>
            </a:r>
          </a:p>
        </p:txBody>
      </p:sp>
      <p:sp>
        <p:nvSpPr>
          <p:cNvPr id="163" name="AuthenticationFailureHandler"/>
          <p:cNvSpPr txBox="1"/>
          <p:nvPr/>
        </p:nvSpPr>
        <p:spPr>
          <a:xfrm>
            <a:off x="7999075" y="7512449"/>
            <a:ext cx="7187185" cy="7091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000"/>
            </a:lvl1pPr>
          </a:lstStyle>
          <a:p>
            <a:r>
              <a:t>AuthenticationFailureHandler</a:t>
            </a:r>
          </a:p>
        </p:txBody>
      </p:sp>
      <p:sp>
        <p:nvSpPr>
          <p:cNvPr id="164" name="Line"/>
          <p:cNvSpPr/>
          <p:nvPr/>
        </p:nvSpPr>
        <p:spPr>
          <a:xfrm>
            <a:off x="8132309" y="4877985"/>
            <a:ext cx="2458136" cy="2458135"/>
          </a:xfrm>
          <a:prstGeom prst="line">
            <a:avLst/>
          </a:prstGeom>
          <a:ln w="63500">
            <a:solidFill>
              <a:srgbClr val="000000"/>
            </a:solidFill>
            <a:miter lim="400000"/>
            <a:tailEnd type="triangle"/>
          </a:ln>
        </p:spPr>
        <p:txBody>
          <a:bodyPr lIns="50800" tIns="50800" rIns="50800" bIns="50800" anchor="ctr"/>
          <a:lstStyle/>
          <a:p>
            <a:endParaRPr/>
          </a:p>
        </p:txBody>
      </p:sp>
      <p:sp>
        <p:nvSpPr>
          <p:cNvPr id="165" name="Mocked User"/>
          <p:cNvSpPr txBox="1"/>
          <p:nvPr/>
        </p:nvSpPr>
        <p:spPr>
          <a:xfrm>
            <a:off x="3375217" y="10321065"/>
            <a:ext cx="3350261" cy="7091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000"/>
            </a:lvl1pPr>
          </a:lstStyle>
          <a:p>
            <a:r>
              <a:t>Mocked User</a:t>
            </a:r>
          </a:p>
        </p:txBody>
      </p:sp>
      <p:sp>
        <p:nvSpPr>
          <p:cNvPr id="166" name="Line"/>
          <p:cNvSpPr/>
          <p:nvPr/>
        </p:nvSpPr>
        <p:spPr>
          <a:xfrm flipV="1">
            <a:off x="12987483" y="8440186"/>
            <a:ext cx="3625221" cy="3625220"/>
          </a:xfrm>
          <a:prstGeom prst="line">
            <a:avLst/>
          </a:prstGeom>
          <a:ln w="63500">
            <a:solidFill>
              <a:srgbClr val="000000"/>
            </a:solidFill>
            <a:miter lim="400000"/>
            <a:tailEnd type="triangle"/>
          </a:ln>
        </p:spPr>
        <p:txBody>
          <a:bodyPr lIns="50800" tIns="50800" rIns="50800" bIns="50800" anchor="ctr"/>
          <a:lstStyle/>
          <a:p>
            <a:endParaRPr/>
          </a:p>
        </p:txBody>
      </p:sp>
      <p:sp>
        <p:nvSpPr>
          <p:cNvPr id="167" name="@WithMockUser"/>
          <p:cNvSpPr txBox="1"/>
          <p:nvPr/>
        </p:nvSpPr>
        <p:spPr>
          <a:xfrm>
            <a:off x="223998" y="12247998"/>
            <a:ext cx="4104133" cy="7091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000"/>
            </a:lvl1pPr>
          </a:lstStyle>
          <a:p>
            <a:r>
              <a:t>@WithMockUser</a:t>
            </a:r>
          </a:p>
        </p:txBody>
      </p:sp>
      <p:sp>
        <p:nvSpPr>
          <p:cNvPr id="168" name="Rectangle"/>
          <p:cNvSpPr/>
          <p:nvPr/>
        </p:nvSpPr>
        <p:spPr>
          <a:xfrm>
            <a:off x="6915690" y="1830755"/>
            <a:ext cx="17382527" cy="7043559"/>
          </a:xfrm>
          <a:prstGeom prst="rect">
            <a:avLst/>
          </a:prstGeom>
          <a:ln w="63500">
            <a:solidFill>
              <a:srgbClr val="000000"/>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69" name="@WithUserDetails"/>
          <p:cNvSpPr txBox="1"/>
          <p:nvPr/>
        </p:nvSpPr>
        <p:spPr>
          <a:xfrm>
            <a:off x="9381089" y="12247998"/>
            <a:ext cx="4423157" cy="7091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000"/>
            </a:lvl1pPr>
          </a:lstStyle>
          <a:p>
            <a:r>
              <a:t>@WithUserDetails</a:t>
            </a:r>
          </a:p>
        </p:txBody>
      </p:sp>
      <p:sp>
        <p:nvSpPr>
          <p:cNvPr id="170" name="Line"/>
          <p:cNvSpPr/>
          <p:nvPr/>
        </p:nvSpPr>
        <p:spPr>
          <a:xfrm flipV="1">
            <a:off x="2264820" y="9421462"/>
            <a:ext cx="1564112" cy="2991461"/>
          </a:xfrm>
          <a:prstGeom prst="line">
            <a:avLst/>
          </a:prstGeom>
          <a:ln w="63500">
            <a:solidFill>
              <a:srgbClr val="000000"/>
            </a:solidFill>
            <a:miter lim="400000"/>
            <a:tailEnd type="triangle"/>
          </a:ln>
        </p:spPr>
        <p:txBody>
          <a:bodyPr lIns="50800" tIns="50800" rIns="50800" bIns="50800" anchor="ctr"/>
          <a:lstStyle/>
          <a:p>
            <a:endParaRPr/>
          </a:p>
        </p:txBody>
      </p:sp>
      <p:sp>
        <p:nvSpPr>
          <p:cNvPr id="171" name="Line"/>
          <p:cNvSpPr/>
          <p:nvPr/>
        </p:nvSpPr>
        <p:spPr>
          <a:xfrm flipH="1" flipV="1">
            <a:off x="6326432" y="8917711"/>
            <a:ext cx="4898905" cy="3292187"/>
          </a:xfrm>
          <a:prstGeom prst="line">
            <a:avLst/>
          </a:prstGeom>
          <a:ln w="63500">
            <a:solidFill>
              <a:srgbClr val="000000"/>
            </a:solidFill>
            <a:miter lim="400000"/>
            <a:tailEnd type="triangle"/>
          </a:ln>
        </p:spPr>
        <p:txBody>
          <a:bodyPr lIns="50800" tIns="50800" rIns="50800" bIns="50800" anchor="ctr"/>
          <a:lstStyle/>
          <a:p>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1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1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1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1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6" nodeType="clickEffect">
                                  <p:stCondLst>
                                    <p:cond delay="0"/>
                                  </p:stCondLst>
                                  <p:iterate>
                                    <p:tmAbs val="0"/>
                                  </p:iterate>
                                  <p:childTnLst>
                                    <p:set>
                                      <p:cBhvr>
                                        <p:cTn id="26" fill="hold"/>
                                        <p:tgtEl>
                                          <p:spTgt spid="15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7" nodeType="clickEffect">
                                  <p:stCondLst>
                                    <p:cond delay="0"/>
                                  </p:stCondLst>
                                  <p:iterate>
                                    <p:tmAbs val="0"/>
                                  </p:iterate>
                                  <p:childTnLst>
                                    <p:set>
                                      <p:cBhvr>
                                        <p:cTn id="30" fill="hold"/>
                                        <p:tgtEl>
                                          <p:spTgt spid="14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8" nodeType="clickEffect">
                                  <p:stCondLst>
                                    <p:cond delay="0"/>
                                  </p:stCondLst>
                                  <p:iterate>
                                    <p:tmAbs val="0"/>
                                  </p:iterate>
                                  <p:childTnLst>
                                    <p:set>
                                      <p:cBhvr>
                                        <p:cTn id="34" fill="hold"/>
                                        <p:tgtEl>
                                          <p:spTgt spid="15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9" nodeType="clickEffect">
                                  <p:stCondLst>
                                    <p:cond delay="0"/>
                                  </p:stCondLst>
                                  <p:iterate>
                                    <p:tmAbs val="0"/>
                                  </p:iterate>
                                  <p:childTnLst>
                                    <p:set>
                                      <p:cBhvr>
                                        <p:cTn id="38" fill="hold"/>
                                        <p:tgtEl>
                                          <p:spTgt spid="14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0" nodeType="clickEffect">
                                  <p:stCondLst>
                                    <p:cond delay="0"/>
                                  </p:stCondLst>
                                  <p:iterate>
                                    <p:tmAbs val="0"/>
                                  </p:iterate>
                                  <p:childTnLst>
                                    <p:set>
                                      <p:cBhvr>
                                        <p:cTn id="42" fill="hold"/>
                                        <p:tgtEl>
                                          <p:spTgt spid="15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11" nodeType="clickEffect">
                                  <p:stCondLst>
                                    <p:cond delay="0"/>
                                  </p:stCondLst>
                                  <p:iterate>
                                    <p:tmAbs val="0"/>
                                  </p:iterate>
                                  <p:childTnLst>
                                    <p:set>
                                      <p:cBhvr>
                                        <p:cTn id="46" fill="hold"/>
                                        <p:tgtEl>
                                          <p:spTgt spid="15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12" nodeType="clickEffect">
                                  <p:stCondLst>
                                    <p:cond delay="0"/>
                                  </p:stCondLst>
                                  <p:iterate>
                                    <p:tmAbs val="0"/>
                                  </p:iterate>
                                  <p:childTnLst>
                                    <p:set>
                                      <p:cBhvr>
                                        <p:cTn id="50" fill="hold"/>
                                        <p:tgtEl>
                                          <p:spTgt spid="16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13" nodeType="clickEffect">
                                  <p:stCondLst>
                                    <p:cond delay="0"/>
                                  </p:stCondLst>
                                  <p:iterate>
                                    <p:tmAbs val="0"/>
                                  </p:iterate>
                                  <p:childTnLst>
                                    <p:set>
                                      <p:cBhvr>
                                        <p:cTn id="54" fill="hold"/>
                                        <p:tgtEl>
                                          <p:spTgt spid="15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14" nodeType="clickEffect">
                                  <p:stCondLst>
                                    <p:cond delay="0"/>
                                  </p:stCondLst>
                                  <p:iterate>
                                    <p:tmAbs val="0"/>
                                  </p:iterate>
                                  <p:childTnLst>
                                    <p:set>
                                      <p:cBhvr>
                                        <p:cTn id="58" fill="hold"/>
                                        <p:tgtEl>
                                          <p:spTgt spid="15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15" nodeType="clickEffect">
                                  <p:stCondLst>
                                    <p:cond delay="0"/>
                                  </p:stCondLst>
                                  <p:iterate>
                                    <p:tmAbs val="0"/>
                                  </p:iterate>
                                  <p:childTnLst>
                                    <p:set>
                                      <p:cBhvr>
                                        <p:cTn id="62" fill="hold"/>
                                        <p:tgtEl>
                                          <p:spTgt spid="16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16" nodeType="clickEffect">
                                  <p:stCondLst>
                                    <p:cond delay="0"/>
                                  </p:stCondLst>
                                  <p:iterate>
                                    <p:tmAbs val="0"/>
                                  </p:iterate>
                                  <p:childTnLst>
                                    <p:set>
                                      <p:cBhvr>
                                        <p:cTn id="66" fill="hold"/>
                                        <p:tgtEl>
                                          <p:spTgt spid="15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17" nodeType="clickEffect">
                                  <p:stCondLst>
                                    <p:cond delay="0"/>
                                  </p:stCondLst>
                                  <p:iterate>
                                    <p:tmAbs val="0"/>
                                  </p:iterate>
                                  <p:childTnLst>
                                    <p:set>
                                      <p:cBhvr>
                                        <p:cTn id="70" fill="hold"/>
                                        <p:tgtEl>
                                          <p:spTgt spid="16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18" nodeType="clickEffect">
                                  <p:stCondLst>
                                    <p:cond delay="0"/>
                                  </p:stCondLst>
                                  <p:iterate>
                                    <p:tmAbs val="0"/>
                                  </p:iterate>
                                  <p:childTnLst>
                                    <p:set>
                                      <p:cBhvr>
                                        <p:cTn id="74" fill="hold"/>
                                        <p:tgtEl>
                                          <p:spTgt spid="16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19" nodeType="clickEffect">
                                  <p:stCondLst>
                                    <p:cond delay="0"/>
                                  </p:stCondLst>
                                  <p:iterate>
                                    <p:tmAbs val="0"/>
                                  </p:iterate>
                                  <p:childTnLst>
                                    <p:set>
                                      <p:cBhvr>
                                        <p:cTn id="78" fill="hold"/>
                                        <p:tgtEl>
                                          <p:spTgt spid="16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20" nodeType="clickEffect">
                                  <p:stCondLst>
                                    <p:cond delay="0"/>
                                  </p:stCondLst>
                                  <p:iterate>
                                    <p:tmAbs val="0"/>
                                  </p:iterate>
                                  <p:childTnLst>
                                    <p:set>
                                      <p:cBhvr>
                                        <p:cTn id="82" fill="hold"/>
                                        <p:tgtEl>
                                          <p:spTgt spid="16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21" nodeType="clickEffect">
                                  <p:stCondLst>
                                    <p:cond delay="0"/>
                                  </p:stCondLst>
                                  <p:iterate>
                                    <p:tmAbs val="0"/>
                                  </p:iterate>
                                  <p:childTnLst>
                                    <p:set>
                                      <p:cBhvr>
                                        <p:cTn id="86" fill="hold"/>
                                        <p:tgtEl>
                                          <p:spTgt spid="16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22" nodeType="clickEffect">
                                  <p:stCondLst>
                                    <p:cond delay="0"/>
                                  </p:stCondLst>
                                  <p:iterate>
                                    <p:tmAbs val="0"/>
                                  </p:iterate>
                                  <p:childTnLst>
                                    <p:set>
                                      <p:cBhvr>
                                        <p:cTn id="90" fill="hold"/>
                                        <p:tgtEl>
                                          <p:spTgt spid="17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23" nodeType="clickEffect">
                                  <p:stCondLst>
                                    <p:cond delay="0"/>
                                  </p:stCondLst>
                                  <p:iterate>
                                    <p:tmAbs val="0"/>
                                  </p:iterate>
                                  <p:childTnLst>
                                    <p:set>
                                      <p:cBhvr>
                                        <p:cTn id="94" fill="hold"/>
                                        <p:tgtEl>
                                          <p:spTgt spid="16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24" nodeType="clickEffect">
                                  <p:stCondLst>
                                    <p:cond delay="0"/>
                                  </p:stCondLst>
                                  <p:iterate>
                                    <p:tmAbs val="0"/>
                                  </p:iterate>
                                  <p:childTnLst>
                                    <p:set>
                                      <p:cBhvr>
                                        <p:cTn id="98" fill="hold"/>
                                        <p:tgtEl>
                                          <p:spTgt spid="16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25" nodeType="clickEffect">
                                  <p:stCondLst>
                                    <p:cond delay="0"/>
                                  </p:stCondLst>
                                  <p:iterate>
                                    <p:tmAbs val="0"/>
                                  </p:iterate>
                                  <p:childTnLst>
                                    <p:set>
                                      <p:cBhvr>
                                        <p:cTn id="102" fill="hold"/>
                                        <p:tgtEl>
                                          <p:spTgt spid="166"/>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26" nodeType="clickEffect">
                                  <p:stCondLst>
                                    <p:cond delay="0"/>
                                  </p:stCondLst>
                                  <p:iterate>
                                    <p:tmAbs val="0"/>
                                  </p:iterate>
                                  <p:childTnLst>
                                    <p:set>
                                      <p:cBhvr>
                                        <p:cTn id="106" fill="hold"/>
                                        <p:tgtEl>
                                          <p:spTgt spid="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3" animBg="1" advAuto="0"/>
      <p:bldP spid="147" grpId="5" animBg="1" advAuto="0"/>
      <p:bldP spid="148" grpId="7" animBg="1" advAuto="0"/>
      <p:bldP spid="149" grpId="9" animBg="1" advAuto="0"/>
      <p:bldP spid="150" grpId="11" animBg="1" advAuto="0"/>
      <p:bldP spid="151" grpId="16" animBg="1" advAuto="0"/>
      <p:bldP spid="152" grpId="14" animBg="1" advAuto="0"/>
      <p:bldP spid="153" grpId="2" animBg="1" advAuto="0"/>
      <p:bldP spid="154" grpId="1" animBg="1" advAuto="0"/>
      <p:bldP spid="155" grpId="6" animBg="1" advAuto="0"/>
      <p:bldP spid="156" grpId="4" animBg="1" advAuto="0"/>
      <p:bldP spid="157" grpId="8" animBg="1" advAuto="0"/>
      <p:bldP spid="158" grpId="10" animBg="1" advAuto="0"/>
      <p:bldP spid="159" grpId="13" animBg="1" advAuto="0"/>
      <p:bldP spid="160" grpId="12" animBg="1" advAuto="0"/>
      <p:bldP spid="161" grpId="19" animBg="1" advAuto="0"/>
      <p:bldP spid="162" grpId="15" animBg="1" advAuto="0"/>
      <p:bldP spid="163" grpId="18" animBg="1" advAuto="0"/>
      <p:bldP spid="164" grpId="17" animBg="1" advAuto="0"/>
      <p:bldP spid="165" grpId="21" animBg="1" advAuto="0"/>
      <p:bldP spid="166" grpId="25" animBg="1" advAuto="0"/>
      <p:bldP spid="167" grpId="20" animBg="1" advAuto="0"/>
      <p:bldP spid="168" grpId="23" animBg="1" advAuto="0"/>
      <p:bldP spid="169" grpId="24" animBg="1" advAuto="0"/>
      <p:bldP spid="170" grpId="22" animBg="1" advAuto="0"/>
      <p:bldP spid="171" grpId="26"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Authentication Filter"/>
          <p:cNvSpPr/>
          <p:nvPr/>
        </p:nvSpPr>
        <p:spPr>
          <a:xfrm>
            <a:off x="5204179" y="1338422"/>
            <a:ext cx="4481466" cy="1270001"/>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200" b="0">
                <a:solidFill>
                  <a:srgbClr val="FFFFFF"/>
                </a:solidFill>
                <a:latin typeface="+mn-lt"/>
                <a:ea typeface="+mn-ea"/>
                <a:cs typeface="+mn-cs"/>
                <a:sym typeface="Helvetica Neue Medium"/>
              </a:defRPr>
            </a:lvl1pPr>
          </a:lstStyle>
          <a:p>
            <a:r>
              <a:t>Authentication Filter</a:t>
            </a:r>
          </a:p>
        </p:txBody>
      </p:sp>
      <p:sp>
        <p:nvSpPr>
          <p:cNvPr id="174" name="Authentication Manager"/>
          <p:cNvSpPr/>
          <p:nvPr/>
        </p:nvSpPr>
        <p:spPr>
          <a:xfrm>
            <a:off x="12067802" y="1338422"/>
            <a:ext cx="4481466" cy="1270001"/>
          </a:xfrm>
          <a:prstGeom prst="rect">
            <a:avLst/>
          </a:prstGeom>
          <a:solidFill>
            <a:schemeClr val="accent3"/>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200" b="0">
                <a:solidFill>
                  <a:srgbClr val="FFFFFF"/>
                </a:solidFill>
                <a:latin typeface="+mn-lt"/>
                <a:ea typeface="+mn-ea"/>
                <a:cs typeface="+mn-cs"/>
                <a:sym typeface="Helvetica Neue Medium"/>
              </a:defRPr>
            </a:lvl1pPr>
          </a:lstStyle>
          <a:p>
            <a:r>
              <a:t>Authentication Manager</a:t>
            </a:r>
          </a:p>
        </p:txBody>
      </p:sp>
      <p:sp>
        <p:nvSpPr>
          <p:cNvPr id="175" name="Authentication Provider"/>
          <p:cNvSpPr/>
          <p:nvPr/>
        </p:nvSpPr>
        <p:spPr>
          <a:xfrm>
            <a:off x="18527881" y="1338422"/>
            <a:ext cx="4617319" cy="1270001"/>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200" b="0">
                <a:solidFill>
                  <a:srgbClr val="FFFFFF"/>
                </a:solidFill>
                <a:latin typeface="+mn-lt"/>
                <a:ea typeface="+mn-ea"/>
                <a:cs typeface="+mn-cs"/>
                <a:sym typeface="Helvetica Neue Medium"/>
              </a:defRPr>
            </a:lvl1pPr>
          </a:lstStyle>
          <a:p>
            <a:r>
              <a:t>Authentication Provider</a:t>
            </a:r>
          </a:p>
        </p:txBody>
      </p:sp>
      <p:sp>
        <p:nvSpPr>
          <p:cNvPr id="176" name="User Details Service"/>
          <p:cNvSpPr/>
          <p:nvPr/>
        </p:nvSpPr>
        <p:spPr>
          <a:xfrm>
            <a:off x="16063875" y="4820074"/>
            <a:ext cx="3389983" cy="1270001"/>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200" b="0">
                <a:solidFill>
                  <a:srgbClr val="FFFFFF"/>
                </a:solidFill>
                <a:latin typeface="+mn-lt"/>
                <a:ea typeface="+mn-ea"/>
                <a:cs typeface="+mn-cs"/>
                <a:sym typeface="Helvetica Neue Medium"/>
              </a:defRPr>
            </a:lvl1pPr>
          </a:lstStyle>
          <a:p>
            <a:r>
              <a:t>User Details Service</a:t>
            </a:r>
          </a:p>
        </p:txBody>
      </p:sp>
      <p:sp>
        <p:nvSpPr>
          <p:cNvPr id="177" name="Password Encoder"/>
          <p:cNvSpPr/>
          <p:nvPr/>
        </p:nvSpPr>
        <p:spPr>
          <a:xfrm>
            <a:off x="20632873" y="4801321"/>
            <a:ext cx="3323904" cy="1307506"/>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200" b="0">
                <a:solidFill>
                  <a:srgbClr val="FFFFFF"/>
                </a:solidFill>
                <a:latin typeface="+mn-lt"/>
                <a:ea typeface="+mn-ea"/>
                <a:cs typeface="+mn-cs"/>
                <a:sym typeface="Helvetica Neue Medium"/>
              </a:defRPr>
            </a:lvl1pPr>
          </a:lstStyle>
          <a:p>
            <a:r>
              <a:t>Password Encoder</a:t>
            </a:r>
          </a:p>
        </p:txBody>
      </p:sp>
      <p:sp>
        <p:nvSpPr>
          <p:cNvPr id="178" name="Line"/>
          <p:cNvSpPr/>
          <p:nvPr/>
        </p:nvSpPr>
        <p:spPr>
          <a:xfrm>
            <a:off x="2519922" y="1662683"/>
            <a:ext cx="1738732" cy="1"/>
          </a:xfrm>
          <a:prstGeom prst="line">
            <a:avLst/>
          </a:prstGeom>
          <a:ln w="63500">
            <a:solidFill>
              <a:srgbClr val="000000"/>
            </a:solidFill>
            <a:miter lim="400000"/>
            <a:tailEnd type="triangle"/>
          </a:ln>
        </p:spPr>
        <p:txBody>
          <a:bodyPr lIns="50800" tIns="50800" rIns="50800" bIns="50800" anchor="ctr"/>
          <a:lstStyle/>
          <a:p>
            <a:endParaRPr/>
          </a:p>
        </p:txBody>
      </p:sp>
      <p:sp>
        <p:nvSpPr>
          <p:cNvPr id="179" name="Notebook"/>
          <p:cNvSpPr/>
          <p:nvPr/>
        </p:nvSpPr>
        <p:spPr>
          <a:xfrm>
            <a:off x="427222" y="1551011"/>
            <a:ext cx="1508171" cy="844822"/>
          </a:xfrm>
          <a:custGeom>
            <a:avLst/>
            <a:gdLst/>
            <a:ahLst/>
            <a:cxnLst>
              <a:cxn ang="0">
                <a:pos x="wd2" y="hd2"/>
              </a:cxn>
              <a:cxn ang="5400000">
                <a:pos x="wd2" y="hd2"/>
              </a:cxn>
              <a:cxn ang="10800000">
                <a:pos x="wd2" y="hd2"/>
              </a:cxn>
              <a:cxn ang="16200000">
                <a:pos x="wd2" y="hd2"/>
              </a:cxn>
            </a:cxnLst>
            <a:rect l="0" t="0" r="r" b="b"/>
            <a:pathLst>
              <a:path w="21600" h="21599" extrusionOk="0">
                <a:moveTo>
                  <a:pt x="1952" y="0"/>
                </a:moveTo>
                <a:cubicBezTo>
                  <a:pt x="1421" y="0"/>
                  <a:pt x="1439" y="771"/>
                  <a:pt x="1439" y="1718"/>
                </a:cubicBezTo>
                <a:lnTo>
                  <a:pt x="1439" y="19328"/>
                </a:lnTo>
                <a:lnTo>
                  <a:pt x="0" y="19328"/>
                </a:lnTo>
                <a:cubicBezTo>
                  <a:pt x="0" y="19328"/>
                  <a:pt x="0" y="19890"/>
                  <a:pt x="0" y="20529"/>
                </a:cubicBezTo>
                <a:cubicBezTo>
                  <a:pt x="0" y="21600"/>
                  <a:pt x="190" y="21599"/>
                  <a:pt x="896" y="21599"/>
                </a:cubicBezTo>
                <a:lnTo>
                  <a:pt x="10332" y="21599"/>
                </a:lnTo>
                <a:lnTo>
                  <a:pt x="11268" y="21599"/>
                </a:lnTo>
                <a:lnTo>
                  <a:pt x="20704" y="21599"/>
                </a:lnTo>
                <a:cubicBezTo>
                  <a:pt x="21367" y="21599"/>
                  <a:pt x="21600" y="21600"/>
                  <a:pt x="21600" y="20529"/>
                </a:cubicBezTo>
                <a:cubicBezTo>
                  <a:pt x="21600" y="19890"/>
                  <a:pt x="21600" y="19328"/>
                  <a:pt x="21600" y="19328"/>
                </a:cubicBezTo>
                <a:lnTo>
                  <a:pt x="20161" y="19328"/>
                </a:lnTo>
                <a:lnTo>
                  <a:pt x="20161" y="1718"/>
                </a:lnTo>
                <a:cubicBezTo>
                  <a:pt x="20161" y="771"/>
                  <a:pt x="20196" y="0"/>
                  <a:pt x="19665" y="0"/>
                </a:cubicBezTo>
                <a:lnTo>
                  <a:pt x="1952" y="0"/>
                </a:lnTo>
                <a:close/>
                <a:moveTo>
                  <a:pt x="2475" y="1849"/>
                </a:moveTo>
                <a:lnTo>
                  <a:pt x="19125" y="1849"/>
                </a:lnTo>
                <a:lnTo>
                  <a:pt x="19125" y="19328"/>
                </a:lnTo>
                <a:lnTo>
                  <a:pt x="11268" y="19328"/>
                </a:lnTo>
                <a:lnTo>
                  <a:pt x="10332" y="19328"/>
                </a:lnTo>
                <a:lnTo>
                  <a:pt x="2475" y="19328"/>
                </a:lnTo>
                <a:lnTo>
                  <a:pt x="2475" y="1849"/>
                </a:ln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80" name="Line"/>
          <p:cNvSpPr/>
          <p:nvPr/>
        </p:nvSpPr>
        <p:spPr>
          <a:xfrm>
            <a:off x="16669208" y="1973422"/>
            <a:ext cx="1738733" cy="1"/>
          </a:xfrm>
          <a:prstGeom prst="line">
            <a:avLst/>
          </a:prstGeom>
          <a:ln w="63500">
            <a:solidFill>
              <a:srgbClr val="000000"/>
            </a:solidFill>
            <a:miter lim="400000"/>
            <a:tailEnd type="triangle"/>
          </a:ln>
        </p:spPr>
        <p:txBody>
          <a:bodyPr lIns="50800" tIns="50800" rIns="50800" bIns="50800" anchor="ctr"/>
          <a:lstStyle/>
          <a:p>
            <a:endParaRPr/>
          </a:p>
        </p:txBody>
      </p:sp>
      <p:sp>
        <p:nvSpPr>
          <p:cNvPr id="181" name="Line"/>
          <p:cNvSpPr/>
          <p:nvPr/>
        </p:nvSpPr>
        <p:spPr>
          <a:xfrm>
            <a:off x="10209129" y="1662683"/>
            <a:ext cx="1738732" cy="1"/>
          </a:xfrm>
          <a:prstGeom prst="line">
            <a:avLst/>
          </a:prstGeom>
          <a:ln w="63500">
            <a:solidFill>
              <a:srgbClr val="000000"/>
            </a:solidFill>
            <a:miter lim="400000"/>
            <a:tailEnd type="triangle"/>
          </a:ln>
        </p:spPr>
        <p:txBody>
          <a:bodyPr lIns="50800" tIns="50800" rIns="50800" bIns="50800" anchor="ctr"/>
          <a:lstStyle/>
          <a:p>
            <a:endParaRPr/>
          </a:p>
        </p:txBody>
      </p:sp>
      <p:sp>
        <p:nvSpPr>
          <p:cNvPr id="182" name="Line"/>
          <p:cNvSpPr/>
          <p:nvPr/>
        </p:nvSpPr>
        <p:spPr>
          <a:xfrm flipH="1">
            <a:off x="18345668" y="2824463"/>
            <a:ext cx="1716282" cy="1716282"/>
          </a:xfrm>
          <a:prstGeom prst="line">
            <a:avLst/>
          </a:prstGeom>
          <a:ln w="63500">
            <a:solidFill>
              <a:srgbClr val="000000"/>
            </a:solidFill>
            <a:miter lim="400000"/>
            <a:tailEnd type="triangle"/>
          </a:ln>
        </p:spPr>
        <p:txBody>
          <a:bodyPr lIns="50800" tIns="50800" rIns="50800" bIns="50800" anchor="ctr"/>
          <a:lstStyle/>
          <a:p>
            <a:endParaRPr/>
          </a:p>
        </p:txBody>
      </p:sp>
      <p:sp>
        <p:nvSpPr>
          <p:cNvPr id="183" name="Line"/>
          <p:cNvSpPr/>
          <p:nvPr/>
        </p:nvSpPr>
        <p:spPr>
          <a:xfrm>
            <a:off x="21073091" y="2849498"/>
            <a:ext cx="1482905" cy="1664879"/>
          </a:xfrm>
          <a:prstGeom prst="line">
            <a:avLst/>
          </a:prstGeom>
          <a:ln w="63500">
            <a:solidFill>
              <a:srgbClr val="000000"/>
            </a:solidFill>
            <a:miter lim="400000"/>
            <a:tailEnd type="triangle"/>
          </a:ln>
        </p:spPr>
        <p:txBody>
          <a:bodyPr lIns="50800" tIns="50800" rIns="50800" bIns="50800" anchor="ctr"/>
          <a:lstStyle/>
          <a:p>
            <a:endParaRPr/>
          </a:p>
        </p:txBody>
      </p:sp>
      <p:sp>
        <p:nvSpPr>
          <p:cNvPr id="184" name="Line"/>
          <p:cNvSpPr/>
          <p:nvPr/>
        </p:nvSpPr>
        <p:spPr>
          <a:xfrm flipH="1" flipV="1">
            <a:off x="10179191" y="2478882"/>
            <a:ext cx="1738732" cy="1"/>
          </a:xfrm>
          <a:prstGeom prst="line">
            <a:avLst/>
          </a:prstGeom>
          <a:ln w="63500">
            <a:solidFill>
              <a:srgbClr val="000000"/>
            </a:solidFill>
            <a:miter lim="400000"/>
            <a:tailEnd type="triangle"/>
          </a:ln>
        </p:spPr>
        <p:txBody>
          <a:bodyPr lIns="50800" tIns="50800" rIns="50800" bIns="50800" anchor="ctr"/>
          <a:lstStyle/>
          <a:p>
            <a:endParaRPr/>
          </a:p>
        </p:txBody>
      </p:sp>
      <p:sp>
        <p:nvSpPr>
          <p:cNvPr id="185" name="Line"/>
          <p:cNvSpPr/>
          <p:nvPr/>
        </p:nvSpPr>
        <p:spPr>
          <a:xfrm flipH="1" flipV="1">
            <a:off x="16669208" y="2478882"/>
            <a:ext cx="1738733" cy="1"/>
          </a:xfrm>
          <a:prstGeom prst="line">
            <a:avLst/>
          </a:prstGeom>
          <a:ln w="63500">
            <a:solidFill>
              <a:srgbClr val="000000"/>
            </a:solidFill>
            <a:miter lim="400000"/>
            <a:tailEnd type="triangle"/>
          </a:ln>
        </p:spPr>
        <p:txBody>
          <a:bodyPr lIns="50800" tIns="50800" rIns="50800" bIns="50800" anchor="ctr"/>
          <a:lstStyle/>
          <a:p>
            <a:endParaRPr/>
          </a:p>
        </p:txBody>
      </p:sp>
      <p:sp>
        <p:nvSpPr>
          <p:cNvPr id="186" name="Line"/>
          <p:cNvSpPr/>
          <p:nvPr/>
        </p:nvSpPr>
        <p:spPr>
          <a:xfrm flipH="1" flipV="1">
            <a:off x="2646922" y="2377282"/>
            <a:ext cx="1738733" cy="1"/>
          </a:xfrm>
          <a:prstGeom prst="line">
            <a:avLst/>
          </a:prstGeom>
          <a:ln w="63500">
            <a:solidFill>
              <a:srgbClr val="000000"/>
            </a:solidFill>
            <a:miter lim="400000"/>
            <a:tailEnd type="triangle"/>
          </a:ln>
        </p:spPr>
        <p:txBody>
          <a:bodyPr lIns="50800" tIns="50800" rIns="50800" bIns="50800" anchor="ctr"/>
          <a:lstStyle/>
          <a:p>
            <a:endParaRPr/>
          </a:p>
        </p:txBody>
      </p:sp>
      <p:sp>
        <p:nvSpPr>
          <p:cNvPr id="187" name="Authentication Filter"/>
          <p:cNvSpPr/>
          <p:nvPr/>
        </p:nvSpPr>
        <p:spPr>
          <a:xfrm>
            <a:off x="5204180" y="7339275"/>
            <a:ext cx="4481465" cy="1270001"/>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200" b="0">
                <a:solidFill>
                  <a:srgbClr val="FFFFFF"/>
                </a:solidFill>
                <a:latin typeface="+mn-lt"/>
                <a:ea typeface="+mn-ea"/>
                <a:cs typeface="+mn-cs"/>
                <a:sym typeface="Helvetica Neue Medium"/>
              </a:defRPr>
            </a:lvl1pPr>
          </a:lstStyle>
          <a:p>
            <a:r>
              <a:t>Authentication Filter</a:t>
            </a:r>
          </a:p>
        </p:txBody>
      </p:sp>
      <p:sp>
        <p:nvSpPr>
          <p:cNvPr id="188" name="Line"/>
          <p:cNvSpPr/>
          <p:nvPr/>
        </p:nvSpPr>
        <p:spPr>
          <a:xfrm>
            <a:off x="2519922" y="7663536"/>
            <a:ext cx="1738733" cy="1"/>
          </a:xfrm>
          <a:prstGeom prst="line">
            <a:avLst/>
          </a:prstGeom>
          <a:ln w="63500">
            <a:solidFill>
              <a:srgbClr val="000000"/>
            </a:solidFill>
            <a:miter lim="400000"/>
            <a:tailEnd type="triangle"/>
          </a:ln>
        </p:spPr>
        <p:txBody>
          <a:bodyPr lIns="50800" tIns="50800" rIns="50800" bIns="50800" anchor="ctr"/>
          <a:lstStyle/>
          <a:p>
            <a:endParaRPr/>
          </a:p>
        </p:txBody>
      </p:sp>
      <p:sp>
        <p:nvSpPr>
          <p:cNvPr id="189" name="Notebook"/>
          <p:cNvSpPr/>
          <p:nvPr/>
        </p:nvSpPr>
        <p:spPr>
          <a:xfrm>
            <a:off x="427223" y="7551864"/>
            <a:ext cx="1508170" cy="844822"/>
          </a:xfrm>
          <a:custGeom>
            <a:avLst/>
            <a:gdLst/>
            <a:ahLst/>
            <a:cxnLst>
              <a:cxn ang="0">
                <a:pos x="wd2" y="hd2"/>
              </a:cxn>
              <a:cxn ang="5400000">
                <a:pos x="wd2" y="hd2"/>
              </a:cxn>
              <a:cxn ang="10800000">
                <a:pos x="wd2" y="hd2"/>
              </a:cxn>
              <a:cxn ang="16200000">
                <a:pos x="wd2" y="hd2"/>
              </a:cxn>
            </a:cxnLst>
            <a:rect l="0" t="0" r="r" b="b"/>
            <a:pathLst>
              <a:path w="21600" h="21599" extrusionOk="0">
                <a:moveTo>
                  <a:pt x="1952" y="0"/>
                </a:moveTo>
                <a:cubicBezTo>
                  <a:pt x="1421" y="0"/>
                  <a:pt x="1439" y="771"/>
                  <a:pt x="1439" y="1718"/>
                </a:cubicBezTo>
                <a:lnTo>
                  <a:pt x="1439" y="19328"/>
                </a:lnTo>
                <a:lnTo>
                  <a:pt x="0" y="19328"/>
                </a:lnTo>
                <a:cubicBezTo>
                  <a:pt x="0" y="19328"/>
                  <a:pt x="0" y="19890"/>
                  <a:pt x="0" y="20529"/>
                </a:cubicBezTo>
                <a:cubicBezTo>
                  <a:pt x="0" y="21600"/>
                  <a:pt x="190" y="21599"/>
                  <a:pt x="896" y="21599"/>
                </a:cubicBezTo>
                <a:lnTo>
                  <a:pt x="10332" y="21599"/>
                </a:lnTo>
                <a:lnTo>
                  <a:pt x="11268" y="21599"/>
                </a:lnTo>
                <a:lnTo>
                  <a:pt x="20704" y="21599"/>
                </a:lnTo>
                <a:cubicBezTo>
                  <a:pt x="21367" y="21599"/>
                  <a:pt x="21600" y="21600"/>
                  <a:pt x="21600" y="20529"/>
                </a:cubicBezTo>
                <a:cubicBezTo>
                  <a:pt x="21600" y="19890"/>
                  <a:pt x="21600" y="19328"/>
                  <a:pt x="21600" y="19328"/>
                </a:cubicBezTo>
                <a:lnTo>
                  <a:pt x="20161" y="19328"/>
                </a:lnTo>
                <a:lnTo>
                  <a:pt x="20161" y="1718"/>
                </a:lnTo>
                <a:cubicBezTo>
                  <a:pt x="20161" y="771"/>
                  <a:pt x="20196" y="0"/>
                  <a:pt x="19665" y="0"/>
                </a:cubicBezTo>
                <a:lnTo>
                  <a:pt x="1952" y="0"/>
                </a:lnTo>
                <a:close/>
                <a:moveTo>
                  <a:pt x="2475" y="1849"/>
                </a:moveTo>
                <a:lnTo>
                  <a:pt x="19125" y="1849"/>
                </a:lnTo>
                <a:lnTo>
                  <a:pt x="19125" y="19328"/>
                </a:lnTo>
                <a:lnTo>
                  <a:pt x="11268" y="19328"/>
                </a:lnTo>
                <a:lnTo>
                  <a:pt x="10332" y="19328"/>
                </a:lnTo>
                <a:lnTo>
                  <a:pt x="2475" y="19328"/>
                </a:lnTo>
                <a:lnTo>
                  <a:pt x="2475" y="1849"/>
                </a:ln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90" name="Line"/>
          <p:cNvSpPr/>
          <p:nvPr/>
        </p:nvSpPr>
        <p:spPr>
          <a:xfrm flipH="1">
            <a:off x="2646922" y="8378135"/>
            <a:ext cx="1738733" cy="1"/>
          </a:xfrm>
          <a:prstGeom prst="line">
            <a:avLst/>
          </a:prstGeom>
          <a:ln w="63500">
            <a:solidFill>
              <a:srgbClr val="000000"/>
            </a:solidFill>
            <a:miter lim="400000"/>
            <a:tailEnd type="triangle"/>
          </a:ln>
        </p:spPr>
        <p:txBody>
          <a:bodyPr lIns="50800" tIns="50800" rIns="50800" bIns="50800" anchor="ctr"/>
          <a:lstStyle/>
          <a:p>
            <a:endParaRPr/>
          </a:p>
        </p:txBody>
      </p:sp>
      <p:sp>
        <p:nvSpPr>
          <p:cNvPr id="191" name="Token Store"/>
          <p:cNvSpPr/>
          <p:nvPr/>
        </p:nvSpPr>
        <p:spPr>
          <a:xfrm>
            <a:off x="5204179" y="4338848"/>
            <a:ext cx="4221529" cy="1142522"/>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200" b="0">
                <a:solidFill>
                  <a:srgbClr val="FFFFFF"/>
                </a:solidFill>
                <a:latin typeface="+mn-lt"/>
                <a:ea typeface="+mn-ea"/>
                <a:cs typeface="+mn-cs"/>
                <a:sym typeface="Helvetica Neue Medium"/>
              </a:defRPr>
            </a:lvl1pPr>
          </a:lstStyle>
          <a:p>
            <a:r>
              <a:t>Token Store</a:t>
            </a:r>
          </a:p>
        </p:txBody>
      </p:sp>
      <p:sp>
        <p:nvSpPr>
          <p:cNvPr id="192" name="Line"/>
          <p:cNvSpPr/>
          <p:nvPr/>
        </p:nvSpPr>
        <p:spPr>
          <a:xfrm>
            <a:off x="7444911" y="2693714"/>
            <a:ext cx="1" cy="1559843"/>
          </a:xfrm>
          <a:prstGeom prst="line">
            <a:avLst/>
          </a:prstGeom>
          <a:ln w="63500">
            <a:solidFill>
              <a:srgbClr val="000000"/>
            </a:solidFill>
            <a:miter lim="400000"/>
            <a:tailEnd type="triangle"/>
          </a:ln>
        </p:spPr>
        <p:txBody>
          <a:bodyPr lIns="50800" tIns="50800" rIns="50800" bIns="50800" anchor="ctr"/>
          <a:lstStyle/>
          <a:p>
            <a:endParaRPr/>
          </a:p>
        </p:txBody>
      </p:sp>
      <p:sp>
        <p:nvSpPr>
          <p:cNvPr id="193" name="Line"/>
          <p:cNvSpPr/>
          <p:nvPr/>
        </p:nvSpPr>
        <p:spPr>
          <a:xfrm flipV="1">
            <a:off x="7226536" y="5553707"/>
            <a:ext cx="1" cy="1559843"/>
          </a:xfrm>
          <a:prstGeom prst="line">
            <a:avLst/>
          </a:prstGeom>
          <a:ln w="63500">
            <a:solidFill>
              <a:srgbClr val="000000"/>
            </a:solidFill>
            <a:miter lim="400000"/>
            <a:tailEnd type="triangle"/>
          </a:ln>
        </p:spPr>
        <p:txBody>
          <a:bodyPr lIns="50800" tIns="50800" rIns="50800" bIns="50800" anchor="ctr"/>
          <a:lstStyle/>
          <a:p>
            <a:endParaRPr/>
          </a:p>
        </p:txBody>
      </p:sp>
      <p:sp>
        <p:nvSpPr>
          <p:cNvPr id="194" name="Security Context"/>
          <p:cNvSpPr/>
          <p:nvPr/>
        </p:nvSpPr>
        <p:spPr>
          <a:xfrm>
            <a:off x="3023400" y="11503423"/>
            <a:ext cx="4481465" cy="1270001"/>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200" b="0">
                <a:solidFill>
                  <a:srgbClr val="FFFFFF"/>
                </a:solidFill>
                <a:latin typeface="+mn-lt"/>
                <a:ea typeface="+mn-ea"/>
                <a:cs typeface="+mn-cs"/>
                <a:sym typeface="Helvetica Neue Medium"/>
              </a:defRPr>
            </a:lvl1pPr>
          </a:lstStyle>
          <a:p>
            <a:r>
              <a:t>Security Context</a:t>
            </a:r>
          </a:p>
        </p:txBody>
      </p:sp>
      <p:sp>
        <p:nvSpPr>
          <p:cNvPr id="195" name="Line"/>
          <p:cNvSpPr/>
          <p:nvPr/>
        </p:nvSpPr>
        <p:spPr>
          <a:xfrm flipH="1">
            <a:off x="4580763" y="8696072"/>
            <a:ext cx="2587393" cy="2587393"/>
          </a:xfrm>
          <a:prstGeom prst="line">
            <a:avLst/>
          </a:prstGeom>
          <a:ln w="63500">
            <a:solidFill>
              <a:srgbClr val="000000"/>
            </a:solidFill>
            <a:miter lim="400000"/>
            <a:tailEnd type="triangle"/>
          </a:ln>
        </p:spPr>
        <p:txBody>
          <a:bodyPr lIns="50800" tIns="50800" rIns="50800" bIns="50800" anchor="ctr"/>
          <a:lstStyle/>
          <a:p>
            <a:endParaRPr/>
          </a:p>
        </p:txBody>
      </p:sp>
      <p:sp>
        <p:nvSpPr>
          <p:cNvPr id="196" name="Role Info"/>
          <p:cNvSpPr txBox="1"/>
          <p:nvPr/>
        </p:nvSpPr>
        <p:spPr>
          <a:xfrm>
            <a:off x="6450762" y="9701766"/>
            <a:ext cx="2286001" cy="7091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000"/>
            </a:lvl1pPr>
          </a:lstStyle>
          <a:p>
            <a:r>
              <a:t>Role Info</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1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1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1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17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6" nodeType="clickEffect">
                                  <p:stCondLst>
                                    <p:cond delay="0"/>
                                  </p:stCondLst>
                                  <p:iterate>
                                    <p:tmAbs val="0"/>
                                  </p:iterate>
                                  <p:childTnLst>
                                    <p:set>
                                      <p:cBhvr>
                                        <p:cTn id="26" fill="hold"/>
                                        <p:tgtEl>
                                          <p:spTgt spid="18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7" nodeType="clickEffect">
                                  <p:stCondLst>
                                    <p:cond delay="0"/>
                                  </p:stCondLst>
                                  <p:iterate>
                                    <p:tmAbs val="0"/>
                                  </p:iterate>
                                  <p:childTnLst>
                                    <p:set>
                                      <p:cBhvr>
                                        <p:cTn id="30" fill="hold"/>
                                        <p:tgtEl>
                                          <p:spTgt spid="17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8" nodeType="clickEffect">
                                  <p:stCondLst>
                                    <p:cond delay="0"/>
                                  </p:stCondLst>
                                  <p:iterate>
                                    <p:tmAbs val="0"/>
                                  </p:iterate>
                                  <p:childTnLst>
                                    <p:set>
                                      <p:cBhvr>
                                        <p:cTn id="34" fill="hold"/>
                                        <p:tgtEl>
                                          <p:spTgt spid="1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9" nodeType="clickEffect">
                                  <p:stCondLst>
                                    <p:cond delay="0"/>
                                  </p:stCondLst>
                                  <p:iterate>
                                    <p:tmAbs val="0"/>
                                  </p:iterate>
                                  <p:childTnLst>
                                    <p:set>
                                      <p:cBhvr>
                                        <p:cTn id="38" fill="hold"/>
                                        <p:tgtEl>
                                          <p:spTgt spid="17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0" nodeType="clickEffect">
                                  <p:stCondLst>
                                    <p:cond delay="0"/>
                                  </p:stCondLst>
                                  <p:iterate>
                                    <p:tmAbs val="0"/>
                                  </p:iterate>
                                  <p:childTnLst>
                                    <p:set>
                                      <p:cBhvr>
                                        <p:cTn id="42" fill="hold"/>
                                        <p:tgtEl>
                                          <p:spTgt spid="18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11" nodeType="clickEffect">
                                  <p:stCondLst>
                                    <p:cond delay="0"/>
                                  </p:stCondLst>
                                  <p:iterate>
                                    <p:tmAbs val="0"/>
                                  </p:iterate>
                                  <p:childTnLst>
                                    <p:set>
                                      <p:cBhvr>
                                        <p:cTn id="46" fill="hold"/>
                                        <p:tgtEl>
                                          <p:spTgt spid="17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12" nodeType="clickEffect">
                                  <p:stCondLst>
                                    <p:cond delay="0"/>
                                  </p:stCondLst>
                                  <p:iterate>
                                    <p:tmAbs val="0"/>
                                  </p:iterate>
                                  <p:childTnLst>
                                    <p:set>
                                      <p:cBhvr>
                                        <p:cTn id="50" fill="hold"/>
                                        <p:tgtEl>
                                          <p:spTgt spid="18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13" nodeType="clickEffect">
                                  <p:stCondLst>
                                    <p:cond delay="0"/>
                                  </p:stCondLst>
                                  <p:iterate>
                                    <p:tmAbs val="0"/>
                                  </p:iterate>
                                  <p:childTnLst>
                                    <p:set>
                                      <p:cBhvr>
                                        <p:cTn id="54" fill="hold"/>
                                        <p:tgtEl>
                                          <p:spTgt spid="18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14" nodeType="clickEffect">
                                  <p:stCondLst>
                                    <p:cond delay="0"/>
                                  </p:stCondLst>
                                  <p:iterate>
                                    <p:tmAbs val="0"/>
                                  </p:iterate>
                                  <p:childTnLst>
                                    <p:set>
                                      <p:cBhvr>
                                        <p:cTn id="58" fill="hold"/>
                                        <p:tgtEl>
                                          <p:spTgt spid="18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15" nodeType="clickEffect">
                                  <p:stCondLst>
                                    <p:cond delay="0"/>
                                  </p:stCondLst>
                                  <p:iterate>
                                    <p:tmAbs val="0"/>
                                  </p:iterate>
                                  <p:childTnLst>
                                    <p:set>
                                      <p:cBhvr>
                                        <p:cTn id="62" fill="hold"/>
                                        <p:tgtEl>
                                          <p:spTgt spid="18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16" nodeType="clickEffect">
                                  <p:stCondLst>
                                    <p:cond delay="0"/>
                                  </p:stCondLst>
                                  <p:iterate>
                                    <p:tmAbs val="0"/>
                                  </p:iterate>
                                  <p:childTnLst>
                                    <p:set>
                                      <p:cBhvr>
                                        <p:cTn id="66" fill="hold"/>
                                        <p:tgtEl>
                                          <p:spTgt spid="18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17" nodeType="clickEffect">
                                  <p:stCondLst>
                                    <p:cond delay="0"/>
                                  </p:stCondLst>
                                  <p:iterate>
                                    <p:tmAbs val="0"/>
                                  </p:iterate>
                                  <p:childTnLst>
                                    <p:set>
                                      <p:cBhvr>
                                        <p:cTn id="70" fill="hold"/>
                                        <p:tgtEl>
                                          <p:spTgt spid="18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18" nodeType="clickEffect">
                                  <p:stCondLst>
                                    <p:cond delay="0"/>
                                  </p:stCondLst>
                                  <p:iterate>
                                    <p:tmAbs val="0"/>
                                  </p:iterate>
                                  <p:childTnLst>
                                    <p:set>
                                      <p:cBhvr>
                                        <p:cTn id="74" fill="hold"/>
                                        <p:tgtEl>
                                          <p:spTgt spid="19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19" nodeType="clickEffect">
                                  <p:stCondLst>
                                    <p:cond delay="0"/>
                                  </p:stCondLst>
                                  <p:iterate>
                                    <p:tmAbs val="0"/>
                                  </p:iterate>
                                  <p:childTnLst>
                                    <p:set>
                                      <p:cBhvr>
                                        <p:cTn id="78" fill="hold"/>
                                        <p:tgtEl>
                                          <p:spTgt spid="19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20" nodeType="clickEffect">
                                  <p:stCondLst>
                                    <p:cond delay="0"/>
                                  </p:stCondLst>
                                  <p:iterate>
                                    <p:tmAbs val="0"/>
                                  </p:iterate>
                                  <p:childTnLst>
                                    <p:set>
                                      <p:cBhvr>
                                        <p:cTn id="82" fill="hold"/>
                                        <p:tgtEl>
                                          <p:spTgt spid="191"/>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21" nodeType="clickEffect">
                                  <p:stCondLst>
                                    <p:cond delay="0"/>
                                  </p:stCondLst>
                                  <p:iterate>
                                    <p:tmAbs val="0"/>
                                  </p:iterate>
                                  <p:childTnLst>
                                    <p:set>
                                      <p:cBhvr>
                                        <p:cTn id="86" fill="hold"/>
                                        <p:tgtEl>
                                          <p:spTgt spid="19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22" nodeType="clickEffect">
                                  <p:stCondLst>
                                    <p:cond delay="0"/>
                                  </p:stCondLst>
                                  <p:iterate>
                                    <p:tmAbs val="0"/>
                                  </p:iterate>
                                  <p:childTnLst>
                                    <p:set>
                                      <p:cBhvr>
                                        <p:cTn id="90" fill="hold"/>
                                        <p:tgtEl>
                                          <p:spTgt spid="19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23" nodeType="clickEffect">
                                  <p:stCondLst>
                                    <p:cond delay="0"/>
                                  </p:stCondLst>
                                  <p:iterate>
                                    <p:tmAbs val="0"/>
                                  </p:iterate>
                                  <p:childTnLst>
                                    <p:set>
                                      <p:cBhvr>
                                        <p:cTn id="94" fill="hold"/>
                                        <p:tgtEl>
                                          <p:spTgt spid="19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24" nodeType="clickEffect">
                                  <p:stCondLst>
                                    <p:cond delay="0"/>
                                  </p:stCondLst>
                                  <p:iterate>
                                    <p:tmAbs val="0"/>
                                  </p:iterate>
                                  <p:childTnLst>
                                    <p:set>
                                      <p:cBhvr>
                                        <p:cTn id="98" fill="hold"/>
                                        <p:tgtEl>
                                          <p:spTgt spid="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3" animBg="1" advAuto="0"/>
      <p:bldP spid="174" grpId="5" animBg="1" advAuto="0"/>
      <p:bldP spid="175" grpId="7" animBg="1" advAuto="0"/>
      <p:bldP spid="176" grpId="9" animBg="1" advAuto="0"/>
      <p:bldP spid="177" grpId="11" animBg="1" advAuto="0"/>
      <p:bldP spid="178" grpId="2" animBg="1" advAuto="0"/>
      <p:bldP spid="179" grpId="1" animBg="1" advAuto="0"/>
      <p:bldP spid="180" grpId="6" animBg="1" advAuto="0"/>
      <p:bldP spid="181" grpId="4" animBg="1" advAuto="0"/>
      <p:bldP spid="182" grpId="8" animBg="1" advAuto="0"/>
      <p:bldP spid="183" grpId="10" animBg="1" advAuto="0"/>
      <p:bldP spid="184" grpId="13" animBg="1" advAuto="0"/>
      <p:bldP spid="185" grpId="12" animBg="1" advAuto="0"/>
      <p:bldP spid="186" grpId="14" animBg="1" advAuto="0"/>
      <p:bldP spid="187" grpId="17" animBg="1" advAuto="0"/>
      <p:bldP spid="188" grpId="16" animBg="1" advAuto="0"/>
      <p:bldP spid="189" grpId="15" animBg="1" advAuto="0"/>
      <p:bldP spid="190" grpId="18" animBg="1" advAuto="0"/>
      <p:bldP spid="191" grpId="20" animBg="1" advAuto="0"/>
      <p:bldP spid="192" grpId="19" animBg="1" advAuto="0"/>
      <p:bldP spid="193" grpId="21" animBg="1" advAuto="0"/>
      <p:bldP spid="194" grpId="23" animBg="1" advAuto="0"/>
      <p:bldP spid="195" grpId="22" animBg="1" advAuto="0"/>
      <p:bldP spid="196" grpId="24"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SRF"/>
          <p:cNvSpPr txBox="1"/>
          <p:nvPr/>
        </p:nvSpPr>
        <p:spPr>
          <a:xfrm>
            <a:off x="317382" y="310004"/>
            <a:ext cx="2862581" cy="13040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8000"/>
            </a:lvl1pPr>
          </a:lstStyle>
          <a:p>
            <a:r>
              <a:t>CSRF</a:t>
            </a:r>
          </a:p>
        </p:txBody>
      </p:sp>
      <p:sp>
        <p:nvSpPr>
          <p:cNvPr id="199" name="CSRFFilter"/>
          <p:cNvSpPr/>
          <p:nvPr/>
        </p:nvSpPr>
        <p:spPr>
          <a:xfrm>
            <a:off x="9149395" y="5011322"/>
            <a:ext cx="5290698" cy="1808298"/>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200" b="0">
                <a:solidFill>
                  <a:srgbClr val="FFFFFF"/>
                </a:solidFill>
                <a:latin typeface="+mn-lt"/>
                <a:ea typeface="+mn-ea"/>
                <a:cs typeface="+mn-cs"/>
                <a:sym typeface="Helvetica Neue Medium"/>
              </a:defRPr>
            </a:lvl1pPr>
          </a:lstStyle>
          <a:p>
            <a:r>
              <a:t>CSRFFilter</a:t>
            </a:r>
          </a:p>
        </p:txBody>
      </p:sp>
      <p:sp>
        <p:nvSpPr>
          <p:cNvPr id="200" name="CSRFTokenRepository"/>
          <p:cNvSpPr/>
          <p:nvPr/>
        </p:nvSpPr>
        <p:spPr>
          <a:xfrm>
            <a:off x="9299910" y="9365040"/>
            <a:ext cx="5290698" cy="1808299"/>
          </a:xfrm>
          <a:prstGeom prst="rect">
            <a:avLst/>
          </a:prstGeom>
          <a:solidFill>
            <a:schemeClr val="accent3"/>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200" b="0">
                <a:solidFill>
                  <a:srgbClr val="FFFFFF"/>
                </a:solidFill>
                <a:latin typeface="+mn-lt"/>
                <a:ea typeface="+mn-ea"/>
                <a:cs typeface="+mn-cs"/>
                <a:sym typeface="Helvetica Neue Medium"/>
              </a:defRPr>
            </a:lvl1pPr>
          </a:lstStyle>
          <a:p>
            <a:r>
              <a:t>CSRFTokenRepository</a:t>
            </a:r>
          </a:p>
        </p:txBody>
      </p:sp>
      <p:sp>
        <p:nvSpPr>
          <p:cNvPr id="201" name="Line"/>
          <p:cNvSpPr/>
          <p:nvPr/>
        </p:nvSpPr>
        <p:spPr>
          <a:xfrm>
            <a:off x="11794743" y="7021834"/>
            <a:ext cx="1" cy="1764626"/>
          </a:xfrm>
          <a:prstGeom prst="line">
            <a:avLst/>
          </a:prstGeom>
          <a:ln w="63500">
            <a:solidFill>
              <a:srgbClr val="000000"/>
            </a:solidFill>
            <a:miter lim="400000"/>
            <a:tailEnd type="triangle"/>
          </a:ln>
        </p:spPr>
        <p:txBody>
          <a:bodyPr lIns="50800" tIns="50800" rIns="50800" bIns="50800" anchor="ctr"/>
          <a:lstStyle/>
          <a:p>
            <a:endParaRPr/>
          </a:p>
        </p:txBody>
      </p:sp>
      <p:sp>
        <p:nvSpPr>
          <p:cNvPr id="202" name="Authentication Filter"/>
          <p:cNvSpPr/>
          <p:nvPr/>
        </p:nvSpPr>
        <p:spPr>
          <a:xfrm>
            <a:off x="5289629" y="3409204"/>
            <a:ext cx="4481465" cy="1270001"/>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200" b="0">
                <a:solidFill>
                  <a:srgbClr val="FFFFFF"/>
                </a:solidFill>
                <a:latin typeface="+mn-lt"/>
                <a:ea typeface="+mn-ea"/>
                <a:cs typeface="+mn-cs"/>
                <a:sym typeface="Helvetica Neue Medium"/>
              </a:defRPr>
            </a:lvl1pPr>
          </a:lstStyle>
          <a:p>
            <a:r>
              <a:t>Authentication Filter</a:t>
            </a:r>
          </a:p>
        </p:txBody>
      </p:sp>
      <p:sp>
        <p:nvSpPr>
          <p:cNvPr id="203" name="Authentication Manager"/>
          <p:cNvSpPr/>
          <p:nvPr/>
        </p:nvSpPr>
        <p:spPr>
          <a:xfrm>
            <a:off x="12153252" y="3409204"/>
            <a:ext cx="4481466" cy="1270001"/>
          </a:xfrm>
          <a:prstGeom prst="rect">
            <a:avLst/>
          </a:prstGeom>
          <a:solidFill>
            <a:schemeClr val="accent3"/>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200" b="0">
                <a:solidFill>
                  <a:srgbClr val="FFFFFF"/>
                </a:solidFill>
                <a:latin typeface="+mn-lt"/>
                <a:ea typeface="+mn-ea"/>
                <a:cs typeface="+mn-cs"/>
                <a:sym typeface="Helvetica Neue Medium"/>
              </a:defRPr>
            </a:lvl1pPr>
          </a:lstStyle>
          <a:p>
            <a:r>
              <a:t>Authentication Manager</a:t>
            </a:r>
          </a:p>
        </p:txBody>
      </p:sp>
      <p:sp>
        <p:nvSpPr>
          <p:cNvPr id="204" name="Authentication Provider"/>
          <p:cNvSpPr/>
          <p:nvPr/>
        </p:nvSpPr>
        <p:spPr>
          <a:xfrm>
            <a:off x="18613332" y="3409204"/>
            <a:ext cx="4617319" cy="1270001"/>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200" b="0">
                <a:solidFill>
                  <a:srgbClr val="FFFFFF"/>
                </a:solidFill>
                <a:latin typeface="+mn-lt"/>
                <a:ea typeface="+mn-ea"/>
                <a:cs typeface="+mn-cs"/>
                <a:sym typeface="Helvetica Neue Medium"/>
              </a:defRPr>
            </a:lvl1pPr>
          </a:lstStyle>
          <a:p>
            <a:r>
              <a:t>Authentication Provider</a:t>
            </a:r>
          </a:p>
        </p:txBody>
      </p:sp>
      <p:sp>
        <p:nvSpPr>
          <p:cNvPr id="205" name="User Details Service"/>
          <p:cNvSpPr/>
          <p:nvPr/>
        </p:nvSpPr>
        <p:spPr>
          <a:xfrm>
            <a:off x="16149325" y="6890856"/>
            <a:ext cx="3389984" cy="1270001"/>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200" b="0">
                <a:solidFill>
                  <a:srgbClr val="FFFFFF"/>
                </a:solidFill>
                <a:latin typeface="+mn-lt"/>
                <a:ea typeface="+mn-ea"/>
                <a:cs typeface="+mn-cs"/>
                <a:sym typeface="Helvetica Neue Medium"/>
              </a:defRPr>
            </a:lvl1pPr>
          </a:lstStyle>
          <a:p>
            <a:r>
              <a:t>User Details Service</a:t>
            </a:r>
          </a:p>
        </p:txBody>
      </p:sp>
      <p:sp>
        <p:nvSpPr>
          <p:cNvPr id="206" name="Password Encoder"/>
          <p:cNvSpPr/>
          <p:nvPr/>
        </p:nvSpPr>
        <p:spPr>
          <a:xfrm>
            <a:off x="20718324" y="6872103"/>
            <a:ext cx="3323904" cy="1307506"/>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200" b="0">
                <a:solidFill>
                  <a:srgbClr val="FFFFFF"/>
                </a:solidFill>
                <a:latin typeface="+mn-lt"/>
                <a:ea typeface="+mn-ea"/>
                <a:cs typeface="+mn-cs"/>
                <a:sym typeface="Helvetica Neue Medium"/>
              </a:defRPr>
            </a:lvl1pPr>
          </a:lstStyle>
          <a:p>
            <a:r>
              <a:t>Password Encoder</a:t>
            </a:r>
          </a:p>
        </p:txBody>
      </p:sp>
      <p:sp>
        <p:nvSpPr>
          <p:cNvPr id="207" name="Security Context"/>
          <p:cNvSpPr/>
          <p:nvPr/>
        </p:nvSpPr>
        <p:spPr>
          <a:xfrm>
            <a:off x="2884020" y="7620706"/>
            <a:ext cx="4481466" cy="1270001"/>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200" b="0">
                <a:solidFill>
                  <a:srgbClr val="FFFFFF"/>
                </a:solidFill>
                <a:latin typeface="+mn-lt"/>
                <a:ea typeface="+mn-ea"/>
                <a:cs typeface="+mn-cs"/>
                <a:sym typeface="Helvetica Neue Medium"/>
              </a:defRPr>
            </a:lvl1pPr>
          </a:lstStyle>
          <a:p>
            <a:r>
              <a:t>Security Context</a:t>
            </a:r>
          </a:p>
        </p:txBody>
      </p:sp>
      <p:sp>
        <p:nvSpPr>
          <p:cNvPr id="208" name="Line"/>
          <p:cNvSpPr/>
          <p:nvPr/>
        </p:nvSpPr>
        <p:spPr>
          <a:xfrm flipH="1">
            <a:off x="4441383" y="4813356"/>
            <a:ext cx="2587393" cy="2587393"/>
          </a:xfrm>
          <a:prstGeom prst="line">
            <a:avLst/>
          </a:prstGeom>
          <a:ln w="63500">
            <a:solidFill>
              <a:srgbClr val="000000"/>
            </a:solidFill>
            <a:miter lim="400000"/>
            <a:tailEnd type="triangle"/>
          </a:ln>
        </p:spPr>
        <p:txBody>
          <a:bodyPr lIns="50800" tIns="50800" rIns="50800" bIns="50800" anchor="ctr"/>
          <a:lstStyle/>
          <a:p>
            <a:endParaRPr/>
          </a:p>
        </p:txBody>
      </p:sp>
      <p:sp>
        <p:nvSpPr>
          <p:cNvPr id="209" name="Line"/>
          <p:cNvSpPr/>
          <p:nvPr/>
        </p:nvSpPr>
        <p:spPr>
          <a:xfrm>
            <a:off x="2605372" y="3733465"/>
            <a:ext cx="1738732" cy="1"/>
          </a:xfrm>
          <a:prstGeom prst="line">
            <a:avLst/>
          </a:prstGeom>
          <a:ln w="63500">
            <a:solidFill>
              <a:srgbClr val="000000"/>
            </a:solidFill>
            <a:miter lim="400000"/>
            <a:tailEnd type="triangle"/>
          </a:ln>
        </p:spPr>
        <p:txBody>
          <a:bodyPr lIns="50800" tIns="50800" rIns="50800" bIns="50800" anchor="ctr"/>
          <a:lstStyle/>
          <a:p>
            <a:endParaRPr/>
          </a:p>
        </p:txBody>
      </p:sp>
      <p:sp>
        <p:nvSpPr>
          <p:cNvPr id="210" name="Notebook"/>
          <p:cNvSpPr/>
          <p:nvPr/>
        </p:nvSpPr>
        <p:spPr>
          <a:xfrm>
            <a:off x="512672" y="3621793"/>
            <a:ext cx="1508171" cy="844822"/>
          </a:xfrm>
          <a:custGeom>
            <a:avLst/>
            <a:gdLst/>
            <a:ahLst/>
            <a:cxnLst>
              <a:cxn ang="0">
                <a:pos x="wd2" y="hd2"/>
              </a:cxn>
              <a:cxn ang="5400000">
                <a:pos x="wd2" y="hd2"/>
              </a:cxn>
              <a:cxn ang="10800000">
                <a:pos x="wd2" y="hd2"/>
              </a:cxn>
              <a:cxn ang="16200000">
                <a:pos x="wd2" y="hd2"/>
              </a:cxn>
            </a:cxnLst>
            <a:rect l="0" t="0" r="r" b="b"/>
            <a:pathLst>
              <a:path w="21600" h="21599" extrusionOk="0">
                <a:moveTo>
                  <a:pt x="1952" y="0"/>
                </a:moveTo>
                <a:cubicBezTo>
                  <a:pt x="1421" y="0"/>
                  <a:pt x="1439" y="771"/>
                  <a:pt x="1439" y="1718"/>
                </a:cubicBezTo>
                <a:lnTo>
                  <a:pt x="1439" y="19328"/>
                </a:lnTo>
                <a:lnTo>
                  <a:pt x="0" y="19328"/>
                </a:lnTo>
                <a:cubicBezTo>
                  <a:pt x="0" y="19328"/>
                  <a:pt x="0" y="19890"/>
                  <a:pt x="0" y="20529"/>
                </a:cubicBezTo>
                <a:cubicBezTo>
                  <a:pt x="0" y="21600"/>
                  <a:pt x="190" y="21599"/>
                  <a:pt x="896" y="21599"/>
                </a:cubicBezTo>
                <a:lnTo>
                  <a:pt x="10332" y="21599"/>
                </a:lnTo>
                <a:lnTo>
                  <a:pt x="11268" y="21599"/>
                </a:lnTo>
                <a:lnTo>
                  <a:pt x="20704" y="21599"/>
                </a:lnTo>
                <a:cubicBezTo>
                  <a:pt x="21367" y="21599"/>
                  <a:pt x="21600" y="21600"/>
                  <a:pt x="21600" y="20529"/>
                </a:cubicBezTo>
                <a:cubicBezTo>
                  <a:pt x="21600" y="19890"/>
                  <a:pt x="21600" y="19328"/>
                  <a:pt x="21600" y="19328"/>
                </a:cubicBezTo>
                <a:lnTo>
                  <a:pt x="20161" y="19328"/>
                </a:lnTo>
                <a:lnTo>
                  <a:pt x="20161" y="1718"/>
                </a:lnTo>
                <a:cubicBezTo>
                  <a:pt x="20161" y="771"/>
                  <a:pt x="20196" y="0"/>
                  <a:pt x="19665" y="0"/>
                </a:cubicBezTo>
                <a:lnTo>
                  <a:pt x="1952" y="0"/>
                </a:lnTo>
                <a:close/>
                <a:moveTo>
                  <a:pt x="2475" y="1849"/>
                </a:moveTo>
                <a:lnTo>
                  <a:pt x="19125" y="1849"/>
                </a:lnTo>
                <a:lnTo>
                  <a:pt x="19125" y="19328"/>
                </a:lnTo>
                <a:lnTo>
                  <a:pt x="11268" y="19328"/>
                </a:lnTo>
                <a:lnTo>
                  <a:pt x="10332" y="19328"/>
                </a:lnTo>
                <a:lnTo>
                  <a:pt x="2475" y="19328"/>
                </a:lnTo>
                <a:lnTo>
                  <a:pt x="2475" y="1849"/>
                </a:ln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11" name="Line"/>
          <p:cNvSpPr/>
          <p:nvPr/>
        </p:nvSpPr>
        <p:spPr>
          <a:xfrm>
            <a:off x="16754659" y="4044204"/>
            <a:ext cx="1738732" cy="1"/>
          </a:xfrm>
          <a:prstGeom prst="line">
            <a:avLst/>
          </a:prstGeom>
          <a:ln w="63500">
            <a:solidFill>
              <a:srgbClr val="000000"/>
            </a:solidFill>
            <a:miter lim="400000"/>
            <a:tailEnd type="triangle"/>
          </a:ln>
        </p:spPr>
        <p:txBody>
          <a:bodyPr lIns="50800" tIns="50800" rIns="50800" bIns="50800" anchor="ctr"/>
          <a:lstStyle/>
          <a:p>
            <a:endParaRPr/>
          </a:p>
        </p:txBody>
      </p:sp>
      <p:sp>
        <p:nvSpPr>
          <p:cNvPr id="212" name="Line"/>
          <p:cNvSpPr/>
          <p:nvPr/>
        </p:nvSpPr>
        <p:spPr>
          <a:xfrm>
            <a:off x="10294579" y="3733465"/>
            <a:ext cx="1738732" cy="1"/>
          </a:xfrm>
          <a:prstGeom prst="line">
            <a:avLst/>
          </a:prstGeom>
          <a:ln w="63500">
            <a:solidFill>
              <a:srgbClr val="000000"/>
            </a:solidFill>
            <a:miter lim="400000"/>
            <a:tailEnd type="triangle"/>
          </a:ln>
        </p:spPr>
        <p:txBody>
          <a:bodyPr lIns="50800" tIns="50800" rIns="50800" bIns="50800" anchor="ctr"/>
          <a:lstStyle/>
          <a:p>
            <a:endParaRPr/>
          </a:p>
        </p:txBody>
      </p:sp>
      <p:sp>
        <p:nvSpPr>
          <p:cNvPr id="213" name="Line"/>
          <p:cNvSpPr/>
          <p:nvPr/>
        </p:nvSpPr>
        <p:spPr>
          <a:xfrm flipH="1">
            <a:off x="18431119" y="4895245"/>
            <a:ext cx="1716281" cy="1716282"/>
          </a:xfrm>
          <a:prstGeom prst="line">
            <a:avLst/>
          </a:prstGeom>
          <a:ln w="63500">
            <a:solidFill>
              <a:srgbClr val="000000"/>
            </a:solidFill>
            <a:miter lim="400000"/>
            <a:tailEnd type="triangle"/>
          </a:ln>
        </p:spPr>
        <p:txBody>
          <a:bodyPr lIns="50800" tIns="50800" rIns="50800" bIns="50800" anchor="ctr"/>
          <a:lstStyle/>
          <a:p>
            <a:endParaRPr/>
          </a:p>
        </p:txBody>
      </p:sp>
      <p:sp>
        <p:nvSpPr>
          <p:cNvPr id="214" name="Line"/>
          <p:cNvSpPr/>
          <p:nvPr/>
        </p:nvSpPr>
        <p:spPr>
          <a:xfrm>
            <a:off x="21158542" y="4920280"/>
            <a:ext cx="1482905" cy="1664879"/>
          </a:xfrm>
          <a:prstGeom prst="line">
            <a:avLst/>
          </a:prstGeom>
          <a:ln w="63500">
            <a:solidFill>
              <a:srgbClr val="000000"/>
            </a:solidFill>
            <a:miter lim="400000"/>
            <a:tailEnd type="triangle"/>
          </a:ln>
        </p:spPr>
        <p:txBody>
          <a:bodyPr lIns="50800" tIns="50800" rIns="50800" bIns="50800" anchor="ctr"/>
          <a:lstStyle/>
          <a:p>
            <a:endParaRPr/>
          </a:p>
        </p:txBody>
      </p:sp>
      <p:sp>
        <p:nvSpPr>
          <p:cNvPr id="215" name="Line"/>
          <p:cNvSpPr/>
          <p:nvPr/>
        </p:nvSpPr>
        <p:spPr>
          <a:xfrm flipH="1">
            <a:off x="10264640" y="4549664"/>
            <a:ext cx="1738733" cy="1"/>
          </a:xfrm>
          <a:prstGeom prst="line">
            <a:avLst/>
          </a:prstGeom>
          <a:ln w="63500">
            <a:solidFill>
              <a:srgbClr val="000000"/>
            </a:solidFill>
            <a:miter lim="400000"/>
            <a:tailEnd type="triangle"/>
          </a:ln>
        </p:spPr>
        <p:txBody>
          <a:bodyPr lIns="50800" tIns="50800" rIns="50800" bIns="50800" anchor="ctr"/>
          <a:lstStyle/>
          <a:p>
            <a:endParaRPr/>
          </a:p>
        </p:txBody>
      </p:sp>
      <p:sp>
        <p:nvSpPr>
          <p:cNvPr id="216" name="Line"/>
          <p:cNvSpPr/>
          <p:nvPr/>
        </p:nvSpPr>
        <p:spPr>
          <a:xfrm flipH="1">
            <a:off x="16754659" y="4549664"/>
            <a:ext cx="1738732" cy="1"/>
          </a:xfrm>
          <a:prstGeom prst="line">
            <a:avLst/>
          </a:prstGeom>
          <a:ln w="63500">
            <a:solidFill>
              <a:srgbClr val="000000"/>
            </a:solidFill>
            <a:miter lim="400000"/>
            <a:tailEnd type="triangle"/>
          </a:ln>
        </p:spPr>
        <p:txBody>
          <a:bodyPr lIns="50800" tIns="50800" rIns="50800" bIns="50800" anchor="ctr"/>
          <a:lstStyle/>
          <a:p>
            <a:endParaRPr/>
          </a:p>
        </p:txBody>
      </p:sp>
      <p:sp>
        <p:nvSpPr>
          <p:cNvPr id="217" name="Line"/>
          <p:cNvSpPr/>
          <p:nvPr/>
        </p:nvSpPr>
        <p:spPr>
          <a:xfrm flipH="1">
            <a:off x="2732372" y="4448064"/>
            <a:ext cx="1738733" cy="1"/>
          </a:xfrm>
          <a:prstGeom prst="line">
            <a:avLst/>
          </a:prstGeom>
          <a:ln w="63500">
            <a:solidFill>
              <a:srgbClr val="000000"/>
            </a:solidFill>
            <a:miter lim="400000"/>
            <a:tailEnd type="triangle"/>
          </a:ln>
        </p:spPr>
        <p:txBody>
          <a:bodyPr lIns="50800" tIns="50800" rIns="50800" bIns="50800" anchor="ctr"/>
          <a:lstStyle/>
          <a:p>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1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0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2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20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6" nodeType="clickEffect">
                                  <p:stCondLst>
                                    <p:cond delay="0"/>
                                  </p:stCondLst>
                                  <p:iterate>
                                    <p:tmAbs val="0"/>
                                  </p:iterate>
                                  <p:childTnLst>
                                    <p:set>
                                      <p:cBhvr>
                                        <p:cTn id="26" fill="hold"/>
                                        <p:tgtEl>
                                          <p:spTgt spid="20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7" nodeType="clickEffect">
                                  <p:stCondLst>
                                    <p:cond delay="0"/>
                                  </p:stCondLst>
                                  <p:iterate>
                                    <p:tmAbs val="0"/>
                                  </p:iterate>
                                  <p:childTnLst>
                                    <p:set>
                                      <p:cBhvr>
                                        <p:cTn id="30" fill="hold"/>
                                        <p:tgtEl>
                                          <p:spTgt spid="2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8" nodeType="clickEffect">
                                  <p:stCondLst>
                                    <p:cond delay="0"/>
                                  </p:stCondLst>
                                  <p:iterate>
                                    <p:tmAbs val="0"/>
                                  </p:iterate>
                                  <p:childTnLst>
                                    <p:set>
                                      <p:cBhvr>
                                        <p:cTn id="34" fill="hold"/>
                                        <p:tgtEl>
                                          <p:spTgt spid="20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9" nodeType="clickEffect">
                                  <p:stCondLst>
                                    <p:cond delay="0"/>
                                  </p:stCondLst>
                                  <p:iterate>
                                    <p:tmAbs val="0"/>
                                  </p:iterate>
                                  <p:childTnLst>
                                    <p:set>
                                      <p:cBhvr>
                                        <p:cTn id="38" fill="hold"/>
                                        <p:tgtEl>
                                          <p:spTgt spid="2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0" nodeType="clickEffect">
                                  <p:stCondLst>
                                    <p:cond delay="0"/>
                                  </p:stCondLst>
                                  <p:iterate>
                                    <p:tmAbs val="0"/>
                                  </p:iterate>
                                  <p:childTnLst>
                                    <p:set>
                                      <p:cBhvr>
                                        <p:cTn id="42" fill="hold"/>
                                        <p:tgtEl>
                                          <p:spTgt spid="20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11" nodeType="clickEffect">
                                  <p:stCondLst>
                                    <p:cond delay="0"/>
                                  </p:stCondLst>
                                  <p:iterate>
                                    <p:tmAbs val="0"/>
                                  </p:iterate>
                                  <p:childTnLst>
                                    <p:set>
                                      <p:cBhvr>
                                        <p:cTn id="46" fill="hold"/>
                                        <p:tgtEl>
                                          <p:spTgt spid="2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12" nodeType="clickEffect">
                                  <p:stCondLst>
                                    <p:cond delay="0"/>
                                  </p:stCondLst>
                                  <p:iterate>
                                    <p:tmAbs val="0"/>
                                  </p:iterate>
                                  <p:childTnLst>
                                    <p:set>
                                      <p:cBhvr>
                                        <p:cTn id="50" fill="hold"/>
                                        <p:tgtEl>
                                          <p:spTgt spid="20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13" nodeType="clickEffect">
                                  <p:stCondLst>
                                    <p:cond delay="0"/>
                                  </p:stCondLst>
                                  <p:iterate>
                                    <p:tmAbs val="0"/>
                                  </p:iterate>
                                  <p:childTnLst>
                                    <p:set>
                                      <p:cBhvr>
                                        <p:cTn id="54" fill="hold"/>
                                        <p:tgtEl>
                                          <p:spTgt spid="21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14" nodeType="clickEffect">
                                  <p:stCondLst>
                                    <p:cond delay="0"/>
                                  </p:stCondLst>
                                  <p:iterate>
                                    <p:tmAbs val="0"/>
                                  </p:iterate>
                                  <p:childTnLst>
                                    <p:set>
                                      <p:cBhvr>
                                        <p:cTn id="58" fill="hold"/>
                                        <p:tgtEl>
                                          <p:spTgt spid="20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15" nodeType="clickEffect">
                                  <p:stCondLst>
                                    <p:cond delay="0"/>
                                  </p:stCondLst>
                                  <p:iterate>
                                    <p:tmAbs val="0"/>
                                  </p:iterate>
                                  <p:childTnLst>
                                    <p:set>
                                      <p:cBhvr>
                                        <p:cTn id="62" fill="hold"/>
                                        <p:tgtEl>
                                          <p:spTgt spid="21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16" nodeType="clickEffect">
                                  <p:stCondLst>
                                    <p:cond delay="0"/>
                                  </p:stCondLst>
                                  <p:iterate>
                                    <p:tmAbs val="0"/>
                                  </p:iterate>
                                  <p:childTnLst>
                                    <p:set>
                                      <p:cBhvr>
                                        <p:cTn id="66" fill="hold"/>
                                        <p:tgtEl>
                                          <p:spTgt spid="21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17" nodeType="clickEffect">
                                  <p:stCondLst>
                                    <p:cond delay="0"/>
                                  </p:stCondLst>
                                  <p:iterate>
                                    <p:tmAbs val="0"/>
                                  </p:iterate>
                                  <p:childTnLst>
                                    <p:set>
                                      <p:cBhvr>
                                        <p:cTn id="70" fill="hold"/>
                                        <p:tgtEl>
                                          <p:spTgt spid="20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18" nodeType="clickEffect">
                                  <p:stCondLst>
                                    <p:cond delay="0"/>
                                  </p:stCondLst>
                                  <p:iterate>
                                    <p:tmAbs val="0"/>
                                  </p:iterate>
                                  <p:childTnLst>
                                    <p:set>
                                      <p:cBhvr>
                                        <p:cTn id="74" fill="hold"/>
                                        <p:tgtEl>
                                          <p:spTgt spid="20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19" nodeType="clickEffect">
                                  <p:stCondLst>
                                    <p:cond delay="0"/>
                                  </p:stCondLst>
                                  <p:iterate>
                                    <p:tmAbs val="0"/>
                                  </p:iterate>
                                  <p:childTnLst>
                                    <p:set>
                                      <p:cBhvr>
                                        <p:cTn id="78" fill="hold"/>
                                        <p:tgtEl>
                                          <p:spTgt spid="2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1" animBg="1" advAuto="0"/>
      <p:bldP spid="199" grpId="2" animBg="1" advAuto="0"/>
      <p:bldP spid="200" grpId="3" animBg="1" advAuto="0"/>
      <p:bldP spid="202" grpId="6" animBg="1" advAuto="0"/>
      <p:bldP spid="203" grpId="8" animBg="1" advAuto="0"/>
      <p:bldP spid="204" grpId="10" animBg="1" advAuto="0"/>
      <p:bldP spid="205" grpId="12" animBg="1" advAuto="0"/>
      <p:bldP spid="206" grpId="14" animBg="1" advAuto="0"/>
      <p:bldP spid="207" grpId="18" animBg="1" advAuto="0"/>
      <p:bldP spid="208" grpId="17" animBg="1" advAuto="0"/>
      <p:bldP spid="209" grpId="5" animBg="1" advAuto="0"/>
      <p:bldP spid="210" grpId="4" animBg="1" advAuto="0"/>
      <p:bldP spid="211" grpId="9" animBg="1" advAuto="0"/>
      <p:bldP spid="212" grpId="7" animBg="1" advAuto="0"/>
      <p:bldP spid="213" grpId="11" animBg="1" advAuto="0"/>
      <p:bldP spid="214" grpId="13" animBg="1" advAuto="0"/>
      <p:bldP spid="215" grpId="16" animBg="1" advAuto="0"/>
      <p:bldP spid="216" grpId="15" animBg="1" advAuto="0"/>
      <p:bldP spid="217" grpId="19"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oupon API"/>
          <p:cNvSpPr/>
          <p:nvPr/>
        </p:nvSpPr>
        <p:spPr>
          <a:xfrm>
            <a:off x="18706658" y="4430977"/>
            <a:ext cx="4580887" cy="2965189"/>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200" b="0">
                <a:solidFill>
                  <a:srgbClr val="FFFFFF"/>
                </a:solidFill>
                <a:latin typeface="+mn-lt"/>
                <a:ea typeface="+mn-ea"/>
                <a:cs typeface="+mn-cs"/>
                <a:sym typeface="Helvetica Neue Medium"/>
              </a:defRPr>
            </a:lvl1pPr>
          </a:lstStyle>
          <a:p>
            <a:r>
              <a:t>Coupon API</a:t>
            </a:r>
          </a:p>
        </p:txBody>
      </p:sp>
      <p:sp>
        <p:nvSpPr>
          <p:cNvPr id="220" name="Computer"/>
          <p:cNvSpPr/>
          <p:nvPr/>
        </p:nvSpPr>
        <p:spPr>
          <a:xfrm>
            <a:off x="3114159" y="9890672"/>
            <a:ext cx="1389802" cy="1121545"/>
          </a:xfrm>
          <a:custGeom>
            <a:avLst/>
            <a:gdLst/>
            <a:ahLst/>
            <a:cxnLst>
              <a:cxn ang="0">
                <a:pos x="wd2" y="hd2"/>
              </a:cxn>
              <a:cxn ang="5400000">
                <a:pos x="wd2" y="hd2"/>
              </a:cxn>
              <a:cxn ang="10800000">
                <a:pos x="wd2" y="hd2"/>
              </a:cxn>
              <a:cxn ang="16200000">
                <a:pos x="wd2" y="hd2"/>
              </a:cxn>
            </a:cxnLst>
            <a:rect l="0" t="0" r="r" b="b"/>
            <a:pathLst>
              <a:path w="21595" h="21600" extrusionOk="0">
                <a:moveTo>
                  <a:pt x="464" y="0"/>
                </a:moveTo>
                <a:cubicBezTo>
                  <a:pt x="210" y="0"/>
                  <a:pt x="0" y="261"/>
                  <a:pt x="0" y="575"/>
                </a:cubicBezTo>
                <a:lnTo>
                  <a:pt x="0" y="17777"/>
                </a:lnTo>
                <a:cubicBezTo>
                  <a:pt x="0" y="18091"/>
                  <a:pt x="210" y="18354"/>
                  <a:pt x="464" y="18354"/>
                </a:cubicBezTo>
                <a:lnTo>
                  <a:pt x="9148" y="18354"/>
                </a:lnTo>
                <a:lnTo>
                  <a:pt x="9116" y="18513"/>
                </a:lnTo>
                <a:lnTo>
                  <a:pt x="8753" y="20763"/>
                </a:lnTo>
                <a:lnTo>
                  <a:pt x="7690" y="20763"/>
                </a:lnTo>
                <a:lnTo>
                  <a:pt x="7690" y="21600"/>
                </a:lnTo>
                <a:lnTo>
                  <a:pt x="10486" y="21600"/>
                </a:lnTo>
                <a:lnTo>
                  <a:pt x="11107" y="21600"/>
                </a:lnTo>
                <a:lnTo>
                  <a:pt x="13905" y="21600"/>
                </a:lnTo>
                <a:lnTo>
                  <a:pt x="13905" y="20763"/>
                </a:lnTo>
                <a:lnTo>
                  <a:pt x="12842" y="20763"/>
                </a:lnTo>
                <a:lnTo>
                  <a:pt x="12479" y="18513"/>
                </a:lnTo>
                <a:lnTo>
                  <a:pt x="12452" y="18354"/>
                </a:lnTo>
                <a:lnTo>
                  <a:pt x="21131" y="18354"/>
                </a:lnTo>
                <a:cubicBezTo>
                  <a:pt x="21384" y="18354"/>
                  <a:pt x="21595" y="18091"/>
                  <a:pt x="21595" y="17777"/>
                </a:cubicBezTo>
                <a:lnTo>
                  <a:pt x="21595" y="575"/>
                </a:lnTo>
                <a:cubicBezTo>
                  <a:pt x="21600" y="261"/>
                  <a:pt x="21389" y="0"/>
                  <a:pt x="21136" y="0"/>
                </a:cubicBezTo>
                <a:lnTo>
                  <a:pt x="464" y="0"/>
                </a:lnTo>
                <a:close/>
                <a:moveTo>
                  <a:pt x="10800" y="542"/>
                </a:moveTo>
                <a:cubicBezTo>
                  <a:pt x="10913" y="542"/>
                  <a:pt x="11006" y="650"/>
                  <a:pt x="11006" y="797"/>
                </a:cubicBezTo>
                <a:cubicBezTo>
                  <a:pt x="11006" y="937"/>
                  <a:pt x="10913" y="1052"/>
                  <a:pt x="10800" y="1052"/>
                </a:cubicBezTo>
                <a:cubicBezTo>
                  <a:pt x="10686" y="1052"/>
                  <a:pt x="10594" y="937"/>
                  <a:pt x="10594" y="797"/>
                </a:cubicBezTo>
                <a:cubicBezTo>
                  <a:pt x="10594" y="656"/>
                  <a:pt x="10686" y="542"/>
                  <a:pt x="10800" y="542"/>
                </a:cubicBezTo>
                <a:close/>
                <a:moveTo>
                  <a:pt x="1242" y="1734"/>
                </a:moveTo>
                <a:lnTo>
                  <a:pt x="20358" y="1734"/>
                </a:lnTo>
                <a:lnTo>
                  <a:pt x="20358" y="15233"/>
                </a:lnTo>
                <a:lnTo>
                  <a:pt x="1242" y="15233"/>
                </a:lnTo>
                <a:lnTo>
                  <a:pt x="1242" y="1734"/>
                </a:ln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21" name="Notebook"/>
          <p:cNvSpPr/>
          <p:nvPr/>
        </p:nvSpPr>
        <p:spPr>
          <a:xfrm>
            <a:off x="3054974" y="2407414"/>
            <a:ext cx="1508171" cy="844822"/>
          </a:xfrm>
          <a:custGeom>
            <a:avLst/>
            <a:gdLst/>
            <a:ahLst/>
            <a:cxnLst>
              <a:cxn ang="0">
                <a:pos x="wd2" y="hd2"/>
              </a:cxn>
              <a:cxn ang="5400000">
                <a:pos x="wd2" y="hd2"/>
              </a:cxn>
              <a:cxn ang="10800000">
                <a:pos x="wd2" y="hd2"/>
              </a:cxn>
              <a:cxn ang="16200000">
                <a:pos x="wd2" y="hd2"/>
              </a:cxn>
            </a:cxnLst>
            <a:rect l="0" t="0" r="r" b="b"/>
            <a:pathLst>
              <a:path w="21600" h="21599" extrusionOk="0">
                <a:moveTo>
                  <a:pt x="1952" y="0"/>
                </a:moveTo>
                <a:cubicBezTo>
                  <a:pt x="1421" y="0"/>
                  <a:pt x="1439" y="771"/>
                  <a:pt x="1439" y="1718"/>
                </a:cubicBezTo>
                <a:lnTo>
                  <a:pt x="1439" y="19328"/>
                </a:lnTo>
                <a:lnTo>
                  <a:pt x="0" y="19328"/>
                </a:lnTo>
                <a:cubicBezTo>
                  <a:pt x="0" y="19328"/>
                  <a:pt x="0" y="19890"/>
                  <a:pt x="0" y="20529"/>
                </a:cubicBezTo>
                <a:cubicBezTo>
                  <a:pt x="0" y="21600"/>
                  <a:pt x="190" y="21599"/>
                  <a:pt x="896" y="21599"/>
                </a:cubicBezTo>
                <a:lnTo>
                  <a:pt x="10332" y="21599"/>
                </a:lnTo>
                <a:lnTo>
                  <a:pt x="11268" y="21599"/>
                </a:lnTo>
                <a:lnTo>
                  <a:pt x="20704" y="21599"/>
                </a:lnTo>
                <a:cubicBezTo>
                  <a:pt x="21367" y="21599"/>
                  <a:pt x="21600" y="21600"/>
                  <a:pt x="21600" y="20529"/>
                </a:cubicBezTo>
                <a:cubicBezTo>
                  <a:pt x="21600" y="19890"/>
                  <a:pt x="21600" y="19328"/>
                  <a:pt x="21600" y="19328"/>
                </a:cubicBezTo>
                <a:lnTo>
                  <a:pt x="20161" y="19328"/>
                </a:lnTo>
                <a:lnTo>
                  <a:pt x="20161" y="1718"/>
                </a:lnTo>
                <a:cubicBezTo>
                  <a:pt x="20161" y="771"/>
                  <a:pt x="20196" y="0"/>
                  <a:pt x="19665" y="0"/>
                </a:cubicBezTo>
                <a:lnTo>
                  <a:pt x="1952" y="0"/>
                </a:lnTo>
                <a:close/>
                <a:moveTo>
                  <a:pt x="2475" y="1849"/>
                </a:moveTo>
                <a:lnTo>
                  <a:pt x="19125" y="1849"/>
                </a:lnTo>
                <a:lnTo>
                  <a:pt x="19125" y="19328"/>
                </a:lnTo>
                <a:lnTo>
                  <a:pt x="11268" y="19328"/>
                </a:lnTo>
                <a:lnTo>
                  <a:pt x="10332" y="19328"/>
                </a:lnTo>
                <a:lnTo>
                  <a:pt x="2475" y="19328"/>
                </a:lnTo>
                <a:lnTo>
                  <a:pt x="2475" y="1849"/>
                </a:ln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22" name="Coupon Frontend"/>
          <p:cNvSpPr/>
          <p:nvPr/>
        </p:nvSpPr>
        <p:spPr>
          <a:xfrm>
            <a:off x="12063793" y="8719452"/>
            <a:ext cx="4580888" cy="2965189"/>
          </a:xfrm>
          <a:prstGeom prst="rect">
            <a:avLst/>
          </a:prstGeom>
          <a:solidFill>
            <a:schemeClr val="accent3"/>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200" b="0">
                <a:solidFill>
                  <a:srgbClr val="FFFFFF"/>
                </a:solidFill>
                <a:latin typeface="+mn-lt"/>
                <a:ea typeface="+mn-ea"/>
                <a:cs typeface="+mn-cs"/>
                <a:sym typeface="Helvetica Neue Medium"/>
              </a:defRPr>
            </a:lvl1pPr>
          </a:lstStyle>
          <a:p>
            <a:r>
              <a:t>Coupon Frontend</a:t>
            </a:r>
          </a:p>
        </p:txBody>
      </p:sp>
      <p:sp>
        <p:nvSpPr>
          <p:cNvPr id="223" name="Product Frontend"/>
          <p:cNvSpPr/>
          <p:nvPr/>
        </p:nvSpPr>
        <p:spPr>
          <a:xfrm>
            <a:off x="11653187" y="981463"/>
            <a:ext cx="4580887" cy="2965189"/>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200" b="0">
                <a:solidFill>
                  <a:srgbClr val="FFFFFF"/>
                </a:solidFill>
                <a:latin typeface="+mn-lt"/>
                <a:ea typeface="+mn-ea"/>
                <a:cs typeface="+mn-cs"/>
                <a:sym typeface="Helvetica Neue Medium"/>
              </a:defRPr>
            </a:lvl1pPr>
          </a:lstStyle>
          <a:p>
            <a:r>
              <a:t>Product Frontend</a:t>
            </a:r>
          </a:p>
        </p:txBody>
      </p:sp>
      <p:sp>
        <p:nvSpPr>
          <p:cNvPr id="224" name="Line"/>
          <p:cNvSpPr/>
          <p:nvPr/>
        </p:nvSpPr>
        <p:spPr>
          <a:xfrm flipV="1">
            <a:off x="5145540" y="9917494"/>
            <a:ext cx="5050688" cy="602581"/>
          </a:xfrm>
          <a:prstGeom prst="line">
            <a:avLst/>
          </a:prstGeom>
          <a:ln w="25400">
            <a:solidFill>
              <a:srgbClr val="000000"/>
            </a:solidFill>
            <a:miter lim="400000"/>
            <a:tailEnd type="triangle"/>
          </a:ln>
        </p:spPr>
        <p:txBody>
          <a:bodyPr lIns="50800" tIns="50800" rIns="50800" bIns="50800" anchor="ctr"/>
          <a:lstStyle/>
          <a:p>
            <a:endParaRPr/>
          </a:p>
        </p:txBody>
      </p:sp>
      <p:sp>
        <p:nvSpPr>
          <p:cNvPr id="225" name="Line"/>
          <p:cNvSpPr/>
          <p:nvPr/>
        </p:nvSpPr>
        <p:spPr>
          <a:xfrm>
            <a:off x="16582194" y="2542602"/>
            <a:ext cx="4102488" cy="1732961"/>
          </a:xfrm>
          <a:prstGeom prst="line">
            <a:avLst/>
          </a:prstGeom>
          <a:ln w="25400">
            <a:solidFill>
              <a:srgbClr val="000000"/>
            </a:solidFill>
            <a:miter lim="400000"/>
            <a:tailEnd type="triangle"/>
          </a:ln>
        </p:spPr>
        <p:txBody>
          <a:bodyPr lIns="50800" tIns="50800" rIns="50800" bIns="50800" anchor="ctr"/>
          <a:lstStyle/>
          <a:p>
            <a:endParaRPr/>
          </a:p>
        </p:txBody>
      </p:sp>
      <p:sp>
        <p:nvSpPr>
          <p:cNvPr id="226" name="Line"/>
          <p:cNvSpPr/>
          <p:nvPr/>
        </p:nvSpPr>
        <p:spPr>
          <a:xfrm flipV="1">
            <a:off x="5837590" y="2286046"/>
            <a:ext cx="5050688" cy="602581"/>
          </a:xfrm>
          <a:prstGeom prst="line">
            <a:avLst/>
          </a:prstGeom>
          <a:ln w="25400">
            <a:solidFill>
              <a:srgbClr val="000000"/>
            </a:solidFill>
            <a:miter lim="400000"/>
            <a:tailEnd type="triangle"/>
          </a:ln>
        </p:spPr>
        <p:txBody>
          <a:bodyPr lIns="50800" tIns="50800" rIns="50800" bIns="50800" anchor="ctr"/>
          <a:lstStyle/>
          <a:p>
            <a:endParaRPr/>
          </a:p>
        </p:txBody>
      </p:sp>
      <p:sp>
        <p:nvSpPr>
          <p:cNvPr id="227" name="Line"/>
          <p:cNvSpPr/>
          <p:nvPr/>
        </p:nvSpPr>
        <p:spPr>
          <a:xfrm flipV="1">
            <a:off x="17147244" y="7821328"/>
            <a:ext cx="3287210" cy="2195568"/>
          </a:xfrm>
          <a:prstGeom prst="line">
            <a:avLst/>
          </a:prstGeom>
          <a:ln w="25400">
            <a:solidFill>
              <a:srgbClr val="000000"/>
            </a:solidFill>
            <a:miter lim="400000"/>
            <a:tailEnd type="triangle"/>
          </a:ln>
        </p:spPr>
        <p:txBody>
          <a:bodyPr lIns="50800" tIns="50800" rIns="50800" bIns="50800" anchor="ctr"/>
          <a:lstStyle/>
          <a:p>
            <a:endParaRPr/>
          </a:p>
        </p:txBody>
      </p:sp>
      <p:sp>
        <p:nvSpPr>
          <p:cNvPr id="228" name="productfrontend.com"/>
          <p:cNvSpPr txBox="1"/>
          <p:nvPr/>
        </p:nvSpPr>
        <p:spPr>
          <a:xfrm>
            <a:off x="11956714" y="4407436"/>
            <a:ext cx="3973831" cy="5604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u="sng">
                <a:hlinkClick r:id="rId2"/>
              </a:defRPr>
            </a:lvl1pPr>
          </a:lstStyle>
          <a:p>
            <a:pPr>
              <a:defRPr u="none"/>
            </a:pPr>
            <a:r>
              <a:rPr u="sng">
                <a:hlinkClick r:id="rId2"/>
              </a:rPr>
              <a:t>productfrontend.com</a:t>
            </a:r>
          </a:p>
        </p:txBody>
      </p:sp>
      <p:sp>
        <p:nvSpPr>
          <p:cNvPr id="229" name="couponfrontend.com"/>
          <p:cNvSpPr txBox="1"/>
          <p:nvPr/>
        </p:nvSpPr>
        <p:spPr>
          <a:xfrm>
            <a:off x="12392087" y="12180401"/>
            <a:ext cx="3924301" cy="5604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u="sng">
                <a:hlinkClick r:id="rId3"/>
              </a:defRPr>
            </a:lvl1pPr>
          </a:lstStyle>
          <a:p>
            <a:pPr>
              <a:defRPr u="none"/>
            </a:pPr>
            <a:r>
              <a:rPr u="sng">
                <a:hlinkClick r:id="rId3"/>
              </a:rPr>
              <a:t>couponfrontend.com</a:t>
            </a:r>
          </a:p>
        </p:txBody>
      </p:sp>
      <p:sp>
        <p:nvSpPr>
          <p:cNvPr id="230" name="couponapi.com"/>
          <p:cNvSpPr txBox="1"/>
          <p:nvPr/>
        </p:nvSpPr>
        <p:spPr>
          <a:xfrm>
            <a:off x="19893264" y="8170684"/>
            <a:ext cx="2935606" cy="5604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u="sng">
                <a:hlinkClick r:id="rId4"/>
              </a:defRPr>
            </a:lvl1pPr>
          </a:lstStyle>
          <a:p>
            <a:pPr>
              <a:defRPr u="none"/>
            </a:pPr>
            <a:r>
              <a:rPr u="sng">
                <a:hlinkClick r:id="rId4"/>
              </a:rPr>
              <a:t>couponapi.com</a:t>
            </a:r>
          </a:p>
        </p:txBody>
      </p:sp>
      <p:sp>
        <p:nvSpPr>
          <p:cNvPr id="231" name="Access-Control-Allow-Origin"/>
          <p:cNvSpPr txBox="1"/>
          <p:nvPr/>
        </p:nvSpPr>
        <p:spPr>
          <a:xfrm>
            <a:off x="3826790" y="4045616"/>
            <a:ext cx="5353813" cy="5604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Access-Control-Allow-Origin</a:t>
            </a:r>
          </a:p>
        </p:txBody>
      </p:sp>
      <p:sp>
        <p:nvSpPr>
          <p:cNvPr id="232" name="Access-Control-Allow-Methods"/>
          <p:cNvSpPr txBox="1"/>
          <p:nvPr/>
        </p:nvSpPr>
        <p:spPr>
          <a:xfrm>
            <a:off x="3798545" y="4830902"/>
            <a:ext cx="5848351" cy="5604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Access-Control-Allow-Methods</a:t>
            </a:r>
          </a:p>
        </p:txBody>
      </p:sp>
      <p:sp>
        <p:nvSpPr>
          <p:cNvPr id="233" name="Access-Control-Allow-Headers"/>
          <p:cNvSpPr txBox="1"/>
          <p:nvPr/>
        </p:nvSpPr>
        <p:spPr>
          <a:xfrm>
            <a:off x="3833788" y="5616189"/>
            <a:ext cx="5777866" cy="5604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Access-Control-Allow-Headers</a:t>
            </a:r>
          </a:p>
        </p:txBody>
      </p:sp>
      <p:sp>
        <p:nvSpPr>
          <p:cNvPr id="234" name="CORS"/>
          <p:cNvSpPr txBox="1"/>
          <p:nvPr/>
        </p:nvSpPr>
        <p:spPr>
          <a:xfrm>
            <a:off x="274202" y="310004"/>
            <a:ext cx="3050541" cy="13040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8000"/>
            </a:lvl1pPr>
          </a:lstStyle>
          <a:p>
            <a:r>
              <a:t>CORS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2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2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6" nodeType="clickEffect">
                                  <p:stCondLst>
                                    <p:cond delay="0"/>
                                  </p:stCondLst>
                                  <p:iterate>
                                    <p:tmAbs val="0"/>
                                  </p:iterate>
                                  <p:childTnLst>
                                    <p:set>
                                      <p:cBhvr>
                                        <p:cTn id="26" fill="hold"/>
                                        <p:tgtEl>
                                          <p:spTgt spid="2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7" nodeType="clickEffect">
                                  <p:stCondLst>
                                    <p:cond delay="0"/>
                                  </p:stCondLst>
                                  <p:iterate>
                                    <p:tmAbs val="0"/>
                                  </p:iterate>
                                  <p:childTnLst>
                                    <p:set>
                                      <p:cBhvr>
                                        <p:cTn id="30" fill="hold"/>
                                        <p:tgtEl>
                                          <p:spTgt spid="2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8" nodeType="clickEffect">
                                  <p:stCondLst>
                                    <p:cond delay="0"/>
                                  </p:stCondLst>
                                  <p:iterate>
                                    <p:tmAbs val="0"/>
                                  </p:iterate>
                                  <p:childTnLst>
                                    <p:set>
                                      <p:cBhvr>
                                        <p:cTn id="34" fill="hold"/>
                                        <p:tgtEl>
                                          <p:spTgt spid="2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9" nodeType="clickEffect">
                                  <p:stCondLst>
                                    <p:cond delay="0"/>
                                  </p:stCondLst>
                                  <p:iterate>
                                    <p:tmAbs val="0"/>
                                  </p:iterate>
                                  <p:childTnLst>
                                    <p:set>
                                      <p:cBhvr>
                                        <p:cTn id="38" fill="hold"/>
                                        <p:tgtEl>
                                          <p:spTgt spid="2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0" nodeType="clickEffect">
                                  <p:stCondLst>
                                    <p:cond delay="0"/>
                                  </p:stCondLst>
                                  <p:iterate>
                                    <p:tmAbs val="0"/>
                                  </p:iterate>
                                  <p:childTnLst>
                                    <p:set>
                                      <p:cBhvr>
                                        <p:cTn id="42" fill="hold"/>
                                        <p:tgtEl>
                                          <p:spTgt spid="2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11" nodeType="clickEffect">
                                  <p:stCondLst>
                                    <p:cond delay="0"/>
                                  </p:stCondLst>
                                  <p:iterate>
                                    <p:tmAbs val="0"/>
                                  </p:iterate>
                                  <p:childTnLst>
                                    <p:set>
                                      <p:cBhvr>
                                        <p:cTn id="46" fill="hold"/>
                                        <p:tgtEl>
                                          <p:spTgt spid="2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12" nodeType="clickEffect">
                                  <p:stCondLst>
                                    <p:cond delay="0"/>
                                  </p:stCondLst>
                                  <p:iterate>
                                    <p:tmAbs val="0"/>
                                  </p:iterate>
                                  <p:childTnLst>
                                    <p:set>
                                      <p:cBhvr>
                                        <p:cTn id="50" fill="hold"/>
                                        <p:tgtEl>
                                          <p:spTgt spid="2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13" nodeType="clickEffect">
                                  <p:stCondLst>
                                    <p:cond delay="0"/>
                                  </p:stCondLst>
                                  <p:iterate>
                                    <p:tmAbs val="0"/>
                                  </p:iterate>
                                  <p:childTnLst>
                                    <p:set>
                                      <p:cBhvr>
                                        <p:cTn id="54" fill="hold"/>
                                        <p:tgtEl>
                                          <p:spTgt spid="23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14" nodeType="clickEffect">
                                  <p:stCondLst>
                                    <p:cond delay="0"/>
                                  </p:stCondLst>
                                  <p:iterate>
                                    <p:tmAbs val="0"/>
                                  </p:iterate>
                                  <p:childTnLst>
                                    <p:set>
                                      <p:cBhvr>
                                        <p:cTn id="58" fill="hold"/>
                                        <p:tgtEl>
                                          <p:spTgt spid="23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15" nodeType="clickEffect">
                                  <p:stCondLst>
                                    <p:cond delay="0"/>
                                  </p:stCondLst>
                                  <p:iterate>
                                    <p:tmAbs val="0"/>
                                  </p:iterate>
                                  <p:childTnLst>
                                    <p:set>
                                      <p:cBhvr>
                                        <p:cTn id="62" fill="hold"/>
                                        <p:tgtEl>
                                          <p:spTgt spid="23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16" nodeType="clickEffect">
                                  <p:stCondLst>
                                    <p:cond delay="0"/>
                                  </p:stCondLst>
                                  <p:iterate>
                                    <p:tmAbs val="0"/>
                                  </p:iterate>
                                  <p:childTnLst>
                                    <p:set>
                                      <p:cBhvr>
                                        <p:cTn id="66" fill="hold"/>
                                        <p:tgtEl>
                                          <p:spTgt spid="2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1" animBg="1" advAuto="0"/>
      <p:bldP spid="220" grpId="11" animBg="1" advAuto="0"/>
      <p:bldP spid="221" grpId="9" animBg="1" advAuto="0"/>
      <p:bldP spid="222" grpId="3" animBg="1" advAuto="0"/>
      <p:bldP spid="223" grpId="2" animBg="1" advAuto="0"/>
      <p:bldP spid="224" grpId="12" animBg="1" advAuto="0"/>
      <p:bldP spid="225" grpId="7" animBg="1" advAuto="0"/>
      <p:bldP spid="226" grpId="10" animBg="1" advAuto="0"/>
      <p:bldP spid="227" grpId="8" animBg="1" advAuto="0"/>
      <p:bldP spid="228" grpId="5" animBg="1" advAuto="0"/>
      <p:bldP spid="229" grpId="6" animBg="1" advAuto="0"/>
      <p:bldP spid="230" grpId="4" animBg="1" advAuto="0"/>
      <p:bldP spid="231" grpId="14" animBg="1" advAuto="0"/>
      <p:bldP spid="232" grpId="15" animBg="1" advAuto="0"/>
      <p:bldP spid="233" grpId="16" animBg="1" advAuto="0"/>
      <p:bldP spid="234" grpId="13"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Secure REST APIs"/>
          <p:cNvSpPr txBox="1"/>
          <p:nvPr/>
        </p:nvSpPr>
        <p:spPr>
          <a:xfrm>
            <a:off x="407261" y="581396"/>
            <a:ext cx="8958581" cy="13040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8000"/>
            </a:lvl1pPr>
          </a:lstStyle>
          <a:p>
            <a:r>
              <a:t>Secure REST APIs</a:t>
            </a:r>
          </a:p>
        </p:txBody>
      </p:sp>
      <p:sp>
        <p:nvSpPr>
          <p:cNvPr id="237" name="Secure REST APIs"/>
          <p:cNvSpPr txBox="1"/>
          <p:nvPr/>
        </p:nvSpPr>
        <p:spPr>
          <a:xfrm>
            <a:off x="4051451" y="3264880"/>
            <a:ext cx="8505445" cy="12796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8000" b="0"/>
            </a:lvl1pPr>
          </a:lstStyle>
          <a:p>
            <a:r>
              <a:t>Secure REST APIs</a:t>
            </a:r>
          </a:p>
        </p:txBody>
      </p:sp>
      <p:sp>
        <p:nvSpPr>
          <p:cNvPr id="238" name="UserDetailsService"/>
          <p:cNvSpPr txBox="1"/>
          <p:nvPr/>
        </p:nvSpPr>
        <p:spPr>
          <a:xfrm>
            <a:off x="12769508" y="1865303"/>
            <a:ext cx="8692389" cy="12796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8000" b="0"/>
            </a:lvl1pPr>
          </a:lstStyle>
          <a:p>
            <a:r>
              <a:t>UserDetailsService</a:t>
            </a:r>
          </a:p>
        </p:txBody>
      </p:sp>
      <p:sp>
        <p:nvSpPr>
          <p:cNvPr id="239" name="PasswordEncoder"/>
          <p:cNvSpPr txBox="1"/>
          <p:nvPr/>
        </p:nvSpPr>
        <p:spPr>
          <a:xfrm>
            <a:off x="12910224" y="4774065"/>
            <a:ext cx="8410957" cy="12796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8000" b="0"/>
            </a:lvl1pPr>
          </a:lstStyle>
          <a:p>
            <a:r>
              <a:t>PasswordEncoder</a:t>
            </a:r>
          </a:p>
        </p:txBody>
      </p:sp>
      <p:sp>
        <p:nvSpPr>
          <p:cNvPr id="240" name="WebSecurityConfig"/>
          <p:cNvSpPr txBox="1"/>
          <p:nvPr/>
        </p:nvSpPr>
        <p:spPr>
          <a:xfrm>
            <a:off x="3882795" y="6987817"/>
            <a:ext cx="8842757" cy="12796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8000" b="0"/>
            </a:lvl1pPr>
          </a:lstStyle>
          <a:p>
            <a:r>
              <a:t>WebSecurityConfig</a:t>
            </a:r>
          </a:p>
        </p:txBody>
      </p:sp>
      <p:sp>
        <p:nvSpPr>
          <p:cNvPr id="241" name="URLs and Http Method"/>
          <p:cNvSpPr txBox="1"/>
          <p:nvPr/>
        </p:nvSpPr>
        <p:spPr>
          <a:xfrm>
            <a:off x="3859053" y="9964428"/>
            <a:ext cx="10654285" cy="12796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8000" b="0"/>
            </a:lvl1pPr>
          </a:lstStyle>
          <a:p>
            <a:r>
              <a:t>URLs and Http Method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2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2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6" nodeType="clickEffect">
                                  <p:stCondLst>
                                    <p:cond delay="0"/>
                                  </p:stCondLst>
                                  <p:iterate>
                                    <p:tmAbs val="0"/>
                                  </p:iterate>
                                  <p:childTnLst>
                                    <p:set>
                                      <p:cBhvr>
                                        <p:cTn id="26" fill="hold"/>
                                        <p:tgtEl>
                                          <p:spTgt spid="2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 grpId="1" animBg="1" advAuto="0"/>
      <p:bldP spid="237" grpId="2" animBg="1" advAuto="0"/>
      <p:bldP spid="238" grpId="3" animBg="1" advAuto="0"/>
      <p:bldP spid="239" grpId="4" animBg="1" advAuto="0"/>
      <p:bldP spid="240" grpId="5" animBg="1" advAuto="0"/>
      <p:bldP spid="241" grpId="6"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Secure WebApp"/>
          <p:cNvSpPr txBox="1"/>
          <p:nvPr/>
        </p:nvSpPr>
        <p:spPr>
          <a:xfrm>
            <a:off x="497730" y="581396"/>
            <a:ext cx="7827773" cy="13040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8000"/>
            </a:lvl1pPr>
          </a:lstStyle>
          <a:p>
            <a:r>
              <a:t>Secure WebApp</a:t>
            </a:r>
          </a:p>
        </p:txBody>
      </p:sp>
      <p:sp>
        <p:nvSpPr>
          <p:cNvPr id="244" name="Create a Thymeleaf frontend"/>
          <p:cNvSpPr txBox="1"/>
          <p:nvPr/>
        </p:nvSpPr>
        <p:spPr>
          <a:xfrm>
            <a:off x="4922522" y="3570195"/>
            <a:ext cx="13005309" cy="12796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8000" b="0"/>
            </a:lvl1pPr>
          </a:lstStyle>
          <a:p>
            <a:r>
              <a:t>Create a Thymeleaf frontend</a:t>
            </a:r>
          </a:p>
        </p:txBody>
      </p:sp>
      <p:sp>
        <p:nvSpPr>
          <p:cNvPr id="245" name="Secure it"/>
          <p:cNvSpPr txBox="1"/>
          <p:nvPr/>
        </p:nvSpPr>
        <p:spPr>
          <a:xfrm>
            <a:off x="5157397" y="5907554"/>
            <a:ext cx="4122421" cy="12796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8000" b="0"/>
            </a:lvl1pPr>
          </a:lstStyle>
          <a:p>
            <a:r>
              <a:t>Secure it</a:t>
            </a:r>
          </a:p>
        </p:txBody>
      </p:sp>
      <p:sp>
        <p:nvSpPr>
          <p:cNvPr id="246" name="Login and Logout"/>
          <p:cNvSpPr txBox="1"/>
          <p:nvPr/>
        </p:nvSpPr>
        <p:spPr>
          <a:xfrm>
            <a:off x="5231333" y="8244914"/>
            <a:ext cx="8113269" cy="12796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8000" b="0"/>
            </a:lvl1pPr>
          </a:lstStyle>
          <a:p>
            <a:r>
              <a:t>Login and Logout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2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 grpId="1" animBg="1" advAuto="0"/>
      <p:bldP spid="244" grpId="2" animBg="1" advAuto="0"/>
      <p:bldP spid="245" grpId="3" animBg="1" advAuto="0"/>
      <p:bldP spid="246" grpId="4"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Oauth"/>
          <p:cNvSpPr txBox="1"/>
          <p:nvPr/>
        </p:nvSpPr>
        <p:spPr>
          <a:xfrm>
            <a:off x="986605" y="513548"/>
            <a:ext cx="3050541" cy="13040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8000"/>
            </a:lvl1pPr>
          </a:lstStyle>
          <a:p>
            <a:r>
              <a:t>Oauth</a:t>
            </a:r>
          </a:p>
        </p:txBody>
      </p:sp>
      <p:sp>
        <p:nvSpPr>
          <p:cNvPr id="249" name="Create Auth Server"/>
          <p:cNvSpPr txBox="1"/>
          <p:nvPr/>
        </p:nvSpPr>
        <p:spPr>
          <a:xfrm>
            <a:off x="3395384" y="3027412"/>
            <a:ext cx="8732013" cy="12796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8000" b="0"/>
            </a:lvl1pPr>
          </a:lstStyle>
          <a:p>
            <a:r>
              <a:t>Create Auth Server</a:t>
            </a:r>
          </a:p>
        </p:txBody>
      </p:sp>
      <p:sp>
        <p:nvSpPr>
          <p:cNvPr id="250" name="Create a Resource Server"/>
          <p:cNvSpPr txBox="1"/>
          <p:nvPr/>
        </p:nvSpPr>
        <p:spPr>
          <a:xfrm>
            <a:off x="3407614" y="5229076"/>
            <a:ext cx="11760709" cy="12796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8000" b="0"/>
            </a:lvl1pPr>
          </a:lstStyle>
          <a:p>
            <a:r>
              <a:t>Create a Resource Server</a:t>
            </a:r>
          </a:p>
        </p:txBody>
      </p:sp>
      <p:sp>
        <p:nvSpPr>
          <p:cNvPr id="251" name="Access Token"/>
          <p:cNvSpPr txBox="1"/>
          <p:nvPr/>
        </p:nvSpPr>
        <p:spPr>
          <a:xfrm>
            <a:off x="3544035" y="7430740"/>
            <a:ext cx="6399277" cy="12796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8000" b="0"/>
            </a:lvl1pPr>
          </a:lstStyle>
          <a:p>
            <a:r>
              <a:t>Access Token</a:t>
            </a:r>
          </a:p>
        </p:txBody>
      </p:sp>
      <p:sp>
        <p:nvSpPr>
          <p:cNvPr id="252" name="Create Product"/>
          <p:cNvSpPr txBox="1"/>
          <p:nvPr/>
        </p:nvSpPr>
        <p:spPr>
          <a:xfrm>
            <a:off x="3480257" y="9632404"/>
            <a:ext cx="7001765" cy="12796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8000" b="0"/>
            </a:lvl1pPr>
          </a:lstStyle>
          <a:p>
            <a:r>
              <a:t>Create Product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2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2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 grpId="1" animBg="1" advAuto="0"/>
      <p:bldP spid="249" grpId="2" animBg="1" advAuto="0"/>
      <p:bldP spid="250" grpId="3" animBg="1" advAuto="0"/>
      <p:bldP spid="251" grpId="4" animBg="1" advAuto="0"/>
      <p:bldP spid="252" grpId="5" animBg="1" advAuto="0"/>
    </p:bldLst>
  </p:timing>
</p:sld>
</file>

<file path=ppt/theme/theme1.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TotalTime>
  <Words>531</Words>
  <Application>Microsoft Office PowerPoint</Application>
  <PresentationFormat>Custom</PresentationFormat>
  <Paragraphs>190</Paragraphs>
  <Slides>25</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Helvetica Neue</vt:lpstr>
      <vt:lpstr>Helvetica Neue Light</vt:lpstr>
      <vt:lpstr>Helvetica Neue Medium</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Rishabh Jain</cp:lastModifiedBy>
  <cp:revision>2</cp:revision>
  <dcterms:modified xsi:type="dcterms:W3CDTF">2024-08-26T12:50:53Z</dcterms:modified>
</cp:coreProperties>
</file>