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54" y="7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g80e39499fb_0_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 name="Google Shape;53;g80e39499fb_0_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80e39499fb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80e39499fb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80e39499fb_0_1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80e39499fb_0_1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80e39499fb_0_1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80e39499fb_0_1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80e566357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80e566357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80e566357a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80e566357a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80e39499fb_0_1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80e39499fb_0_1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80e56633c3_1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80e56633c3_1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80df362d41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80df362d41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80e39499fb_0_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80e39499fb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80e39499fb_0_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80e39499fb_0_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80df362d41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80df362d41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80df362d41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80df362d41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80e39499fb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80e39499fb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80e39499fb_0_1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80e39499fb_0_1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80e39499fb_0_1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80e39499fb_0_1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870025"/>
            <a:ext cx="8520600" cy="15813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pic>
        <p:nvPicPr>
          <p:cNvPr id="13" name="Google Shape;13;p2"/>
          <p:cNvPicPr preferRelativeResize="0"/>
          <p:nvPr/>
        </p:nvPicPr>
        <p:blipFill>
          <a:blip r:embed="rId2">
            <a:alphaModFix/>
          </a:blip>
          <a:stretch>
            <a:fillRect/>
          </a:stretch>
        </p:blipFill>
        <p:spPr>
          <a:xfrm>
            <a:off x="950" y="-523300"/>
            <a:ext cx="9305726" cy="6202551"/>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
        <p:cNvGrpSpPr/>
        <p:nvPr/>
      </p:nvGrpSpPr>
      <p:grpSpPr>
        <a:xfrm>
          <a:off x="0" y="0"/>
          <a:ext cx="0" cy="0"/>
          <a:chOff x="0" y="0"/>
          <a:chExt cx="0" cy="0"/>
        </a:xfrm>
      </p:grpSpPr>
      <p:sp>
        <p:nvSpPr>
          <p:cNvPr id="46" name="Google Shape;46;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7" name="Google Shape;47;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8" name="Google Shape;48;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9"/>
        <p:cNvGrpSpPr/>
        <p:nvPr/>
      </p:nvGrpSpPr>
      <p:grpSpPr>
        <a:xfrm>
          <a:off x="0" y="0"/>
          <a:ext cx="0" cy="0"/>
          <a:chOff x="0" y="0"/>
          <a:chExt cx="0" cy="0"/>
        </a:xfrm>
      </p:grpSpPr>
      <p:sp>
        <p:nvSpPr>
          <p:cNvPr id="50" name="Google Shape;50;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6" name="Google Shape;16;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9" name="Google Shape;19;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0" name="Google Shape;20;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3" name="Google Shape;23;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8" name="Google Shape;28;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1" name="Google Shape;31;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5" name="Google Shape;35;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9" name="Google Shape;39;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0" name="Google Shape;40;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1" name="Google Shape;41;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
        <p:cNvGrpSpPr/>
        <p:nvPr/>
      </p:nvGrpSpPr>
      <p:grpSpPr>
        <a:xfrm>
          <a:off x="0" y="0"/>
          <a:ext cx="0" cy="0"/>
          <a:chOff x="0" y="0"/>
          <a:chExt cx="0" cy="0"/>
        </a:xfrm>
      </p:grpSpPr>
      <p:sp>
        <p:nvSpPr>
          <p:cNvPr id="43" name="Google Shape;43;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4" name="Google Shape;4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blipFill>
          <a:blip r:embed="rId13">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3"/>
          <p:cNvSpPr txBox="1">
            <a:spLocks noGrp="1"/>
          </p:cNvSpPr>
          <p:nvPr>
            <p:ph type="ctrTitle"/>
          </p:nvPr>
        </p:nvSpPr>
        <p:spPr>
          <a:xfrm>
            <a:off x="45854" y="-78356"/>
            <a:ext cx="9052292" cy="1117181"/>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u="sng" dirty="0">
                <a:solidFill>
                  <a:srgbClr val="FFFFFF"/>
                </a:solidFill>
              </a:rPr>
              <a:t>DATA </a:t>
            </a:r>
            <a:r>
              <a:rPr lang="en-GB" u="sng" dirty="0" smtClean="0">
                <a:solidFill>
                  <a:srgbClr val="FFFFFF"/>
                </a:solidFill>
              </a:rPr>
              <a:t>SCIENCE PROJECT</a:t>
            </a:r>
            <a:endParaRPr u="sng" dirty="0">
              <a:solidFill>
                <a:srgbClr val="FFFFFF"/>
              </a:solidFill>
            </a:endParaRPr>
          </a:p>
        </p:txBody>
      </p:sp>
      <p:sp>
        <p:nvSpPr>
          <p:cNvPr id="56" name="Google Shape;56;p13"/>
          <p:cNvSpPr txBox="1">
            <a:spLocks noGrp="1"/>
          </p:cNvSpPr>
          <p:nvPr>
            <p:ph type="subTitle" idx="1"/>
          </p:nvPr>
        </p:nvSpPr>
        <p:spPr>
          <a:xfrm>
            <a:off x="-2269650" y="1038825"/>
            <a:ext cx="13683300" cy="1272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solidFill>
                  <a:srgbClr val="FFFFFF"/>
                </a:solidFill>
              </a:rPr>
              <a:t> Prediction of Traffic volumes in a city.</a:t>
            </a:r>
            <a:endParaRPr>
              <a:solidFill>
                <a:srgbClr val="FFFFFF"/>
              </a:solidFill>
            </a:endParaRPr>
          </a:p>
        </p:txBody>
      </p:sp>
      <p:sp>
        <p:nvSpPr>
          <p:cNvPr id="57" name="Google Shape;57;p13"/>
          <p:cNvSpPr txBox="1"/>
          <p:nvPr/>
        </p:nvSpPr>
        <p:spPr>
          <a:xfrm>
            <a:off x="-1264650" y="3482300"/>
            <a:ext cx="11673300" cy="1362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2000">
                <a:solidFill>
                  <a:srgbClr val="FFFFFF"/>
                </a:solidFill>
              </a:rPr>
              <a:t>GROUP 4</a:t>
            </a:r>
            <a:endParaRPr sz="2000">
              <a:solidFill>
                <a:srgbClr val="FFFFFF"/>
              </a:solidFill>
            </a:endParaRPr>
          </a:p>
          <a:p>
            <a:pPr marL="0" lvl="0" indent="0" algn="ctr" rtl="0">
              <a:spcBef>
                <a:spcPts val="0"/>
              </a:spcBef>
              <a:spcAft>
                <a:spcPts val="0"/>
              </a:spcAft>
              <a:buNone/>
            </a:pPr>
            <a:endParaRPr sz="2000">
              <a:solidFill>
                <a:srgbClr val="FFFFFF"/>
              </a:solidFill>
            </a:endParaRPr>
          </a:p>
          <a:p>
            <a:pPr marL="0" lvl="0" indent="0" algn="ctr" rtl="0">
              <a:spcBef>
                <a:spcPts val="0"/>
              </a:spcBef>
              <a:spcAft>
                <a:spcPts val="0"/>
              </a:spcAft>
              <a:buNone/>
            </a:pPr>
            <a:r>
              <a:rPr lang="en-GB" sz="2000">
                <a:solidFill>
                  <a:srgbClr val="FFFFFF"/>
                </a:solidFill>
              </a:rPr>
              <a:t>1801EE38   1801EE40   1801EE48   1801EE51</a:t>
            </a:r>
            <a:endParaRPr sz="2000">
              <a:solidFill>
                <a:srgbClr val="FFFFFF"/>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22"/>
          <p:cNvSpPr txBox="1">
            <a:spLocks noGrp="1"/>
          </p:cNvSpPr>
          <p:nvPr>
            <p:ph type="title"/>
          </p:nvPr>
        </p:nvSpPr>
        <p:spPr>
          <a:xfrm>
            <a:off x="311700" y="30877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3800" u="sng">
                <a:solidFill>
                  <a:srgbClr val="FFFFFF"/>
                </a:solidFill>
              </a:rPr>
              <a:t>Dynamic Mode Decomposition </a:t>
            </a:r>
            <a:endParaRPr sz="3800" u="sng">
              <a:solidFill>
                <a:srgbClr val="FFFFFF"/>
              </a:solidFill>
            </a:endParaRPr>
          </a:p>
        </p:txBody>
      </p:sp>
      <p:sp>
        <p:nvSpPr>
          <p:cNvPr id="110" name="Google Shape;110;p22"/>
          <p:cNvSpPr txBox="1"/>
          <p:nvPr/>
        </p:nvSpPr>
        <p:spPr>
          <a:xfrm>
            <a:off x="283850" y="1124075"/>
            <a:ext cx="8629200" cy="3837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2800">
                <a:solidFill>
                  <a:srgbClr val="FFFFFF"/>
                </a:solidFill>
              </a:rPr>
              <a:t>Let X be the given data from which we have to predict the future data which is X’. Then we can define a matrix A which will help us to predict future results.</a:t>
            </a:r>
            <a:endParaRPr sz="2800">
              <a:solidFill>
                <a:srgbClr val="FFFFFF"/>
              </a:solidFill>
            </a:endParaRPr>
          </a:p>
          <a:p>
            <a:pPr marL="0" lvl="0" indent="0" algn="ctr" rtl="0">
              <a:spcBef>
                <a:spcPts val="0"/>
              </a:spcBef>
              <a:spcAft>
                <a:spcPts val="0"/>
              </a:spcAft>
              <a:buNone/>
            </a:pPr>
            <a:endParaRPr sz="2800">
              <a:solidFill>
                <a:srgbClr val="FFFFFF"/>
              </a:solidFill>
            </a:endParaRPr>
          </a:p>
          <a:p>
            <a:pPr marL="0" lvl="0" indent="0" algn="ctr" rtl="0">
              <a:spcBef>
                <a:spcPts val="0"/>
              </a:spcBef>
              <a:spcAft>
                <a:spcPts val="0"/>
              </a:spcAft>
              <a:buNone/>
            </a:pPr>
            <a:r>
              <a:rPr lang="en-GB" sz="2800">
                <a:solidFill>
                  <a:srgbClr val="FFFFFF"/>
                </a:solidFill>
              </a:rPr>
              <a:t>X’=AX</a:t>
            </a:r>
            <a:endParaRPr sz="2800">
              <a:solidFill>
                <a:srgbClr val="FFFFFF"/>
              </a:solidFill>
            </a:endParaRPr>
          </a:p>
          <a:p>
            <a:pPr marL="0" lvl="0" indent="0" algn="ctr" rtl="0">
              <a:spcBef>
                <a:spcPts val="0"/>
              </a:spcBef>
              <a:spcAft>
                <a:spcPts val="0"/>
              </a:spcAft>
              <a:buNone/>
            </a:pPr>
            <a:r>
              <a:rPr lang="en-GB" sz="2800">
                <a:solidFill>
                  <a:srgbClr val="FFFFFF"/>
                </a:solidFill>
              </a:rPr>
              <a:t>X=UΣV</a:t>
            </a:r>
            <a:r>
              <a:rPr lang="en-GB" sz="2800" baseline="30000">
                <a:solidFill>
                  <a:srgbClr val="FFFFFF"/>
                </a:solidFill>
              </a:rPr>
              <a:t>-1</a:t>
            </a:r>
            <a:endParaRPr sz="2800">
              <a:solidFill>
                <a:srgbClr val="FFFFFF"/>
              </a:solidFill>
            </a:endParaRPr>
          </a:p>
          <a:p>
            <a:pPr marL="0" lvl="0" indent="0" algn="ctr" rtl="0">
              <a:spcBef>
                <a:spcPts val="0"/>
              </a:spcBef>
              <a:spcAft>
                <a:spcPts val="0"/>
              </a:spcAft>
              <a:buNone/>
            </a:pPr>
            <a:r>
              <a:rPr lang="en-GB" sz="2800">
                <a:solidFill>
                  <a:srgbClr val="FFFFFF"/>
                </a:solidFill>
              </a:rPr>
              <a:t>X’=AUΣV</a:t>
            </a:r>
            <a:r>
              <a:rPr lang="en-GB" sz="2800" baseline="30000">
                <a:solidFill>
                  <a:srgbClr val="FFFFFF"/>
                </a:solidFill>
              </a:rPr>
              <a:t>-1</a:t>
            </a:r>
            <a:endParaRPr sz="2800">
              <a:solidFill>
                <a:srgbClr val="FFFFFF"/>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23"/>
          <p:cNvSpPr txBox="1"/>
          <p:nvPr/>
        </p:nvSpPr>
        <p:spPr>
          <a:xfrm>
            <a:off x="160800" y="164700"/>
            <a:ext cx="8822400" cy="4814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2800">
                <a:solidFill>
                  <a:srgbClr val="FFFFFF"/>
                </a:solidFill>
              </a:rPr>
              <a:t>U</a:t>
            </a:r>
            <a:r>
              <a:rPr lang="en-GB" sz="2800" baseline="30000">
                <a:solidFill>
                  <a:srgbClr val="FFFFFF"/>
                </a:solidFill>
              </a:rPr>
              <a:t>-1</a:t>
            </a:r>
            <a:r>
              <a:rPr lang="en-GB" sz="2800">
                <a:solidFill>
                  <a:srgbClr val="FFFFFF"/>
                </a:solidFill>
              </a:rPr>
              <a:t>X’VΣ</a:t>
            </a:r>
            <a:r>
              <a:rPr lang="en-GB" sz="2800" baseline="30000">
                <a:solidFill>
                  <a:srgbClr val="FFFFFF"/>
                </a:solidFill>
              </a:rPr>
              <a:t>-1</a:t>
            </a:r>
            <a:r>
              <a:rPr lang="en-GB" sz="2800">
                <a:solidFill>
                  <a:srgbClr val="FFFFFF"/>
                </a:solidFill>
              </a:rPr>
              <a:t>=U</a:t>
            </a:r>
            <a:r>
              <a:rPr lang="en-GB" sz="2800" baseline="30000">
                <a:solidFill>
                  <a:srgbClr val="FFFFFF"/>
                </a:solidFill>
              </a:rPr>
              <a:t>-1</a:t>
            </a:r>
            <a:r>
              <a:rPr lang="en-GB" sz="2800">
                <a:solidFill>
                  <a:srgbClr val="FFFFFF"/>
                </a:solidFill>
              </a:rPr>
              <a:t>AU=Ă</a:t>
            </a:r>
            <a:endParaRPr sz="2800">
              <a:solidFill>
                <a:srgbClr val="FFFFFF"/>
              </a:solidFill>
            </a:endParaRPr>
          </a:p>
          <a:p>
            <a:pPr marL="0" lvl="0" indent="0" algn="ctr" rtl="0">
              <a:spcBef>
                <a:spcPts val="0"/>
              </a:spcBef>
              <a:spcAft>
                <a:spcPts val="0"/>
              </a:spcAft>
              <a:buNone/>
            </a:pPr>
            <a:r>
              <a:rPr lang="en-GB" sz="2800">
                <a:solidFill>
                  <a:srgbClr val="FFFFFF"/>
                </a:solidFill>
              </a:rPr>
              <a:t>ĂW=W∧</a:t>
            </a:r>
            <a:endParaRPr sz="2800">
              <a:solidFill>
                <a:srgbClr val="FFFFFF"/>
              </a:solidFill>
            </a:endParaRPr>
          </a:p>
          <a:p>
            <a:pPr marL="0" lvl="0" indent="0" algn="ctr" rtl="0">
              <a:spcBef>
                <a:spcPts val="0"/>
              </a:spcBef>
              <a:spcAft>
                <a:spcPts val="0"/>
              </a:spcAft>
              <a:buNone/>
            </a:pPr>
            <a:r>
              <a:rPr lang="en-GB" sz="2800">
                <a:solidFill>
                  <a:srgbClr val="FFFFFF"/>
                </a:solidFill>
              </a:rPr>
              <a:t>X’VΣ</a:t>
            </a:r>
            <a:r>
              <a:rPr lang="en-GB" sz="2800" baseline="30000">
                <a:solidFill>
                  <a:srgbClr val="FFFFFF"/>
                </a:solidFill>
              </a:rPr>
              <a:t>-1</a:t>
            </a:r>
            <a:r>
              <a:rPr lang="en-GB" sz="2800">
                <a:solidFill>
                  <a:srgbClr val="FFFFFF"/>
                </a:solidFill>
              </a:rPr>
              <a:t>ĂW=X’VΣ</a:t>
            </a:r>
            <a:r>
              <a:rPr lang="en-GB" sz="2800" baseline="30000">
                <a:solidFill>
                  <a:srgbClr val="FFFFFF"/>
                </a:solidFill>
              </a:rPr>
              <a:t>-1</a:t>
            </a:r>
            <a:r>
              <a:rPr lang="en-GB" sz="2800">
                <a:solidFill>
                  <a:srgbClr val="FFFFFF"/>
                </a:solidFill>
              </a:rPr>
              <a:t>W∧</a:t>
            </a:r>
            <a:endParaRPr sz="2800">
              <a:solidFill>
                <a:srgbClr val="FFFFFF"/>
              </a:solidFill>
            </a:endParaRPr>
          </a:p>
          <a:p>
            <a:pPr marL="0" lvl="0" indent="0" algn="ctr" rtl="0">
              <a:spcBef>
                <a:spcPts val="0"/>
              </a:spcBef>
              <a:spcAft>
                <a:spcPts val="0"/>
              </a:spcAft>
              <a:buNone/>
            </a:pPr>
            <a:r>
              <a:rPr lang="en-GB" sz="2800">
                <a:solidFill>
                  <a:srgbClr val="FFFFFF"/>
                </a:solidFill>
              </a:rPr>
              <a:t>(X’VΣ</a:t>
            </a:r>
            <a:r>
              <a:rPr lang="en-GB" sz="2800" baseline="30000">
                <a:solidFill>
                  <a:srgbClr val="FFFFFF"/>
                </a:solidFill>
              </a:rPr>
              <a:t>-1</a:t>
            </a:r>
            <a:r>
              <a:rPr lang="en-GB" sz="2800">
                <a:solidFill>
                  <a:srgbClr val="FFFFFF"/>
                </a:solidFill>
              </a:rPr>
              <a:t>U</a:t>
            </a:r>
            <a:r>
              <a:rPr lang="en-GB" sz="2800" baseline="30000">
                <a:solidFill>
                  <a:srgbClr val="FFFFFF"/>
                </a:solidFill>
              </a:rPr>
              <a:t>-1</a:t>
            </a:r>
            <a:r>
              <a:rPr lang="en-GB" sz="2800">
                <a:solidFill>
                  <a:srgbClr val="FFFFFF"/>
                </a:solidFill>
              </a:rPr>
              <a:t>)(X’VΣ</a:t>
            </a:r>
            <a:r>
              <a:rPr lang="en-GB" sz="2800" baseline="30000">
                <a:solidFill>
                  <a:srgbClr val="FFFFFF"/>
                </a:solidFill>
              </a:rPr>
              <a:t>-1</a:t>
            </a:r>
            <a:r>
              <a:rPr lang="en-GB" sz="2800">
                <a:solidFill>
                  <a:srgbClr val="FFFFFF"/>
                </a:solidFill>
              </a:rPr>
              <a:t>W)=(X’VΣ</a:t>
            </a:r>
            <a:r>
              <a:rPr lang="en-GB" sz="2800" baseline="30000">
                <a:solidFill>
                  <a:srgbClr val="FFFFFF"/>
                </a:solidFill>
              </a:rPr>
              <a:t>-1</a:t>
            </a:r>
            <a:r>
              <a:rPr lang="en-GB" sz="2800">
                <a:solidFill>
                  <a:srgbClr val="FFFFFF"/>
                </a:solidFill>
              </a:rPr>
              <a:t>W)∧</a:t>
            </a:r>
            <a:endParaRPr sz="2800">
              <a:solidFill>
                <a:srgbClr val="FFFFFF"/>
              </a:solidFill>
            </a:endParaRPr>
          </a:p>
          <a:p>
            <a:pPr marL="0" lvl="0" indent="0" algn="ctr" rtl="0">
              <a:spcBef>
                <a:spcPts val="0"/>
              </a:spcBef>
              <a:spcAft>
                <a:spcPts val="0"/>
              </a:spcAft>
              <a:buNone/>
            </a:pPr>
            <a:r>
              <a:rPr lang="en-GB" sz="2800">
                <a:solidFill>
                  <a:srgbClr val="FFFFFF"/>
                </a:solidFill>
              </a:rPr>
              <a:t>X’X</a:t>
            </a:r>
            <a:r>
              <a:rPr lang="en-GB" sz="2800" baseline="30000">
                <a:solidFill>
                  <a:srgbClr val="FFFFFF"/>
                </a:solidFill>
              </a:rPr>
              <a:t>-1</a:t>
            </a:r>
            <a:r>
              <a:rPr lang="en-GB" sz="2800">
                <a:solidFill>
                  <a:srgbClr val="FFFFFF"/>
                </a:solidFill>
              </a:rPr>
              <a:t>(X’VΣ</a:t>
            </a:r>
            <a:r>
              <a:rPr lang="en-GB" sz="2800" baseline="30000">
                <a:solidFill>
                  <a:srgbClr val="FFFFFF"/>
                </a:solidFill>
              </a:rPr>
              <a:t>-1</a:t>
            </a:r>
            <a:r>
              <a:rPr lang="en-GB" sz="2800">
                <a:solidFill>
                  <a:srgbClr val="FFFFFF"/>
                </a:solidFill>
              </a:rPr>
              <a:t>W)=(X’VΣ</a:t>
            </a:r>
            <a:r>
              <a:rPr lang="en-GB" sz="2800" baseline="30000">
                <a:solidFill>
                  <a:srgbClr val="FFFFFF"/>
                </a:solidFill>
              </a:rPr>
              <a:t>-1</a:t>
            </a:r>
            <a:r>
              <a:rPr lang="en-GB" sz="2800">
                <a:solidFill>
                  <a:srgbClr val="FFFFFF"/>
                </a:solidFill>
              </a:rPr>
              <a:t>W)∧</a:t>
            </a:r>
            <a:endParaRPr sz="2800">
              <a:solidFill>
                <a:srgbClr val="FFFFFF"/>
              </a:solidFill>
            </a:endParaRPr>
          </a:p>
          <a:p>
            <a:pPr marL="0" lvl="0" indent="0" algn="ctr" rtl="0">
              <a:spcBef>
                <a:spcPts val="0"/>
              </a:spcBef>
              <a:spcAft>
                <a:spcPts val="0"/>
              </a:spcAft>
              <a:buNone/>
            </a:pPr>
            <a:r>
              <a:rPr lang="en-GB" sz="2800">
                <a:solidFill>
                  <a:srgbClr val="FFFFFF"/>
                </a:solidFill>
              </a:rPr>
              <a:t>AΦ=Φ∧</a:t>
            </a:r>
            <a:endParaRPr sz="2800">
              <a:solidFill>
                <a:srgbClr val="FFFFFF"/>
              </a:solidFill>
            </a:endParaRPr>
          </a:p>
          <a:p>
            <a:pPr marL="0" lvl="0" indent="0" algn="ctr" rtl="0">
              <a:spcBef>
                <a:spcPts val="0"/>
              </a:spcBef>
              <a:spcAft>
                <a:spcPts val="0"/>
              </a:spcAft>
              <a:buNone/>
            </a:pPr>
            <a:r>
              <a:rPr lang="en-GB" sz="2800">
                <a:solidFill>
                  <a:srgbClr val="FFFFFF"/>
                </a:solidFill>
              </a:rPr>
              <a:t>We have not directly computed A because of computation efficiency instead we computed Ă</a:t>
            </a:r>
            <a:endParaRPr sz="2800">
              <a:solidFill>
                <a:srgbClr val="FFFFFF"/>
              </a:solidFill>
            </a:endParaRPr>
          </a:p>
          <a:p>
            <a:pPr marL="0" lvl="0" indent="0" algn="ctr" rtl="0">
              <a:spcBef>
                <a:spcPts val="0"/>
              </a:spcBef>
              <a:spcAft>
                <a:spcPts val="0"/>
              </a:spcAft>
              <a:buNone/>
            </a:pPr>
            <a:r>
              <a:rPr lang="en-GB" sz="2800">
                <a:solidFill>
                  <a:srgbClr val="FFFFFF"/>
                </a:solidFill>
              </a:rPr>
              <a:t>Which can be computed with much lesser computation, and we will predict future results using eigen decomposition of A for which we will be needed</a:t>
            </a:r>
            <a:endParaRPr sz="2800">
              <a:solidFill>
                <a:srgbClr val="FFFFFF"/>
              </a:solidFill>
            </a:endParaRPr>
          </a:p>
          <a:p>
            <a:pPr marL="0" lvl="0" indent="0" algn="ctr" rtl="0">
              <a:spcBef>
                <a:spcPts val="0"/>
              </a:spcBef>
              <a:spcAft>
                <a:spcPts val="0"/>
              </a:spcAft>
              <a:buClr>
                <a:schemeClr val="dk1"/>
              </a:buClr>
              <a:buSzPts val="1100"/>
              <a:buFont typeface="Arial"/>
              <a:buNone/>
            </a:pPr>
            <a:endParaRPr sz="2800">
              <a:solidFill>
                <a:srgbClr val="FFFFFF"/>
              </a:solidFill>
            </a:endParaRPr>
          </a:p>
          <a:p>
            <a:pPr marL="0" lvl="0" indent="0" algn="ctr" rtl="0">
              <a:spcBef>
                <a:spcPts val="0"/>
              </a:spcBef>
              <a:spcAft>
                <a:spcPts val="0"/>
              </a:spcAft>
              <a:buNone/>
            </a:pPr>
            <a:endParaRPr sz="2800">
              <a:solidFill>
                <a:srgbClr val="FFFFFF"/>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24"/>
          <p:cNvSpPr txBox="1"/>
          <p:nvPr/>
        </p:nvSpPr>
        <p:spPr>
          <a:xfrm>
            <a:off x="760750" y="363350"/>
            <a:ext cx="7879800" cy="874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1" name="Google Shape;121;p24"/>
          <p:cNvSpPr txBox="1"/>
          <p:nvPr/>
        </p:nvSpPr>
        <p:spPr>
          <a:xfrm>
            <a:off x="359550" y="896750"/>
            <a:ext cx="8424900" cy="4666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2800">
                <a:solidFill>
                  <a:srgbClr val="FFFFFF"/>
                </a:solidFill>
              </a:rPr>
              <a:t>With the eigenvalues and eigenvectors of A. For this purpose we take eigenvalue of A as ∧(the eigen values of Ă), and we can observe from previous slide if we do so eigen vectors of A will be </a:t>
            </a:r>
            <a:endParaRPr sz="2800">
              <a:solidFill>
                <a:srgbClr val="FFFFFF"/>
              </a:solidFill>
            </a:endParaRPr>
          </a:p>
          <a:p>
            <a:pPr marL="0" lvl="0" indent="0" algn="ctr" rtl="0">
              <a:spcBef>
                <a:spcPts val="0"/>
              </a:spcBef>
              <a:spcAft>
                <a:spcPts val="0"/>
              </a:spcAft>
              <a:buNone/>
            </a:pPr>
            <a:r>
              <a:rPr lang="en-GB" sz="2800">
                <a:solidFill>
                  <a:srgbClr val="FFFFFF"/>
                </a:solidFill>
              </a:rPr>
              <a:t>Φ=X’VΣ</a:t>
            </a:r>
            <a:r>
              <a:rPr lang="en-GB" sz="2800" baseline="30000">
                <a:solidFill>
                  <a:srgbClr val="FFFFFF"/>
                </a:solidFill>
              </a:rPr>
              <a:t>-1</a:t>
            </a:r>
            <a:r>
              <a:rPr lang="en-GB" sz="2800">
                <a:solidFill>
                  <a:srgbClr val="FFFFFF"/>
                </a:solidFill>
              </a:rPr>
              <a:t>W.</a:t>
            </a:r>
            <a:endParaRPr sz="2800">
              <a:solidFill>
                <a:srgbClr val="FFFFFF"/>
              </a:solidFill>
            </a:endParaRPr>
          </a:p>
          <a:p>
            <a:pPr marL="0" lvl="0" indent="0" algn="ctr" rtl="0">
              <a:spcBef>
                <a:spcPts val="0"/>
              </a:spcBef>
              <a:spcAft>
                <a:spcPts val="0"/>
              </a:spcAft>
              <a:buNone/>
            </a:pPr>
            <a:r>
              <a:rPr lang="en-GB" sz="2800">
                <a:solidFill>
                  <a:srgbClr val="FFFFFF"/>
                </a:solidFill>
              </a:rPr>
              <a:t>We are using DMD approach because it is a data driven technique.</a:t>
            </a:r>
            <a:endParaRPr sz="2800">
              <a:solidFill>
                <a:srgbClr val="FFFFFF"/>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pic>
        <p:nvPicPr>
          <p:cNvPr id="126" name="Google Shape;126;p25"/>
          <p:cNvPicPr preferRelativeResize="0"/>
          <p:nvPr/>
        </p:nvPicPr>
        <p:blipFill>
          <a:blip r:embed="rId3">
            <a:alphaModFix/>
          </a:blip>
          <a:stretch>
            <a:fillRect/>
          </a:stretch>
        </p:blipFill>
        <p:spPr>
          <a:xfrm>
            <a:off x="152400" y="152400"/>
            <a:ext cx="8602133" cy="48387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pic>
        <p:nvPicPr>
          <p:cNvPr id="131" name="Google Shape;131;p26"/>
          <p:cNvPicPr preferRelativeResize="0"/>
          <p:nvPr/>
        </p:nvPicPr>
        <p:blipFill>
          <a:blip r:embed="rId3">
            <a:alphaModFix/>
          </a:blip>
          <a:stretch>
            <a:fillRect/>
          </a:stretch>
        </p:blipFill>
        <p:spPr>
          <a:xfrm>
            <a:off x="152400" y="152400"/>
            <a:ext cx="8602133" cy="48387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7"/>
          <p:cNvSpPr txBox="1"/>
          <p:nvPr/>
        </p:nvSpPr>
        <p:spPr>
          <a:xfrm>
            <a:off x="98400" y="124900"/>
            <a:ext cx="8947200" cy="601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3800" u="sng">
                <a:solidFill>
                  <a:srgbClr val="FFFFFF"/>
                </a:solidFill>
              </a:rPr>
              <a:t>Results We Got </a:t>
            </a:r>
            <a:endParaRPr sz="3800" u="sng">
              <a:solidFill>
                <a:srgbClr val="FFFFFF"/>
              </a:solidFill>
            </a:endParaRPr>
          </a:p>
        </p:txBody>
      </p:sp>
      <p:pic>
        <p:nvPicPr>
          <p:cNvPr id="137" name="Google Shape;137;p27"/>
          <p:cNvPicPr preferRelativeResize="0"/>
          <p:nvPr/>
        </p:nvPicPr>
        <p:blipFill>
          <a:blip r:embed="rId3">
            <a:alphaModFix/>
          </a:blip>
          <a:stretch>
            <a:fillRect/>
          </a:stretch>
        </p:blipFill>
        <p:spPr>
          <a:xfrm>
            <a:off x="1940575" y="971225"/>
            <a:ext cx="5482667" cy="4112000"/>
          </a:xfrm>
          <a:prstGeom prst="rect">
            <a:avLst/>
          </a:prstGeom>
          <a:noFill/>
          <a:ln>
            <a:noFill/>
          </a:ln>
        </p:spPr>
      </p:pic>
      <p:sp>
        <p:nvSpPr>
          <p:cNvPr id="138" name="Google Shape;138;p27"/>
          <p:cNvSpPr txBox="1"/>
          <p:nvPr/>
        </p:nvSpPr>
        <p:spPr>
          <a:xfrm rot="-5400000">
            <a:off x="40175" y="2828500"/>
            <a:ext cx="4280700" cy="381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t>                          RMS_Error per hour</a:t>
            </a:r>
            <a:endParaRPr/>
          </a:p>
        </p:txBody>
      </p:sp>
      <p:sp>
        <p:nvSpPr>
          <p:cNvPr id="139" name="Google Shape;139;p27"/>
          <p:cNvSpPr txBox="1"/>
          <p:nvPr/>
        </p:nvSpPr>
        <p:spPr>
          <a:xfrm>
            <a:off x="4198450" y="4726000"/>
            <a:ext cx="3656700" cy="281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t>LOCATIONS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8"/>
          <p:cNvSpPr txBox="1"/>
          <p:nvPr/>
        </p:nvSpPr>
        <p:spPr>
          <a:xfrm>
            <a:off x="285725" y="1245750"/>
            <a:ext cx="2826900" cy="2652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3000">
                <a:solidFill>
                  <a:srgbClr val="FFFFFF"/>
                </a:solidFill>
              </a:rPr>
              <a:t>RMS ERROR </a:t>
            </a:r>
            <a:endParaRPr sz="3000">
              <a:solidFill>
                <a:srgbClr val="FFFFFF"/>
              </a:solidFill>
            </a:endParaRPr>
          </a:p>
          <a:p>
            <a:pPr marL="0" lvl="0" indent="0" algn="l" rtl="0">
              <a:spcBef>
                <a:spcPts val="0"/>
              </a:spcBef>
              <a:spcAft>
                <a:spcPts val="0"/>
              </a:spcAft>
              <a:buNone/>
            </a:pPr>
            <a:r>
              <a:rPr lang="en-GB" sz="3000">
                <a:solidFill>
                  <a:srgbClr val="FFFFFF"/>
                </a:solidFill>
              </a:rPr>
              <a:t>VALUES PER </a:t>
            </a:r>
            <a:endParaRPr sz="3000">
              <a:solidFill>
                <a:srgbClr val="FFFFFF"/>
              </a:solidFill>
            </a:endParaRPr>
          </a:p>
          <a:p>
            <a:pPr marL="0" lvl="0" indent="0" algn="l" rtl="0">
              <a:spcBef>
                <a:spcPts val="0"/>
              </a:spcBef>
              <a:spcAft>
                <a:spcPts val="0"/>
              </a:spcAft>
              <a:buNone/>
            </a:pPr>
            <a:r>
              <a:rPr lang="en-GB" sz="3000">
                <a:solidFill>
                  <a:srgbClr val="FFFFFF"/>
                </a:solidFill>
              </a:rPr>
              <a:t>HOUR ON </a:t>
            </a:r>
            <a:endParaRPr sz="3000">
              <a:solidFill>
                <a:srgbClr val="FFFFFF"/>
              </a:solidFill>
            </a:endParaRPr>
          </a:p>
          <a:p>
            <a:pPr marL="0" lvl="0" indent="0" algn="l" rtl="0">
              <a:spcBef>
                <a:spcPts val="0"/>
              </a:spcBef>
              <a:spcAft>
                <a:spcPts val="0"/>
              </a:spcAft>
              <a:buNone/>
            </a:pPr>
            <a:r>
              <a:rPr lang="en-GB" sz="3000">
                <a:solidFill>
                  <a:srgbClr val="FFFFFF"/>
                </a:solidFill>
              </a:rPr>
              <a:t>EVERY </a:t>
            </a:r>
            <a:endParaRPr sz="3000">
              <a:solidFill>
                <a:srgbClr val="FFFFFF"/>
              </a:solidFill>
            </a:endParaRPr>
          </a:p>
          <a:p>
            <a:pPr marL="0" lvl="0" indent="0" algn="l" rtl="0">
              <a:spcBef>
                <a:spcPts val="0"/>
              </a:spcBef>
              <a:spcAft>
                <a:spcPts val="0"/>
              </a:spcAft>
              <a:buNone/>
            </a:pPr>
            <a:r>
              <a:rPr lang="en-GB" sz="3000">
                <a:solidFill>
                  <a:srgbClr val="FFFFFF"/>
                </a:solidFill>
              </a:rPr>
              <a:t>LOCATION</a:t>
            </a:r>
            <a:endParaRPr sz="3000">
              <a:solidFill>
                <a:srgbClr val="FFFFFF"/>
              </a:solidFill>
            </a:endParaRPr>
          </a:p>
        </p:txBody>
      </p:sp>
      <p:pic>
        <p:nvPicPr>
          <p:cNvPr id="145" name="Google Shape;145;p28"/>
          <p:cNvPicPr preferRelativeResize="0"/>
          <p:nvPr/>
        </p:nvPicPr>
        <p:blipFill>
          <a:blip r:embed="rId3">
            <a:alphaModFix/>
          </a:blip>
          <a:stretch>
            <a:fillRect/>
          </a:stretch>
        </p:blipFill>
        <p:spPr>
          <a:xfrm>
            <a:off x="3383985" y="0"/>
            <a:ext cx="5796865" cy="514349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 </a:t>
            </a:r>
            <a:endParaRPr/>
          </a:p>
        </p:txBody>
      </p:sp>
      <p:sp>
        <p:nvSpPr>
          <p:cNvPr id="63" name="Google Shape;63;p14"/>
          <p:cNvSpPr txBox="1">
            <a:spLocks noGrp="1"/>
          </p:cNvSpPr>
          <p:nvPr>
            <p:ph type="body" idx="1"/>
          </p:nvPr>
        </p:nvSpPr>
        <p:spPr>
          <a:xfrm>
            <a:off x="311700" y="617400"/>
            <a:ext cx="8520600" cy="3416400"/>
          </a:xfrm>
          <a:prstGeom prst="rect">
            <a:avLst/>
          </a:prstGeom>
        </p:spPr>
        <p:txBody>
          <a:bodyPr spcFirstLastPara="1" wrap="square" lIns="91425" tIns="91425" rIns="91425" bIns="91425" anchor="t" anchorCtr="0">
            <a:noAutofit/>
          </a:bodyPr>
          <a:lstStyle/>
          <a:p>
            <a:pPr marL="0" lvl="0" indent="0" algn="ctr" rtl="0">
              <a:lnSpc>
                <a:spcPct val="100000"/>
              </a:lnSpc>
              <a:spcBef>
                <a:spcPts val="0"/>
              </a:spcBef>
              <a:spcAft>
                <a:spcPts val="0"/>
              </a:spcAft>
              <a:buClr>
                <a:schemeClr val="dk1"/>
              </a:buClr>
              <a:buSzPts val="1100"/>
              <a:buFont typeface="Arial"/>
              <a:buNone/>
            </a:pPr>
            <a:endParaRPr sz="2800">
              <a:solidFill>
                <a:srgbClr val="FFFFFF"/>
              </a:solidFill>
            </a:endParaRPr>
          </a:p>
          <a:p>
            <a:pPr marL="0" lvl="0" indent="0" algn="ctr" rtl="0">
              <a:lnSpc>
                <a:spcPct val="100000"/>
              </a:lnSpc>
              <a:spcBef>
                <a:spcPts val="0"/>
              </a:spcBef>
              <a:spcAft>
                <a:spcPts val="0"/>
              </a:spcAft>
              <a:buClr>
                <a:schemeClr val="dk1"/>
              </a:buClr>
              <a:buSzPts val="1100"/>
              <a:buFont typeface="Arial"/>
              <a:buNone/>
            </a:pPr>
            <a:r>
              <a:rPr lang="en-GB" sz="2800">
                <a:solidFill>
                  <a:srgbClr val="FFFFFF"/>
                </a:solidFill>
              </a:rPr>
              <a:t>An Intelligent Transportation System forms an integral component of a smart city. Formulation of traffic policy and well regulated traffic operation facilitates smooth mobility behaviour in the city. Traffic volume prediction is a challenging research field when the whole city is concerned. Our goal is to best approximate the prediction at multiple source and destination pairs of the city and for few time steps ahead in the future. </a:t>
            </a:r>
            <a:endParaRPr>
              <a:solidFill>
                <a:srgbClr val="FFFFFF"/>
              </a:solidFill>
            </a:endParaRPr>
          </a:p>
        </p:txBody>
      </p:sp>
      <p:sp>
        <p:nvSpPr>
          <p:cNvPr id="64" name="Google Shape;64;p14"/>
          <p:cNvSpPr txBox="1"/>
          <p:nvPr/>
        </p:nvSpPr>
        <p:spPr>
          <a:xfrm>
            <a:off x="1420300" y="221975"/>
            <a:ext cx="6187500" cy="1171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GB" sz="3800" u="sng">
                <a:solidFill>
                  <a:srgbClr val="FFFFFF"/>
                </a:solidFill>
              </a:rPr>
              <a:t>PROJECT DESCRIPTION</a:t>
            </a:r>
            <a:endParaRPr sz="3800" u="sng">
              <a:solidFill>
                <a:srgbClr val="FFFFFF"/>
              </a:solidFill>
            </a:endParaRPr>
          </a:p>
          <a:p>
            <a:pPr marL="0" lvl="0" indent="0" algn="ctr" rtl="0">
              <a:spcBef>
                <a:spcPts val="0"/>
              </a:spcBef>
              <a:spcAft>
                <a:spcPts val="0"/>
              </a:spcAft>
              <a:buClr>
                <a:schemeClr val="dk1"/>
              </a:buClr>
              <a:buSzPts val="1100"/>
              <a:buFont typeface="Arial"/>
              <a:buNone/>
            </a:pPr>
            <a:endParaRPr sz="3800" u="sng">
              <a:solidFill>
                <a:srgbClr val="FFFFFF"/>
              </a:solidFill>
            </a:endParaRPr>
          </a:p>
          <a:p>
            <a:pPr marL="0" lvl="0" indent="0" algn="l" rtl="0">
              <a:spcBef>
                <a:spcPts val="0"/>
              </a:spcBef>
              <a:spcAft>
                <a:spcPts val="0"/>
              </a:spcAft>
              <a:buNone/>
            </a:pPr>
            <a:endParaRPr sz="3800" u="sng">
              <a:solidFill>
                <a:srgbClr val="FFFFFF"/>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 </a:t>
            </a:r>
            <a:endParaRPr/>
          </a:p>
        </p:txBody>
      </p:sp>
      <p:sp>
        <p:nvSpPr>
          <p:cNvPr id="70" name="Google Shape;70;p15"/>
          <p:cNvSpPr txBox="1">
            <a:spLocks noGrp="1"/>
          </p:cNvSpPr>
          <p:nvPr>
            <p:ph type="body" idx="1"/>
          </p:nvPr>
        </p:nvSpPr>
        <p:spPr>
          <a:xfrm>
            <a:off x="311700" y="406350"/>
            <a:ext cx="8520600" cy="3416400"/>
          </a:xfrm>
          <a:prstGeom prst="rect">
            <a:avLst/>
          </a:prstGeom>
        </p:spPr>
        <p:txBody>
          <a:bodyPr spcFirstLastPara="1" wrap="square" lIns="91425" tIns="91425" rIns="91425" bIns="91425" anchor="t" anchorCtr="0">
            <a:noAutofit/>
          </a:bodyPr>
          <a:lstStyle/>
          <a:p>
            <a:pPr marL="0" lvl="0" indent="0" algn="ctr" rtl="0">
              <a:lnSpc>
                <a:spcPct val="100000"/>
              </a:lnSpc>
              <a:spcBef>
                <a:spcPts val="0"/>
              </a:spcBef>
              <a:spcAft>
                <a:spcPts val="0"/>
              </a:spcAft>
              <a:buClr>
                <a:schemeClr val="dk1"/>
              </a:buClr>
              <a:buSzPts val="1100"/>
              <a:buFont typeface="Arial"/>
              <a:buNone/>
            </a:pPr>
            <a:endParaRPr sz="2800">
              <a:solidFill>
                <a:srgbClr val="FFFFFF"/>
              </a:solidFill>
            </a:endParaRPr>
          </a:p>
          <a:p>
            <a:pPr marL="0" lvl="0" indent="0" algn="ctr" rtl="0">
              <a:lnSpc>
                <a:spcPct val="100000"/>
              </a:lnSpc>
              <a:spcBef>
                <a:spcPts val="0"/>
              </a:spcBef>
              <a:spcAft>
                <a:spcPts val="0"/>
              </a:spcAft>
              <a:buClr>
                <a:schemeClr val="dk1"/>
              </a:buClr>
              <a:buSzPts val="1100"/>
              <a:buFont typeface="Arial"/>
              <a:buNone/>
            </a:pPr>
            <a:r>
              <a:rPr lang="en-GB" sz="2800">
                <a:solidFill>
                  <a:srgbClr val="FFFFFF"/>
                </a:solidFill>
              </a:rPr>
              <a:t>We look at the best utilisation of the available resources to improve the prediction. For our objective, we would look into some feature engineering techniques like dimensionality reduction, data-imputation and data-analysis concept like classification, clustering etc and few matrix based concepts SVD, PCA etc. Few forecasting concepts using ANN, ARIMA etc.</a:t>
            </a:r>
            <a:endParaRPr>
              <a:solidFill>
                <a:srgbClr val="FFFFFF"/>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6"/>
          <p:cNvSpPr txBox="1">
            <a:spLocks noGrp="1"/>
          </p:cNvSpPr>
          <p:nvPr>
            <p:ph type="title"/>
          </p:nvPr>
        </p:nvSpPr>
        <p:spPr>
          <a:xfrm>
            <a:off x="311700" y="266800"/>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3800" u="sng">
                <a:solidFill>
                  <a:srgbClr val="FFFFFF"/>
                </a:solidFill>
              </a:rPr>
              <a:t>MID SEMESTER GOAL</a:t>
            </a:r>
            <a:endParaRPr sz="3800" u="sng">
              <a:solidFill>
                <a:srgbClr val="FFFFFF"/>
              </a:solidFill>
            </a:endParaRPr>
          </a:p>
        </p:txBody>
      </p:sp>
      <p:sp>
        <p:nvSpPr>
          <p:cNvPr id="76" name="Google Shape;76;p16"/>
          <p:cNvSpPr txBox="1">
            <a:spLocks noGrp="1"/>
          </p:cNvSpPr>
          <p:nvPr>
            <p:ph type="body" idx="1"/>
          </p:nvPr>
        </p:nvSpPr>
        <p:spPr>
          <a:xfrm>
            <a:off x="311700" y="1241600"/>
            <a:ext cx="8520600" cy="34164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GB" sz="2800">
                <a:solidFill>
                  <a:srgbClr val="FFFFFF"/>
                </a:solidFill>
              </a:rPr>
              <a:t>For this project firstly we have covered topics such as Eigen Decomposition, Singular Value Decomposition, Dynamic Mode Decomposition. Then we have taken Data of Thessaloniki City from January to March 2015, then we applied DMD approach to predict the traffic data and finally computed the root mean square error.</a:t>
            </a:r>
            <a:endParaRPr sz="2800">
              <a:solidFill>
                <a:srgbClr val="FFFFFF"/>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7"/>
          <p:cNvSpPr txBox="1">
            <a:spLocks noGrp="1"/>
          </p:cNvSpPr>
          <p:nvPr>
            <p:ph type="title"/>
          </p:nvPr>
        </p:nvSpPr>
        <p:spPr>
          <a:xfrm>
            <a:off x="311700" y="317700"/>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3800" u="sng">
                <a:solidFill>
                  <a:srgbClr val="FFFFFF"/>
                </a:solidFill>
              </a:rPr>
              <a:t>Eigen Decomposition</a:t>
            </a:r>
            <a:endParaRPr sz="3800" u="sng">
              <a:solidFill>
                <a:srgbClr val="FFFFFF"/>
              </a:solidFill>
            </a:endParaRPr>
          </a:p>
        </p:txBody>
      </p:sp>
      <p:sp>
        <p:nvSpPr>
          <p:cNvPr id="82" name="Google Shape;82;p17"/>
          <p:cNvSpPr txBox="1"/>
          <p:nvPr/>
        </p:nvSpPr>
        <p:spPr>
          <a:xfrm>
            <a:off x="445600" y="1305975"/>
            <a:ext cx="8453700" cy="3654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GB" sz="2800">
                <a:solidFill>
                  <a:srgbClr val="FFFFFF"/>
                </a:solidFill>
              </a:rPr>
              <a:t>Let X be a square n × n matrix with n linearly independent eigenvectors q</a:t>
            </a:r>
            <a:r>
              <a:rPr lang="en-GB" sz="2800" baseline="-25000">
                <a:solidFill>
                  <a:srgbClr val="FFFFFF"/>
                </a:solidFill>
              </a:rPr>
              <a:t>i</a:t>
            </a:r>
            <a:r>
              <a:rPr lang="en-GB" sz="2800">
                <a:solidFill>
                  <a:srgbClr val="FFFFFF"/>
                </a:solidFill>
              </a:rPr>
              <a:t> (where i = 1, ..., n). Then X can be factorized as</a:t>
            </a:r>
            <a:endParaRPr sz="2800">
              <a:solidFill>
                <a:srgbClr val="FFFFFF"/>
              </a:solidFill>
            </a:endParaRPr>
          </a:p>
          <a:p>
            <a:pPr marL="0" lvl="0" indent="0" algn="ctr" rtl="0">
              <a:spcBef>
                <a:spcPts val="0"/>
              </a:spcBef>
              <a:spcAft>
                <a:spcPts val="0"/>
              </a:spcAft>
              <a:buNone/>
            </a:pPr>
            <a:r>
              <a:rPr lang="en-GB" sz="2800">
                <a:solidFill>
                  <a:srgbClr val="FFFFFF"/>
                </a:solidFill>
              </a:rPr>
              <a:t>X=QΛQ</a:t>
            </a:r>
            <a:r>
              <a:rPr lang="en-GB" sz="2800" baseline="30000">
                <a:solidFill>
                  <a:srgbClr val="FFFFFF"/>
                </a:solidFill>
              </a:rPr>
              <a:t>-1 </a:t>
            </a:r>
            <a:endParaRPr sz="2800" baseline="30000">
              <a:solidFill>
                <a:srgbClr val="FFFFFF"/>
              </a:solidFill>
            </a:endParaRPr>
          </a:p>
          <a:p>
            <a:pPr marL="0" lvl="0" indent="0" algn="ctr" rtl="0">
              <a:spcBef>
                <a:spcPts val="0"/>
              </a:spcBef>
              <a:spcAft>
                <a:spcPts val="0"/>
              </a:spcAft>
              <a:buNone/>
            </a:pPr>
            <a:r>
              <a:rPr lang="en-GB" sz="2800">
                <a:solidFill>
                  <a:srgbClr val="FFFFFF"/>
                </a:solidFill>
              </a:rPr>
              <a:t>where Q is the square n × n matrix whose ith column is the eigenvector q</a:t>
            </a:r>
            <a:r>
              <a:rPr lang="en-GB" sz="2800" baseline="-25000">
                <a:solidFill>
                  <a:srgbClr val="FFFFFF"/>
                </a:solidFill>
              </a:rPr>
              <a:t>i</a:t>
            </a:r>
            <a:r>
              <a:rPr lang="en-GB" sz="2800">
                <a:solidFill>
                  <a:srgbClr val="FFFFFF"/>
                </a:solidFill>
              </a:rPr>
              <a:t> of X, and Λ is the diagonal matrix whose diagonal elements are the corresponding eigenvalues, Λ</a:t>
            </a:r>
            <a:r>
              <a:rPr lang="en-GB" sz="2800" baseline="-25000">
                <a:solidFill>
                  <a:srgbClr val="FFFFFF"/>
                </a:solidFill>
              </a:rPr>
              <a:t>ii</a:t>
            </a:r>
            <a:r>
              <a:rPr lang="en-GB" sz="2800">
                <a:solidFill>
                  <a:srgbClr val="FFFFFF"/>
                </a:solidFill>
              </a:rPr>
              <a:t> = λ</a:t>
            </a:r>
            <a:r>
              <a:rPr lang="en-GB" sz="2800" baseline="-25000">
                <a:solidFill>
                  <a:srgbClr val="FFFFFF"/>
                </a:solidFill>
              </a:rPr>
              <a:t>i</a:t>
            </a:r>
            <a:r>
              <a:rPr lang="en-GB" sz="2800">
                <a:solidFill>
                  <a:srgbClr val="FFFFFF"/>
                </a:solidFill>
              </a:rPr>
              <a:t>. </a:t>
            </a:r>
            <a:endParaRPr sz="2800">
              <a:solidFill>
                <a:srgbClr val="FFFFF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3800" u="sng">
                <a:solidFill>
                  <a:srgbClr val="FFFFFF"/>
                </a:solidFill>
              </a:rPr>
              <a:t>Singular Value Decomposition</a:t>
            </a:r>
            <a:endParaRPr sz="3800" u="sng">
              <a:solidFill>
                <a:srgbClr val="FFFFFF"/>
              </a:solidFill>
            </a:endParaRPr>
          </a:p>
        </p:txBody>
      </p:sp>
      <p:sp>
        <p:nvSpPr>
          <p:cNvPr id="88" name="Google Shape;88;p18"/>
          <p:cNvSpPr txBox="1"/>
          <p:nvPr/>
        </p:nvSpPr>
        <p:spPr>
          <a:xfrm>
            <a:off x="432875" y="1293225"/>
            <a:ext cx="8237100" cy="3501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2800">
                <a:solidFill>
                  <a:srgbClr val="FFFFFF"/>
                </a:solidFill>
              </a:rPr>
              <a:t>Let X be a real or complex m x n  matrix which can be decomposed by using SVD in form of </a:t>
            </a:r>
            <a:endParaRPr sz="2800">
              <a:solidFill>
                <a:srgbClr val="FFFFFF"/>
              </a:solidFill>
            </a:endParaRPr>
          </a:p>
          <a:p>
            <a:pPr marL="0" lvl="0" indent="0" algn="ctr" rtl="0">
              <a:spcBef>
                <a:spcPts val="0"/>
              </a:spcBef>
              <a:spcAft>
                <a:spcPts val="0"/>
              </a:spcAft>
              <a:buNone/>
            </a:pPr>
            <a:r>
              <a:rPr lang="en-GB" sz="2800">
                <a:solidFill>
                  <a:srgbClr val="FFFFFF"/>
                </a:solidFill>
              </a:rPr>
              <a:t>X=UΣV</a:t>
            </a:r>
            <a:r>
              <a:rPr lang="en-GB" sz="2800" baseline="30000">
                <a:solidFill>
                  <a:srgbClr val="FFFFFF"/>
                </a:solidFill>
              </a:rPr>
              <a:t>-1</a:t>
            </a:r>
            <a:endParaRPr sz="2800">
              <a:solidFill>
                <a:srgbClr val="FFFFFF"/>
              </a:solidFill>
            </a:endParaRPr>
          </a:p>
          <a:p>
            <a:pPr marL="0" lvl="0" indent="0" algn="ctr" rtl="0">
              <a:spcBef>
                <a:spcPts val="0"/>
              </a:spcBef>
              <a:spcAft>
                <a:spcPts val="0"/>
              </a:spcAft>
              <a:buNone/>
            </a:pPr>
            <a:r>
              <a:rPr lang="en-GB" sz="2800">
                <a:solidFill>
                  <a:srgbClr val="FFFFFF"/>
                </a:solidFill>
              </a:rPr>
              <a:t>Where U is the Eigen matrix of XX</a:t>
            </a:r>
            <a:r>
              <a:rPr lang="en-GB" sz="2800" baseline="30000">
                <a:solidFill>
                  <a:srgbClr val="FFFFFF"/>
                </a:solidFill>
              </a:rPr>
              <a:t>-1</a:t>
            </a:r>
            <a:r>
              <a:rPr lang="en-GB" sz="2800">
                <a:solidFill>
                  <a:srgbClr val="FFFFFF"/>
                </a:solidFill>
              </a:rPr>
              <a:t>, V is the eigen matrix of X</a:t>
            </a:r>
            <a:r>
              <a:rPr lang="en-GB" sz="2800" baseline="30000">
                <a:solidFill>
                  <a:srgbClr val="FFFFFF"/>
                </a:solidFill>
              </a:rPr>
              <a:t>-1</a:t>
            </a:r>
            <a:r>
              <a:rPr lang="en-GB" sz="2800">
                <a:solidFill>
                  <a:srgbClr val="FFFFFF"/>
                </a:solidFill>
              </a:rPr>
              <a:t>X and Σ be the diagonal matrix of singular values of X which can be calculated by taking square root of eigen values of either XX</a:t>
            </a:r>
            <a:r>
              <a:rPr lang="en-GB" sz="2800" baseline="30000">
                <a:solidFill>
                  <a:srgbClr val="FFFFFF"/>
                </a:solidFill>
              </a:rPr>
              <a:t>-1</a:t>
            </a:r>
            <a:r>
              <a:rPr lang="en-GB" sz="2800">
                <a:solidFill>
                  <a:srgbClr val="FFFFFF"/>
                </a:solidFill>
              </a:rPr>
              <a:t> or X</a:t>
            </a:r>
            <a:r>
              <a:rPr lang="en-GB" sz="2800" baseline="30000">
                <a:solidFill>
                  <a:srgbClr val="FFFFFF"/>
                </a:solidFill>
              </a:rPr>
              <a:t>-1</a:t>
            </a:r>
            <a:r>
              <a:rPr lang="en-GB" sz="2800">
                <a:solidFill>
                  <a:srgbClr val="FFFFFF"/>
                </a:solidFill>
              </a:rPr>
              <a:t>X.</a:t>
            </a:r>
            <a:endParaRPr sz="2800">
              <a:solidFill>
                <a:srgbClr val="FFFFFF"/>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9"/>
          <p:cNvSpPr txBox="1"/>
          <p:nvPr/>
        </p:nvSpPr>
        <p:spPr>
          <a:xfrm>
            <a:off x="440700" y="165900"/>
            <a:ext cx="8262600" cy="4506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2800">
                <a:solidFill>
                  <a:srgbClr val="FFFFFF"/>
                </a:solidFill>
              </a:rPr>
              <a:t>XX</a:t>
            </a:r>
            <a:r>
              <a:rPr lang="en-GB" sz="2800" baseline="30000">
                <a:solidFill>
                  <a:srgbClr val="FFFFFF"/>
                </a:solidFill>
              </a:rPr>
              <a:t>-1</a:t>
            </a:r>
            <a:r>
              <a:rPr lang="en-GB" sz="2800" baseline="-25000">
                <a:solidFill>
                  <a:srgbClr val="FFFFFF"/>
                </a:solidFill>
              </a:rPr>
              <a:t>(mxm)</a:t>
            </a:r>
            <a:r>
              <a:rPr lang="en-GB" sz="2800">
                <a:solidFill>
                  <a:srgbClr val="FFFFFF"/>
                </a:solidFill>
              </a:rPr>
              <a:t>=UΣ</a:t>
            </a:r>
            <a:r>
              <a:rPr lang="en-GB" sz="2800" baseline="30000">
                <a:solidFill>
                  <a:srgbClr val="FFFFFF"/>
                </a:solidFill>
              </a:rPr>
              <a:t>2</a:t>
            </a:r>
            <a:r>
              <a:rPr lang="en-GB" sz="2800">
                <a:solidFill>
                  <a:srgbClr val="FFFFFF"/>
                </a:solidFill>
              </a:rPr>
              <a:t>U</a:t>
            </a:r>
            <a:r>
              <a:rPr lang="en-GB" sz="2800" baseline="30000">
                <a:solidFill>
                  <a:srgbClr val="FFFFFF"/>
                </a:solidFill>
              </a:rPr>
              <a:t>-1</a:t>
            </a:r>
            <a:endParaRPr sz="2800" baseline="30000">
              <a:solidFill>
                <a:srgbClr val="FFFFFF"/>
              </a:solidFill>
            </a:endParaRPr>
          </a:p>
          <a:p>
            <a:pPr marL="0" lvl="0" indent="0" algn="ctr" rtl="0">
              <a:spcBef>
                <a:spcPts val="0"/>
              </a:spcBef>
              <a:spcAft>
                <a:spcPts val="0"/>
              </a:spcAft>
              <a:buNone/>
            </a:pPr>
            <a:endParaRPr sz="2800" baseline="30000">
              <a:solidFill>
                <a:srgbClr val="FFFFFF"/>
              </a:solidFill>
            </a:endParaRPr>
          </a:p>
          <a:p>
            <a:pPr marL="0" lvl="0" indent="0" algn="ctr" rtl="0">
              <a:spcBef>
                <a:spcPts val="0"/>
              </a:spcBef>
              <a:spcAft>
                <a:spcPts val="0"/>
              </a:spcAft>
              <a:buNone/>
            </a:pPr>
            <a:r>
              <a:rPr lang="en-GB" sz="2800">
                <a:solidFill>
                  <a:srgbClr val="FFFFFF"/>
                </a:solidFill>
              </a:rPr>
              <a:t>Comparing it with standard eigen decomposition we can observe that Σ is the square root of eigen values of XX</a:t>
            </a:r>
            <a:r>
              <a:rPr lang="en-GB" sz="2800" baseline="30000">
                <a:solidFill>
                  <a:srgbClr val="FFFFFF"/>
                </a:solidFill>
              </a:rPr>
              <a:t>-1</a:t>
            </a:r>
            <a:r>
              <a:rPr lang="en-GB" sz="2800">
                <a:solidFill>
                  <a:srgbClr val="FFFFFF"/>
                </a:solidFill>
              </a:rPr>
              <a:t>.</a:t>
            </a:r>
            <a:endParaRPr sz="2800">
              <a:solidFill>
                <a:srgbClr val="FFFFFF"/>
              </a:solidFill>
            </a:endParaRPr>
          </a:p>
          <a:p>
            <a:pPr marL="0" lvl="0" indent="0" algn="ctr" rtl="0">
              <a:spcBef>
                <a:spcPts val="0"/>
              </a:spcBef>
              <a:spcAft>
                <a:spcPts val="0"/>
              </a:spcAft>
              <a:buNone/>
            </a:pPr>
            <a:endParaRPr sz="2800">
              <a:solidFill>
                <a:srgbClr val="FFFFFF"/>
              </a:solidFill>
            </a:endParaRPr>
          </a:p>
          <a:p>
            <a:pPr marL="0" lvl="0" indent="0" algn="ctr" rtl="0">
              <a:spcBef>
                <a:spcPts val="0"/>
              </a:spcBef>
              <a:spcAft>
                <a:spcPts val="0"/>
              </a:spcAft>
              <a:buNone/>
            </a:pPr>
            <a:r>
              <a:rPr lang="en-GB" sz="2800">
                <a:solidFill>
                  <a:srgbClr val="FFFFFF"/>
                </a:solidFill>
              </a:rPr>
              <a:t>X</a:t>
            </a:r>
            <a:r>
              <a:rPr lang="en-GB" sz="2800" baseline="30000">
                <a:solidFill>
                  <a:srgbClr val="FFFFFF"/>
                </a:solidFill>
              </a:rPr>
              <a:t>-1</a:t>
            </a:r>
            <a:r>
              <a:rPr lang="en-GB" sz="2800">
                <a:solidFill>
                  <a:srgbClr val="FFFFFF"/>
                </a:solidFill>
              </a:rPr>
              <a:t>X</a:t>
            </a:r>
            <a:r>
              <a:rPr lang="en-GB" sz="2800" baseline="-25000">
                <a:solidFill>
                  <a:srgbClr val="FFFFFF"/>
                </a:solidFill>
              </a:rPr>
              <a:t>(nxn)</a:t>
            </a:r>
            <a:r>
              <a:rPr lang="en-GB" sz="2800">
                <a:solidFill>
                  <a:srgbClr val="FFFFFF"/>
                </a:solidFill>
              </a:rPr>
              <a:t>=VΣ</a:t>
            </a:r>
            <a:r>
              <a:rPr lang="en-GB" sz="2800" baseline="30000">
                <a:solidFill>
                  <a:srgbClr val="FFFFFF"/>
                </a:solidFill>
              </a:rPr>
              <a:t>2</a:t>
            </a:r>
            <a:r>
              <a:rPr lang="en-GB" sz="2800">
                <a:solidFill>
                  <a:srgbClr val="FFFFFF"/>
                </a:solidFill>
              </a:rPr>
              <a:t>V</a:t>
            </a:r>
            <a:r>
              <a:rPr lang="en-GB" sz="2800" baseline="30000">
                <a:solidFill>
                  <a:srgbClr val="FFFFFF"/>
                </a:solidFill>
              </a:rPr>
              <a:t>-1</a:t>
            </a:r>
            <a:endParaRPr sz="2800" baseline="30000">
              <a:solidFill>
                <a:srgbClr val="FFFFFF"/>
              </a:solidFill>
            </a:endParaRPr>
          </a:p>
          <a:p>
            <a:pPr marL="0" lvl="0" indent="0" algn="ctr" rtl="0">
              <a:spcBef>
                <a:spcPts val="0"/>
              </a:spcBef>
              <a:spcAft>
                <a:spcPts val="0"/>
              </a:spcAft>
              <a:buClr>
                <a:schemeClr val="dk1"/>
              </a:buClr>
              <a:buSzPts val="1100"/>
              <a:buFont typeface="Arial"/>
              <a:buNone/>
            </a:pPr>
            <a:endParaRPr sz="2800" baseline="30000">
              <a:solidFill>
                <a:srgbClr val="FFFFFF"/>
              </a:solidFill>
            </a:endParaRPr>
          </a:p>
          <a:p>
            <a:pPr marL="0" lvl="0" indent="0" algn="ctr" rtl="0">
              <a:spcBef>
                <a:spcPts val="0"/>
              </a:spcBef>
              <a:spcAft>
                <a:spcPts val="0"/>
              </a:spcAft>
              <a:buClr>
                <a:schemeClr val="dk1"/>
              </a:buClr>
              <a:buSzPts val="1100"/>
              <a:buFont typeface="Arial"/>
              <a:buNone/>
            </a:pPr>
            <a:r>
              <a:rPr lang="en-GB" sz="2800">
                <a:solidFill>
                  <a:srgbClr val="FFFFFF"/>
                </a:solidFill>
              </a:rPr>
              <a:t>Comparing it with standard eigen decomposition we can observe that Σ is the square root of eigen values of X</a:t>
            </a:r>
            <a:r>
              <a:rPr lang="en-GB" sz="2800" baseline="30000">
                <a:solidFill>
                  <a:srgbClr val="FFFFFF"/>
                </a:solidFill>
              </a:rPr>
              <a:t>-1</a:t>
            </a:r>
            <a:r>
              <a:rPr lang="en-GB" sz="2800">
                <a:solidFill>
                  <a:srgbClr val="FFFFFF"/>
                </a:solidFill>
              </a:rPr>
              <a:t>X.</a:t>
            </a:r>
            <a:endParaRPr sz="2800">
              <a:solidFill>
                <a:srgbClr val="FFFFFF"/>
              </a:solidFill>
            </a:endParaRPr>
          </a:p>
          <a:p>
            <a:pPr marL="0" lvl="0" indent="0" algn="ctr" rtl="0">
              <a:spcBef>
                <a:spcPts val="0"/>
              </a:spcBef>
              <a:spcAft>
                <a:spcPts val="0"/>
              </a:spcAft>
              <a:buNone/>
            </a:pPr>
            <a:endParaRPr sz="2800">
              <a:solidFill>
                <a:srgbClr val="FFFFFF"/>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20"/>
          <p:cNvSpPr txBox="1"/>
          <p:nvPr/>
        </p:nvSpPr>
        <p:spPr>
          <a:xfrm>
            <a:off x="1013550" y="140025"/>
            <a:ext cx="7116900" cy="1044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3800" u="sng">
                <a:solidFill>
                  <a:srgbClr val="FFFFFF"/>
                </a:solidFill>
              </a:rPr>
              <a:t>Principal Component Analysis</a:t>
            </a:r>
            <a:endParaRPr sz="3800" u="sng">
              <a:solidFill>
                <a:srgbClr val="FFFFFF"/>
              </a:solidFill>
            </a:endParaRPr>
          </a:p>
        </p:txBody>
      </p:sp>
      <p:sp>
        <p:nvSpPr>
          <p:cNvPr id="99" name="Google Shape;99;p20"/>
          <p:cNvSpPr txBox="1"/>
          <p:nvPr/>
        </p:nvSpPr>
        <p:spPr>
          <a:xfrm>
            <a:off x="415200" y="1107650"/>
            <a:ext cx="8313600" cy="3819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2800">
                <a:solidFill>
                  <a:srgbClr val="FFFFFF"/>
                </a:solidFill>
              </a:rPr>
              <a:t>The idea of principal component analysis (PCA)</a:t>
            </a:r>
            <a:endParaRPr sz="2800">
              <a:solidFill>
                <a:srgbClr val="FFFFFF"/>
              </a:solidFill>
            </a:endParaRPr>
          </a:p>
          <a:p>
            <a:pPr marL="0" lvl="0" indent="0" algn="ctr" rtl="0">
              <a:spcBef>
                <a:spcPts val="0"/>
              </a:spcBef>
              <a:spcAft>
                <a:spcPts val="0"/>
              </a:spcAft>
              <a:buNone/>
            </a:pPr>
            <a:r>
              <a:rPr lang="en-GB" sz="2800">
                <a:solidFill>
                  <a:srgbClr val="FFFFFF"/>
                </a:solidFill>
              </a:rPr>
              <a:t>Is to reduced the reductancy and noise of a data set consisting of many variables correlated with each other. First we construct a covariance matrix whose diagonal elements are variance measures and rest of elements are covariance measures</a:t>
            </a:r>
            <a:endParaRPr sz="2800">
              <a:solidFill>
                <a:srgbClr val="FFFFFF"/>
              </a:solidFill>
            </a:endParaRPr>
          </a:p>
          <a:p>
            <a:pPr marL="0" lvl="0" indent="0" algn="ctr" rtl="0">
              <a:spcBef>
                <a:spcPts val="0"/>
              </a:spcBef>
              <a:spcAft>
                <a:spcPts val="0"/>
              </a:spcAft>
              <a:buNone/>
            </a:pPr>
            <a:r>
              <a:rPr lang="en-GB" sz="2800">
                <a:solidFill>
                  <a:srgbClr val="FFFFFF"/>
                </a:solidFill>
              </a:rPr>
              <a:t>C</a:t>
            </a:r>
            <a:r>
              <a:rPr lang="en-GB" sz="2800" baseline="-25000">
                <a:solidFill>
                  <a:srgbClr val="FFFFFF"/>
                </a:solidFill>
              </a:rPr>
              <a:t>x</a:t>
            </a:r>
            <a:r>
              <a:rPr lang="en-GB" sz="2800">
                <a:solidFill>
                  <a:srgbClr val="FFFFFF"/>
                </a:solidFill>
              </a:rPr>
              <a:t>=(1/(n-1))*XX</a:t>
            </a:r>
            <a:r>
              <a:rPr lang="en-GB" sz="2800" baseline="30000">
                <a:solidFill>
                  <a:srgbClr val="FFFFFF"/>
                </a:solidFill>
              </a:rPr>
              <a:t>-1</a:t>
            </a:r>
            <a:endParaRPr sz="2800">
              <a:solidFill>
                <a:srgbClr val="FFFFFF"/>
              </a:solidFill>
            </a:endParaRPr>
          </a:p>
          <a:p>
            <a:pPr marL="0" lvl="0" indent="0" algn="ctr" rtl="0">
              <a:spcBef>
                <a:spcPts val="0"/>
              </a:spcBef>
              <a:spcAft>
                <a:spcPts val="0"/>
              </a:spcAft>
              <a:buNone/>
            </a:pPr>
            <a:r>
              <a:rPr lang="en-GB" sz="2800">
                <a:solidFill>
                  <a:srgbClr val="FFFFFF"/>
                </a:solidFill>
              </a:rPr>
              <a:t>Where X is our data matrix.</a:t>
            </a:r>
            <a:endParaRPr sz="2800">
              <a:solidFill>
                <a:srgbClr val="FFFFFF"/>
              </a:solidFill>
            </a:endParaRPr>
          </a:p>
          <a:p>
            <a:pPr marL="0" lvl="0" indent="0" algn="ctr" rtl="0">
              <a:spcBef>
                <a:spcPts val="0"/>
              </a:spcBef>
              <a:spcAft>
                <a:spcPts val="0"/>
              </a:spcAft>
              <a:buNone/>
            </a:pPr>
            <a:endParaRPr sz="2800">
              <a:solidFill>
                <a:srgbClr val="FFFFFF"/>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21"/>
          <p:cNvSpPr txBox="1"/>
          <p:nvPr/>
        </p:nvSpPr>
        <p:spPr>
          <a:xfrm>
            <a:off x="365250" y="431475"/>
            <a:ext cx="8413500" cy="4541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2800">
                <a:solidFill>
                  <a:srgbClr val="FFFFFF"/>
                </a:solidFill>
              </a:rPr>
              <a:t>Variance can be computed by using this formula σ</a:t>
            </a:r>
            <a:r>
              <a:rPr lang="en-GB" sz="2800" baseline="-25000">
                <a:solidFill>
                  <a:srgbClr val="FFFFFF"/>
                </a:solidFill>
              </a:rPr>
              <a:t>x</a:t>
            </a:r>
            <a:r>
              <a:rPr lang="en-GB" sz="2800" baseline="30000">
                <a:solidFill>
                  <a:srgbClr val="FFFFFF"/>
                </a:solidFill>
              </a:rPr>
              <a:t>2</a:t>
            </a:r>
            <a:r>
              <a:rPr lang="en-GB" sz="2800">
                <a:solidFill>
                  <a:srgbClr val="FFFFFF"/>
                </a:solidFill>
              </a:rPr>
              <a:t>=(1/(n-1))*xx</a:t>
            </a:r>
            <a:r>
              <a:rPr lang="en-GB" sz="2800" baseline="30000">
                <a:solidFill>
                  <a:srgbClr val="FFFFFF"/>
                </a:solidFill>
              </a:rPr>
              <a:t>T</a:t>
            </a:r>
            <a:endParaRPr sz="2800">
              <a:solidFill>
                <a:srgbClr val="FFFFFF"/>
              </a:solidFill>
            </a:endParaRPr>
          </a:p>
          <a:p>
            <a:pPr marL="0" lvl="0" indent="0" algn="ctr" rtl="0">
              <a:spcBef>
                <a:spcPts val="0"/>
              </a:spcBef>
              <a:spcAft>
                <a:spcPts val="0"/>
              </a:spcAft>
              <a:buNone/>
            </a:pPr>
            <a:r>
              <a:rPr lang="en-GB" sz="2800">
                <a:solidFill>
                  <a:srgbClr val="FFFFFF"/>
                </a:solidFill>
              </a:rPr>
              <a:t>And covariance between two vectors can be computed by using this formula</a:t>
            </a:r>
            <a:endParaRPr sz="2800">
              <a:solidFill>
                <a:srgbClr val="FFFFFF"/>
              </a:solidFill>
            </a:endParaRPr>
          </a:p>
          <a:p>
            <a:pPr marL="0" lvl="0" indent="0" algn="ctr" rtl="0">
              <a:spcBef>
                <a:spcPts val="0"/>
              </a:spcBef>
              <a:spcAft>
                <a:spcPts val="0"/>
              </a:spcAft>
              <a:buNone/>
            </a:pPr>
            <a:r>
              <a:rPr lang="en-GB" sz="2800">
                <a:solidFill>
                  <a:srgbClr val="FFFFFF"/>
                </a:solidFill>
              </a:rPr>
              <a:t>σ</a:t>
            </a:r>
            <a:r>
              <a:rPr lang="en-GB" sz="2800" baseline="-25000">
                <a:solidFill>
                  <a:srgbClr val="FFFFFF"/>
                </a:solidFill>
              </a:rPr>
              <a:t>xy</a:t>
            </a:r>
            <a:r>
              <a:rPr lang="en-GB" sz="2800" baseline="30000">
                <a:solidFill>
                  <a:srgbClr val="FFFFFF"/>
                </a:solidFill>
              </a:rPr>
              <a:t>2</a:t>
            </a:r>
            <a:r>
              <a:rPr lang="en-GB" sz="2800">
                <a:solidFill>
                  <a:srgbClr val="FFFFFF"/>
                </a:solidFill>
              </a:rPr>
              <a:t>=(1/(n-1))*xy</a:t>
            </a:r>
            <a:r>
              <a:rPr lang="en-GB" sz="2800" baseline="30000">
                <a:solidFill>
                  <a:srgbClr val="FFFFFF"/>
                </a:solidFill>
              </a:rPr>
              <a:t>T</a:t>
            </a:r>
            <a:endParaRPr sz="2800">
              <a:solidFill>
                <a:srgbClr val="FFFFFF"/>
              </a:solidFill>
            </a:endParaRPr>
          </a:p>
          <a:p>
            <a:pPr marL="0" lvl="0" indent="0" algn="ctr" rtl="0">
              <a:spcBef>
                <a:spcPts val="0"/>
              </a:spcBef>
              <a:spcAft>
                <a:spcPts val="0"/>
              </a:spcAft>
              <a:buClr>
                <a:schemeClr val="dk1"/>
              </a:buClr>
              <a:buSzPts val="1100"/>
              <a:buFont typeface="Arial"/>
              <a:buNone/>
            </a:pPr>
            <a:r>
              <a:rPr lang="en-GB" sz="2800">
                <a:solidFill>
                  <a:srgbClr val="FFFFFF"/>
                </a:solidFill>
              </a:rPr>
              <a:t>And our aim is to make the covariance matrix such that it’s non-diagonal elements reduces to zero, this will help us to kill out all the related data in original data set. We can do this by transforming Original data matrix with respect to U</a:t>
            </a:r>
            <a:r>
              <a:rPr lang="en-GB" sz="2800" baseline="30000">
                <a:solidFill>
                  <a:srgbClr val="FFFFFF"/>
                </a:solidFill>
              </a:rPr>
              <a:t>T</a:t>
            </a:r>
            <a:r>
              <a:rPr lang="en-GB" sz="2800">
                <a:solidFill>
                  <a:srgbClr val="FFFFFF"/>
                </a:solidFill>
              </a:rPr>
              <a:t>. </a:t>
            </a:r>
            <a:endParaRPr sz="2800">
              <a:solidFill>
                <a:srgbClr val="FFFFFF"/>
              </a:solidFill>
            </a:endParaRPr>
          </a:p>
          <a:p>
            <a:pPr marL="0" lvl="0" indent="0" algn="ctr" rtl="0">
              <a:spcBef>
                <a:spcPts val="0"/>
              </a:spcBef>
              <a:spcAft>
                <a:spcPts val="0"/>
              </a:spcAft>
              <a:buNone/>
            </a:pPr>
            <a:endParaRPr sz="2800">
              <a:solidFill>
                <a:srgbClr val="FFFFFF"/>
              </a:solidFill>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722</Words>
  <Application>Microsoft Office PowerPoint</Application>
  <PresentationFormat>On-screen Show (16:9)</PresentationFormat>
  <Paragraphs>63</Paragraphs>
  <Slides>16</Slides>
  <Notes>16</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16</vt:i4>
      </vt:variant>
    </vt:vector>
  </HeadingPairs>
  <TitlesOfParts>
    <vt:vector size="18" baseType="lpstr">
      <vt:lpstr>Arial</vt:lpstr>
      <vt:lpstr>Simple Light</vt:lpstr>
      <vt:lpstr>DATA SCIENCE PROJECT</vt:lpstr>
      <vt:lpstr> </vt:lpstr>
      <vt:lpstr> </vt:lpstr>
      <vt:lpstr>MID SEMESTER GOAL</vt:lpstr>
      <vt:lpstr>Eigen Decomposition</vt:lpstr>
      <vt:lpstr>Singular Value Decomposition</vt:lpstr>
      <vt:lpstr>PowerPoint Presentation</vt:lpstr>
      <vt:lpstr>PowerPoint Presentation</vt:lpstr>
      <vt:lpstr>PowerPoint Presentation</vt:lpstr>
      <vt:lpstr>Dynamic Mode Decomposition </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SCIENCE PROJECT</dc:title>
  <cp:lastModifiedBy>Rishabh Agarwal</cp:lastModifiedBy>
  <cp:revision>1</cp:revision>
  <dcterms:modified xsi:type="dcterms:W3CDTF">2020-03-07T17:08:08Z</dcterms:modified>
</cp:coreProperties>
</file>