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7CDE34-E057-4788-BEC0-29670C7CF8F4}">
  <a:tblStyle styleId="{B97CDE34-E057-4788-BEC0-29670C7CF8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99c1a3be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99c1a3be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99c1a3be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99c1a3be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e3826e895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e3826e89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8d65b59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8d65b59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60e8d36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60e8d36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8c9b818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8c9b818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8c9b8181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8c9b8181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e662a6e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e662a6e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e662a6e8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e662a6e8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99c1a3bed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99c1a3bed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e344fe5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e344fe5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e344fe5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e344fe5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8c9b818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8c9b818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e662a6e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e662a6e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8c9b8181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8c9b818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8c9b818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8c9b818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e344fe5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e344fe5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8c9b818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8c9b818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50" y="676825"/>
            <a:ext cx="5334900" cy="139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600">
                <a:solidFill>
                  <a:srgbClr val="9FC5E8"/>
                </a:solidFill>
              </a:rPr>
              <a:t>TweetPress </a:t>
            </a:r>
            <a:endParaRPr sz="4600">
              <a:solidFill>
                <a:srgbClr val="9FC5E8"/>
              </a:solidFill>
            </a:endParaRPr>
          </a:p>
          <a:p>
            <a:pPr indent="0" lvl="0" marL="0" rtl="0" algn="l">
              <a:spcBef>
                <a:spcPts val="0"/>
              </a:spcBef>
              <a:spcAft>
                <a:spcPts val="0"/>
              </a:spcAft>
              <a:buNone/>
            </a:pPr>
            <a:r>
              <a:rPr lang="en" sz="2177">
                <a:solidFill>
                  <a:srgbClr val="9FC5E8"/>
                </a:solidFill>
              </a:rPr>
              <a:t>News Recommendation System</a:t>
            </a:r>
            <a:endParaRPr sz="2177">
              <a:solidFill>
                <a:srgbClr val="9FC5E8"/>
              </a:solidFill>
            </a:endParaRPr>
          </a:p>
        </p:txBody>
      </p:sp>
      <p:sp>
        <p:nvSpPr>
          <p:cNvPr id="65" name="Google Shape;65;p13"/>
          <p:cNvSpPr txBox="1"/>
          <p:nvPr>
            <p:ph idx="1" type="body"/>
          </p:nvPr>
        </p:nvSpPr>
        <p:spPr>
          <a:xfrm>
            <a:off x="311750" y="2504350"/>
            <a:ext cx="5445900" cy="2473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 sz="1800" u="sng">
                <a:solidFill>
                  <a:schemeClr val="lt1"/>
                </a:solidFill>
              </a:rPr>
              <a:t>Group 52</a:t>
            </a:r>
            <a:endParaRPr b="1" sz="1800" u="sng">
              <a:solidFill>
                <a:schemeClr val="lt1"/>
              </a:solidFill>
            </a:endParaRPr>
          </a:p>
          <a:p>
            <a:pPr indent="0" lvl="0" marL="0" marR="0" rtl="0" algn="l">
              <a:lnSpc>
                <a:spcPct val="80000"/>
              </a:lnSpc>
              <a:spcBef>
                <a:spcPts val="1200"/>
              </a:spcBef>
              <a:spcAft>
                <a:spcPts val="0"/>
              </a:spcAft>
              <a:buSzPts val="935"/>
              <a:buNone/>
            </a:pPr>
            <a:r>
              <a:rPr lang="en" sz="1500">
                <a:solidFill>
                  <a:schemeClr val="lt1"/>
                </a:solidFill>
              </a:rPr>
              <a:t>Kartik Jain</a:t>
            </a:r>
            <a:endParaRPr sz="1500">
              <a:solidFill>
                <a:schemeClr val="lt1"/>
              </a:solidFill>
            </a:endParaRPr>
          </a:p>
          <a:p>
            <a:pPr indent="0" lvl="0" marL="0" marR="0" rtl="0" algn="l">
              <a:lnSpc>
                <a:spcPct val="80000"/>
              </a:lnSpc>
              <a:spcBef>
                <a:spcPts val="1200"/>
              </a:spcBef>
              <a:spcAft>
                <a:spcPts val="0"/>
              </a:spcAft>
              <a:buSzPts val="935"/>
              <a:buNone/>
            </a:pPr>
            <a:r>
              <a:rPr lang="en" sz="1500">
                <a:solidFill>
                  <a:schemeClr val="lt1"/>
                </a:solidFill>
              </a:rPr>
              <a:t>Uttkarsh Singh</a:t>
            </a:r>
            <a:endParaRPr sz="1500">
              <a:solidFill>
                <a:schemeClr val="lt1"/>
              </a:solidFill>
            </a:endParaRPr>
          </a:p>
          <a:p>
            <a:pPr indent="0" lvl="0" marL="0" rtl="0" algn="l">
              <a:lnSpc>
                <a:spcPct val="80000"/>
              </a:lnSpc>
              <a:spcBef>
                <a:spcPts val="1200"/>
              </a:spcBef>
              <a:spcAft>
                <a:spcPts val="0"/>
              </a:spcAft>
              <a:buSzPts val="935"/>
              <a:buNone/>
            </a:pPr>
            <a:r>
              <a:rPr lang="en" sz="1500">
                <a:solidFill>
                  <a:schemeClr val="lt1"/>
                </a:solidFill>
              </a:rPr>
              <a:t>Darsh Parikh</a:t>
            </a:r>
            <a:endParaRPr sz="1500">
              <a:solidFill>
                <a:schemeClr val="lt1"/>
              </a:solidFill>
            </a:endParaRPr>
          </a:p>
          <a:p>
            <a:pPr indent="0" lvl="0" marL="0" rtl="0" algn="l">
              <a:lnSpc>
                <a:spcPct val="80000"/>
              </a:lnSpc>
              <a:spcBef>
                <a:spcPts val="1200"/>
              </a:spcBef>
              <a:spcAft>
                <a:spcPts val="0"/>
              </a:spcAft>
              <a:buSzPts val="935"/>
              <a:buNone/>
            </a:pPr>
            <a:r>
              <a:rPr lang="en" sz="1500">
                <a:solidFill>
                  <a:schemeClr val="lt1"/>
                </a:solidFill>
              </a:rPr>
              <a:t>Manas Agarwal</a:t>
            </a:r>
            <a:endParaRPr b="1" sz="1800" u="sng">
              <a:solidFill>
                <a:schemeClr val="lt1"/>
              </a:solidFill>
            </a:endParaRPr>
          </a:p>
          <a:p>
            <a:pPr indent="0" lvl="0" marL="0" rtl="0" algn="l">
              <a:lnSpc>
                <a:spcPct val="80000"/>
              </a:lnSpc>
              <a:spcBef>
                <a:spcPts val="1200"/>
              </a:spcBef>
              <a:spcAft>
                <a:spcPts val="1200"/>
              </a:spcAft>
              <a:buSzPts val="935"/>
              <a:buNone/>
            </a:pPr>
            <a:r>
              <a:rPr lang="en" sz="1500">
                <a:solidFill>
                  <a:schemeClr val="lt1"/>
                </a:solidFill>
              </a:rPr>
              <a:t>Rishabh Oberoi</a:t>
            </a:r>
            <a:endParaRPr sz="1500">
              <a:solidFill>
                <a:schemeClr val="lt1"/>
              </a:solidFill>
            </a:endParaRPr>
          </a:p>
        </p:txBody>
      </p:sp>
      <p:pic>
        <p:nvPicPr>
          <p:cNvPr id="66" name="Google Shape;66;p13"/>
          <p:cNvPicPr preferRelativeResize="0"/>
          <p:nvPr/>
        </p:nvPicPr>
        <p:blipFill rotWithShape="1">
          <a:blip r:embed="rId3">
            <a:alphaModFix/>
          </a:blip>
          <a:srcRect b="0" l="0" r="0" t="921"/>
          <a:stretch/>
        </p:blipFill>
        <p:spPr>
          <a:xfrm>
            <a:off x="6326300" y="0"/>
            <a:ext cx="2817700"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29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Keyword Extraction And Sentiment Analysis</a:t>
            </a:r>
            <a:endParaRPr/>
          </a:p>
        </p:txBody>
      </p:sp>
      <p:sp>
        <p:nvSpPr>
          <p:cNvPr id="120" name="Google Shape;120;p22"/>
          <p:cNvSpPr txBox="1"/>
          <p:nvPr/>
        </p:nvSpPr>
        <p:spPr>
          <a:xfrm>
            <a:off x="311700" y="1471200"/>
            <a:ext cx="8926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We used the following Keyword Extraction methods along with sentiment analysis: </a:t>
            </a:r>
            <a:endParaRPr sz="1300"/>
          </a:p>
          <a:p>
            <a:pPr indent="-311150" lvl="0" marL="457200" rtl="0" algn="l">
              <a:spcBef>
                <a:spcPts val="0"/>
              </a:spcBef>
              <a:spcAft>
                <a:spcPts val="0"/>
              </a:spcAft>
              <a:buSzPts val="1300"/>
              <a:buChar char="●"/>
            </a:pPr>
            <a:r>
              <a:rPr b="1" lang="en" sz="1300"/>
              <a:t>RAKE(Rapid Automatic Keyword Extraction): </a:t>
            </a:r>
            <a:r>
              <a:rPr lang="en" sz="1300"/>
              <a:t>This algorithm is not specific to any particular domain and is based on the observation that natural language has many unnecessary words, such as stopwords and punctuation, that do not contribute much to the meaning and context of the text. To extract the candidate keywords, these extra words are removed and the remaining words are assigned a score based on their degree and frequency in a co-occurrence graph.</a:t>
            </a:r>
            <a:endParaRPr sz="1300"/>
          </a:p>
          <a:p>
            <a:pPr indent="-311150" lvl="0" marL="457200" rtl="0" algn="l">
              <a:spcBef>
                <a:spcPts val="0"/>
              </a:spcBef>
              <a:spcAft>
                <a:spcPts val="0"/>
              </a:spcAft>
              <a:buSzPts val="1300"/>
              <a:buChar char="●"/>
            </a:pPr>
            <a:r>
              <a:rPr b="1" lang="en" sz="1300"/>
              <a:t>YAKE(Yet Another Keyword Extractor):</a:t>
            </a:r>
            <a:r>
              <a:rPr lang="en" sz="1300"/>
              <a:t> This method is a simple and automated way to extract keywords from text, using statistical features. It is independent of the language and the corpus of the text being analyzed. Furthermore, it can identify the important keywords in a single document.</a:t>
            </a:r>
            <a:endParaRPr sz="1300"/>
          </a:p>
          <a:p>
            <a:pPr indent="-311150" lvl="0" marL="457200" rtl="0" algn="l">
              <a:spcBef>
                <a:spcPts val="0"/>
              </a:spcBef>
              <a:spcAft>
                <a:spcPts val="0"/>
              </a:spcAft>
              <a:buSzPts val="1300"/>
              <a:buChar char="●"/>
            </a:pPr>
            <a:r>
              <a:rPr b="1" lang="en" sz="1300"/>
              <a:t>KeyBERT:</a:t>
            </a:r>
            <a:r>
              <a:rPr lang="en" sz="1300"/>
              <a:t> BERT is a type of transformer model that is capable of transforming phrases and documents into vectors that represent their meaning. KeyBERT is a straightforward and user-friendly technique for extracting keywords from text, which relies on BERT-embeddings and cosine similarity to identify the most relevant sub-documents within a larger document. By leveraging BERT, KeyBERT can generate document-level representations that facilitate the extraction of meaningful keywords.</a:t>
            </a:r>
            <a:endParaRPr sz="1300"/>
          </a:p>
          <a:p>
            <a:pPr indent="-311150" lvl="0" marL="457200" rtl="0" algn="l">
              <a:spcBef>
                <a:spcPts val="0"/>
              </a:spcBef>
              <a:spcAft>
                <a:spcPts val="0"/>
              </a:spcAft>
              <a:buSzPts val="1300"/>
              <a:buChar char="●"/>
            </a:pPr>
            <a:r>
              <a:rPr b="1" lang="en" sz="1300"/>
              <a:t>Textacy:</a:t>
            </a:r>
            <a:r>
              <a:rPr lang="en" sz="1300"/>
              <a:t> It provides several algorithms for extracting important words or phrases from text, such as the TextRank and SingleRank algorithms, and supports multiple languages. It also offers tools for preprocessing text and filtering out unwanted words. Overall, Textacy's keyword extraction module can help simplify the task of identifying important topics in large volumes of text data.</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270150" y="1535800"/>
            <a:ext cx="8603699" cy="3368675"/>
          </a:xfrm>
          <a:prstGeom prst="rect">
            <a:avLst/>
          </a:prstGeom>
          <a:noFill/>
          <a:ln>
            <a:noFill/>
          </a:ln>
        </p:spPr>
      </p:pic>
      <p:pic>
        <p:nvPicPr>
          <p:cNvPr id="126" name="Google Shape;126;p23"/>
          <p:cNvPicPr preferRelativeResize="0"/>
          <p:nvPr/>
        </p:nvPicPr>
        <p:blipFill>
          <a:blip r:embed="rId4">
            <a:alphaModFix/>
          </a:blip>
          <a:stretch>
            <a:fillRect/>
          </a:stretch>
        </p:blipFill>
        <p:spPr>
          <a:xfrm>
            <a:off x="4544824" y="127863"/>
            <a:ext cx="4329023" cy="1306875"/>
          </a:xfrm>
          <a:prstGeom prst="rect">
            <a:avLst/>
          </a:prstGeom>
          <a:noFill/>
          <a:ln>
            <a:noFill/>
          </a:ln>
        </p:spPr>
      </p:pic>
      <p:sp>
        <p:nvSpPr>
          <p:cNvPr id="127" name="Google Shape;127;p23"/>
          <p:cNvSpPr txBox="1"/>
          <p:nvPr/>
        </p:nvSpPr>
        <p:spPr>
          <a:xfrm>
            <a:off x="1008950" y="201400"/>
            <a:ext cx="32382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666666"/>
                </a:solidFill>
                <a:latin typeface="Roboto"/>
                <a:ea typeface="Roboto"/>
                <a:cs typeface="Roboto"/>
                <a:sym typeface="Roboto"/>
              </a:rPr>
              <a:t>Sample of Keyword Extraction and Sentiment Analysis</a:t>
            </a:r>
            <a:endParaRPr b="1" sz="2100">
              <a:solidFill>
                <a:srgbClr val="66666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4600">
                <a:solidFill>
                  <a:srgbClr val="9FC5E8"/>
                </a:solidFill>
              </a:rPr>
              <a:t>User Interface</a:t>
            </a:r>
            <a:endParaRPr sz="4600">
              <a:solidFill>
                <a:srgbClr val="9FC5E8"/>
              </a:solidFill>
            </a:endParaRPr>
          </a:p>
        </p:txBody>
      </p:sp>
      <p:pic>
        <p:nvPicPr>
          <p:cNvPr id="133" name="Google Shape;133;p24"/>
          <p:cNvPicPr preferRelativeResize="0"/>
          <p:nvPr/>
        </p:nvPicPr>
        <p:blipFill>
          <a:blip r:embed="rId3">
            <a:alphaModFix/>
          </a:blip>
          <a:stretch>
            <a:fillRect/>
          </a:stretch>
        </p:blipFill>
        <p:spPr>
          <a:xfrm>
            <a:off x="85252" y="1470675"/>
            <a:ext cx="8973499" cy="325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52400" y="1612500"/>
            <a:ext cx="8839200" cy="3273266"/>
          </a:xfrm>
          <a:prstGeom prst="rect">
            <a:avLst/>
          </a:prstGeom>
          <a:noFill/>
          <a:ln>
            <a:noFill/>
          </a:ln>
        </p:spPr>
      </p:pic>
      <p:sp>
        <p:nvSpPr>
          <p:cNvPr id="139" name="Google Shape;139;p25"/>
          <p:cNvSpPr txBox="1"/>
          <p:nvPr/>
        </p:nvSpPr>
        <p:spPr>
          <a:xfrm>
            <a:off x="97650" y="565800"/>
            <a:ext cx="894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Example 1: Suppose I want to search news articles based on Greta Thunberg’s tweets.</a:t>
            </a:r>
            <a:br>
              <a:rPr lang="en">
                <a:latin typeface="Roboto"/>
                <a:ea typeface="Roboto"/>
                <a:cs typeface="Roboto"/>
                <a:sym typeface="Roboto"/>
              </a:rPr>
            </a:br>
            <a:r>
              <a:rPr lang="en">
                <a:latin typeface="Roboto"/>
                <a:ea typeface="Roboto"/>
                <a:cs typeface="Roboto"/>
                <a:sym typeface="Roboto"/>
              </a:rPr>
              <a:t>I will select her Twitter ID, choose a weighting scheme (here Binary Weighting Scheme), then choose a Keyword Extraction Method and then the number of News Articles I want to see.</a:t>
            </a:r>
            <a:br>
              <a:rPr lang="en">
                <a:latin typeface="Roboto"/>
                <a:ea typeface="Roboto"/>
                <a:cs typeface="Roboto"/>
                <a:sym typeface="Roboto"/>
              </a:rPr>
            </a:br>
            <a:r>
              <a:rPr lang="en">
                <a:latin typeface="Roboto"/>
                <a:ea typeface="Roboto"/>
                <a:cs typeface="Roboto"/>
                <a:sym typeface="Roboto"/>
              </a:rPr>
              <a:t>After entering the details I will click on the search button to get the output.</a:t>
            </a:r>
            <a:endParaRPr>
              <a:latin typeface="Roboto"/>
              <a:ea typeface="Roboto"/>
              <a:cs typeface="Roboto"/>
              <a:sym typeface="Roboto"/>
            </a:endParaRPr>
          </a:p>
        </p:txBody>
      </p:sp>
      <p:sp>
        <p:nvSpPr>
          <p:cNvPr id="140" name="Google Shape;140;p25"/>
          <p:cNvSpPr txBox="1"/>
          <p:nvPr/>
        </p:nvSpPr>
        <p:spPr>
          <a:xfrm>
            <a:off x="2656925" y="92925"/>
            <a:ext cx="3716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6FA8DC"/>
                </a:solidFill>
                <a:latin typeface="Merriweather"/>
                <a:ea typeface="Merriweather"/>
                <a:cs typeface="Merriweather"/>
                <a:sym typeface="Merriweather"/>
              </a:rPr>
              <a:t>Query Format</a:t>
            </a:r>
            <a:endParaRPr sz="2500">
              <a:solidFill>
                <a:srgbClr val="6FA8DC"/>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4294967295" type="title"/>
          </p:nvPr>
        </p:nvSpPr>
        <p:spPr>
          <a:xfrm>
            <a:off x="311700" y="69550"/>
            <a:ext cx="8520600" cy="623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4600">
                <a:solidFill>
                  <a:srgbClr val="6FA8DC"/>
                </a:solidFill>
              </a:rPr>
              <a:t>Output Format</a:t>
            </a:r>
            <a:endParaRPr sz="4600">
              <a:solidFill>
                <a:srgbClr val="6FA8DC"/>
              </a:solidFill>
            </a:endParaRPr>
          </a:p>
        </p:txBody>
      </p:sp>
      <p:pic>
        <p:nvPicPr>
          <p:cNvPr id="146" name="Google Shape;146;p26"/>
          <p:cNvPicPr preferRelativeResize="0"/>
          <p:nvPr/>
        </p:nvPicPr>
        <p:blipFill rotWithShape="1">
          <a:blip r:embed="rId3">
            <a:alphaModFix/>
          </a:blip>
          <a:srcRect b="0" l="32318" r="9470" t="0"/>
          <a:stretch/>
        </p:blipFill>
        <p:spPr>
          <a:xfrm>
            <a:off x="0" y="755350"/>
            <a:ext cx="3321600" cy="2526136"/>
          </a:xfrm>
          <a:prstGeom prst="rect">
            <a:avLst/>
          </a:prstGeom>
          <a:noFill/>
          <a:ln>
            <a:noFill/>
          </a:ln>
        </p:spPr>
      </p:pic>
      <p:pic>
        <p:nvPicPr>
          <p:cNvPr id="147" name="Google Shape;147;p26"/>
          <p:cNvPicPr preferRelativeResize="0"/>
          <p:nvPr/>
        </p:nvPicPr>
        <p:blipFill>
          <a:blip r:embed="rId4">
            <a:alphaModFix/>
          </a:blip>
          <a:stretch>
            <a:fillRect/>
          </a:stretch>
        </p:blipFill>
        <p:spPr>
          <a:xfrm>
            <a:off x="2845338" y="2593450"/>
            <a:ext cx="3453325" cy="2408950"/>
          </a:xfrm>
          <a:prstGeom prst="rect">
            <a:avLst/>
          </a:prstGeom>
          <a:noFill/>
          <a:ln>
            <a:noFill/>
          </a:ln>
        </p:spPr>
      </p:pic>
      <p:pic>
        <p:nvPicPr>
          <p:cNvPr id="148" name="Google Shape;148;p26"/>
          <p:cNvPicPr preferRelativeResize="0"/>
          <p:nvPr/>
        </p:nvPicPr>
        <p:blipFill>
          <a:blip r:embed="rId5">
            <a:alphaModFix/>
          </a:blip>
          <a:stretch>
            <a:fillRect/>
          </a:stretch>
        </p:blipFill>
        <p:spPr>
          <a:xfrm>
            <a:off x="5545069" y="810687"/>
            <a:ext cx="3598919" cy="263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Evaluation and Results</a:t>
            </a:r>
            <a:endParaRPr/>
          </a:p>
        </p:txBody>
      </p:sp>
      <p:graphicFrame>
        <p:nvGraphicFramePr>
          <p:cNvPr id="154" name="Google Shape;154;p27"/>
          <p:cNvGraphicFramePr/>
          <p:nvPr/>
        </p:nvGraphicFramePr>
        <p:xfrm>
          <a:off x="83125" y="1403825"/>
          <a:ext cx="3000000" cy="3000000"/>
        </p:xfrm>
        <a:graphic>
          <a:graphicData uri="http://schemas.openxmlformats.org/drawingml/2006/table">
            <a:tbl>
              <a:tblPr>
                <a:noFill/>
                <a:tableStyleId>{B97CDE34-E057-4788-BEC0-29670C7CF8F4}</a:tableStyleId>
              </a:tblPr>
              <a:tblGrid>
                <a:gridCol w="820175"/>
                <a:gridCol w="623400"/>
                <a:gridCol w="721800"/>
                <a:gridCol w="721800"/>
                <a:gridCol w="721800"/>
                <a:gridCol w="721800"/>
              </a:tblGrid>
              <a:tr h="518125">
                <a:tc>
                  <a:txBody>
                    <a:bodyPr/>
                    <a:lstStyle/>
                    <a:p>
                      <a:pPr indent="0" lvl="0" marL="0" rtl="0" algn="l">
                        <a:spcBef>
                          <a:spcPts val="0"/>
                        </a:spcBef>
                        <a:spcAft>
                          <a:spcPts val="0"/>
                        </a:spcAft>
                        <a:buNone/>
                      </a:pPr>
                      <a:r>
                        <a:rPr lang="en" sz="1100"/>
                        <a:t>Weighting Scheme</a:t>
                      </a:r>
                      <a:endParaRPr sz="1100"/>
                    </a:p>
                  </a:txBody>
                  <a:tcPr marT="91425" marB="91425" marR="91425" marL="91425"/>
                </a:tc>
                <a:tc>
                  <a:txBody>
                    <a:bodyPr/>
                    <a:lstStyle/>
                    <a:p>
                      <a:pPr indent="0" lvl="0" marL="0" rtl="0" algn="l">
                        <a:spcBef>
                          <a:spcPts val="0"/>
                        </a:spcBef>
                        <a:spcAft>
                          <a:spcPts val="0"/>
                        </a:spcAft>
                        <a:buNone/>
                      </a:pPr>
                      <a:r>
                        <a:rPr lang="en" sz="1100"/>
                        <a:t>Binary TF</a:t>
                      </a:r>
                      <a:endParaRPr sz="1100"/>
                    </a:p>
                  </a:txBody>
                  <a:tcPr marT="91425" marB="91425" marR="91425" marL="91425"/>
                </a:tc>
                <a:tc>
                  <a:txBody>
                    <a:bodyPr/>
                    <a:lstStyle/>
                    <a:p>
                      <a:pPr indent="0" lvl="0" marL="0" rtl="0" algn="l">
                        <a:spcBef>
                          <a:spcPts val="0"/>
                        </a:spcBef>
                        <a:spcAft>
                          <a:spcPts val="0"/>
                        </a:spcAft>
                        <a:buNone/>
                      </a:pPr>
                      <a:r>
                        <a:rPr lang="en" sz="1100"/>
                        <a:t>Raw Count</a:t>
                      </a:r>
                      <a:endParaRPr sz="1100"/>
                    </a:p>
                  </a:txBody>
                  <a:tcPr marT="91425" marB="91425" marR="91425" marL="91425"/>
                </a:tc>
                <a:tc>
                  <a:txBody>
                    <a:bodyPr/>
                    <a:lstStyle/>
                    <a:p>
                      <a:pPr indent="0" lvl="0" marL="0" rtl="0" algn="l">
                        <a:spcBef>
                          <a:spcPts val="0"/>
                        </a:spcBef>
                        <a:spcAft>
                          <a:spcPts val="0"/>
                        </a:spcAft>
                        <a:buNone/>
                      </a:pPr>
                      <a:r>
                        <a:rPr lang="en" sz="1100"/>
                        <a:t>Term Freq</a:t>
                      </a:r>
                      <a:endParaRPr sz="1100"/>
                    </a:p>
                  </a:txBody>
                  <a:tcPr marT="91425" marB="91425" marR="91425" marL="91425"/>
                </a:tc>
                <a:tc>
                  <a:txBody>
                    <a:bodyPr/>
                    <a:lstStyle/>
                    <a:p>
                      <a:pPr indent="0" lvl="0" marL="0" rtl="0" algn="l">
                        <a:spcBef>
                          <a:spcPts val="0"/>
                        </a:spcBef>
                        <a:spcAft>
                          <a:spcPts val="0"/>
                        </a:spcAft>
                        <a:buNone/>
                      </a:pPr>
                      <a:r>
                        <a:rPr lang="en" sz="1100"/>
                        <a:t>Log Normal</a:t>
                      </a:r>
                      <a:endParaRPr sz="1100"/>
                    </a:p>
                  </a:txBody>
                  <a:tcPr marT="91425" marB="91425" marR="91425" marL="91425"/>
                </a:tc>
                <a:tc>
                  <a:txBody>
                    <a:bodyPr/>
                    <a:lstStyle/>
                    <a:p>
                      <a:pPr indent="0" lvl="0" marL="0" rtl="0" algn="l">
                        <a:spcBef>
                          <a:spcPts val="0"/>
                        </a:spcBef>
                        <a:spcAft>
                          <a:spcPts val="0"/>
                        </a:spcAft>
                        <a:buNone/>
                      </a:pPr>
                      <a:r>
                        <a:rPr lang="en" sz="1100"/>
                        <a:t>Double Normal</a:t>
                      </a:r>
                      <a:endParaRPr sz="1100"/>
                    </a:p>
                  </a:txBody>
                  <a:tcPr marT="91425" marB="91425" marR="91425" marL="91425"/>
                </a:tc>
              </a:tr>
              <a:tr h="3962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bl>
          </a:graphicData>
        </a:graphic>
      </p:graphicFrame>
      <p:graphicFrame>
        <p:nvGraphicFramePr>
          <p:cNvPr id="155" name="Google Shape;155;p27"/>
          <p:cNvGraphicFramePr/>
          <p:nvPr/>
        </p:nvGraphicFramePr>
        <p:xfrm>
          <a:off x="4624825" y="1403825"/>
          <a:ext cx="3000000" cy="3000000"/>
        </p:xfrm>
        <a:graphic>
          <a:graphicData uri="http://schemas.openxmlformats.org/drawingml/2006/table">
            <a:tbl>
              <a:tblPr>
                <a:noFill/>
                <a:tableStyleId>{B97CDE34-E057-4788-BEC0-29670C7CF8F4}</a:tableStyleId>
              </a:tblPr>
              <a:tblGrid>
                <a:gridCol w="815050"/>
                <a:gridCol w="636475"/>
                <a:gridCol w="736900"/>
                <a:gridCol w="736900"/>
                <a:gridCol w="736900"/>
                <a:gridCol w="736900"/>
              </a:tblGrid>
              <a:tr h="518125">
                <a:tc>
                  <a:txBody>
                    <a:bodyPr/>
                    <a:lstStyle/>
                    <a:p>
                      <a:pPr indent="0" lvl="0" marL="0" rtl="0" algn="l">
                        <a:spcBef>
                          <a:spcPts val="0"/>
                        </a:spcBef>
                        <a:spcAft>
                          <a:spcPts val="0"/>
                        </a:spcAft>
                        <a:buNone/>
                      </a:pPr>
                      <a:r>
                        <a:rPr lang="en" sz="1100"/>
                        <a:t>Weighting Scheme</a:t>
                      </a:r>
                      <a:endParaRPr sz="1100"/>
                    </a:p>
                  </a:txBody>
                  <a:tcPr marT="91425" marB="91425" marR="91425" marL="91425"/>
                </a:tc>
                <a:tc>
                  <a:txBody>
                    <a:bodyPr/>
                    <a:lstStyle/>
                    <a:p>
                      <a:pPr indent="0" lvl="0" marL="0" rtl="0" algn="l">
                        <a:spcBef>
                          <a:spcPts val="0"/>
                        </a:spcBef>
                        <a:spcAft>
                          <a:spcPts val="0"/>
                        </a:spcAft>
                        <a:buNone/>
                      </a:pPr>
                      <a:r>
                        <a:rPr lang="en" sz="1100"/>
                        <a:t>Binary TF</a:t>
                      </a:r>
                      <a:endParaRPr sz="1100"/>
                    </a:p>
                  </a:txBody>
                  <a:tcPr marT="91425" marB="91425" marR="91425" marL="91425"/>
                </a:tc>
                <a:tc>
                  <a:txBody>
                    <a:bodyPr/>
                    <a:lstStyle/>
                    <a:p>
                      <a:pPr indent="0" lvl="0" marL="0" rtl="0" algn="l">
                        <a:spcBef>
                          <a:spcPts val="0"/>
                        </a:spcBef>
                        <a:spcAft>
                          <a:spcPts val="0"/>
                        </a:spcAft>
                        <a:buNone/>
                      </a:pPr>
                      <a:r>
                        <a:rPr lang="en" sz="1100"/>
                        <a:t>Raw Count</a:t>
                      </a:r>
                      <a:endParaRPr sz="1100"/>
                    </a:p>
                  </a:txBody>
                  <a:tcPr marT="91425" marB="91425" marR="91425" marL="91425"/>
                </a:tc>
                <a:tc>
                  <a:txBody>
                    <a:bodyPr/>
                    <a:lstStyle/>
                    <a:p>
                      <a:pPr indent="0" lvl="0" marL="0" rtl="0" algn="l">
                        <a:spcBef>
                          <a:spcPts val="0"/>
                        </a:spcBef>
                        <a:spcAft>
                          <a:spcPts val="0"/>
                        </a:spcAft>
                        <a:buNone/>
                      </a:pPr>
                      <a:r>
                        <a:rPr lang="en" sz="1100"/>
                        <a:t>Term Freq</a:t>
                      </a:r>
                      <a:endParaRPr sz="1100"/>
                    </a:p>
                  </a:txBody>
                  <a:tcPr marT="91425" marB="91425" marR="91425" marL="91425"/>
                </a:tc>
                <a:tc>
                  <a:txBody>
                    <a:bodyPr/>
                    <a:lstStyle/>
                    <a:p>
                      <a:pPr indent="0" lvl="0" marL="0" rtl="0" algn="l">
                        <a:spcBef>
                          <a:spcPts val="0"/>
                        </a:spcBef>
                        <a:spcAft>
                          <a:spcPts val="0"/>
                        </a:spcAft>
                        <a:buNone/>
                      </a:pPr>
                      <a:r>
                        <a:rPr lang="en" sz="1100"/>
                        <a:t>Log Normal</a:t>
                      </a:r>
                      <a:endParaRPr sz="1100"/>
                    </a:p>
                  </a:txBody>
                  <a:tcPr marT="91425" marB="91425" marR="91425" marL="91425"/>
                </a:tc>
                <a:tc>
                  <a:txBody>
                    <a:bodyPr/>
                    <a:lstStyle/>
                    <a:p>
                      <a:pPr indent="0" lvl="0" marL="0" rtl="0" algn="l">
                        <a:spcBef>
                          <a:spcPts val="0"/>
                        </a:spcBef>
                        <a:spcAft>
                          <a:spcPts val="0"/>
                        </a:spcAft>
                        <a:buNone/>
                      </a:pPr>
                      <a:r>
                        <a:rPr lang="en" sz="1100"/>
                        <a:t>Double Normal</a:t>
                      </a:r>
                      <a:endParaRPr sz="1100"/>
                    </a:p>
                  </a:txBody>
                  <a:tcPr marT="91425" marB="91425" marR="91425" marL="91425"/>
                </a:tc>
              </a:tr>
              <a:tr h="3962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r>
            </a:tbl>
          </a:graphicData>
        </a:graphic>
      </p:graphicFrame>
      <p:graphicFrame>
        <p:nvGraphicFramePr>
          <p:cNvPr id="156" name="Google Shape;156;p27"/>
          <p:cNvGraphicFramePr/>
          <p:nvPr/>
        </p:nvGraphicFramePr>
        <p:xfrm>
          <a:off x="83125" y="2708600"/>
          <a:ext cx="3000000" cy="3000000"/>
        </p:xfrm>
        <a:graphic>
          <a:graphicData uri="http://schemas.openxmlformats.org/drawingml/2006/table">
            <a:tbl>
              <a:tblPr>
                <a:noFill/>
                <a:tableStyleId>{B97CDE34-E057-4788-BEC0-29670C7CF8F4}</a:tableStyleId>
              </a:tblPr>
              <a:tblGrid>
                <a:gridCol w="820175"/>
                <a:gridCol w="623400"/>
                <a:gridCol w="721800"/>
                <a:gridCol w="721800"/>
                <a:gridCol w="721800"/>
                <a:gridCol w="721800"/>
              </a:tblGrid>
              <a:tr h="518125">
                <a:tc>
                  <a:txBody>
                    <a:bodyPr/>
                    <a:lstStyle/>
                    <a:p>
                      <a:pPr indent="0" lvl="0" marL="0" rtl="0" algn="l">
                        <a:spcBef>
                          <a:spcPts val="0"/>
                        </a:spcBef>
                        <a:spcAft>
                          <a:spcPts val="0"/>
                        </a:spcAft>
                        <a:buNone/>
                      </a:pPr>
                      <a:r>
                        <a:rPr lang="en" sz="1100"/>
                        <a:t>Weighting Scheme</a:t>
                      </a:r>
                      <a:endParaRPr sz="1100"/>
                    </a:p>
                  </a:txBody>
                  <a:tcPr marT="91425" marB="91425" marR="91425" marL="91425"/>
                </a:tc>
                <a:tc>
                  <a:txBody>
                    <a:bodyPr/>
                    <a:lstStyle/>
                    <a:p>
                      <a:pPr indent="0" lvl="0" marL="0" rtl="0" algn="l">
                        <a:spcBef>
                          <a:spcPts val="0"/>
                        </a:spcBef>
                        <a:spcAft>
                          <a:spcPts val="0"/>
                        </a:spcAft>
                        <a:buNone/>
                      </a:pPr>
                      <a:r>
                        <a:rPr lang="en" sz="1100"/>
                        <a:t>Binary TF</a:t>
                      </a:r>
                      <a:endParaRPr sz="1100"/>
                    </a:p>
                  </a:txBody>
                  <a:tcPr marT="91425" marB="91425" marR="91425" marL="91425"/>
                </a:tc>
                <a:tc>
                  <a:txBody>
                    <a:bodyPr/>
                    <a:lstStyle/>
                    <a:p>
                      <a:pPr indent="0" lvl="0" marL="0" rtl="0" algn="l">
                        <a:spcBef>
                          <a:spcPts val="0"/>
                        </a:spcBef>
                        <a:spcAft>
                          <a:spcPts val="0"/>
                        </a:spcAft>
                        <a:buNone/>
                      </a:pPr>
                      <a:r>
                        <a:rPr lang="en" sz="1100"/>
                        <a:t>Raw Count</a:t>
                      </a:r>
                      <a:endParaRPr sz="1100"/>
                    </a:p>
                  </a:txBody>
                  <a:tcPr marT="91425" marB="91425" marR="91425" marL="91425"/>
                </a:tc>
                <a:tc>
                  <a:txBody>
                    <a:bodyPr/>
                    <a:lstStyle/>
                    <a:p>
                      <a:pPr indent="0" lvl="0" marL="0" rtl="0" algn="l">
                        <a:spcBef>
                          <a:spcPts val="0"/>
                        </a:spcBef>
                        <a:spcAft>
                          <a:spcPts val="0"/>
                        </a:spcAft>
                        <a:buNone/>
                      </a:pPr>
                      <a:r>
                        <a:rPr lang="en" sz="1100"/>
                        <a:t>Term Freq</a:t>
                      </a:r>
                      <a:endParaRPr sz="1100"/>
                    </a:p>
                  </a:txBody>
                  <a:tcPr marT="91425" marB="91425" marR="91425" marL="91425"/>
                </a:tc>
                <a:tc>
                  <a:txBody>
                    <a:bodyPr/>
                    <a:lstStyle/>
                    <a:p>
                      <a:pPr indent="0" lvl="0" marL="0" rtl="0" algn="l">
                        <a:spcBef>
                          <a:spcPts val="0"/>
                        </a:spcBef>
                        <a:spcAft>
                          <a:spcPts val="0"/>
                        </a:spcAft>
                        <a:buNone/>
                      </a:pPr>
                      <a:r>
                        <a:rPr lang="en" sz="1100"/>
                        <a:t>Log Normal</a:t>
                      </a:r>
                      <a:endParaRPr sz="1100"/>
                    </a:p>
                  </a:txBody>
                  <a:tcPr marT="91425" marB="91425" marR="91425" marL="91425"/>
                </a:tc>
                <a:tc>
                  <a:txBody>
                    <a:bodyPr/>
                    <a:lstStyle/>
                    <a:p>
                      <a:pPr indent="0" lvl="0" marL="0" rtl="0" algn="l">
                        <a:spcBef>
                          <a:spcPts val="0"/>
                        </a:spcBef>
                        <a:spcAft>
                          <a:spcPts val="0"/>
                        </a:spcAft>
                        <a:buNone/>
                      </a:pPr>
                      <a:r>
                        <a:rPr lang="en" sz="1100"/>
                        <a:t>Double Normal</a:t>
                      </a:r>
                      <a:endParaRPr sz="1100"/>
                    </a:p>
                  </a:txBody>
                  <a:tcPr marT="91425" marB="91425" marR="91425" marL="91425"/>
                </a:tc>
              </a:tr>
              <a:tr h="3962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r>
            </a:tbl>
          </a:graphicData>
        </a:graphic>
      </p:graphicFrame>
      <p:graphicFrame>
        <p:nvGraphicFramePr>
          <p:cNvPr id="157" name="Google Shape;157;p27"/>
          <p:cNvGraphicFramePr/>
          <p:nvPr/>
        </p:nvGraphicFramePr>
        <p:xfrm>
          <a:off x="4624825" y="2708600"/>
          <a:ext cx="3000000" cy="3000000"/>
        </p:xfrm>
        <a:graphic>
          <a:graphicData uri="http://schemas.openxmlformats.org/drawingml/2006/table">
            <a:tbl>
              <a:tblPr>
                <a:noFill/>
                <a:tableStyleId>{B97CDE34-E057-4788-BEC0-29670C7CF8F4}</a:tableStyleId>
              </a:tblPr>
              <a:tblGrid>
                <a:gridCol w="820175"/>
                <a:gridCol w="623400"/>
                <a:gridCol w="721800"/>
                <a:gridCol w="721800"/>
                <a:gridCol w="721800"/>
                <a:gridCol w="721800"/>
              </a:tblGrid>
              <a:tr h="518125">
                <a:tc>
                  <a:txBody>
                    <a:bodyPr/>
                    <a:lstStyle/>
                    <a:p>
                      <a:pPr indent="0" lvl="0" marL="0" rtl="0" algn="l">
                        <a:spcBef>
                          <a:spcPts val="0"/>
                        </a:spcBef>
                        <a:spcAft>
                          <a:spcPts val="0"/>
                        </a:spcAft>
                        <a:buNone/>
                      </a:pPr>
                      <a:r>
                        <a:rPr lang="en" sz="1100"/>
                        <a:t>Weighting Scheme</a:t>
                      </a:r>
                      <a:endParaRPr sz="1100"/>
                    </a:p>
                  </a:txBody>
                  <a:tcPr marT="91425" marB="91425" marR="91425" marL="91425"/>
                </a:tc>
                <a:tc>
                  <a:txBody>
                    <a:bodyPr/>
                    <a:lstStyle/>
                    <a:p>
                      <a:pPr indent="0" lvl="0" marL="0" rtl="0" algn="l">
                        <a:spcBef>
                          <a:spcPts val="0"/>
                        </a:spcBef>
                        <a:spcAft>
                          <a:spcPts val="0"/>
                        </a:spcAft>
                        <a:buNone/>
                      </a:pPr>
                      <a:r>
                        <a:rPr lang="en" sz="1100"/>
                        <a:t>Binary TF</a:t>
                      </a:r>
                      <a:endParaRPr sz="1100"/>
                    </a:p>
                  </a:txBody>
                  <a:tcPr marT="91425" marB="91425" marR="91425" marL="91425"/>
                </a:tc>
                <a:tc>
                  <a:txBody>
                    <a:bodyPr/>
                    <a:lstStyle/>
                    <a:p>
                      <a:pPr indent="0" lvl="0" marL="0" rtl="0" algn="l">
                        <a:spcBef>
                          <a:spcPts val="0"/>
                        </a:spcBef>
                        <a:spcAft>
                          <a:spcPts val="0"/>
                        </a:spcAft>
                        <a:buNone/>
                      </a:pPr>
                      <a:r>
                        <a:rPr lang="en" sz="1100"/>
                        <a:t>Raw Count</a:t>
                      </a:r>
                      <a:endParaRPr sz="1100"/>
                    </a:p>
                  </a:txBody>
                  <a:tcPr marT="91425" marB="91425" marR="91425" marL="91425"/>
                </a:tc>
                <a:tc>
                  <a:txBody>
                    <a:bodyPr/>
                    <a:lstStyle/>
                    <a:p>
                      <a:pPr indent="0" lvl="0" marL="0" rtl="0" algn="l">
                        <a:spcBef>
                          <a:spcPts val="0"/>
                        </a:spcBef>
                        <a:spcAft>
                          <a:spcPts val="0"/>
                        </a:spcAft>
                        <a:buNone/>
                      </a:pPr>
                      <a:r>
                        <a:rPr lang="en" sz="1100"/>
                        <a:t>Term Freq</a:t>
                      </a:r>
                      <a:endParaRPr sz="1100"/>
                    </a:p>
                  </a:txBody>
                  <a:tcPr marT="91425" marB="91425" marR="91425" marL="91425"/>
                </a:tc>
                <a:tc>
                  <a:txBody>
                    <a:bodyPr/>
                    <a:lstStyle/>
                    <a:p>
                      <a:pPr indent="0" lvl="0" marL="0" rtl="0" algn="l">
                        <a:spcBef>
                          <a:spcPts val="0"/>
                        </a:spcBef>
                        <a:spcAft>
                          <a:spcPts val="0"/>
                        </a:spcAft>
                        <a:buNone/>
                      </a:pPr>
                      <a:r>
                        <a:rPr lang="en" sz="1100"/>
                        <a:t>Log Normal</a:t>
                      </a:r>
                      <a:endParaRPr sz="1100"/>
                    </a:p>
                  </a:txBody>
                  <a:tcPr marT="91425" marB="91425" marR="91425" marL="91425"/>
                </a:tc>
                <a:tc>
                  <a:txBody>
                    <a:bodyPr/>
                    <a:lstStyle/>
                    <a:p>
                      <a:pPr indent="0" lvl="0" marL="0" rtl="0" algn="l">
                        <a:spcBef>
                          <a:spcPts val="0"/>
                        </a:spcBef>
                        <a:spcAft>
                          <a:spcPts val="0"/>
                        </a:spcAft>
                        <a:buNone/>
                      </a:pPr>
                      <a:r>
                        <a:rPr lang="en" sz="1100"/>
                        <a:t>Double Normal</a:t>
                      </a:r>
                      <a:endParaRPr sz="1100"/>
                    </a:p>
                  </a:txBody>
                  <a:tcPr marT="91425" marB="91425" marR="91425" marL="91425"/>
                </a:tc>
              </a:tr>
              <a:tr h="3962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r>
            </a:tbl>
          </a:graphicData>
        </a:graphic>
      </p:graphicFrame>
      <p:graphicFrame>
        <p:nvGraphicFramePr>
          <p:cNvPr id="158" name="Google Shape;158;p27"/>
          <p:cNvGraphicFramePr/>
          <p:nvPr/>
        </p:nvGraphicFramePr>
        <p:xfrm>
          <a:off x="2406613" y="3989550"/>
          <a:ext cx="3000000" cy="3000000"/>
        </p:xfrm>
        <a:graphic>
          <a:graphicData uri="http://schemas.openxmlformats.org/drawingml/2006/table">
            <a:tbl>
              <a:tblPr>
                <a:noFill/>
                <a:tableStyleId>{B97CDE34-E057-4788-BEC0-29670C7CF8F4}</a:tableStyleId>
              </a:tblPr>
              <a:tblGrid>
                <a:gridCol w="820175"/>
                <a:gridCol w="623400"/>
                <a:gridCol w="721800"/>
                <a:gridCol w="721800"/>
                <a:gridCol w="721800"/>
                <a:gridCol w="721800"/>
              </a:tblGrid>
              <a:tr h="518125">
                <a:tc>
                  <a:txBody>
                    <a:bodyPr/>
                    <a:lstStyle/>
                    <a:p>
                      <a:pPr indent="0" lvl="0" marL="0" rtl="0" algn="l">
                        <a:spcBef>
                          <a:spcPts val="0"/>
                        </a:spcBef>
                        <a:spcAft>
                          <a:spcPts val="0"/>
                        </a:spcAft>
                        <a:buNone/>
                      </a:pPr>
                      <a:r>
                        <a:rPr lang="en" sz="1100"/>
                        <a:t>Weighting Scheme</a:t>
                      </a:r>
                      <a:endParaRPr sz="1100"/>
                    </a:p>
                  </a:txBody>
                  <a:tcPr marT="91425" marB="91425" marR="91425" marL="91425"/>
                </a:tc>
                <a:tc>
                  <a:txBody>
                    <a:bodyPr/>
                    <a:lstStyle/>
                    <a:p>
                      <a:pPr indent="0" lvl="0" marL="0" rtl="0" algn="l">
                        <a:spcBef>
                          <a:spcPts val="0"/>
                        </a:spcBef>
                        <a:spcAft>
                          <a:spcPts val="0"/>
                        </a:spcAft>
                        <a:buNone/>
                      </a:pPr>
                      <a:r>
                        <a:rPr lang="en" sz="1100"/>
                        <a:t>Binary TF</a:t>
                      </a:r>
                      <a:endParaRPr sz="1100"/>
                    </a:p>
                  </a:txBody>
                  <a:tcPr marT="91425" marB="91425" marR="91425" marL="91425"/>
                </a:tc>
                <a:tc>
                  <a:txBody>
                    <a:bodyPr/>
                    <a:lstStyle/>
                    <a:p>
                      <a:pPr indent="0" lvl="0" marL="0" rtl="0" algn="l">
                        <a:spcBef>
                          <a:spcPts val="0"/>
                        </a:spcBef>
                        <a:spcAft>
                          <a:spcPts val="0"/>
                        </a:spcAft>
                        <a:buNone/>
                      </a:pPr>
                      <a:r>
                        <a:rPr lang="en" sz="1100"/>
                        <a:t>Raw Count</a:t>
                      </a:r>
                      <a:endParaRPr sz="1100"/>
                    </a:p>
                  </a:txBody>
                  <a:tcPr marT="91425" marB="91425" marR="91425" marL="91425"/>
                </a:tc>
                <a:tc>
                  <a:txBody>
                    <a:bodyPr/>
                    <a:lstStyle/>
                    <a:p>
                      <a:pPr indent="0" lvl="0" marL="0" rtl="0" algn="l">
                        <a:spcBef>
                          <a:spcPts val="0"/>
                        </a:spcBef>
                        <a:spcAft>
                          <a:spcPts val="0"/>
                        </a:spcAft>
                        <a:buNone/>
                      </a:pPr>
                      <a:r>
                        <a:rPr lang="en" sz="1100"/>
                        <a:t>Term Freq</a:t>
                      </a:r>
                      <a:endParaRPr sz="1100"/>
                    </a:p>
                  </a:txBody>
                  <a:tcPr marT="91425" marB="91425" marR="91425" marL="91425"/>
                </a:tc>
                <a:tc>
                  <a:txBody>
                    <a:bodyPr/>
                    <a:lstStyle/>
                    <a:p>
                      <a:pPr indent="0" lvl="0" marL="0" rtl="0" algn="l">
                        <a:spcBef>
                          <a:spcPts val="0"/>
                        </a:spcBef>
                        <a:spcAft>
                          <a:spcPts val="0"/>
                        </a:spcAft>
                        <a:buNone/>
                      </a:pPr>
                      <a:r>
                        <a:rPr lang="en" sz="1100"/>
                        <a:t>Log Normal</a:t>
                      </a:r>
                      <a:endParaRPr sz="1100"/>
                    </a:p>
                  </a:txBody>
                  <a:tcPr marT="91425" marB="91425" marR="91425" marL="91425"/>
                </a:tc>
                <a:tc>
                  <a:txBody>
                    <a:bodyPr/>
                    <a:lstStyle/>
                    <a:p>
                      <a:pPr indent="0" lvl="0" marL="0" rtl="0" algn="l">
                        <a:spcBef>
                          <a:spcPts val="0"/>
                        </a:spcBef>
                        <a:spcAft>
                          <a:spcPts val="0"/>
                        </a:spcAft>
                        <a:buNone/>
                      </a:pPr>
                      <a:r>
                        <a:rPr lang="en" sz="1100"/>
                        <a:t>Double Normal</a:t>
                      </a:r>
                      <a:endParaRPr sz="1100"/>
                    </a:p>
                  </a:txBody>
                  <a:tcPr marT="91425" marB="91425" marR="91425" marL="91425"/>
                </a:tc>
              </a:tr>
              <a:tr h="3962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
        <p:nvSpPr>
          <p:cNvPr id="159" name="Google Shape;159;p27"/>
          <p:cNvSpPr txBox="1"/>
          <p:nvPr/>
        </p:nvSpPr>
        <p:spPr>
          <a:xfrm>
            <a:off x="1322950" y="2241975"/>
            <a:ext cx="13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Narendra Modi</a:t>
            </a:r>
            <a:endParaRPr sz="1200">
              <a:latin typeface="Roboto"/>
              <a:ea typeface="Roboto"/>
              <a:cs typeface="Roboto"/>
              <a:sym typeface="Roboto"/>
            </a:endParaRPr>
          </a:p>
        </p:txBody>
      </p:sp>
      <p:sp>
        <p:nvSpPr>
          <p:cNvPr id="160" name="Google Shape;160;p27"/>
          <p:cNvSpPr txBox="1"/>
          <p:nvPr/>
        </p:nvSpPr>
        <p:spPr>
          <a:xfrm>
            <a:off x="6111613" y="2241975"/>
            <a:ext cx="13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Greta Thunberg</a:t>
            </a:r>
            <a:endParaRPr sz="1200">
              <a:latin typeface="Roboto"/>
              <a:ea typeface="Roboto"/>
              <a:cs typeface="Roboto"/>
              <a:sym typeface="Roboto"/>
            </a:endParaRPr>
          </a:p>
        </p:txBody>
      </p:sp>
      <p:sp>
        <p:nvSpPr>
          <p:cNvPr id="161" name="Google Shape;161;p27"/>
          <p:cNvSpPr txBox="1"/>
          <p:nvPr/>
        </p:nvSpPr>
        <p:spPr>
          <a:xfrm>
            <a:off x="1322950" y="3546750"/>
            <a:ext cx="13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Sundar Pichai</a:t>
            </a:r>
            <a:endParaRPr sz="1200">
              <a:latin typeface="Roboto"/>
              <a:ea typeface="Roboto"/>
              <a:cs typeface="Roboto"/>
              <a:sym typeface="Roboto"/>
            </a:endParaRPr>
          </a:p>
        </p:txBody>
      </p:sp>
      <p:sp>
        <p:nvSpPr>
          <p:cNvPr id="162" name="Google Shape;162;p27"/>
          <p:cNvSpPr txBox="1"/>
          <p:nvPr/>
        </p:nvSpPr>
        <p:spPr>
          <a:xfrm>
            <a:off x="6111613" y="3546750"/>
            <a:ext cx="13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Samay Raina</a:t>
            </a:r>
            <a:endParaRPr sz="1200">
              <a:latin typeface="Roboto"/>
              <a:ea typeface="Roboto"/>
              <a:cs typeface="Roboto"/>
              <a:sym typeface="Roboto"/>
            </a:endParaRPr>
          </a:p>
        </p:txBody>
      </p:sp>
      <p:sp>
        <p:nvSpPr>
          <p:cNvPr id="163" name="Google Shape;163;p27"/>
          <p:cNvSpPr txBox="1"/>
          <p:nvPr/>
        </p:nvSpPr>
        <p:spPr>
          <a:xfrm>
            <a:off x="6737388" y="4507675"/>
            <a:ext cx="13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Virat Kohli</a:t>
            </a:r>
            <a:endParaRPr sz="1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and Results</a:t>
            </a:r>
            <a:endParaRPr/>
          </a:p>
          <a:p>
            <a:pPr indent="0" lvl="0" marL="0" rtl="0" algn="l">
              <a:spcBef>
                <a:spcPts val="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1642275" y="1322650"/>
            <a:ext cx="5565475" cy="371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4600">
                <a:solidFill>
                  <a:srgbClr val="9FC5E8"/>
                </a:solidFill>
              </a:rPr>
              <a:t>Future Work</a:t>
            </a:r>
            <a:endParaRPr sz="4600">
              <a:solidFill>
                <a:srgbClr val="9FC5E8"/>
              </a:solidFill>
            </a:endParaRPr>
          </a:p>
        </p:txBody>
      </p:sp>
      <p:sp>
        <p:nvSpPr>
          <p:cNvPr id="175" name="Google Shape;175;p2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Current Saved model takes time to run.</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Online Saving of the tf-idf</a:t>
            </a:r>
            <a:r>
              <a:rPr b="1" lang="en"/>
              <a:t> matrix</a:t>
            </a:r>
            <a:r>
              <a:rPr b="1" lang="en"/>
              <a:t> will help query to run faster.</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Dynamic</a:t>
            </a:r>
            <a:r>
              <a:rPr b="1" lang="en"/>
              <a:t> Website</a:t>
            </a:r>
            <a:r>
              <a:rPr b="1" lang="en"/>
              <a:t> where the user can directly enter their user-id and they can get their recommended news articles.</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Use demographic data (metadata) to recommend articles to users with non-existent twitter activity.(Cold start problem) </a:t>
            </a:r>
            <a:endParaRPr b="1"/>
          </a:p>
        </p:txBody>
      </p:sp>
      <p:sp>
        <p:nvSpPr>
          <p:cNvPr id="176" name="Google Shape;176;p29"/>
          <p:cNvSpPr txBox="1"/>
          <p:nvPr>
            <p:ph idx="1" type="subTitle"/>
          </p:nvPr>
        </p:nvSpPr>
        <p:spPr>
          <a:xfrm>
            <a:off x="1591700" y="2638125"/>
            <a:ext cx="1143600" cy="5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Scalability</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2" type="body"/>
          </p:nvPr>
        </p:nvSpPr>
        <p:spPr>
          <a:xfrm>
            <a:off x="4879025" y="832500"/>
            <a:ext cx="3954000" cy="4111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a:p>
          <a:p>
            <a:pPr indent="-311150" lvl="0" marL="457200" rtl="0" algn="l">
              <a:spcBef>
                <a:spcPts val="1200"/>
              </a:spcBef>
              <a:spcAft>
                <a:spcPts val="0"/>
              </a:spcAft>
              <a:buSzPts val="1300"/>
              <a:buChar char="●"/>
            </a:pPr>
            <a:r>
              <a:rPr b="1" lang="en"/>
              <a:t>Use personal.ai to create online </a:t>
            </a:r>
            <a:r>
              <a:rPr b="1" lang="en"/>
              <a:t>personality</a:t>
            </a:r>
            <a:r>
              <a:rPr b="1" lang="en"/>
              <a:t> of user (after due consent) or use their existing personal.ai to get data from social media (twitter, instagram, etc.). Use this to recommend news articles based on multi-sourced information.</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AutoGPT (LLM + autonomous learning) for better recommendation.</a:t>
            </a:r>
            <a:endParaRPr b="1"/>
          </a:p>
        </p:txBody>
      </p:sp>
      <p:sp>
        <p:nvSpPr>
          <p:cNvPr id="182" name="Google Shape;182;p30"/>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4600">
                <a:solidFill>
                  <a:srgbClr val="9FC5E8"/>
                </a:solidFill>
              </a:rPr>
              <a:t>Future Work</a:t>
            </a:r>
            <a:endParaRPr sz="4600">
              <a:solidFill>
                <a:srgbClr val="9FC5E8"/>
              </a:solidFill>
            </a:endParaRPr>
          </a:p>
        </p:txBody>
      </p:sp>
      <p:sp>
        <p:nvSpPr>
          <p:cNvPr id="183" name="Google Shape;183;p30"/>
          <p:cNvSpPr txBox="1"/>
          <p:nvPr>
            <p:ph idx="1" type="subTitle"/>
          </p:nvPr>
        </p:nvSpPr>
        <p:spPr>
          <a:xfrm>
            <a:off x="1125650" y="2571750"/>
            <a:ext cx="2075700" cy="6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Future Technology</a:t>
            </a:r>
            <a:endParaRPr b="1"/>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200"/>
              <a:t>We will open it up for</a:t>
            </a:r>
            <a:r>
              <a:rPr lang="en" sz="2200"/>
              <a:t> Questions.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4600">
                <a:solidFill>
                  <a:srgbClr val="9FC5E8"/>
                </a:solidFill>
              </a:rPr>
              <a:t>Problem Statement</a:t>
            </a:r>
            <a:endParaRPr/>
          </a:p>
        </p:txBody>
      </p:sp>
      <p:sp>
        <p:nvSpPr>
          <p:cNvPr id="72" name="Google Shape;72;p14"/>
          <p:cNvSpPr txBox="1"/>
          <p:nvPr>
            <p:ph idx="4294967295" type="body"/>
          </p:nvPr>
        </p:nvSpPr>
        <p:spPr>
          <a:xfrm>
            <a:off x="387900" y="16492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500"/>
              <a:t>Reading the news online has exploded as the web provides access to millions of news sources worldwide. The sheer volume of articles can be overwhelming to readers.</a:t>
            </a:r>
            <a:endParaRPr sz="1500"/>
          </a:p>
          <a:p>
            <a:pPr indent="0" lvl="0" marL="0" rtl="0" algn="l">
              <a:spcBef>
                <a:spcPts val="1200"/>
              </a:spcBef>
              <a:spcAft>
                <a:spcPts val="0"/>
              </a:spcAft>
              <a:buNone/>
            </a:pPr>
            <a:r>
              <a:rPr lang="en" sz="1500"/>
              <a:t>A key challenge of a news service website is to help users find news articles that match their interests.</a:t>
            </a:r>
            <a:endParaRPr sz="1500"/>
          </a:p>
          <a:p>
            <a:pPr indent="0" lvl="0" marL="0" rtl="0" algn="l">
              <a:spcBef>
                <a:spcPts val="1200"/>
              </a:spcBef>
              <a:spcAft>
                <a:spcPts val="0"/>
              </a:spcAft>
              <a:buNone/>
            </a:pPr>
            <a:r>
              <a:rPr lang="en" sz="1500"/>
              <a:t>Twitter for many people is their main news source. Twitter shows us trending news based on the demographics and trends.</a:t>
            </a:r>
            <a:endParaRPr sz="1500"/>
          </a:p>
          <a:p>
            <a:pPr indent="0" lvl="0" marL="0" rtl="0" algn="l">
              <a:spcBef>
                <a:spcPts val="1200"/>
              </a:spcBef>
              <a:spcAft>
                <a:spcPts val="0"/>
              </a:spcAft>
              <a:buNone/>
            </a:pPr>
            <a:r>
              <a:rPr lang="en" sz="1500"/>
              <a:t>The problem of this type of recommendation is that the recommendations are not personalised to user.</a:t>
            </a:r>
            <a:endParaRPr sz="1500"/>
          </a:p>
          <a:p>
            <a:pPr indent="0" lvl="0" marL="0" rtl="0" algn="l">
              <a:spcBef>
                <a:spcPts val="1200"/>
              </a:spcBef>
              <a:spcAft>
                <a:spcPts val="1200"/>
              </a:spcAft>
              <a:buNone/>
            </a:pPr>
            <a:r>
              <a:rPr lang="en" sz="1500"/>
              <a:t>Personalised News Recommendation is advantageous to both users and the news service, as the user can quickly find what he or she needs, and this helps the news service retain and increase the customer base.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4600">
                <a:solidFill>
                  <a:srgbClr val="9FC5E8"/>
                </a:solidFill>
              </a:rPr>
              <a:t>Proposed Solution</a:t>
            </a:r>
            <a:endParaRPr/>
          </a:p>
        </p:txBody>
      </p:sp>
      <p:sp>
        <p:nvSpPr>
          <p:cNvPr id="78" name="Google Shape;78;p15"/>
          <p:cNvSpPr txBox="1"/>
          <p:nvPr>
            <p:ph idx="1" type="body"/>
          </p:nvPr>
        </p:nvSpPr>
        <p:spPr>
          <a:xfrm>
            <a:off x="4617775" y="522450"/>
            <a:ext cx="41916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Creating a personalised news recommendation system that considers users' interests based on their tweets and recommends relevant articles. Most users use Twitter to get daily updates on what is happening, and our model helps them get personalised news articles that they might like or might be looking for. For the model, we consider different factors like keyword extraction, similarity matching and sentiment analysis. Based on all the above mentioned, we shortlist the list of relevant news articles for an user and show him the top ‘k’ relevant articles of both parity to produce a non-polarised results.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solidFill>
                  <a:srgbClr val="9FC5E8"/>
                </a:solidFill>
              </a:rPr>
              <a:t>Novelty</a:t>
            </a:r>
            <a:endParaRPr sz="4600">
              <a:solidFill>
                <a:srgbClr val="9FC5E8"/>
              </a:solidFill>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novelty of our project lies in creating a personalized news recommendation system that takes into account the user's interests based on their tweets and recommends relevant articles. For, the model implementation we use different information retrieval techniques. Most users use Twitter to get daily updates on what's going around and our model helps them to get personalised news articles that they might like or might be looking for based on their tweets. We also use keyword extraction, similarity matching and sentiment analysis to shortlist the list of relevant news articles for a user and show him the top ‘k’ relevant articles of both parities to produce non-polarised results.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4600">
                <a:solidFill>
                  <a:srgbClr val="9FC5E8"/>
                </a:solidFill>
              </a:rPr>
              <a:t>Related Work</a:t>
            </a:r>
            <a:endParaRPr sz="4600">
              <a:solidFill>
                <a:srgbClr val="9FC5E8"/>
              </a:solidFill>
            </a:endParaRPr>
          </a:p>
        </p:txBody>
      </p:sp>
      <p:sp>
        <p:nvSpPr>
          <p:cNvPr id="90" name="Google Shape;90;p17"/>
          <p:cNvSpPr txBox="1"/>
          <p:nvPr>
            <p:ph idx="1" type="body"/>
          </p:nvPr>
        </p:nvSpPr>
        <p:spPr>
          <a:xfrm>
            <a:off x="4644675" y="181575"/>
            <a:ext cx="4166400" cy="409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207"/>
              <a:t>The paper titled ”Discovering significant news sources in Twitter”</a:t>
            </a:r>
            <a:r>
              <a:rPr lang="en" sz="1207"/>
              <a:t>proposes a method to discover significant news sources on Twitter. The authors highlight the importance of identifying reliable and trustworthy news sources on Twitter, given the abundance of information available on the platform. They have made a framework which downloads a list of news-related relevant tweets from twitter, extracts URLs associated with those tweets and infers the significance of those URLs in Twitter.They collected tweets using the REST and Streaming API of Twitter, and then extracted URLs from these tweets. Further, the tweets have been ranked based on relevancy. They used a threshold of 15.</a:t>
            </a:r>
            <a:endParaRPr sz="1207"/>
          </a:p>
          <a:p>
            <a:pPr indent="0" lvl="0" marL="0" rtl="0" algn="l">
              <a:lnSpc>
                <a:spcPct val="95000"/>
              </a:lnSpc>
              <a:spcBef>
                <a:spcPts val="1200"/>
              </a:spcBef>
              <a:spcAft>
                <a:spcPts val="1200"/>
              </a:spcAft>
              <a:buSzPts val="852"/>
              <a:buNone/>
            </a:pPr>
            <a:r>
              <a:rPr lang="en" sz="1207"/>
              <a:t>Comprehending and summarizing extensive texts can be challenging due to the ever-increasing volume of information. To address this issue, keyword extraction systems are necessary to automate the process of generating keywords because large amounts of text often lack descriptive terms. </a:t>
            </a:r>
            <a:r>
              <a:rPr b="1" lang="en" sz="1207"/>
              <a:t>The paper titled "YAKE! Keyword extraction from single documents using multiple local features" </a:t>
            </a:r>
            <a:r>
              <a:rPr lang="en" sz="1207"/>
              <a:t>presents an unsupervised automated keyword extraction approach known as YAKE that is not reliant on the dataset or its description. By utilizing statistical data and local text features like term frequencies, the authors can identify significant keywords without requiring a corpus.</a:t>
            </a:r>
            <a:endParaRPr sz="120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600">
                <a:solidFill>
                  <a:srgbClr val="9FC5E8"/>
                </a:solidFill>
              </a:rPr>
              <a:t>Related Work</a:t>
            </a:r>
            <a:endParaRPr sz="4600">
              <a:solidFill>
                <a:srgbClr val="9FC5E8"/>
              </a:solidFill>
            </a:endParaRPr>
          </a:p>
          <a:p>
            <a:pPr indent="0" lvl="0" marL="0" rtl="0" algn="l">
              <a:spcBef>
                <a:spcPts val="0"/>
              </a:spcBef>
              <a:spcAft>
                <a:spcPts val="0"/>
              </a:spcAft>
              <a:buNone/>
            </a:pPr>
            <a:r>
              <a:t/>
            </a:r>
            <a:endParaRPr/>
          </a:p>
        </p:txBody>
      </p:sp>
      <p:sp>
        <p:nvSpPr>
          <p:cNvPr id="96" name="Google Shape;96;p18"/>
          <p:cNvSpPr txBox="1"/>
          <p:nvPr>
            <p:ph idx="1" type="body"/>
          </p:nvPr>
        </p:nvSpPr>
        <p:spPr>
          <a:xfrm>
            <a:off x="4447825" y="171075"/>
            <a:ext cx="4630200" cy="48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In their paper, Bordoloi et al. presented a modified graph-based approach called KWC for automatic keyword extraction from a Twitter corpus. Their approach used various graph measures, including frequency, centrality, position, strength of the neighbors, and others, to assign weights to nodes in the graph. The control flow of their method included data preprocessing, textual graph representation, collective node-weight assignment, and keyword extraction. The nodes in the graph were tokens, and an edge was created between two tokens if they co-occurred within the same tweet. The graph was weighted according to co-occurrence frequency, and the nodes were weighted based on important graph measures such as term frequency and selectivity centrality. Keyword extraction was performed using NE-Rank and degree centrality, and the best n keywords were outputted. Bordoloi et al.'s method outperformed several existing graph-based methods and could be useful for our project, which involves extracting keywords for a given set of tweets for a hashtag.</a:t>
            </a:r>
            <a:endParaRPr sz="1000"/>
          </a:p>
          <a:p>
            <a:pPr indent="0" lvl="0" marL="0" rtl="0" algn="l">
              <a:spcBef>
                <a:spcPts val="1200"/>
              </a:spcBef>
              <a:spcAft>
                <a:spcPts val="0"/>
              </a:spcAft>
              <a:buNone/>
            </a:pPr>
            <a:r>
              <a:rPr lang="en" sz="1000"/>
              <a:t>In their paper, </a:t>
            </a:r>
            <a:r>
              <a:rPr lang="en" sz="1000"/>
              <a:t>Krestel et al. conducted a study where they developed models to suggest relevant tweets for news articles, and evaluated their effectiveness through user feedback. To identify tweets that contained similar content to the articles, they used language and topic models to compare word and concept overlap. They then combined these similarity scores with other tweet features such as recency and popularity, using logistic regression and boosting. For language modeling, they used a document likelihood model to determine the likelihood that a tweet was generated from a news article, rather than a query likelihood model. Additionally, to prevent duplicate tweets in the final ranking, they excluded tweets that had a high word overlap with tweets that were already included in the set of recommended tweets.</a:t>
            </a:r>
            <a:endParaRPr sz="1000"/>
          </a:p>
          <a:p>
            <a:pPr indent="0" lvl="0" marL="0" rtl="0" algn="l">
              <a:spcBef>
                <a:spcPts val="1200"/>
              </a:spcBef>
              <a:spcAft>
                <a:spcPts val="12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rgbClr val="9FC5E8"/>
                </a:solidFill>
              </a:rPr>
              <a:t>Methodology</a:t>
            </a:r>
            <a:endParaRPr sz="3900">
              <a:solidFill>
                <a:srgbClr val="9FC5E8"/>
              </a:solidFill>
            </a:endParaRPr>
          </a:p>
        </p:txBody>
      </p:sp>
      <p:sp>
        <p:nvSpPr>
          <p:cNvPr id="102" name="Google Shape;102;p19"/>
          <p:cNvSpPr txBox="1"/>
          <p:nvPr>
            <p:ph idx="1" type="body"/>
          </p:nvPr>
        </p:nvSpPr>
        <p:spPr>
          <a:xfrm>
            <a:off x="4654550" y="7576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We take TwitterID, Number of News articles (X), the Weighting Scheme and the Keyword Extraction Method from the user. After applying the models based on the weighting scheme mentioned by the user we give the output as top X articles. If the user has chosen a keyword extraction method then we use that specific method and sentiment analysis to retrieve X different news articles of both similar opinion as the user (according to the user's tweets) and X news articles of the opposite opinion.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82525"/>
            <a:ext cx="8520600" cy="128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a:t>Workflow of our Model</a:t>
            </a:r>
            <a:endParaRPr sz="4600">
              <a:solidFill>
                <a:srgbClr val="9FC5E8"/>
              </a:solidFill>
            </a:endParaRPr>
          </a:p>
        </p:txBody>
      </p:sp>
      <p:pic>
        <p:nvPicPr>
          <p:cNvPr id="108" name="Google Shape;108;p20"/>
          <p:cNvPicPr preferRelativeResize="0"/>
          <p:nvPr/>
        </p:nvPicPr>
        <p:blipFill rotWithShape="1">
          <a:blip r:embed="rId3">
            <a:alphaModFix/>
          </a:blip>
          <a:srcRect b="5215" l="3094" r="11646" t="7134"/>
          <a:stretch/>
        </p:blipFill>
        <p:spPr>
          <a:xfrm>
            <a:off x="2010600" y="854600"/>
            <a:ext cx="5122800" cy="407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Evaluation Metrics</a:t>
            </a:r>
            <a:endParaRPr sz="3100"/>
          </a:p>
        </p:txBody>
      </p:sp>
      <p:sp>
        <p:nvSpPr>
          <p:cNvPr id="114" name="Google Shape;114;p21"/>
          <p:cNvSpPr txBox="1"/>
          <p:nvPr/>
        </p:nvSpPr>
        <p:spPr>
          <a:xfrm>
            <a:off x="311700" y="1356450"/>
            <a:ext cx="85206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TF-IDF similarity matching: </a:t>
            </a:r>
            <a:r>
              <a:rPr lang="en">
                <a:latin typeface="Roboto"/>
                <a:ea typeface="Roboto"/>
                <a:cs typeface="Roboto"/>
                <a:sym typeface="Roboto"/>
              </a:rPr>
              <a:t>TF-IDF is a statistical measure that helps determine the significance of a term in a document or corpus. Five different TF-IDF matrices are created using five different weight calculation methods.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a. The first method is </a:t>
            </a:r>
            <a:r>
              <a:rPr b="1" lang="en">
                <a:latin typeface="Roboto"/>
                <a:ea typeface="Roboto"/>
                <a:cs typeface="Roboto"/>
                <a:sym typeface="Roboto"/>
              </a:rPr>
              <a:t>Binary weighting</a:t>
            </a:r>
            <a:r>
              <a:rPr lang="en">
                <a:latin typeface="Roboto"/>
                <a:ea typeface="Roboto"/>
                <a:cs typeface="Roboto"/>
                <a:sym typeface="Roboto"/>
              </a:rPr>
              <a:t> where term frequency is either 1 or 0, depending on whether the term is present in the document or not.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b. The second method is </a:t>
            </a:r>
            <a:r>
              <a:rPr b="1" lang="en">
                <a:latin typeface="Roboto"/>
                <a:ea typeface="Roboto"/>
                <a:cs typeface="Roboto"/>
                <a:sym typeface="Roboto"/>
              </a:rPr>
              <a:t>Raw Count</a:t>
            </a:r>
            <a:r>
              <a:rPr lang="en">
                <a:latin typeface="Roboto"/>
                <a:ea typeface="Roboto"/>
                <a:cs typeface="Roboto"/>
                <a:sym typeface="Roboto"/>
              </a:rPr>
              <a:t>, which uses the number of times the term appears in the document.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c. The third method is </a:t>
            </a:r>
            <a:r>
              <a:rPr b="1" lang="en">
                <a:latin typeface="Roboto"/>
                <a:ea typeface="Roboto"/>
                <a:cs typeface="Roboto"/>
                <a:sym typeface="Roboto"/>
              </a:rPr>
              <a:t>Term Frequency</a:t>
            </a:r>
            <a:r>
              <a:rPr lang="en">
                <a:latin typeface="Roboto"/>
                <a:ea typeface="Roboto"/>
                <a:cs typeface="Roboto"/>
                <a:sym typeface="Roboto"/>
              </a:rPr>
              <a:t>, which normalizes the raw count of a term by the sum of the raw count of all terms in the document.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d. The fourth method is </a:t>
            </a:r>
            <a:r>
              <a:rPr b="1" lang="en">
                <a:latin typeface="Roboto"/>
                <a:ea typeface="Roboto"/>
                <a:cs typeface="Roboto"/>
                <a:sym typeface="Roboto"/>
              </a:rPr>
              <a:t>Log Normalization</a:t>
            </a:r>
            <a:r>
              <a:rPr lang="en">
                <a:latin typeface="Roboto"/>
                <a:ea typeface="Roboto"/>
                <a:cs typeface="Roboto"/>
                <a:sym typeface="Roboto"/>
              </a:rPr>
              <a:t>, which takes the logarithm of (1+raw count of the term).</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e. Finally, the fifth method is </a:t>
            </a:r>
            <a:r>
              <a:rPr b="1" lang="en">
                <a:latin typeface="Roboto"/>
                <a:ea typeface="Roboto"/>
                <a:cs typeface="Roboto"/>
                <a:sym typeface="Roboto"/>
              </a:rPr>
              <a:t>Double Normalization</a:t>
            </a:r>
            <a:r>
              <a:rPr lang="en">
                <a:latin typeface="Roboto"/>
                <a:ea typeface="Roboto"/>
                <a:cs typeface="Roboto"/>
                <a:sym typeface="Roboto"/>
              </a:rPr>
              <a:t>, which uses the formula 0.5+0.5(raw count of the given term/ maximum raw count in the document).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Cosine Similarity:</a:t>
            </a:r>
            <a:r>
              <a:rPr lang="en">
                <a:latin typeface="Roboto"/>
                <a:ea typeface="Roboto"/>
                <a:cs typeface="Roboto"/>
                <a:sym typeface="Roboto"/>
              </a:rPr>
              <a:t> Cosine similarity is a widely used method in natural language processing to determine the similarity between two texts, regardless of their length and size.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