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7" r:id="rId5"/>
    <p:sldId id="259" r:id="rId6"/>
    <p:sldId id="260" r:id="rId7"/>
    <p:sldId id="261" r:id="rId8"/>
    <p:sldId id="262" r:id="rId9"/>
    <p:sldId id="263" r:id="rId10"/>
    <p:sldId id="266" r:id="rId11"/>
    <p:sldId id="269" r:id="rId12"/>
    <p:sldId id="271" r:id="rId13"/>
    <p:sldId id="270" r:id="rId14"/>
    <p:sldId id="268" r:id="rId15"/>
    <p:sldId id="264" r:id="rId16"/>
    <p:sldId id="265" r:id="rId17"/>
  </p:sldIdLst>
  <p:sldSz cx="9144000" cy="5143500" type="screen16x9"/>
  <p:notesSz cx="6858000" cy="9144000"/>
  <p:embeddedFontLst>
    <p:embeddedFont>
      <p:font typeface="Calibri" pitchFamily="34" charset="0"/>
      <p:regular r:id="rId19"/>
      <p:bold r:id="rId20"/>
      <p:italic r:id="rId21"/>
      <p:boldItalic r:id="rId22"/>
    </p:embeddedFont>
    <p:embeddedFont>
      <p:font typeface="Nuni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33538E4-BB0D-45C3-BFDC-0D5A295E6873}">
  <a:tblStyle styleId="{A33538E4-BB0D-45C3-BFDC-0D5A295E6873}"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716" y="-6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IN" dirty="0" smtClean="0"/>
              <a:t>RESULTS</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3"/>
                <c:pt idx="0">
                  <c:v>YELLOW</c:v>
                </c:pt>
                <c:pt idx="1">
                  <c:v>GREEN</c:v>
                </c:pt>
                <c:pt idx="2">
                  <c:v>BROWN</c:v>
                </c:pt>
              </c:strCache>
            </c:strRef>
          </c:cat>
          <c:val>
            <c:numRef>
              <c:f>Sheet1!$B$2:$B$5</c:f>
              <c:numCache>
                <c:formatCode>General</c:formatCode>
                <c:ptCount val="4"/>
                <c:pt idx="0">
                  <c:v>30</c:v>
                </c:pt>
                <c:pt idx="1">
                  <c:v>15</c:v>
                </c:pt>
                <c:pt idx="2">
                  <c:v>10</c:v>
                </c:pt>
              </c:numCache>
            </c:numRef>
          </c:val>
        </c:ser>
        <c:ser>
          <c:idx val="1"/>
          <c:order val="1"/>
          <c:tx>
            <c:strRef>
              <c:f>Sheet1!$C$1</c:f>
              <c:strCache>
                <c:ptCount val="1"/>
                <c:pt idx="0">
                  <c:v>CORRECT</c:v>
                </c:pt>
              </c:strCache>
            </c:strRef>
          </c:tx>
          <c:spPr>
            <a:solidFill>
              <a:schemeClr val="accent2"/>
            </a:solidFill>
            <a:ln>
              <a:noFill/>
            </a:ln>
            <a:effectLst/>
          </c:spPr>
          <c:invertIfNegative val="0"/>
          <c:cat>
            <c:strRef>
              <c:f>Sheet1!$A$2:$A$5</c:f>
              <c:strCache>
                <c:ptCount val="3"/>
                <c:pt idx="0">
                  <c:v>YELLOW</c:v>
                </c:pt>
                <c:pt idx="1">
                  <c:v>GREEN</c:v>
                </c:pt>
                <c:pt idx="2">
                  <c:v>BROWN</c:v>
                </c:pt>
              </c:strCache>
            </c:strRef>
          </c:cat>
          <c:val>
            <c:numRef>
              <c:f>Sheet1!$C$2:$C$5</c:f>
              <c:numCache>
                <c:formatCode>General</c:formatCode>
                <c:ptCount val="4"/>
                <c:pt idx="0">
                  <c:v>19</c:v>
                </c:pt>
                <c:pt idx="1">
                  <c:v>9</c:v>
                </c:pt>
                <c:pt idx="2">
                  <c:v>5</c:v>
                </c:pt>
              </c:numCache>
            </c:numRef>
          </c:val>
        </c:ser>
        <c:dLbls>
          <c:showLegendKey val="0"/>
          <c:showVal val="0"/>
          <c:showCatName val="0"/>
          <c:showSerName val="0"/>
          <c:showPercent val="0"/>
          <c:showBubbleSize val="0"/>
        </c:dLbls>
        <c:gapWidth val="219"/>
        <c:overlap val="-27"/>
        <c:axId val="170297216"/>
        <c:axId val="170298752"/>
      </c:barChart>
      <c:catAx>
        <c:axId val="17029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70298752"/>
        <c:crosses val="autoZero"/>
        <c:auto val="1"/>
        <c:lblAlgn val="ctr"/>
        <c:lblOffset val="100"/>
        <c:noMultiLvlLbl val="0"/>
      </c:catAx>
      <c:valAx>
        <c:axId val="17029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70297216"/>
        <c:crosses val="autoZero"/>
        <c:crossBetween val="between"/>
      </c:valAx>
      <c:spPr>
        <a:solidFill>
          <a:srgbClr val="92D050"/>
        </a:soli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2"/>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462734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Shape 12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445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Shape 1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2811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8039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8743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Shape 1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8763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7135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Shape 1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3517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Shape 1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74762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Shape 1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3941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Shape 1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2053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Shape 30"/>
          <p:cNvGrpSpPr/>
          <p:nvPr/>
        </p:nvGrpSpPr>
        <p:grpSpPr>
          <a:xfrm>
            <a:off x="199149" y="4055652"/>
            <a:ext cx="2795413"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Shape 34"/>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800"/>
              <a:buFont typeface="Nunito"/>
              <a:buNone/>
              <a:defRPr sz="3800" b="0" i="0" u="none" strike="noStrike" cap="none">
                <a:solidFill>
                  <a:schemeClr val="lt1"/>
                </a:solidFill>
                <a:latin typeface="Nunito"/>
                <a:ea typeface="Nunito"/>
                <a:cs typeface="Nunito"/>
                <a:sym typeface="Nunito"/>
              </a:defRPr>
            </a:lvl9pPr>
          </a:lstStyle>
          <a:p>
            <a:endParaRPr/>
          </a:p>
        </p:txBody>
      </p:sp>
      <p:sp>
        <p:nvSpPr>
          <p:cNvPr id="35" name="Shape 35"/>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1pPr>
            <a:lvl2pPr marR="0" lvl="1"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2pPr>
            <a:lvl3pPr marR="0" lvl="2"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3pPr>
            <a:lvl4pPr marR="0" lvl="3"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4pPr>
            <a:lvl5pPr marR="0" lvl="4"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5pPr>
            <a:lvl6pPr marR="0" lvl="5"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6pPr>
            <a:lvl7pPr marR="0" lvl="6"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7pPr>
            <a:lvl8pPr marR="0" lvl="7"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8pPr>
            <a:lvl9pPr marR="0" lvl="8" algn="ctr"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Shape 111"/>
          <p:cNvGrpSpPr/>
          <p:nvPr/>
        </p:nvGrpSpPr>
        <p:grpSpPr>
          <a:xfrm>
            <a:off x="5959222" y="4119576"/>
            <a:ext cx="2520951"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Shape 115"/>
          <p:cNvGrpSpPr/>
          <p:nvPr/>
        </p:nvGrpSpPr>
        <p:grpSpPr>
          <a:xfrm>
            <a:off x="199149" y="2"/>
            <a:ext cx="2795413"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Shape 119"/>
          <p:cNvSpPr txBox="1">
            <a:spLocks noGrp="1"/>
          </p:cNvSpPr>
          <p:nvPr>
            <p:ph type="title"/>
          </p:nvPr>
        </p:nvSpPr>
        <p:spPr>
          <a:xfrm>
            <a:off x="1385850" y="1383850"/>
            <a:ext cx="6372300" cy="13797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1pPr>
            <a:lvl2pPr marR="0" lvl="1"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2pPr>
            <a:lvl3pPr marR="0" lvl="2"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3pPr>
            <a:lvl4pPr marR="0" lvl="3"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4pPr>
            <a:lvl5pPr marR="0" lvl="4"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5pPr>
            <a:lvl6pPr marR="0" lvl="5"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6pPr>
            <a:lvl7pPr marR="0" lvl="6"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7pPr>
            <a:lvl8pPr marR="0" lvl="7"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8pPr>
            <a:lvl9pPr marR="0" lvl="8" algn="ctr" rtl="0">
              <a:lnSpc>
                <a:spcPct val="100000"/>
              </a:lnSpc>
              <a:spcBef>
                <a:spcPts val="0"/>
              </a:spcBef>
              <a:spcAft>
                <a:spcPts val="0"/>
              </a:spcAft>
              <a:buClr>
                <a:schemeClr val="dk2"/>
              </a:buClr>
              <a:buSzPts val="8600"/>
              <a:buFont typeface="Nunito"/>
              <a:buNone/>
              <a:defRPr sz="8600" b="0" i="0" u="none" strike="noStrike" cap="none">
                <a:solidFill>
                  <a:schemeClr val="dk2"/>
                </a:solidFill>
                <a:latin typeface="Nunito"/>
                <a:ea typeface="Nunito"/>
                <a:cs typeface="Nunito"/>
                <a:sym typeface="Nunito"/>
              </a:defRPr>
            </a:lvl9pPr>
          </a:lstStyle>
          <a:p>
            <a:endParaRPr/>
          </a:p>
        </p:txBody>
      </p:sp>
      <p:sp>
        <p:nvSpPr>
          <p:cNvPr id="120" name="Shape 120"/>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lstStyle>
            <a:lvl1pPr marL="457200" marR="0" lvl="0" indent="-311150" algn="ctr"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ctr"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ctr"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121" name="Shape 12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Shape 3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Shape 4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42" name="Shape 42"/>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Shape 45"/>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Shape 46"/>
          <p:cNvGrpSpPr/>
          <p:nvPr/>
        </p:nvGrpSpPr>
        <p:grpSpPr>
          <a:xfrm>
            <a:off x="5594190" y="3961115"/>
            <a:ext cx="2910144" cy="1182340"/>
            <a:chOff x="6917201" y="0"/>
            <a:chExt cx="2227777" cy="863400"/>
          </a:xfrm>
        </p:grpSpPr>
        <p:sp>
          <p:nvSpPr>
            <p:cNvPr id="47" name="Shape 47"/>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Shape 50"/>
          <p:cNvGrpSpPr/>
          <p:nvPr/>
        </p:nvGrpSpPr>
        <p:grpSpPr>
          <a:xfrm>
            <a:off x="199149" y="2"/>
            <a:ext cx="2795413" cy="1083308"/>
            <a:chOff x="6917201" y="0"/>
            <a:chExt cx="2227777" cy="863400"/>
          </a:xfrm>
        </p:grpSpPr>
        <p:sp>
          <p:nvSpPr>
            <p:cNvPr id="51" name="Shape 5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Shape 5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Shape 5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Shape 54"/>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1pPr>
            <a:lvl2pPr marR="0" lvl="1"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2pPr>
            <a:lvl3pPr marR="0" lvl="2"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3pPr>
            <a:lvl4pPr marR="0" lvl="3"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4pPr>
            <a:lvl5pPr marR="0" lvl="4"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5pPr>
            <a:lvl6pPr marR="0" lvl="5"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6pPr>
            <a:lvl7pPr marR="0" lvl="6"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7pPr>
            <a:lvl8pPr marR="0" lvl="7"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8pPr>
            <a:lvl9pPr marR="0" lvl="8" algn="ctr" rtl="0">
              <a:lnSpc>
                <a:spcPct val="100000"/>
              </a:lnSpc>
              <a:spcBef>
                <a:spcPts val="0"/>
              </a:spcBef>
              <a:spcAft>
                <a:spcPts val="0"/>
              </a:spcAft>
              <a:buClr>
                <a:schemeClr val="dk2"/>
              </a:buClr>
              <a:buSzPts val="3200"/>
              <a:buFont typeface="Nunito"/>
              <a:buNone/>
              <a:defRPr sz="3200" b="0" i="0" u="none" strike="noStrike" cap="none">
                <a:solidFill>
                  <a:schemeClr val="dk2"/>
                </a:solidFill>
                <a:latin typeface="Nunito"/>
                <a:ea typeface="Nunito"/>
                <a:cs typeface="Nunito"/>
                <a:sym typeface="Nunito"/>
              </a:defRPr>
            </a:lvl9pPr>
          </a:lstStyle>
          <a:p>
            <a:endParaRPr/>
          </a:p>
        </p:txBody>
      </p:sp>
      <p:sp>
        <p:nvSpPr>
          <p:cNvPr id="55" name="Shape 5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Shape 6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61" name="Shape 61"/>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Shape 68"/>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69" name="Shape 6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75" name="Shape 75"/>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Shape 89"/>
          <p:cNvGrpSpPr/>
          <p:nvPr/>
        </p:nvGrpSpPr>
        <p:grpSpPr>
          <a:xfrm>
            <a:off x="5886353" y="1243"/>
            <a:ext cx="3257454"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Shape 93"/>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1pPr>
            <a:lvl2pPr marR="0" lvl="1"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2pPr>
            <a:lvl3pPr marR="0" lvl="2"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3pPr>
            <a:lvl4pPr marR="0" lvl="3"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4pPr>
            <a:lvl5pPr marR="0" lvl="4"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5pPr>
            <a:lvl6pPr marR="0" lvl="5"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6pPr>
            <a:lvl7pPr marR="0" lvl="6"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7pPr>
            <a:lvl8pPr marR="0" lvl="7"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8pPr>
            <a:lvl9pPr marR="0" lvl="8" algn="ctr" rtl="0">
              <a:lnSpc>
                <a:spcPct val="100000"/>
              </a:lnSpc>
              <a:spcBef>
                <a:spcPts val="0"/>
              </a:spcBef>
              <a:spcAft>
                <a:spcPts val="0"/>
              </a:spcAft>
              <a:buClr>
                <a:schemeClr val="lt1"/>
              </a:buClr>
              <a:buSzPts val="3200"/>
              <a:buFont typeface="Nunito"/>
              <a:buNone/>
              <a:defRPr sz="3200" b="0" i="0" u="none" strike="noStrike" cap="none">
                <a:solidFill>
                  <a:schemeClr val="lt1"/>
                </a:solidFill>
                <a:latin typeface="Nunito"/>
                <a:ea typeface="Nunito"/>
                <a:cs typeface="Nunito"/>
                <a:sym typeface="Nunito"/>
              </a:defRPr>
            </a:lvl9pPr>
          </a:lstStyle>
          <a:p>
            <a:endParaRPr/>
          </a:p>
        </p:txBody>
      </p:sp>
      <p:sp>
        <p:nvSpPr>
          <p:cNvPr id="94" name="Shape 9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endParaRPr/>
          </a:p>
        </p:txBody>
      </p:sp>
      <p:sp>
        <p:nvSpPr>
          <p:cNvPr id="100" name="Shape 100"/>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ts val="1600"/>
              <a:buFont typeface="Calibri"/>
              <a:buNone/>
              <a:defRPr sz="1600" b="0" i="0" u="none" strike="noStrike" cap="none">
                <a:solidFill>
                  <a:schemeClr val="lt1"/>
                </a:solidFill>
                <a:latin typeface="Calibri"/>
                <a:ea typeface="Calibri"/>
                <a:cs typeface="Calibri"/>
                <a:sym typeface="Calibri"/>
              </a:defRPr>
            </a:lvl9pPr>
          </a:lstStyle>
          <a:p>
            <a:endParaRPr/>
          </a:p>
        </p:txBody>
      </p:sp>
      <p:sp>
        <p:nvSpPr>
          <p:cNvPr id="101" name="Shape 101"/>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Shape 107"/>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0"/>
              </a:spcBef>
              <a:spcAft>
                <a:spcPts val="0"/>
              </a:spcAft>
              <a:buClr>
                <a:schemeClr val="dk2"/>
              </a:buClr>
              <a:buSzPts val="1300"/>
              <a:buFont typeface="Calibri"/>
              <a:buNone/>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108" name="Shape 10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429900" y="805450"/>
            <a:ext cx="8284200" cy="1214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5600" b="0" i="0" u="none" strike="noStrike" cap="none">
                <a:solidFill>
                  <a:schemeClr val="lt1"/>
                </a:solidFill>
                <a:latin typeface="Nunito"/>
                <a:ea typeface="Nunito"/>
                <a:cs typeface="Nunito"/>
                <a:sym typeface="Nunito"/>
              </a:rPr>
              <a:t>FRUIT SORTER</a:t>
            </a:r>
            <a:endParaRPr sz="5600" b="0" i="0" u="none" strike="noStrike" cap="none">
              <a:solidFill>
                <a:schemeClr val="lt1"/>
              </a:solidFill>
              <a:latin typeface="Nunito"/>
              <a:ea typeface="Nunito"/>
              <a:cs typeface="Nunito"/>
              <a:sym typeface="Nunito"/>
            </a:endParaRPr>
          </a:p>
          <a:p>
            <a:pPr marL="0" marR="0" lvl="0" indent="0" algn="ctr" rtl="0">
              <a:lnSpc>
                <a:spcPct val="100000"/>
              </a:lnSpc>
              <a:spcBef>
                <a:spcPts val="0"/>
              </a:spcBef>
              <a:spcAft>
                <a:spcPts val="0"/>
              </a:spcAft>
              <a:buClr>
                <a:schemeClr val="lt1"/>
              </a:buClr>
              <a:buSzPts val="3800"/>
              <a:buFont typeface="Nunito"/>
              <a:buNone/>
            </a:pPr>
            <a:endParaRPr sz="3800" b="0" i="0" u="none" strike="noStrike" cap="none">
              <a:solidFill>
                <a:schemeClr val="lt1"/>
              </a:solidFill>
              <a:latin typeface="Nunito"/>
              <a:ea typeface="Nunito"/>
              <a:cs typeface="Nunito"/>
              <a:sym typeface="Nunito"/>
            </a:endParaRPr>
          </a:p>
        </p:txBody>
      </p:sp>
      <p:sp>
        <p:nvSpPr>
          <p:cNvPr id="129" name="Shape 129"/>
          <p:cNvSpPr txBox="1">
            <a:spLocks noGrp="1"/>
          </p:cNvSpPr>
          <p:nvPr>
            <p:ph type="subTitle" idx="1"/>
          </p:nvPr>
        </p:nvSpPr>
        <p:spPr>
          <a:xfrm>
            <a:off x="311700" y="917650"/>
            <a:ext cx="8520600" cy="36738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000"/>
              </a:spcBef>
              <a:spcAft>
                <a:spcPts val="0"/>
              </a:spcAft>
              <a:buClr>
                <a:schemeClr val="lt1"/>
              </a:buClr>
              <a:buSzPts val="1600"/>
              <a:buFont typeface="Calibri"/>
              <a:buNone/>
            </a:pPr>
            <a:r>
              <a:rPr lang="en" sz="2400" b="0" i="0" u="none" strike="noStrike" cap="none" dirty="0">
                <a:solidFill>
                  <a:schemeClr val="dk1"/>
                </a:solidFill>
                <a:latin typeface="Calibri"/>
                <a:ea typeface="Calibri"/>
                <a:cs typeface="Calibri"/>
                <a:sym typeface="Calibri"/>
              </a:rPr>
              <a:t>                    </a:t>
            </a:r>
            <a:r>
              <a:rPr lang="en" sz="2400" b="0" i="0" u="none" strike="noStrike" cap="none" dirty="0">
                <a:solidFill>
                  <a:srgbClr val="000000"/>
                </a:solidFill>
                <a:latin typeface="Calibri"/>
                <a:ea typeface="Calibri"/>
                <a:cs typeface="Calibri"/>
                <a:sym typeface="Calibri"/>
              </a:rPr>
              <a:t>			         </a:t>
            </a:r>
            <a:endParaRPr sz="2400" b="0"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chemeClr val="lt1"/>
              </a:buClr>
              <a:buSzPts val="1600"/>
              <a:buFont typeface="Calibri"/>
              <a:buNone/>
            </a:pPr>
            <a:endParaRPr sz="2400" b="0" i="0" u="none" strike="noStrike" cap="none" dirty="0">
              <a:solidFill>
                <a:srgbClr val="000000"/>
              </a:solidFill>
              <a:latin typeface="Calibri"/>
              <a:ea typeface="Calibri"/>
              <a:cs typeface="Calibri"/>
              <a:sym typeface="Calibri"/>
            </a:endParaRPr>
          </a:p>
          <a:p>
            <a:pPr marL="1371600" marR="0" lvl="0" indent="457200" algn="ctr" rtl="0">
              <a:lnSpc>
                <a:spcPct val="90000"/>
              </a:lnSpc>
              <a:spcBef>
                <a:spcPts val="1000"/>
              </a:spcBef>
              <a:spcAft>
                <a:spcPts val="0"/>
              </a:spcAft>
              <a:buClr>
                <a:schemeClr val="lt1"/>
              </a:buClr>
              <a:buSzPts val="1600"/>
              <a:buFont typeface="Calibri"/>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chemeClr val="lt1"/>
              </a:buClr>
              <a:buSzPts val="1600"/>
              <a:buFont typeface="Calibri"/>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chemeClr val="lt1"/>
              </a:buClr>
              <a:buSzPts val="1600"/>
              <a:buFont typeface="Calibri"/>
              <a:buNone/>
            </a:pPr>
            <a:r>
              <a:rPr lang="en" sz="2400" b="0" i="0" u="none" strike="noStrike" cap="none" dirty="0">
                <a:solidFill>
                  <a:srgbClr val="000000"/>
                </a:solidFill>
                <a:latin typeface="Calibri"/>
                <a:ea typeface="Calibri"/>
                <a:cs typeface="Calibri"/>
                <a:sym typeface="Calibri"/>
              </a:rPr>
              <a:t>     </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chemeClr val="lt1"/>
              </a:buClr>
              <a:buSzPts val="1600"/>
              <a:buFont typeface="Calibri"/>
              <a:buNone/>
            </a:pPr>
            <a:r>
              <a:rPr lang="en" sz="2400" b="0" i="0" u="none" strike="noStrike" cap="none" dirty="0">
                <a:solidFill>
                  <a:srgbClr val="000000"/>
                </a:solidFill>
                <a:latin typeface="Calibri"/>
                <a:ea typeface="Calibri"/>
                <a:cs typeface="Calibri"/>
                <a:sym typeface="Calibri"/>
              </a:rPr>
              <a:t> </a:t>
            </a:r>
            <a:r>
              <a:rPr lang="en" sz="2000" b="0" i="0" u="none" strike="noStrike" cap="none" dirty="0">
                <a:solidFill>
                  <a:srgbClr val="000000"/>
                </a:solidFill>
                <a:latin typeface="Calibri"/>
                <a:ea typeface="Calibri"/>
                <a:cs typeface="Calibri"/>
                <a:sym typeface="Calibri"/>
              </a:rPr>
              <a:t>PROJECT GUIDE:-  </a:t>
            </a:r>
            <a:endParaRPr sz="20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chemeClr val="lt1"/>
              </a:buClr>
              <a:buSzPts val="1600"/>
              <a:buFont typeface="Calibri"/>
              <a:buNone/>
            </a:pPr>
            <a:r>
              <a:rPr lang="en" sz="2000" b="0" i="0" u="none" strike="noStrike" cap="none" dirty="0">
                <a:solidFill>
                  <a:srgbClr val="000000"/>
                </a:solidFill>
                <a:latin typeface="Calibri"/>
                <a:ea typeface="Calibri"/>
                <a:cs typeface="Calibri"/>
                <a:sym typeface="Calibri"/>
              </a:rPr>
              <a:t>PROF. SREEMATHY</a:t>
            </a:r>
            <a:endParaRPr sz="20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chemeClr val="lt1"/>
              </a:buClr>
              <a:buSzPts val="1600"/>
              <a:buFont typeface="Calibri"/>
              <a:buNone/>
            </a:pPr>
            <a:r>
              <a:rPr lang="en" sz="2000" b="0" i="0" u="none" strike="noStrike" cap="none" dirty="0">
                <a:solidFill>
                  <a:srgbClr val="000000"/>
                </a:solidFill>
                <a:latin typeface="Calibri"/>
                <a:ea typeface="Calibri"/>
                <a:cs typeface="Calibri"/>
                <a:sym typeface="Calibri"/>
              </a:rPr>
              <a:t/>
            </a:r>
            <a:br>
              <a:rPr lang="en" sz="2000" b="0" i="0" u="none" strike="noStrike" cap="none" dirty="0">
                <a:solidFill>
                  <a:srgbClr val="000000"/>
                </a:solidFill>
                <a:latin typeface="Calibri"/>
                <a:ea typeface="Calibri"/>
                <a:cs typeface="Calibri"/>
                <a:sym typeface="Calibri"/>
              </a:rPr>
            </a:br>
            <a:r>
              <a:rPr lang="en"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600"/>
              <a:buFont typeface="Calibri"/>
              <a:buNone/>
            </a:pPr>
            <a:endParaRPr sz="1600" b="0" i="0" u="none" strike="noStrike" cap="none" dirty="0">
              <a:solidFill>
                <a:schemeClr val="lt1"/>
              </a:solidFill>
              <a:latin typeface="Calibri"/>
              <a:ea typeface="Calibri"/>
              <a:cs typeface="Calibri"/>
              <a:sym typeface="Calibri"/>
            </a:endParaRPr>
          </a:p>
        </p:txBody>
      </p:sp>
      <p:graphicFrame>
        <p:nvGraphicFramePr>
          <p:cNvPr id="130" name="Shape 130"/>
          <p:cNvGraphicFramePr/>
          <p:nvPr>
            <p:extLst>
              <p:ext uri="{D42A27DB-BD31-4B8C-83A1-F6EECF244321}">
                <p14:modId xmlns:p14="http://schemas.microsoft.com/office/powerpoint/2010/main" val="1774740997"/>
              </p:ext>
            </p:extLst>
          </p:nvPr>
        </p:nvGraphicFramePr>
        <p:xfrm>
          <a:off x="755875" y="1530908"/>
          <a:ext cx="7321323" cy="1920240"/>
        </p:xfrm>
        <a:graphic>
          <a:graphicData uri="http://schemas.openxmlformats.org/drawingml/2006/table">
            <a:tbl>
              <a:tblPr bandRow="1">
                <a:noFill/>
                <a:tableStyleId>{A33538E4-BB0D-45C3-BFDC-0D5A295E6873}</a:tableStyleId>
              </a:tblPr>
              <a:tblGrid>
                <a:gridCol w="888583"/>
                <a:gridCol w="450342"/>
                <a:gridCol w="378993"/>
                <a:gridCol w="1779220"/>
                <a:gridCol w="1598286"/>
                <a:gridCol w="685549"/>
                <a:gridCol w="460390"/>
                <a:gridCol w="378993"/>
                <a:gridCol w="700967"/>
              </a:tblGrid>
              <a:tr h="301066">
                <a:tc gridSpan="9">
                  <a:txBody>
                    <a:bodyPr/>
                    <a:lstStyle/>
                    <a:p>
                      <a:pPr marL="0" marR="0" lvl="0" indent="0" algn="ctr" rtl="0">
                        <a:lnSpc>
                          <a:spcPct val="150000"/>
                        </a:lnSpc>
                        <a:spcBef>
                          <a:spcPts val="0"/>
                        </a:spcBef>
                        <a:spcAft>
                          <a:spcPts val="0"/>
                        </a:spcAft>
                        <a:buClr>
                          <a:srgbClr val="000000"/>
                        </a:buClr>
                        <a:buSzPts val="1400"/>
                        <a:buFont typeface="Arial"/>
                        <a:buNone/>
                      </a:pPr>
                      <a:endParaRPr sz="1400" b="1" u="none" strike="noStrike" cap="none" dirty="0">
                        <a:latin typeface="Times New Roman"/>
                        <a:ea typeface="Times New Roman"/>
                        <a:cs typeface="Times New Roman"/>
                        <a:sym typeface="Times New Roman"/>
                      </a:endParaRPr>
                    </a:p>
                  </a:txBody>
                  <a:tcPr marL="73025" marR="73025" marT="0" marB="0">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9227">
                <a:tc>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Roll No.</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Name of the Student</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e-mail id</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Mobile No.</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19227">
                <a:tc>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3603</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Rishabh Agarwal</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l"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rishabh5530@gmail.com</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9096074621</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19227">
                <a:tc>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3606</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Titiksha Arora</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titiksha31@gmail.com</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8796219255</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19227">
                <a:tc>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3619</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Ankita Chinnawar</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ankita.c.550@gmail.com</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gridSpan="3">
                  <a:txBody>
                    <a:bodyPr/>
                    <a:lstStyle/>
                    <a:p>
                      <a:pPr marL="0" marR="0" lvl="0" indent="0" algn="ctr" rtl="0">
                        <a:lnSpc>
                          <a:spcPct val="15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9422346541</a:t>
                      </a:r>
                      <a:endParaRPr sz="1400" b="1" u="none" strike="noStrike" cap="none">
                        <a:latin typeface="Times New Roman"/>
                        <a:ea typeface="Times New Roman"/>
                        <a:cs typeface="Times New Roman"/>
                        <a:sym typeface="Times New Roman"/>
                      </a:endParaRPr>
                    </a:p>
                  </a:txBody>
                  <a:tcPr marL="73025" marR="7302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301066">
                <a:tc gridSpan="9">
                  <a:txBody>
                    <a:bodyPr/>
                    <a:lstStyle/>
                    <a:p>
                      <a:pPr marL="0" marR="0" lvl="0" indent="0" algn="ctr" rtl="0">
                        <a:lnSpc>
                          <a:spcPct val="150000"/>
                        </a:lnSpc>
                        <a:spcBef>
                          <a:spcPts val="0"/>
                        </a:spcBef>
                        <a:spcAft>
                          <a:spcPts val="0"/>
                        </a:spcAft>
                        <a:buClr>
                          <a:srgbClr val="000000"/>
                        </a:buClr>
                        <a:buSzPts val="1400"/>
                        <a:buFont typeface="Arial"/>
                        <a:buNone/>
                      </a:pPr>
                      <a:endParaRPr sz="1400" b="1" u="none" strike="noStrike" cap="none" dirty="0">
                        <a:latin typeface="Times New Roman"/>
                        <a:ea typeface="Times New Roman"/>
                        <a:cs typeface="Times New Roman"/>
                        <a:sym typeface="Times New Roman"/>
                      </a:endParaRPr>
                    </a:p>
                  </a:txBody>
                  <a:tcPr marL="73025" marR="73025" marT="0" marB="0">
                    <a:lnT w="9525" cap="flat" cmpd="sng">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Text Placeholder 2"/>
          <p:cNvSpPr>
            <a:spLocks noGrp="1"/>
          </p:cNvSpPr>
          <p:nvPr>
            <p:ph type="body" idx="1"/>
          </p:nvPr>
        </p:nvSpPr>
        <p:spPr>
          <a:xfrm>
            <a:off x="819150" y="1504950"/>
            <a:ext cx="7505700" cy="2448000"/>
          </a:xfrm>
        </p:spPr>
        <p:txBody>
          <a:bodyPr/>
          <a:lstStyle/>
          <a:p>
            <a:r>
              <a:rPr lang="en-US" sz="1700" dirty="0">
                <a:latin typeface="Times New Roman" panose="02020603050405020304" pitchFamily="18" charset="0"/>
                <a:cs typeface="Times New Roman" panose="02020603050405020304" pitchFamily="18" charset="0"/>
              </a:rPr>
              <a:t>Fruit Recognition</a:t>
            </a:r>
          </a:p>
          <a:p>
            <a:r>
              <a:rPr lang="en-US" sz="1700" dirty="0" smtClean="0">
                <a:latin typeface="Times New Roman" panose="02020603050405020304" pitchFamily="18" charset="0"/>
                <a:cs typeface="Times New Roman" panose="02020603050405020304" pitchFamily="18" charset="0"/>
              </a:rPr>
              <a:t>Machine Learning</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Increasing the Data Set</a:t>
            </a:r>
          </a:p>
          <a:p>
            <a:r>
              <a:rPr lang="en-US" sz="1700" dirty="0" smtClean="0">
                <a:latin typeface="Times New Roman" panose="02020603050405020304" pitchFamily="18" charset="0"/>
                <a:cs typeface="Times New Roman" panose="02020603050405020304" pitchFamily="18" charset="0"/>
              </a:rPr>
              <a:t>Using </a:t>
            </a:r>
            <a:r>
              <a:rPr lang="en-US" sz="1700" dirty="0">
                <a:latin typeface="Times New Roman" panose="02020603050405020304" pitchFamily="18" charset="0"/>
                <a:cs typeface="Times New Roman" panose="02020603050405020304" pitchFamily="18" charset="0"/>
              </a:rPr>
              <a:t>Neural </a:t>
            </a:r>
            <a:r>
              <a:rPr lang="en-US" sz="1700" dirty="0" smtClean="0">
                <a:latin typeface="Times New Roman" panose="02020603050405020304" pitchFamily="18" charset="0"/>
                <a:cs typeface="Times New Roman" panose="02020603050405020304" pitchFamily="18" charset="0"/>
              </a:rPr>
              <a:t>Networks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207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Text Placeholder 2"/>
          <p:cNvSpPr>
            <a:spLocks noGrp="1"/>
          </p:cNvSpPr>
          <p:nvPr>
            <p:ph type="body" idx="1"/>
          </p:nvPr>
        </p:nvSpPr>
        <p:spPr>
          <a:xfrm>
            <a:off x="819150" y="1800200"/>
            <a:ext cx="7505700" cy="2448000"/>
          </a:xfrm>
        </p:spPr>
        <p:txBody>
          <a:bodyPr/>
          <a:lstStyle/>
          <a:p>
            <a:r>
              <a:rPr lang="en-IN" sz="1700" dirty="0" smtClean="0">
                <a:latin typeface="Times New Roman" panose="02020603050405020304" pitchFamily="18" charset="0"/>
                <a:cs typeface="Times New Roman" panose="02020603050405020304" pitchFamily="18" charset="0"/>
              </a:rPr>
              <a:t>Tested our system for 55 lemons in which 30 were Yellow, 15 were Green and 10 were Brown</a:t>
            </a:r>
          </a:p>
          <a:p>
            <a:r>
              <a:rPr lang="en-IN" sz="1700" dirty="0" smtClean="0">
                <a:latin typeface="Times New Roman" panose="02020603050405020304" pitchFamily="18" charset="0"/>
                <a:cs typeface="Times New Roman" panose="02020603050405020304" pitchFamily="18" charset="0"/>
              </a:rPr>
              <a:t>Out of 55, 33 were sorted </a:t>
            </a:r>
            <a:r>
              <a:rPr lang="en-IN" sz="1700" dirty="0">
                <a:latin typeface="Times New Roman" panose="02020603050405020304" pitchFamily="18" charset="0"/>
                <a:cs typeface="Times New Roman" panose="02020603050405020304" pitchFamily="18" charset="0"/>
              </a:rPr>
              <a:t>correctly </a:t>
            </a:r>
            <a:r>
              <a:rPr lang="en-IN" sz="1700" dirty="0" smtClean="0">
                <a:latin typeface="Times New Roman" panose="02020603050405020304" pitchFamily="18" charset="0"/>
                <a:cs typeface="Times New Roman" panose="02020603050405020304" pitchFamily="18" charset="0"/>
              </a:rPr>
              <a:t>from yellow there were 19, from green there were 9 and from brown there were 5.</a:t>
            </a:r>
          </a:p>
          <a:p>
            <a:r>
              <a:rPr lang="en-IN" sz="1700" dirty="0" smtClean="0">
                <a:latin typeface="Times New Roman" panose="02020603050405020304" pitchFamily="18" charset="0"/>
                <a:cs typeface="Times New Roman" panose="02020603050405020304" pitchFamily="18" charset="0"/>
              </a:rPr>
              <a:t>Hence the accuracy of the system is</a:t>
            </a:r>
            <a:r>
              <a:rPr lang="en-IN" sz="1700" dirty="0">
                <a:latin typeface="Times New Roman" panose="02020603050405020304" pitchFamily="18" charset="0"/>
                <a:cs typeface="Times New Roman" panose="02020603050405020304" pitchFamily="18" charset="0"/>
              </a:rPr>
              <a:t> </a:t>
            </a:r>
            <a:r>
              <a:rPr lang="en-IN" sz="1700" b="1" dirty="0" smtClean="0">
                <a:latin typeface="Times New Roman" panose="02020603050405020304" pitchFamily="18" charset="0"/>
                <a:cs typeface="Times New Roman" panose="02020603050405020304" pitchFamily="18" charset="0"/>
              </a:rPr>
              <a:t>60%.</a:t>
            </a:r>
          </a:p>
          <a:p>
            <a:pPr marL="146050" indent="0">
              <a:buNone/>
            </a:pPr>
            <a:endParaRPr lang="en-IN" sz="1700" b="1" dirty="0" smtClean="0">
              <a:latin typeface="Times New Roman" panose="02020603050405020304" pitchFamily="18" charset="0"/>
              <a:cs typeface="Times New Roman" panose="02020603050405020304" pitchFamily="18" charset="0"/>
            </a:endParaRPr>
          </a:p>
          <a:p>
            <a:pPr marL="146050" indent="0">
              <a:buNone/>
            </a:pPr>
            <a:endParaRPr lang="en-IN" sz="1700" dirty="0" smtClean="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40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STATISTCS:-</a:t>
            </a:r>
            <a:endParaRPr lang="en-IN" dirty="0"/>
          </a:p>
        </p:txBody>
      </p:sp>
      <p:sp>
        <p:nvSpPr>
          <p:cNvPr id="3" name="Text Placeholder 2"/>
          <p:cNvSpPr>
            <a:spLocks noGrp="1"/>
          </p:cNvSpPr>
          <p:nvPr>
            <p:ph type="body" idx="1"/>
          </p:nvPr>
        </p:nvSpPr>
        <p:spPr/>
        <p:txBody>
          <a:bodyPr/>
          <a:lstStyle/>
          <a:p>
            <a:r>
              <a:rPr lang="en-IN" sz="2000" dirty="0" smtClean="0">
                <a:latin typeface="Times New Roman" panose="02020603050405020304" pitchFamily="18" charset="0"/>
                <a:cs typeface="Times New Roman" panose="02020603050405020304" pitchFamily="18" charset="0"/>
              </a:rPr>
              <a:t>TABLE</a:t>
            </a:r>
            <a:endParaRPr lang="en-IN" sz="2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95643655"/>
              </p:ext>
            </p:extLst>
          </p:nvPr>
        </p:nvGraphicFramePr>
        <p:xfrm>
          <a:off x="1295400" y="2724150"/>
          <a:ext cx="6096000" cy="1630680"/>
        </p:xfrm>
        <a:graphic>
          <a:graphicData uri="http://schemas.openxmlformats.org/drawingml/2006/table">
            <a:tbl>
              <a:tblPr firstRow="1" bandRow="1">
                <a:tableStyleId>{A33538E4-BB0D-45C3-BFDC-0D5A295E6873}</a:tableStyleId>
              </a:tblPr>
              <a:tblGrid>
                <a:gridCol w="2032000"/>
                <a:gridCol w="2032000"/>
                <a:gridCol w="2032000"/>
              </a:tblGrid>
              <a:tr h="370840">
                <a:tc>
                  <a:txBody>
                    <a:bodyPr/>
                    <a:lstStyle/>
                    <a:p>
                      <a:endParaRPr lang="en-IN" dirty="0"/>
                    </a:p>
                  </a:txBody>
                  <a:tcPr/>
                </a:tc>
                <a:tc>
                  <a:txBody>
                    <a:bodyPr/>
                    <a:lstStyle/>
                    <a:p>
                      <a:r>
                        <a:rPr lang="en-IN" dirty="0" smtClean="0"/>
                        <a:t>TOTAL</a:t>
                      </a:r>
                      <a:endParaRPr lang="en-IN" dirty="0"/>
                    </a:p>
                  </a:txBody>
                  <a:tcPr/>
                </a:tc>
                <a:tc>
                  <a:txBody>
                    <a:bodyPr/>
                    <a:lstStyle/>
                    <a:p>
                      <a:r>
                        <a:rPr lang="en-IN" dirty="0" smtClean="0"/>
                        <a:t>CORRECTLY CLASSIFIED</a:t>
                      </a:r>
                      <a:endParaRPr lang="en-IN" dirty="0"/>
                    </a:p>
                  </a:txBody>
                  <a:tcPr/>
                </a:tc>
              </a:tr>
              <a:tr h="370840">
                <a:tc>
                  <a:txBody>
                    <a:bodyPr/>
                    <a:lstStyle/>
                    <a:p>
                      <a:r>
                        <a:rPr lang="en-IN" dirty="0" smtClean="0"/>
                        <a:t>YELLOW</a:t>
                      </a:r>
                    </a:p>
                  </a:txBody>
                  <a:tcPr/>
                </a:tc>
                <a:tc>
                  <a:txBody>
                    <a:bodyPr/>
                    <a:lstStyle/>
                    <a:p>
                      <a:r>
                        <a:rPr lang="en-IN" dirty="0" smtClean="0"/>
                        <a:t>30</a:t>
                      </a:r>
                      <a:endParaRPr lang="en-IN" dirty="0"/>
                    </a:p>
                  </a:txBody>
                  <a:tcPr/>
                </a:tc>
                <a:tc>
                  <a:txBody>
                    <a:bodyPr/>
                    <a:lstStyle/>
                    <a:p>
                      <a:r>
                        <a:rPr lang="en-IN" dirty="0" smtClean="0"/>
                        <a:t>19</a:t>
                      </a:r>
                    </a:p>
                  </a:txBody>
                  <a:tcPr/>
                </a:tc>
              </a:tr>
              <a:tr h="370840">
                <a:tc>
                  <a:txBody>
                    <a:bodyPr/>
                    <a:lstStyle/>
                    <a:p>
                      <a:r>
                        <a:rPr lang="en-IN" dirty="0" smtClean="0"/>
                        <a:t>GREEN</a:t>
                      </a:r>
                      <a:endParaRPr lang="en-IN" dirty="0"/>
                    </a:p>
                  </a:txBody>
                  <a:tcPr/>
                </a:tc>
                <a:tc>
                  <a:txBody>
                    <a:bodyPr/>
                    <a:lstStyle/>
                    <a:p>
                      <a:r>
                        <a:rPr lang="en-IN" dirty="0" smtClean="0"/>
                        <a:t>15</a:t>
                      </a:r>
                      <a:endParaRPr lang="en-IN" dirty="0"/>
                    </a:p>
                  </a:txBody>
                  <a:tcPr/>
                </a:tc>
                <a:tc>
                  <a:txBody>
                    <a:bodyPr/>
                    <a:lstStyle/>
                    <a:p>
                      <a:r>
                        <a:rPr lang="en-IN" dirty="0" smtClean="0"/>
                        <a:t>9</a:t>
                      </a:r>
                      <a:endParaRPr lang="en-IN" dirty="0"/>
                    </a:p>
                  </a:txBody>
                  <a:tcPr/>
                </a:tc>
              </a:tr>
              <a:tr h="370840">
                <a:tc>
                  <a:txBody>
                    <a:bodyPr/>
                    <a:lstStyle/>
                    <a:p>
                      <a:r>
                        <a:rPr lang="en-IN" dirty="0" smtClean="0"/>
                        <a:t>BROWN</a:t>
                      </a:r>
                      <a:endParaRPr lang="en-IN" dirty="0"/>
                    </a:p>
                  </a:txBody>
                  <a:tcPr/>
                </a:tc>
                <a:tc>
                  <a:txBody>
                    <a:bodyPr/>
                    <a:lstStyle/>
                    <a:p>
                      <a:r>
                        <a:rPr lang="en-IN" dirty="0" smtClean="0"/>
                        <a:t>10</a:t>
                      </a:r>
                      <a:endParaRPr lang="en-IN" dirty="0"/>
                    </a:p>
                  </a:txBody>
                  <a:tcPr/>
                </a:tc>
                <a:tc>
                  <a:txBody>
                    <a:bodyPr/>
                    <a:lstStyle/>
                    <a:p>
                      <a:r>
                        <a:rPr lang="en-IN" dirty="0" smtClean="0"/>
                        <a:t>5</a:t>
                      </a:r>
                      <a:endParaRPr lang="en-IN" dirty="0"/>
                    </a:p>
                  </a:txBody>
                  <a:tcPr/>
                </a:tc>
              </a:tr>
            </a:tbl>
          </a:graphicData>
        </a:graphic>
      </p:graphicFrame>
    </p:spTree>
    <p:extLst>
      <p:ext uri="{BB962C8B-B14F-4D97-AF65-F5344CB8AC3E}">
        <p14:creationId xmlns:p14="http://schemas.microsoft.com/office/powerpoint/2010/main" val="3495208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CHART:-</a:t>
            </a:r>
            <a:endParaRPr lang="en-IN" dirty="0"/>
          </a:p>
        </p:txBody>
      </p:sp>
      <p:sp>
        <p:nvSpPr>
          <p:cNvPr id="3" name="Text Placeholder 2"/>
          <p:cNvSpPr>
            <a:spLocks noGrp="1"/>
          </p:cNvSpPr>
          <p:nvPr>
            <p:ph type="body" idx="1"/>
          </p:nvPr>
        </p:nvSpPr>
        <p:spPr/>
        <p:txBody>
          <a:bodyPr/>
          <a:lstStyle/>
          <a:p>
            <a:endParaRPr lang="en-IN" dirty="0"/>
          </a:p>
        </p:txBody>
      </p:sp>
      <p:graphicFrame>
        <p:nvGraphicFramePr>
          <p:cNvPr id="11" name="Chart 10"/>
          <p:cNvGraphicFramePr/>
          <p:nvPr>
            <p:extLst>
              <p:ext uri="{D42A27DB-BD31-4B8C-83A1-F6EECF244321}">
                <p14:modId xmlns:p14="http://schemas.microsoft.com/office/powerpoint/2010/main" val="2723140164"/>
              </p:ext>
            </p:extLst>
          </p:nvPr>
        </p:nvGraphicFramePr>
        <p:xfrm>
          <a:off x="1676400" y="1581150"/>
          <a:ext cx="6019800"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6085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a:xfrm>
            <a:off x="685800" y="1504950"/>
            <a:ext cx="7581900" cy="3048000"/>
          </a:xfrm>
        </p:spPr>
        <p:txBody>
          <a:bodyPr/>
          <a:lstStyle/>
          <a:p>
            <a:pPr lvl="0"/>
            <a:r>
              <a:rPr lang="en-US" sz="1700" dirty="0">
                <a:latin typeface="Times New Roman" panose="02020603050405020304" pitchFamily="18" charset="0"/>
                <a:cs typeface="Times New Roman" panose="02020603050405020304" pitchFamily="18" charset="0"/>
              </a:rPr>
              <a:t>We have successfully built a product which has a </a:t>
            </a:r>
            <a:r>
              <a:rPr lang="en-US" sz="1700" dirty="0" err="1">
                <a:latin typeface="Times New Roman" panose="02020603050405020304" pitchFamily="18" charset="0"/>
                <a:cs typeface="Times New Roman" panose="02020603050405020304" pitchFamily="18" charset="0"/>
              </a:rPr>
              <a:t>WebCamera</a:t>
            </a:r>
            <a:r>
              <a:rPr lang="en-US" sz="1700" dirty="0">
                <a:latin typeface="Times New Roman" panose="02020603050405020304" pitchFamily="18" charset="0"/>
                <a:cs typeface="Times New Roman" panose="02020603050405020304" pitchFamily="18" charset="0"/>
              </a:rPr>
              <a:t> on top of it to capture the images and a raspberry pi to process the image.</a:t>
            </a:r>
            <a:endParaRPr lang="en-IN"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We learnt the basics of </a:t>
            </a:r>
            <a:r>
              <a:rPr lang="en-US" sz="1700" dirty="0" err="1">
                <a:latin typeface="Times New Roman" panose="02020603050405020304" pitchFamily="18" charset="0"/>
                <a:cs typeface="Times New Roman" panose="02020603050405020304" pitchFamily="18" charset="0"/>
              </a:rPr>
              <a:t>OpenCV</a:t>
            </a:r>
            <a:r>
              <a:rPr lang="en-US" sz="1700" dirty="0">
                <a:latin typeface="Times New Roman" panose="02020603050405020304" pitchFamily="18" charset="0"/>
                <a:cs typeface="Times New Roman" panose="02020603050405020304" pitchFamily="18" charset="0"/>
              </a:rPr>
              <a:t> and Image Processing and implemented the detection of quality of fruit on the basis of ripeness.</a:t>
            </a:r>
            <a:endParaRPr lang="en-IN"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We learnt the basics of Machine learning and learnt how to classify images using SVM.</a:t>
            </a:r>
            <a:endParaRPr lang="en-IN"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We have also learnt the Data training of objects, here want to recognize the quality of lemon with an efficiency of 60-70 % efficiency.</a:t>
            </a:r>
            <a:endParaRPr lang="en-IN"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We learnt the Interfacing of Raspberry Pi with Webcam and Motors and </a:t>
            </a:r>
            <a:r>
              <a:rPr lang="en-US" sz="1700" dirty="0" err="1">
                <a:latin typeface="Times New Roman" panose="02020603050405020304" pitchFamily="18" charset="0"/>
                <a:cs typeface="Times New Roman" panose="02020603050405020304" pitchFamily="18" charset="0"/>
              </a:rPr>
              <a:t>Leds</a:t>
            </a:r>
            <a:r>
              <a:rPr lang="en-US" sz="1700" dirty="0">
                <a:latin typeface="Times New Roman" panose="02020603050405020304" pitchFamily="18" charset="0"/>
                <a:cs typeface="Times New Roman" panose="02020603050405020304" pitchFamily="18" charset="0"/>
              </a:rPr>
              <a:t>, and basics of python were one of the prerequisites of the project.</a:t>
            </a:r>
            <a:endParaRPr lang="en-IN" sz="17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85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0" i="0" u="none" strike="noStrike" cap="none">
                <a:solidFill>
                  <a:schemeClr val="lt1"/>
                </a:solidFill>
                <a:latin typeface="Times New Roman"/>
                <a:ea typeface="Times New Roman"/>
                <a:cs typeface="Times New Roman"/>
                <a:sym typeface="Times New Roman"/>
              </a:rPr>
              <a:t>REFERENCES:-</a:t>
            </a:r>
            <a:endParaRPr sz="3000" b="0" i="0" u="none" strike="noStrike" cap="none">
              <a:solidFill>
                <a:schemeClr val="lt1"/>
              </a:solidFill>
              <a:latin typeface="Times New Roman"/>
              <a:ea typeface="Times New Roman"/>
              <a:cs typeface="Times New Roman"/>
              <a:sym typeface="Times New Roman"/>
            </a:endParaRPr>
          </a:p>
        </p:txBody>
      </p:sp>
      <p:sp>
        <p:nvSpPr>
          <p:cNvPr id="184" name="Shape 184"/>
          <p:cNvSpPr txBox="1">
            <a:spLocks noGrp="1"/>
          </p:cNvSpPr>
          <p:nvPr>
            <p:ph type="body" idx="1"/>
          </p:nvPr>
        </p:nvSpPr>
        <p:spPr>
          <a:xfrm>
            <a:off x="819150" y="1428750"/>
            <a:ext cx="7505700" cy="2867025"/>
          </a:xfrm>
          <a:prstGeom prst="rect">
            <a:avLst/>
          </a:prstGeom>
          <a:noFill/>
          <a:ln>
            <a:noFill/>
          </a:ln>
        </p:spPr>
        <p:txBody>
          <a:bodyPr spcFirstLastPara="1" wrap="square" lIns="91425" tIns="91425" rIns="91425" bIns="91425" anchor="t" anchorCtr="0">
            <a:noAutofit/>
          </a:bodyPr>
          <a:lstStyle/>
          <a:p>
            <a:r>
              <a:rPr lang="en-IN" sz="1800" dirty="0" smtClean="0"/>
              <a:t>Ming </a:t>
            </a:r>
            <a:r>
              <a:rPr lang="en-IN" sz="1800" dirty="0"/>
              <a:t>Liang, </a:t>
            </a:r>
            <a:r>
              <a:rPr lang="en-IN" sz="1800" dirty="0" err="1"/>
              <a:t>Xiaolin</a:t>
            </a:r>
            <a:r>
              <a:rPr lang="en-IN" sz="1800" dirty="0"/>
              <a:t> Hu</a:t>
            </a:r>
            <a:r>
              <a:rPr lang="en-IN" sz="1800" dirty="0" smtClean="0"/>
              <a:t>.,</a:t>
            </a:r>
            <a:r>
              <a:rPr lang="en-US" sz="1800" dirty="0"/>
              <a:t> “Computer Vision and Pattern</a:t>
            </a:r>
            <a:br>
              <a:rPr lang="en-US" sz="1800" dirty="0"/>
            </a:br>
            <a:r>
              <a:rPr lang="en-IN" sz="1800" dirty="0"/>
              <a:t>Recognition (CVPR)” , Recurrent Convolutional Neural Network for</a:t>
            </a:r>
            <a:br>
              <a:rPr lang="en-IN" sz="1800" dirty="0"/>
            </a:br>
            <a:r>
              <a:rPr lang="en-US" sz="1800" dirty="0"/>
              <a:t>Object Recognition IEEE Conference  </a:t>
            </a:r>
            <a:r>
              <a:rPr lang="en-IN" sz="1800" dirty="0"/>
              <a:t>Boston, pp. 3367-3375, 2015..</a:t>
            </a:r>
            <a:endParaRPr lang="en-IN" sz="1800" dirty="0" smtClean="0"/>
          </a:p>
          <a:p>
            <a:r>
              <a:rPr lang="sv-SE" sz="1800" dirty="0" smtClean="0"/>
              <a:t>Ajay </a:t>
            </a:r>
            <a:r>
              <a:rPr lang="sv-SE" sz="1800" dirty="0"/>
              <a:t>Pal Singh Chauhan &amp; Amar Partap </a:t>
            </a:r>
            <a:r>
              <a:rPr lang="sv-SE" sz="1800" dirty="0" smtClean="0"/>
              <a:t>Singh,”</a:t>
            </a:r>
            <a:r>
              <a:rPr lang="en-US" sz="1800" dirty="0" smtClean="0"/>
              <a:t> </a:t>
            </a:r>
            <a:r>
              <a:rPr lang="en-US" sz="1800" dirty="0"/>
              <a:t>Virtual Grader for Apple Quality Assessment using Fruit Size </a:t>
            </a:r>
            <a:r>
              <a:rPr lang="en-IN" sz="1800"/>
              <a:t>and </a:t>
            </a:r>
            <a:r>
              <a:rPr lang="en-IN" sz="1800" smtClean="0"/>
              <a:t>Illumination </a:t>
            </a:r>
            <a:r>
              <a:rPr lang="en-IN" sz="1800" dirty="0"/>
              <a:t>Features </a:t>
            </a:r>
            <a:r>
              <a:rPr lang="en-IN" sz="1800" dirty="0" smtClean="0"/>
              <a:t>“,</a:t>
            </a:r>
            <a:r>
              <a:rPr lang="en-US" sz="1800" dirty="0"/>
              <a:t> Year Global Journal of Computer Science and Technology ( DGD ) Volume XIV Issue IV Version I </a:t>
            </a:r>
            <a:r>
              <a:rPr lang="en-US" sz="1800" dirty="0" smtClean="0"/>
              <a:t>2014,</a:t>
            </a:r>
            <a:r>
              <a:rPr lang="en-IN" sz="1800" dirty="0"/>
              <a:t> February 2014 DOI: 10.1109/CIEC.2014.6959043.</a:t>
            </a:r>
            <a:r>
              <a:rPr lang="en-US" sz="1800" dirty="0" smtClean="0"/>
              <a:t/>
            </a:r>
            <a:br>
              <a:rPr lang="en-US" sz="1800" dirty="0" smtClean="0"/>
            </a:br>
            <a:endParaRPr lang="en-IN" sz="1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endParaRPr sz="3000" b="0" i="0" u="none" strike="noStrike" cap="none">
              <a:solidFill>
                <a:schemeClr val="lt1"/>
              </a:solidFill>
              <a:latin typeface="Nunito"/>
              <a:ea typeface="Nunito"/>
              <a:cs typeface="Nunito"/>
              <a:sym typeface="Nunito"/>
            </a:endParaRPr>
          </a:p>
        </p:txBody>
      </p:sp>
      <p:sp>
        <p:nvSpPr>
          <p:cNvPr id="190" name="Shape 190"/>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chemeClr val="dk2"/>
              </a:buClr>
              <a:buSzPts val="1300"/>
              <a:buFont typeface="Calibri"/>
              <a:buNone/>
            </a:pPr>
            <a:r>
              <a:rPr lang="en" sz="4800" b="0" i="0" u="none" strike="noStrike" cap="none">
                <a:solidFill>
                  <a:srgbClr val="980000"/>
                </a:solidFill>
                <a:latin typeface="Times New Roman"/>
                <a:ea typeface="Times New Roman"/>
                <a:cs typeface="Times New Roman"/>
                <a:sym typeface="Times New Roman"/>
              </a:rPr>
              <a:t>THANK YOU!!</a:t>
            </a:r>
            <a:endParaRPr sz="4800" b="0" i="0" u="none" strike="noStrike" cap="none">
              <a:solidFill>
                <a:srgbClr val="98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281750"/>
            <a:ext cx="8520600" cy="492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200" b="0" i="0" u="none" strike="noStrike" cap="none" dirty="0">
                <a:solidFill>
                  <a:schemeClr val="lt1"/>
                </a:solidFill>
                <a:latin typeface="Times New Roman"/>
                <a:ea typeface="Times New Roman"/>
                <a:cs typeface="Times New Roman"/>
                <a:sym typeface="Times New Roman"/>
              </a:rPr>
              <a:t>INTRODUCTION :-</a:t>
            </a:r>
            <a:endParaRPr sz="3200" b="0" i="0" u="none" strike="noStrike" cap="none" dirty="0">
              <a:solidFill>
                <a:schemeClr val="lt1"/>
              </a:solidFill>
              <a:latin typeface="Times New Roman"/>
              <a:ea typeface="Times New Roman"/>
              <a:cs typeface="Times New Roman"/>
              <a:sym typeface="Times New Roman"/>
            </a:endParaRPr>
          </a:p>
        </p:txBody>
      </p:sp>
      <p:sp>
        <p:nvSpPr>
          <p:cNvPr id="136" name="Shape 136"/>
          <p:cNvSpPr txBox="1">
            <a:spLocks noGrp="1"/>
          </p:cNvSpPr>
          <p:nvPr>
            <p:ph type="body" idx="1"/>
          </p:nvPr>
        </p:nvSpPr>
        <p:spPr>
          <a:xfrm>
            <a:off x="412500" y="924225"/>
            <a:ext cx="8319000" cy="4084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000"/>
              </a:spcBef>
              <a:spcAft>
                <a:spcPts val="0"/>
              </a:spcAft>
              <a:buClr>
                <a:schemeClr val="dk1"/>
              </a:buClr>
              <a:buSzPts val="1100"/>
              <a:buFont typeface="Arial"/>
              <a:buNone/>
            </a:pPr>
            <a:r>
              <a:rPr lang="en" sz="1700" b="0" i="0" u="none" strike="noStrike" cap="none" dirty="0">
                <a:solidFill>
                  <a:srgbClr val="000000"/>
                </a:solidFill>
                <a:latin typeface="Times New Roman" panose="02020603050405020304" pitchFamily="18" charset="0"/>
                <a:cs typeface="Times New Roman" panose="02020603050405020304" pitchFamily="18" charset="0"/>
                <a:sym typeface="Calibri"/>
              </a:rPr>
              <a:t>•Fruit commercialization is the main purpose of its sorting.</a:t>
            </a:r>
            <a:endParaRPr sz="1700" b="0" i="0" u="none" strike="noStrike" cap="none" dirty="0">
              <a:solidFill>
                <a:srgbClr val="000000"/>
              </a:solidFill>
              <a:latin typeface="Times New Roman" panose="02020603050405020304" pitchFamily="18" charset="0"/>
              <a:cs typeface="Times New Roman" panose="02020603050405020304" pitchFamily="18" charset="0"/>
              <a:sym typeface="Calibri"/>
            </a:endParaRPr>
          </a:p>
          <a:p>
            <a:pPr marL="0" marR="0" lvl="0" indent="0" algn="l" rtl="0">
              <a:lnSpc>
                <a:spcPct val="90000"/>
              </a:lnSpc>
              <a:spcBef>
                <a:spcPts val="1000"/>
              </a:spcBef>
              <a:spcAft>
                <a:spcPts val="0"/>
              </a:spcAft>
              <a:buClr>
                <a:schemeClr val="dk1"/>
              </a:buClr>
              <a:buSzPts val="1100"/>
              <a:buFont typeface="Arial"/>
              <a:buNone/>
            </a:pPr>
            <a:r>
              <a:rPr lang="en" sz="1700" b="0" i="0" u="none" strike="noStrike" cap="none" dirty="0">
                <a:solidFill>
                  <a:srgbClr val="000000"/>
                </a:solidFill>
                <a:latin typeface="Times New Roman" panose="02020603050405020304" pitchFamily="18" charset="0"/>
                <a:cs typeface="Times New Roman" panose="02020603050405020304" pitchFamily="18" charset="0"/>
                <a:sym typeface="Calibri"/>
              </a:rPr>
              <a:t>• Fruit in the same tree differ in quality such as feature, flavour because their growth was affected by many environmental factors. Especially, fruit from different orchards differ significantly in size and quality.</a:t>
            </a:r>
            <a:endParaRPr sz="1700" b="0" i="0" u="none" strike="noStrike" cap="none" dirty="0">
              <a:solidFill>
                <a:srgbClr val="000000"/>
              </a:solidFill>
              <a:latin typeface="Times New Roman" panose="02020603050405020304" pitchFamily="18" charset="0"/>
              <a:cs typeface="Times New Roman" panose="02020603050405020304" pitchFamily="18" charset="0"/>
              <a:sym typeface="Calibri"/>
            </a:endParaRPr>
          </a:p>
          <a:p>
            <a:pPr marL="0" marR="0" lvl="0" indent="0" algn="l" rtl="0">
              <a:lnSpc>
                <a:spcPct val="90000"/>
              </a:lnSpc>
              <a:spcBef>
                <a:spcPts val="1000"/>
              </a:spcBef>
              <a:spcAft>
                <a:spcPts val="0"/>
              </a:spcAft>
              <a:buClr>
                <a:schemeClr val="dk1"/>
              </a:buClr>
              <a:buSzPts val="1100"/>
              <a:buFont typeface="Arial"/>
              <a:buNone/>
            </a:pPr>
            <a:r>
              <a:rPr lang="en" sz="1700" b="0" i="0" u="none" strike="noStrike" cap="none" dirty="0">
                <a:solidFill>
                  <a:srgbClr val="000000"/>
                </a:solidFill>
                <a:latin typeface="Times New Roman" panose="02020603050405020304" pitchFamily="18" charset="0"/>
                <a:cs typeface="Times New Roman" panose="02020603050405020304" pitchFamily="18" charset="0"/>
                <a:sym typeface="Calibri"/>
              </a:rPr>
              <a:t>•Sorting may not only standardize fruit product but also promote management of the fruit tree in orchard and product quality. Fruits and vegetables are very difficult to grade and sort exactly and rapidly because of their significant difference in feature such as size, shape and color as a result of changeable conditions of nature environment and manual factors.</a:t>
            </a:r>
            <a:endParaRPr sz="1700" b="0" i="0" u="none" strike="noStrike" cap="none" dirty="0">
              <a:solidFill>
                <a:srgbClr val="000000"/>
              </a:solidFill>
              <a:latin typeface="Times New Roman" panose="02020603050405020304" pitchFamily="18" charset="0"/>
              <a:cs typeface="Times New Roman" panose="02020603050405020304" pitchFamily="18" charset="0"/>
              <a:sym typeface="Calibri"/>
            </a:endParaRPr>
          </a:p>
          <a:p>
            <a:pPr marL="0" marR="0" lvl="0" indent="0" algn="l" rtl="0">
              <a:lnSpc>
                <a:spcPct val="90000"/>
              </a:lnSpc>
              <a:spcBef>
                <a:spcPts val="1000"/>
              </a:spcBef>
              <a:spcAft>
                <a:spcPts val="0"/>
              </a:spcAft>
              <a:buClr>
                <a:schemeClr val="dk1"/>
              </a:buClr>
              <a:buSzPts val="1100"/>
              <a:buFont typeface="Arial"/>
              <a:buNone/>
            </a:pPr>
            <a:r>
              <a:rPr lang="en" sz="1700" b="0" i="0" u="none" strike="noStrike" cap="none" dirty="0">
                <a:solidFill>
                  <a:srgbClr val="000000"/>
                </a:solidFill>
                <a:latin typeface="Times New Roman" panose="02020603050405020304" pitchFamily="18" charset="0"/>
                <a:cs typeface="Times New Roman" panose="02020603050405020304" pitchFamily="18" charset="0"/>
                <a:sym typeface="Calibri"/>
              </a:rPr>
              <a:t>•Manual sorting is lack of objectivity, accuracy and has lower efficiency because there is individual difference in visual inspecting which is affected by human healthy condition, psychological condition, lightness, fatigue and so on. But levels of mechanical and automatic grading of fruit and vegetable go higher and higher with the enhancement of mechanization, automatization and application of computer technology.</a:t>
            </a:r>
            <a:endParaRPr sz="1700" b="0" i="0" u="none" strike="noStrike" cap="none" dirty="0">
              <a:solidFill>
                <a:srgbClr val="000000"/>
              </a:solidFill>
              <a:latin typeface="Times New Roman" panose="02020603050405020304" pitchFamily="18" charset="0"/>
              <a:cs typeface="Times New Roman" panose="02020603050405020304" pitchFamily="18" charset="0"/>
              <a:sym typeface="Calibri"/>
            </a:endParaRPr>
          </a:p>
          <a:p>
            <a:pPr marL="0" marR="0" lvl="0" indent="0" algn="l" rtl="0">
              <a:lnSpc>
                <a:spcPct val="115000"/>
              </a:lnSpc>
              <a:spcBef>
                <a:spcPts val="0"/>
              </a:spcBef>
              <a:spcAft>
                <a:spcPts val="1600"/>
              </a:spcAft>
              <a:buClr>
                <a:schemeClr val="dk2"/>
              </a:buClr>
              <a:buSzPts val="1300"/>
              <a:buFont typeface="Calibri"/>
              <a:buNone/>
            </a:pPr>
            <a:endParaRPr sz="1300" b="0" i="0" u="none" strike="noStrike" cap="none" dirty="0">
              <a:solidFill>
                <a:schemeClr val="dk2"/>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0" i="0" u="none" strike="noStrike" cap="none">
                <a:solidFill>
                  <a:schemeClr val="lt1"/>
                </a:solidFill>
                <a:latin typeface="Times New Roman"/>
                <a:ea typeface="Times New Roman"/>
                <a:cs typeface="Times New Roman"/>
                <a:sym typeface="Times New Roman"/>
              </a:rPr>
              <a:t>PROBLEM DEFINITION :-</a:t>
            </a:r>
            <a:endParaRPr sz="3000" b="0" i="0" u="none" strike="noStrike" cap="none">
              <a:solidFill>
                <a:schemeClr val="lt1"/>
              </a:solidFill>
              <a:latin typeface="Times New Roman"/>
              <a:ea typeface="Times New Roman"/>
              <a:cs typeface="Times New Roman"/>
              <a:sym typeface="Times New Roman"/>
            </a:endParaRPr>
          </a:p>
        </p:txBody>
      </p:sp>
      <p:sp>
        <p:nvSpPr>
          <p:cNvPr id="142" name="Shape 142"/>
          <p:cNvSpPr txBox="1">
            <a:spLocks noGrp="1"/>
          </p:cNvSpPr>
          <p:nvPr>
            <p:ph type="body" idx="1"/>
          </p:nvPr>
        </p:nvSpPr>
        <p:spPr>
          <a:xfrm>
            <a:off x="819150" y="1800200"/>
            <a:ext cx="7505700" cy="2448000"/>
          </a:xfrm>
          <a:prstGeom prst="rect">
            <a:avLst/>
          </a:prstGeom>
          <a:noFill/>
          <a:ln>
            <a:noFill/>
          </a:ln>
        </p:spPr>
        <p:txBody>
          <a:bodyPr spcFirstLastPara="1" wrap="square" lIns="91425" tIns="91425" rIns="91425" bIns="91425" anchor="t" anchorCtr="0">
            <a:noAutofit/>
          </a:bodyPr>
          <a:lstStyle/>
          <a:p>
            <a:pPr marL="285750" marR="0" lvl="0" indent="-285750" rtl="0">
              <a:lnSpc>
                <a:spcPct val="115000"/>
              </a:lnSpc>
              <a:spcBef>
                <a:spcPts val="0"/>
              </a:spcBef>
              <a:spcAft>
                <a:spcPts val="1600"/>
              </a:spcAft>
              <a:buClr>
                <a:schemeClr val="dk2"/>
              </a:buClr>
              <a:buSzPts val="1300"/>
              <a:buFont typeface="Arial" panose="020B0604020202020204" pitchFamily="34" charset="0"/>
              <a:buChar char="•"/>
            </a:pPr>
            <a:r>
              <a:rPr lang="en" sz="1700" b="0" i="0" u="none" strike="noStrike" cap="none" dirty="0">
                <a:solidFill>
                  <a:srgbClr val="000000"/>
                </a:solidFill>
                <a:latin typeface="Times New Roman"/>
                <a:ea typeface="Times New Roman"/>
                <a:cs typeface="Times New Roman"/>
                <a:sym typeface="Times New Roman"/>
              </a:rPr>
              <a:t>Design of a system for the analysis of the fruit and classification based on color and grading as well as sorting these fruits in different categories for the </a:t>
            </a:r>
            <a:r>
              <a:rPr lang="en" sz="1700" b="0" i="0" u="none" strike="noStrike" cap="none" dirty="0" smtClean="0">
                <a:solidFill>
                  <a:srgbClr val="000000"/>
                </a:solidFill>
                <a:latin typeface="Times New Roman"/>
                <a:ea typeface="Times New Roman"/>
                <a:cs typeface="Times New Roman"/>
                <a:sym typeface="Times New Roman"/>
              </a:rPr>
              <a:t>commercial purposes</a:t>
            </a:r>
            <a:r>
              <a:rPr lang="en" sz="1700" b="0" i="0" u="none" strike="noStrike" cap="none" dirty="0">
                <a:solidFill>
                  <a:srgbClr val="000000"/>
                </a:solidFill>
                <a:latin typeface="Times New Roman"/>
                <a:ea typeface="Times New Roman"/>
                <a:cs typeface="Times New Roman"/>
                <a:sym typeface="Times New Roman"/>
              </a:rPr>
              <a:t>.</a:t>
            </a:r>
            <a:endParaRPr sz="1700" b="0" i="0" u="none" strike="noStrike" cap="none" dirty="0">
              <a:solidFill>
                <a:srgbClr val="000000"/>
              </a:solidFill>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Text Placeholder 2"/>
          <p:cNvSpPr>
            <a:spLocks noGrp="1"/>
          </p:cNvSpPr>
          <p:nvPr>
            <p:ph type="body" idx="1"/>
          </p:nvPr>
        </p:nvSpPr>
        <p:spPr>
          <a:xfrm>
            <a:off x="685800" y="1428750"/>
            <a:ext cx="7505700" cy="2448000"/>
          </a:xfrm>
        </p:spPr>
        <p:txBody>
          <a:bodyPr/>
          <a:lstStyle/>
          <a:p>
            <a:pPr marL="146050" indent="0">
              <a:buNone/>
            </a:pPr>
            <a:r>
              <a:rPr lang="en-US" dirty="0"/>
              <a:t> </a:t>
            </a:r>
            <a:endParaRPr lang="en-US"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Machine vision based automatic fruit grading system using fuzzy </a:t>
            </a:r>
            <a:r>
              <a:rPr lang="en-US" sz="1700" dirty="0" smtClean="0">
                <a:latin typeface="Times New Roman" panose="02020603050405020304" pitchFamily="18" charset="0"/>
                <a:cs typeface="Times New Roman" panose="02020603050405020304" pitchFamily="18" charset="0"/>
              </a:rPr>
              <a:t>algorithm.</a:t>
            </a:r>
          </a:p>
          <a:p>
            <a:r>
              <a:rPr lang="en-US" sz="1700" dirty="0">
                <a:latin typeface="Times New Roman" panose="02020603050405020304" pitchFamily="18" charset="0"/>
                <a:cs typeface="Times New Roman" panose="02020603050405020304" pitchFamily="18" charset="0"/>
              </a:rPr>
              <a:t>An automated machine vision based system for fruit sorting and grading</a:t>
            </a:r>
          </a:p>
          <a:p>
            <a:r>
              <a:rPr lang="en-US" sz="1700" dirty="0">
                <a:latin typeface="Times New Roman" panose="02020603050405020304" pitchFamily="18" charset="0"/>
                <a:cs typeface="Times New Roman" panose="02020603050405020304" pitchFamily="18" charset="0"/>
              </a:rPr>
              <a:t>Thresholding-based segmentation and apple grading by machine vision</a:t>
            </a:r>
          </a:p>
          <a:p>
            <a:pPr marL="146050" lvl="0" indent="0">
              <a:buNone/>
            </a:pP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01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9150" y="615300"/>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0" i="0" u="none" strike="noStrike" cap="none">
                <a:solidFill>
                  <a:schemeClr val="lt1"/>
                </a:solidFill>
                <a:latin typeface="Times New Roman"/>
                <a:ea typeface="Times New Roman"/>
                <a:cs typeface="Times New Roman"/>
                <a:sym typeface="Times New Roman"/>
              </a:rPr>
              <a:t>MOTIVATION:-</a:t>
            </a:r>
            <a:endParaRPr sz="3000" b="0" i="0" u="none" strike="noStrike" cap="none">
              <a:solidFill>
                <a:schemeClr val="lt1"/>
              </a:solidFill>
              <a:latin typeface="Times New Roman"/>
              <a:ea typeface="Times New Roman"/>
              <a:cs typeface="Times New Roman"/>
              <a:sym typeface="Times New Roman"/>
            </a:endParaRPr>
          </a:p>
        </p:txBody>
      </p:sp>
      <p:pic>
        <p:nvPicPr>
          <p:cNvPr id="148" name="Shape 148"/>
          <p:cNvPicPr preferRelativeResize="0"/>
          <p:nvPr/>
        </p:nvPicPr>
        <p:blipFill rotWithShape="1">
          <a:blip r:embed="rId3">
            <a:alphaModFix/>
          </a:blip>
          <a:srcRect l="6830" r="7997" b="23605"/>
          <a:stretch/>
        </p:blipFill>
        <p:spPr>
          <a:xfrm>
            <a:off x="460650" y="1376450"/>
            <a:ext cx="3270349" cy="1807150"/>
          </a:xfrm>
          <a:prstGeom prst="rect">
            <a:avLst/>
          </a:prstGeom>
          <a:noFill/>
          <a:ln>
            <a:noFill/>
          </a:ln>
        </p:spPr>
      </p:pic>
      <p:sp>
        <p:nvSpPr>
          <p:cNvPr id="149" name="Shape 149"/>
          <p:cNvSpPr txBox="1"/>
          <p:nvPr/>
        </p:nvSpPr>
        <p:spPr>
          <a:xfrm>
            <a:off x="552800" y="3283775"/>
            <a:ext cx="3178200" cy="1458600"/>
          </a:xfrm>
          <a:prstGeom prst="rect">
            <a:avLst/>
          </a:prstGeom>
          <a:noFill/>
          <a:ln>
            <a:noFill/>
          </a:ln>
        </p:spPr>
        <p:txBody>
          <a:bodyPr spcFirstLastPara="1" wrap="square" lIns="91425" tIns="91425" rIns="91425" bIns="91425" anchor="t" anchorCtr="0">
            <a:noAutofit/>
          </a:bodyPr>
          <a:lstStyle/>
          <a:p>
            <a:pPr marL="457200" lvl="0" indent="-349250" rtl="0">
              <a:spcBef>
                <a:spcPts val="0"/>
              </a:spcBef>
              <a:spcAft>
                <a:spcPts val="0"/>
              </a:spcAft>
              <a:buSzPts val="1900"/>
              <a:buFont typeface="Times New Roman"/>
              <a:buChar char="-"/>
            </a:pPr>
            <a:r>
              <a:rPr lang="en" sz="1700" dirty="0">
                <a:latin typeface="Times New Roman"/>
                <a:ea typeface="Times New Roman"/>
                <a:cs typeface="Times New Roman"/>
                <a:sym typeface="Times New Roman"/>
              </a:rPr>
              <a:t>Time Consuming</a:t>
            </a:r>
            <a:endParaRPr sz="1700" dirty="0">
              <a:latin typeface="Times New Roman"/>
              <a:ea typeface="Times New Roman"/>
              <a:cs typeface="Times New Roman"/>
              <a:sym typeface="Times New Roman"/>
            </a:endParaRPr>
          </a:p>
          <a:p>
            <a:pPr marL="457200" lvl="0" indent="-349250" rtl="0">
              <a:spcBef>
                <a:spcPts val="0"/>
              </a:spcBef>
              <a:spcAft>
                <a:spcPts val="0"/>
              </a:spcAft>
              <a:buSzPts val="1900"/>
              <a:buFont typeface="Times New Roman"/>
              <a:buChar char="-"/>
            </a:pPr>
            <a:r>
              <a:rPr lang="en" sz="1700" dirty="0">
                <a:latin typeface="Times New Roman"/>
                <a:ea typeface="Times New Roman"/>
                <a:cs typeface="Times New Roman"/>
                <a:sym typeface="Times New Roman"/>
              </a:rPr>
              <a:t>Expensive</a:t>
            </a:r>
            <a:endParaRPr sz="1700" dirty="0">
              <a:latin typeface="Times New Roman"/>
              <a:ea typeface="Times New Roman"/>
              <a:cs typeface="Times New Roman"/>
              <a:sym typeface="Times New Roman"/>
            </a:endParaRPr>
          </a:p>
          <a:p>
            <a:pPr marL="457200" lvl="0" indent="-349250">
              <a:spcBef>
                <a:spcPts val="0"/>
              </a:spcBef>
              <a:spcAft>
                <a:spcPts val="0"/>
              </a:spcAft>
              <a:buSzPts val="1900"/>
              <a:buFont typeface="Times New Roman"/>
              <a:buChar char="-"/>
            </a:pPr>
            <a:r>
              <a:rPr lang="en" sz="1700" dirty="0">
                <a:latin typeface="Times New Roman"/>
                <a:ea typeface="Times New Roman"/>
                <a:cs typeface="Times New Roman"/>
                <a:sym typeface="Times New Roman"/>
              </a:rPr>
              <a:t>Low Efficiency</a:t>
            </a:r>
            <a:endParaRPr sz="1700" dirty="0">
              <a:latin typeface="Times New Roman"/>
              <a:ea typeface="Times New Roman"/>
              <a:cs typeface="Times New Roman"/>
              <a:sym typeface="Times New Roman"/>
            </a:endParaRPr>
          </a:p>
        </p:txBody>
      </p:sp>
      <p:sp>
        <p:nvSpPr>
          <p:cNvPr id="150" name="Shape 150"/>
          <p:cNvSpPr/>
          <p:nvPr/>
        </p:nvSpPr>
        <p:spPr>
          <a:xfrm>
            <a:off x="3888738" y="1926925"/>
            <a:ext cx="1366500" cy="706200"/>
          </a:xfrm>
          <a:prstGeom prst="right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1" name="Shape 151"/>
          <p:cNvPicPr preferRelativeResize="0"/>
          <p:nvPr/>
        </p:nvPicPr>
        <p:blipFill>
          <a:blip r:embed="rId4">
            <a:alphaModFix/>
          </a:blip>
          <a:stretch>
            <a:fillRect/>
          </a:stretch>
        </p:blipFill>
        <p:spPr>
          <a:xfrm>
            <a:off x="5413000" y="1266075"/>
            <a:ext cx="3114525" cy="2027900"/>
          </a:xfrm>
          <a:prstGeom prst="rect">
            <a:avLst/>
          </a:prstGeom>
          <a:noFill/>
          <a:ln>
            <a:noFill/>
          </a:ln>
        </p:spPr>
      </p:pic>
      <p:sp>
        <p:nvSpPr>
          <p:cNvPr id="152" name="Shape 152"/>
          <p:cNvSpPr txBox="1"/>
          <p:nvPr/>
        </p:nvSpPr>
        <p:spPr>
          <a:xfrm>
            <a:off x="5381150" y="3283775"/>
            <a:ext cx="3178200" cy="1458600"/>
          </a:xfrm>
          <a:prstGeom prst="rect">
            <a:avLst/>
          </a:prstGeom>
          <a:noFill/>
          <a:ln>
            <a:noFill/>
          </a:ln>
        </p:spPr>
        <p:txBody>
          <a:bodyPr spcFirstLastPara="1" wrap="square" lIns="91425" tIns="91425" rIns="91425" bIns="91425" anchor="t" anchorCtr="0">
            <a:noAutofit/>
          </a:bodyPr>
          <a:lstStyle/>
          <a:p>
            <a:pPr marL="457200" lvl="0" indent="-349250" rtl="0">
              <a:spcBef>
                <a:spcPts val="0"/>
              </a:spcBef>
              <a:spcAft>
                <a:spcPts val="0"/>
              </a:spcAft>
              <a:buSzPts val="1900"/>
              <a:buFont typeface="Times New Roman"/>
              <a:buChar char="-"/>
            </a:pPr>
            <a:r>
              <a:rPr lang="en" sz="1700" dirty="0">
                <a:latin typeface="Times New Roman"/>
                <a:ea typeface="Times New Roman"/>
                <a:cs typeface="Times New Roman"/>
                <a:sym typeface="Times New Roman"/>
              </a:rPr>
              <a:t>Low Cost</a:t>
            </a:r>
            <a:endParaRPr sz="1700" dirty="0">
              <a:latin typeface="Times New Roman"/>
              <a:ea typeface="Times New Roman"/>
              <a:cs typeface="Times New Roman"/>
              <a:sym typeface="Times New Roman"/>
            </a:endParaRPr>
          </a:p>
          <a:p>
            <a:pPr marL="457200" lvl="0" indent="-349250" rtl="0">
              <a:spcBef>
                <a:spcPts val="0"/>
              </a:spcBef>
              <a:spcAft>
                <a:spcPts val="0"/>
              </a:spcAft>
              <a:buSzPts val="1900"/>
              <a:buFont typeface="Times New Roman"/>
              <a:buChar char="-"/>
            </a:pPr>
            <a:r>
              <a:rPr lang="en" sz="1700" dirty="0">
                <a:latin typeface="Times New Roman"/>
                <a:ea typeface="Times New Roman"/>
                <a:cs typeface="Times New Roman"/>
                <a:sym typeface="Times New Roman"/>
              </a:rPr>
              <a:t>High Speed</a:t>
            </a:r>
            <a:endParaRPr sz="1700" dirty="0">
              <a:latin typeface="Times New Roman"/>
              <a:ea typeface="Times New Roman"/>
              <a:cs typeface="Times New Roman"/>
              <a:sym typeface="Times New Roman"/>
            </a:endParaRPr>
          </a:p>
          <a:p>
            <a:pPr marL="457200" lvl="0" indent="-349250" rtl="0">
              <a:spcBef>
                <a:spcPts val="0"/>
              </a:spcBef>
              <a:spcAft>
                <a:spcPts val="0"/>
              </a:spcAft>
              <a:buSzPts val="1900"/>
              <a:buFont typeface="Times New Roman"/>
              <a:buChar char="-"/>
            </a:pPr>
            <a:r>
              <a:rPr lang="en" sz="1700" dirty="0">
                <a:latin typeface="Times New Roman"/>
                <a:ea typeface="Times New Roman"/>
                <a:cs typeface="Times New Roman"/>
                <a:sym typeface="Times New Roman"/>
              </a:rPr>
              <a:t>Improved Efficiency</a:t>
            </a:r>
            <a:endParaRPr sz="17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819150" y="425225"/>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1" i="0" u="none" strike="noStrike" cap="none">
                <a:solidFill>
                  <a:schemeClr val="lt1"/>
                </a:solidFill>
                <a:latin typeface="Times New Roman"/>
                <a:ea typeface="Times New Roman"/>
                <a:cs typeface="Times New Roman"/>
                <a:sym typeface="Times New Roman"/>
              </a:rPr>
              <a:t>BLOCK DIAGRAM:-</a:t>
            </a:r>
            <a:endParaRPr sz="3000" b="1" i="0" u="none" strike="noStrike" cap="none">
              <a:solidFill>
                <a:schemeClr val="lt1"/>
              </a:solidFill>
              <a:latin typeface="Times New Roman"/>
              <a:ea typeface="Times New Roman"/>
              <a:cs typeface="Times New Roman"/>
              <a:sym typeface="Times New Roman"/>
            </a:endParaRPr>
          </a:p>
        </p:txBody>
      </p:sp>
      <p:sp>
        <p:nvSpPr>
          <p:cNvPr id="158" name="Shape 158"/>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300"/>
              <a:buFont typeface="Calibri"/>
              <a:buNone/>
            </a:pPr>
            <a:endParaRPr sz="1300" b="0" i="0" u="none" strike="noStrike" cap="none">
              <a:solidFill>
                <a:schemeClr val="dk2"/>
              </a:solidFill>
              <a:latin typeface="Calibri"/>
              <a:ea typeface="Calibri"/>
              <a:cs typeface="Calibri"/>
              <a:sym typeface="Calibri"/>
            </a:endParaRPr>
          </a:p>
        </p:txBody>
      </p:sp>
      <p:pic>
        <p:nvPicPr>
          <p:cNvPr id="159" name="Shape 159"/>
          <p:cNvPicPr preferRelativeResize="0"/>
          <p:nvPr/>
        </p:nvPicPr>
        <p:blipFill rotWithShape="1">
          <a:blip r:embed="rId3">
            <a:alphaModFix/>
          </a:blip>
          <a:srcRect/>
          <a:stretch/>
        </p:blipFill>
        <p:spPr>
          <a:xfrm>
            <a:off x="2098155" y="1200150"/>
            <a:ext cx="4919980" cy="36861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819150" y="435025"/>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0" i="0" u="none" strike="noStrike" cap="none">
                <a:solidFill>
                  <a:schemeClr val="lt1"/>
                </a:solidFill>
                <a:latin typeface="Times New Roman"/>
                <a:ea typeface="Times New Roman"/>
                <a:cs typeface="Times New Roman"/>
                <a:sym typeface="Times New Roman"/>
              </a:rPr>
              <a:t>FLOW CHART:-</a:t>
            </a:r>
            <a:endParaRPr sz="3000" b="0" i="0" u="none" strike="noStrike" cap="none">
              <a:solidFill>
                <a:schemeClr val="lt1"/>
              </a:solidFill>
              <a:latin typeface="Times New Roman"/>
              <a:ea typeface="Times New Roman"/>
              <a:cs typeface="Times New Roman"/>
              <a:sym typeface="Times New Roman"/>
            </a:endParaRPr>
          </a:p>
        </p:txBody>
      </p:sp>
      <p:pic>
        <p:nvPicPr>
          <p:cNvPr id="165" name="Shape 165"/>
          <p:cNvPicPr preferRelativeResize="0"/>
          <p:nvPr/>
        </p:nvPicPr>
        <p:blipFill rotWithShape="1">
          <a:blip r:embed="rId3">
            <a:alphaModFix/>
          </a:blip>
          <a:srcRect l="2662" r="2585" b="4012"/>
          <a:stretch/>
        </p:blipFill>
        <p:spPr>
          <a:xfrm>
            <a:off x="1604525" y="1029775"/>
            <a:ext cx="6157375" cy="3736100"/>
          </a:xfrm>
          <a:prstGeom prst="rect">
            <a:avLst/>
          </a:prstGeom>
          <a:noFill/>
          <a:ln>
            <a:noFill/>
          </a:ln>
        </p:spPr>
      </p:pic>
      <p:pic>
        <p:nvPicPr>
          <p:cNvPr id="166" name="Shape 166"/>
          <p:cNvPicPr preferRelativeResize="0"/>
          <p:nvPr/>
        </p:nvPicPr>
        <p:blipFill rotWithShape="1">
          <a:blip r:embed="rId4">
            <a:alphaModFix/>
          </a:blip>
          <a:srcRect/>
          <a:stretch/>
        </p:blipFill>
        <p:spPr>
          <a:xfrm>
            <a:off x="2033576" y="1029775"/>
            <a:ext cx="5076825" cy="367081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819150" y="646000"/>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0" i="0" u="none" strike="noStrike" cap="none">
                <a:solidFill>
                  <a:schemeClr val="lt1"/>
                </a:solidFill>
                <a:latin typeface="Nunito"/>
                <a:ea typeface="Nunito"/>
                <a:cs typeface="Nunito"/>
                <a:sym typeface="Nunito"/>
              </a:rPr>
              <a:t>Hardware and Software</a:t>
            </a:r>
            <a:endParaRPr sz="3000" b="0" i="0" u="none" strike="noStrike" cap="none">
              <a:solidFill>
                <a:schemeClr val="lt1"/>
              </a:solidFill>
              <a:latin typeface="Nunito"/>
              <a:ea typeface="Nunito"/>
              <a:cs typeface="Nunito"/>
              <a:sym typeface="Nunito"/>
            </a:endParaRPr>
          </a:p>
        </p:txBody>
      </p:sp>
      <p:sp>
        <p:nvSpPr>
          <p:cNvPr id="172" name="Shape 172"/>
          <p:cNvSpPr txBox="1">
            <a:spLocks noGrp="1"/>
          </p:cNvSpPr>
          <p:nvPr>
            <p:ph type="body" idx="1"/>
          </p:nvPr>
        </p:nvSpPr>
        <p:spPr>
          <a:xfrm>
            <a:off x="765450" y="1236900"/>
            <a:ext cx="7613100" cy="369705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Clr>
                <a:schemeClr val="dk1"/>
              </a:buClr>
              <a:buSzPts val="1100"/>
              <a:buFont typeface="Arial"/>
              <a:buNone/>
            </a:pPr>
            <a:r>
              <a:rPr lang="en" sz="1700" b="1" i="0" u="none" strike="noStrike" cap="none" dirty="0">
                <a:solidFill>
                  <a:srgbClr val="000000"/>
                </a:solidFill>
                <a:latin typeface="Times New Roman"/>
                <a:ea typeface="Times New Roman"/>
                <a:cs typeface="Times New Roman"/>
                <a:sym typeface="Times New Roman"/>
              </a:rPr>
              <a:t>Hardware Requirements: </a:t>
            </a:r>
            <a:endParaRPr sz="1700" b="1" i="0" u="none" strike="noStrike" cap="none" dirty="0">
              <a:solidFill>
                <a:srgbClr val="000000"/>
              </a:solidFill>
              <a:latin typeface="Times New Roman"/>
              <a:ea typeface="Times New Roman"/>
              <a:cs typeface="Times New Roman"/>
              <a:sym typeface="Times New Roman"/>
            </a:endParaRPr>
          </a:p>
          <a:p>
            <a:pPr marL="914400" marR="0" lvl="0" indent="-304800" algn="just" rtl="0">
              <a:lnSpc>
                <a:spcPct val="150000"/>
              </a:lnSpc>
              <a:spcBef>
                <a:spcPts val="1200"/>
              </a:spcBef>
              <a:spcAft>
                <a:spcPts val="0"/>
              </a:spcAft>
              <a:buClr>
                <a:srgbClr val="000000"/>
              </a:buClr>
              <a:buSzPts val="1200"/>
              <a:buFont typeface="Times New Roman"/>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Raspberry pi </a:t>
            </a:r>
            <a:r>
              <a:rPr lang="en"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endParaRPr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914400" marR="0" lvl="0" indent="-304800" algn="just" rtl="0">
              <a:lnSpc>
                <a:spcPct val="15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Web Camera</a:t>
            </a:r>
            <a:endParaRPr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914400" marR="0" lvl="0" indent="-304800" algn="just" rtl="0">
              <a:lnSpc>
                <a:spcPct val="150000"/>
              </a:lnSpc>
              <a:spcBef>
                <a:spcPts val="0"/>
              </a:spcBef>
              <a:spcAft>
                <a:spcPts val="0"/>
              </a:spcAft>
              <a:buClr>
                <a:srgbClr val="000000"/>
              </a:buClr>
              <a:buSzPts val="1200"/>
              <a:buFont typeface="Times New Roman"/>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LED array</a:t>
            </a:r>
            <a:endParaRPr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914400" marR="0" lvl="0" indent="-304800" algn="just" rtl="0">
              <a:lnSpc>
                <a:spcPct val="150000"/>
              </a:lnSpc>
              <a:spcBef>
                <a:spcPts val="0"/>
              </a:spcBef>
              <a:spcAft>
                <a:spcPts val="0"/>
              </a:spcAft>
              <a:buClr>
                <a:srgbClr val="000000"/>
              </a:buClr>
              <a:buSzPts val="1200"/>
              <a:buFont typeface="Times New Roman"/>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Mechanical setup including 3 Servo motors with </a:t>
            </a:r>
            <a:r>
              <a:rPr lang="en" sz="1200" dirty="0">
                <a:solidFill>
                  <a:srgbClr val="000000"/>
                </a:solidFill>
                <a:latin typeface="Times New Roman" panose="02020603050405020304" pitchFamily="18" charset="0"/>
                <a:ea typeface="Arial"/>
                <a:cs typeface="Times New Roman" panose="02020603050405020304" pitchFamily="18" charset="0"/>
                <a:sym typeface="Arial"/>
              </a:rPr>
              <a:t>Plywood </a:t>
            </a: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base</a:t>
            </a:r>
            <a:endParaRPr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914400" marR="0" lvl="0" indent="-304800" algn="just" rtl="0">
              <a:lnSpc>
                <a:spcPct val="150000"/>
              </a:lnSpc>
              <a:spcBef>
                <a:spcPts val="0"/>
              </a:spcBef>
              <a:spcAft>
                <a:spcPts val="0"/>
              </a:spcAft>
              <a:buClr>
                <a:srgbClr val="000000"/>
              </a:buClr>
              <a:buSzPts val="1200"/>
              <a:buFont typeface="Times New Roman"/>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Power Supply </a:t>
            </a:r>
            <a:endParaRPr sz="12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1200"/>
              </a:spcBef>
              <a:spcAft>
                <a:spcPts val="0"/>
              </a:spcAft>
              <a:buClr>
                <a:schemeClr val="dk1"/>
              </a:buClr>
              <a:buSzPts val="1100"/>
              <a:buFont typeface="Arial"/>
              <a:buNone/>
            </a:pPr>
            <a:r>
              <a:rPr lang="en" sz="1700" b="0" i="0" u="none" strike="noStrike" cap="none" dirty="0" smtClean="0">
                <a:solidFill>
                  <a:srgbClr val="000000"/>
                </a:solidFill>
                <a:latin typeface="Times New Roman"/>
                <a:ea typeface="Times New Roman"/>
                <a:cs typeface="Times New Roman"/>
                <a:sym typeface="Times New Roman"/>
              </a:rPr>
              <a:t> </a:t>
            </a:r>
            <a:r>
              <a:rPr lang="en" sz="1700" b="1" i="0" u="none" strike="noStrike" cap="none" dirty="0">
                <a:solidFill>
                  <a:srgbClr val="000000"/>
                </a:solidFill>
                <a:latin typeface="Times New Roman"/>
                <a:ea typeface="Times New Roman"/>
                <a:cs typeface="Times New Roman"/>
                <a:sym typeface="Times New Roman"/>
              </a:rPr>
              <a:t>Software Requirements:  </a:t>
            </a:r>
            <a:endParaRPr sz="1700" b="1" i="0" u="none" strike="noStrike" cap="none" dirty="0">
              <a:solidFill>
                <a:srgbClr val="000000"/>
              </a:solidFill>
              <a:latin typeface="Times New Roman"/>
              <a:ea typeface="Times New Roman"/>
              <a:cs typeface="Times New Roman"/>
              <a:sym typeface="Times New Roman"/>
            </a:endParaRPr>
          </a:p>
          <a:p>
            <a:pPr marL="914400" lvl="0" indent="-304800" algn="just" rtl="0">
              <a:lnSpc>
                <a:spcPct val="150000"/>
              </a:lnSpc>
              <a:spcBef>
                <a:spcPts val="0"/>
              </a:spcBef>
              <a:spcAft>
                <a:spcPts val="0"/>
              </a:spcAft>
              <a:buClr>
                <a:srgbClr val="000000"/>
              </a:buClr>
              <a:buSzPts val="1200"/>
              <a:buFont typeface="Arial"/>
              <a:buChar char="●"/>
            </a:pPr>
            <a:r>
              <a:rPr lang="en" sz="1200" dirty="0">
                <a:solidFill>
                  <a:srgbClr val="000000"/>
                </a:solidFill>
                <a:latin typeface="Times New Roman" panose="02020603050405020304" pitchFamily="18" charset="0"/>
                <a:ea typeface="Arial"/>
                <a:cs typeface="Times New Roman" panose="02020603050405020304" pitchFamily="18" charset="0"/>
                <a:sym typeface="Arial"/>
              </a:rPr>
              <a:t>Windows 10/Ubuntu/Raspbian</a:t>
            </a:r>
            <a:endParaRPr sz="1200" dirty="0">
              <a:latin typeface="Times New Roman" panose="02020603050405020304" pitchFamily="18" charset="0"/>
              <a:cs typeface="Times New Roman" panose="02020603050405020304" pitchFamily="18" charset="0"/>
            </a:endParaRPr>
          </a:p>
          <a:p>
            <a:pPr marL="914400" lvl="0" indent="-304800" algn="just" rtl="0">
              <a:lnSpc>
                <a:spcPct val="15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Python</a:t>
            </a:r>
            <a:endParaRPr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914400" marR="0" lvl="0" indent="-304800" algn="just" rtl="0">
              <a:lnSpc>
                <a:spcPct val="15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OpenCV</a:t>
            </a:r>
            <a:endParaRPr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914400" marR="0" lvl="0" indent="-304800" algn="just" rtl="0">
              <a:lnSpc>
                <a:spcPct val="15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Sklearn</a:t>
            </a:r>
            <a:endParaRPr sz="12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just" rtl="0">
              <a:lnSpc>
                <a:spcPct val="150000"/>
              </a:lnSpc>
              <a:spcBef>
                <a:spcPts val="0"/>
              </a:spcBef>
              <a:spcAft>
                <a:spcPts val="0"/>
              </a:spcAft>
              <a:buClr>
                <a:schemeClr val="dk1"/>
              </a:buClr>
              <a:buSzPts val="11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1600"/>
              </a:spcAft>
              <a:buClr>
                <a:schemeClr val="dk2"/>
              </a:buClr>
              <a:buSzPts val="1300"/>
              <a:buFont typeface="Calibri"/>
              <a:buNone/>
            </a:pPr>
            <a:endParaRPr sz="1300" b="0" i="0" u="none" strike="noStrike" cap="none" dirty="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Nunito"/>
              <a:buNone/>
            </a:pPr>
            <a:r>
              <a:rPr lang="en" sz="3000" b="0" i="0" u="none" strike="noStrike" cap="none">
                <a:solidFill>
                  <a:schemeClr val="lt1"/>
                </a:solidFill>
                <a:latin typeface="Times New Roman"/>
                <a:ea typeface="Times New Roman"/>
                <a:cs typeface="Times New Roman"/>
                <a:sym typeface="Times New Roman"/>
              </a:rPr>
              <a:t>PROCESS:-</a:t>
            </a:r>
            <a:endParaRPr sz="3000" b="0" i="0" u="none" strike="noStrike" cap="none">
              <a:solidFill>
                <a:schemeClr val="lt1"/>
              </a:solidFill>
              <a:latin typeface="Times New Roman"/>
              <a:ea typeface="Times New Roman"/>
              <a:cs typeface="Times New Roman"/>
              <a:sym typeface="Times New Roman"/>
            </a:endParaRPr>
          </a:p>
        </p:txBody>
      </p:sp>
      <p:sp>
        <p:nvSpPr>
          <p:cNvPr id="178" name="Shape 178"/>
          <p:cNvSpPr txBox="1">
            <a:spLocks noGrp="1"/>
          </p:cNvSpPr>
          <p:nvPr>
            <p:ph type="body" idx="1"/>
          </p:nvPr>
        </p:nvSpPr>
        <p:spPr>
          <a:xfrm>
            <a:off x="581125" y="1800200"/>
            <a:ext cx="8251200" cy="2844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Times New Roman"/>
              <a:buChar char="●"/>
            </a:pPr>
            <a:r>
              <a:rPr lang="en" sz="1700" i="0" u="none" strike="noStrike" cap="none" dirty="0">
                <a:solidFill>
                  <a:srgbClr val="000000"/>
                </a:solidFill>
                <a:latin typeface="Times New Roman"/>
                <a:ea typeface="Times New Roman"/>
                <a:cs typeface="Times New Roman"/>
                <a:sym typeface="Times New Roman"/>
              </a:rPr>
              <a:t>Image grabbing or acquiring</a:t>
            </a:r>
            <a:endParaRPr sz="1700" i="0" u="none" strike="noStrike" cap="none" dirty="0">
              <a:solidFill>
                <a:srgbClr val="000000"/>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0000"/>
              </a:buClr>
              <a:buSzPts val="1800"/>
              <a:buFont typeface="Times New Roman"/>
              <a:buChar char="●"/>
            </a:pPr>
            <a:r>
              <a:rPr lang="en" sz="1700" i="0" u="none" strike="noStrike" cap="none" dirty="0">
                <a:solidFill>
                  <a:srgbClr val="000000"/>
                </a:solidFill>
                <a:latin typeface="Times New Roman"/>
                <a:ea typeface="Times New Roman"/>
                <a:cs typeface="Times New Roman"/>
                <a:sym typeface="Times New Roman"/>
              </a:rPr>
              <a:t>Image preprocessing</a:t>
            </a:r>
            <a:endParaRPr sz="1700" i="0" u="none" strike="noStrike" cap="none" dirty="0">
              <a:solidFill>
                <a:srgbClr val="000000"/>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0000"/>
              </a:buClr>
              <a:buSzPts val="1800"/>
              <a:buFont typeface="Times New Roman"/>
              <a:buChar char="●"/>
            </a:pPr>
            <a:r>
              <a:rPr lang="en" sz="1700" i="0" u="none" strike="noStrike" cap="none" dirty="0">
                <a:solidFill>
                  <a:srgbClr val="000000"/>
                </a:solidFill>
                <a:latin typeface="Times New Roman"/>
                <a:ea typeface="Times New Roman"/>
                <a:cs typeface="Times New Roman"/>
                <a:sym typeface="Times New Roman"/>
              </a:rPr>
              <a:t>Segmentation of image</a:t>
            </a:r>
            <a:endParaRPr sz="1700" i="0" u="none" strike="noStrike" cap="none" dirty="0">
              <a:solidFill>
                <a:srgbClr val="000000"/>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0000"/>
              </a:buClr>
              <a:buSzPts val="1800"/>
              <a:buFont typeface="Times New Roman"/>
              <a:buChar char="●"/>
            </a:pPr>
            <a:r>
              <a:rPr lang="en" sz="1700" i="0" u="none" strike="noStrike" cap="none" dirty="0">
                <a:solidFill>
                  <a:srgbClr val="000000"/>
                </a:solidFill>
                <a:latin typeface="Times New Roman"/>
                <a:ea typeface="Times New Roman"/>
                <a:cs typeface="Times New Roman"/>
                <a:sym typeface="Times New Roman"/>
              </a:rPr>
              <a:t>Representation of image and feature extraction</a:t>
            </a:r>
            <a:endParaRPr sz="1700" i="0" u="none" strike="noStrike" cap="none" dirty="0">
              <a:solidFill>
                <a:srgbClr val="000000"/>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0000"/>
              </a:buClr>
              <a:buSzPts val="1800"/>
              <a:buFont typeface="Times New Roman"/>
              <a:buChar char="●"/>
            </a:pPr>
            <a:r>
              <a:rPr lang="en" sz="1700" i="0" u="none" strike="noStrike" cap="none" dirty="0">
                <a:solidFill>
                  <a:srgbClr val="000000"/>
                </a:solidFill>
                <a:latin typeface="Times New Roman"/>
                <a:ea typeface="Times New Roman"/>
                <a:cs typeface="Times New Roman"/>
                <a:sym typeface="Times New Roman"/>
              </a:rPr>
              <a:t>Image recognition and analysis using SVM classifier</a:t>
            </a:r>
            <a:endParaRPr sz="1700" dirty="0">
              <a:solidFill>
                <a:srgbClr val="000000"/>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000000"/>
              </a:buClr>
              <a:buSzPts val="1800"/>
              <a:buFont typeface="Times New Roman"/>
              <a:buChar char="●"/>
            </a:pPr>
            <a:r>
              <a:rPr lang="en" sz="1700" i="0" u="none" strike="noStrike" cap="none" dirty="0">
                <a:solidFill>
                  <a:srgbClr val="000000"/>
                </a:solidFill>
                <a:latin typeface="Times New Roman"/>
                <a:ea typeface="Times New Roman"/>
                <a:cs typeface="Times New Roman"/>
                <a:sym typeface="Times New Roman"/>
              </a:rPr>
              <a:t>Putting the fruit in the respective bins according to the ripeness as </a:t>
            </a:r>
            <a:r>
              <a:rPr lang="en" sz="1700" dirty="0">
                <a:solidFill>
                  <a:srgbClr val="000000"/>
                </a:solidFill>
                <a:latin typeface="Times New Roman"/>
                <a:ea typeface="Times New Roman"/>
                <a:cs typeface="Times New Roman"/>
                <a:sym typeface="Times New Roman"/>
              </a:rPr>
              <a:t>classified by the classifier.</a:t>
            </a:r>
            <a:endParaRPr sz="17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561</Words>
  <Application>Microsoft Office PowerPoint</Application>
  <PresentationFormat>On-screen Show (16:9)</PresentationFormat>
  <Paragraphs>100</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Nunito</vt:lpstr>
      <vt:lpstr>Times New Roman</vt:lpstr>
      <vt:lpstr>Shift</vt:lpstr>
      <vt:lpstr>FRUIT SORTER </vt:lpstr>
      <vt:lpstr>INTRODUCTION :-</vt:lpstr>
      <vt:lpstr>PROBLEM DEFINITION :-</vt:lpstr>
      <vt:lpstr>LITERATURE SURVEY</vt:lpstr>
      <vt:lpstr>MOTIVATION:-</vt:lpstr>
      <vt:lpstr>BLOCK DIAGRAM:-</vt:lpstr>
      <vt:lpstr>FLOW CHART:-</vt:lpstr>
      <vt:lpstr>Hardware and Software</vt:lpstr>
      <vt:lpstr>PROCESS:-</vt:lpstr>
      <vt:lpstr>FUTURE SCOPE</vt:lpstr>
      <vt:lpstr>RESULT:-</vt:lpstr>
      <vt:lpstr>STATISTCS:-</vt:lpstr>
      <vt:lpstr>CHART:-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SORTER </dc:title>
  <cp:lastModifiedBy>Tiks</cp:lastModifiedBy>
  <cp:revision>14</cp:revision>
  <dcterms:modified xsi:type="dcterms:W3CDTF">2018-04-04T15:41:25Z</dcterms:modified>
</cp:coreProperties>
</file>