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layfair Display"/>
      <p:regular r:id="rId18"/>
      <p:bold r:id="rId19"/>
      <p:italic r:id="rId20"/>
      <p:boldItalic r:id="rId21"/>
    </p:embeddedFont>
    <p:embeddedFont>
      <p:font typeface="Montserrat"/>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Montserrat-regular.fntdata"/><Relationship Id="rId21" Type="http://schemas.openxmlformats.org/officeDocument/2006/relationships/font" Target="fonts/PlayfairDisplay-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Montserrat-boldItalic.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dcb8eaae8_1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dcb8eaae8_1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dcb8eaae8_1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dcb8eaae8_1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dcb8eaae8_1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dcb8eaae8_1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dcb8eaa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dcb8eaa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dcb8eaae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dcb8eaae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dcb8eaae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dcb8eaae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dcb8eaae8_1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dcb8eaae8_1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dcb8eaae8_1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dcb8eaae8_1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dcb8eaae8_1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dcb8eaae8_1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dcb8eaae8_1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dcb8eaae8_1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dcb8eaae8_1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dcb8eaae8_1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sf.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436275" y="774250"/>
            <a:ext cx="8522400" cy="271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	 	 	</a:t>
            </a:r>
            <a:endParaRPr sz="1100"/>
          </a:p>
          <a:p>
            <a:pPr indent="0" lvl="0" marL="0" rtl="0" algn="ctr">
              <a:spcBef>
                <a:spcPts val="2400"/>
              </a:spcBef>
              <a:spcAft>
                <a:spcPts val="0"/>
              </a:spcAft>
              <a:buNone/>
            </a:pPr>
            <a:r>
              <a:rPr b="1" lang="en" sz="4800">
                <a:latin typeface="Times New Roman"/>
                <a:ea typeface="Times New Roman"/>
                <a:cs typeface="Times New Roman"/>
                <a:sym typeface="Times New Roman"/>
              </a:rPr>
              <a:t>War of Neighbourhoods: </a:t>
            </a:r>
            <a:br>
              <a:rPr b="1" lang="en" sz="4800">
                <a:latin typeface="Times New Roman"/>
                <a:ea typeface="Times New Roman"/>
                <a:cs typeface="Times New Roman"/>
                <a:sym typeface="Times New Roman"/>
              </a:rPr>
            </a:br>
            <a:r>
              <a:rPr b="1" lang="en" sz="4800">
                <a:latin typeface="Times New Roman"/>
                <a:ea typeface="Times New Roman"/>
                <a:cs typeface="Times New Roman"/>
                <a:sym typeface="Times New Roman"/>
              </a:rPr>
              <a:t>Toronto v/s  Vizag</a:t>
            </a:r>
            <a:endParaRPr b="1" sz="48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112" name="Google Shape;112;p22"/>
          <p:cNvSpPr txBox="1"/>
          <p:nvPr>
            <p:ph idx="1" type="body"/>
          </p:nvPr>
        </p:nvSpPr>
        <p:spPr>
          <a:xfrm>
            <a:off x="311700" y="1096300"/>
            <a:ext cx="8520600" cy="333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600">
                <a:latin typeface="Calibri"/>
                <a:ea typeface="Calibri"/>
                <a:cs typeface="Calibri"/>
                <a:sym typeface="Calibri"/>
              </a:rPr>
              <a:t>The data can be used to compare the neighbourhood of both cities and can help investors to find appropriate opportunities of real estate investments in Vizag.</a:t>
            </a:r>
            <a:endParaRPr sz="2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23"/>
          <p:cNvPicPr preferRelativeResize="0"/>
          <p:nvPr/>
        </p:nvPicPr>
        <p:blipFill>
          <a:blip r:embed="rId3">
            <a:alphaModFix/>
          </a:blip>
          <a:stretch>
            <a:fillRect/>
          </a:stretch>
        </p:blipFill>
        <p:spPr>
          <a:xfrm>
            <a:off x="152400" y="0"/>
            <a:ext cx="8991601" cy="499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21" name="Shape 121"/>
        <p:cNvGrpSpPr/>
        <p:nvPr/>
      </p:nvGrpSpPr>
      <p:grpSpPr>
        <a:xfrm>
          <a:off x="0" y="0"/>
          <a:ext cx="0" cy="0"/>
          <a:chOff x="0" y="0"/>
          <a:chExt cx="0" cy="0"/>
        </a:xfrm>
      </p:grpSpPr>
      <p:sp>
        <p:nvSpPr>
          <p:cNvPr id="122" name="Google Shape;122;p24"/>
          <p:cNvSpPr txBox="1"/>
          <p:nvPr>
            <p:ph idx="1" type="body"/>
          </p:nvPr>
        </p:nvSpPr>
        <p:spPr>
          <a:xfrm>
            <a:off x="311700" y="904350"/>
            <a:ext cx="8520600" cy="333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4800">
                <a:latin typeface="Comic Sans MS"/>
                <a:ea typeface="Comic Sans MS"/>
                <a:cs typeface="Comic Sans MS"/>
                <a:sym typeface="Comic Sans MS"/>
              </a:rPr>
              <a:t>Thank You!!</a:t>
            </a:r>
            <a:endParaRPr sz="48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Problem</a:t>
            </a:r>
            <a:endParaRPr>
              <a:latin typeface="Calibri"/>
              <a:ea typeface="Calibri"/>
              <a:cs typeface="Calibri"/>
              <a:sym typeface="Calibri"/>
            </a:endParaRPr>
          </a:p>
        </p:txBody>
      </p:sp>
      <p:sp>
        <p:nvSpPr>
          <p:cNvPr id="64" name="Google Shape;64;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800"/>
              <a:t>Searching the possibilities of replicating the real estate investment model of Toronto in Vizag by comparing the neighbourhoods of both cities.</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Interest</a:t>
            </a:r>
            <a:endParaRPr>
              <a:latin typeface="Calibri"/>
              <a:ea typeface="Calibri"/>
              <a:cs typeface="Calibri"/>
              <a:sym typeface="Calibri"/>
            </a:endParaRPr>
          </a:p>
        </p:txBody>
      </p:sp>
      <p:sp>
        <p:nvSpPr>
          <p:cNvPr id="70" name="Google Shape;70;p15"/>
          <p:cNvSpPr txBox="1"/>
          <p:nvPr>
            <p:ph idx="1" type="body"/>
          </p:nvPr>
        </p:nvSpPr>
        <p:spPr>
          <a:xfrm>
            <a:off x="311700" y="1234075"/>
            <a:ext cx="8520600" cy="333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200">
                <a:latin typeface="Calibri"/>
                <a:ea typeface="Calibri"/>
                <a:cs typeface="Calibri"/>
                <a:sym typeface="Calibri"/>
              </a:rPr>
              <a:t>This project will highlight the investor opportunities with increased scope of attracting real estate investors in Vizag which can help Vizag to realize its ambitious economic growth goals while preserving and enhancing livability for the benefit of local citizens.</a:t>
            </a:r>
            <a:endParaRPr sz="2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Requirements</a:t>
            </a:r>
            <a:endParaRPr/>
          </a:p>
        </p:txBody>
      </p:sp>
      <p:sp>
        <p:nvSpPr>
          <p:cNvPr id="76" name="Google Shape;76;p1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lnSpc>
                <a:spcPct val="100000"/>
              </a:lnSpc>
              <a:spcBef>
                <a:spcPts val="2400"/>
              </a:spcBef>
              <a:spcAft>
                <a:spcPts val="0"/>
              </a:spcAft>
              <a:buNone/>
            </a:pPr>
            <a:r>
              <a:rPr lang="en" sz="1500">
                <a:highlight>
                  <a:srgbClr val="FFFFFF"/>
                </a:highlight>
                <a:latin typeface="Calibri"/>
                <a:ea typeface="Calibri"/>
                <a:cs typeface="Calibri"/>
                <a:sym typeface="Calibri"/>
              </a:rPr>
              <a:t>Following datasets have been used in the project:</a:t>
            </a:r>
            <a:endParaRPr sz="1500">
              <a:highlight>
                <a:srgbClr val="FFFFFF"/>
              </a:highlight>
              <a:latin typeface="Calibri"/>
              <a:ea typeface="Calibri"/>
              <a:cs typeface="Calibri"/>
              <a:sym typeface="Calibri"/>
            </a:endParaRPr>
          </a:p>
          <a:p>
            <a:pPr indent="-228600" lvl="0" marL="292100" rtl="0" algn="l">
              <a:lnSpc>
                <a:spcPct val="100000"/>
              </a:lnSpc>
              <a:spcBef>
                <a:spcPts val="2400"/>
              </a:spcBef>
              <a:spcAft>
                <a:spcPts val="0"/>
              </a:spcAft>
              <a:buClr>
                <a:schemeClr val="dk2"/>
              </a:buClr>
              <a:buSzPts val="1100"/>
              <a:buFont typeface="Arial"/>
              <a:buNone/>
            </a:pPr>
            <a:r>
              <a:rPr lang="en" sz="1500">
                <a:highlight>
                  <a:srgbClr val="FFFFFF"/>
                </a:highlight>
                <a:latin typeface="Calibri"/>
                <a:ea typeface="Calibri"/>
                <a:cs typeface="Calibri"/>
                <a:sym typeface="Calibri"/>
              </a:rPr>
              <a:t>·       Postal Codes of Visakhapatnam. Data has been scraped and cleaned from Yo!Vizag — City’s Exclusive Magazine and Portal using Beautiful Soup and pandas libraries and saved in .csv format.</a:t>
            </a:r>
            <a:endParaRPr sz="1500">
              <a:highlight>
                <a:srgbClr val="FFFFFF"/>
              </a:highlight>
              <a:latin typeface="Calibri"/>
              <a:ea typeface="Calibri"/>
              <a:cs typeface="Calibri"/>
              <a:sym typeface="Calibri"/>
            </a:endParaRPr>
          </a:p>
          <a:p>
            <a:pPr indent="-228600" lvl="0" marL="292100" rtl="0" algn="l">
              <a:lnSpc>
                <a:spcPct val="100000"/>
              </a:lnSpc>
              <a:spcBef>
                <a:spcPts val="1300"/>
              </a:spcBef>
              <a:spcAft>
                <a:spcPts val="0"/>
              </a:spcAft>
              <a:buClr>
                <a:schemeClr val="dk2"/>
              </a:buClr>
              <a:buSzPts val="1100"/>
              <a:buFont typeface="Arial"/>
              <a:buNone/>
            </a:pPr>
            <a:r>
              <a:rPr lang="en" sz="1500">
                <a:highlight>
                  <a:srgbClr val="FFFFFF"/>
                </a:highlight>
                <a:latin typeface="Calibri"/>
                <a:ea typeface="Calibri"/>
                <a:cs typeface="Calibri"/>
                <a:sym typeface="Calibri"/>
              </a:rPr>
              <a:t>·     </a:t>
            </a:r>
            <a:r>
              <a:rPr lang="en" sz="1500">
                <a:highlight>
                  <a:srgbClr val="FFFFFF"/>
                </a:highlight>
                <a:latin typeface="Calibri"/>
                <a:ea typeface="Calibri"/>
                <a:cs typeface="Calibri"/>
                <a:sym typeface="Calibri"/>
              </a:rPr>
              <a:t>  Foursquare API to get the most common venues of given boroughs of Visakhapatnam and Toronto respectively.</a:t>
            </a:r>
            <a:endParaRPr sz="1500">
              <a:highlight>
                <a:srgbClr val="FFFFFF"/>
              </a:highlight>
              <a:latin typeface="Calibri"/>
              <a:ea typeface="Calibri"/>
              <a:cs typeface="Calibri"/>
              <a:sym typeface="Calibri"/>
            </a:endParaRPr>
          </a:p>
          <a:p>
            <a:pPr indent="-228600" lvl="0" marL="292100" rtl="0" algn="l">
              <a:lnSpc>
                <a:spcPct val="100000"/>
              </a:lnSpc>
              <a:spcBef>
                <a:spcPts val="1300"/>
              </a:spcBef>
              <a:spcAft>
                <a:spcPts val="0"/>
              </a:spcAft>
              <a:buClr>
                <a:schemeClr val="dk2"/>
              </a:buClr>
              <a:buSzPts val="1100"/>
              <a:buFont typeface="Arial"/>
              <a:buNone/>
            </a:pPr>
            <a:r>
              <a:rPr lang="en" sz="1500">
                <a:highlight>
                  <a:srgbClr val="FFFFFF"/>
                </a:highlight>
                <a:latin typeface="Calibri"/>
                <a:ea typeface="Calibri"/>
                <a:cs typeface="Calibri"/>
                <a:sym typeface="Calibri"/>
              </a:rPr>
              <a:t>·       Visakhapatnam and Toronto Wikipedia Pages have been scraped and cleaned for creating Word clouds.</a:t>
            </a:r>
            <a:endParaRPr sz="1500">
              <a:highlight>
                <a:srgbClr val="FFFFFF"/>
              </a:highlight>
              <a:latin typeface="Calibri"/>
              <a:ea typeface="Calibri"/>
              <a:cs typeface="Calibri"/>
              <a:sym typeface="Calibri"/>
            </a:endParaRPr>
          </a:p>
          <a:p>
            <a:pPr indent="-228600" lvl="0" marL="292100" rtl="0" algn="l">
              <a:lnSpc>
                <a:spcPct val="100000"/>
              </a:lnSpc>
              <a:spcBef>
                <a:spcPts val="1300"/>
              </a:spcBef>
              <a:spcAft>
                <a:spcPts val="0"/>
              </a:spcAft>
              <a:buClr>
                <a:schemeClr val="dk2"/>
              </a:buClr>
              <a:buSzPts val="1100"/>
              <a:buFont typeface="Arial"/>
              <a:buNone/>
            </a:pPr>
            <a:r>
              <a:rPr lang="en" sz="1500">
                <a:highlight>
                  <a:srgbClr val="FFFFFF"/>
                </a:highlight>
                <a:latin typeface="Calibri"/>
                <a:ea typeface="Calibri"/>
                <a:cs typeface="Calibri"/>
                <a:sym typeface="Calibri"/>
              </a:rPr>
              <a:t>·       Zip codes of Toronto. Data has been downloaded in .csv format from </a:t>
            </a:r>
            <a:r>
              <a:rPr lang="en" sz="1500" u="sng">
                <a:solidFill>
                  <a:schemeClr val="hlink"/>
                </a:solidFill>
                <a:highlight>
                  <a:srgbClr val="FFFFFF"/>
                </a:highlight>
                <a:latin typeface="Calibri"/>
                <a:ea typeface="Calibri"/>
                <a:cs typeface="Calibri"/>
                <a:sym typeface="Calibri"/>
                <a:hlinkClick r:id="rId3"/>
              </a:rPr>
              <a:t>https://datasf.org/</a:t>
            </a:r>
            <a:r>
              <a:rPr lang="en" sz="1500">
                <a:highlight>
                  <a:srgbClr val="FFFFFF"/>
                </a:highlight>
                <a:latin typeface="Calibri"/>
                <a:ea typeface="Calibri"/>
                <a:cs typeface="Calibri"/>
                <a:sym typeface="Calibri"/>
              </a:rPr>
              <a:t>and cleaned using pandas.</a:t>
            </a:r>
            <a:endParaRPr sz="1500">
              <a:highlight>
                <a:srgbClr val="FFFFFF"/>
              </a:highlight>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of Vizag City</a:t>
            </a:r>
            <a:endParaRPr/>
          </a:p>
        </p:txBody>
      </p:sp>
      <p:pic>
        <p:nvPicPr>
          <p:cNvPr id="82" name="Google Shape;82;p17"/>
          <p:cNvPicPr preferRelativeResize="0"/>
          <p:nvPr/>
        </p:nvPicPr>
        <p:blipFill>
          <a:blip r:embed="rId3">
            <a:alphaModFix/>
          </a:blip>
          <a:stretch>
            <a:fillRect/>
          </a:stretch>
        </p:blipFill>
        <p:spPr>
          <a:xfrm>
            <a:off x="1937425" y="1171075"/>
            <a:ext cx="5447925" cy="344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of Toronto City</a:t>
            </a:r>
            <a:endParaRPr/>
          </a:p>
        </p:txBody>
      </p:sp>
      <p:pic>
        <p:nvPicPr>
          <p:cNvPr id="88" name="Google Shape;88;p18"/>
          <p:cNvPicPr preferRelativeResize="0"/>
          <p:nvPr/>
        </p:nvPicPr>
        <p:blipFill>
          <a:blip r:embed="rId3">
            <a:alphaModFix/>
          </a:blip>
          <a:stretch>
            <a:fillRect/>
          </a:stretch>
        </p:blipFill>
        <p:spPr>
          <a:xfrm>
            <a:off x="1871663" y="1178825"/>
            <a:ext cx="5400675" cy="3600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pic>
        <p:nvPicPr>
          <p:cNvPr id="94" name="Google Shape;94;p19"/>
          <p:cNvPicPr preferRelativeResize="0"/>
          <p:nvPr/>
        </p:nvPicPr>
        <p:blipFill>
          <a:blip r:embed="rId3">
            <a:alphaModFix/>
          </a:blip>
          <a:stretch>
            <a:fillRect/>
          </a:stretch>
        </p:blipFill>
        <p:spPr>
          <a:xfrm>
            <a:off x="2010500" y="1170125"/>
            <a:ext cx="5123000"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pic>
        <p:nvPicPr>
          <p:cNvPr id="100" name="Google Shape;100;p20"/>
          <p:cNvPicPr preferRelativeResize="0"/>
          <p:nvPr/>
        </p:nvPicPr>
        <p:blipFill>
          <a:blip r:embed="rId3">
            <a:alphaModFix/>
          </a:blip>
          <a:stretch>
            <a:fillRect/>
          </a:stretch>
        </p:blipFill>
        <p:spPr>
          <a:xfrm>
            <a:off x="1286488" y="1107950"/>
            <a:ext cx="6571026" cy="377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and results</a:t>
            </a:r>
            <a:endParaRPr/>
          </a:p>
        </p:txBody>
      </p:sp>
      <p:sp>
        <p:nvSpPr>
          <p:cNvPr id="106" name="Google Shape;106;p2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228600" lvl="0" marL="292100" rtl="0" algn="l">
              <a:spcBef>
                <a:spcPts val="2400"/>
              </a:spcBef>
              <a:spcAft>
                <a:spcPts val="0"/>
              </a:spcAft>
              <a:buClr>
                <a:schemeClr val="dk2"/>
              </a:buClr>
              <a:buSzPts val="1100"/>
              <a:buFont typeface="Arial"/>
              <a:buNone/>
            </a:pPr>
            <a:r>
              <a:rPr lang="en" sz="1600">
                <a:highlight>
                  <a:srgbClr val="FFFFFF"/>
                </a:highlight>
                <a:latin typeface="Georgia"/>
                <a:ea typeface="Georgia"/>
                <a:cs typeface="Georgia"/>
                <a:sym typeface="Georgia"/>
              </a:rPr>
              <a:t>1.</a:t>
            </a:r>
            <a:r>
              <a:rPr lang="en" sz="700">
                <a:highlight>
                  <a:srgbClr val="FFFFFF"/>
                </a:highlight>
                <a:latin typeface="Times New Roman"/>
                <a:ea typeface="Times New Roman"/>
                <a:cs typeface="Times New Roman"/>
                <a:sym typeface="Times New Roman"/>
              </a:rPr>
              <a:t>     </a:t>
            </a:r>
            <a:r>
              <a:rPr lang="en" sz="1600">
                <a:highlight>
                  <a:srgbClr val="FFFFFF"/>
                </a:highlight>
                <a:latin typeface="Georgia"/>
                <a:ea typeface="Georgia"/>
                <a:cs typeface="Georgia"/>
                <a:sym typeface="Georgia"/>
              </a:rPr>
              <a:t>The neighbourhoods of both cities have shown multiple similarities in terms of nearby facilities availability.</a:t>
            </a:r>
            <a:endParaRPr sz="1600">
              <a:highlight>
                <a:srgbClr val="FFFFFF"/>
              </a:highlight>
              <a:latin typeface="Georgia"/>
              <a:ea typeface="Georgia"/>
              <a:cs typeface="Georgia"/>
              <a:sym typeface="Georgia"/>
            </a:endParaRPr>
          </a:p>
          <a:p>
            <a:pPr indent="-228600" lvl="0" marL="292100" rtl="0" algn="l">
              <a:spcBef>
                <a:spcPts val="1300"/>
              </a:spcBef>
              <a:spcAft>
                <a:spcPts val="0"/>
              </a:spcAft>
              <a:buClr>
                <a:schemeClr val="dk2"/>
              </a:buClr>
              <a:buSzPts val="1100"/>
              <a:buFont typeface="Arial"/>
              <a:buNone/>
            </a:pPr>
            <a:r>
              <a:rPr lang="en" sz="1600">
                <a:highlight>
                  <a:srgbClr val="FFFFFF"/>
                </a:highlight>
                <a:latin typeface="Georgia"/>
                <a:ea typeface="Georgia"/>
                <a:cs typeface="Georgia"/>
                <a:sym typeface="Georgia"/>
              </a:rPr>
              <a:t>2.</a:t>
            </a:r>
            <a:r>
              <a:rPr lang="en" sz="700">
                <a:highlight>
                  <a:srgbClr val="FFFFFF"/>
                </a:highlight>
                <a:latin typeface="Times New Roman"/>
                <a:ea typeface="Times New Roman"/>
                <a:cs typeface="Times New Roman"/>
                <a:sym typeface="Times New Roman"/>
              </a:rPr>
              <a:t>   </a:t>
            </a:r>
            <a:r>
              <a:rPr lang="en" sz="1600">
                <a:highlight>
                  <a:srgbClr val="FFFFFF"/>
                </a:highlight>
                <a:latin typeface="Georgia"/>
                <a:ea typeface="Georgia"/>
                <a:cs typeface="Georgia"/>
                <a:sym typeface="Georgia"/>
              </a:rPr>
              <a:t>Educational Institutions data can be explored further.</a:t>
            </a:r>
            <a:endParaRPr sz="1600">
              <a:highlight>
                <a:srgbClr val="FFFFFF"/>
              </a:highlight>
              <a:latin typeface="Georgia"/>
              <a:ea typeface="Georgia"/>
              <a:cs typeface="Georgia"/>
              <a:sym typeface="Georgia"/>
            </a:endParaRPr>
          </a:p>
          <a:p>
            <a:pPr indent="-228600" lvl="0" marL="292100" rtl="0" algn="l">
              <a:spcBef>
                <a:spcPts val="1300"/>
              </a:spcBef>
              <a:spcAft>
                <a:spcPts val="0"/>
              </a:spcAft>
              <a:buClr>
                <a:schemeClr val="dk2"/>
              </a:buClr>
              <a:buSzPts val="1100"/>
              <a:buFont typeface="Arial"/>
              <a:buNone/>
            </a:pPr>
            <a:r>
              <a:rPr lang="en" sz="1600">
                <a:highlight>
                  <a:srgbClr val="FFFFFF"/>
                </a:highlight>
                <a:latin typeface="Georgia"/>
                <a:ea typeface="Georgia"/>
                <a:cs typeface="Georgia"/>
                <a:sym typeface="Georgia"/>
              </a:rPr>
              <a:t>3.</a:t>
            </a:r>
            <a:r>
              <a:rPr lang="en" sz="700">
                <a:highlight>
                  <a:srgbClr val="FFFFFF"/>
                </a:highlight>
                <a:latin typeface="Times New Roman"/>
                <a:ea typeface="Times New Roman"/>
                <a:cs typeface="Times New Roman"/>
                <a:sym typeface="Times New Roman"/>
              </a:rPr>
              <a:t>   </a:t>
            </a:r>
            <a:r>
              <a:rPr lang="en" sz="1600">
                <a:highlight>
                  <a:srgbClr val="FFFFFF"/>
                </a:highlight>
                <a:latin typeface="Georgia"/>
                <a:ea typeface="Georgia"/>
                <a:cs typeface="Georgia"/>
                <a:sym typeface="Georgia"/>
              </a:rPr>
              <a:t>Business investor looking for real estate investment can further explore areas/neighborhoods in cluster 1 of Visakhapatnam as these are the areas having the highest development with restaurants, breakfast spots, shopping complex etc. as compared to the places in other clusters.</a:t>
            </a:r>
            <a:endParaRPr sz="1600">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