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20"/>
  </p:notesMasterIdLst>
  <p:handoutMasterIdLst>
    <p:handoutMasterId r:id="rId21"/>
  </p:handoutMasterIdLst>
  <p:sldIdLst>
    <p:sldId id="295" r:id="rId5"/>
    <p:sldId id="296" r:id="rId6"/>
    <p:sldId id="261" r:id="rId7"/>
    <p:sldId id="301" r:id="rId8"/>
    <p:sldId id="298" r:id="rId9"/>
    <p:sldId id="303" r:id="rId10"/>
    <p:sldId id="304" r:id="rId11"/>
    <p:sldId id="302" r:id="rId12"/>
    <p:sldId id="306" r:id="rId13"/>
    <p:sldId id="308" r:id="rId14"/>
    <p:sldId id="305" r:id="rId15"/>
    <p:sldId id="307" r:id="rId16"/>
    <p:sldId id="299" r:id="rId17"/>
    <p:sldId id="29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A467-E3A1-4004-8B63-0F68C8E1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EFC00-2850-4249-8D2F-441EE14D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17BF-01B1-48BB-903F-5276C6BF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C0F-87AA-4C3C-B210-D3352AFAB76D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3AB3-E628-454C-B851-35C211BF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4064-12A3-4909-8A94-C67C30C0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B6B0-1D2F-46CC-98DB-EB8213BC7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4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2C56-0DDE-46F6-8C9C-5D2AEB38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0AA21-9CD2-4C86-8686-0D168B6A0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6968-1314-4515-9461-B92C6FFA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2B95-6B62-4CBF-8821-1273A216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D74A-CF19-4453-9CA1-CBE4357E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606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1DADD-3DF4-46DF-A311-7959AAF80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C6919-AF2A-42D0-BBC0-1A4350640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FDB4-5B90-4187-854E-B88DB56C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F41E-0AAD-4E62-8C65-4C685610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64C4-3B74-42B9-8058-F412C21B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5745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0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6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32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2F35-1F0E-4D40-A664-14CAFFEA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7904-D1EE-4B72-8B41-EE4CF4C1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90CB-0B0E-446D-ADE1-A669E9D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DCA1-8A6C-482C-8CD9-7F60CCEC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CE4B-844C-476D-B0D2-A9D39FAC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1386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2803-4AC7-4572-92CF-FF16909E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023A-2E1A-4063-97AC-7EA8D923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D92E7-58DB-4121-9B54-78F09EA8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51882-6179-436E-810A-E7DE1FB9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7960-F36D-43E7-B1D0-EF0DC584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7318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5BC9-081F-403D-958C-B8C55162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AAC4-74D0-4FD9-9A3D-F4F281E9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37A7-EAEF-4747-9C06-92A02B71E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7363D-CD7B-446C-8556-FFDA197C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59F7-45A8-44A9-9838-38F87B4D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00D97-80CD-492C-92C5-C4C33CF4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3476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D0C4-2A38-4C40-9E74-D8D03B54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8A5B5-338F-41DC-8E58-A8DADB48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C541-DE21-4C86-A93F-819DC29F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3591B-AC61-4153-8AE3-2E304EB5F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7B64E-344E-4FBA-B7F2-1B0741B51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7B9E0-64B5-4CC4-B623-3E34A2C1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204DD-12BD-4C57-A705-05B0DEA7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A3E3A-8CBE-4980-A101-FDD76FFB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840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3D8A-CFC7-4028-95F8-4C654D2C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92248-2893-4F32-AB63-3D2384F0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49E63-C1A5-44AF-97A6-9F6F6A8C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8484-DF75-4CC8-A02B-8F6C6189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9295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13729-3656-48BE-A310-940C6A2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E3BF6-B57C-4425-9A1E-866A9C6B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5E62F-BC85-4948-898C-CF3DF9DA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25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728-A1AD-4481-9079-3A91BBE0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17C8-4381-4216-9A0B-4EAF7391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5FA4-C00E-4019-9993-A87304B9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1BF27-F3D2-4551-B950-757E414E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2C90-78D0-4CAF-B515-24B342E7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E171-763A-42AC-8A18-116F6F79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9861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5453-3AD7-4AA3-82F1-92C49203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6E287-474C-46DF-BB6B-492E16E94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06E8A-8BDB-466C-8D7C-3863DD29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D3EC-571A-43BF-9CEF-1300F377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67EE-69B0-4BFB-AC2B-05A09BA57F66}" type="datetimeFigureOut">
              <a:rPr lang="en-IN" smtClean="0"/>
              <a:pPr/>
              <a:t>11-12-2021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0C091-A17C-4836-BEA1-B35D750B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ACDD-7BDD-4E97-A2D7-1620690F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ED8-7531-4105-8EE1-1CAA6DE7EE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5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FF5AD-4A5E-4AFA-811C-3A380B05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03872-8C6E-4B55-8DB4-E56F2D5E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40CB-E558-4921-B635-2593DCC3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10B96-5D6F-4780-B6B5-B3A60149B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53A6-65F1-40A0-9249-6814AA758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688" r:id="rId15"/>
    <p:sldLayoutId id="2147483694" r:id="rId16"/>
    <p:sldLayoutId id="2147483676" r:id="rId17"/>
    <p:sldLayoutId id="2147483699" r:id="rId18"/>
    <p:sldLayoutId id="2147483700" r:id="rId19"/>
    <p:sldLayoutId id="2147483692" r:id="rId20"/>
    <p:sldLayoutId id="2147483696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investing/stock-tracking-screen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38B8D-9D47-4F50-BD30-5E8B817B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06" y="2590935"/>
            <a:ext cx="5166130" cy="1019997"/>
          </a:xfrm>
        </p:spPr>
        <p:txBody>
          <a:bodyPr>
            <a:noAutofit/>
          </a:bodyPr>
          <a:lstStyle/>
          <a:p>
            <a:r>
              <a:rPr lang="en-US" sz="2400" b="1" spc="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Price Prediction using LSTM and News Sentiment Analysis</a:t>
            </a:r>
            <a:endParaRPr lang="en-IN" sz="2400" b="1" spc="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E0E34-3C65-4522-94EF-288261244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08006" y="3837435"/>
            <a:ext cx="3779981" cy="2272283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IN" sz="20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Divyam</a:t>
            </a:r>
            <a:r>
              <a:rPr lang="en-IN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Gupta</a:t>
            </a:r>
          </a:p>
          <a:p>
            <a:pPr>
              <a:spcBef>
                <a:spcPts val="400"/>
              </a:spcBef>
            </a:pPr>
            <a:r>
              <a:rPr lang="en-IN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Rishabh Tiwari</a:t>
            </a:r>
          </a:p>
          <a:p>
            <a:pPr>
              <a:spcBef>
                <a:spcPts val="400"/>
              </a:spcBef>
            </a:pPr>
            <a:r>
              <a:rPr lang="en-IN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Rohan Bhardwaj</a:t>
            </a:r>
          </a:p>
          <a:p>
            <a:endParaRPr lang="en-IN" dirty="0">
              <a:latin typeface="+mj-lt"/>
            </a:endParaRPr>
          </a:p>
          <a:p>
            <a:r>
              <a:rPr lang="en-IN" sz="2000" b="1" dirty="0">
                <a:solidFill>
                  <a:schemeClr val="bg1"/>
                </a:solidFill>
                <a:latin typeface="+mj-lt"/>
              </a:rPr>
              <a:t>Mentor: Dr. </a:t>
            </a:r>
            <a:r>
              <a:rPr lang="en-IN" sz="2000" b="1" dirty="0" err="1">
                <a:solidFill>
                  <a:schemeClr val="bg1"/>
                </a:solidFill>
                <a:latin typeface="+mj-lt"/>
              </a:rPr>
              <a:t>Swati</a:t>
            </a:r>
            <a:r>
              <a:rPr lang="en-IN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+mj-lt"/>
              </a:rPr>
              <a:t>Srivastava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 descr="GLA University - Wikipedia">
            <a:extLst>
              <a:ext uri="{FF2B5EF4-FFF2-40B4-BE49-F238E27FC236}">
                <a16:creationId xmlns:a16="http://schemas.microsoft.com/office/drawing/2014/main" id="{A43FF9B9-B75D-4296-B595-6180E43FB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99" y="2043112"/>
            <a:ext cx="2857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9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DD0A-D8FA-400A-8362-70F54AA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Model Testing On Infosys stocks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135802-B159-4238-BEB8-84B6F15CA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035" y="1490960"/>
            <a:ext cx="6507199" cy="46860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29461-C0C1-4018-A288-F1B29C77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D9B-BA79-4188-8D28-F3B43E82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EF84B-7E32-4215-98BF-374E97E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IN" dirty="0"/>
              <a:t>STM Prediction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85055-D605-45EB-9ED2-197A9FF38F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4165" y="1690688"/>
            <a:ext cx="8863670" cy="431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6F4D-020E-4842-B0CB-D6051CB1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Mean Square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EAE8-9DCF-4D1A-9CAA-183D32C6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MSE of an estimator measures the squares of the errors.</a:t>
            </a:r>
          </a:p>
          <a:p>
            <a:r>
              <a:rPr lang="en-US" sz="2000" dirty="0">
                <a:ea typeface="Times New Roman" panose="02020603050405020304" pitchFamily="18" charset="0"/>
              </a:rPr>
              <a:t>The MSE is a measure of the quality of an estimator. It is a positive value that decreases as the error approaches zero.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6D18-A8DF-4375-9713-71947F97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A80E-6FC2-4B5E-AA3D-8917AD43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D4F1-77FC-4D93-A313-45F4657B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1AED3-D1FB-4BEF-A0E7-C39FA3E0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5" y="3429000"/>
            <a:ext cx="5131272" cy="12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1717" y="347872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18E1F-80E4-4E43-BE3B-63DAB18B9A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1530" y="1551963"/>
            <a:ext cx="7147419" cy="42364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822" y="1328468"/>
            <a:ext cx="5111750" cy="65560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086" y="2246041"/>
            <a:ext cx="5111750" cy="132529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+mj-lt"/>
              </a:rPr>
              <a:t>To predict the stock prices of a company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 Analysing the risk in the market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 Getting to know the market mood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05" y="338644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05" y="1903412"/>
            <a:ext cx="5233278" cy="2953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solidFill>
                  <a:schemeClr val="tx1"/>
                </a:solidFill>
              </a:rPr>
              <a:t>To predict the closing price of a company based on its previous stock movement and recent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dirty="0">
                <a:solidFill>
                  <a:schemeClr val="tx1"/>
                </a:solidFill>
              </a:rPr>
              <a:t>Creating a Website for the end user to interact with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determine the future value of a company stock or other financial instruments traded on an exchange</a:t>
            </a:r>
            <a:endParaRPr lang="en-ZA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3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626268"/>
            <a:ext cx="4082142" cy="5857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HTML and CSS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err="1"/>
              <a:t>Django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To build an algorithm for training and prediction.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Popular algorithm for time-series forecasting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For developing a frontend for user to interact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For connecting the UI with the ML backend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7A9023-BFDE-4F8A-B3FC-A2334ACBB57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55446" y="1212056"/>
            <a:ext cx="2554785" cy="43246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4E8A9B-3A61-4840-81FA-3668C1A49970}"/>
              </a:ext>
            </a:extLst>
          </p:cNvPr>
          <p:cNvCxnSpPr>
            <a:stCxn id="3" idx="3"/>
          </p:cNvCxnSpPr>
          <p:nvPr/>
        </p:nvCxnSpPr>
        <p:spPr>
          <a:xfrm flipV="1">
            <a:off x="2290082" y="1736521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89D844-86EB-4D2D-9137-A1A568A2AD57}"/>
              </a:ext>
            </a:extLst>
          </p:cNvPr>
          <p:cNvCxnSpPr/>
          <p:nvPr/>
        </p:nvCxnSpPr>
        <p:spPr>
          <a:xfrm flipV="1">
            <a:off x="2815011" y="2808783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EE724A-DA91-4F2A-B7CE-ABCBBCE56435}"/>
              </a:ext>
            </a:extLst>
          </p:cNvPr>
          <p:cNvCxnSpPr/>
          <p:nvPr/>
        </p:nvCxnSpPr>
        <p:spPr>
          <a:xfrm flipV="1">
            <a:off x="3462564" y="3902901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295668-7BB9-4100-8D32-0C25D797554A}"/>
              </a:ext>
            </a:extLst>
          </p:cNvPr>
          <p:cNvCxnSpPr/>
          <p:nvPr/>
        </p:nvCxnSpPr>
        <p:spPr>
          <a:xfrm flipV="1">
            <a:off x="4015656" y="4967289"/>
            <a:ext cx="2111453" cy="17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D5A1-009B-4343-8115-C7984E72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64" y="318782"/>
            <a:ext cx="3598878" cy="503341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47F1C-2E43-4739-A2D0-152767FA8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47732" y="1006680"/>
            <a:ext cx="5083872" cy="58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FD8CE-550F-41B1-9B63-E74CBF8BD220}"/>
              </a:ext>
            </a:extLst>
          </p:cNvPr>
          <p:cNvSpPr txBox="1"/>
          <p:nvPr/>
        </p:nvSpPr>
        <p:spPr>
          <a:xfrm>
            <a:off x="1208014" y="2105635"/>
            <a:ext cx="6652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LSTMs </a:t>
            </a:r>
            <a:r>
              <a:rPr lang="en-US" sz="2000" i="0" dirty="0">
                <a:solidFill>
                  <a:srgbClr val="202124"/>
                </a:solidFill>
                <a:effectLst/>
                <a:latin typeface="+mj-lt"/>
              </a:rPr>
              <a:t>are very powerful in sequence prediction problems 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because they're able to store past information.</a:t>
            </a:r>
            <a:endParaRPr lang="en-IN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A form of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4"/>
                </a:solidFill>
                <a:latin typeface="+mj-lt"/>
              </a:rPr>
              <a:t>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+mj-lt"/>
              </a:rPr>
              <a:t>he same network is trained through sequence of inputs across “time”</a:t>
            </a:r>
            <a:endParaRPr lang="en-IN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Has Feedback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Fixes the vanishing gradient problem of RNN</a:t>
            </a:r>
          </a:p>
        </p:txBody>
      </p:sp>
      <p:pic>
        <p:nvPicPr>
          <p:cNvPr id="1026" name="Picture 2" descr="Long short-term memory - Wikipedia">
            <a:extLst>
              <a:ext uri="{FF2B5EF4-FFF2-40B4-BE49-F238E27FC236}">
                <a16:creationId xmlns:a16="http://schemas.microsoft.com/office/drawing/2014/main" id="{17C200E7-9C00-4842-92C2-96094A91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593" y="3429000"/>
            <a:ext cx="4269487" cy="23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4C196-15EE-44D3-86E3-F6BEA57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09" y="1600428"/>
            <a:ext cx="9752381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FD8CE-550F-41B1-9B63-E74CBF8BD220}"/>
              </a:ext>
            </a:extLst>
          </p:cNvPr>
          <p:cNvSpPr txBox="1"/>
          <p:nvPr/>
        </p:nvSpPr>
        <p:spPr>
          <a:xfrm>
            <a:off x="1208014" y="2105635"/>
            <a:ext cx="6652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Adaptive Moment Estimation is an algorithm for optimization technique for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Adam combines the best properties of the </a:t>
            </a:r>
            <a:r>
              <a:rPr lang="en-US" sz="2000" b="1" dirty="0" err="1">
                <a:latin typeface="+mj-lt"/>
              </a:rPr>
              <a:t>AdaGrad</a:t>
            </a:r>
            <a:r>
              <a:rPr lang="en-US" sz="2000" dirty="0">
                <a:latin typeface="+mj-lt"/>
              </a:rPr>
              <a:t> and </a:t>
            </a:r>
            <a:r>
              <a:rPr lang="en-US" sz="2000" b="1" dirty="0" err="1">
                <a:latin typeface="+mj-lt"/>
              </a:rPr>
              <a:t>RMSProp</a:t>
            </a:r>
            <a:r>
              <a:rPr lang="en-US" sz="2000" dirty="0">
                <a:latin typeface="+mj-lt"/>
              </a:rPr>
              <a:t> algorithms to provide an optimization algorithm that can handle sparse gradients on noisy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We control the rate of gradient descent in such a way that there is minimum oscillation when it reaches the global minimum while taking big enough steps (step-size) so as to pass the local minima hurdles along the way</a:t>
            </a:r>
            <a:endParaRPr lang="en-IN" sz="20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A68C6-C63F-45CC-83E1-992A9C5309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74136" y="3251444"/>
            <a:ext cx="2609850" cy="27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7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martArt Placeholder 6" descr="Capture.PNG"/>
          <p:cNvPicPr>
            <a:picLocks noGrp="1" noChangeAspect="1"/>
          </p:cNvPicPr>
          <p:nvPr>
            <p:ph type="dgm" sz="quarter" idx="15"/>
          </p:nvPr>
        </p:nvPicPr>
        <p:blipFill>
          <a:blip r:embed="rId2"/>
          <a:stretch>
            <a:fillRect/>
          </a:stretch>
        </p:blipFill>
        <p:spPr>
          <a:xfrm>
            <a:off x="2881223" y="1885632"/>
            <a:ext cx="6045053" cy="39484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9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3963C-E28B-457C-ABE1-F7120D5A1F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736" y="1690688"/>
            <a:ext cx="9798341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9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281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Stock Price Prediction using LSTM and News Sentiment Analysis</vt:lpstr>
      <vt:lpstr>Objective</vt:lpstr>
      <vt:lpstr>Technology</vt:lpstr>
      <vt:lpstr>Proposed Model</vt:lpstr>
      <vt:lpstr>Long Short Term Memory</vt:lpstr>
      <vt:lpstr>Gradient Problem</vt:lpstr>
      <vt:lpstr>Adam Optimizer</vt:lpstr>
      <vt:lpstr>Numeric Dataset</vt:lpstr>
      <vt:lpstr>Graphical Representation Of DataSet</vt:lpstr>
      <vt:lpstr>Model Testing On Infosys stocks</vt:lpstr>
      <vt:lpstr>LSTM Prediction</vt:lpstr>
      <vt:lpstr>Mean Square Error (MSE)</vt:lpstr>
      <vt:lpstr>News dataset</vt:lpstr>
      <vt:lpstr>Applications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Master</dc:title>
  <dc:creator>rohan bhardwaj</dc:creator>
  <cp:lastModifiedBy>Rishabh Tiwari</cp:lastModifiedBy>
  <cp:revision>32</cp:revision>
  <dcterms:created xsi:type="dcterms:W3CDTF">2021-10-20T12:50:44Z</dcterms:created>
  <dcterms:modified xsi:type="dcterms:W3CDTF">2021-12-11T07:39:24Z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