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6" r:id="rId3"/>
    <p:sldId id="258" r:id="rId4"/>
    <p:sldId id="259" r:id="rId5"/>
    <p:sldId id="260" r:id="rId6"/>
    <p:sldId id="278" r:id="rId7"/>
    <p:sldId id="261" r:id="rId8"/>
    <p:sldId id="279" r:id="rId9"/>
    <p:sldId id="263" r:id="rId10"/>
    <p:sldId id="264" r:id="rId11"/>
    <p:sldId id="280" r:id="rId12"/>
    <p:sldId id="288" r:id="rId13"/>
    <p:sldId id="287" r:id="rId14"/>
    <p:sldId id="291" r:id="rId15"/>
    <p:sldId id="292" r:id="rId16"/>
    <p:sldId id="294" r:id="rId17"/>
    <p:sldId id="270" r:id="rId18"/>
    <p:sldId id="271" r:id="rId19"/>
    <p:sldId id="273" r:id="rId20"/>
    <p:sldId id="272" r:id="rId21"/>
    <p:sldId id="274"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4660"/>
  </p:normalViewPr>
  <p:slideViewPr>
    <p:cSldViewPr>
      <p:cViewPr varScale="1">
        <p:scale>
          <a:sx n="82" d="100"/>
          <a:sy n="82" d="100"/>
        </p:scale>
        <p:origin x="1474" y="62"/>
      </p:cViewPr>
      <p:guideLst>
        <p:guide orient="horz" pos="216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BRATA SAHANA" userId="a624c33188d0e02e" providerId="LiveId" clId="{20590D16-CC23-4A34-AB63-40D40DC99F4F}"/>
    <pc:docChg chg="custSel modSld">
      <pc:chgData name="SUBRATA SAHANA" userId="a624c33188d0e02e" providerId="LiveId" clId="{20590D16-CC23-4A34-AB63-40D40DC99F4F}" dt="2021-01-12T16:25:53.995" v="3" actId="478"/>
      <pc:docMkLst>
        <pc:docMk/>
      </pc:docMkLst>
      <pc:sldChg chg="delSp mod">
        <pc:chgData name="SUBRATA SAHANA" userId="a624c33188d0e02e" providerId="LiveId" clId="{20590D16-CC23-4A34-AB63-40D40DC99F4F}" dt="2021-01-12T16:25:53.995" v="3" actId="478"/>
        <pc:sldMkLst>
          <pc:docMk/>
          <pc:sldMk cId="2193103730" sldId="279"/>
        </pc:sldMkLst>
        <pc:spChg chg="del">
          <ac:chgData name="SUBRATA SAHANA" userId="a624c33188d0e02e" providerId="LiveId" clId="{20590D16-CC23-4A34-AB63-40D40DC99F4F}" dt="2021-01-12T16:25:50.573" v="2" actId="478"/>
          <ac:spMkLst>
            <pc:docMk/>
            <pc:sldMk cId="2193103730" sldId="279"/>
            <ac:spMk id="12" creationId="{00000000-0000-0000-0000-000000000000}"/>
          </ac:spMkLst>
        </pc:spChg>
        <pc:spChg chg="del">
          <ac:chgData name="SUBRATA SAHANA" userId="a624c33188d0e02e" providerId="LiveId" clId="{20590D16-CC23-4A34-AB63-40D40DC99F4F}" dt="2021-01-12T16:25:44.143" v="0" actId="478"/>
          <ac:spMkLst>
            <pc:docMk/>
            <pc:sldMk cId="2193103730" sldId="279"/>
            <ac:spMk id="13" creationId="{00000000-0000-0000-0000-000000000000}"/>
          </ac:spMkLst>
        </pc:spChg>
        <pc:spChg chg="del">
          <ac:chgData name="SUBRATA SAHANA" userId="a624c33188d0e02e" providerId="LiveId" clId="{20590D16-CC23-4A34-AB63-40D40DC99F4F}" dt="2021-01-12T16:25:53.995" v="3" actId="478"/>
          <ac:spMkLst>
            <pc:docMk/>
            <pc:sldMk cId="2193103730" sldId="279"/>
            <ac:spMk id="14" creationId="{00000000-0000-0000-0000-000000000000}"/>
          </ac:spMkLst>
        </pc:spChg>
        <pc:graphicFrameChg chg="del">
          <ac:chgData name="SUBRATA SAHANA" userId="a624c33188d0e02e" providerId="LiveId" clId="{20590D16-CC23-4A34-AB63-40D40DC99F4F}" dt="2021-01-12T16:25:47.298" v="1" actId="478"/>
          <ac:graphicFrameMkLst>
            <pc:docMk/>
            <pc:sldMk cId="2193103730" sldId="279"/>
            <ac:graphicFrameMk id="11" creationId="{00000000-0000-0000-0000-000000000000}"/>
          </ac:graphicFrameMkLst>
        </pc:graphicFrameChg>
      </pc:sldChg>
    </pc:docChg>
  </pc:docChgLst>
  <pc:docChgLst>
    <pc:chgData name="SUBRATA SAHANA" userId="a624c33188d0e02e" providerId="LiveId" clId="{DF837B86-6CCE-431B-9CF0-8748FEBE9397}"/>
    <pc:docChg chg="custSel addSld delSld modSld">
      <pc:chgData name="SUBRATA SAHANA" userId="a624c33188d0e02e" providerId="LiveId" clId="{DF837B86-6CCE-431B-9CF0-8748FEBE9397}" dt="2021-01-12T15:54:18.356" v="152" actId="20577"/>
      <pc:docMkLst>
        <pc:docMk/>
      </pc:docMkLst>
      <pc:sldChg chg="delSp modSp mod">
        <pc:chgData name="SUBRATA SAHANA" userId="a624c33188d0e02e" providerId="LiveId" clId="{DF837B86-6CCE-431B-9CF0-8748FEBE9397}" dt="2021-01-12T15:40:40.614" v="25" actId="27636"/>
        <pc:sldMkLst>
          <pc:docMk/>
          <pc:sldMk cId="2840813603" sldId="256"/>
        </pc:sldMkLst>
        <pc:spChg chg="mod">
          <ac:chgData name="SUBRATA SAHANA" userId="a624c33188d0e02e" providerId="LiveId" clId="{DF837B86-6CCE-431B-9CF0-8748FEBE9397}" dt="2021-01-12T15:40:40.614" v="25" actId="27636"/>
          <ac:spMkLst>
            <pc:docMk/>
            <pc:sldMk cId="2840813603" sldId="256"/>
            <ac:spMk id="3" creationId="{00000000-0000-0000-0000-000000000000}"/>
          </ac:spMkLst>
        </pc:spChg>
        <pc:spChg chg="del mod">
          <ac:chgData name="SUBRATA SAHANA" userId="a624c33188d0e02e" providerId="LiveId" clId="{DF837B86-6CCE-431B-9CF0-8748FEBE9397}" dt="2021-01-12T15:39:41.785" v="16" actId="478"/>
          <ac:spMkLst>
            <pc:docMk/>
            <pc:sldMk cId="2840813603" sldId="256"/>
            <ac:spMk id="7" creationId="{00000000-0000-0000-0000-000000000000}"/>
          </ac:spMkLst>
        </pc:spChg>
        <pc:picChg chg="del">
          <ac:chgData name="SUBRATA SAHANA" userId="a624c33188d0e02e" providerId="LiveId" clId="{DF837B86-6CCE-431B-9CF0-8748FEBE9397}" dt="2021-01-12T15:38:48.952" v="6" actId="478"/>
          <ac:picMkLst>
            <pc:docMk/>
            <pc:sldMk cId="2840813603" sldId="256"/>
            <ac:picMk id="6" creationId="{00000000-0000-0000-0000-000000000000}"/>
          </ac:picMkLst>
        </pc:picChg>
      </pc:sldChg>
      <pc:sldChg chg="delSp modSp mod">
        <pc:chgData name="SUBRATA SAHANA" userId="a624c33188d0e02e" providerId="LiveId" clId="{DF837B86-6CCE-431B-9CF0-8748FEBE9397}" dt="2021-01-12T15:47:21.923" v="103" actId="20577"/>
        <pc:sldMkLst>
          <pc:docMk/>
          <pc:sldMk cId="2785733054" sldId="265"/>
        </pc:sldMkLst>
        <pc:spChg chg="mod">
          <ac:chgData name="SUBRATA SAHANA" userId="a624c33188d0e02e" providerId="LiveId" clId="{DF837B86-6CCE-431B-9CF0-8748FEBE9397}" dt="2021-01-12T15:47:21.923" v="103" actId="20577"/>
          <ac:spMkLst>
            <pc:docMk/>
            <pc:sldMk cId="2785733054" sldId="265"/>
            <ac:spMk id="3" creationId="{00000000-0000-0000-0000-000000000000}"/>
          </ac:spMkLst>
        </pc:spChg>
        <pc:graphicFrameChg chg="del mod">
          <ac:chgData name="SUBRATA SAHANA" userId="a624c33188d0e02e" providerId="LiveId" clId="{DF837B86-6CCE-431B-9CF0-8748FEBE9397}" dt="2021-01-12T15:45:16.250" v="50" actId="478"/>
          <ac:graphicFrameMkLst>
            <pc:docMk/>
            <pc:sldMk cId="2785733054" sldId="265"/>
            <ac:graphicFrameMk id="2" creationId="{00000000-0000-0000-0000-000000000000}"/>
          </ac:graphicFrameMkLst>
        </pc:graphicFrameChg>
      </pc:sldChg>
      <pc:sldChg chg="addSp delSp modSp del mod">
        <pc:chgData name="SUBRATA SAHANA" userId="a624c33188d0e02e" providerId="LiveId" clId="{DF837B86-6CCE-431B-9CF0-8748FEBE9397}" dt="2021-01-12T15:46:34.601" v="53" actId="47"/>
        <pc:sldMkLst>
          <pc:docMk/>
          <pc:sldMk cId="47915999" sldId="266"/>
        </pc:sldMkLst>
        <pc:spChg chg="mod">
          <ac:chgData name="SUBRATA SAHANA" userId="a624c33188d0e02e" providerId="LiveId" clId="{DF837B86-6CCE-431B-9CF0-8748FEBE9397}" dt="2021-01-12T15:42:52.343" v="31" actId="20577"/>
          <ac:spMkLst>
            <pc:docMk/>
            <pc:sldMk cId="47915999" sldId="266"/>
            <ac:spMk id="3" creationId="{00000000-0000-0000-0000-000000000000}"/>
          </ac:spMkLst>
        </pc:spChg>
        <pc:graphicFrameChg chg="add mod modGraphic">
          <ac:chgData name="SUBRATA SAHANA" userId="a624c33188d0e02e" providerId="LiveId" clId="{DF837B86-6CCE-431B-9CF0-8748FEBE9397}" dt="2021-01-12T15:43:35.026" v="35" actId="14100"/>
          <ac:graphicFrameMkLst>
            <pc:docMk/>
            <pc:sldMk cId="47915999" sldId="266"/>
            <ac:graphicFrameMk id="2" creationId="{8A807813-36FE-4E22-870C-1D7D143E9AE1}"/>
          </ac:graphicFrameMkLst>
        </pc:graphicFrameChg>
        <pc:graphicFrameChg chg="del">
          <ac:chgData name="SUBRATA SAHANA" userId="a624c33188d0e02e" providerId="LiveId" clId="{DF837B86-6CCE-431B-9CF0-8748FEBE9397}" dt="2021-01-12T15:43:21.872" v="32" actId="478"/>
          <ac:graphicFrameMkLst>
            <pc:docMk/>
            <pc:sldMk cId="47915999" sldId="266"/>
            <ac:graphicFrameMk id="6" creationId="{00000000-0000-0000-0000-000000000000}"/>
          </ac:graphicFrameMkLst>
        </pc:graphicFrameChg>
      </pc:sldChg>
      <pc:sldChg chg="modSp mod">
        <pc:chgData name="SUBRATA SAHANA" userId="a624c33188d0e02e" providerId="LiveId" clId="{DF837B86-6CCE-431B-9CF0-8748FEBE9397}" dt="2021-01-12T15:50:00.895" v="130" actId="108"/>
        <pc:sldMkLst>
          <pc:docMk/>
          <pc:sldMk cId="1432484796" sldId="270"/>
        </pc:sldMkLst>
        <pc:spChg chg="mod">
          <ac:chgData name="SUBRATA SAHANA" userId="a624c33188d0e02e" providerId="LiveId" clId="{DF837B86-6CCE-431B-9CF0-8748FEBE9397}" dt="2021-01-12T15:50:00.895" v="130" actId="108"/>
          <ac:spMkLst>
            <pc:docMk/>
            <pc:sldMk cId="1432484796" sldId="270"/>
            <ac:spMk id="6" creationId="{00000000-0000-0000-0000-000000000000}"/>
          </ac:spMkLst>
        </pc:spChg>
      </pc:sldChg>
      <pc:sldChg chg="modSp mod">
        <pc:chgData name="SUBRATA SAHANA" userId="a624c33188d0e02e" providerId="LiveId" clId="{DF837B86-6CCE-431B-9CF0-8748FEBE9397}" dt="2021-01-12T15:54:18.356" v="152" actId="20577"/>
        <pc:sldMkLst>
          <pc:docMk/>
          <pc:sldMk cId="4149608707" sldId="271"/>
        </pc:sldMkLst>
        <pc:spChg chg="mod">
          <ac:chgData name="SUBRATA SAHANA" userId="a624c33188d0e02e" providerId="LiveId" clId="{DF837B86-6CCE-431B-9CF0-8748FEBE9397}" dt="2021-01-12T15:54:18.356" v="152" actId="20577"/>
          <ac:spMkLst>
            <pc:docMk/>
            <pc:sldMk cId="4149608707" sldId="271"/>
            <ac:spMk id="6" creationId="{00000000-0000-0000-0000-000000000000}"/>
          </ac:spMkLst>
        </pc:spChg>
      </pc:sldChg>
      <pc:sldChg chg="addSp delSp modSp del mod">
        <pc:chgData name="SUBRATA SAHANA" userId="a624c33188d0e02e" providerId="LiveId" clId="{DF837B86-6CCE-431B-9CF0-8748FEBE9397}" dt="2021-01-12T15:44:52.592" v="49" actId="47"/>
        <pc:sldMkLst>
          <pc:docMk/>
          <pc:sldMk cId="47915999" sldId="281"/>
        </pc:sldMkLst>
        <pc:spChg chg="mod">
          <ac:chgData name="SUBRATA SAHANA" userId="a624c33188d0e02e" providerId="LiveId" clId="{DF837B86-6CCE-431B-9CF0-8748FEBE9397}" dt="2021-01-12T15:44:12.246" v="44" actId="20577"/>
          <ac:spMkLst>
            <pc:docMk/>
            <pc:sldMk cId="47915999" sldId="281"/>
            <ac:spMk id="3" creationId="{00000000-0000-0000-0000-000000000000}"/>
          </ac:spMkLst>
        </pc:spChg>
        <pc:graphicFrameChg chg="add mod modGraphic">
          <ac:chgData name="SUBRATA SAHANA" userId="a624c33188d0e02e" providerId="LiveId" clId="{DF837B86-6CCE-431B-9CF0-8748FEBE9397}" dt="2021-01-12T15:44:19.889" v="47" actId="14100"/>
          <ac:graphicFrameMkLst>
            <pc:docMk/>
            <pc:sldMk cId="47915999" sldId="281"/>
            <ac:graphicFrameMk id="2" creationId="{F1A4F974-9691-4A30-808B-1872D1C351E3}"/>
          </ac:graphicFrameMkLst>
        </pc:graphicFrameChg>
        <pc:graphicFrameChg chg="del">
          <ac:chgData name="SUBRATA SAHANA" userId="a624c33188d0e02e" providerId="LiveId" clId="{DF837B86-6CCE-431B-9CF0-8748FEBE9397}" dt="2021-01-12T15:43:48.607" v="36" actId="478"/>
          <ac:graphicFrameMkLst>
            <pc:docMk/>
            <pc:sldMk cId="47915999" sldId="281"/>
            <ac:graphicFrameMk id="7" creationId="{00000000-0000-0000-0000-000000000000}"/>
          </ac:graphicFrameMkLst>
        </pc:graphicFrameChg>
      </pc:sldChg>
      <pc:sldChg chg="delSp del mod">
        <pc:chgData name="SUBRATA SAHANA" userId="a624c33188d0e02e" providerId="LiveId" clId="{DF837B86-6CCE-431B-9CF0-8748FEBE9397}" dt="2021-01-12T15:47:26.796" v="104" actId="47"/>
        <pc:sldMkLst>
          <pc:docMk/>
          <pc:sldMk cId="47915999" sldId="282"/>
        </pc:sldMkLst>
        <pc:graphicFrameChg chg="del">
          <ac:chgData name="SUBRATA SAHANA" userId="a624c33188d0e02e" providerId="LiveId" clId="{DF837B86-6CCE-431B-9CF0-8748FEBE9397}" dt="2021-01-12T15:44:30.805" v="48" actId="478"/>
          <ac:graphicFrameMkLst>
            <pc:docMk/>
            <pc:sldMk cId="47915999" sldId="282"/>
            <ac:graphicFrameMk id="6" creationId="{00000000-0000-0000-0000-000000000000}"/>
          </ac:graphicFrameMkLst>
        </pc:graphicFrameChg>
      </pc:sldChg>
      <pc:sldChg chg="delSp del mod">
        <pc:chgData name="SUBRATA SAHANA" userId="a624c33188d0e02e" providerId="LiveId" clId="{DF837B86-6CCE-431B-9CF0-8748FEBE9397}" dt="2021-01-12T15:47:47.775" v="106" actId="47"/>
        <pc:sldMkLst>
          <pc:docMk/>
          <pc:sldMk cId="3169179037" sldId="283"/>
        </pc:sldMkLst>
        <pc:graphicFrameChg chg="del">
          <ac:chgData name="SUBRATA SAHANA" userId="a624c33188d0e02e" providerId="LiveId" clId="{DF837B86-6CCE-431B-9CF0-8748FEBE9397}" dt="2021-01-12T15:47:36.258" v="105" actId="478"/>
          <ac:graphicFrameMkLst>
            <pc:docMk/>
            <pc:sldMk cId="3169179037" sldId="283"/>
            <ac:graphicFrameMk id="6" creationId="{00000000-0000-0000-0000-000000000000}"/>
          </ac:graphicFrameMkLst>
        </pc:graphicFrameChg>
      </pc:sldChg>
      <pc:sldChg chg="del">
        <pc:chgData name="SUBRATA SAHANA" userId="a624c33188d0e02e" providerId="LiveId" clId="{DF837B86-6CCE-431B-9CF0-8748FEBE9397}" dt="2021-01-12T15:47:50.497" v="107" actId="47"/>
        <pc:sldMkLst>
          <pc:docMk/>
          <pc:sldMk cId="558570324" sldId="284"/>
        </pc:sldMkLst>
      </pc:sldChg>
      <pc:sldChg chg="del">
        <pc:chgData name="SUBRATA SAHANA" userId="a624c33188d0e02e" providerId="LiveId" clId="{DF837B86-6CCE-431B-9CF0-8748FEBE9397}" dt="2021-01-12T15:47:53.192" v="108" actId="47"/>
        <pc:sldMkLst>
          <pc:docMk/>
          <pc:sldMk cId="1812072228" sldId="285"/>
        </pc:sldMkLst>
      </pc:sldChg>
      <pc:sldChg chg="modSp add mod">
        <pc:chgData name="SUBRATA SAHANA" userId="a624c33188d0e02e" providerId="LiveId" clId="{DF837B86-6CCE-431B-9CF0-8748FEBE9397}" dt="2021-01-12T15:48:33.653" v="112" actId="108"/>
        <pc:sldMkLst>
          <pc:docMk/>
          <pc:sldMk cId="1387879467" sldId="287"/>
        </pc:sldMkLst>
        <pc:spChg chg="mod">
          <ac:chgData name="SUBRATA SAHANA" userId="a624c33188d0e02e" providerId="LiveId" clId="{DF837B86-6CCE-431B-9CF0-8748FEBE9397}" dt="2021-01-12T15:48:33.653" v="112" actId="108"/>
          <ac:spMkLst>
            <pc:docMk/>
            <pc:sldMk cId="1387879467" sldId="287"/>
            <ac:spMk id="3" creationId="{00000000-0000-0000-0000-000000000000}"/>
          </ac:spMkLst>
        </pc:spChg>
      </pc:sldChg>
    </pc:docChg>
  </pc:docChgLst>
  <pc:docChgLst>
    <pc:chgData name="SUBRATA SAHANA" userId="a624c33188d0e02e" providerId="LiveId" clId="{D7EDF5DA-BC1D-4711-BC56-CC6D14A9B204}"/>
    <pc:docChg chg="undo custSel delSld modSld sldOrd">
      <pc:chgData name="SUBRATA SAHANA" userId="a624c33188d0e02e" providerId="LiveId" clId="{D7EDF5DA-BC1D-4711-BC56-CC6D14A9B204}" dt="2020-07-21T20:02:58.314" v="221" actId="20577"/>
      <pc:docMkLst>
        <pc:docMk/>
      </pc:docMkLst>
      <pc:sldChg chg="modSp mod">
        <pc:chgData name="SUBRATA SAHANA" userId="a624c33188d0e02e" providerId="LiveId" clId="{D7EDF5DA-BC1D-4711-BC56-CC6D14A9B204}" dt="2020-07-21T19:48:04.024" v="3"/>
        <pc:sldMkLst>
          <pc:docMk/>
          <pc:sldMk cId="2840813603" sldId="256"/>
        </pc:sldMkLst>
        <pc:spChg chg="mod">
          <ac:chgData name="SUBRATA SAHANA" userId="a624c33188d0e02e" providerId="LiveId" clId="{D7EDF5DA-BC1D-4711-BC56-CC6D14A9B204}" dt="2020-07-21T19:48:04.024" v="3"/>
          <ac:spMkLst>
            <pc:docMk/>
            <pc:sldMk cId="2840813603" sldId="256"/>
            <ac:spMk id="7" creationId="{00000000-0000-0000-0000-000000000000}"/>
          </ac:spMkLst>
        </pc:spChg>
      </pc:sldChg>
      <pc:sldChg chg="delSp modSp mod">
        <pc:chgData name="SUBRATA SAHANA" userId="a624c33188d0e02e" providerId="LiveId" clId="{D7EDF5DA-BC1D-4711-BC56-CC6D14A9B204}" dt="2020-07-21T19:49:17.276" v="35" actId="20577"/>
        <pc:sldMkLst>
          <pc:docMk/>
          <pc:sldMk cId="2890916451" sldId="263"/>
        </pc:sldMkLst>
        <pc:spChg chg="mod">
          <ac:chgData name="SUBRATA SAHANA" userId="a624c33188d0e02e" providerId="LiveId" clId="{D7EDF5DA-BC1D-4711-BC56-CC6D14A9B204}" dt="2020-07-21T19:49:17.276" v="35" actId="20577"/>
          <ac:spMkLst>
            <pc:docMk/>
            <pc:sldMk cId="2890916451" sldId="263"/>
            <ac:spMk id="3" creationId="{00000000-0000-0000-0000-000000000000}"/>
          </ac:spMkLst>
        </pc:spChg>
        <pc:graphicFrameChg chg="del">
          <ac:chgData name="SUBRATA SAHANA" userId="a624c33188d0e02e" providerId="LiveId" clId="{D7EDF5DA-BC1D-4711-BC56-CC6D14A9B204}" dt="2020-07-21T19:48:31.343" v="4" actId="478"/>
          <ac:graphicFrameMkLst>
            <pc:docMk/>
            <pc:sldMk cId="2890916451" sldId="263"/>
            <ac:graphicFrameMk id="7" creationId="{00000000-0000-0000-0000-000000000000}"/>
          </ac:graphicFrameMkLst>
        </pc:graphicFrameChg>
      </pc:sldChg>
      <pc:sldChg chg="addSp modSp mod">
        <pc:chgData name="SUBRATA SAHANA" userId="a624c33188d0e02e" providerId="LiveId" clId="{D7EDF5DA-BC1D-4711-BC56-CC6D14A9B204}" dt="2020-07-21T20:02:58.314" v="221" actId="20577"/>
        <pc:sldMkLst>
          <pc:docMk/>
          <pc:sldMk cId="2351376939" sldId="272"/>
        </pc:sldMkLst>
        <pc:spChg chg="mod">
          <ac:chgData name="SUBRATA SAHANA" userId="a624c33188d0e02e" providerId="LiveId" clId="{D7EDF5DA-BC1D-4711-BC56-CC6D14A9B204}" dt="2020-07-21T20:02:58.314" v="221" actId="20577"/>
          <ac:spMkLst>
            <pc:docMk/>
            <pc:sldMk cId="2351376939" sldId="272"/>
            <ac:spMk id="3" creationId="{00000000-0000-0000-0000-000000000000}"/>
          </ac:spMkLst>
        </pc:spChg>
        <pc:picChg chg="add mod">
          <ac:chgData name="SUBRATA SAHANA" userId="a624c33188d0e02e" providerId="LiveId" clId="{D7EDF5DA-BC1D-4711-BC56-CC6D14A9B204}" dt="2020-07-21T20:02:26.005" v="197" actId="1076"/>
          <ac:picMkLst>
            <pc:docMk/>
            <pc:sldMk cId="2351376939" sldId="272"/>
            <ac:picMk id="1026" creationId="{16F70F1B-FB21-43E3-AE04-9A50BD85757A}"/>
          </ac:picMkLst>
        </pc:picChg>
      </pc:sldChg>
      <pc:sldChg chg="modSp mod ord">
        <pc:chgData name="SUBRATA SAHANA" userId="a624c33188d0e02e" providerId="LiveId" clId="{D7EDF5DA-BC1D-4711-BC56-CC6D14A9B204}" dt="2020-07-21T19:55:02.975" v="84"/>
        <pc:sldMkLst>
          <pc:docMk/>
          <pc:sldMk cId="1744061621" sldId="273"/>
        </pc:sldMkLst>
        <pc:spChg chg="mod">
          <ac:chgData name="SUBRATA SAHANA" userId="a624c33188d0e02e" providerId="LiveId" clId="{D7EDF5DA-BC1D-4711-BC56-CC6D14A9B204}" dt="2020-07-21T19:50:45.624" v="82" actId="20577"/>
          <ac:spMkLst>
            <pc:docMk/>
            <pc:sldMk cId="1744061621" sldId="273"/>
            <ac:spMk id="6" creationId="{00000000-0000-0000-0000-000000000000}"/>
          </ac:spMkLst>
        </pc:spChg>
      </pc:sldChg>
      <pc:sldChg chg="del">
        <pc:chgData name="SUBRATA SAHANA" userId="a624c33188d0e02e" providerId="LiveId" clId="{D7EDF5DA-BC1D-4711-BC56-CC6D14A9B204}" dt="2020-07-21T19:48:38.145" v="6" actId="47"/>
        <pc:sldMkLst>
          <pc:docMk/>
          <pc:sldMk cId="2890916451" sldId="275"/>
        </pc:sldMkLst>
      </pc:sldChg>
      <pc:sldChg chg="del">
        <pc:chgData name="SUBRATA SAHANA" userId="a624c33188d0e02e" providerId="LiveId" clId="{D7EDF5DA-BC1D-4711-BC56-CC6D14A9B204}" dt="2020-07-21T19:48:41.509" v="7" actId="47"/>
        <pc:sldMkLst>
          <pc:docMk/>
          <pc:sldMk cId="2890916451" sldId="276"/>
        </pc:sldMkLst>
      </pc:sldChg>
      <pc:sldChg chg="del">
        <pc:chgData name="SUBRATA SAHANA" userId="a624c33188d0e02e" providerId="LiveId" clId="{D7EDF5DA-BC1D-4711-BC56-CC6D14A9B204}" dt="2020-07-21T19:48:35.710" v="5" actId="47"/>
        <pc:sldMkLst>
          <pc:docMk/>
          <pc:sldMk cId="2890916451"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0A4F0D-4212-4C24-AB4C-F1A854995F1E}" type="datetimeFigureOut">
              <a:rPr lang="en-US" smtClean="0"/>
              <a:pPr/>
              <a:t>7/15/2025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11CDAA-B019-4547-B08B-7D727B20738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611CDAA-B019-4547-B08B-7D727B20738B}" type="slidenum">
              <a:rPr lang="en-US" smtClean="0"/>
              <a:pPr/>
              <a:t>1</a:t>
            </a:fld>
            <a:endParaRPr lang="en-US"/>
          </a:p>
        </p:txBody>
      </p:sp>
    </p:spTree>
    <p:extLst>
      <p:ext uri="{BB962C8B-B14F-4D97-AF65-F5344CB8AC3E}">
        <p14:creationId xmlns:p14="http://schemas.microsoft.com/office/powerpoint/2010/main" val="4250018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611CDAA-B019-4547-B08B-7D727B20738B}"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E611CDAA-B019-4547-B08B-7D727B20738B}" type="slidenum">
              <a:rPr lang="en-US" smtClean="0"/>
              <a:pPr/>
              <a:t>13</a:t>
            </a:fld>
            <a:endParaRPr lang="en-US"/>
          </a:p>
        </p:txBody>
      </p:sp>
    </p:spTree>
    <p:extLst>
      <p:ext uri="{BB962C8B-B14F-4D97-AF65-F5344CB8AC3E}">
        <p14:creationId xmlns:p14="http://schemas.microsoft.com/office/powerpoint/2010/main" val="261086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2621872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1431339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2782858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56896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2955098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269002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20149433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3536400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303265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36785295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9BE22C-3F8B-4228-ADC3-6FA26893C76E}" type="datetimeFigureOut">
              <a:rPr lang="en-IN" smtClean="0"/>
              <a:pPr/>
              <a:t>15-07-2025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2D948CE-79AF-4DC0-AF95-8FD3EC17A863}" type="slidenum">
              <a:rPr lang="en-IN" smtClean="0"/>
              <a:pPr/>
              <a:t>‹#›</a:t>
            </a:fld>
            <a:endParaRPr lang="en-IN"/>
          </a:p>
        </p:txBody>
      </p:sp>
    </p:spTree>
    <p:extLst>
      <p:ext uri="{BB962C8B-B14F-4D97-AF65-F5344CB8AC3E}">
        <p14:creationId xmlns:p14="http://schemas.microsoft.com/office/powerpoint/2010/main" val="4220461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9BE22C-3F8B-4228-ADC3-6FA26893C76E}" type="datetimeFigureOut">
              <a:rPr lang="en-IN" smtClean="0"/>
              <a:pPr/>
              <a:t>15-07-2025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948CE-79AF-4DC0-AF95-8FD3EC17A863}" type="slidenum">
              <a:rPr lang="en-IN" smtClean="0"/>
              <a:pPr/>
              <a:t>‹#›</a:t>
            </a:fld>
            <a:endParaRPr lang="en-IN"/>
          </a:p>
        </p:txBody>
      </p:sp>
    </p:spTree>
    <p:extLst>
      <p:ext uri="{BB962C8B-B14F-4D97-AF65-F5344CB8AC3E}">
        <p14:creationId xmlns:p14="http://schemas.microsoft.com/office/powerpoint/2010/main" val="15980752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1556792"/>
            <a:ext cx="7543800" cy="4082008"/>
          </a:xfrm>
        </p:spPr>
        <p:txBody>
          <a:bodyPr>
            <a:normAutofit/>
          </a:bodyPr>
          <a:lstStyle/>
          <a:p>
            <a:pPr>
              <a:lnSpc>
                <a:spcPct val="115000"/>
              </a:lnSpc>
              <a:spcAft>
                <a:spcPts val="1000"/>
              </a:spcAft>
            </a:pPr>
            <a:r>
              <a:rPr lang="en-US" sz="2800" b="1" cap="small" dirty="0" smtClean="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CSCR4900 </a:t>
            </a:r>
            <a:r>
              <a:rPr lang="en-US" b="1" dirty="0">
                <a:solidFill>
                  <a:schemeClr val="tx1"/>
                </a:solidFill>
              </a:rPr>
              <a:t>Introduction to Flutter for Application Development</a:t>
            </a:r>
            <a:endParaRPr lang="en-IN" dirty="0">
              <a:solidFill>
                <a:schemeClr val="tx1"/>
              </a:solidFill>
            </a:endParaRPr>
          </a:p>
          <a:p>
            <a:pPr algn="ctr">
              <a:lnSpc>
                <a:spcPct val="115000"/>
              </a:lnSpc>
              <a:spcAft>
                <a:spcPts val="1000"/>
              </a:spcAft>
            </a:pPr>
            <a:endParaRPr lang="en-US" sz="2800" b="1" cap="sm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lnSpc>
                <a:spcPct val="115000"/>
              </a:lnSpc>
              <a:spcAft>
                <a:spcPts val="1000"/>
              </a:spcAft>
            </a:pPr>
            <a:endParaRPr lang="en-US" sz="2800" b="1" cap="small"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Faculty</a:t>
            </a: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a:t>
            </a: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 </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algn="r">
              <a:spcBef>
                <a:spcPct val="20000"/>
              </a:spcBef>
              <a:defRPr/>
            </a:pPr>
            <a:endParaRPr lang="en-US" sz="3200" dirty="0">
              <a:latin typeface="Times New Roman" pitchFamily="18" charset="0"/>
              <a:cs typeface="Times New Roman" pitchFamily="18" charset="0"/>
            </a:endParaRPr>
          </a:p>
          <a:p>
            <a:pPr>
              <a:spcBef>
                <a:spcPct val="20000"/>
              </a:spcBef>
              <a:defRPr/>
            </a:pPr>
            <a:endParaRPr lang="en-US" sz="2800" dirty="0" smtClean="0">
              <a:effectLst/>
              <a:latin typeface="Times New Roman" panose="02020603050405020304" pitchFamily="18" charset="0"/>
              <a:ea typeface="Times New Roman" panose="02020603050405020304" pitchFamily="18" charset="0"/>
            </a:endParaRPr>
          </a:p>
          <a:p>
            <a:pPr>
              <a:spcBef>
                <a:spcPct val="20000"/>
              </a:spcBef>
              <a:defRPr/>
            </a:pPr>
            <a:endParaRPr lang="en-US" sz="2800" dirty="0">
              <a:effectLst/>
              <a:latin typeface="Times New Roman" panose="02020603050405020304" pitchFamily="18" charset="0"/>
              <a:ea typeface="Times New Roman" panose="02020603050405020304" pitchFamily="18" charset="0"/>
            </a:endParaRPr>
          </a:p>
          <a:p>
            <a:pPr algn="ctr">
              <a:lnSpc>
                <a:spcPct val="115000"/>
              </a:lnSpc>
              <a:spcAft>
                <a:spcPts val="1000"/>
              </a:spcAft>
            </a:pPr>
            <a:endParaRPr lang="en-IN" sz="2800" b="1"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endParaRPr lang="en-IN" dirty="0"/>
          </a:p>
        </p:txBody>
      </p:sp>
      <p:sp>
        <p:nvSpPr>
          <p:cNvPr id="4" name="object 6"/>
          <p:cNvSpPr>
            <a:spLocks noGrp="1"/>
          </p:cNvSpPr>
          <p:nvPr>
            <p:ph type="ctrTitle"/>
          </p:nvPr>
        </p:nvSpPr>
        <p:spPr>
          <a:xfrm>
            <a:off x="0" y="1"/>
            <a:ext cx="9144000" cy="1412775"/>
          </a:xfrm>
          <a:prstGeom prst="rect">
            <a:avLst/>
          </a:prstGeom>
          <a:blipFill>
            <a:blip r:embed="rId3"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4" cstate="print"/>
            <a:stretch>
              <a:fillRect/>
            </a:stretch>
          </a:blipFill>
        </p:spPr>
        <p:txBody>
          <a:bodyPr wrap="square" lIns="0" tIns="0" rIns="0" bIns="0" rtlCol="0"/>
          <a:lstStyle/>
          <a:p>
            <a:endParaRPr/>
          </a:p>
        </p:txBody>
      </p:sp>
      <p:graphicFrame>
        <p:nvGraphicFramePr>
          <p:cNvPr id="8" name="Table 7"/>
          <p:cNvGraphicFramePr>
            <a:graphicFrameLocks noGrp="1"/>
          </p:cNvGraphicFramePr>
          <p:nvPr>
            <p:extLst>
              <p:ext uri="{D42A27DB-BD31-4B8C-83A1-F6EECF244321}">
                <p14:modId xmlns:p14="http://schemas.microsoft.com/office/powerpoint/2010/main" val="2744407392"/>
              </p:ext>
            </p:extLst>
          </p:nvPr>
        </p:nvGraphicFramePr>
        <p:xfrm>
          <a:off x="3505200" y="2895600"/>
          <a:ext cx="3149600" cy="2883599"/>
        </p:xfrm>
        <a:graphic>
          <a:graphicData uri="http://schemas.openxmlformats.org/drawingml/2006/table">
            <a:tbl>
              <a:tblPr firstRow="1" firstCol="1" bandRow="1">
                <a:tableStyleId>{073A0DAA-6AF3-43AB-8588-CEC1D06C72B9}</a:tableStyleId>
              </a:tblPr>
              <a:tblGrid>
                <a:gridCol w="627380">
                  <a:extLst>
                    <a:ext uri="{9D8B030D-6E8A-4147-A177-3AD203B41FA5}">
                      <a16:colId xmlns:a16="http://schemas.microsoft.com/office/drawing/2014/main" val="1761925486"/>
                    </a:ext>
                  </a:extLst>
                </a:gridCol>
                <a:gridCol w="2522220">
                  <a:extLst>
                    <a:ext uri="{9D8B030D-6E8A-4147-A177-3AD203B41FA5}">
                      <a16:colId xmlns:a16="http://schemas.microsoft.com/office/drawing/2014/main" val="2337659462"/>
                    </a:ext>
                  </a:extLst>
                </a:gridCol>
              </a:tblGrid>
              <a:tr h="0">
                <a:tc>
                  <a:txBody>
                    <a:bodyPr/>
                    <a:lstStyle/>
                    <a:p>
                      <a:pPr algn="ctr"/>
                      <a:r>
                        <a:rPr lang="en-IN" sz="1200" kern="100" dirty="0">
                          <a:effectLst/>
                        </a:rPr>
                        <a:t>Sr. No.</a:t>
                      </a:r>
                      <a:endParaRPr lang="en-IN" sz="1200" kern="100" dirty="0">
                        <a:effectLst/>
                        <a:latin typeface="Aptos"/>
                        <a:ea typeface="Times New Roman" panose="02020603050405020304" pitchFamily="18" charset="0"/>
                      </a:endParaRPr>
                    </a:p>
                  </a:txBody>
                  <a:tcPr marL="68580" marR="68580" marT="0" marB="0"/>
                </a:tc>
                <a:tc>
                  <a:txBody>
                    <a:bodyPr/>
                    <a:lstStyle/>
                    <a:p>
                      <a:pPr algn="ctr"/>
                      <a:r>
                        <a:rPr lang="en-IN" sz="1200" kern="100" dirty="0">
                          <a:effectLst/>
                        </a:rPr>
                        <a:t>Faculty Name</a:t>
                      </a:r>
                      <a:endParaRPr lang="en-IN" sz="1200" kern="100" dirty="0">
                        <a:effectLst/>
                        <a:latin typeface="Aptos"/>
                        <a:ea typeface="Times New Roman" panose="02020603050405020304" pitchFamily="18" charset="0"/>
                      </a:endParaRPr>
                    </a:p>
                  </a:txBody>
                  <a:tcPr marL="68580" marR="68580" marT="0" marB="0"/>
                </a:tc>
                <a:extLst>
                  <a:ext uri="{0D108BD9-81ED-4DB2-BD59-A6C34878D82A}">
                    <a16:rowId xmlns:a16="http://schemas.microsoft.com/office/drawing/2014/main" val="2788670242"/>
                  </a:ext>
                </a:extLst>
              </a:tr>
              <a:tr h="0">
                <a:tc>
                  <a:txBody>
                    <a:bodyPr/>
                    <a:lstStyle/>
                    <a:p>
                      <a:pPr marL="342900" lvl="0" indent="-342900">
                        <a:buFont typeface="+mj-lt"/>
                        <a:buAutoNum type="arabicPeriod"/>
                      </a:pPr>
                      <a:r>
                        <a:rPr lang="en-IN" sz="1200" kern="100" dirty="0">
                          <a:effectLst/>
                        </a:rPr>
                        <a:t> </a:t>
                      </a:r>
                      <a:endParaRPr lang="en-IN" sz="1200" kern="100" dirty="0">
                        <a:effectLst/>
                        <a:latin typeface="Aptos"/>
                        <a:ea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kern="100" dirty="0">
                          <a:effectLst/>
                          <a:latin typeface="Times New Roman" panose="02020603050405020304" pitchFamily="18" charset="0"/>
                          <a:cs typeface="Times New Roman" panose="02020603050405020304" pitchFamily="18" charset="0"/>
                        </a:rPr>
                        <a:t> </a:t>
                      </a:r>
                      <a:r>
                        <a:rPr lang="en-IN" sz="1400" kern="100" dirty="0" err="1" smtClean="0">
                          <a:effectLst/>
                          <a:latin typeface="Times New Roman" panose="02020603050405020304" pitchFamily="18" charset="0"/>
                          <a:cs typeface="Times New Roman" panose="02020603050405020304" pitchFamily="18" charset="0"/>
                        </a:rPr>
                        <a:t>Dr.</a:t>
                      </a:r>
                      <a:r>
                        <a:rPr lang="en-IN" sz="1400" kern="100" dirty="0" smtClean="0">
                          <a:effectLst/>
                          <a:latin typeface="Times New Roman" panose="02020603050405020304" pitchFamily="18" charset="0"/>
                          <a:cs typeface="Times New Roman" panose="02020603050405020304" pitchFamily="18" charset="0"/>
                        </a:rPr>
                        <a:t> Keshav Kaushik</a:t>
                      </a:r>
                    </a:p>
                    <a:p>
                      <a:endParaRPr lang="en-IN" sz="1400" kern="100" dirty="0" smtClean="0">
                        <a:effectLst/>
                        <a:latin typeface="Times New Roman" panose="02020603050405020304" pitchFamily="18" charset="0"/>
                        <a:cs typeface="Times New Roman" panose="02020603050405020304" pitchFamily="18" charset="0"/>
                      </a:endParaRPr>
                    </a:p>
                    <a:p>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70127880"/>
                  </a:ext>
                </a:extLst>
              </a:tr>
              <a:tr h="0">
                <a:tc>
                  <a:txBody>
                    <a:bodyPr/>
                    <a:lstStyle/>
                    <a:p>
                      <a:pPr marL="0" lvl="0" indent="0">
                        <a:buFont typeface="+mj-lt"/>
                        <a:buNone/>
                      </a:pPr>
                      <a:r>
                        <a:rPr lang="en-IN" sz="1200" kern="100" dirty="0" smtClean="0">
                          <a:effectLst/>
                        </a:rPr>
                        <a:t>2.</a:t>
                      </a:r>
                      <a:r>
                        <a:rPr lang="en-IN" sz="1200" kern="100" dirty="0">
                          <a:effectLst/>
                        </a:rPr>
                        <a:t> </a:t>
                      </a:r>
                      <a:endParaRPr lang="en-IN" sz="1200" kern="100" dirty="0">
                        <a:effectLst/>
                        <a:latin typeface="Aptos"/>
                        <a:ea typeface="Times New Roman" panose="02020603050405020304" pitchFamily="18" charset="0"/>
                      </a:endParaRPr>
                    </a:p>
                  </a:txBody>
                  <a:tcPr marL="68580" marR="68580" marT="0" marB="0"/>
                </a:tc>
                <a:tc>
                  <a:txBody>
                    <a:bodyPr/>
                    <a:lstStyle/>
                    <a:p>
                      <a:pPr>
                        <a:lnSpc>
                          <a:spcPct val="115000"/>
                        </a:lnSpc>
                        <a:spcAft>
                          <a:spcPts val="0"/>
                        </a:spcAft>
                      </a:pPr>
                      <a:r>
                        <a:rPr lang="en-IN" sz="1400" kern="100" dirty="0" smtClean="0">
                          <a:effectLst/>
                          <a:latin typeface="Times New Roman" panose="02020603050405020304" pitchFamily="18" charset="0"/>
                          <a:cs typeface="Times New Roman" panose="02020603050405020304" pitchFamily="18" charset="0"/>
                        </a:rPr>
                        <a:t>Mr. Ashish Jain </a:t>
                      </a:r>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928234"/>
                  </a:ext>
                </a:extLst>
              </a:tr>
              <a:tr h="0">
                <a:tc>
                  <a:txBody>
                    <a:bodyPr/>
                    <a:lstStyle/>
                    <a:p>
                      <a:pPr marL="0" lvl="0" indent="0">
                        <a:buFont typeface="+mj-lt"/>
                        <a:buNone/>
                      </a:pPr>
                      <a:r>
                        <a:rPr lang="en-IN" sz="1200" kern="100" dirty="0" smtClean="0">
                          <a:effectLst/>
                        </a:rPr>
                        <a:t>3.</a:t>
                      </a:r>
                      <a:r>
                        <a:rPr lang="en-IN" sz="1200" kern="100" dirty="0">
                          <a:effectLst/>
                        </a:rPr>
                        <a:t> </a:t>
                      </a:r>
                      <a:endParaRPr lang="en-IN" sz="1200" kern="100" dirty="0">
                        <a:effectLst/>
                        <a:latin typeface="Aptos"/>
                        <a:ea typeface="Times New Roman" panose="02020603050405020304" pitchFamily="18" charset="0"/>
                      </a:endParaRPr>
                    </a:p>
                  </a:txBody>
                  <a:tcPr marL="68580" marR="68580" marT="0" marB="0"/>
                </a:tc>
                <a:tc>
                  <a:txBody>
                    <a:bodyPr/>
                    <a:lstStyle/>
                    <a:p>
                      <a:pPr>
                        <a:lnSpc>
                          <a:spcPct val="115000"/>
                        </a:lnSpc>
                        <a:spcAft>
                          <a:spcPts val="0"/>
                        </a:spcAft>
                      </a:pPr>
                      <a:r>
                        <a:rPr lang="en-IN" sz="1400" kern="100" dirty="0">
                          <a:effectLst/>
                          <a:latin typeface="Times New Roman" panose="02020603050405020304" pitchFamily="18" charset="0"/>
                          <a:cs typeface="Times New Roman" panose="02020603050405020304" pitchFamily="18" charset="0"/>
                        </a:rPr>
                        <a:t>Mr. </a:t>
                      </a:r>
                      <a:r>
                        <a:rPr lang="en-IN" sz="1400" kern="100" dirty="0" err="1">
                          <a:effectLst/>
                          <a:latin typeface="Times New Roman" panose="02020603050405020304" pitchFamily="18" charset="0"/>
                          <a:cs typeface="Times New Roman" panose="02020603050405020304" pitchFamily="18" charset="0"/>
                        </a:rPr>
                        <a:t>Prem</a:t>
                      </a:r>
                      <a:r>
                        <a:rPr lang="en-IN" sz="1400" kern="100" dirty="0">
                          <a:effectLst/>
                          <a:latin typeface="Times New Roman" panose="02020603050405020304" pitchFamily="18" charset="0"/>
                          <a:cs typeface="Times New Roman" panose="02020603050405020304" pitchFamily="18" charset="0"/>
                        </a:rPr>
                        <a:t> Prakash Agrawal</a:t>
                      </a:r>
                    </a:p>
                    <a:p>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832417118"/>
                  </a:ext>
                </a:extLst>
              </a:tr>
              <a:tr h="0">
                <a:tc>
                  <a:txBody>
                    <a:bodyPr/>
                    <a:lstStyle/>
                    <a:p>
                      <a:pPr marL="0" lvl="0" indent="0">
                        <a:buFont typeface="+mj-lt"/>
                        <a:buNone/>
                      </a:pPr>
                      <a:r>
                        <a:rPr lang="en-IN" sz="1200" kern="100" dirty="0" smtClean="0">
                          <a:effectLst/>
                        </a:rPr>
                        <a:t>4.</a:t>
                      </a:r>
                      <a:r>
                        <a:rPr lang="en-IN" sz="1200" kern="100" dirty="0">
                          <a:effectLst/>
                        </a:rPr>
                        <a:t> </a:t>
                      </a:r>
                      <a:endParaRPr lang="en-IN" sz="1200" kern="100" dirty="0">
                        <a:effectLst/>
                        <a:latin typeface="Aptos"/>
                        <a:ea typeface="Times New Roman" panose="02020603050405020304" pitchFamily="18" charset="0"/>
                      </a:endParaRPr>
                    </a:p>
                  </a:txBody>
                  <a:tcPr marL="68580" marR="68580" marT="0" marB="0"/>
                </a:tc>
                <a:tc>
                  <a:txBody>
                    <a:bodyPr/>
                    <a:lstStyle/>
                    <a:p>
                      <a:pPr>
                        <a:lnSpc>
                          <a:spcPct val="115000"/>
                        </a:lnSpc>
                        <a:spcAft>
                          <a:spcPts val="0"/>
                        </a:spcAft>
                      </a:pPr>
                      <a:r>
                        <a:rPr lang="en-IN" sz="1400" kern="100" dirty="0">
                          <a:effectLst/>
                          <a:latin typeface="Times New Roman" panose="02020603050405020304" pitchFamily="18" charset="0"/>
                          <a:cs typeface="Times New Roman" panose="02020603050405020304" pitchFamily="18" charset="0"/>
                        </a:rPr>
                        <a:t>Mr. Mohammad </a:t>
                      </a:r>
                      <a:r>
                        <a:rPr lang="en-IN" sz="1400" kern="100" dirty="0" err="1">
                          <a:effectLst/>
                          <a:latin typeface="Times New Roman" panose="02020603050405020304" pitchFamily="18" charset="0"/>
                          <a:cs typeface="Times New Roman" panose="02020603050405020304" pitchFamily="18" charset="0"/>
                        </a:rPr>
                        <a:t>Asim</a:t>
                      </a:r>
                      <a:endParaRPr lang="en-IN" sz="1400" kern="100" dirty="0">
                        <a:effectLst/>
                        <a:latin typeface="Times New Roman" panose="02020603050405020304" pitchFamily="18" charset="0"/>
                        <a:cs typeface="Times New Roman" panose="02020603050405020304" pitchFamily="18" charset="0"/>
                      </a:endParaRPr>
                    </a:p>
                    <a:p>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53902110"/>
                  </a:ext>
                </a:extLst>
              </a:tr>
              <a:tr h="0">
                <a:tc>
                  <a:txBody>
                    <a:bodyPr/>
                    <a:lstStyle/>
                    <a:p>
                      <a:pPr marL="0" lvl="0" indent="0">
                        <a:buFont typeface="+mj-lt"/>
                        <a:buNone/>
                      </a:pPr>
                      <a:r>
                        <a:rPr lang="en-IN" sz="1200" kern="100" dirty="0" smtClean="0">
                          <a:effectLst/>
                          <a:latin typeface="+mn-lt"/>
                          <a:ea typeface="+mn-ea"/>
                        </a:rPr>
                        <a:t>5.</a:t>
                      </a:r>
                      <a:endParaRPr lang="en-IN" sz="1200" kern="100" dirty="0">
                        <a:effectLst/>
                        <a:latin typeface="Aptos"/>
                        <a:ea typeface="Times New Roman" panose="02020603050405020304" pitchFamily="18" charset="0"/>
                      </a:endParaRPr>
                    </a:p>
                  </a:txBody>
                  <a:tcPr marL="68580" marR="68580" marT="0" marB="0"/>
                </a:tc>
                <a:tc>
                  <a:txBody>
                    <a:bodyPr/>
                    <a:lstStyle/>
                    <a:p>
                      <a:pPr>
                        <a:lnSpc>
                          <a:spcPct val="115000"/>
                        </a:lnSpc>
                        <a:spcAft>
                          <a:spcPts val="0"/>
                        </a:spcAft>
                      </a:pPr>
                      <a:r>
                        <a:rPr lang="en-IN" sz="1400" kern="100" dirty="0">
                          <a:effectLst/>
                          <a:latin typeface="Times New Roman" panose="02020603050405020304" pitchFamily="18" charset="0"/>
                          <a:cs typeface="Times New Roman" panose="02020603050405020304" pitchFamily="18" charset="0"/>
                        </a:rPr>
                        <a:t>Mr. </a:t>
                      </a:r>
                      <a:r>
                        <a:rPr lang="en-IN" sz="1400" kern="100" dirty="0" err="1">
                          <a:effectLst/>
                          <a:latin typeface="Times New Roman" panose="02020603050405020304" pitchFamily="18" charset="0"/>
                          <a:cs typeface="Times New Roman" panose="02020603050405020304" pitchFamily="18" charset="0"/>
                        </a:rPr>
                        <a:t>Ketan</a:t>
                      </a:r>
                      <a:r>
                        <a:rPr lang="en-IN" sz="1400" kern="100" dirty="0">
                          <a:effectLst/>
                          <a:latin typeface="Times New Roman" panose="02020603050405020304" pitchFamily="18" charset="0"/>
                          <a:cs typeface="Times New Roman" panose="02020603050405020304" pitchFamily="18" charset="0"/>
                        </a:rPr>
                        <a:t> </a:t>
                      </a:r>
                      <a:r>
                        <a:rPr lang="en-IN" sz="1400" kern="100" dirty="0" err="1">
                          <a:effectLst/>
                          <a:latin typeface="Times New Roman" panose="02020603050405020304" pitchFamily="18" charset="0"/>
                          <a:cs typeface="Times New Roman" panose="02020603050405020304" pitchFamily="18" charset="0"/>
                        </a:rPr>
                        <a:t>Anand</a:t>
                      </a:r>
                      <a:endParaRPr lang="en-IN" sz="1400" kern="100" dirty="0">
                        <a:effectLst/>
                        <a:latin typeface="Times New Roman" panose="02020603050405020304" pitchFamily="18" charset="0"/>
                        <a:cs typeface="Times New Roman" panose="02020603050405020304" pitchFamily="18" charset="0"/>
                      </a:endParaRPr>
                    </a:p>
                    <a:p>
                      <a:r>
                        <a:rPr lang="en-IN" sz="1400" kern="100" dirty="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45957583"/>
                  </a:ext>
                </a:extLst>
              </a:tr>
              <a:tr h="0">
                <a:tc>
                  <a:txBody>
                    <a:bodyPr/>
                    <a:lstStyle/>
                    <a:p>
                      <a:pPr marL="0" lvl="0" indent="0">
                        <a:buFont typeface="+mj-lt"/>
                        <a:buNone/>
                      </a:pPr>
                      <a:r>
                        <a:rPr lang="en-IN" sz="1200" kern="100" dirty="0" smtClean="0">
                          <a:effectLst/>
                        </a:rPr>
                        <a:t>6.</a:t>
                      </a:r>
                      <a:r>
                        <a:rPr lang="en-IN" sz="1200" kern="100" dirty="0">
                          <a:effectLst/>
                        </a:rPr>
                        <a:t> </a:t>
                      </a:r>
                      <a:endParaRPr lang="en-IN" sz="1200" kern="100" dirty="0">
                        <a:effectLst/>
                        <a:latin typeface="Aptos"/>
                        <a:ea typeface="Times New Roman" panose="02020603050405020304" pitchFamily="18" charset="0"/>
                      </a:endParaRPr>
                    </a:p>
                  </a:txBody>
                  <a:tcPr marL="68580" marR="68580" marT="0" marB="0"/>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IN" sz="1400" kern="100" dirty="0" err="1" smtClean="0">
                          <a:effectLst/>
                          <a:latin typeface="Times New Roman" panose="02020603050405020304" pitchFamily="18" charset="0"/>
                          <a:cs typeface="Times New Roman" panose="02020603050405020304" pitchFamily="18" charset="0"/>
                        </a:rPr>
                        <a:t>Dr.</a:t>
                      </a:r>
                      <a:r>
                        <a:rPr lang="en-IN" sz="1400" kern="100" dirty="0" smtClean="0">
                          <a:effectLst/>
                          <a:latin typeface="Times New Roman" panose="02020603050405020304" pitchFamily="18" charset="0"/>
                          <a:cs typeface="Times New Roman" panose="02020603050405020304" pitchFamily="18" charset="0"/>
                        </a:rPr>
                        <a:t> </a:t>
                      </a:r>
                      <a:r>
                        <a:rPr lang="en-IN" sz="1400" kern="100" dirty="0" err="1" smtClean="0">
                          <a:effectLst/>
                          <a:latin typeface="Times New Roman" panose="02020603050405020304" pitchFamily="18" charset="0"/>
                          <a:cs typeface="Times New Roman" panose="02020603050405020304" pitchFamily="18" charset="0"/>
                        </a:rPr>
                        <a:t>Sushant</a:t>
                      </a:r>
                      <a:r>
                        <a:rPr lang="en-IN" sz="1400" kern="100" dirty="0" smtClean="0">
                          <a:effectLst/>
                          <a:latin typeface="Times New Roman" panose="02020603050405020304" pitchFamily="18" charset="0"/>
                          <a:cs typeface="Times New Roman" panose="02020603050405020304" pitchFamily="18" charset="0"/>
                        </a:rPr>
                        <a:t> </a:t>
                      </a:r>
                      <a:r>
                        <a:rPr lang="en-IN" sz="1400" kern="100" dirty="0" err="1" smtClean="0">
                          <a:effectLst/>
                          <a:latin typeface="Times New Roman" panose="02020603050405020304" pitchFamily="18" charset="0"/>
                          <a:cs typeface="Times New Roman" panose="02020603050405020304" pitchFamily="18" charset="0"/>
                        </a:rPr>
                        <a:t>Jhingran</a:t>
                      </a:r>
                      <a:endParaRPr lang="en-IN" sz="1400" kern="100" dirty="0" smtClean="0">
                        <a:effectLst/>
                        <a:latin typeface="Times New Roman" panose="02020603050405020304" pitchFamily="18" charset="0"/>
                        <a:cs typeface="Times New Roman" panose="02020603050405020304" pitchFamily="18" charset="0"/>
                      </a:endParaRPr>
                    </a:p>
                    <a:p>
                      <a:r>
                        <a:rPr lang="en-IN" sz="1400" kern="100" dirty="0" smtClean="0">
                          <a:effectLst/>
                          <a:latin typeface="Times New Roman" panose="02020603050405020304" pitchFamily="18" charset="0"/>
                          <a:cs typeface="Times New Roman" panose="02020603050405020304" pitchFamily="18" charset="0"/>
                        </a:rPr>
                        <a:t> </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60582479"/>
                  </a:ext>
                </a:extLst>
              </a:tr>
            </a:tbl>
          </a:graphicData>
        </a:graphic>
      </p:graphicFrame>
    </p:spTree>
    <p:extLst>
      <p:ext uri="{BB962C8B-B14F-4D97-AF65-F5344CB8AC3E}">
        <p14:creationId xmlns:p14="http://schemas.microsoft.com/office/powerpoint/2010/main" val="2840813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1431713"/>
            <a:ext cx="7128792" cy="5040560"/>
          </a:xfrm>
        </p:spPr>
        <p:txBody>
          <a:bodyPr>
            <a:normAutofit/>
          </a:bodyPr>
          <a:lstStyle/>
          <a:p>
            <a:r>
              <a:rPr lang="en-US" sz="2800" dirty="0">
                <a:solidFill>
                  <a:schemeClr val="tx1"/>
                </a:solidFill>
                <a:latin typeface="Algerian" pitchFamily="82" charset="0"/>
                <a:cs typeface="Times New Roman" pitchFamily="18" charset="0"/>
              </a:rPr>
              <a:t>Attendance criteria</a:t>
            </a:r>
            <a:endParaRPr lang="en-IN" sz="2800" dirty="0">
              <a:solidFill>
                <a:schemeClr val="tx1"/>
              </a:solidFill>
              <a:latin typeface="Algerian" pitchFamily="82"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graphicFrame>
        <p:nvGraphicFramePr>
          <p:cNvPr id="7" name="Table 6"/>
          <p:cNvGraphicFramePr>
            <a:graphicFrameLocks noGrp="1"/>
          </p:cNvGraphicFramePr>
          <p:nvPr>
            <p:extLst>
              <p:ext uri="{D42A27DB-BD31-4B8C-83A1-F6EECF244321}">
                <p14:modId xmlns:p14="http://schemas.microsoft.com/office/powerpoint/2010/main" val="1241698680"/>
              </p:ext>
            </p:extLst>
          </p:nvPr>
        </p:nvGraphicFramePr>
        <p:xfrm>
          <a:off x="1219200" y="2514600"/>
          <a:ext cx="7391400" cy="1676400"/>
        </p:xfrm>
        <a:graphic>
          <a:graphicData uri="http://schemas.openxmlformats.org/drawingml/2006/table">
            <a:tbl>
              <a:tblPr/>
              <a:tblGrid>
                <a:gridCol w="1788242">
                  <a:extLst>
                    <a:ext uri="{9D8B030D-6E8A-4147-A177-3AD203B41FA5}">
                      <a16:colId xmlns:a16="http://schemas.microsoft.com/office/drawing/2014/main" val="20000"/>
                    </a:ext>
                  </a:extLst>
                </a:gridCol>
                <a:gridCol w="1907458">
                  <a:extLst>
                    <a:ext uri="{9D8B030D-6E8A-4147-A177-3AD203B41FA5}">
                      <a16:colId xmlns:a16="http://schemas.microsoft.com/office/drawing/2014/main" val="20001"/>
                    </a:ext>
                  </a:extLst>
                </a:gridCol>
                <a:gridCol w="1907458">
                  <a:extLst>
                    <a:ext uri="{9D8B030D-6E8A-4147-A177-3AD203B41FA5}">
                      <a16:colId xmlns:a16="http://schemas.microsoft.com/office/drawing/2014/main" val="20002"/>
                    </a:ext>
                  </a:extLst>
                </a:gridCol>
                <a:gridCol w="1788242">
                  <a:extLst>
                    <a:ext uri="{9D8B030D-6E8A-4147-A177-3AD203B41FA5}">
                      <a16:colId xmlns:a16="http://schemas.microsoft.com/office/drawing/2014/main" val="20003"/>
                    </a:ext>
                  </a:extLst>
                </a:gridCol>
              </a:tblGrid>
              <a:tr h="419100">
                <a:tc gridSpan="4">
                  <a:txBody>
                    <a:bodyPr/>
                    <a:lstStyle/>
                    <a:p>
                      <a:pPr marL="0" marR="0" algn="ctr">
                        <a:lnSpc>
                          <a:spcPct val="115000"/>
                        </a:lnSpc>
                        <a:spcBef>
                          <a:spcPts val="0"/>
                        </a:spcBef>
                        <a:spcAft>
                          <a:spcPts val="0"/>
                        </a:spcAft>
                      </a:pPr>
                      <a:r>
                        <a:rPr lang="en-US" sz="1200" b="1" dirty="0">
                          <a:solidFill>
                            <a:srgbClr val="000000"/>
                          </a:solidFill>
                          <a:latin typeface="Times New Roman"/>
                          <a:ea typeface="Times New Roman"/>
                          <a:cs typeface="Times New Roman"/>
                        </a:rPr>
                        <a:t>Attendance Criteria</a:t>
                      </a:r>
                      <a:endParaRPr lang="en-US" sz="1000" dirty="0">
                        <a:latin typeface="Times New Roman"/>
                        <a:ea typeface="Times New Roman"/>
                        <a:cs typeface="Times New Roman"/>
                      </a:endParaRPr>
                    </a:p>
                  </a:txBody>
                  <a:tcPr marL="67838" marR="678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838200">
                <a:tc rowSpan="2">
                  <a:txBody>
                    <a:bodyPr/>
                    <a:lstStyle/>
                    <a:p>
                      <a:pPr marL="0" marR="0" algn="l">
                        <a:lnSpc>
                          <a:spcPct val="115000"/>
                        </a:lnSpc>
                        <a:spcBef>
                          <a:spcPts val="0"/>
                        </a:spcBef>
                        <a:spcAft>
                          <a:spcPts val="0"/>
                        </a:spcAft>
                      </a:pPr>
                      <a:r>
                        <a:rPr lang="en-US" sz="1200" b="1" dirty="0">
                          <a:solidFill>
                            <a:srgbClr val="000000"/>
                          </a:solidFill>
                          <a:latin typeface="Times New Roman"/>
                          <a:ea typeface="Times New Roman"/>
                          <a:cs typeface="Times New Roman"/>
                        </a:rPr>
                        <a:t>Attendance</a:t>
                      </a:r>
                      <a:endParaRPr lang="en-US" sz="1000" dirty="0">
                        <a:latin typeface="Times New Roman"/>
                        <a:ea typeface="Times New Roman"/>
                        <a:cs typeface="Times New Roman"/>
                      </a:endParaRPr>
                    </a:p>
                  </a:txBody>
                  <a:tcPr marL="67838" marR="678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Continuous Assessment</a:t>
                      </a:r>
                      <a:endParaRPr lang="en-US" sz="1000">
                        <a:latin typeface="Times New Roman"/>
                        <a:ea typeface="Times New Roman"/>
                        <a:cs typeface="Times New Roman"/>
                      </a:endParaRPr>
                    </a:p>
                  </a:txBody>
                  <a:tcPr marL="67838" marR="678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Mid-Term Examination</a:t>
                      </a:r>
                      <a:endParaRPr lang="en-US" sz="1000">
                        <a:latin typeface="Times New Roman"/>
                        <a:ea typeface="Times New Roman"/>
                        <a:cs typeface="Times New Roman"/>
                      </a:endParaRPr>
                    </a:p>
                  </a:txBody>
                  <a:tcPr marL="67838" marR="678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b="1">
                          <a:solidFill>
                            <a:srgbClr val="000000"/>
                          </a:solidFill>
                          <a:latin typeface="Times New Roman"/>
                          <a:ea typeface="Times New Roman"/>
                          <a:cs typeface="Times New Roman"/>
                        </a:rPr>
                        <a:t>End-Term Examination</a:t>
                      </a:r>
                      <a:endParaRPr lang="en-US" sz="1000">
                        <a:latin typeface="Times New Roman"/>
                        <a:ea typeface="Times New Roman"/>
                        <a:cs typeface="Times New Roman"/>
                      </a:endParaRPr>
                    </a:p>
                  </a:txBody>
                  <a:tcPr marL="67838" marR="67838"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19100">
                <a:tc vMerge="1">
                  <a:txBody>
                    <a:bodyPr/>
                    <a:lstStyle/>
                    <a:p>
                      <a:endParaRPr lang="en-US"/>
                    </a:p>
                  </a:txBody>
                  <a:tcPr/>
                </a:tc>
                <a:tc>
                  <a:txBody>
                    <a:bodyPr/>
                    <a:lstStyle/>
                    <a:p>
                      <a:pPr marL="0" marR="0" algn="ctr">
                        <a:lnSpc>
                          <a:spcPct val="115000"/>
                        </a:lnSpc>
                        <a:spcBef>
                          <a:spcPts val="0"/>
                        </a:spcBef>
                        <a:spcAft>
                          <a:spcPts val="0"/>
                        </a:spcAft>
                      </a:pPr>
                      <a:r>
                        <a:rPr lang="en-US" sz="1200" b="1" dirty="0">
                          <a:solidFill>
                            <a:srgbClr val="000000"/>
                          </a:solidFill>
                          <a:latin typeface="Times New Roman"/>
                          <a:ea typeface="Times New Roman"/>
                          <a:cs typeface="Times New Roman"/>
                        </a:rPr>
                        <a:t>Mandatory – 75%</a:t>
                      </a:r>
                      <a:endParaRPr lang="en-US" sz="1000" dirty="0">
                        <a:latin typeface="Times New Roman"/>
                        <a:ea typeface="Times New Roman"/>
                        <a:cs typeface="Times New Roman"/>
                      </a:endParaRPr>
                    </a:p>
                  </a:txBody>
                  <a:tcPr marL="67838" marR="678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Times New Roman"/>
                        <a:ea typeface="Times New Roman"/>
                        <a:cs typeface="Times New Roman"/>
                      </a:endParaRPr>
                    </a:p>
                  </a:txBody>
                  <a:tcPr marL="67838" marR="678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endParaRPr lang="en-US" sz="1000" dirty="0">
                        <a:latin typeface="Times New Roman"/>
                        <a:ea typeface="Times New Roman"/>
                        <a:cs typeface="Times New Roman"/>
                      </a:endParaRPr>
                    </a:p>
                  </a:txBody>
                  <a:tcPr marL="67838" marR="67838"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33559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1295400"/>
            <a:ext cx="7128792" cy="473287"/>
          </a:xfrm>
        </p:spPr>
        <p:txBody>
          <a:bodyPr>
            <a:noAutofit/>
          </a:bodyPr>
          <a:lstStyle/>
          <a:p>
            <a:r>
              <a:rPr lang="en-US" sz="2800" dirty="0">
                <a:solidFill>
                  <a:schemeClr val="tx1"/>
                </a:solidFill>
                <a:latin typeface="Algerian" pitchFamily="82" charset="0"/>
                <a:cs typeface="Times New Roman" pitchFamily="18" charset="0"/>
              </a:rPr>
              <a:t>Attendance criteria Conti…</a:t>
            </a:r>
            <a:endParaRPr lang="en-IN" sz="2800" dirty="0">
              <a:solidFill>
                <a:schemeClr val="tx1"/>
              </a:solidFill>
              <a:latin typeface="Algerian" pitchFamily="82"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
        <p:nvSpPr>
          <p:cNvPr id="6" name="Rectangle 5"/>
          <p:cNvSpPr/>
          <p:nvPr/>
        </p:nvSpPr>
        <p:spPr>
          <a:xfrm>
            <a:off x="838200" y="1752600"/>
            <a:ext cx="8229600" cy="3970318"/>
          </a:xfrm>
          <a:prstGeom prst="rect">
            <a:avLst/>
          </a:prstGeom>
        </p:spPr>
        <p:txBody>
          <a:bodyPr wrap="square">
            <a:spAutoFit/>
          </a:bodyPr>
          <a:lstStyle/>
          <a:p>
            <a:r>
              <a:rPr lang="en-US" dirty="0"/>
              <a:t>As you all are aware that</a:t>
            </a:r>
            <a:r>
              <a:rPr lang="en-US" b="1" dirty="0"/>
              <a:t> </a:t>
            </a:r>
            <a:r>
              <a:rPr lang="en-US" dirty="0"/>
              <a:t>while a minimum of 75% attendance is required </a:t>
            </a:r>
            <a:r>
              <a:rPr lang="en-US" b="1" dirty="0"/>
              <a:t>in each course</a:t>
            </a:r>
            <a:r>
              <a:rPr lang="en-US" dirty="0"/>
              <a:t> to</a:t>
            </a:r>
            <a:r>
              <a:rPr lang="en-US" b="1" dirty="0"/>
              <a:t> be eligible to appear for the End Semester Examination,</a:t>
            </a:r>
            <a:r>
              <a:rPr lang="en-US" dirty="0"/>
              <a:t> Students are expected to have 100% attendance.</a:t>
            </a:r>
          </a:p>
          <a:p>
            <a:r>
              <a:rPr lang="en-US" dirty="0"/>
              <a:t/>
            </a:r>
            <a:br>
              <a:rPr lang="en-US" dirty="0"/>
            </a:br>
            <a:endParaRPr lang="en-US" dirty="0"/>
          </a:p>
          <a:p>
            <a:r>
              <a:rPr lang="en-US" b="1" dirty="0"/>
              <a:t>Please find the attendance requirement rule mentioned below:</a:t>
            </a:r>
          </a:p>
          <a:p>
            <a:endParaRPr lang="en-US" dirty="0"/>
          </a:p>
          <a:p>
            <a:pPr marL="285750" indent="-285750" algn="just">
              <a:buFont typeface="Arial" pitchFamily="34" charset="0"/>
              <a:buChar char="•"/>
            </a:pPr>
            <a:r>
              <a:rPr lang="en-US" dirty="0"/>
              <a:t>Attendance will be</a:t>
            </a:r>
            <a:r>
              <a:rPr lang="en-US" b="1" dirty="0"/>
              <a:t> monitored course-wise.</a:t>
            </a:r>
            <a:endParaRPr lang="en-US" dirty="0"/>
          </a:p>
          <a:p>
            <a:pPr marL="285750" indent="-285750" algn="just">
              <a:buFont typeface="Arial" pitchFamily="34" charset="0"/>
              <a:buChar char="•"/>
            </a:pPr>
            <a:r>
              <a:rPr lang="en-US" dirty="0"/>
              <a:t>A student will be required to have </a:t>
            </a:r>
            <a:r>
              <a:rPr lang="en-US" b="1" dirty="0"/>
              <a:t>at least 75% attendance in a course</a:t>
            </a:r>
            <a:r>
              <a:rPr lang="en-US" dirty="0"/>
              <a:t>, to be eligible to appear in end-term examination (ETE).</a:t>
            </a:r>
          </a:p>
          <a:p>
            <a:pPr marL="285750" indent="-285750" algn="just">
              <a:buFont typeface="Arial" pitchFamily="34" charset="0"/>
              <a:buChar char="•"/>
            </a:pPr>
            <a:r>
              <a:rPr lang="en-US" b="1" dirty="0"/>
              <a:t>Irrespective of whether a student has registered late or on time, calculation of attendance shall be based on all the classes held, and not from the date on which the student has registered, unless otherwise decided by the Registrar in the case of fresh entrants only.</a:t>
            </a:r>
            <a:endParaRPr lang="en-US" dirty="0"/>
          </a:p>
        </p:txBody>
      </p:sp>
    </p:spTree>
    <p:extLst>
      <p:ext uri="{BB962C8B-B14F-4D97-AF65-F5344CB8AC3E}">
        <p14:creationId xmlns:p14="http://schemas.microsoft.com/office/powerpoint/2010/main" val="833559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1431713"/>
            <a:ext cx="7128792" cy="5040560"/>
          </a:xfrm>
        </p:spPr>
        <p:txBody>
          <a:bodyPr>
            <a:normAutofit/>
          </a:bodyPr>
          <a:lstStyle/>
          <a:p>
            <a:r>
              <a:rPr lang="en-US" sz="2000" dirty="0">
                <a:solidFill>
                  <a:schemeClr val="tx1"/>
                </a:solidFill>
                <a:latin typeface="Algerian" pitchFamily="82" charset="0"/>
                <a:cs typeface="Times New Roman" pitchFamily="18" charset="0"/>
              </a:rPr>
              <a:t>Syllabus </a:t>
            </a:r>
          </a:p>
          <a:p>
            <a:r>
              <a:rPr lang="en-US" sz="2000" b="1" cap="sm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CSE251 THEORY OF COMPUTATION</a:t>
            </a:r>
          </a:p>
          <a:p>
            <a:r>
              <a:rPr lang="en-US" sz="2000" b="1" cap="small"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(shared to the students)</a:t>
            </a:r>
            <a:endParaRPr lang="en-US" sz="2000" b="1" cap="sm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solidFill>
                <a:schemeClr val="tx1"/>
              </a:solidFill>
              <a:latin typeface="Algerian" pitchFamily="82"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IN" sz="1800" dirty="0">
              <a:solidFill>
                <a:schemeClr val="tx1"/>
              </a:solidFill>
              <a:latin typeface="Times New Roman" pitchFamily="18"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pic>
        <p:nvPicPr>
          <p:cNvPr id="2" name="Picture 1"/>
          <p:cNvPicPr>
            <a:picLocks noChangeAspect="1"/>
          </p:cNvPicPr>
          <p:nvPr/>
        </p:nvPicPr>
        <p:blipFill>
          <a:blip r:embed="rId4"/>
          <a:stretch>
            <a:fillRect/>
          </a:stretch>
        </p:blipFill>
        <p:spPr>
          <a:xfrm>
            <a:off x="1371600" y="1828800"/>
            <a:ext cx="6706004" cy="4495801"/>
          </a:xfrm>
          <a:prstGeom prst="rect">
            <a:avLst/>
          </a:prstGeom>
        </p:spPr>
      </p:pic>
    </p:spTree>
    <p:extLst>
      <p:ext uri="{BB962C8B-B14F-4D97-AF65-F5344CB8AC3E}">
        <p14:creationId xmlns:p14="http://schemas.microsoft.com/office/powerpoint/2010/main" val="2850157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1431713"/>
            <a:ext cx="7128792" cy="5040560"/>
          </a:xfrm>
        </p:spPr>
        <p:txBody>
          <a:bodyPr>
            <a:normAutofit/>
          </a:bodyPr>
          <a:lstStyle/>
          <a:p>
            <a:r>
              <a:rPr lang="en-US" sz="2000" b="1" cap="small" dirty="0">
                <a:solidFill>
                  <a:schemeClr val="tx1"/>
                </a:solidFill>
                <a:latin typeface="Times New Roman" panose="02020603050405020304" pitchFamily="18" charset="0"/>
                <a:cs typeface="Times New Roman" panose="02020603050405020304" pitchFamily="18" charset="0"/>
              </a:rPr>
              <a:t>Academic Calendar</a:t>
            </a:r>
          </a:p>
          <a:p>
            <a:r>
              <a:rPr lang="en-US" sz="2000" b="1" cap="small"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(shared to the students)</a:t>
            </a:r>
            <a:endParaRPr lang="en-US" sz="2000" b="1" cap="small"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000" dirty="0">
              <a:solidFill>
                <a:schemeClr val="tx1"/>
              </a:solidFill>
              <a:latin typeface="Algerian" pitchFamily="82"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IN" sz="1800" dirty="0">
              <a:solidFill>
                <a:schemeClr val="tx1"/>
              </a:solidFill>
              <a:latin typeface="Times New Roman" pitchFamily="18"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3"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4" cstate="print"/>
            <a:stretch>
              <a:fillRect/>
            </a:stretch>
          </a:blipFill>
        </p:spPr>
        <p:txBody>
          <a:bodyPr wrap="square" lIns="0" tIns="0" rIns="0" bIns="0" rtlCol="0"/>
          <a:lstStyle/>
          <a:p>
            <a:endParaRPr/>
          </a:p>
        </p:txBody>
      </p:sp>
      <p:pic>
        <p:nvPicPr>
          <p:cNvPr id="6" name="Picture 5"/>
          <p:cNvPicPr/>
          <p:nvPr/>
        </p:nvPicPr>
        <p:blipFill>
          <a:blip r:embed="rId5"/>
          <a:stretch>
            <a:fillRect/>
          </a:stretch>
        </p:blipFill>
        <p:spPr>
          <a:xfrm>
            <a:off x="1828800" y="1752600"/>
            <a:ext cx="5584825" cy="5029200"/>
          </a:xfrm>
          <a:prstGeom prst="rect">
            <a:avLst/>
          </a:prstGeom>
        </p:spPr>
      </p:pic>
    </p:spTree>
    <p:extLst>
      <p:ext uri="{BB962C8B-B14F-4D97-AF65-F5344CB8AC3E}">
        <p14:creationId xmlns:p14="http://schemas.microsoft.com/office/powerpoint/2010/main" val="13878794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
        <p:nvSpPr>
          <p:cNvPr id="7" name="Subtitle 2"/>
          <p:cNvSpPr>
            <a:spLocks noGrp="1"/>
          </p:cNvSpPr>
          <p:nvPr>
            <p:ph type="subTitle" idx="1"/>
          </p:nvPr>
        </p:nvSpPr>
        <p:spPr>
          <a:xfrm>
            <a:off x="1143000" y="2174775"/>
            <a:ext cx="5715000" cy="914400"/>
          </a:xfrm>
        </p:spPr>
        <p:txBody>
          <a:bodyPr>
            <a:normAutofit/>
          </a:bodyPr>
          <a:lstStyle/>
          <a:p>
            <a:endParaRPr lang="en-US" sz="2000" dirty="0">
              <a:solidFill>
                <a:schemeClr val="tx1"/>
              </a:solidFill>
              <a:latin typeface="Algerian" pitchFamily="82"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US" sz="1800" dirty="0">
              <a:solidFill>
                <a:schemeClr val="tx1"/>
              </a:solidFill>
              <a:latin typeface="Times New Roman" pitchFamily="18" charset="0"/>
              <a:cs typeface="Times New Roman" pitchFamily="18" charset="0"/>
            </a:endParaRPr>
          </a:p>
          <a:p>
            <a:endParaRPr lang="en-IN" sz="1800" dirty="0">
              <a:solidFill>
                <a:schemeClr val="tx1"/>
              </a:solidFill>
              <a:latin typeface="Times New Roman" pitchFamily="18" charset="0"/>
              <a:cs typeface="Times New Roman" pitchFamily="18" charset="0"/>
            </a:endParaRPr>
          </a:p>
        </p:txBody>
      </p:sp>
      <p:pic>
        <p:nvPicPr>
          <p:cNvPr id="6" name="Picture 5"/>
          <p:cNvPicPr/>
          <p:nvPr/>
        </p:nvPicPr>
        <p:blipFill>
          <a:blip r:embed="rId4"/>
          <a:stretch>
            <a:fillRect/>
          </a:stretch>
        </p:blipFill>
        <p:spPr>
          <a:xfrm>
            <a:off x="2209800" y="1371600"/>
            <a:ext cx="5414010" cy="5181600"/>
          </a:xfrm>
          <a:prstGeom prst="rect">
            <a:avLst/>
          </a:prstGeom>
        </p:spPr>
      </p:pic>
    </p:spTree>
    <p:extLst>
      <p:ext uri="{BB962C8B-B14F-4D97-AF65-F5344CB8AC3E}">
        <p14:creationId xmlns:p14="http://schemas.microsoft.com/office/powerpoint/2010/main" val="1082887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676400" y="152400"/>
            <a:ext cx="5476240" cy="6534150"/>
          </a:xfrm>
          <a:prstGeom prst="rect">
            <a:avLst/>
          </a:prstGeom>
        </p:spPr>
      </p:pic>
    </p:spTree>
    <p:extLst>
      <p:ext uri="{BB962C8B-B14F-4D97-AF65-F5344CB8AC3E}">
        <p14:creationId xmlns:p14="http://schemas.microsoft.com/office/powerpoint/2010/main" val="2090806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905000" y="7776"/>
            <a:ext cx="5791200" cy="6711950"/>
          </a:xfrm>
          <a:prstGeom prst="rect">
            <a:avLst/>
          </a:prstGeom>
        </p:spPr>
      </p:pic>
    </p:spTree>
    <p:extLst>
      <p:ext uri="{BB962C8B-B14F-4D97-AF65-F5344CB8AC3E}">
        <p14:creationId xmlns:p14="http://schemas.microsoft.com/office/powerpoint/2010/main" val="2572602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1431713"/>
            <a:ext cx="7128792" cy="5040560"/>
          </a:xfrm>
        </p:spPr>
        <p:txBody>
          <a:bodyPr>
            <a:normAutofit/>
          </a:bodyPr>
          <a:lstStyle/>
          <a:p>
            <a:r>
              <a:rPr lang="en-IN" sz="1800" dirty="0">
                <a:solidFill>
                  <a:schemeClr val="tx1"/>
                </a:solidFill>
                <a:latin typeface="Algerian" pitchFamily="82" charset="0"/>
                <a:cs typeface="Times New Roman" pitchFamily="18" charset="0"/>
              </a:rPr>
              <a:t>Scope of the subject in Computer Science &amp; Engineering, its prerequisite and other related subjects.</a:t>
            </a: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
        <p:nvSpPr>
          <p:cNvPr id="6" name="Content Placeholder 2"/>
          <p:cNvSpPr txBox="1">
            <a:spLocks/>
          </p:cNvSpPr>
          <p:nvPr/>
        </p:nvSpPr>
        <p:spPr>
          <a:xfrm>
            <a:off x="990600" y="2179637"/>
            <a:ext cx="7924800" cy="4525963"/>
          </a:xfrm>
          <a:prstGeom prst="rect">
            <a:avLst/>
          </a:prstGeom>
        </p:spPr>
        <p:txBody>
          <a:bodyPr vert="horz" lIns="91440" tIns="45720" rIns="91440" bIns="45720" rtlCol="0">
            <a:normAutofit/>
          </a:bodyPr>
          <a:lstStyle/>
          <a:p>
            <a:pPr algn="just">
              <a:spcBef>
                <a:spcPct val="20000"/>
              </a:spcBef>
              <a:defRPr/>
            </a:pPr>
            <a:r>
              <a:rPr lang="en-US" sz="2000" dirty="0"/>
              <a:t>The </a:t>
            </a:r>
            <a:r>
              <a:rPr lang="en-US" sz="2000" dirty="0" smtClean="0"/>
              <a:t>course plays </a:t>
            </a:r>
            <a:r>
              <a:rPr lang="en-US" sz="2000" dirty="0"/>
              <a:t>a vital role in Computer Science &amp; Engineering by empowering students to build high-performance, cross-platform mobile applications using a single codebase. It introduces Dart programming and essential UI/UX principles. </a:t>
            </a:r>
            <a:endParaRPr lang="en-US" sz="2000" dirty="0" smtClean="0"/>
          </a:p>
          <a:p>
            <a:pPr algn="just">
              <a:spcBef>
                <a:spcPct val="20000"/>
              </a:spcBef>
              <a:defRPr/>
            </a:pPr>
            <a:r>
              <a:rPr lang="en-US" sz="2000" dirty="0" smtClean="0"/>
              <a:t>The </a:t>
            </a:r>
            <a:r>
              <a:rPr lang="en-US" sz="2000" dirty="0"/>
              <a:t>prerequisite for this course is basic knowledge of object-oriented programming and problem-solving skills. </a:t>
            </a:r>
            <a:endParaRPr lang="en-US" sz="2000" dirty="0" smtClean="0"/>
          </a:p>
          <a:p>
            <a:pPr algn="just">
              <a:spcBef>
                <a:spcPct val="20000"/>
              </a:spcBef>
              <a:defRPr/>
            </a:pPr>
            <a:r>
              <a:rPr lang="en-US" sz="2000" dirty="0" smtClean="0"/>
              <a:t>This </a:t>
            </a:r>
            <a:r>
              <a:rPr lang="en-US" sz="2000" dirty="0"/>
              <a:t>subject is closely related to Mobile Computing, Human-Computer Interaction, and Software Engineering, as it involves designing user interfaces, managing states, and integrating backend services. Flutter's growing industry demand makes this subject valuable for careers in mobile app development, UI engineering, and full-stack development across Android, iOS, and web platforms.</a:t>
            </a:r>
            <a:endParaRPr kumimoji="0" lang="en-US" sz="2000" b="0" i="0" u="none" strike="noStrike" kern="1200" cap="none" spc="0" normalizeH="0" baseline="0" noProof="0" dirty="0">
              <a:ln>
                <a:noFill/>
              </a:ln>
              <a:effectLst/>
              <a:uLnTx/>
              <a:uFillTx/>
              <a:latin typeface="+mn-lt"/>
              <a:ea typeface="+mn-ea"/>
              <a:cs typeface="+mn-cs"/>
            </a:endParaRPr>
          </a:p>
        </p:txBody>
      </p:sp>
    </p:spTree>
    <p:extLst>
      <p:ext uri="{BB962C8B-B14F-4D97-AF65-F5344CB8AC3E}">
        <p14:creationId xmlns:p14="http://schemas.microsoft.com/office/powerpoint/2010/main" val="143248479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1295400"/>
            <a:ext cx="7128792" cy="473287"/>
          </a:xfrm>
        </p:spPr>
        <p:txBody>
          <a:bodyPr>
            <a:noAutofit/>
          </a:bodyPr>
          <a:lstStyle/>
          <a:p>
            <a:r>
              <a:rPr lang="en-IN" sz="1800" dirty="0">
                <a:solidFill>
                  <a:schemeClr val="tx1"/>
                </a:solidFill>
                <a:latin typeface="Algerian" pitchFamily="82" charset="0"/>
                <a:cs typeface="Times New Roman" pitchFamily="18" charset="0"/>
              </a:rPr>
              <a:t>Importance of the subject in Industry/Entrepreneurial Ventures</a:t>
            </a: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
        <p:nvSpPr>
          <p:cNvPr id="6" name="Rectangle 5"/>
          <p:cNvSpPr/>
          <p:nvPr/>
        </p:nvSpPr>
        <p:spPr>
          <a:xfrm>
            <a:off x="1066800" y="1876485"/>
            <a:ext cx="7620000" cy="677108"/>
          </a:xfrm>
          <a:prstGeom prst="rect">
            <a:avLst/>
          </a:prstGeom>
        </p:spPr>
        <p:txBody>
          <a:bodyPr wrap="square">
            <a:spAutoFit/>
          </a:bodyPr>
          <a:lstStyle/>
          <a:p>
            <a:pPr algn="just">
              <a:spcBef>
                <a:spcPct val="20000"/>
              </a:spcBef>
              <a:defRPr/>
            </a:pPr>
            <a:r>
              <a:rPr lang="en-US" sz="2000" dirty="0"/>
              <a:t>The major reasons about the importance </a:t>
            </a:r>
            <a:r>
              <a:rPr lang="en-US" sz="2000" dirty="0" smtClean="0"/>
              <a:t>of the subject </a:t>
            </a:r>
            <a:r>
              <a:rPr lang="en-US" sz="2000" dirty="0"/>
              <a:t>listed below;</a:t>
            </a:r>
          </a:p>
          <a:p>
            <a:pPr algn="just" fontAlgn="base"/>
            <a:endParaRPr lang="en-US" dirty="0"/>
          </a:p>
        </p:txBody>
      </p:sp>
      <p:sp>
        <p:nvSpPr>
          <p:cNvPr id="7" name="Rectangle 2"/>
          <p:cNvSpPr>
            <a:spLocks noChangeArrowheads="1"/>
          </p:cNvSpPr>
          <p:nvPr/>
        </p:nvSpPr>
        <p:spPr bwMode="auto">
          <a:xfrm>
            <a:off x="1066800" y="2286000"/>
            <a:ext cx="7620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Cross-Platform Development</a:t>
            </a:r>
            <a:r>
              <a:rPr kumimoji="0" lang="en-US" altLang="en-US" sz="1800" b="0" i="0" u="none" strike="noStrike" cap="none" normalizeH="0" baseline="0" dirty="0" smtClean="0">
                <a:ln>
                  <a:noFill/>
                </a:ln>
                <a:solidFill>
                  <a:schemeClr val="tx1"/>
                </a:solidFill>
                <a:effectLst/>
                <a:latin typeface="Arial" panose="020B0604020202020204" pitchFamily="34" charset="0"/>
              </a:rPr>
              <a:t>: Enables building Android, iOS, web, and desktop apps using a single codebase.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Cost Efficiency</a:t>
            </a:r>
            <a:r>
              <a:rPr kumimoji="0" lang="en-US" altLang="en-US" sz="1800" b="0" i="0" u="none" strike="noStrike" cap="none" normalizeH="0" baseline="0" dirty="0" smtClean="0">
                <a:ln>
                  <a:noFill/>
                </a:ln>
                <a:solidFill>
                  <a:schemeClr val="tx1"/>
                </a:solidFill>
                <a:effectLst/>
                <a:latin typeface="Arial" panose="020B0604020202020204" pitchFamily="34" charset="0"/>
              </a:rPr>
              <a:t>: Reduces development time and cost, ideal for startups and small teams.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Faster Time-to-Market</a:t>
            </a:r>
            <a:r>
              <a:rPr kumimoji="0" lang="en-US" altLang="en-US" sz="1800" b="0" i="0" u="none" strike="noStrike" cap="none" normalizeH="0" baseline="0" dirty="0" smtClean="0">
                <a:ln>
                  <a:noFill/>
                </a:ln>
                <a:solidFill>
                  <a:schemeClr val="tx1"/>
                </a:solidFill>
                <a:effectLst/>
                <a:latin typeface="Arial" panose="020B0604020202020204" pitchFamily="34" charset="0"/>
              </a:rPr>
              <a:t>: Suitable for rapid prototyping and launching MVPs (Minimum Viable Products).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Industry Demand</a:t>
            </a:r>
            <a:r>
              <a:rPr kumimoji="0" lang="en-US" altLang="en-US" sz="1800" b="0" i="0" u="none" strike="noStrike" cap="none" normalizeH="0" baseline="0" dirty="0" smtClean="0">
                <a:ln>
                  <a:noFill/>
                </a:ln>
                <a:solidFill>
                  <a:schemeClr val="tx1"/>
                </a:solidFill>
                <a:effectLst/>
                <a:latin typeface="Arial" panose="020B0604020202020204" pitchFamily="34" charset="0"/>
              </a:rPr>
              <a:t>: High demand for Flutter developers across sectors like </a:t>
            </a:r>
            <a:r>
              <a:rPr kumimoji="0" lang="en-US" altLang="en-US" sz="1800" b="0" i="0" u="none" strike="noStrike" cap="none" normalizeH="0" baseline="0" dirty="0" err="1" smtClean="0">
                <a:ln>
                  <a:noFill/>
                </a:ln>
                <a:solidFill>
                  <a:schemeClr val="tx1"/>
                </a:solidFill>
                <a:effectLst/>
                <a:latin typeface="Arial" panose="020B0604020202020204" pitchFamily="34" charset="0"/>
              </a:rPr>
              <a:t>fintech</a:t>
            </a:r>
            <a:r>
              <a:rPr kumimoji="0" lang="en-US" altLang="en-US" sz="1800" b="0" i="0" u="none" strike="noStrike" cap="none" normalizeH="0" baseline="0" dirty="0" smtClean="0">
                <a:ln>
                  <a:noFill/>
                </a:ln>
                <a:solidFill>
                  <a:schemeClr val="tx1"/>
                </a:solidFill>
                <a:effectLst/>
                <a:latin typeface="Arial" panose="020B0604020202020204" pitchFamily="34" charset="0"/>
              </a:rPr>
              <a:t>, e-commerce, and </a:t>
            </a:r>
            <a:r>
              <a:rPr kumimoji="0" lang="en-US" altLang="en-US" sz="1800" b="0" i="0" u="none" strike="noStrike" cap="none" normalizeH="0" baseline="0" dirty="0" err="1" smtClean="0">
                <a:ln>
                  <a:noFill/>
                </a:ln>
                <a:solidFill>
                  <a:schemeClr val="tx1"/>
                </a:solidFill>
                <a:effectLst/>
                <a:latin typeface="Arial" panose="020B0604020202020204" pitchFamily="34" charset="0"/>
              </a:rPr>
              <a:t>edtech</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Entrepreneurial Flexibility</a:t>
            </a:r>
            <a:r>
              <a:rPr kumimoji="0" lang="en-US" altLang="en-US" sz="1800" b="0" i="0" u="none" strike="noStrike" cap="none" normalizeH="0" baseline="0" dirty="0" smtClean="0">
                <a:ln>
                  <a:noFill/>
                </a:ln>
                <a:solidFill>
                  <a:schemeClr val="tx1"/>
                </a:solidFill>
                <a:effectLst/>
                <a:latin typeface="Arial" panose="020B0604020202020204" pitchFamily="34" charset="0"/>
              </a:rPr>
              <a:t>: Empowers individuals to build full-featured apps independently.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Native Performance</a:t>
            </a:r>
            <a:r>
              <a:rPr kumimoji="0" lang="en-US" altLang="en-US" sz="1800" b="0" i="0" u="none" strike="noStrike" cap="none" normalizeH="0" baseline="0" dirty="0" smtClean="0">
                <a:ln>
                  <a:noFill/>
                </a:ln>
                <a:solidFill>
                  <a:schemeClr val="tx1"/>
                </a:solidFill>
                <a:effectLst/>
                <a:latin typeface="Arial" panose="020B0604020202020204" pitchFamily="34" charset="0"/>
              </a:rPr>
              <a:t>: Provides near-native performance with a rich UI experience.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Open Source and Community Support</a:t>
            </a:r>
            <a:r>
              <a:rPr kumimoji="0" lang="en-US" altLang="en-US" sz="1800" b="0" i="0" u="none" strike="noStrike" cap="none" normalizeH="0" baseline="0" dirty="0" smtClean="0">
                <a:ln>
                  <a:noFill/>
                </a:ln>
                <a:solidFill>
                  <a:schemeClr val="tx1"/>
                </a:solidFill>
                <a:effectLst/>
                <a:latin typeface="Arial" panose="020B0604020202020204" pitchFamily="34" charset="0"/>
              </a:rPr>
              <a:t>: Backed by Google and supported by a vast developer community.</a:t>
            </a:r>
          </a:p>
        </p:txBody>
      </p:sp>
    </p:spTree>
    <p:extLst>
      <p:ext uri="{BB962C8B-B14F-4D97-AF65-F5344CB8AC3E}">
        <p14:creationId xmlns:p14="http://schemas.microsoft.com/office/powerpoint/2010/main" val="41496087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71600" y="1412776"/>
            <a:ext cx="7128792" cy="5040560"/>
          </a:xfrm>
        </p:spPr>
        <p:txBody>
          <a:bodyPr>
            <a:normAutofit/>
          </a:bodyPr>
          <a:lstStyle/>
          <a:p>
            <a:r>
              <a:rPr lang="en-IN" sz="2000" dirty="0">
                <a:solidFill>
                  <a:schemeClr val="tx1"/>
                </a:solidFill>
                <a:latin typeface="Algerian" pitchFamily="82" charset="0"/>
                <a:cs typeface="Times New Roman" pitchFamily="18" charset="0"/>
              </a:rPr>
              <a:t>Any other required material to be show to the students: Time Table</a:t>
            </a:r>
          </a:p>
          <a:p>
            <a:endParaRPr lang="en-IN" sz="1800" dirty="0">
              <a:solidFill>
                <a:schemeClr val="tx1"/>
              </a:solidFill>
              <a:latin typeface="Times New Roman" pitchFamily="18"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
        <p:nvSpPr>
          <p:cNvPr id="6" name="Content Placeholder 2"/>
          <p:cNvSpPr txBox="1">
            <a:spLocks/>
          </p:cNvSpPr>
          <p:nvPr/>
        </p:nvSpPr>
        <p:spPr>
          <a:xfrm>
            <a:off x="990600" y="2332037"/>
            <a:ext cx="7772400" cy="3306763"/>
          </a:xfrm>
          <a:prstGeom prst="rect">
            <a:avLst/>
          </a:prstGeom>
        </p:spPr>
        <p:txBody>
          <a:bodyPr vert="horz" lIns="91440" tIns="45720" rIns="91440" bIns="45720" rtlCol="0">
            <a:normAutofit/>
          </a:bodyPr>
          <a:lstStyle/>
          <a:p>
            <a:pPr lvl="0" algn="ctr">
              <a:spcBef>
                <a:spcPct val="20000"/>
              </a:spcBef>
              <a:defRPr/>
            </a:pPr>
            <a:r>
              <a:rPr kumimoji="0" lang="en-US" sz="3200" b="0" i="0" u="none" strike="noStrike" kern="1200" cap="none" spc="0" normalizeH="0" baseline="0" noProof="0" dirty="0">
                <a:ln>
                  <a:noFill/>
                </a:ln>
                <a:effectLst/>
                <a:uLnTx/>
                <a:uFillTx/>
                <a:latin typeface="Times New Roman" pitchFamily="18" charset="0"/>
                <a:cs typeface="Times New Roman" pitchFamily="18" charset="0"/>
              </a:rPr>
              <a:t>As per </a:t>
            </a:r>
            <a:r>
              <a:rPr lang="en-US" sz="3200" dirty="0">
                <a:latin typeface="Times New Roman" pitchFamily="18" charset="0"/>
                <a:cs typeface="Times New Roman" pitchFamily="18" charset="0"/>
              </a:rPr>
              <a:t>Time Table shared by the </a:t>
            </a:r>
          </a:p>
          <a:p>
            <a:pPr lvl="0" algn="ctr">
              <a:spcBef>
                <a:spcPct val="20000"/>
              </a:spcBef>
              <a:defRPr/>
            </a:pPr>
            <a:r>
              <a:rPr lang="en-US" sz="3200" dirty="0">
                <a:latin typeface="Times New Roman" pitchFamily="18" charset="0"/>
                <a:cs typeface="Times New Roman" pitchFamily="18" charset="0"/>
              </a:rPr>
              <a:t>department </a:t>
            </a:r>
            <a:endParaRPr kumimoji="0" lang="en-US" sz="3200" b="0" i="0" u="none" strike="noStrike" kern="1200" cap="none" spc="0" normalizeH="0" baseline="0" noProof="0" dirty="0">
              <a:ln>
                <a:noFill/>
              </a:ln>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7440616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1336576"/>
            <a:ext cx="7128792" cy="568424"/>
          </a:xfrm>
        </p:spPr>
        <p:txBody>
          <a:bodyPr>
            <a:normAutofit/>
          </a:bodyPr>
          <a:lstStyle/>
          <a:p>
            <a:r>
              <a:rPr lang="en-IN" sz="2800" dirty="0">
                <a:solidFill>
                  <a:schemeClr val="tx1"/>
                </a:solidFill>
                <a:latin typeface="Algerian" pitchFamily="82" charset="0"/>
              </a:rPr>
              <a:t>Index</a:t>
            </a:r>
          </a:p>
          <a:p>
            <a:endParaRPr lang="en-IN" sz="1800" dirty="0">
              <a:solidFill>
                <a:schemeClr val="tx1"/>
              </a:solidFill>
              <a:latin typeface="Times New Roman" pitchFamily="18"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3"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4" cstate="print"/>
            <a:stretch>
              <a:fillRect/>
            </a:stretch>
          </a:blipFill>
        </p:spPr>
        <p:txBody>
          <a:bodyPr wrap="square" lIns="0" tIns="0" rIns="0" bIns="0" rtlCol="0"/>
          <a:lstStyle/>
          <a:p>
            <a:endParaRPr/>
          </a:p>
        </p:txBody>
      </p:sp>
      <p:sp>
        <p:nvSpPr>
          <p:cNvPr id="6" name="Text Box 4"/>
          <p:cNvSpPr txBox="1">
            <a:spLocks noChangeArrowheads="1"/>
          </p:cNvSpPr>
          <p:nvPr/>
        </p:nvSpPr>
        <p:spPr bwMode="auto">
          <a:xfrm>
            <a:off x="914400" y="1676400"/>
            <a:ext cx="7772400" cy="4648200"/>
          </a:xfrm>
          <a:prstGeom prst="rect">
            <a:avLst/>
          </a:prstGeom>
          <a:noFill/>
          <a:ln w="9525">
            <a:noFill/>
            <a:miter lim="800000"/>
            <a:headEnd/>
            <a:tailEnd/>
          </a:ln>
        </p:spPr>
        <p:txBody>
          <a:bodyPr wrap="none" lIns="0" tIns="0" rIns="0" bIns="0"/>
          <a:lstStyle/>
          <a:p>
            <a:pPr>
              <a:lnSpc>
                <a:spcPct val="150000"/>
              </a:lnSpc>
            </a:pPr>
            <a:endParaRPr lang="en-US" sz="3600" dirty="0">
              <a:solidFill>
                <a:srgbClr val="000000"/>
              </a:solidFill>
              <a:latin typeface="Times New Roman" pitchFamily="18" charset="0"/>
            </a:endParaRPr>
          </a:p>
        </p:txBody>
      </p:sp>
      <p:sp>
        <p:nvSpPr>
          <p:cNvPr id="7" name="Subtitle 2"/>
          <p:cNvSpPr txBox="1">
            <a:spLocks/>
          </p:cNvSpPr>
          <p:nvPr/>
        </p:nvSpPr>
        <p:spPr>
          <a:xfrm>
            <a:off x="914400" y="1905000"/>
            <a:ext cx="8229600" cy="4953000"/>
          </a:xfrm>
          <a:prstGeom prst="rect">
            <a:avLst/>
          </a:prstGeom>
        </p:spPr>
        <p:txBody>
          <a:bodyPr vert="horz" lIns="91440" tIns="45720" rIns="91440" bIns="45720" rtlCol="0">
            <a:normAutofit/>
          </a:bodyPr>
          <a:lstStyle/>
          <a:p>
            <a:pPr>
              <a:buFont typeface="Arial" pitchFamily="34" charset="0"/>
              <a:buChar char="•"/>
            </a:pPr>
            <a:r>
              <a:rPr lang="en-US" sz="2000" dirty="0">
                <a:latin typeface="Times New Roman" pitchFamily="18" charset="0"/>
                <a:cs typeface="Times New Roman" pitchFamily="18" charset="0"/>
              </a:rPr>
              <a:t>University Mission and Vision</a:t>
            </a:r>
          </a:p>
          <a:p>
            <a:pPr>
              <a:buFont typeface="Arial" pitchFamily="34" charset="0"/>
              <a:buChar char="•"/>
            </a:pPr>
            <a:r>
              <a:rPr lang="en-US" sz="2000" dirty="0">
                <a:latin typeface="Times New Roman" pitchFamily="18" charset="0"/>
                <a:cs typeface="Times New Roman" pitchFamily="18" charset="0"/>
              </a:rPr>
              <a:t>Department Mission and Vision</a:t>
            </a:r>
          </a:p>
          <a:p>
            <a:pPr>
              <a:buFont typeface="Arial" pitchFamily="34" charset="0"/>
              <a:buChar char="•"/>
            </a:pPr>
            <a:r>
              <a:rPr lang="en-US" sz="2000" dirty="0">
                <a:latin typeface="Times New Roman" pitchFamily="18" charset="0"/>
                <a:cs typeface="Times New Roman" pitchFamily="18" charset="0"/>
              </a:rPr>
              <a:t>Course Outcomes and Program Outcome</a:t>
            </a:r>
          </a:p>
          <a:p>
            <a:pPr>
              <a:buFont typeface="Arial" pitchFamily="34" charset="0"/>
              <a:buChar char="•"/>
            </a:pPr>
            <a:r>
              <a:rPr lang="en-US" sz="2000" dirty="0">
                <a:latin typeface="Times New Roman" pitchFamily="18" charset="0"/>
                <a:cs typeface="Times New Roman" pitchFamily="18" charset="0"/>
              </a:rPr>
              <a:t>Evaluation methods</a:t>
            </a:r>
          </a:p>
          <a:p>
            <a:pPr>
              <a:buFont typeface="Arial" pitchFamily="34" charset="0"/>
              <a:buChar char="•"/>
            </a:pPr>
            <a:r>
              <a:rPr lang="en-US" sz="2000" dirty="0">
                <a:latin typeface="Times New Roman" pitchFamily="18" charset="0"/>
                <a:cs typeface="Times New Roman" pitchFamily="18" charset="0"/>
              </a:rPr>
              <a:t>List of students</a:t>
            </a:r>
          </a:p>
          <a:p>
            <a:pPr>
              <a:buFont typeface="Arial" pitchFamily="34" charset="0"/>
              <a:buChar char="•"/>
            </a:pPr>
            <a:r>
              <a:rPr lang="en-US" sz="2000" dirty="0">
                <a:latin typeface="Times New Roman" pitchFamily="18" charset="0"/>
                <a:cs typeface="Times New Roman" pitchFamily="18" charset="0"/>
              </a:rPr>
              <a:t>Attendance criteria</a:t>
            </a:r>
          </a:p>
          <a:p>
            <a:pPr>
              <a:buFont typeface="Arial" pitchFamily="34" charset="0"/>
              <a:buChar char="•"/>
            </a:pPr>
            <a:r>
              <a:rPr lang="en-US" sz="2000" dirty="0">
                <a:latin typeface="Times New Roman" pitchFamily="18" charset="0"/>
                <a:cs typeface="Times New Roman" pitchFamily="18" charset="0"/>
              </a:rPr>
              <a:t>Syllabus of the subject</a:t>
            </a:r>
          </a:p>
          <a:p>
            <a:pPr>
              <a:buFont typeface="Arial" pitchFamily="34" charset="0"/>
              <a:buChar char="•"/>
            </a:pPr>
            <a:r>
              <a:rPr lang="en-US" sz="2000" dirty="0">
                <a:latin typeface="Times New Roman" pitchFamily="18" charset="0"/>
                <a:cs typeface="Times New Roman" pitchFamily="18" charset="0"/>
              </a:rPr>
              <a:t>Academic Calendar</a:t>
            </a:r>
          </a:p>
          <a:p>
            <a:pPr>
              <a:buFont typeface="Arial" pitchFamily="34" charset="0"/>
              <a:buChar char="•"/>
            </a:pPr>
            <a:r>
              <a:rPr lang="en-US" sz="2000" dirty="0">
                <a:latin typeface="Times New Roman" pitchFamily="18" charset="0"/>
                <a:cs typeface="Times New Roman" pitchFamily="18" charset="0"/>
              </a:rPr>
              <a:t>Scope of the subject in Computer Science &amp; Engineering, its prerequisite and other related subjects.</a:t>
            </a:r>
          </a:p>
          <a:p>
            <a:pPr>
              <a:buFont typeface="Arial" pitchFamily="34" charset="0"/>
              <a:buChar char="•"/>
            </a:pPr>
            <a:r>
              <a:rPr lang="en-US" sz="2000" dirty="0">
                <a:latin typeface="Times New Roman" pitchFamily="18" charset="0"/>
                <a:cs typeface="Times New Roman" pitchFamily="18" charset="0"/>
              </a:rPr>
              <a:t>Importance of the subject in Industry/Entrepreneurial Ventures</a:t>
            </a:r>
          </a:p>
          <a:p>
            <a:pPr>
              <a:buFont typeface="Arial" pitchFamily="34" charset="0"/>
              <a:buChar char="•"/>
            </a:pPr>
            <a:r>
              <a:rPr lang="en-US" sz="2000" dirty="0">
                <a:latin typeface="Times New Roman" pitchFamily="18" charset="0"/>
                <a:cs typeface="Times New Roman" pitchFamily="18" charset="0"/>
              </a:rPr>
              <a:t>About myself and your area of research</a:t>
            </a:r>
          </a:p>
          <a:p>
            <a:pPr>
              <a:buFont typeface="Arial" pitchFamily="34" charset="0"/>
              <a:buChar char="•"/>
            </a:pPr>
            <a:r>
              <a:rPr lang="en-US" sz="2000" dirty="0">
                <a:latin typeface="Times New Roman" pitchFamily="18" charset="0"/>
                <a:cs typeface="Times New Roman" pitchFamily="18" charset="0"/>
              </a:rPr>
              <a:t>Any other required material: Time Table </a:t>
            </a:r>
          </a:p>
        </p:txBody>
      </p:sp>
    </p:spTree>
    <p:extLst>
      <p:ext uri="{BB962C8B-B14F-4D97-AF65-F5344CB8AC3E}">
        <p14:creationId xmlns:p14="http://schemas.microsoft.com/office/powerpoint/2010/main" val="119086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1431713"/>
            <a:ext cx="7566992" cy="5197687"/>
          </a:xfrm>
        </p:spPr>
        <p:txBody>
          <a:bodyPr>
            <a:normAutofit/>
          </a:bodyPr>
          <a:lstStyle/>
          <a:p>
            <a:r>
              <a:rPr lang="en-IN" sz="2800" dirty="0">
                <a:solidFill>
                  <a:schemeClr val="tx1"/>
                </a:solidFill>
                <a:latin typeface="Algerian" pitchFamily="82" charset="0"/>
                <a:cs typeface="Times New Roman" pitchFamily="18" charset="0"/>
              </a:rPr>
              <a:t>Know your teacher</a:t>
            </a:r>
          </a:p>
          <a:p>
            <a:endParaRPr lang="en-IN" sz="2800" dirty="0">
              <a:solidFill>
                <a:schemeClr val="tx1"/>
              </a:solidFill>
              <a:latin typeface="Algerian" pitchFamily="82" charset="0"/>
              <a:cs typeface="Times New Roman" pitchFamily="18" charset="0"/>
            </a:endParaRPr>
          </a:p>
          <a:p>
            <a:endParaRPr lang="en-IN" sz="2800" dirty="0" smtClean="0">
              <a:solidFill>
                <a:schemeClr val="tx1"/>
              </a:solidFill>
              <a:latin typeface="Algerian" pitchFamily="82" charset="0"/>
              <a:cs typeface="Times New Roman"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Dr. Keshav Kaushik</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is an </a:t>
            </a:r>
            <a:r>
              <a:rPr lang="en-US" sz="2000" dirty="0" smtClean="0">
                <a:solidFill>
                  <a:schemeClr val="tx1"/>
                </a:solidFill>
                <a:latin typeface="Times New Roman" panose="02020603050405020304" pitchFamily="18" charset="0"/>
                <a:cs typeface="Times New Roman" panose="02020603050405020304" pitchFamily="18" charset="0"/>
              </a:rPr>
              <a:t>Associate </a:t>
            </a:r>
            <a:r>
              <a:rPr lang="en-US" sz="2000" dirty="0" smtClean="0">
                <a:solidFill>
                  <a:schemeClr val="tx1"/>
                </a:solidFill>
                <a:latin typeface="Times New Roman" panose="02020603050405020304" pitchFamily="18" charset="0"/>
                <a:cs typeface="Times New Roman" panose="02020603050405020304" pitchFamily="18" charset="0"/>
              </a:rPr>
              <a:t>Professor of </a:t>
            </a:r>
            <a:r>
              <a:rPr lang="en-US" sz="2000" dirty="0" smtClean="0">
                <a:solidFill>
                  <a:schemeClr val="tx1"/>
                </a:solidFill>
                <a:latin typeface="Times New Roman" panose="02020603050405020304" pitchFamily="18" charset="0"/>
                <a:cs typeface="Times New Roman" panose="02020603050405020304" pitchFamily="18" charset="0"/>
              </a:rPr>
              <a:t>Center of Cyber Security &amp; Cryptology, </a:t>
            </a:r>
            <a:r>
              <a:rPr lang="en-US" sz="2000" dirty="0" err="1" smtClean="0">
                <a:solidFill>
                  <a:schemeClr val="tx1"/>
                </a:solidFill>
                <a:latin typeface="Times New Roman" panose="02020603050405020304" pitchFamily="18" charset="0"/>
                <a:cs typeface="Times New Roman" panose="02020603050405020304" pitchFamily="18" charset="0"/>
              </a:rPr>
              <a:t>Sharda</a:t>
            </a:r>
            <a:r>
              <a:rPr lang="en-US" sz="2000" dirty="0" smtClean="0">
                <a:solidFill>
                  <a:schemeClr val="tx1"/>
                </a:solidFill>
                <a:latin typeface="Times New Roman" panose="02020603050405020304" pitchFamily="18" charset="0"/>
                <a:cs typeface="Times New Roman" panose="02020603050405020304" pitchFamily="18" charset="0"/>
              </a:rPr>
              <a:t> School of Computer Science &amp; Engineering, </a:t>
            </a:r>
            <a:r>
              <a:rPr lang="en-US" sz="2000" dirty="0" err="1" smtClean="0">
                <a:solidFill>
                  <a:schemeClr val="tx1"/>
                </a:solidFill>
                <a:latin typeface="Times New Roman" panose="02020603050405020304" pitchFamily="18" charset="0"/>
                <a:cs typeface="Times New Roman" panose="02020603050405020304" pitchFamily="18" charset="0"/>
              </a:rPr>
              <a:t>Sharda</a:t>
            </a:r>
            <a:r>
              <a:rPr lang="en-US" sz="2000" dirty="0" smtClean="0">
                <a:solidFill>
                  <a:schemeClr val="tx1"/>
                </a:solidFill>
                <a:latin typeface="Times New Roman" panose="02020603050405020304" pitchFamily="18" charset="0"/>
                <a:cs typeface="Times New Roman" panose="02020603050405020304" pitchFamily="18" charset="0"/>
              </a:rPr>
              <a:t> </a:t>
            </a:r>
            <a:r>
              <a:rPr lang="en-US" sz="2000" dirty="0" smtClean="0">
                <a:solidFill>
                  <a:schemeClr val="tx1"/>
                </a:solidFill>
                <a:latin typeface="Times New Roman" panose="02020603050405020304" pitchFamily="18" charset="0"/>
                <a:cs typeface="Times New Roman" panose="02020603050405020304" pitchFamily="18" charset="0"/>
              </a:rPr>
              <a:t>University, Greater Noida, India. </a:t>
            </a:r>
          </a:p>
          <a:p>
            <a:pPr algn="just"/>
            <a:endParaRPr lang="en-US" sz="2000" dirty="0" smtClean="0">
              <a:solidFill>
                <a:schemeClr val="tx1"/>
              </a:solidFill>
              <a:latin typeface="Times New Roman" panose="02020603050405020304" pitchFamily="18" charset="0"/>
              <a:cs typeface="Times New Roman" panose="02020603050405020304" pitchFamily="18" charset="0"/>
            </a:endParaRPr>
          </a:p>
          <a:p>
            <a:pPr algn="just"/>
            <a:r>
              <a:rPr lang="en-US" sz="2000" dirty="0" smtClean="0">
                <a:solidFill>
                  <a:schemeClr val="tx1"/>
                </a:solidFill>
                <a:latin typeface="Times New Roman" panose="02020603050405020304" pitchFamily="18" charset="0"/>
                <a:cs typeface="Times New Roman" panose="02020603050405020304" pitchFamily="18" charset="0"/>
              </a:rPr>
              <a:t>Cabin: </a:t>
            </a:r>
            <a:r>
              <a:rPr lang="en-US" sz="2000" dirty="0" smtClean="0">
                <a:solidFill>
                  <a:schemeClr val="tx1"/>
                </a:solidFill>
                <a:latin typeface="Times New Roman" panose="02020603050405020304" pitchFamily="18" charset="0"/>
                <a:cs typeface="Times New Roman" panose="02020603050405020304" pitchFamily="18" charset="0"/>
              </a:rPr>
              <a:t>9, Room No: 302, Block-3</a:t>
            </a:r>
            <a:endParaRPr lang="en-US" sz="2000" dirty="0">
              <a:solidFill>
                <a:schemeClr val="tx1"/>
              </a:solidFill>
              <a:latin typeface="Times New Roman" pitchFamily="18" charset="0"/>
              <a:cs typeface="Times New Roman" pitchFamily="18" charset="0"/>
            </a:endParaRPr>
          </a:p>
          <a:p>
            <a:pPr algn="just"/>
            <a:r>
              <a:rPr lang="en-US" sz="2000" dirty="0" smtClean="0">
                <a:solidFill>
                  <a:schemeClr val="tx1"/>
                </a:solidFill>
                <a:latin typeface="Times New Roman" pitchFamily="18" charset="0"/>
                <a:cs typeface="Times New Roman" pitchFamily="18" charset="0"/>
              </a:rPr>
              <a:t>Contact: </a:t>
            </a:r>
            <a:r>
              <a:rPr lang="en-US" sz="2000" dirty="0" smtClean="0">
                <a:solidFill>
                  <a:schemeClr val="tx1"/>
                </a:solidFill>
                <a:latin typeface="Times New Roman" pitchFamily="18" charset="0"/>
                <a:cs typeface="Times New Roman" pitchFamily="18" charset="0"/>
              </a:rPr>
              <a:t>9466626434</a:t>
            </a:r>
            <a:endParaRPr lang="en-IN" sz="2000" dirty="0">
              <a:solidFill>
                <a:schemeClr val="tx1"/>
              </a:solidFill>
              <a:latin typeface="Times New Roman" pitchFamily="18"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
        <p:nvSpPr>
          <p:cNvPr id="6" name="Subtitle 2"/>
          <p:cNvSpPr txBox="1">
            <a:spLocks/>
          </p:cNvSpPr>
          <p:nvPr/>
        </p:nvSpPr>
        <p:spPr>
          <a:xfrm>
            <a:off x="1177008" y="2667000"/>
            <a:ext cx="7128792" cy="17526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IN" sz="1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23513769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43608" y="1772816"/>
            <a:ext cx="7128792" cy="4680520"/>
          </a:xfrm>
        </p:spPr>
        <p:txBody>
          <a:bodyPr>
            <a:normAutofit/>
          </a:bodyPr>
          <a:lstStyle/>
          <a:p>
            <a:r>
              <a:rPr lang="en-IN" sz="11500" dirty="0">
                <a:solidFill>
                  <a:schemeClr val="tx1"/>
                </a:solidFill>
                <a:latin typeface="Algerian" pitchFamily="82" charset="0"/>
                <a:cs typeface="Times New Roman" pitchFamily="18" charset="0"/>
              </a:rPr>
              <a:t>THANK YOU </a:t>
            </a: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2369016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1412776"/>
            <a:ext cx="7128792" cy="5040560"/>
          </a:xfrm>
        </p:spPr>
        <p:txBody>
          <a:bodyPr>
            <a:normAutofit/>
          </a:bodyPr>
          <a:lstStyle/>
          <a:p>
            <a:r>
              <a:rPr lang="en-IN" sz="2800" dirty="0">
                <a:solidFill>
                  <a:schemeClr val="tx1"/>
                </a:solidFill>
                <a:latin typeface="Algerian" pitchFamily="82" charset="0"/>
              </a:rPr>
              <a:t>Vision and Mission of the University</a:t>
            </a:r>
          </a:p>
          <a:p>
            <a:endParaRPr lang="en-IN" sz="2000" b="1" dirty="0">
              <a:solidFill>
                <a:schemeClr val="tx1"/>
              </a:solidFill>
            </a:endParaRPr>
          </a:p>
          <a:p>
            <a:r>
              <a:rPr lang="en-IN" sz="1800" b="1" dirty="0">
                <a:solidFill>
                  <a:schemeClr val="tx1"/>
                </a:solidFill>
                <a:latin typeface="Times New Roman" pitchFamily="18" charset="0"/>
                <a:cs typeface="Times New Roman" pitchFamily="18" charset="0"/>
              </a:rPr>
              <a:t>Vision of the University </a:t>
            </a:r>
          </a:p>
          <a:p>
            <a:r>
              <a:rPr lang="en-IN" sz="1800" dirty="0">
                <a:solidFill>
                  <a:schemeClr val="tx1"/>
                </a:solidFill>
                <a:latin typeface="Times New Roman" pitchFamily="18" charset="0"/>
                <a:cs typeface="Times New Roman" pitchFamily="18" charset="0"/>
              </a:rPr>
              <a:t>To serve the society by being a global University of higher learning in pursuit of academic excellence, innovation and nurturing entrepreneurship.</a:t>
            </a:r>
          </a:p>
          <a:p>
            <a:endParaRPr lang="en-IN" sz="2000" dirty="0">
              <a:solidFill>
                <a:schemeClr val="tx1"/>
              </a:solidFill>
              <a:latin typeface="Times New Roman" pitchFamily="18" charset="0"/>
              <a:cs typeface="Times New Roman" pitchFamily="18" charset="0"/>
            </a:endParaRPr>
          </a:p>
          <a:p>
            <a:r>
              <a:rPr lang="en-IN" sz="1800" dirty="0">
                <a:solidFill>
                  <a:schemeClr val="tx1"/>
                </a:solidFill>
                <a:latin typeface="Times New Roman" pitchFamily="18" charset="0"/>
                <a:cs typeface="Times New Roman" pitchFamily="18" charset="0"/>
              </a:rPr>
              <a:t> </a:t>
            </a:r>
            <a:r>
              <a:rPr lang="en-IN" sz="1800" b="1" dirty="0">
                <a:solidFill>
                  <a:schemeClr val="tx1"/>
                </a:solidFill>
                <a:latin typeface="Times New Roman" pitchFamily="18" charset="0"/>
                <a:cs typeface="Times New Roman" pitchFamily="18" charset="0"/>
              </a:rPr>
              <a:t>Mission of the University </a:t>
            </a:r>
          </a:p>
          <a:p>
            <a:pPr marL="457200" indent="-457200" algn="l">
              <a:buFont typeface="+mj-lt"/>
              <a:buAutoNum type="arabicPeriod"/>
            </a:pPr>
            <a:r>
              <a:rPr lang="en-IN" sz="1800" dirty="0">
                <a:solidFill>
                  <a:schemeClr val="tx1"/>
                </a:solidFill>
                <a:latin typeface="Times New Roman" pitchFamily="18" charset="0"/>
                <a:cs typeface="Times New Roman" pitchFamily="18" charset="0"/>
              </a:rPr>
              <a:t>Transformative educational experience. </a:t>
            </a:r>
          </a:p>
          <a:p>
            <a:pPr marL="457200" indent="-457200" algn="l">
              <a:buFont typeface="+mj-lt"/>
              <a:buAutoNum type="arabicPeriod"/>
            </a:pPr>
            <a:r>
              <a:rPr lang="en-IN" sz="1800" dirty="0">
                <a:solidFill>
                  <a:schemeClr val="tx1"/>
                </a:solidFill>
                <a:latin typeface="Times New Roman" pitchFamily="18" charset="0"/>
                <a:cs typeface="Times New Roman" pitchFamily="18" charset="0"/>
              </a:rPr>
              <a:t> Enrichment by educational initiative that encourage global outlook. </a:t>
            </a:r>
          </a:p>
          <a:p>
            <a:pPr marL="457200" indent="-457200" algn="l">
              <a:buFont typeface="+mj-lt"/>
              <a:buAutoNum type="arabicPeriod"/>
            </a:pPr>
            <a:r>
              <a:rPr lang="en-IN" sz="1800" dirty="0">
                <a:solidFill>
                  <a:schemeClr val="tx1"/>
                </a:solidFill>
                <a:latin typeface="Times New Roman" pitchFamily="18" charset="0"/>
                <a:cs typeface="Times New Roman" pitchFamily="18" charset="0"/>
              </a:rPr>
              <a:t>Develop research, support disruptive innovations and accelerate entrepreneurship. </a:t>
            </a:r>
          </a:p>
          <a:p>
            <a:pPr marL="457200" indent="-457200" algn="l">
              <a:buFont typeface="+mj-lt"/>
              <a:buAutoNum type="arabicPeriod"/>
            </a:pPr>
            <a:r>
              <a:rPr lang="en-IN" sz="1800" dirty="0">
                <a:solidFill>
                  <a:schemeClr val="tx1"/>
                </a:solidFill>
                <a:latin typeface="Times New Roman" pitchFamily="18" charset="0"/>
                <a:cs typeface="Times New Roman" pitchFamily="18" charset="0"/>
              </a:rPr>
              <a:t>Seeking beyond boundaries.</a:t>
            </a: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190863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1412776"/>
            <a:ext cx="7128792" cy="5040560"/>
          </a:xfrm>
        </p:spPr>
        <p:txBody>
          <a:bodyPr>
            <a:normAutofit fontScale="85000" lnSpcReduction="10000"/>
          </a:bodyPr>
          <a:lstStyle/>
          <a:p>
            <a:r>
              <a:rPr lang="en-IN" sz="2400" dirty="0">
                <a:solidFill>
                  <a:schemeClr val="tx1"/>
                </a:solidFill>
                <a:latin typeface="Algerian" pitchFamily="82" charset="0"/>
              </a:rPr>
              <a:t>Vision and Mission of the Department of Computer Science &amp; Engineering</a:t>
            </a:r>
          </a:p>
          <a:p>
            <a:endParaRPr lang="en-IN" sz="2000" b="1" dirty="0">
              <a:solidFill>
                <a:schemeClr val="tx2"/>
              </a:solidFill>
            </a:endParaRPr>
          </a:p>
          <a:p>
            <a:r>
              <a:rPr lang="en-IN" sz="1800" b="1" dirty="0">
                <a:solidFill>
                  <a:schemeClr val="tx2"/>
                </a:solidFill>
                <a:latin typeface="Times New Roman" pitchFamily="18" charset="0"/>
                <a:cs typeface="Times New Roman" pitchFamily="18" charset="0"/>
              </a:rPr>
              <a:t>Vision of the Department </a:t>
            </a:r>
          </a:p>
          <a:p>
            <a:endParaRPr lang="en-IN" sz="1800" b="1" dirty="0">
              <a:solidFill>
                <a:schemeClr val="tx1"/>
              </a:solidFill>
              <a:latin typeface="Times New Roman" pitchFamily="18" charset="0"/>
              <a:cs typeface="Times New Roman" pitchFamily="18" charset="0"/>
            </a:endParaRPr>
          </a:p>
          <a:p>
            <a:r>
              <a:rPr lang="en-IN" sz="1800" dirty="0">
                <a:solidFill>
                  <a:schemeClr val="tx1"/>
                </a:solidFill>
                <a:latin typeface="Times New Roman" pitchFamily="18" charset="0"/>
                <a:cs typeface="Times New Roman" pitchFamily="18" charset="0"/>
              </a:rPr>
              <a:t>To be recognized as the fountainhead of excellence in technical knowledge and research in computer science and engineering to attract students and scholars across the globe.</a:t>
            </a:r>
          </a:p>
          <a:p>
            <a:endParaRPr lang="en-IN" sz="2000" dirty="0">
              <a:solidFill>
                <a:schemeClr val="tx1"/>
              </a:solidFill>
              <a:latin typeface="Times New Roman" pitchFamily="18" charset="0"/>
              <a:cs typeface="Times New Roman" pitchFamily="18" charset="0"/>
            </a:endParaRPr>
          </a:p>
          <a:p>
            <a:r>
              <a:rPr lang="en-IN" sz="1800" dirty="0">
                <a:solidFill>
                  <a:schemeClr val="tx2"/>
                </a:solidFill>
                <a:latin typeface="Times New Roman" pitchFamily="18" charset="0"/>
                <a:cs typeface="Times New Roman" pitchFamily="18" charset="0"/>
              </a:rPr>
              <a:t> </a:t>
            </a:r>
            <a:r>
              <a:rPr lang="en-IN" sz="1800" b="1" dirty="0">
                <a:solidFill>
                  <a:schemeClr val="tx2"/>
                </a:solidFill>
                <a:latin typeface="Times New Roman" pitchFamily="18" charset="0"/>
                <a:cs typeface="Times New Roman" pitchFamily="18" charset="0"/>
              </a:rPr>
              <a:t>Mission of the Department </a:t>
            </a:r>
          </a:p>
          <a:p>
            <a:endParaRPr lang="en-IN" sz="1800" b="1" dirty="0">
              <a:solidFill>
                <a:schemeClr val="tx2"/>
              </a:solidFill>
              <a:latin typeface="Times New Roman" pitchFamily="18" charset="0"/>
              <a:cs typeface="Times New Roman" pitchFamily="18" charset="0"/>
            </a:endParaRPr>
          </a:p>
          <a:p>
            <a:pPr marL="457200" indent="-457200" algn="l">
              <a:buFont typeface="+mj-lt"/>
              <a:buAutoNum type="arabicPeriod"/>
            </a:pPr>
            <a:r>
              <a:rPr lang="en-IN" sz="1800" dirty="0">
                <a:solidFill>
                  <a:schemeClr val="tx1"/>
                </a:solidFill>
                <a:latin typeface="Times New Roman" pitchFamily="18" charset="0"/>
                <a:cs typeface="Times New Roman" pitchFamily="18" charset="0"/>
              </a:rPr>
              <a:t>To strengthen core competency of students to be successful, ethical, effective problem solver in Computer Science &amp; Engineering through analytical learning.</a:t>
            </a:r>
          </a:p>
          <a:p>
            <a:pPr marL="457200" indent="-457200" algn="l">
              <a:buFont typeface="+mj-lt"/>
              <a:buAutoNum type="arabicPeriod"/>
            </a:pPr>
            <a:r>
              <a:rPr lang="en-IN" sz="1800" dirty="0">
                <a:solidFill>
                  <a:schemeClr val="tx1"/>
                </a:solidFill>
                <a:latin typeface="Times New Roman" pitchFamily="18" charset="0"/>
                <a:cs typeface="Times New Roman" pitchFamily="18" charset="0"/>
              </a:rPr>
              <a:t>To promote interdisciplinary research &amp; innovation-based activities in emerging areas of technology globally.</a:t>
            </a:r>
          </a:p>
          <a:p>
            <a:pPr marL="457200" indent="-457200" algn="l">
              <a:buFont typeface="+mj-lt"/>
              <a:buAutoNum type="arabicPeriod"/>
            </a:pPr>
            <a:r>
              <a:rPr lang="en-IN" sz="1800" dirty="0">
                <a:solidFill>
                  <a:schemeClr val="tx1"/>
                </a:solidFill>
                <a:latin typeface="Times New Roman" pitchFamily="18" charset="0"/>
                <a:cs typeface="Times New Roman" pitchFamily="18" charset="0"/>
              </a:rPr>
              <a:t>To facilitate and foster the industry-academia collaboration to enhance entrepreneurship skills and acquaintance with corporate culture.</a:t>
            </a:r>
          </a:p>
          <a:p>
            <a:pPr marL="457200" indent="-457200" algn="l">
              <a:buFont typeface="+mj-lt"/>
              <a:buAutoNum type="arabicPeriod"/>
            </a:pPr>
            <a:r>
              <a:rPr lang="en-IN" sz="1800" dirty="0">
                <a:solidFill>
                  <a:schemeClr val="tx1"/>
                </a:solidFill>
                <a:latin typeface="Times New Roman" pitchFamily="18" charset="0"/>
                <a:cs typeface="Times New Roman" pitchFamily="18" charset="0"/>
              </a:rPr>
              <a:t>To inculcate in them a higher degree of social consciousness and moral values towards solving interdisciplinary societal problems using industry-academia collaboration</a:t>
            </a: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9820099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1412776"/>
            <a:ext cx="7128792" cy="5040560"/>
          </a:xfrm>
        </p:spPr>
        <p:txBody>
          <a:bodyPr>
            <a:normAutofit/>
          </a:bodyPr>
          <a:lstStyle/>
          <a:p>
            <a:endParaRPr lang="en-IN" sz="1800" dirty="0">
              <a:solidFill>
                <a:schemeClr val="tx1"/>
              </a:solidFill>
              <a:latin typeface="Times New Roman" pitchFamily="18"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536" y="116632"/>
            <a:ext cx="9577064" cy="6624736"/>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917842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pic>
        <p:nvPicPr>
          <p:cNvPr id="6" name="Picture 2"/>
          <p:cNvPicPr>
            <a:picLocks noChangeAspect="1" noChangeArrowheads="1"/>
          </p:cNvPicPr>
          <p:nvPr/>
        </p:nvPicPr>
        <p:blipFill rotWithShape="1">
          <a:blip r:embed="rId4">
            <a:extLst>
              <a:ext uri="{BEBA8EAE-BF5A-486C-A8C5-ECC9F3942E4B}">
                <a14:imgProps xmlns:a14="http://schemas.microsoft.com/office/drawing/2010/main">
                  <a14:imgLayer>
                    <a14:imgEffect>
                      <a14:sharpenSoften amount="25000"/>
                    </a14:imgEffect>
                  </a14:imgLayer>
                </a14:imgProps>
              </a:ext>
              <a:ext uri="{28A0092B-C50C-407E-A947-70E740481C1C}">
                <a14:useLocalDpi xmlns:a14="http://schemas.microsoft.com/office/drawing/2010/main" val="0"/>
              </a:ext>
            </a:extLst>
          </a:blip>
          <a:srcRect l="26550" t="28175" r="21578" b="25794"/>
          <a:stretch/>
        </p:blipFill>
        <p:spPr bwMode="auto">
          <a:xfrm>
            <a:off x="1752600" y="2209800"/>
            <a:ext cx="6749143" cy="3367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2971800" y="1600200"/>
            <a:ext cx="3894015" cy="369332"/>
          </a:xfrm>
          <a:prstGeom prst="rect">
            <a:avLst/>
          </a:prstGeom>
        </p:spPr>
        <p:txBody>
          <a:bodyPr wrap="none">
            <a:spAutoFit/>
          </a:bodyPr>
          <a:lstStyle/>
          <a:p>
            <a:r>
              <a:rPr lang="en-US" b="1" dirty="0"/>
              <a:t>Program Educational Objectives (PEOs)</a:t>
            </a:r>
          </a:p>
        </p:txBody>
      </p:sp>
    </p:spTree>
    <p:extLst>
      <p:ext uri="{BB962C8B-B14F-4D97-AF65-F5344CB8AC3E}">
        <p14:creationId xmlns:p14="http://schemas.microsoft.com/office/powerpoint/2010/main" val="1191784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1412776"/>
            <a:ext cx="7128792" cy="5040560"/>
          </a:xfrm>
        </p:spPr>
        <p:txBody>
          <a:bodyPr>
            <a:normAutofit/>
          </a:bodyPr>
          <a:lstStyle/>
          <a:p>
            <a:r>
              <a:rPr lang="en-US" sz="2800" dirty="0">
                <a:solidFill>
                  <a:schemeClr val="tx1"/>
                </a:solidFill>
                <a:latin typeface="Algerian" pitchFamily="82" charset="0"/>
                <a:cs typeface="Times New Roman" pitchFamily="18" charset="0"/>
              </a:rPr>
              <a:t>Evaluation methods</a:t>
            </a:r>
            <a:endParaRPr lang="en-IN" sz="2800" dirty="0">
              <a:solidFill>
                <a:schemeClr val="tx1"/>
              </a:solidFill>
              <a:latin typeface="Algerian" pitchFamily="82"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graphicFrame>
        <p:nvGraphicFramePr>
          <p:cNvPr id="6" name="Table 5"/>
          <p:cNvGraphicFramePr>
            <a:graphicFrameLocks noGrp="1"/>
          </p:cNvGraphicFramePr>
          <p:nvPr>
            <p:extLst>
              <p:ext uri="{D42A27DB-BD31-4B8C-83A1-F6EECF244321}">
                <p14:modId xmlns:p14="http://schemas.microsoft.com/office/powerpoint/2010/main" val="2611557240"/>
              </p:ext>
            </p:extLst>
          </p:nvPr>
        </p:nvGraphicFramePr>
        <p:xfrm>
          <a:off x="1676400" y="1981200"/>
          <a:ext cx="6705599" cy="3733800"/>
        </p:xfrm>
        <a:graphic>
          <a:graphicData uri="http://schemas.openxmlformats.org/drawingml/2006/table">
            <a:tbl>
              <a:tblPr/>
              <a:tblGrid>
                <a:gridCol w="578875">
                  <a:extLst>
                    <a:ext uri="{9D8B030D-6E8A-4147-A177-3AD203B41FA5}">
                      <a16:colId xmlns:a16="http://schemas.microsoft.com/office/drawing/2014/main" val="20000"/>
                    </a:ext>
                  </a:extLst>
                </a:gridCol>
                <a:gridCol w="1606963">
                  <a:extLst>
                    <a:ext uri="{9D8B030D-6E8A-4147-A177-3AD203B41FA5}">
                      <a16:colId xmlns:a16="http://schemas.microsoft.com/office/drawing/2014/main" val="20001"/>
                    </a:ext>
                  </a:extLst>
                </a:gridCol>
                <a:gridCol w="602965">
                  <a:extLst>
                    <a:ext uri="{9D8B030D-6E8A-4147-A177-3AD203B41FA5}">
                      <a16:colId xmlns:a16="http://schemas.microsoft.com/office/drawing/2014/main" val="20002"/>
                    </a:ext>
                  </a:extLst>
                </a:gridCol>
                <a:gridCol w="3916796">
                  <a:extLst>
                    <a:ext uri="{9D8B030D-6E8A-4147-A177-3AD203B41FA5}">
                      <a16:colId xmlns:a16="http://schemas.microsoft.com/office/drawing/2014/main" val="20003"/>
                    </a:ext>
                  </a:extLst>
                </a:gridCol>
              </a:tblGrid>
              <a:tr h="296840">
                <a:tc>
                  <a:txBody>
                    <a:bodyPr/>
                    <a:lstStyle/>
                    <a:p>
                      <a:pPr marL="0" marR="0" algn="just">
                        <a:lnSpc>
                          <a:spcPct val="115000"/>
                        </a:lnSpc>
                        <a:spcBef>
                          <a:spcPts val="0"/>
                        </a:spcBef>
                        <a:spcAft>
                          <a:spcPts val="0"/>
                        </a:spcAft>
                      </a:pPr>
                      <a:r>
                        <a:rPr lang="en-IN" sz="1200" dirty="0" err="1">
                          <a:latin typeface="Times New Roman"/>
                          <a:ea typeface="Calibri"/>
                          <a:cs typeface="Times New Roman"/>
                        </a:rPr>
                        <a:t>S.No</a:t>
                      </a:r>
                      <a:r>
                        <a:rPr lang="en-IN" sz="1200" dirty="0">
                          <a:latin typeface="Times New Roman"/>
                          <a:ea typeface="Calibri"/>
                          <a:cs typeface="Times New Roman"/>
                        </a:rPr>
                        <a:t>.</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a:latin typeface="Times New Roman"/>
                          <a:ea typeface="Calibri"/>
                          <a:cs typeface="Times New Roman"/>
                        </a:rPr>
                        <a:t>CA Components</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a:latin typeface="Times New Roman"/>
                          <a:ea typeface="Calibri"/>
                          <a:cs typeface="Times New Roman"/>
                        </a:rPr>
                        <a:t>Marks</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a:latin typeface="Times New Roman"/>
                          <a:ea typeface="Calibri"/>
                          <a:cs typeface="Times New Roman"/>
                        </a:rPr>
                        <a:t>Remarks</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82701">
                <a:tc>
                  <a:txBody>
                    <a:bodyPr/>
                    <a:lstStyle/>
                    <a:p>
                      <a:pPr marL="0" marR="0" algn="just">
                        <a:lnSpc>
                          <a:spcPct val="115000"/>
                        </a:lnSpc>
                        <a:spcBef>
                          <a:spcPts val="0"/>
                        </a:spcBef>
                        <a:spcAft>
                          <a:spcPts val="0"/>
                        </a:spcAft>
                      </a:pPr>
                      <a:r>
                        <a:rPr lang="en-IN" sz="1200">
                          <a:latin typeface="Times New Roman"/>
                          <a:ea typeface="Calibri"/>
                          <a:cs typeface="Times New Roman"/>
                        </a:rPr>
                        <a:t>1</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a:latin typeface="Times New Roman"/>
                          <a:ea typeface="Calibri"/>
                          <a:cs typeface="Times New Roman"/>
                        </a:rPr>
                        <a:t>Quiz</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dirty="0">
                          <a:latin typeface="Times New Roman"/>
                          <a:ea typeface="Calibri"/>
                          <a:cs typeface="Times New Roman"/>
                        </a:rPr>
                        <a:t> </a:t>
                      </a:r>
                      <a:r>
                        <a:rPr lang="en-IN" sz="1200" dirty="0" smtClean="0">
                          <a:latin typeface="Times New Roman"/>
                          <a:ea typeface="Calibri"/>
                          <a:cs typeface="Times New Roman"/>
                        </a:rPr>
                        <a:t>25</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dirty="0" smtClean="0">
                          <a:latin typeface="Times New Roman"/>
                          <a:ea typeface="Calibri"/>
                          <a:cs typeface="Times New Roman"/>
                        </a:rPr>
                        <a:t>5 Quiz of 3 Marks Each</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187359">
                <a:tc>
                  <a:txBody>
                    <a:bodyPr/>
                    <a:lstStyle/>
                    <a:p>
                      <a:pPr marL="0" marR="0" algn="just">
                        <a:lnSpc>
                          <a:spcPct val="115000"/>
                        </a:lnSpc>
                        <a:spcBef>
                          <a:spcPts val="0"/>
                        </a:spcBef>
                        <a:spcAft>
                          <a:spcPts val="0"/>
                        </a:spcAft>
                      </a:pPr>
                      <a:r>
                        <a:rPr lang="en-IN" sz="1200">
                          <a:latin typeface="Times New Roman"/>
                          <a:ea typeface="Calibri"/>
                          <a:cs typeface="Times New Roman"/>
                        </a:rPr>
                        <a:t>2</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a:latin typeface="Times New Roman"/>
                          <a:ea typeface="Calibri"/>
                          <a:cs typeface="Times New Roman"/>
                        </a:rPr>
                        <a:t>Projects/Presentation/Case Study</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dirty="0">
                          <a:latin typeface="Times New Roman"/>
                          <a:ea typeface="Calibri"/>
                          <a:cs typeface="Times New Roman"/>
                        </a:rPr>
                        <a:t> </a:t>
                      </a:r>
                      <a:r>
                        <a:rPr lang="en-IN" sz="1200" dirty="0" smtClean="0">
                          <a:latin typeface="Times New Roman"/>
                          <a:ea typeface="Calibri"/>
                          <a:cs typeface="Times New Roman"/>
                        </a:rPr>
                        <a:t>50</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a:latin typeface="Times New Roman"/>
                          <a:ea typeface="Calibri"/>
                          <a:cs typeface="Times New Roman"/>
                        </a:rPr>
                        <a:t>Any one component of CA can be used.</a:t>
                      </a:r>
                      <a:endParaRPr lang="en-US" sz="1100">
                        <a:latin typeface="Calibri"/>
                        <a:ea typeface="Calibri"/>
                        <a:cs typeface="Times New Roman"/>
                      </a:endParaRPr>
                    </a:p>
                    <a:p>
                      <a:pPr marL="0" marR="0" algn="just">
                        <a:lnSpc>
                          <a:spcPct val="115000"/>
                        </a:lnSpc>
                        <a:spcBef>
                          <a:spcPts val="0"/>
                        </a:spcBef>
                        <a:spcAft>
                          <a:spcPts val="0"/>
                        </a:spcAft>
                      </a:pPr>
                      <a:r>
                        <a:rPr lang="en-IN" sz="1200">
                          <a:latin typeface="Times New Roman"/>
                          <a:ea typeface="Calibri"/>
                          <a:cs typeface="Times New Roman"/>
                        </a:rPr>
                        <a:t>But, this must be part of Evaluation Scheme in syllabus so it will be known to all including students from the beginning.</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84199">
                <a:tc>
                  <a:txBody>
                    <a:bodyPr/>
                    <a:lstStyle/>
                    <a:p>
                      <a:pPr marL="0" marR="0" algn="just">
                        <a:lnSpc>
                          <a:spcPct val="115000"/>
                        </a:lnSpc>
                        <a:spcBef>
                          <a:spcPts val="0"/>
                        </a:spcBef>
                        <a:spcAft>
                          <a:spcPts val="0"/>
                        </a:spcAft>
                      </a:pPr>
                      <a:r>
                        <a:rPr lang="en-IN" sz="1200">
                          <a:latin typeface="Times New Roman"/>
                          <a:ea typeface="Calibri"/>
                          <a:cs typeface="Times New Roman"/>
                        </a:rPr>
                        <a:t>3</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a:solidFill>
                            <a:srgbClr val="222222"/>
                          </a:solidFill>
                          <a:latin typeface="Times New Roman"/>
                          <a:ea typeface="Calibri"/>
                          <a:cs typeface="Times New Roman"/>
                        </a:rPr>
                        <a:t>Classroom Participation/ MOOC/ Assignment</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dirty="0">
                          <a:latin typeface="Times New Roman"/>
                          <a:ea typeface="Calibri"/>
                          <a:cs typeface="Times New Roman"/>
                        </a:rPr>
                        <a:t> </a:t>
                      </a:r>
                      <a:r>
                        <a:rPr lang="en-IN" sz="1200" dirty="0" smtClean="0">
                          <a:latin typeface="Times New Roman"/>
                          <a:ea typeface="Calibri"/>
                          <a:cs typeface="Times New Roman"/>
                        </a:rPr>
                        <a:t>25</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200" dirty="0" smtClean="0">
                          <a:latin typeface="Times New Roman"/>
                          <a:ea typeface="Calibri"/>
                          <a:cs typeface="Times New Roman"/>
                        </a:rPr>
                        <a:t>Five </a:t>
                      </a:r>
                      <a:r>
                        <a:rPr lang="en-IN" sz="1200" dirty="0">
                          <a:latin typeface="Times New Roman"/>
                          <a:ea typeface="Calibri"/>
                          <a:cs typeface="Times New Roman"/>
                        </a:rPr>
                        <a:t>Evaluations per student uniformly distributed over the Semester as per Academic Calendar</a:t>
                      </a:r>
                      <a:endParaRPr lang="en-US" sz="1100" dirty="0">
                        <a:latin typeface="Calibri"/>
                        <a:ea typeface="Calibri"/>
                        <a:cs typeface="Times New Roman"/>
                      </a:endParaRPr>
                    </a:p>
                    <a:p>
                      <a:pPr marL="0" marR="0" algn="just">
                        <a:lnSpc>
                          <a:spcPct val="115000"/>
                        </a:lnSpc>
                        <a:spcBef>
                          <a:spcPts val="0"/>
                        </a:spcBef>
                        <a:spcAft>
                          <a:spcPts val="600"/>
                        </a:spcAft>
                      </a:pPr>
                      <a:r>
                        <a:rPr lang="en-IN" sz="1200" dirty="0">
                          <a:latin typeface="Times New Roman"/>
                          <a:ea typeface="Calibri"/>
                          <a:cs typeface="Times New Roman"/>
                        </a:rPr>
                        <a:t>Oral Questioning on understanding in lecture, Group Participation on topic, Demonstration/problem solving on white board, Peer Reviews</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82701">
                <a:tc gridSpan="2">
                  <a:txBody>
                    <a:bodyPr/>
                    <a:lstStyle/>
                    <a:p>
                      <a:pPr marL="0" marR="0" algn="just">
                        <a:lnSpc>
                          <a:spcPct val="115000"/>
                        </a:lnSpc>
                        <a:spcBef>
                          <a:spcPts val="0"/>
                        </a:spcBef>
                        <a:spcAft>
                          <a:spcPts val="0"/>
                        </a:spcAft>
                      </a:pPr>
                      <a:r>
                        <a:rPr lang="en-IN" sz="1200" b="1">
                          <a:solidFill>
                            <a:srgbClr val="222222"/>
                          </a:solidFill>
                          <a:latin typeface="Times New Roman"/>
                          <a:ea typeface="Times New Roman"/>
                          <a:cs typeface="Times New Roman"/>
                        </a:rPr>
                        <a:t>Total CA Marks</a:t>
                      </a:r>
                      <a:endParaRPr lang="en-US" sz="110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gridSpan="2">
                  <a:txBody>
                    <a:bodyPr/>
                    <a:lstStyle/>
                    <a:p>
                      <a:pPr marL="0" marR="0" algn="just">
                        <a:lnSpc>
                          <a:spcPct val="115000"/>
                        </a:lnSpc>
                        <a:spcBef>
                          <a:spcPts val="0"/>
                        </a:spcBef>
                        <a:spcAft>
                          <a:spcPts val="0"/>
                        </a:spcAft>
                      </a:pPr>
                      <a:r>
                        <a:rPr lang="en-IN" sz="1200" b="1" dirty="0" smtClean="0">
                          <a:latin typeface="Times New Roman"/>
                          <a:ea typeface="Calibri"/>
                          <a:cs typeface="Times New Roman"/>
                        </a:rPr>
                        <a:t>100</a:t>
                      </a:r>
                      <a:endParaRPr lang="en-US" sz="1100" dirty="0">
                        <a:latin typeface="Calibri"/>
                        <a:ea typeface="Calibri"/>
                        <a:cs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310373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
        <p:nvSpPr>
          <p:cNvPr id="8" name="Rectangle 7"/>
          <p:cNvSpPr/>
          <p:nvPr/>
        </p:nvSpPr>
        <p:spPr>
          <a:xfrm>
            <a:off x="914400" y="1143000"/>
            <a:ext cx="7620000" cy="523220"/>
          </a:xfrm>
          <a:prstGeom prst="rect">
            <a:avLst/>
          </a:prstGeom>
        </p:spPr>
        <p:txBody>
          <a:bodyPr wrap="square">
            <a:spAutoFit/>
          </a:bodyPr>
          <a:lstStyle/>
          <a:p>
            <a:pPr algn="ctr"/>
            <a:r>
              <a:rPr lang="en-US" sz="2800" b="1" dirty="0">
                <a:latin typeface="Algerian" pitchFamily="82" charset="0"/>
              </a:rPr>
              <a:t>Evaluation Method Conti..</a:t>
            </a:r>
          </a:p>
        </p:txBody>
      </p:sp>
      <p:graphicFrame>
        <p:nvGraphicFramePr>
          <p:cNvPr id="9" name="Table 8"/>
          <p:cNvGraphicFramePr>
            <a:graphicFrameLocks noGrp="1"/>
          </p:cNvGraphicFramePr>
          <p:nvPr>
            <p:extLst>
              <p:ext uri="{D42A27DB-BD31-4B8C-83A1-F6EECF244321}">
                <p14:modId xmlns:p14="http://schemas.microsoft.com/office/powerpoint/2010/main" val="3667157815"/>
              </p:ext>
            </p:extLst>
          </p:nvPr>
        </p:nvGraphicFramePr>
        <p:xfrm>
          <a:off x="1676400" y="1981200"/>
          <a:ext cx="6324600" cy="99060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929654">
                  <a:extLst>
                    <a:ext uri="{9D8B030D-6E8A-4147-A177-3AD203B41FA5}">
                      <a16:colId xmlns:a16="http://schemas.microsoft.com/office/drawing/2014/main" val="20001"/>
                    </a:ext>
                  </a:extLst>
                </a:gridCol>
                <a:gridCol w="2087873">
                  <a:extLst>
                    <a:ext uri="{9D8B030D-6E8A-4147-A177-3AD203B41FA5}">
                      <a16:colId xmlns:a16="http://schemas.microsoft.com/office/drawing/2014/main" val="20002"/>
                    </a:ext>
                  </a:extLst>
                </a:gridCol>
                <a:gridCol w="2087873">
                  <a:extLst>
                    <a:ext uri="{9D8B030D-6E8A-4147-A177-3AD203B41FA5}">
                      <a16:colId xmlns:a16="http://schemas.microsoft.com/office/drawing/2014/main" val="20003"/>
                    </a:ext>
                  </a:extLst>
                </a:gridCol>
              </a:tblGrid>
              <a:tr h="330200">
                <a:tc rowSpan="2">
                  <a:txBody>
                    <a:bodyPr/>
                    <a:lstStyle/>
                    <a:p>
                      <a:pPr marL="0" marR="0">
                        <a:spcBef>
                          <a:spcPts val="0"/>
                        </a:spcBef>
                        <a:spcAft>
                          <a:spcPts val="0"/>
                        </a:spcAft>
                      </a:pPr>
                      <a:r>
                        <a:rPr lang="en-IN" sz="1600" dirty="0">
                          <a:solidFill>
                            <a:schemeClr val="tx1"/>
                          </a:solidFill>
                          <a:effectLst/>
                        </a:rPr>
                        <a:t>Subject Weightage Distribution</a:t>
                      </a:r>
                      <a:endParaRPr lang="en-US" sz="1400" dirty="0">
                        <a:solidFill>
                          <a:schemeClr val="tx1"/>
                        </a:solidFill>
                        <a:effectLst/>
                        <a:latin typeface="Calibri"/>
                        <a:ea typeface="Times New Roman"/>
                        <a:cs typeface="Times New Roman"/>
                      </a:endParaRPr>
                    </a:p>
                  </a:txBody>
                  <a:tcPr marL="68580" marR="68580" marT="0" marB="0">
                    <a:noFill/>
                  </a:tcPr>
                </a:tc>
                <a:tc>
                  <a:txBody>
                    <a:bodyPr/>
                    <a:lstStyle/>
                    <a:p>
                      <a:pPr marL="0" marR="0">
                        <a:spcBef>
                          <a:spcPts val="0"/>
                        </a:spcBef>
                        <a:spcAft>
                          <a:spcPts val="0"/>
                        </a:spcAft>
                      </a:pPr>
                      <a:r>
                        <a:rPr lang="en-IN" sz="1600" dirty="0">
                          <a:solidFill>
                            <a:schemeClr val="tx1"/>
                          </a:solidFill>
                          <a:effectLst/>
                        </a:rPr>
                        <a:t>CA</a:t>
                      </a:r>
                      <a:endParaRPr lang="en-US" sz="1400" dirty="0">
                        <a:solidFill>
                          <a:schemeClr val="tx1"/>
                        </a:solidFill>
                        <a:effectLst/>
                        <a:latin typeface="Calibri"/>
                        <a:ea typeface="Times New Roman"/>
                        <a:cs typeface="Times New Roman"/>
                      </a:endParaRPr>
                    </a:p>
                  </a:txBody>
                  <a:tcPr marL="68580" marR="68580" marT="0" marB="0">
                    <a:noFill/>
                  </a:tcPr>
                </a:tc>
                <a:tc>
                  <a:txBody>
                    <a:bodyPr/>
                    <a:lstStyle/>
                    <a:p>
                      <a:pPr marL="0" marR="0">
                        <a:spcBef>
                          <a:spcPts val="0"/>
                        </a:spcBef>
                        <a:spcAft>
                          <a:spcPts val="0"/>
                        </a:spcAft>
                      </a:pPr>
                      <a:r>
                        <a:rPr lang="en-IN" sz="1600">
                          <a:solidFill>
                            <a:schemeClr val="tx1"/>
                          </a:solidFill>
                          <a:effectLst/>
                        </a:rPr>
                        <a:t>MTE</a:t>
                      </a:r>
                      <a:endParaRPr lang="en-US" sz="1400">
                        <a:solidFill>
                          <a:schemeClr val="tx1"/>
                        </a:solidFill>
                        <a:effectLst/>
                        <a:latin typeface="Calibri"/>
                        <a:ea typeface="Times New Roman"/>
                        <a:cs typeface="Times New Roman"/>
                      </a:endParaRPr>
                    </a:p>
                  </a:txBody>
                  <a:tcPr marL="68580" marR="68580" marT="0" marB="0">
                    <a:noFill/>
                  </a:tcPr>
                </a:tc>
                <a:tc>
                  <a:txBody>
                    <a:bodyPr/>
                    <a:lstStyle/>
                    <a:p>
                      <a:pPr marL="0" marR="0">
                        <a:spcBef>
                          <a:spcPts val="0"/>
                        </a:spcBef>
                        <a:spcAft>
                          <a:spcPts val="0"/>
                        </a:spcAft>
                      </a:pPr>
                      <a:r>
                        <a:rPr lang="en-IN" sz="1600">
                          <a:solidFill>
                            <a:schemeClr val="tx1"/>
                          </a:solidFill>
                          <a:effectLst/>
                        </a:rPr>
                        <a:t>ETE</a:t>
                      </a:r>
                      <a:endParaRPr lang="en-US" sz="1400">
                        <a:solidFill>
                          <a:schemeClr val="tx1"/>
                        </a:solidFill>
                        <a:effectLst/>
                        <a:latin typeface="Calibri"/>
                        <a:ea typeface="Times New Roman"/>
                        <a:cs typeface="Times New Roman"/>
                      </a:endParaRPr>
                    </a:p>
                  </a:txBody>
                  <a:tcPr marL="68580" marR="68580" marT="0" marB="0">
                    <a:noFill/>
                  </a:tcPr>
                </a:tc>
                <a:extLst>
                  <a:ext uri="{0D108BD9-81ED-4DB2-BD59-A6C34878D82A}">
                    <a16:rowId xmlns:a16="http://schemas.microsoft.com/office/drawing/2014/main" val="10000"/>
                  </a:ext>
                </a:extLst>
              </a:tr>
              <a:tr h="660400">
                <a:tc vMerge="1">
                  <a:txBody>
                    <a:bodyPr/>
                    <a:lstStyle/>
                    <a:p>
                      <a:endParaRPr lang="en-US"/>
                    </a:p>
                  </a:txBody>
                  <a:tcPr/>
                </a:tc>
                <a:tc>
                  <a:txBody>
                    <a:bodyPr/>
                    <a:lstStyle/>
                    <a:p>
                      <a:pPr marL="0" marR="0">
                        <a:spcBef>
                          <a:spcPts val="0"/>
                        </a:spcBef>
                        <a:spcAft>
                          <a:spcPts val="0"/>
                        </a:spcAft>
                      </a:pPr>
                      <a:r>
                        <a:rPr lang="en-IN" sz="1600" dirty="0" smtClean="0">
                          <a:solidFill>
                            <a:schemeClr val="tx1"/>
                          </a:solidFill>
                          <a:effectLst/>
                        </a:rPr>
                        <a:t>100%</a:t>
                      </a:r>
                      <a:endParaRPr lang="en-US" sz="1400" dirty="0">
                        <a:solidFill>
                          <a:schemeClr val="tx1"/>
                        </a:solidFill>
                        <a:effectLst/>
                        <a:latin typeface="Calibri"/>
                        <a:ea typeface="Times New Roman"/>
                        <a:cs typeface="Times New Roman"/>
                      </a:endParaRPr>
                    </a:p>
                  </a:txBody>
                  <a:tcPr marL="68580" marR="68580" marT="0" marB="0">
                    <a:noFill/>
                  </a:tcPr>
                </a:tc>
                <a:tc>
                  <a:txBody>
                    <a:bodyPr/>
                    <a:lstStyle/>
                    <a:p>
                      <a:pPr marL="0" marR="0">
                        <a:spcBef>
                          <a:spcPts val="0"/>
                        </a:spcBef>
                        <a:spcAft>
                          <a:spcPts val="0"/>
                        </a:spcAft>
                      </a:pPr>
                      <a:endParaRPr lang="en-US" sz="1400" dirty="0">
                        <a:solidFill>
                          <a:schemeClr val="tx1"/>
                        </a:solidFill>
                        <a:effectLst/>
                        <a:latin typeface="Calibri"/>
                        <a:ea typeface="Times New Roman"/>
                        <a:cs typeface="Times New Roman"/>
                      </a:endParaRPr>
                    </a:p>
                  </a:txBody>
                  <a:tcPr marL="68580" marR="68580" marT="0" marB="0">
                    <a:noFill/>
                  </a:tcPr>
                </a:tc>
                <a:tc>
                  <a:txBody>
                    <a:bodyPr/>
                    <a:lstStyle/>
                    <a:p>
                      <a:pPr marL="0" marR="0">
                        <a:spcBef>
                          <a:spcPts val="0"/>
                        </a:spcBef>
                        <a:spcAft>
                          <a:spcPts val="0"/>
                        </a:spcAft>
                      </a:pPr>
                      <a:endParaRPr lang="en-US" sz="1400" dirty="0">
                        <a:solidFill>
                          <a:schemeClr val="tx1"/>
                        </a:solidFill>
                        <a:effectLst/>
                        <a:latin typeface="Calibri"/>
                        <a:ea typeface="Times New Roman"/>
                        <a:cs typeface="Times New Roman"/>
                      </a:endParaRPr>
                    </a:p>
                  </a:txBody>
                  <a:tcPr marL="68580" marR="68580" marT="0" marB="0">
                    <a:noFill/>
                  </a:tcPr>
                </a:tc>
                <a:extLst>
                  <a:ext uri="{0D108BD9-81ED-4DB2-BD59-A6C34878D82A}">
                    <a16:rowId xmlns:a16="http://schemas.microsoft.com/office/drawing/2014/main" val="10001"/>
                  </a:ext>
                </a:extLst>
              </a:tr>
            </a:tbl>
          </a:graphicData>
        </a:graphic>
      </p:graphicFrame>
      <p:sp>
        <p:nvSpPr>
          <p:cNvPr id="10" name="TextBox 9"/>
          <p:cNvSpPr txBox="1"/>
          <p:nvPr/>
        </p:nvSpPr>
        <p:spPr>
          <a:xfrm>
            <a:off x="1676400" y="3018472"/>
            <a:ext cx="6477000" cy="1477328"/>
          </a:xfrm>
          <a:prstGeom prst="rect">
            <a:avLst/>
          </a:prstGeom>
          <a:noFill/>
        </p:spPr>
        <p:txBody>
          <a:bodyPr wrap="square" rtlCol="0">
            <a:spAutoFit/>
          </a:bodyPr>
          <a:lstStyle/>
          <a:p>
            <a:pPr marL="285750" indent="-285750">
              <a:buFont typeface="Arial" pitchFamily="34" charset="0"/>
              <a:buChar char="•"/>
            </a:pPr>
            <a:r>
              <a:rPr lang="en-US" b="1" dirty="0"/>
              <a:t>5 quizzes will be conducted </a:t>
            </a:r>
          </a:p>
          <a:p>
            <a:pPr marL="285750" indent="-285750">
              <a:buFont typeface="Arial" pitchFamily="34" charset="0"/>
              <a:buChar char="•"/>
            </a:pPr>
            <a:r>
              <a:rPr lang="en-US" b="1" dirty="0" smtClean="0"/>
              <a:t>5 Assignments will be given </a:t>
            </a:r>
            <a:endParaRPr lang="en-US" b="1" dirty="0"/>
          </a:p>
          <a:p>
            <a:pPr marL="285750" indent="-285750">
              <a:buFont typeface="Arial" pitchFamily="34" charset="0"/>
              <a:buChar char="•"/>
            </a:pPr>
            <a:r>
              <a:rPr lang="en-US" b="1" dirty="0"/>
              <a:t>Project/ Case Study/ Presentation</a:t>
            </a:r>
          </a:p>
          <a:p>
            <a:pPr marL="285750" indent="-285750">
              <a:buFont typeface="Arial" pitchFamily="34" charset="0"/>
              <a:buChar char="•"/>
            </a:pPr>
            <a:r>
              <a:rPr lang="en-US" b="1" dirty="0"/>
              <a:t>Regular Class Performance </a:t>
            </a:r>
          </a:p>
          <a:p>
            <a:pPr marL="285750" indent="-285750">
              <a:buFont typeface="Arial" pitchFamily="34" charset="0"/>
              <a:buChar char="•"/>
            </a:pPr>
            <a:r>
              <a:rPr lang="en-US" b="1" dirty="0"/>
              <a:t>Certification/MOOC course based Evaluation</a:t>
            </a:r>
          </a:p>
        </p:txBody>
      </p:sp>
    </p:spTree>
    <p:extLst>
      <p:ext uri="{BB962C8B-B14F-4D97-AF65-F5344CB8AC3E}">
        <p14:creationId xmlns:p14="http://schemas.microsoft.com/office/powerpoint/2010/main" val="2193103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403648" y="1412776"/>
            <a:ext cx="7128792" cy="5040560"/>
          </a:xfrm>
        </p:spPr>
        <p:txBody>
          <a:bodyPr>
            <a:normAutofit/>
          </a:bodyPr>
          <a:lstStyle/>
          <a:p>
            <a:r>
              <a:rPr lang="en-US" sz="2800" dirty="0">
                <a:solidFill>
                  <a:schemeClr val="tx1"/>
                </a:solidFill>
                <a:latin typeface="Algerian" pitchFamily="82" charset="0"/>
                <a:cs typeface="Times New Roman" pitchFamily="18" charset="0"/>
              </a:rPr>
              <a:t>List of students</a:t>
            </a:r>
          </a:p>
          <a:p>
            <a:endParaRPr lang="en-US" sz="2800" dirty="0">
              <a:solidFill>
                <a:schemeClr val="tx1"/>
              </a:solidFill>
              <a:latin typeface="Algerian" pitchFamily="82" charset="0"/>
              <a:cs typeface="Times New Roman" pitchFamily="18" charset="0"/>
            </a:endParaRPr>
          </a:p>
          <a:p>
            <a:r>
              <a:rPr lang="en-US" sz="2800" dirty="0">
                <a:solidFill>
                  <a:schemeClr val="tx1"/>
                </a:solidFill>
                <a:latin typeface="Algerian" pitchFamily="82" charset="0"/>
                <a:cs typeface="Times New Roman" pitchFamily="18" charset="0"/>
              </a:rPr>
              <a:t>As per Attendance List</a:t>
            </a:r>
            <a:endParaRPr lang="en-IN" sz="2800" dirty="0">
              <a:solidFill>
                <a:schemeClr val="tx1"/>
              </a:solidFill>
              <a:latin typeface="Algerian" pitchFamily="82" charset="0"/>
              <a:cs typeface="Times New Roman" pitchFamily="18" charset="0"/>
            </a:endParaRPr>
          </a:p>
        </p:txBody>
      </p:sp>
      <p:sp>
        <p:nvSpPr>
          <p:cNvPr id="4" name="object 6"/>
          <p:cNvSpPr>
            <a:spLocks noGrp="1"/>
          </p:cNvSpPr>
          <p:nvPr>
            <p:ph type="ctrTitle"/>
          </p:nvPr>
        </p:nvSpPr>
        <p:spPr>
          <a:xfrm>
            <a:off x="0" y="1"/>
            <a:ext cx="9144000" cy="1412775"/>
          </a:xfrm>
          <a:prstGeom prst="rect">
            <a:avLst/>
          </a:prstGeom>
          <a:blipFill>
            <a:blip r:embed="rId2" cstate="print"/>
            <a:stretch>
              <a:fillRect/>
            </a:stretch>
          </a:blipFill>
        </p:spPr>
        <p:txBody>
          <a:bodyPr wrap="square" lIns="0" tIns="0" rIns="0" bIns="0" rtlCol="0">
            <a:normAutofit/>
          </a:bodyPr>
          <a:lstStyle/>
          <a:p>
            <a:r>
              <a:rPr lang="pt-BR" sz="1400" dirty="0">
                <a:solidFill>
                  <a:schemeClr val="bg1"/>
                </a:solidFill>
                <a:latin typeface="Times New Roman" pitchFamily="18" charset="0"/>
                <a:cs typeface="Times New Roman" pitchFamily="18" charset="0"/>
              </a:rPr>
              <a:t>S C H O O L  O F  E N G I N E E R I N G  &amp;	T E C H N O L O G Y</a:t>
            </a:r>
            <a:br>
              <a:rPr lang="pt-BR" sz="1400" dirty="0">
                <a:solidFill>
                  <a:schemeClr val="bg1"/>
                </a:solidFill>
                <a:latin typeface="Times New Roman" pitchFamily="18" charset="0"/>
                <a:cs typeface="Times New Roman" pitchFamily="18" charset="0"/>
              </a:rPr>
            </a:br>
            <a:r>
              <a:rPr lang="pt-BR" sz="1400" dirty="0">
                <a:solidFill>
                  <a:schemeClr val="bg1"/>
                </a:solidFill>
                <a:latin typeface="Times New Roman" pitchFamily="18" charset="0"/>
                <a:cs typeface="Times New Roman" pitchFamily="18" charset="0"/>
              </a:rPr>
              <a:t>D E P A R T M E N T   O F   C O M P U T E R   S C I E N C E   A N D   E N G I N E E R I N G</a:t>
            </a:r>
            <a:r>
              <a:rPr lang="pt-BR" dirty="0">
                <a:solidFill>
                  <a:schemeClr val="bg1"/>
                </a:solidFill>
                <a:latin typeface="Times New Roman" pitchFamily="18" charset="0"/>
                <a:cs typeface="Times New Roman" pitchFamily="18" charset="0"/>
              </a:rPr>
              <a:t/>
            </a:r>
            <a:br>
              <a:rPr lang="pt-BR" dirty="0">
                <a:solidFill>
                  <a:schemeClr val="bg1"/>
                </a:solidFill>
                <a:latin typeface="Times New Roman" pitchFamily="18" charset="0"/>
                <a:cs typeface="Times New Roman" pitchFamily="18" charset="0"/>
              </a:rPr>
            </a:br>
            <a:endParaRPr lang="en-IN" dirty="0">
              <a:solidFill>
                <a:schemeClr val="bg1"/>
              </a:solidFill>
              <a:latin typeface="Times New Roman" pitchFamily="18" charset="0"/>
              <a:cs typeface="Times New Roman" pitchFamily="18" charset="0"/>
            </a:endParaRPr>
          </a:p>
        </p:txBody>
      </p:sp>
      <p:sp>
        <p:nvSpPr>
          <p:cNvPr id="5" name="object 5"/>
          <p:cNvSpPr/>
          <p:nvPr/>
        </p:nvSpPr>
        <p:spPr>
          <a:xfrm>
            <a:off x="0" y="1412776"/>
            <a:ext cx="838200" cy="5445224"/>
          </a:xfrm>
          <a:prstGeom prst="rect">
            <a:avLst/>
          </a:prstGeom>
          <a:blipFill>
            <a:blip r:embed="rId3"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8909164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1448</TotalTime>
  <Words>1204</Words>
  <Application>Microsoft Office PowerPoint</Application>
  <PresentationFormat>On-screen Show (4:3)</PresentationFormat>
  <Paragraphs>169</Paragraphs>
  <Slides>21</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Algerian</vt:lpstr>
      <vt:lpstr>Aptos</vt:lpstr>
      <vt:lpstr>Arial</vt:lpstr>
      <vt:lpstr>Calibri</vt:lpstr>
      <vt:lpstr>Times New Roman</vt:lpstr>
      <vt:lpstr>Office Theme</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PowerPoint Presentation</vt:lpstr>
      <vt:lpstr>PowerPoint Presentation</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lpstr>S C H O O L  O F  E N G I N E E R I N G  &amp; T E C H N O L O G Y D E P A R T M E N T   O F   C O M P U T E R   S C I E N C E   A N D   E N G I N E E R I N 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 C H O O L  O F  E N G I N E E R I N G  &amp; T E C H N O L O G Y D E P A R T M E N T   O F   C O M P U T E R   S C I E N C E   A N D   E N G I N E E R I N G</dc:title>
  <dc:creator>admin</dc:creator>
  <cp:lastModifiedBy>Keshav Kaushik</cp:lastModifiedBy>
  <cp:revision>37</cp:revision>
  <dcterms:created xsi:type="dcterms:W3CDTF">2020-07-18T17:11:35Z</dcterms:created>
  <dcterms:modified xsi:type="dcterms:W3CDTF">2025-07-15T10:48:24Z</dcterms:modified>
</cp:coreProperties>
</file>