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88" r:id="rId4"/>
    <p:sldId id="289" r:id="rId5"/>
    <p:sldId id="290" r:id="rId6"/>
    <p:sldId id="292" r:id="rId7"/>
    <p:sldId id="291" r:id="rId8"/>
    <p:sldId id="293" r:id="rId9"/>
    <p:sldId id="256" r:id="rId10"/>
    <p:sldId id="259" r:id="rId11"/>
    <p:sldId id="260" r:id="rId12"/>
    <p:sldId id="261" r:id="rId13"/>
    <p:sldId id="262" r:id="rId14"/>
    <p:sldId id="263" r:id="rId15"/>
    <p:sldId id="264" r:id="rId16"/>
    <p:sldId id="287" r:id="rId17"/>
    <p:sldId id="265" r:id="rId18"/>
    <p:sldId id="266" r:id="rId19"/>
    <p:sldId id="267" r:id="rId20"/>
    <p:sldId id="268" r:id="rId21"/>
    <p:sldId id="269" r:id="rId22"/>
    <p:sldId id="270"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A4C4"/>
    <a:srgbClr val="4299B6"/>
    <a:srgbClr val="4DB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28ECF2-C78A-4316-BE8B-DD43CA3CA46E}" type="datetimeFigureOut">
              <a:rPr lang="en-IN" smtClean="0"/>
              <a:t>20-06-2019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45A3C-C5FE-46C8-8480-2EEF0D620B23}" type="slidenum">
              <a:rPr lang="en-IN" smtClean="0"/>
              <a:t>‹#›</a:t>
            </a:fld>
            <a:endParaRPr lang="en-IN"/>
          </a:p>
        </p:txBody>
      </p:sp>
    </p:spTree>
    <p:extLst>
      <p:ext uri="{BB962C8B-B14F-4D97-AF65-F5344CB8AC3E}">
        <p14:creationId xmlns:p14="http://schemas.microsoft.com/office/powerpoint/2010/main" val="2699853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8ECF2-C78A-4316-BE8B-DD43CA3CA46E}" type="datetimeFigureOut">
              <a:rPr lang="en-IN" smtClean="0"/>
              <a:t>20-06-2019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45A3C-C5FE-46C8-8480-2EEF0D620B23}" type="slidenum">
              <a:rPr lang="en-IN" smtClean="0"/>
              <a:t>‹#›</a:t>
            </a:fld>
            <a:endParaRPr lang="en-IN"/>
          </a:p>
        </p:txBody>
      </p:sp>
    </p:spTree>
    <p:extLst>
      <p:ext uri="{BB962C8B-B14F-4D97-AF65-F5344CB8AC3E}">
        <p14:creationId xmlns:p14="http://schemas.microsoft.com/office/powerpoint/2010/main" val="137755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8ECF2-C78A-4316-BE8B-DD43CA3CA46E}" type="datetimeFigureOut">
              <a:rPr lang="en-IN" smtClean="0"/>
              <a:t>20-06-2019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45A3C-C5FE-46C8-8480-2EEF0D620B2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55563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8ECF2-C78A-4316-BE8B-DD43CA3CA46E}" type="datetimeFigureOut">
              <a:rPr lang="en-IN" smtClean="0"/>
              <a:t>20-06-2019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45A3C-C5FE-46C8-8480-2EEF0D620B23}" type="slidenum">
              <a:rPr lang="en-IN" smtClean="0"/>
              <a:t>‹#›</a:t>
            </a:fld>
            <a:endParaRPr lang="en-IN"/>
          </a:p>
        </p:txBody>
      </p:sp>
    </p:spTree>
    <p:extLst>
      <p:ext uri="{BB962C8B-B14F-4D97-AF65-F5344CB8AC3E}">
        <p14:creationId xmlns:p14="http://schemas.microsoft.com/office/powerpoint/2010/main" val="1183779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8ECF2-C78A-4316-BE8B-DD43CA3CA46E}" type="datetimeFigureOut">
              <a:rPr lang="en-IN" smtClean="0"/>
              <a:t>20-06-2019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45A3C-C5FE-46C8-8480-2EEF0D620B2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5352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8ECF2-C78A-4316-BE8B-DD43CA3CA46E}" type="datetimeFigureOut">
              <a:rPr lang="en-IN" smtClean="0"/>
              <a:t>20-06-2019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45A3C-C5FE-46C8-8480-2EEF0D620B23}" type="slidenum">
              <a:rPr lang="en-IN" smtClean="0"/>
              <a:t>‹#›</a:t>
            </a:fld>
            <a:endParaRPr lang="en-IN"/>
          </a:p>
        </p:txBody>
      </p:sp>
    </p:spTree>
    <p:extLst>
      <p:ext uri="{BB962C8B-B14F-4D97-AF65-F5344CB8AC3E}">
        <p14:creationId xmlns:p14="http://schemas.microsoft.com/office/powerpoint/2010/main" val="2774894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28ECF2-C78A-4316-BE8B-DD43CA3CA46E}" type="datetimeFigureOut">
              <a:rPr lang="en-IN" smtClean="0"/>
              <a:t>20-06-2019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45A3C-C5FE-46C8-8480-2EEF0D620B23}" type="slidenum">
              <a:rPr lang="en-IN" smtClean="0"/>
              <a:t>‹#›</a:t>
            </a:fld>
            <a:endParaRPr lang="en-IN"/>
          </a:p>
        </p:txBody>
      </p:sp>
    </p:spTree>
    <p:extLst>
      <p:ext uri="{BB962C8B-B14F-4D97-AF65-F5344CB8AC3E}">
        <p14:creationId xmlns:p14="http://schemas.microsoft.com/office/powerpoint/2010/main" val="3935736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28ECF2-C78A-4316-BE8B-DD43CA3CA46E}" type="datetimeFigureOut">
              <a:rPr lang="en-IN" smtClean="0"/>
              <a:t>20-06-2019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45A3C-C5FE-46C8-8480-2EEF0D620B23}" type="slidenum">
              <a:rPr lang="en-IN" smtClean="0"/>
              <a:t>‹#›</a:t>
            </a:fld>
            <a:endParaRPr lang="en-IN"/>
          </a:p>
        </p:txBody>
      </p:sp>
    </p:spTree>
    <p:extLst>
      <p:ext uri="{BB962C8B-B14F-4D97-AF65-F5344CB8AC3E}">
        <p14:creationId xmlns:p14="http://schemas.microsoft.com/office/powerpoint/2010/main" val="358524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28ECF2-C78A-4316-BE8B-DD43CA3CA46E}" type="datetimeFigureOut">
              <a:rPr lang="en-IN" smtClean="0"/>
              <a:t>20-06-2019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45A3C-C5FE-46C8-8480-2EEF0D620B23}" type="slidenum">
              <a:rPr lang="en-IN" smtClean="0"/>
              <a:t>‹#›</a:t>
            </a:fld>
            <a:endParaRPr lang="en-IN"/>
          </a:p>
        </p:txBody>
      </p:sp>
    </p:spTree>
    <p:extLst>
      <p:ext uri="{BB962C8B-B14F-4D97-AF65-F5344CB8AC3E}">
        <p14:creationId xmlns:p14="http://schemas.microsoft.com/office/powerpoint/2010/main" val="32760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8ECF2-C78A-4316-BE8B-DD43CA3CA46E}" type="datetimeFigureOut">
              <a:rPr lang="en-IN" smtClean="0"/>
              <a:t>20-06-2019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D45A3C-C5FE-46C8-8480-2EEF0D620B23}" type="slidenum">
              <a:rPr lang="en-IN" smtClean="0"/>
              <a:t>‹#›</a:t>
            </a:fld>
            <a:endParaRPr lang="en-IN"/>
          </a:p>
        </p:txBody>
      </p:sp>
    </p:spTree>
    <p:extLst>
      <p:ext uri="{BB962C8B-B14F-4D97-AF65-F5344CB8AC3E}">
        <p14:creationId xmlns:p14="http://schemas.microsoft.com/office/powerpoint/2010/main" val="398571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28ECF2-C78A-4316-BE8B-DD43CA3CA46E}" type="datetimeFigureOut">
              <a:rPr lang="en-IN" smtClean="0"/>
              <a:t>20-06-2019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D45A3C-C5FE-46C8-8480-2EEF0D620B23}" type="slidenum">
              <a:rPr lang="en-IN" smtClean="0"/>
              <a:t>‹#›</a:t>
            </a:fld>
            <a:endParaRPr lang="en-IN"/>
          </a:p>
        </p:txBody>
      </p:sp>
    </p:spTree>
    <p:extLst>
      <p:ext uri="{BB962C8B-B14F-4D97-AF65-F5344CB8AC3E}">
        <p14:creationId xmlns:p14="http://schemas.microsoft.com/office/powerpoint/2010/main" val="235788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28ECF2-C78A-4316-BE8B-DD43CA3CA46E}" type="datetimeFigureOut">
              <a:rPr lang="en-IN" smtClean="0"/>
              <a:t>20-06-2019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D45A3C-C5FE-46C8-8480-2EEF0D620B23}" type="slidenum">
              <a:rPr lang="en-IN" smtClean="0"/>
              <a:t>‹#›</a:t>
            </a:fld>
            <a:endParaRPr lang="en-IN"/>
          </a:p>
        </p:txBody>
      </p:sp>
    </p:spTree>
    <p:extLst>
      <p:ext uri="{BB962C8B-B14F-4D97-AF65-F5344CB8AC3E}">
        <p14:creationId xmlns:p14="http://schemas.microsoft.com/office/powerpoint/2010/main" val="160836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28ECF2-C78A-4316-BE8B-DD43CA3CA46E}" type="datetimeFigureOut">
              <a:rPr lang="en-IN" smtClean="0"/>
              <a:t>20-06-2019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D45A3C-C5FE-46C8-8480-2EEF0D620B23}" type="slidenum">
              <a:rPr lang="en-IN" smtClean="0"/>
              <a:t>‹#›</a:t>
            </a:fld>
            <a:endParaRPr lang="en-IN"/>
          </a:p>
        </p:txBody>
      </p:sp>
    </p:spTree>
    <p:extLst>
      <p:ext uri="{BB962C8B-B14F-4D97-AF65-F5344CB8AC3E}">
        <p14:creationId xmlns:p14="http://schemas.microsoft.com/office/powerpoint/2010/main" val="425593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28ECF2-C78A-4316-BE8B-DD43CA3CA46E}" type="datetimeFigureOut">
              <a:rPr lang="en-IN" smtClean="0"/>
              <a:t>20-06-2019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D45A3C-C5FE-46C8-8480-2EEF0D620B23}" type="slidenum">
              <a:rPr lang="en-IN" smtClean="0"/>
              <a:t>‹#›</a:t>
            </a:fld>
            <a:endParaRPr lang="en-IN"/>
          </a:p>
        </p:txBody>
      </p:sp>
    </p:spTree>
    <p:extLst>
      <p:ext uri="{BB962C8B-B14F-4D97-AF65-F5344CB8AC3E}">
        <p14:creationId xmlns:p14="http://schemas.microsoft.com/office/powerpoint/2010/main" val="429029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28ECF2-C78A-4316-BE8B-DD43CA3CA46E}" type="datetimeFigureOut">
              <a:rPr lang="en-IN" smtClean="0"/>
              <a:t>20-06-2019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D45A3C-C5FE-46C8-8480-2EEF0D620B23}" type="slidenum">
              <a:rPr lang="en-IN" smtClean="0"/>
              <a:t>‹#›</a:t>
            </a:fld>
            <a:endParaRPr lang="en-IN"/>
          </a:p>
        </p:txBody>
      </p:sp>
    </p:spTree>
    <p:extLst>
      <p:ext uri="{BB962C8B-B14F-4D97-AF65-F5344CB8AC3E}">
        <p14:creationId xmlns:p14="http://schemas.microsoft.com/office/powerpoint/2010/main" val="166881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28ECF2-C78A-4316-BE8B-DD43CA3CA46E}" type="datetimeFigureOut">
              <a:rPr lang="en-IN" smtClean="0"/>
              <a:t>20-06-2019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D45A3C-C5FE-46C8-8480-2EEF0D620B23}" type="slidenum">
              <a:rPr lang="en-IN" smtClean="0"/>
              <a:t>‹#›</a:t>
            </a:fld>
            <a:endParaRPr lang="en-IN"/>
          </a:p>
        </p:txBody>
      </p:sp>
    </p:spTree>
    <p:extLst>
      <p:ext uri="{BB962C8B-B14F-4D97-AF65-F5344CB8AC3E}">
        <p14:creationId xmlns:p14="http://schemas.microsoft.com/office/powerpoint/2010/main" val="136952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28ECF2-C78A-4316-BE8B-DD43CA3CA46E}" type="datetimeFigureOut">
              <a:rPr lang="en-IN" smtClean="0"/>
              <a:t>20-06-2019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D45A3C-C5FE-46C8-8480-2EEF0D620B23}" type="slidenum">
              <a:rPr lang="en-IN" smtClean="0"/>
              <a:t>‹#›</a:t>
            </a:fld>
            <a:endParaRPr lang="en-IN"/>
          </a:p>
        </p:txBody>
      </p:sp>
    </p:spTree>
    <p:extLst>
      <p:ext uri="{BB962C8B-B14F-4D97-AF65-F5344CB8AC3E}">
        <p14:creationId xmlns:p14="http://schemas.microsoft.com/office/powerpoint/2010/main" val="1565986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investopedia.com/terms/s/shareholder.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3330-8351-4495-8FD3-54368C6ADA29}"/>
              </a:ext>
            </a:extLst>
          </p:cNvPr>
          <p:cNvSpPr>
            <a:spLocks noGrp="1"/>
          </p:cNvSpPr>
          <p:nvPr>
            <p:ph type="title"/>
          </p:nvPr>
        </p:nvSpPr>
        <p:spPr>
          <a:xfrm>
            <a:off x="677334" y="511945"/>
            <a:ext cx="8596668" cy="1320800"/>
          </a:xfrm>
        </p:spPr>
        <p:txBody>
          <a:bodyPr/>
          <a:lstStyle/>
          <a:p>
            <a:r>
              <a:rPr lang="en-IN" b="1" dirty="0"/>
              <a:t>STRUCTURED PRODUCTS</a:t>
            </a:r>
            <a:br>
              <a:rPr lang="en-IN" dirty="0">
                <a:effectLst/>
              </a:rPr>
            </a:br>
            <a:endParaRPr lang="en-IN" dirty="0"/>
          </a:p>
        </p:txBody>
      </p:sp>
      <p:sp>
        <p:nvSpPr>
          <p:cNvPr id="3" name="Content Placeholder 2">
            <a:extLst>
              <a:ext uri="{FF2B5EF4-FFF2-40B4-BE49-F238E27FC236}">
                <a16:creationId xmlns:a16="http://schemas.microsoft.com/office/drawing/2014/main" id="{C3DC92FE-7E1A-464F-9CD8-2C3F1667837E}"/>
              </a:ext>
            </a:extLst>
          </p:cNvPr>
          <p:cNvSpPr>
            <a:spLocks noGrp="1"/>
          </p:cNvSpPr>
          <p:nvPr>
            <p:ph idx="1"/>
          </p:nvPr>
        </p:nvSpPr>
        <p:spPr>
          <a:xfrm>
            <a:off x="677334" y="1766657"/>
            <a:ext cx="8596668" cy="4274706"/>
          </a:xfrm>
        </p:spPr>
        <p:txBody>
          <a:bodyPr/>
          <a:lstStyle/>
          <a:p>
            <a:pPr marL="0" indent="0">
              <a:buNone/>
            </a:pPr>
            <a:r>
              <a:rPr lang="en-US" dirty="0"/>
              <a:t>A </a:t>
            </a:r>
            <a:r>
              <a:rPr lang="en-US" b="1" dirty="0"/>
              <a:t>structured product</a:t>
            </a:r>
            <a:r>
              <a:rPr lang="en-US" dirty="0"/>
              <a:t>, also known as a </a:t>
            </a:r>
            <a:r>
              <a:rPr lang="en-US" b="1" dirty="0"/>
              <a:t>market-linked investment</a:t>
            </a:r>
            <a:r>
              <a:rPr lang="en-US" dirty="0"/>
              <a:t>, is a pre packaged investment strategy based on:</a:t>
            </a:r>
            <a:endParaRPr lang="en-US" dirty="0">
              <a:effectLst/>
            </a:endParaRPr>
          </a:p>
          <a:p>
            <a:pPr lvl="1" fontAlgn="base"/>
            <a:r>
              <a:rPr lang="en-US" dirty="0"/>
              <a:t>A single security</a:t>
            </a:r>
          </a:p>
          <a:p>
            <a:pPr lvl="1" fontAlgn="base"/>
            <a:r>
              <a:rPr lang="en-US" dirty="0"/>
              <a:t>A basket of securities</a:t>
            </a:r>
          </a:p>
          <a:p>
            <a:pPr lvl="1" fontAlgn="base"/>
            <a:r>
              <a:rPr lang="en-US" dirty="0"/>
              <a:t>Options, Indices, Commodities, Debt issuance or Foreign currencies</a:t>
            </a:r>
          </a:p>
          <a:p>
            <a:pPr lvl="1" fontAlgn="base"/>
            <a:r>
              <a:rPr lang="en-US" dirty="0"/>
              <a:t>Derivatives.</a:t>
            </a:r>
          </a:p>
          <a:p>
            <a:pPr marL="0" indent="0">
              <a:buNone/>
            </a:pPr>
            <a:endParaRPr lang="en-US" dirty="0"/>
          </a:p>
          <a:p>
            <a:endParaRPr lang="en-IN" dirty="0"/>
          </a:p>
        </p:txBody>
      </p:sp>
    </p:spTree>
    <p:extLst>
      <p:ext uri="{BB962C8B-B14F-4D97-AF65-F5344CB8AC3E}">
        <p14:creationId xmlns:p14="http://schemas.microsoft.com/office/powerpoint/2010/main" val="3379784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699B96-8950-43CB-A956-832E395EDC46}"/>
              </a:ext>
            </a:extLst>
          </p:cNvPr>
          <p:cNvSpPr>
            <a:spLocks noGrp="1"/>
          </p:cNvSpPr>
          <p:nvPr>
            <p:ph idx="1"/>
          </p:nvPr>
        </p:nvSpPr>
        <p:spPr>
          <a:xfrm>
            <a:off x="608944" y="837817"/>
            <a:ext cx="8596668" cy="3880773"/>
          </a:xfrm>
        </p:spPr>
        <p:txBody>
          <a:bodyPr>
            <a:normAutofit/>
          </a:bodyPr>
          <a:lstStyle/>
          <a:p>
            <a:r>
              <a:rPr lang="en-US" sz="2400" b="1" dirty="0"/>
              <a:t>Knock-In is a safety feature for the client. If the worst performing underlying never trades below the Knock-In level, the client will never receive shares.</a:t>
            </a:r>
            <a:endParaRPr lang="en-US" sz="2400" dirty="0">
              <a:effectLst/>
            </a:endParaRPr>
          </a:p>
          <a:p>
            <a:pPr marL="0" indent="0">
              <a:buNone/>
            </a:pPr>
            <a:endParaRPr lang="en-US" sz="2400" dirty="0"/>
          </a:p>
          <a:p>
            <a:pPr marL="0" indent="0">
              <a:buNone/>
            </a:pPr>
            <a:br>
              <a:rPr lang="en-US" sz="2400" dirty="0"/>
            </a:br>
            <a:r>
              <a:rPr lang="en-US" sz="2400" b="1" dirty="0"/>
              <a:t>However, as you lower your knock-in level, the product becomes less riskier, and hence, pricier.</a:t>
            </a:r>
            <a:endParaRPr lang="en-IN" sz="2400" dirty="0"/>
          </a:p>
        </p:txBody>
      </p:sp>
    </p:spTree>
    <p:extLst>
      <p:ext uri="{BB962C8B-B14F-4D97-AF65-F5344CB8AC3E}">
        <p14:creationId xmlns:p14="http://schemas.microsoft.com/office/powerpoint/2010/main" val="340144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elsybNV7fu0ZTaBoaHPgsOqZRKQ2NhG81PEa1ggV-1TPXkSS9lyS0hWWg9Fmp6mRSyGw-1SF0woDEZOFA7dBuRy6uVViTmVoWssie9i0fgoKgHQJQX-oiM70qcWDXoqwhZHmK9NL8l26kGnzZg">
            <a:extLst>
              <a:ext uri="{FF2B5EF4-FFF2-40B4-BE49-F238E27FC236}">
                <a16:creationId xmlns:a16="http://schemas.microsoft.com/office/drawing/2014/main" id="{E4D5FF0E-6EBB-47C1-90EA-704CB8BBF9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309" y="71021"/>
            <a:ext cx="9676660" cy="6667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7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893D-D651-4EB4-97AB-F1EC0CADC659}"/>
              </a:ext>
            </a:extLst>
          </p:cNvPr>
          <p:cNvSpPr>
            <a:spLocks noGrp="1"/>
          </p:cNvSpPr>
          <p:nvPr>
            <p:ph type="title"/>
          </p:nvPr>
        </p:nvSpPr>
        <p:spPr/>
        <p:txBody>
          <a:bodyPr/>
          <a:lstStyle/>
          <a:p>
            <a:endParaRPr lang="en-IN" dirty="0"/>
          </a:p>
        </p:txBody>
      </p:sp>
      <p:pic>
        <p:nvPicPr>
          <p:cNvPr id="2050" name="Picture 2" descr="https://lh3.googleusercontent.com/-mJrrx7V0hIiSoy-etxzqDwNRtl-W3MyTiAzRObaFEI3YpFKB3r71n90NGnXrNU2V1Pf7UEt01VsxPEW5cklZ4quTZll4jZn8LUuCZNeokuywilK-BoMZYDxJw-icCX1GACSJ7Ej4j4HHFZgtw">
            <a:extLst>
              <a:ext uri="{FF2B5EF4-FFF2-40B4-BE49-F238E27FC236}">
                <a16:creationId xmlns:a16="http://schemas.microsoft.com/office/drawing/2014/main" id="{5C6D97E3-B429-4EEA-876D-642767949F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308802"/>
            <a:ext cx="10515599" cy="6277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21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5.googleusercontent.com/FIgYbdPjf0MfB3fnD6PCSQ2ao_0ZE0nW_3PRpb9rgnyxFbH5xKWPdY1NzCblA4AqU-7rynwgNXXvDVlTcHdnla_d-Leh9mrYIV0dwSqFCeIKcGUmrYalr1csd2vP8KzG7FqYKhlVrmpBwz_HHQ">
            <a:extLst>
              <a:ext uri="{FF2B5EF4-FFF2-40B4-BE49-F238E27FC236}">
                <a16:creationId xmlns:a16="http://schemas.microsoft.com/office/drawing/2014/main" id="{4444D31F-E9AF-45E7-AC09-C173F47B98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661" y="595945"/>
            <a:ext cx="10797209" cy="60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86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3.googleusercontent.com/EJgtcgkRJ08mR4u28aB3KFQZSg4Livhf1jMV7pvl__hSQhyDxpTGMWPjuQ893YBiSBCydmuTCPlQpPLNuWHMi2AzJflQgzaowkoDM5GL_e44RXwonuQRKREzUs8SqQPXCseTagsGTLxLL4jvxw">
            <a:extLst>
              <a:ext uri="{FF2B5EF4-FFF2-40B4-BE49-F238E27FC236}">
                <a16:creationId xmlns:a16="http://schemas.microsoft.com/office/drawing/2014/main" id="{025B61ED-1365-44F1-8521-47494C0E1E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7251" y="365125"/>
            <a:ext cx="10723485" cy="612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49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24F8E-4F34-406D-9BD6-5006FBEC9BF6}"/>
              </a:ext>
            </a:extLst>
          </p:cNvPr>
          <p:cNvSpPr>
            <a:spLocks noGrp="1"/>
          </p:cNvSpPr>
          <p:nvPr>
            <p:ph idx="1"/>
          </p:nvPr>
        </p:nvSpPr>
        <p:spPr>
          <a:xfrm>
            <a:off x="597435" y="926593"/>
            <a:ext cx="8596668" cy="4142557"/>
          </a:xfrm>
        </p:spPr>
        <p:txBody>
          <a:bodyPr>
            <a:normAutofit/>
          </a:bodyPr>
          <a:lstStyle/>
          <a:p>
            <a:pPr marL="0" indent="0" fontAlgn="base">
              <a:buNone/>
            </a:pPr>
            <a:r>
              <a:rPr lang="en-IN" sz="2000" b="1" u="sng" dirty="0"/>
              <a:t>BENEFITS</a:t>
            </a:r>
            <a:endParaRPr lang="en-US" sz="2000" b="1" dirty="0"/>
          </a:p>
          <a:p>
            <a:pPr fontAlgn="base"/>
            <a:r>
              <a:rPr lang="en-US" sz="2000" b="1" dirty="0"/>
              <a:t>Receive regular coupon payments.</a:t>
            </a:r>
          </a:p>
          <a:p>
            <a:pPr fontAlgn="base"/>
            <a:r>
              <a:rPr lang="en-US" sz="2000" b="1" dirty="0"/>
              <a:t>In case of a knock-out, get your money back early and reinvest directly in the market.</a:t>
            </a:r>
          </a:p>
          <a:p>
            <a:pPr marL="0" indent="0">
              <a:buNone/>
            </a:pPr>
            <a:br>
              <a:rPr lang="en-US" sz="2000" dirty="0"/>
            </a:br>
            <a:r>
              <a:rPr lang="en-IN" sz="2000" b="1" u="sng" dirty="0"/>
              <a:t>RISKS</a:t>
            </a:r>
            <a:endParaRPr lang="en-US" sz="2000" dirty="0"/>
          </a:p>
          <a:p>
            <a:pPr fontAlgn="base"/>
            <a:r>
              <a:rPr lang="en-US" sz="2000" b="1" dirty="0"/>
              <a:t>Your principal is not protected.</a:t>
            </a:r>
          </a:p>
          <a:p>
            <a:pPr fontAlgn="base"/>
            <a:r>
              <a:rPr lang="en-US" sz="2000" b="1" dirty="0"/>
              <a:t>Gains are limited to the pre-decided coupon.</a:t>
            </a:r>
          </a:p>
          <a:p>
            <a:pPr fontAlgn="base"/>
            <a:r>
              <a:rPr lang="en-US" sz="2000" b="1" dirty="0"/>
              <a:t>Constant exposure to credit risk of the issuer.</a:t>
            </a:r>
          </a:p>
          <a:p>
            <a:endParaRPr lang="en-IN" dirty="0"/>
          </a:p>
        </p:txBody>
      </p:sp>
    </p:spTree>
    <p:extLst>
      <p:ext uri="{BB962C8B-B14F-4D97-AF65-F5344CB8AC3E}">
        <p14:creationId xmlns:p14="http://schemas.microsoft.com/office/powerpoint/2010/main" val="2810203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0324-7BD9-405A-8D09-F160EBC19F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F6B551-EAAD-4614-AED1-B1B5B4FADFF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085055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99B5-4314-4464-B761-85F35C008142}"/>
              </a:ext>
            </a:extLst>
          </p:cNvPr>
          <p:cNvSpPr>
            <a:spLocks noGrp="1"/>
          </p:cNvSpPr>
          <p:nvPr>
            <p:ph type="title"/>
          </p:nvPr>
        </p:nvSpPr>
        <p:spPr/>
        <p:txBody>
          <a:bodyPr/>
          <a:lstStyle/>
          <a:p>
            <a:r>
              <a:rPr lang="en-IN" dirty="0"/>
              <a:t>Shares</a:t>
            </a:r>
          </a:p>
        </p:txBody>
      </p:sp>
      <p:sp>
        <p:nvSpPr>
          <p:cNvPr id="3" name="Content Placeholder 2">
            <a:extLst>
              <a:ext uri="{FF2B5EF4-FFF2-40B4-BE49-F238E27FC236}">
                <a16:creationId xmlns:a16="http://schemas.microsoft.com/office/drawing/2014/main" id="{288A47D7-0B45-4480-98DE-058645F0BDF0}"/>
              </a:ext>
            </a:extLst>
          </p:cNvPr>
          <p:cNvSpPr>
            <a:spLocks noGrp="1"/>
          </p:cNvSpPr>
          <p:nvPr>
            <p:ph idx="1"/>
          </p:nvPr>
        </p:nvSpPr>
        <p:spPr/>
        <p:txBody>
          <a:bodyPr>
            <a:normAutofit/>
          </a:bodyPr>
          <a:lstStyle/>
          <a:p>
            <a:pPr fontAlgn="base"/>
            <a:r>
              <a:rPr lang="en-US" dirty="0"/>
              <a:t>Shares are units of ownership interest in a corporation or financial asset that provide for an equal distribution in any profits, if any are declared, in the form of dividends. </a:t>
            </a:r>
          </a:p>
          <a:p>
            <a:pPr fontAlgn="base"/>
            <a:r>
              <a:rPr lang="en-US" dirty="0"/>
              <a:t>The two main types of shares are common shares and preferred shares.</a:t>
            </a:r>
          </a:p>
          <a:p>
            <a:pPr fontAlgn="base"/>
            <a:r>
              <a:rPr lang="en-US" dirty="0"/>
              <a:t>Preference share is a share which entitles the holder to a fixed dividend, whose payment takes priority over that of ordinary share dividends.</a:t>
            </a:r>
          </a:p>
          <a:p>
            <a:pPr fontAlgn="base"/>
            <a:r>
              <a:rPr lang="en-US" dirty="0"/>
              <a:t>Common shares are securities representing equity ownership in a corporation, providing voting rights, and entitling the holder to a share of the company's success through dividends and/or capital appreciation.</a:t>
            </a:r>
          </a:p>
          <a:p>
            <a:endParaRPr lang="en-IN" dirty="0"/>
          </a:p>
          <a:p>
            <a:endParaRPr lang="en-IN" dirty="0"/>
          </a:p>
        </p:txBody>
      </p:sp>
    </p:spTree>
    <p:extLst>
      <p:ext uri="{BB962C8B-B14F-4D97-AF65-F5344CB8AC3E}">
        <p14:creationId xmlns:p14="http://schemas.microsoft.com/office/powerpoint/2010/main" val="177414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438F8-FD21-4AA4-BEA0-7EAC7ECC21F5}"/>
              </a:ext>
            </a:extLst>
          </p:cNvPr>
          <p:cNvSpPr>
            <a:spLocks noGrp="1"/>
          </p:cNvSpPr>
          <p:nvPr>
            <p:ph idx="1"/>
          </p:nvPr>
        </p:nvSpPr>
        <p:spPr/>
        <p:txBody>
          <a:bodyPr/>
          <a:lstStyle/>
          <a:p>
            <a:pPr marL="0" indent="0">
              <a:buNone/>
            </a:pPr>
            <a:r>
              <a:rPr lang="en-IN" dirty="0"/>
              <a:t>     </a:t>
            </a:r>
          </a:p>
        </p:txBody>
      </p:sp>
      <p:pic>
        <p:nvPicPr>
          <p:cNvPr id="4" name="Picture 3">
            <a:extLst>
              <a:ext uri="{FF2B5EF4-FFF2-40B4-BE49-F238E27FC236}">
                <a16:creationId xmlns:a16="http://schemas.microsoft.com/office/drawing/2014/main" id="{0D6807EF-A657-4B99-A672-90BB7CC73965}"/>
              </a:ext>
            </a:extLst>
          </p:cNvPr>
          <p:cNvPicPr>
            <a:picLocks noChangeAspect="1"/>
          </p:cNvPicPr>
          <p:nvPr/>
        </p:nvPicPr>
        <p:blipFill>
          <a:blip r:embed="rId2"/>
          <a:stretch>
            <a:fillRect/>
          </a:stretch>
        </p:blipFill>
        <p:spPr>
          <a:xfrm>
            <a:off x="2365098" y="365125"/>
            <a:ext cx="6580119" cy="6022423"/>
          </a:xfrm>
          <a:prstGeom prst="rect">
            <a:avLst/>
          </a:prstGeom>
        </p:spPr>
      </p:pic>
    </p:spTree>
    <p:extLst>
      <p:ext uri="{BB962C8B-B14F-4D97-AF65-F5344CB8AC3E}">
        <p14:creationId xmlns:p14="http://schemas.microsoft.com/office/powerpoint/2010/main" val="1491074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5044-C874-4177-AAAB-4ACFE4C37A7A}"/>
              </a:ext>
            </a:extLst>
          </p:cNvPr>
          <p:cNvSpPr>
            <a:spLocks noGrp="1"/>
          </p:cNvSpPr>
          <p:nvPr>
            <p:ph type="title"/>
          </p:nvPr>
        </p:nvSpPr>
        <p:spPr/>
        <p:txBody>
          <a:bodyPr/>
          <a:lstStyle/>
          <a:p>
            <a:r>
              <a:rPr lang="en-US" dirty="0"/>
              <a:t>Voluntary &amp; Non Voluntary Corporate Actions</a:t>
            </a:r>
            <a:endParaRPr lang="en-IN" dirty="0"/>
          </a:p>
        </p:txBody>
      </p:sp>
      <p:sp>
        <p:nvSpPr>
          <p:cNvPr id="3" name="Content Placeholder 2">
            <a:extLst>
              <a:ext uri="{FF2B5EF4-FFF2-40B4-BE49-F238E27FC236}">
                <a16:creationId xmlns:a16="http://schemas.microsoft.com/office/drawing/2014/main" id="{4AC6CFB2-0664-4E0D-A246-185F3710BEFB}"/>
              </a:ext>
            </a:extLst>
          </p:cNvPr>
          <p:cNvSpPr>
            <a:spLocks noGrp="1"/>
          </p:cNvSpPr>
          <p:nvPr>
            <p:ph idx="1"/>
          </p:nvPr>
        </p:nvSpPr>
        <p:spPr/>
        <p:txBody>
          <a:bodyPr/>
          <a:lstStyle/>
          <a:p>
            <a:pPr fontAlgn="base"/>
            <a:r>
              <a:rPr lang="en-US" dirty="0"/>
              <a:t>A mandatory corporate action is an event initiated by the corporation by the board of directors that affects all shareholders.</a:t>
            </a:r>
          </a:p>
          <a:p>
            <a:pPr fontAlgn="base"/>
            <a:r>
              <a:rPr lang="en-US" dirty="0"/>
              <a:t>Participation of shareholders is mandatory for these corporate actions.</a:t>
            </a:r>
          </a:p>
          <a:p>
            <a:pPr fontAlgn="base"/>
            <a:r>
              <a:rPr lang="en-US" dirty="0"/>
              <a:t>Mandatory Corporate Actions Includes Cash Dividend, Stock Splits,  Mergers, Bonus Issue and Spinoffs.</a:t>
            </a:r>
          </a:p>
          <a:p>
            <a:pPr fontAlgn="base"/>
            <a:r>
              <a:rPr lang="en-US" dirty="0"/>
              <a:t>Voluntary corporate actions, are actions requiring a decision from the investor on whether or not to participate.  Example Right Issues and Buyback etc.</a:t>
            </a:r>
          </a:p>
          <a:p>
            <a:pPr marL="0" indent="0">
              <a:buNone/>
            </a:pPr>
            <a:endParaRPr lang="en-IN" dirty="0"/>
          </a:p>
        </p:txBody>
      </p:sp>
    </p:spTree>
    <p:extLst>
      <p:ext uri="{BB962C8B-B14F-4D97-AF65-F5344CB8AC3E}">
        <p14:creationId xmlns:p14="http://schemas.microsoft.com/office/powerpoint/2010/main" val="3700814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DE3D-85A2-4BD4-A1A2-0BE3B855CBDB}"/>
              </a:ext>
            </a:extLst>
          </p:cNvPr>
          <p:cNvSpPr>
            <a:spLocks noGrp="1"/>
          </p:cNvSpPr>
          <p:nvPr>
            <p:ph type="title"/>
          </p:nvPr>
        </p:nvSpPr>
        <p:spPr/>
        <p:txBody>
          <a:bodyPr/>
          <a:lstStyle/>
          <a:p>
            <a:r>
              <a:rPr lang="en-IN" b="1" dirty="0"/>
              <a:t>DERIVATIVES</a:t>
            </a:r>
            <a:endParaRPr lang="en-IN" dirty="0"/>
          </a:p>
        </p:txBody>
      </p:sp>
      <p:sp>
        <p:nvSpPr>
          <p:cNvPr id="3" name="Content Placeholder 2">
            <a:extLst>
              <a:ext uri="{FF2B5EF4-FFF2-40B4-BE49-F238E27FC236}">
                <a16:creationId xmlns:a16="http://schemas.microsoft.com/office/drawing/2014/main" id="{CFF51F3C-854B-43F3-A4A4-A7C17A9F1EFE}"/>
              </a:ext>
            </a:extLst>
          </p:cNvPr>
          <p:cNvSpPr>
            <a:spLocks noGrp="1"/>
          </p:cNvSpPr>
          <p:nvPr>
            <p:ph idx="1"/>
          </p:nvPr>
        </p:nvSpPr>
        <p:spPr>
          <a:xfrm>
            <a:off x="677334" y="1644588"/>
            <a:ext cx="8596668" cy="2612362"/>
          </a:xfrm>
        </p:spPr>
        <p:txBody>
          <a:bodyPr/>
          <a:lstStyle/>
          <a:p>
            <a:pPr marL="0" indent="0">
              <a:buNone/>
            </a:pPr>
            <a:endParaRPr lang="en-IN" dirty="0"/>
          </a:p>
          <a:p>
            <a:r>
              <a:rPr lang="en-US" dirty="0"/>
              <a:t>A derivative is a financial security with a value that is </a:t>
            </a:r>
            <a:r>
              <a:rPr lang="en-US" b="1" dirty="0"/>
              <a:t>derived from </a:t>
            </a:r>
            <a:r>
              <a:rPr lang="en-US" dirty="0"/>
              <a:t>an </a:t>
            </a:r>
            <a:r>
              <a:rPr lang="en-US" b="1" dirty="0"/>
              <a:t>underlying asset or group of assets</a:t>
            </a:r>
            <a:r>
              <a:rPr lang="en-US" dirty="0"/>
              <a:t>. </a:t>
            </a:r>
          </a:p>
          <a:p>
            <a:r>
              <a:rPr lang="en-US" dirty="0"/>
              <a:t>The derivative itself is a contract between two or more parties based upon the assets. </a:t>
            </a:r>
            <a:r>
              <a:rPr lang="en-US" b="1" dirty="0"/>
              <a:t>Its price is determined by fluctuations in the underlying asset.</a:t>
            </a:r>
            <a:r>
              <a:rPr lang="en-US" dirty="0"/>
              <a:t> </a:t>
            </a:r>
          </a:p>
          <a:p>
            <a:endParaRPr lang="en-US" dirty="0"/>
          </a:p>
          <a:p>
            <a:endParaRPr lang="en-IN" dirty="0"/>
          </a:p>
          <a:p>
            <a:endParaRPr lang="en-US" dirty="0"/>
          </a:p>
          <a:p>
            <a:endParaRPr lang="en-IN" dirty="0"/>
          </a:p>
        </p:txBody>
      </p:sp>
    </p:spTree>
    <p:extLst>
      <p:ext uri="{BB962C8B-B14F-4D97-AF65-F5344CB8AC3E}">
        <p14:creationId xmlns:p14="http://schemas.microsoft.com/office/powerpoint/2010/main" val="1468809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3209-5460-4F3F-8AA2-158309FB2055}"/>
              </a:ext>
            </a:extLst>
          </p:cNvPr>
          <p:cNvSpPr>
            <a:spLocks noGrp="1"/>
          </p:cNvSpPr>
          <p:nvPr>
            <p:ph type="title"/>
          </p:nvPr>
        </p:nvSpPr>
        <p:spPr/>
        <p:txBody>
          <a:bodyPr/>
          <a:lstStyle/>
          <a:p>
            <a:r>
              <a:rPr lang="en-IN" dirty="0"/>
              <a:t>Dividends</a:t>
            </a:r>
          </a:p>
        </p:txBody>
      </p:sp>
      <p:sp>
        <p:nvSpPr>
          <p:cNvPr id="3" name="Content Placeholder 2">
            <a:extLst>
              <a:ext uri="{FF2B5EF4-FFF2-40B4-BE49-F238E27FC236}">
                <a16:creationId xmlns:a16="http://schemas.microsoft.com/office/drawing/2014/main" id="{59D135A1-A496-4037-A750-5515E56AD97D}"/>
              </a:ext>
            </a:extLst>
          </p:cNvPr>
          <p:cNvSpPr>
            <a:spLocks noGrp="1"/>
          </p:cNvSpPr>
          <p:nvPr>
            <p:ph idx="1"/>
          </p:nvPr>
        </p:nvSpPr>
        <p:spPr/>
        <p:txBody>
          <a:bodyPr>
            <a:normAutofit fontScale="77500" lnSpcReduction="20000"/>
          </a:bodyPr>
          <a:lstStyle/>
          <a:p>
            <a:pPr marL="0" indent="0">
              <a:buNone/>
            </a:pPr>
            <a:r>
              <a:rPr lang="en-US" sz="2600" dirty="0"/>
              <a:t>Cash Dividend</a:t>
            </a:r>
            <a:endParaRPr lang="en-US" sz="2600" dirty="0">
              <a:effectLst/>
            </a:endParaRPr>
          </a:p>
          <a:p>
            <a:r>
              <a:rPr lang="en-US" dirty="0"/>
              <a:t>Companies are not required to pay dividends. Companies that choose to do so, often have grown sufficiently and see no opportunities to invest in themselves to obtain growth.</a:t>
            </a:r>
            <a:endParaRPr lang="en-US" dirty="0">
              <a:effectLst/>
            </a:endParaRPr>
          </a:p>
          <a:p>
            <a:r>
              <a:rPr lang="en-US" dirty="0"/>
              <a:t>The company’s board of directors decides what percentage of earnings will be paid out to shareholders, and puts the remaining profits back into the company. Although dividends are dispersed quarterly, it is important to remember that it’s not necessary for a company to pay dividend every single quarter.</a:t>
            </a:r>
            <a:endParaRPr lang="en-US" dirty="0">
              <a:effectLst/>
            </a:endParaRPr>
          </a:p>
          <a:p>
            <a:r>
              <a:rPr lang="en-US" dirty="0"/>
              <a:t>Important dates in case of dividend payout:</a:t>
            </a:r>
            <a:endParaRPr lang="en-US" dirty="0">
              <a:effectLst/>
            </a:endParaRPr>
          </a:p>
          <a:p>
            <a:pPr fontAlgn="base"/>
            <a:r>
              <a:rPr lang="en-US" b="1" i="1" u="sng" dirty="0"/>
              <a:t>Declaration Date:</a:t>
            </a:r>
            <a:r>
              <a:rPr lang="en-US" b="1" u="sng" dirty="0"/>
              <a:t> </a:t>
            </a:r>
            <a:r>
              <a:rPr lang="en-US" dirty="0"/>
              <a:t>This is the date on which a company’s board of directors declares that a dividend will be paid. The board determines the amount of the dividend, as well as when it is to be paid to shareholders of record.</a:t>
            </a:r>
            <a:endParaRPr lang="en-US" b="1" i="1" dirty="0"/>
          </a:p>
          <a:p>
            <a:pPr fontAlgn="base"/>
            <a:r>
              <a:rPr lang="en-US" b="1" i="1" u="sng" dirty="0"/>
              <a:t>Record Date:</a:t>
            </a:r>
            <a:r>
              <a:rPr lang="en-US" b="1" u="sng" dirty="0"/>
              <a:t> </a:t>
            </a:r>
            <a:r>
              <a:rPr lang="en-US" dirty="0"/>
              <a:t>This is the date on which a company reviews its books to determine its shareholders of record. Shareholders who hold a particular stock on this date will receive the firm’s dividend payment. </a:t>
            </a:r>
            <a:endParaRPr lang="en-US" b="1" i="1" dirty="0"/>
          </a:p>
          <a:p>
            <a:pPr fontAlgn="base"/>
            <a:r>
              <a:rPr lang="en-US" b="1" i="1" u="sng" dirty="0"/>
              <a:t>Ex-Dividend Date:</a:t>
            </a:r>
            <a:r>
              <a:rPr lang="en-US" b="1" u="sng" dirty="0"/>
              <a:t> </a:t>
            </a:r>
            <a:r>
              <a:rPr lang="en-US" dirty="0"/>
              <a:t>The ex-dividend date for stocks is typically two business days prior to the record date. If an investor buys a stock before the ex-dividend date, then he or she will receive the dividend payment else they wouldn’t receive.</a:t>
            </a:r>
            <a:endParaRPr lang="en-US" b="1" i="1" dirty="0"/>
          </a:p>
          <a:p>
            <a:endParaRPr lang="en-IN" dirty="0"/>
          </a:p>
        </p:txBody>
      </p:sp>
    </p:spTree>
    <p:extLst>
      <p:ext uri="{BB962C8B-B14F-4D97-AF65-F5344CB8AC3E}">
        <p14:creationId xmlns:p14="http://schemas.microsoft.com/office/powerpoint/2010/main" val="428431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22637-E95A-4D73-9FA9-3F784D179C9B}"/>
              </a:ext>
            </a:extLst>
          </p:cNvPr>
          <p:cNvSpPr>
            <a:spLocks noGrp="1"/>
          </p:cNvSpPr>
          <p:nvPr>
            <p:ph idx="1"/>
          </p:nvPr>
        </p:nvSpPr>
        <p:spPr/>
        <p:txBody>
          <a:bodyPr>
            <a:normAutofit fontScale="92500" lnSpcReduction="20000"/>
          </a:bodyPr>
          <a:lstStyle/>
          <a:p>
            <a:pPr marL="0" indent="0">
              <a:buNone/>
            </a:pPr>
            <a:r>
              <a:rPr lang="en-IN" sz="2200" dirty="0"/>
              <a:t>Stock Dividend</a:t>
            </a:r>
          </a:p>
          <a:p>
            <a:pPr fontAlgn="base"/>
            <a:r>
              <a:rPr lang="en-US" dirty="0"/>
              <a:t>Also known as scrip dividend. Paid in additional stocks rather than cash</a:t>
            </a:r>
          </a:p>
          <a:p>
            <a:pPr fontAlgn="base"/>
            <a:r>
              <a:rPr lang="en-US" dirty="0"/>
              <a:t>When - Either there is a shortage of liquid cash or it wants to hold onto its existing liquidity for other investments</a:t>
            </a:r>
          </a:p>
          <a:p>
            <a:pPr fontAlgn="base"/>
            <a:r>
              <a:rPr lang="en-US" dirty="0"/>
              <a:t>Advantageous for shares holders who don’t need immediate cash</a:t>
            </a:r>
          </a:p>
          <a:p>
            <a:pPr fontAlgn="base"/>
            <a:r>
              <a:rPr lang="en-US" dirty="0"/>
              <a:t>Tax advantage </a:t>
            </a:r>
          </a:p>
          <a:p>
            <a:r>
              <a:rPr lang="en-US" dirty="0"/>
              <a:t>   Dividend reinvestment:</a:t>
            </a:r>
            <a:endParaRPr lang="en-US" dirty="0">
              <a:effectLst/>
            </a:endParaRPr>
          </a:p>
          <a:p>
            <a:r>
              <a:rPr lang="en-US" dirty="0"/>
              <a:t>In a dividend reinvestment scenario, dividend distributions are reinvested back into the investor's account and used to purchase additional shares. This method increases the number of shares owned over time and typically results in the account growing in value at a faster rate than if dividends were not reinvested. Many investment companies offer this service to shareholders at no cost</a:t>
            </a:r>
            <a:br>
              <a:rPr lang="en-US" dirty="0"/>
            </a:br>
            <a:endParaRPr lang="en-IN" dirty="0"/>
          </a:p>
        </p:txBody>
      </p:sp>
    </p:spTree>
    <p:extLst>
      <p:ext uri="{BB962C8B-B14F-4D97-AF65-F5344CB8AC3E}">
        <p14:creationId xmlns:p14="http://schemas.microsoft.com/office/powerpoint/2010/main" val="567402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EFE53-9B10-4770-AB36-820079AA5915}"/>
              </a:ext>
            </a:extLst>
          </p:cNvPr>
          <p:cNvSpPr>
            <a:spLocks noGrp="1"/>
          </p:cNvSpPr>
          <p:nvPr>
            <p:ph idx="1"/>
          </p:nvPr>
        </p:nvSpPr>
        <p:spPr/>
        <p:txBody>
          <a:bodyPr/>
          <a:lstStyle/>
          <a:p>
            <a:pPr marL="0" indent="0">
              <a:buNone/>
            </a:pPr>
            <a:r>
              <a:rPr lang="en-IN" sz="2000" dirty="0"/>
              <a:t>Warrants</a:t>
            </a:r>
          </a:p>
          <a:p>
            <a:pPr fontAlgn="base"/>
            <a:r>
              <a:rPr lang="en-US" dirty="0"/>
              <a:t>Similar to options. We have both call and put warrants. There are both American and European warrants.</a:t>
            </a:r>
          </a:p>
          <a:p>
            <a:pPr fontAlgn="base"/>
            <a:r>
              <a:rPr lang="en-US" dirty="0"/>
              <a:t>Issued by the company itself. They are traded over the counter more often than exchange.</a:t>
            </a:r>
          </a:p>
          <a:p>
            <a:pPr fontAlgn="base"/>
            <a:r>
              <a:rPr lang="en-US" dirty="0"/>
              <a:t>Warrants are dilutive: when an investor exercises her warrant, she receives newly issued stock, rather than already-outstanding stock. Warrants have long period of maturities in years rather than in months.</a:t>
            </a:r>
          </a:p>
          <a:p>
            <a:endParaRPr lang="en-IN" dirty="0"/>
          </a:p>
        </p:txBody>
      </p:sp>
    </p:spTree>
    <p:extLst>
      <p:ext uri="{BB962C8B-B14F-4D97-AF65-F5344CB8AC3E}">
        <p14:creationId xmlns:p14="http://schemas.microsoft.com/office/powerpoint/2010/main" val="243597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0F46-3E28-4346-B6DB-D3847EE878F2}"/>
              </a:ext>
            </a:extLst>
          </p:cNvPr>
          <p:cNvSpPr>
            <a:spLocks noGrp="1"/>
          </p:cNvSpPr>
          <p:nvPr>
            <p:ph type="title"/>
          </p:nvPr>
        </p:nvSpPr>
        <p:spPr/>
        <p:txBody>
          <a:bodyPr/>
          <a:lstStyle/>
          <a:p>
            <a:r>
              <a:rPr lang="en-IN" dirty="0"/>
              <a:t>Rights issue</a:t>
            </a:r>
            <a:br>
              <a:rPr lang="en-IN" dirty="0">
                <a:effectLst/>
              </a:rPr>
            </a:br>
            <a:endParaRPr lang="en-IN" dirty="0"/>
          </a:p>
        </p:txBody>
      </p:sp>
      <p:sp>
        <p:nvSpPr>
          <p:cNvPr id="3" name="Content Placeholder 2">
            <a:extLst>
              <a:ext uri="{FF2B5EF4-FFF2-40B4-BE49-F238E27FC236}">
                <a16:creationId xmlns:a16="http://schemas.microsoft.com/office/drawing/2014/main" id="{A031890D-98BD-44F9-8D15-D869FB727EDB}"/>
              </a:ext>
            </a:extLst>
          </p:cNvPr>
          <p:cNvSpPr>
            <a:spLocks noGrp="1"/>
          </p:cNvSpPr>
          <p:nvPr>
            <p:ph idx="1"/>
          </p:nvPr>
        </p:nvSpPr>
        <p:spPr/>
        <p:txBody>
          <a:bodyPr>
            <a:normAutofit fontScale="77500" lnSpcReduction="20000"/>
          </a:bodyPr>
          <a:lstStyle/>
          <a:p>
            <a:pPr fontAlgn="base"/>
            <a:r>
              <a:rPr lang="en-US" dirty="0"/>
              <a:t>Rights are issued by cash strapped companies.</a:t>
            </a:r>
          </a:p>
          <a:p>
            <a:pPr fontAlgn="base"/>
            <a:r>
              <a:rPr lang="en-US" dirty="0"/>
              <a:t>Offers discount on existing share price .Transaction is executed on strike price.</a:t>
            </a:r>
          </a:p>
          <a:p>
            <a:pPr fontAlgn="base"/>
            <a:r>
              <a:rPr lang="en-US" dirty="0"/>
              <a:t>Offering ratio: No of rights issued/ Total existing shares holding.</a:t>
            </a:r>
          </a:p>
          <a:p>
            <a:pPr fontAlgn="base"/>
            <a:r>
              <a:rPr lang="en-US" dirty="0"/>
              <a:t>Ex-right price = (market cap of existing shares + no of new shares *strike price)/ Total shares after exercising the rights.</a:t>
            </a:r>
          </a:p>
          <a:p>
            <a:pPr fontAlgn="base"/>
            <a:r>
              <a:rPr lang="en-US" dirty="0"/>
              <a:t>You can </a:t>
            </a:r>
          </a:p>
          <a:p>
            <a:pPr fontAlgn="base"/>
            <a:r>
              <a:rPr lang="en-US" dirty="0"/>
              <a:t>subscribe to the rights issue in full (At strike price), </a:t>
            </a:r>
          </a:p>
          <a:p>
            <a:pPr fontAlgn="base"/>
            <a:r>
              <a:rPr lang="en-US" dirty="0"/>
              <a:t>ignore your rights or </a:t>
            </a:r>
          </a:p>
          <a:p>
            <a:pPr fontAlgn="base"/>
            <a:r>
              <a:rPr lang="en-US" dirty="0"/>
              <a:t>sell the rights to someone else</a:t>
            </a:r>
          </a:p>
          <a:p>
            <a:pPr fontAlgn="base"/>
            <a:r>
              <a:rPr lang="en-US" dirty="0"/>
              <a:t>Non renounceable rights cant be transferred or sold to others. While renounceable rights (called nil-paid rights after transferred) can be transferred at a price.</a:t>
            </a:r>
          </a:p>
          <a:p>
            <a:r>
              <a:rPr lang="en-US" dirty="0"/>
              <a:t>Price=(ex right price – strike price)</a:t>
            </a:r>
            <a:endParaRPr lang="en-US" dirty="0">
              <a:effectLst/>
            </a:endParaRPr>
          </a:p>
          <a:p>
            <a:pPr fontAlgn="base"/>
            <a:r>
              <a:rPr lang="en-US" dirty="0"/>
              <a:t>There is open offer similar to rights issue with only one conspicuous difference: shares purchased under offer cant be sold.</a:t>
            </a:r>
          </a:p>
          <a:p>
            <a:endParaRPr lang="en-IN" dirty="0"/>
          </a:p>
        </p:txBody>
      </p:sp>
    </p:spTree>
    <p:extLst>
      <p:ext uri="{BB962C8B-B14F-4D97-AF65-F5344CB8AC3E}">
        <p14:creationId xmlns:p14="http://schemas.microsoft.com/office/powerpoint/2010/main" val="309915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0D8A-16E7-4D3C-B185-852DC377AA7D}"/>
              </a:ext>
            </a:extLst>
          </p:cNvPr>
          <p:cNvSpPr>
            <a:spLocks noGrp="1"/>
          </p:cNvSpPr>
          <p:nvPr>
            <p:ph type="title"/>
          </p:nvPr>
        </p:nvSpPr>
        <p:spPr/>
        <p:txBody>
          <a:bodyPr/>
          <a:lstStyle/>
          <a:p>
            <a:r>
              <a:rPr lang="en-IN" dirty="0"/>
              <a:t>Bonus issue</a:t>
            </a:r>
          </a:p>
        </p:txBody>
      </p:sp>
      <p:sp>
        <p:nvSpPr>
          <p:cNvPr id="3" name="Content Placeholder 2">
            <a:extLst>
              <a:ext uri="{FF2B5EF4-FFF2-40B4-BE49-F238E27FC236}">
                <a16:creationId xmlns:a16="http://schemas.microsoft.com/office/drawing/2014/main" id="{9BF106B7-A9E4-4201-96EF-058E89245794}"/>
              </a:ext>
            </a:extLst>
          </p:cNvPr>
          <p:cNvSpPr>
            <a:spLocks noGrp="1"/>
          </p:cNvSpPr>
          <p:nvPr>
            <p:ph idx="1"/>
          </p:nvPr>
        </p:nvSpPr>
        <p:spPr>
          <a:xfrm>
            <a:off x="677334" y="2151711"/>
            <a:ext cx="8596668" cy="3880773"/>
          </a:xfrm>
        </p:spPr>
        <p:txBody>
          <a:bodyPr/>
          <a:lstStyle/>
          <a:p>
            <a:pPr fontAlgn="base"/>
            <a:r>
              <a:rPr lang="en-US" dirty="0"/>
              <a:t>Both : cash and shares</a:t>
            </a:r>
          </a:p>
          <a:p>
            <a:pPr fontAlgn="base"/>
            <a:r>
              <a:rPr lang="en-US" dirty="0"/>
              <a:t>Cash bonus is paid against overtly gained profits in a quarter.</a:t>
            </a:r>
          </a:p>
          <a:p>
            <a:pPr fontAlgn="base"/>
            <a:r>
              <a:rPr lang="en-US" dirty="0"/>
              <a:t>Shares bonus is issued freely when company has paucity of cash flow to meet dividends requirements. Increasing outstanding shares decreases stock price.</a:t>
            </a:r>
          </a:p>
          <a:p>
            <a:pPr fontAlgn="base"/>
            <a:r>
              <a:rPr lang="en-US" dirty="0"/>
              <a:t>Shareholders can sell these bonus shares to meet their liquidity requirements.</a:t>
            </a:r>
          </a:p>
          <a:p>
            <a:pPr fontAlgn="base"/>
            <a:r>
              <a:rPr lang="en-US" dirty="0"/>
              <a:t>Bonus issued is accord to some offering ratio .For </a:t>
            </a:r>
            <a:r>
              <a:rPr lang="en-US" dirty="0" err="1"/>
              <a:t>eg</a:t>
            </a:r>
            <a:r>
              <a:rPr lang="en-US" dirty="0"/>
              <a:t> 100 bonus shares for 1000 holding shares.</a:t>
            </a:r>
          </a:p>
          <a:p>
            <a:endParaRPr lang="en-IN" dirty="0"/>
          </a:p>
          <a:p>
            <a:endParaRPr lang="en-IN" dirty="0"/>
          </a:p>
        </p:txBody>
      </p:sp>
    </p:spTree>
    <p:extLst>
      <p:ext uri="{BB962C8B-B14F-4D97-AF65-F5344CB8AC3E}">
        <p14:creationId xmlns:p14="http://schemas.microsoft.com/office/powerpoint/2010/main" val="2806701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A441-7A2E-4820-A8E9-D92DC54FDE8C}"/>
              </a:ext>
            </a:extLst>
          </p:cNvPr>
          <p:cNvSpPr>
            <a:spLocks noGrp="1"/>
          </p:cNvSpPr>
          <p:nvPr>
            <p:ph type="title"/>
          </p:nvPr>
        </p:nvSpPr>
        <p:spPr/>
        <p:txBody>
          <a:bodyPr/>
          <a:lstStyle/>
          <a:p>
            <a:r>
              <a:rPr lang="en-IN" dirty="0"/>
              <a:t>Spin-Off</a:t>
            </a:r>
          </a:p>
        </p:txBody>
      </p:sp>
      <p:sp>
        <p:nvSpPr>
          <p:cNvPr id="3" name="Content Placeholder 2">
            <a:extLst>
              <a:ext uri="{FF2B5EF4-FFF2-40B4-BE49-F238E27FC236}">
                <a16:creationId xmlns:a16="http://schemas.microsoft.com/office/drawing/2014/main" id="{1D287074-0916-4F9F-9C5B-7707F54152F0}"/>
              </a:ext>
            </a:extLst>
          </p:cNvPr>
          <p:cNvSpPr>
            <a:spLocks noGrp="1"/>
          </p:cNvSpPr>
          <p:nvPr>
            <p:ph idx="1"/>
          </p:nvPr>
        </p:nvSpPr>
        <p:spPr/>
        <p:txBody>
          <a:bodyPr>
            <a:normAutofit/>
          </a:bodyPr>
          <a:lstStyle/>
          <a:p>
            <a:pPr fontAlgn="base"/>
            <a:r>
              <a:rPr lang="en-US" dirty="0"/>
              <a:t>A spinoff is creation of an independent company through the sale or distribution of new shares of an existing business or division of a parent company.</a:t>
            </a:r>
          </a:p>
          <a:p>
            <a:pPr fontAlgn="base"/>
            <a:r>
              <a:rPr lang="en-US" dirty="0"/>
              <a:t>Undertaken by company to streamline their business by spinning off less profitable or unrelated ventures.</a:t>
            </a:r>
          </a:p>
          <a:p>
            <a:pPr fontAlgn="base"/>
            <a:r>
              <a:rPr lang="en-US" dirty="0"/>
              <a:t>Spin off procedures:</a:t>
            </a:r>
          </a:p>
          <a:p>
            <a:pPr fontAlgn="base"/>
            <a:r>
              <a:rPr lang="en-US" dirty="0"/>
              <a:t>A corporation creates a spinoff by distributing 100% of its ownership interest in that business unit as a stock dividend to existing shareholders.</a:t>
            </a:r>
          </a:p>
          <a:p>
            <a:pPr fontAlgn="base"/>
            <a:r>
              <a:rPr lang="en-US" dirty="0"/>
              <a:t>Offer its existing </a:t>
            </a:r>
            <a:r>
              <a:rPr lang="en-US" u="sng" dirty="0">
                <a:hlinkClick r:id="rId2"/>
              </a:rPr>
              <a:t>shareholders</a:t>
            </a:r>
            <a:r>
              <a:rPr lang="en-US" dirty="0"/>
              <a:t> a discount to exchange their shares in the parent for shares </a:t>
            </a:r>
          </a:p>
          <a:p>
            <a:r>
              <a:rPr lang="en-US" dirty="0"/>
              <a:t>      of the spinoff.</a:t>
            </a:r>
            <a:endParaRPr lang="en-US" dirty="0">
              <a:effectLst/>
            </a:endParaRPr>
          </a:p>
          <a:p>
            <a:endParaRPr lang="en-IN" dirty="0"/>
          </a:p>
          <a:p>
            <a:endParaRPr lang="en-IN" dirty="0"/>
          </a:p>
        </p:txBody>
      </p:sp>
    </p:spTree>
    <p:extLst>
      <p:ext uri="{BB962C8B-B14F-4D97-AF65-F5344CB8AC3E}">
        <p14:creationId xmlns:p14="http://schemas.microsoft.com/office/powerpoint/2010/main" val="1568691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3B302-81DA-476C-863C-05B96A54D498}"/>
              </a:ext>
            </a:extLst>
          </p:cNvPr>
          <p:cNvSpPr>
            <a:spLocks noGrp="1"/>
          </p:cNvSpPr>
          <p:nvPr>
            <p:ph idx="1"/>
          </p:nvPr>
        </p:nvSpPr>
        <p:spPr/>
        <p:txBody>
          <a:bodyPr/>
          <a:lstStyle/>
          <a:p>
            <a:pPr fontAlgn="base"/>
            <a:r>
              <a:rPr lang="en-US" dirty="0"/>
              <a:t>It is common for the stock price of the parent company to take an immediate dip.</a:t>
            </a:r>
          </a:p>
          <a:p>
            <a:pPr fontAlgn="base"/>
            <a:r>
              <a:rPr lang="en-US" dirty="0"/>
              <a:t>Assets that now belong to the subsidiary were removed from the parent company's books, which lowers its book value.</a:t>
            </a:r>
          </a:p>
          <a:p>
            <a:pPr fontAlgn="base"/>
            <a:r>
              <a:rPr lang="en-US" dirty="0"/>
              <a:t>However, the value of the subsidiary's shares tend to make up the difference; the sum of the two stock prices typically approximates the parent company's pre-spinoff stock price.</a:t>
            </a:r>
          </a:p>
          <a:p>
            <a:pPr fontAlgn="base"/>
            <a:r>
              <a:rPr lang="en-US" dirty="0"/>
              <a:t>Post spin off market </a:t>
            </a:r>
            <a:r>
              <a:rPr lang="en-US" dirty="0" err="1"/>
              <a:t>capitalisation</a:t>
            </a:r>
            <a:r>
              <a:rPr lang="en-US" dirty="0"/>
              <a:t> of parent + post spin off </a:t>
            </a:r>
            <a:r>
              <a:rPr lang="en-US" dirty="0" err="1"/>
              <a:t>maket</a:t>
            </a:r>
            <a:r>
              <a:rPr lang="en-US" dirty="0"/>
              <a:t> cap of subsidiary = pre spinoff price</a:t>
            </a:r>
          </a:p>
          <a:p>
            <a:endParaRPr lang="en-IN" dirty="0"/>
          </a:p>
          <a:p>
            <a:endParaRPr lang="en-IN" dirty="0"/>
          </a:p>
        </p:txBody>
      </p:sp>
    </p:spTree>
    <p:extLst>
      <p:ext uri="{BB962C8B-B14F-4D97-AF65-F5344CB8AC3E}">
        <p14:creationId xmlns:p14="http://schemas.microsoft.com/office/powerpoint/2010/main" val="3652684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F645-EA02-42FD-A468-18D5E8CDFFC2}"/>
              </a:ext>
            </a:extLst>
          </p:cNvPr>
          <p:cNvSpPr>
            <a:spLocks noGrp="1"/>
          </p:cNvSpPr>
          <p:nvPr>
            <p:ph type="title"/>
          </p:nvPr>
        </p:nvSpPr>
        <p:spPr/>
        <p:txBody>
          <a:bodyPr/>
          <a:lstStyle/>
          <a:p>
            <a:r>
              <a:rPr lang="en-IN" dirty="0"/>
              <a:t>Buybacks</a:t>
            </a:r>
          </a:p>
        </p:txBody>
      </p:sp>
      <p:sp>
        <p:nvSpPr>
          <p:cNvPr id="3" name="Content Placeholder 2">
            <a:extLst>
              <a:ext uri="{FF2B5EF4-FFF2-40B4-BE49-F238E27FC236}">
                <a16:creationId xmlns:a16="http://schemas.microsoft.com/office/drawing/2014/main" id="{53636C56-1752-433D-8AC5-6549E9067526}"/>
              </a:ext>
            </a:extLst>
          </p:cNvPr>
          <p:cNvSpPr>
            <a:spLocks noGrp="1"/>
          </p:cNvSpPr>
          <p:nvPr>
            <p:ph idx="1"/>
          </p:nvPr>
        </p:nvSpPr>
        <p:spPr/>
        <p:txBody>
          <a:bodyPr>
            <a:normAutofit lnSpcReduction="10000"/>
          </a:bodyPr>
          <a:lstStyle/>
          <a:p>
            <a:pPr fontAlgn="base"/>
            <a:r>
              <a:rPr lang="en-US" dirty="0"/>
              <a:t>Purchase by a company of its outstanding shares that reduces the number of its shares in the open market.</a:t>
            </a:r>
          </a:p>
          <a:p>
            <a:pPr fontAlgn="base"/>
            <a:r>
              <a:rPr lang="en-US" dirty="0"/>
              <a:t>Process for buyback</a:t>
            </a:r>
          </a:p>
          <a:p>
            <a:pPr fontAlgn="base"/>
            <a:r>
              <a:rPr lang="en-US" dirty="0"/>
              <a:t>Tender offer to shareholders to sell stocks at a premium in the given time frame.</a:t>
            </a:r>
          </a:p>
          <a:p>
            <a:pPr fontAlgn="base"/>
            <a:r>
              <a:rPr lang="en-US" dirty="0"/>
              <a:t>Company can buy in open market</a:t>
            </a:r>
          </a:p>
          <a:p>
            <a:pPr fontAlgn="base"/>
            <a:r>
              <a:rPr lang="en-US" dirty="0"/>
              <a:t>There can be deployment of cash for buybacks or resorting to leverage buybacks or combination of both.</a:t>
            </a:r>
          </a:p>
          <a:p>
            <a:pPr fontAlgn="base"/>
            <a:r>
              <a:rPr lang="en-US" dirty="0"/>
              <a:t>Expanded repurchase plan is exceeding the rate of normal buybacks</a:t>
            </a:r>
          </a:p>
          <a:p>
            <a:pPr fontAlgn="base"/>
            <a:r>
              <a:rPr lang="en-US" dirty="0"/>
              <a:t>Effect: Increases earnings per share and elevates the market value of the remaining shares. After repurchase, the shares are cancelled or held as treasury shares, so they are no longer held publicly and are not outstanding.</a:t>
            </a:r>
          </a:p>
          <a:p>
            <a:endParaRPr lang="en-IN" dirty="0"/>
          </a:p>
        </p:txBody>
      </p:sp>
    </p:spTree>
    <p:extLst>
      <p:ext uri="{BB962C8B-B14F-4D97-AF65-F5344CB8AC3E}">
        <p14:creationId xmlns:p14="http://schemas.microsoft.com/office/powerpoint/2010/main" val="104755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ABBF-855A-48E1-AEAA-2E5EA3DA3DF7}"/>
              </a:ext>
            </a:extLst>
          </p:cNvPr>
          <p:cNvSpPr>
            <a:spLocks noGrp="1"/>
          </p:cNvSpPr>
          <p:nvPr>
            <p:ph type="title"/>
          </p:nvPr>
        </p:nvSpPr>
        <p:spPr/>
        <p:txBody>
          <a:bodyPr/>
          <a:lstStyle/>
          <a:p>
            <a:r>
              <a:rPr lang="en-IN" dirty="0"/>
              <a:t>Tender Offer</a:t>
            </a:r>
          </a:p>
        </p:txBody>
      </p:sp>
      <p:sp>
        <p:nvSpPr>
          <p:cNvPr id="3" name="Content Placeholder 2">
            <a:extLst>
              <a:ext uri="{FF2B5EF4-FFF2-40B4-BE49-F238E27FC236}">
                <a16:creationId xmlns:a16="http://schemas.microsoft.com/office/drawing/2014/main" id="{A89E5048-F970-47EF-88C1-3B78AE1542E0}"/>
              </a:ext>
            </a:extLst>
          </p:cNvPr>
          <p:cNvSpPr>
            <a:spLocks noGrp="1"/>
          </p:cNvSpPr>
          <p:nvPr>
            <p:ph idx="1"/>
          </p:nvPr>
        </p:nvSpPr>
        <p:spPr/>
        <p:txBody>
          <a:bodyPr/>
          <a:lstStyle/>
          <a:p>
            <a:pPr fontAlgn="base"/>
            <a:r>
              <a:rPr lang="en-US" dirty="0"/>
              <a:t>The tender offer is a public, open offer or invitation (usually announced in a newspaper advertisement) by a prospective acquirer to all stockholders of a publicly traded corporation (the target corporation) to tender their stock for sale at a specified price during a specified time, subject to the tendering of a minimum and maximum number of shares.</a:t>
            </a:r>
          </a:p>
          <a:p>
            <a:pPr fontAlgn="base"/>
            <a:r>
              <a:rPr lang="en-US" dirty="0"/>
              <a:t>Generally it is at premium and it is subsequent on a condition.</a:t>
            </a:r>
          </a:p>
          <a:p>
            <a:pPr fontAlgn="base"/>
            <a:r>
              <a:rPr lang="en-US" dirty="0"/>
              <a:t>For example, if a target corporation's stock were trading at $10 per share, an acquirer might offer $11.50 per share to shareholders on the condition that 51% of shareholders agree. </a:t>
            </a:r>
          </a:p>
          <a:p>
            <a:endParaRPr lang="en-IN" dirty="0"/>
          </a:p>
          <a:p>
            <a:endParaRPr lang="en-IN" dirty="0"/>
          </a:p>
        </p:txBody>
      </p:sp>
    </p:spTree>
    <p:extLst>
      <p:ext uri="{BB962C8B-B14F-4D97-AF65-F5344CB8AC3E}">
        <p14:creationId xmlns:p14="http://schemas.microsoft.com/office/powerpoint/2010/main" val="855064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85A8B-9A8A-4555-9D96-C01BD2FDB80C}"/>
              </a:ext>
            </a:extLst>
          </p:cNvPr>
          <p:cNvSpPr>
            <a:spLocks noGrp="1"/>
          </p:cNvSpPr>
          <p:nvPr>
            <p:ph type="title"/>
          </p:nvPr>
        </p:nvSpPr>
        <p:spPr/>
        <p:txBody>
          <a:bodyPr/>
          <a:lstStyle/>
          <a:p>
            <a:r>
              <a:rPr lang="en-IN" dirty="0"/>
              <a:t>Capital Reduction</a:t>
            </a:r>
            <a:br>
              <a:rPr lang="en-IN" dirty="0">
                <a:effectLst/>
              </a:rPr>
            </a:br>
            <a:endParaRPr lang="en-IN" dirty="0"/>
          </a:p>
        </p:txBody>
      </p:sp>
      <p:sp>
        <p:nvSpPr>
          <p:cNvPr id="3" name="Content Placeholder 2">
            <a:extLst>
              <a:ext uri="{FF2B5EF4-FFF2-40B4-BE49-F238E27FC236}">
                <a16:creationId xmlns:a16="http://schemas.microsoft.com/office/drawing/2014/main" id="{375229C0-54B7-45D2-8A81-FD11546F9B95}"/>
              </a:ext>
            </a:extLst>
          </p:cNvPr>
          <p:cNvSpPr>
            <a:spLocks noGrp="1"/>
          </p:cNvSpPr>
          <p:nvPr>
            <p:ph idx="1"/>
          </p:nvPr>
        </p:nvSpPr>
        <p:spPr/>
        <p:txBody>
          <a:bodyPr/>
          <a:lstStyle/>
          <a:p>
            <a:pPr fontAlgn="base"/>
            <a:r>
              <a:rPr lang="en-US" dirty="0"/>
              <a:t>Capital reduction is the process of decreasing a company's shareholder equity through share cancellations and share repurchases.</a:t>
            </a:r>
          </a:p>
          <a:p>
            <a:pPr fontAlgn="base"/>
            <a:r>
              <a:rPr lang="en-US" dirty="0"/>
              <a:t>Reasons include increasing shareholder value and producing a more efficient capital structure.</a:t>
            </a:r>
          </a:p>
          <a:p>
            <a:pPr fontAlgn="base"/>
            <a:r>
              <a:rPr lang="en-US" dirty="0"/>
              <a:t>Permanent reduction in a firm's scale of operations, or revenue losses that cannot be recovered from the firm's earnings</a:t>
            </a:r>
          </a:p>
          <a:p>
            <a:pPr fontAlgn="base"/>
            <a:r>
              <a:rPr lang="en-US" dirty="0"/>
              <a:t>A notice must be sent out to creditors of the resolution of the capital reduction</a:t>
            </a:r>
          </a:p>
          <a:p>
            <a:endParaRPr lang="en-IN" dirty="0"/>
          </a:p>
          <a:p>
            <a:endParaRPr lang="en-IN" dirty="0"/>
          </a:p>
        </p:txBody>
      </p:sp>
    </p:spTree>
    <p:extLst>
      <p:ext uri="{BB962C8B-B14F-4D97-AF65-F5344CB8AC3E}">
        <p14:creationId xmlns:p14="http://schemas.microsoft.com/office/powerpoint/2010/main" val="274307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57BF2-9277-47A3-A828-050E3AF6A536}"/>
              </a:ext>
            </a:extLst>
          </p:cNvPr>
          <p:cNvSpPr>
            <a:spLocks noGrp="1"/>
          </p:cNvSpPr>
          <p:nvPr>
            <p:ph type="title"/>
          </p:nvPr>
        </p:nvSpPr>
        <p:spPr>
          <a:xfrm>
            <a:off x="677334" y="520823"/>
            <a:ext cx="8596668" cy="926237"/>
          </a:xfrm>
        </p:spPr>
        <p:txBody>
          <a:bodyPr/>
          <a:lstStyle/>
          <a:p>
            <a:r>
              <a:rPr lang="en-IN" dirty="0"/>
              <a:t>Equity Linked Note (ELN)</a:t>
            </a:r>
          </a:p>
        </p:txBody>
      </p:sp>
      <p:sp>
        <p:nvSpPr>
          <p:cNvPr id="3" name="Content Placeholder 2">
            <a:extLst>
              <a:ext uri="{FF2B5EF4-FFF2-40B4-BE49-F238E27FC236}">
                <a16:creationId xmlns:a16="http://schemas.microsoft.com/office/drawing/2014/main" id="{F6099A23-0C16-45F8-AF0E-131A465669B7}"/>
              </a:ext>
            </a:extLst>
          </p:cNvPr>
          <p:cNvSpPr>
            <a:spLocks noGrp="1"/>
          </p:cNvSpPr>
          <p:nvPr>
            <p:ph idx="1"/>
          </p:nvPr>
        </p:nvSpPr>
        <p:spPr>
          <a:xfrm>
            <a:off x="677334" y="1562470"/>
            <a:ext cx="8596668" cy="4705165"/>
          </a:xfrm>
        </p:spPr>
        <p:txBody>
          <a:bodyPr>
            <a:noAutofit/>
          </a:bodyPr>
          <a:lstStyle/>
          <a:p>
            <a:pPr>
              <a:lnSpc>
                <a:spcPct val="150000"/>
              </a:lnSpc>
            </a:pPr>
            <a:r>
              <a:rPr lang="en-US" sz="2000" dirty="0"/>
              <a:t>An Equity-Linked Note is issued at a discount to the Principal Amount  </a:t>
            </a:r>
          </a:p>
          <a:p>
            <a:pPr>
              <a:lnSpc>
                <a:spcPct val="150000"/>
              </a:lnSpc>
            </a:pPr>
            <a:r>
              <a:rPr lang="en-US" sz="2000" dirty="0"/>
              <a:t>The difference between the amount investors pay and the amount received at maturity is the investor’s profit, and is reflected in the annualized yield </a:t>
            </a:r>
          </a:p>
          <a:p>
            <a:pPr>
              <a:lnSpc>
                <a:spcPct val="150000"/>
              </a:lnSpc>
            </a:pPr>
            <a:r>
              <a:rPr lang="en-US" sz="2000" dirty="0"/>
              <a:t>If at Valuation Date the underlying stock price remains above or equal to the Strike Price at inception, investors receive 100% of the Principal Amount at maturity </a:t>
            </a:r>
          </a:p>
          <a:p>
            <a:pPr>
              <a:lnSpc>
                <a:spcPct val="150000"/>
              </a:lnSpc>
            </a:pPr>
            <a:r>
              <a:rPr lang="en-US" sz="2000" dirty="0"/>
              <a:t>If the underlying stock performs below the Strike Price, investors are exposed to the stock’s negative performance </a:t>
            </a:r>
            <a:endParaRPr lang="en-IN" sz="2000" dirty="0"/>
          </a:p>
        </p:txBody>
      </p:sp>
    </p:spTree>
    <p:extLst>
      <p:ext uri="{BB962C8B-B14F-4D97-AF65-F5344CB8AC3E}">
        <p14:creationId xmlns:p14="http://schemas.microsoft.com/office/powerpoint/2010/main" val="3075882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AE8D-65E0-44DC-B69D-06B2C429AA6D}"/>
              </a:ext>
            </a:extLst>
          </p:cNvPr>
          <p:cNvSpPr>
            <a:spLocks noGrp="1"/>
          </p:cNvSpPr>
          <p:nvPr>
            <p:ph type="title"/>
          </p:nvPr>
        </p:nvSpPr>
        <p:spPr/>
        <p:txBody>
          <a:bodyPr/>
          <a:lstStyle/>
          <a:p>
            <a:r>
              <a:rPr lang="en-US" dirty="0"/>
              <a:t>Stock Splits and reverse stock splits</a:t>
            </a:r>
            <a:br>
              <a:rPr lang="en-US" dirty="0">
                <a:effectLst/>
              </a:rPr>
            </a:br>
            <a:endParaRPr lang="en-IN" dirty="0"/>
          </a:p>
        </p:txBody>
      </p:sp>
      <p:sp>
        <p:nvSpPr>
          <p:cNvPr id="3" name="Content Placeholder 2">
            <a:extLst>
              <a:ext uri="{FF2B5EF4-FFF2-40B4-BE49-F238E27FC236}">
                <a16:creationId xmlns:a16="http://schemas.microsoft.com/office/drawing/2014/main" id="{13AF857F-065B-4096-BA5E-1C0D6DBA6E89}"/>
              </a:ext>
            </a:extLst>
          </p:cNvPr>
          <p:cNvSpPr>
            <a:spLocks noGrp="1"/>
          </p:cNvSpPr>
          <p:nvPr>
            <p:ph idx="1"/>
          </p:nvPr>
        </p:nvSpPr>
        <p:spPr/>
        <p:txBody>
          <a:bodyPr>
            <a:normAutofit fontScale="92500"/>
          </a:bodyPr>
          <a:lstStyle/>
          <a:p>
            <a:pPr fontAlgn="base"/>
            <a:r>
              <a:rPr lang="en-US" dirty="0"/>
              <a:t>Division of an existing share into multiple shares by a specific multiple. Price per stock decreases but market value remains same theoretically.</a:t>
            </a:r>
          </a:p>
          <a:p>
            <a:pPr fontAlgn="base"/>
            <a:r>
              <a:rPr lang="en-US" dirty="0"/>
              <a:t>Generally the greater liquidity and higher demand of the share will typically drive the share price up, thereby increasing the company's market capitalization and value.</a:t>
            </a:r>
          </a:p>
          <a:p>
            <a:pPr fontAlgn="base"/>
            <a:r>
              <a:rPr lang="en-US" dirty="0"/>
              <a:t>Split is usually undertaken when the stock price is quite high, making it pricey for investors to acquire</a:t>
            </a:r>
          </a:p>
          <a:p>
            <a:pPr fontAlgn="base"/>
            <a:r>
              <a:rPr lang="en-US" dirty="0"/>
              <a:t>Second, the higher number of shares outstanding can result in greater liquidity for the stock, which facilitates trading and may narrow the bid-ask spread</a:t>
            </a:r>
          </a:p>
          <a:p>
            <a:pPr fontAlgn="base"/>
            <a:r>
              <a:rPr lang="en-US" dirty="0"/>
              <a:t>Consolidation of multiple shares into one. For example 10 shares to 1.(10:1)</a:t>
            </a:r>
          </a:p>
          <a:p>
            <a:pPr fontAlgn="base"/>
            <a:r>
              <a:rPr lang="en-US" dirty="0"/>
              <a:t>Stock price rises because of reverse stock split but the market cap remaining same.</a:t>
            </a:r>
          </a:p>
          <a:p>
            <a:endParaRPr lang="en-IN" dirty="0"/>
          </a:p>
        </p:txBody>
      </p:sp>
    </p:spTree>
    <p:extLst>
      <p:ext uri="{BB962C8B-B14F-4D97-AF65-F5344CB8AC3E}">
        <p14:creationId xmlns:p14="http://schemas.microsoft.com/office/powerpoint/2010/main" val="2092798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0DA4-8266-46A7-B627-31EB7F8CED82}"/>
              </a:ext>
            </a:extLst>
          </p:cNvPr>
          <p:cNvSpPr>
            <a:spLocks noGrp="1"/>
          </p:cNvSpPr>
          <p:nvPr>
            <p:ph type="title"/>
          </p:nvPr>
        </p:nvSpPr>
        <p:spPr/>
        <p:txBody>
          <a:bodyPr/>
          <a:lstStyle/>
          <a:p>
            <a:r>
              <a:rPr lang="en-IN" dirty="0"/>
              <a:t>Merger</a:t>
            </a:r>
          </a:p>
        </p:txBody>
      </p:sp>
      <p:sp>
        <p:nvSpPr>
          <p:cNvPr id="3" name="Content Placeholder 2">
            <a:extLst>
              <a:ext uri="{FF2B5EF4-FFF2-40B4-BE49-F238E27FC236}">
                <a16:creationId xmlns:a16="http://schemas.microsoft.com/office/drawing/2014/main" id="{B91CE752-7D5B-48EE-92BD-E649F9194423}"/>
              </a:ext>
            </a:extLst>
          </p:cNvPr>
          <p:cNvSpPr>
            <a:spLocks noGrp="1"/>
          </p:cNvSpPr>
          <p:nvPr>
            <p:ph idx="1"/>
          </p:nvPr>
        </p:nvSpPr>
        <p:spPr/>
        <p:txBody>
          <a:bodyPr>
            <a:normAutofit/>
          </a:bodyPr>
          <a:lstStyle/>
          <a:p>
            <a:pPr fontAlgn="base"/>
            <a:r>
              <a:rPr lang="en-US" dirty="0"/>
              <a:t>A merger is a deal to unite two existing companies into one new company.</a:t>
            </a:r>
          </a:p>
          <a:p>
            <a:pPr fontAlgn="base"/>
            <a:r>
              <a:rPr lang="en-US" dirty="0"/>
              <a:t>Mergers and acquisitions are commonly done to expand a company’s reach, expand into new segments, or gain market share</a:t>
            </a:r>
          </a:p>
          <a:p>
            <a:pPr fontAlgn="base"/>
            <a:r>
              <a:rPr lang="en-US" dirty="0"/>
              <a:t>When the merger is stock-for-stock, the acquiring company simply proposes to the target firm a payment of a certain number of its equity shares in exchange for all of the target company's shares</a:t>
            </a:r>
          </a:p>
          <a:p>
            <a:pPr fontAlgn="base"/>
            <a:r>
              <a:rPr lang="en-US" dirty="0"/>
              <a:t>The exchange ratio is the relative number of new shares that will be given to existing shareholders of a company that has been acquired or has merged with another.</a:t>
            </a:r>
          </a:p>
          <a:p>
            <a:pPr fontAlgn="base"/>
            <a:r>
              <a:rPr lang="en-US" dirty="0"/>
              <a:t>Idea and Vodafone merger</a:t>
            </a:r>
          </a:p>
          <a:p>
            <a:endParaRPr lang="en-IN" dirty="0"/>
          </a:p>
        </p:txBody>
      </p:sp>
    </p:spTree>
    <p:extLst>
      <p:ext uri="{BB962C8B-B14F-4D97-AF65-F5344CB8AC3E}">
        <p14:creationId xmlns:p14="http://schemas.microsoft.com/office/powerpoint/2010/main" val="2368463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1945-4DBD-411A-B2E9-F9374E9CE7B4}"/>
              </a:ext>
            </a:extLst>
          </p:cNvPr>
          <p:cNvSpPr>
            <a:spLocks noGrp="1"/>
          </p:cNvSpPr>
          <p:nvPr>
            <p:ph type="title"/>
          </p:nvPr>
        </p:nvSpPr>
        <p:spPr/>
        <p:txBody>
          <a:bodyPr/>
          <a:lstStyle/>
          <a:p>
            <a:r>
              <a:rPr lang="en-IN" dirty="0"/>
              <a:t>Acquisition</a:t>
            </a:r>
          </a:p>
        </p:txBody>
      </p:sp>
      <p:sp>
        <p:nvSpPr>
          <p:cNvPr id="3" name="Content Placeholder 2">
            <a:extLst>
              <a:ext uri="{FF2B5EF4-FFF2-40B4-BE49-F238E27FC236}">
                <a16:creationId xmlns:a16="http://schemas.microsoft.com/office/drawing/2014/main" id="{1337E778-5013-47F4-96FE-CBAB39CBB56A}"/>
              </a:ext>
            </a:extLst>
          </p:cNvPr>
          <p:cNvSpPr>
            <a:spLocks noGrp="1"/>
          </p:cNvSpPr>
          <p:nvPr>
            <p:ph idx="1"/>
          </p:nvPr>
        </p:nvSpPr>
        <p:spPr/>
        <p:txBody>
          <a:bodyPr>
            <a:normAutofit/>
          </a:bodyPr>
          <a:lstStyle/>
          <a:p>
            <a:pPr fontAlgn="base"/>
            <a:r>
              <a:rPr lang="en-US" dirty="0"/>
              <a:t>In the case of an acquisition, a company seeks out and buys a majority stake of a target company's shares.</a:t>
            </a:r>
          </a:p>
          <a:p>
            <a:pPr fontAlgn="base"/>
            <a:r>
              <a:rPr lang="en-US" dirty="0"/>
              <a:t>The acquiring company's stock typically falls during an acquisition. Since the acquiring company must pay a premium for the target company, they may have exhausted their cash or had to use a large amount of debt to finance the acquisition.</a:t>
            </a:r>
          </a:p>
          <a:p>
            <a:pPr fontAlgn="base"/>
            <a:r>
              <a:rPr lang="en-US" dirty="0"/>
              <a:t>Stock prices of potential target companies tend to rise well before a merger or acquisition has been announced. Prices rise due to premium is paid by acquiring company.</a:t>
            </a:r>
          </a:p>
          <a:p>
            <a:pPr fontAlgn="base"/>
            <a:r>
              <a:rPr lang="en-US" dirty="0"/>
              <a:t>Airtel acquisition of Telenor</a:t>
            </a:r>
            <a:br>
              <a:rPr lang="en-US" dirty="0"/>
            </a:br>
            <a:endParaRPr lang="en-IN" dirty="0"/>
          </a:p>
        </p:txBody>
      </p:sp>
    </p:spTree>
    <p:extLst>
      <p:ext uri="{BB962C8B-B14F-4D97-AF65-F5344CB8AC3E}">
        <p14:creationId xmlns:p14="http://schemas.microsoft.com/office/powerpoint/2010/main" val="370266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7B36-BAE6-4FAB-9A00-7F275D18DDA4}"/>
              </a:ext>
            </a:extLst>
          </p:cNvPr>
          <p:cNvSpPr>
            <a:spLocks noGrp="1"/>
          </p:cNvSpPr>
          <p:nvPr>
            <p:ph type="title"/>
          </p:nvPr>
        </p:nvSpPr>
        <p:spPr/>
        <p:txBody>
          <a:bodyPr/>
          <a:lstStyle/>
          <a:p>
            <a:r>
              <a:rPr lang="en-IN" dirty="0"/>
              <a:t>Initial Public Offer</a:t>
            </a:r>
          </a:p>
        </p:txBody>
      </p:sp>
      <p:sp>
        <p:nvSpPr>
          <p:cNvPr id="3" name="Content Placeholder 2">
            <a:extLst>
              <a:ext uri="{FF2B5EF4-FFF2-40B4-BE49-F238E27FC236}">
                <a16:creationId xmlns:a16="http://schemas.microsoft.com/office/drawing/2014/main" id="{B44139FB-68C7-4EC7-9E25-C8B37303561E}"/>
              </a:ext>
            </a:extLst>
          </p:cNvPr>
          <p:cNvSpPr>
            <a:spLocks noGrp="1"/>
          </p:cNvSpPr>
          <p:nvPr>
            <p:ph idx="1"/>
          </p:nvPr>
        </p:nvSpPr>
        <p:spPr/>
        <p:txBody>
          <a:bodyPr>
            <a:normAutofit/>
          </a:bodyPr>
          <a:lstStyle/>
          <a:p>
            <a:pPr fontAlgn="base"/>
            <a:r>
              <a:rPr lang="en-US" dirty="0"/>
              <a:t>An initial public offering is when a private company or corporation raises investment capital by offering its stock to the public for the first time. </a:t>
            </a:r>
            <a:endParaRPr lang="en-US" sz="2400" dirty="0"/>
          </a:p>
          <a:p>
            <a:pPr fontAlgn="base"/>
            <a:r>
              <a:rPr lang="en-US" dirty="0"/>
              <a:t>In an initial public offering, the issuer, or company raising capital, brings in an underwriting firm or investment bank, to help determine the best type of security to issue, offering price, amount of shares and timeframe for the market offering.</a:t>
            </a:r>
            <a:endParaRPr lang="en-US" sz="2400" dirty="0"/>
          </a:p>
          <a:p>
            <a:pPr fontAlgn="base"/>
            <a:r>
              <a:rPr lang="en-US" dirty="0"/>
              <a:t>Reason include</a:t>
            </a:r>
            <a:endParaRPr lang="en-US" sz="2400" dirty="0"/>
          </a:p>
          <a:p>
            <a:pPr lvl="1" fontAlgn="base"/>
            <a:r>
              <a:rPr lang="en-US" dirty="0"/>
              <a:t>Gives the company a lower cost of capital</a:t>
            </a:r>
            <a:endParaRPr lang="en-US" sz="2000" dirty="0"/>
          </a:p>
          <a:p>
            <a:pPr lvl="1" fontAlgn="base"/>
            <a:r>
              <a:rPr lang="en-US" dirty="0"/>
              <a:t>Raises the largest amount of money for the company compared to other options </a:t>
            </a:r>
            <a:br>
              <a:rPr lang="en-US" sz="2000" dirty="0"/>
            </a:br>
            <a:br>
              <a:rPr lang="en-US" sz="2000" dirty="0"/>
            </a:br>
            <a:endParaRPr lang="en-US" sz="2000" dirty="0"/>
          </a:p>
          <a:p>
            <a:endParaRPr lang="en-IN" dirty="0"/>
          </a:p>
          <a:p>
            <a:endParaRPr lang="en-IN" dirty="0"/>
          </a:p>
        </p:txBody>
      </p:sp>
    </p:spTree>
    <p:extLst>
      <p:ext uri="{BB962C8B-B14F-4D97-AF65-F5344CB8AC3E}">
        <p14:creationId xmlns:p14="http://schemas.microsoft.com/office/powerpoint/2010/main" val="2855752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348F-717E-44D3-B2E7-48A228F401AB}"/>
              </a:ext>
            </a:extLst>
          </p:cNvPr>
          <p:cNvSpPr>
            <a:spLocks noGrp="1"/>
          </p:cNvSpPr>
          <p:nvPr>
            <p:ph type="title"/>
          </p:nvPr>
        </p:nvSpPr>
        <p:spPr/>
        <p:txBody>
          <a:bodyPr/>
          <a:lstStyle/>
          <a:p>
            <a:r>
              <a:rPr lang="en-IN" dirty="0"/>
              <a:t>Further Public Offering</a:t>
            </a:r>
            <a:br>
              <a:rPr lang="en-IN" dirty="0">
                <a:effectLst/>
              </a:rPr>
            </a:br>
            <a:endParaRPr lang="en-IN" dirty="0"/>
          </a:p>
        </p:txBody>
      </p:sp>
      <p:sp>
        <p:nvSpPr>
          <p:cNvPr id="3" name="Content Placeholder 2">
            <a:extLst>
              <a:ext uri="{FF2B5EF4-FFF2-40B4-BE49-F238E27FC236}">
                <a16:creationId xmlns:a16="http://schemas.microsoft.com/office/drawing/2014/main" id="{FAFCC6A6-5A64-45C8-A78A-2C802E423815}"/>
              </a:ext>
            </a:extLst>
          </p:cNvPr>
          <p:cNvSpPr>
            <a:spLocks noGrp="1"/>
          </p:cNvSpPr>
          <p:nvPr>
            <p:ph idx="1"/>
          </p:nvPr>
        </p:nvSpPr>
        <p:spPr/>
        <p:txBody>
          <a:bodyPr/>
          <a:lstStyle/>
          <a:p>
            <a:pPr fontAlgn="base"/>
            <a:r>
              <a:rPr lang="en-US" dirty="0"/>
              <a:t>An FPO is a stock issue of additional shares made by a company that is already publicly listed and has gone through the IPO process.</a:t>
            </a:r>
            <a:endParaRPr lang="en-US" sz="2400" dirty="0"/>
          </a:p>
          <a:p>
            <a:pPr fontAlgn="base"/>
            <a:r>
              <a:rPr lang="en-US" dirty="0"/>
              <a:t>It is done to raise capital to expand or pay off debt.</a:t>
            </a:r>
            <a:endParaRPr lang="en-US" sz="2400" dirty="0"/>
          </a:p>
          <a:p>
            <a:pPr fontAlgn="base"/>
            <a:r>
              <a:rPr lang="en-US" dirty="0"/>
              <a:t>Two main types of follow-on public offers</a:t>
            </a:r>
            <a:endParaRPr lang="en-US" sz="2400" dirty="0"/>
          </a:p>
          <a:p>
            <a:pPr lvl="1" fontAlgn="base"/>
            <a:r>
              <a:rPr lang="en-US" dirty="0"/>
              <a:t>The first is dilutive to investors, as the company’s Board of Directors agrees to increase the share float level or the number of shares available. </a:t>
            </a:r>
            <a:endParaRPr lang="en-US" sz="2000" dirty="0"/>
          </a:p>
          <a:p>
            <a:pPr lvl="1" fontAlgn="base"/>
            <a:r>
              <a:rPr lang="en-US" dirty="0"/>
              <a:t>The other type of follow-on public offer is non-dilutive. This approach is useful when directors or substantial shareholders sell off privately held shares. With a non-dilutive offer, all shares sold are already in existence. Commonly referred to as a secondary market offering, there is no benefit to the company or current shareholders.</a:t>
            </a:r>
            <a:endParaRPr lang="en-US" sz="2000" dirty="0"/>
          </a:p>
          <a:p>
            <a:endParaRPr lang="en-IN" dirty="0"/>
          </a:p>
          <a:p>
            <a:endParaRPr lang="en-IN" dirty="0"/>
          </a:p>
        </p:txBody>
      </p:sp>
    </p:spTree>
    <p:extLst>
      <p:ext uri="{BB962C8B-B14F-4D97-AF65-F5344CB8AC3E}">
        <p14:creationId xmlns:p14="http://schemas.microsoft.com/office/powerpoint/2010/main" val="3070833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3BBAD-9235-4152-B61E-DD574CE45326}"/>
              </a:ext>
            </a:extLst>
          </p:cNvPr>
          <p:cNvSpPr>
            <a:spLocks noGrp="1"/>
          </p:cNvSpPr>
          <p:nvPr>
            <p:ph type="title"/>
          </p:nvPr>
        </p:nvSpPr>
        <p:spPr/>
        <p:txBody>
          <a:bodyPr/>
          <a:lstStyle/>
          <a:p>
            <a:r>
              <a:rPr lang="en-IN" dirty="0"/>
              <a:t>Offer for sale(OFS)</a:t>
            </a:r>
          </a:p>
        </p:txBody>
      </p:sp>
      <p:sp>
        <p:nvSpPr>
          <p:cNvPr id="3" name="Content Placeholder 2">
            <a:extLst>
              <a:ext uri="{FF2B5EF4-FFF2-40B4-BE49-F238E27FC236}">
                <a16:creationId xmlns:a16="http://schemas.microsoft.com/office/drawing/2014/main" id="{AAFBEC9D-64BD-4ABB-8DA0-2977A59E1ED3}"/>
              </a:ext>
            </a:extLst>
          </p:cNvPr>
          <p:cNvSpPr>
            <a:spLocks noGrp="1"/>
          </p:cNvSpPr>
          <p:nvPr>
            <p:ph idx="1"/>
          </p:nvPr>
        </p:nvSpPr>
        <p:spPr/>
        <p:txBody>
          <a:bodyPr/>
          <a:lstStyle/>
          <a:p>
            <a:endParaRPr lang="en-US" dirty="0">
              <a:effectLst/>
            </a:endParaRPr>
          </a:p>
          <a:p>
            <a:pPr lvl="1" fontAlgn="base"/>
            <a:r>
              <a:rPr lang="en-US" dirty="0"/>
              <a:t>An offer-for-sale is different from an IPO and an FPO in the sense that an OFS does not result in fresh raising of funds.</a:t>
            </a:r>
            <a:endParaRPr lang="en-US" sz="2000" dirty="0"/>
          </a:p>
          <a:p>
            <a:pPr lvl="1" fontAlgn="base"/>
            <a:r>
              <a:rPr lang="en-US" dirty="0"/>
              <a:t>OFS, an existing shareholder usually promoter dilutes their stake in the company through the primary market sale.</a:t>
            </a:r>
            <a:endParaRPr lang="en-US" sz="2000" dirty="0"/>
          </a:p>
          <a:p>
            <a:pPr lvl="1" fontAlgn="base"/>
            <a:r>
              <a:rPr lang="en-US" dirty="0"/>
              <a:t>An OFS only results in a transfer of ownership from one shareholder to another and does not increase the share capital of the company.</a:t>
            </a:r>
            <a:endParaRPr lang="en-US" sz="2000" dirty="0"/>
          </a:p>
          <a:p>
            <a:pPr lvl="1" fontAlgn="base"/>
            <a:r>
              <a:rPr lang="en-US" dirty="0"/>
              <a:t>Physical Application: Unlike IPOs/FPOs, no physical forms/prospectus are required to apply for shares in OFS. </a:t>
            </a:r>
            <a:endParaRPr lang="en-US" sz="1800" dirty="0"/>
          </a:p>
          <a:p>
            <a:endParaRPr lang="en-IN" dirty="0"/>
          </a:p>
          <a:p>
            <a:endParaRPr lang="en-IN" dirty="0"/>
          </a:p>
        </p:txBody>
      </p:sp>
    </p:spTree>
    <p:extLst>
      <p:ext uri="{BB962C8B-B14F-4D97-AF65-F5344CB8AC3E}">
        <p14:creationId xmlns:p14="http://schemas.microsoft.com/office/powerpoint/2010/main" val="3454545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592CC5-AF29-4F19-B3E4-C6D1D242E054}"/>
              </a:ext>
            </a:extLst>
          </p:cNvPr>
          <p:cNvSpPr>
            <a:spLocks noGrp="1"/>
          </p:cNvSpPr>
          <p:nvPr>
            <p:ph idx="1"/>
          </p:nvPr>
        </p:nvSpPr>
        <p:spPr/>
        <p:txBody>
          <a:bodyPr/>
          <a:lstStyle/>
          <a:p>
            <a:endParaRPr lang="en-US" dirty="0">
              <a:effectLst/>
            </a:endParaRPr>
          </a:p>
          <a:p>
            <a:pPr lvl="1" fontAlgn="base"/>
            <a:r>
              <a:rPr lang="en-US" dirty="0"/>
              <a:t>Time Period: While IPO/FPO issues remain open for three-four days, an OFS gets over in a single trading day. </a:t>
            </a:r>
            <a:endParaRPr lang="en-US" sz="1800" dirty="0"/>
          </a:p>
          <a:p>
            <a:pPr lvl="1" fontAlgn="base"/>
            <a:r>
              <a:rPr lang="en-US" dirty="0"/>
              <a:t>Charges: Investors are not required to pay any fee in IPOs/FPOs. But buying in OFS involves payment of brokerage, securities transaction tax and other charges that investors pay when they buy shares in the cash market</a:t>
            </a:r>
            <a:endParaRPr lang="en-US" sz="1800" dirty="0"/>
          </a:p>
          <a:p>
            <a:pPr lvl="1" fontAlgn="base"/>
            <a:r>
              <a:rPr lang="en-US" dirty="0"/>
              <a:t>Also, an investor can put multiple bids above the floor price set by the company, unlike in IPOs, where the bid price cannot be more than one. He can also modify/cancel the bid anytime during OFS market hours</a:t>
            </a:r>
            <a:endParaRPr lang="en-US" sz="1800" dirty="0"/>
          </a:p>
          <a:p>
            <a:endParaRPr lang="en-IN" dirty="0"/>
          </a:p>
        </p:txBody>
      </p:sp>
    </p:spTree>
    <p:extLst>
      <p:ext uri="{BB962C8B-B14F-4D97-AF65-F5344CB8AC3E}">
        <p14:creationId xmlns:p14="http://schemas.microsoft.com/office/powerpoint/2010/main" val="1198975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F74F-7564-44A1-9AB1-0E404508D9A9}"/>
              </a:ext>
            </a:extLst>
          </p:cNvPr>
          <p:cNvSpPr>
            <a:spLocks noGrp="1"/>
          </p:cNvSpPr>
          <p:nvPr>
            <p:ph type="title"/>
          </p:nvPr>
        </p:nvSpPr>
        <p:spPr/>
        <p:txBody>
          <a:bodyPr/>
          <a:lstStyle/>
          <a:p>
            <a:r>
              <a:rPr lang="en-IN" dirty="0"/>
              <a:t>Liquidation payment/dividends</a:t>
            </a:r>
            <a:br>
              <a:rPr lang="en-IN" dirty="0">
                <a:effectLst/>
              </a:rPr>
            </a:br>
            <a:endParaRPr lang="en-IN" dirty="0"/>
          </a:p>
        </p:txBody>
      </p:sp>
      <p:sp>
        <p:nvSpPr>
          <p:cNvPr id="3" name="Content Placeholder 2">
            <a:extLst>
              <a:ext uri="{FF2B5EF4-FFF2-40B4-BE49-F238E27FC236}">
                <a16:creationId xmlns:a16="http://schemas.microsoft.com/office/drawing/2014/main" id="{854F1FD6-330C-492A-BCDC-6ADE34C9A74E}"/>
              </a:ext>
            </a:extLst>
          </p:cNvPr>
          <p:cNvSpPr>
            <a:spLocks noGrp="1"/>
          </p:cNvSpPr>
          <p:nvPr>
            <p:ph idx="1"/>
          </p:nvPr>
        </p:nvSpPr>
        <p:spPr/>
        <p:txBody>
          <a:bodyPr/>
          <a:lstStyle/>
          <a:p>
            <a:pPr fontAlgn="base"/>
            <a:r>
              <a:rPr lang="en-US" dirty="0"/>
              <a:t>Liquidation is the process of bringing a business to an end and distributing its assets to claimants.</a:t>
            </a:r>
          </a:p>
          <a:p>
            <a:pPr fontAlgn="base"/>
            <a:r>
              <a:rPr lang="en-US" dirty="0"/>
              <a:t>Occurs when a company is insolvent, meaning it cannot pay its obligations as and when they come due.</a:t>
            </a:r>
          </a:p>
          <a:p>
            <a:pPr fontAlgn="base"/>
            <a:r>
              <a:rPr lang="en-US" dirty="0"/>
              <a:t>Assets are distributed based on the priority of various parties</a:t>
            </a:r>
          </a:p>
          <a:p>
            <a:r>
              <a:rPr lang="en-US" b="1" dirty="0"/>
              <a:t>Secured creditors &gt;  unsecured creditors &gt;preferred stock   holders&gt; common stock holders</a:t>
            </a:r>
            <a:endParaRPr lang="en-US" dirty="0">
              <a:effectLst/>
            </a:endParaRPr>
          </a:p>
          <a:p>
            <a:pPr marL="0" indent="0">
              <a:buNone/>
            </a:pPr>
            <a:endParaRPr lang="en-IN" dirty="0"/>
          </a:p>
        </p:txBody>
      </p:sp>
    </p:spTree>
    <p:extLst>
      <p:ext uri="{BB962C8B-B14F-4D97-AF65-F5344CB8AC3E}">
        <p14:creationId xmlns:p14="http://schemas.microsoft.com/office/powerpoint/2010/main" val="48587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D2D6A1-BCEE-4001-9FE3-250B552CF535}"/>
              </a:ext>
            </a:extLst>
          </p:cNvPr>
          <p:cNvGrpSpPr/>
          <p:nvPr/>
        </p:nvGrpSpPr>
        <p:grpSpPr>
          <a:xfrm>
            <a:off x="1290351" y="1211318"/>
            <a:ext cx="7545247" cy="5269865"/>
            <a:chOff x="0" y="0"/>
            <a:chExt cx="7545852" cy="5270030"/>
          </a:xfrm>
        </p:grpSpPr>
        <p:sp>
          <p:nvSpPr>
            <p:cNvPr id="5" name="Shape 356">
              <a:extLst>
                <a:ext uri="{FF2B5EF4-FFF2-40B4-BE49-F238E27FC236}">
                  <a16:creationId xmlns:a16="http://schemas.microsoft.com/office/drawing/2014/main" id="{0789DDB4-B03E-4080-A462-87EE30E7B974}"/>
                </a:ext>
              </a:extLst>
            </p:cNvPr>
            <p:cNvSpPr/>
            <p:nvPr/>
          </p:nvSpPr>
          <p:spPr>
            <a:xfrm>
              <a:off x="452539" y="0"/>
              <a:ext cx="1653667" cy="1793748"/>
            </a:xfrm>
            <a:custGeom>
              <a:avLst/>
              <a:gdLst/>
              <a:ahLst/>
              <a:cxnLst/>
              <a:rect l="0" t="0" r="0" b="0"/>
              <a:pathLst>
                <a:path w="1653667" h="1793748">
                  <a:moveTo>
                    <a:pt x="930910" y="0"/>
                  </a:moveTo>
                  <a:lnTo>
                    <a:pt x="1653667" y="896874"/>
                  </a:lnTo>
                  <a:lnTo>
                    <a:pt x="930910" y="1793748"/>
                  </a:lnTo>
                  <a:lnTo>
                    <a:pt x="930910" y="1524635"/>
                  </a:lnTo>
                  <a:lnTo>
                    <a:pt x="0" y="1524635"/>
                  </a:lnTo>
                  <a:lnTo>
                    <a:pt x="0" y="269113"/>
                  </a:lnTo>
                  <a:lnTo>
                    <a:pt x="930910" y="269113"/>
                  </a:lnTo>
                  <a:lnTo>
                    <a:pt x="930910" y="0"/>
                  </a:lnTo>
                  <a:close/>
                </a:path>
              </a:pathLst>
            </a:custGeom>
            <a:ln w="0" cap="flat">
              <a:miter lim="127000"/>
            </a:ln>
          </p:spPr>
          <p:style>
            <a:lnRef idx="0">
              <a:srgbClr val="000000">
                <a:alpha val="0"/>
              </a:srgbClr>
            </a:lnRef>
            <a:fillRef idx="1">
              <a:srgbClr val="D0D8E8">
                <a:alpha val="90196"/>
              </a:srgbClr>
            </a:fillRef>
            <a:effectRef idx="0">
              <a:scrgbClr r="0" g="0" b="0"/>
            </a:effectRef>
            <a:fontRef idx="none"/>
          </p:style>
          <p:txBody>
            <a:bodyPr/>
            <a:lstStyle/>
            <a:p>
              <a:endParaRPr lang="en-IN"/>
            </a:p>
          </p:txBody>
        </p:sp>
        <p:sp>
          <p:nvSpPr>
            <p:cNvPr id="6" name="Shape 357">
              <a:extLst>
                <a:ext uri="{FF2B5EF4-FFF2-40B4-BE49-F238E27FC236}">
                  <a16:creationId xmlns:a16="http://schemas.microsoft.com/office/drawing/2014/main" id="{D1ED318F-B799-4CF1-AC23-6DEE77FBBDBA}"/>
                </a:ext>
              </a:extLst>
            </p:cNvPr>
            <p:cNvSpPr/>
            <p:nvPr/>
          </p:nvSpPr>
          <p:spPr>
            <a:xfrm>
              <a:off x="452539" y="0"/>
              <a:ext cx="1653667" cy="1793748"/>
            </a:xfrm>
            <a:custGeom>
              <a:avLst/>
              <a:gdLst/>
              <a:ahLst/>
              <a:cxnLst/>
              <a:rect l="0" t="0" r="0" b="0"/>
              <a:pathLst>
                <a:path w="1653667" h="1793748">
                  <a:moveTo>
                    <a:pt x="0" y="269113"/>
                  </a:moveTo>
                  <a:lnTo>
                    <a:pt x="930910" y="269113"/>
                  </a:lnTo>
                  <a:lnTo>
                    <a:pt x="930910" y="0"/>
                  </a:lnTo>
                  <a:lnTo>
                    <a:pt x="1653667" y="896874"/>
                  </a:lnTo>
                  <a:lnTo>
                    <a:pt x="930910" y="1793748"/>
                  </a:lnTo>
                  <a:lnTo>
                    <a:pt x="930910" y="1524635"/>
                  </a:lnTo>
                  <a:lnTo>
                    <a:pt x="0" y="1524635"/>
                  </a:lnTo>
                  <a:lnTo>
                    <a:pt x="0" y="269113"/>
                  </a:lnTo>
                  <a:close/>
                </a:path>
              </a:pathLst>
            </a:custGeom>
            <a:ln w="25400" cap="flat">
              <a:round/>
            </a:ln>
          </p:spPr>
          <p:style>
            <a:lnRef idx="1">
              <a:srgbClr val="D0D8E8">
                <a:alpha val="90196"/>
              </a:srgbClr>
            </a:lnRef>
            <a:fillRef idx="0">
              <a:srgbClr val="000000">
                <a:alpha val="0"/>
              </a:srgbClr>
            </a:fillRef>
            <a:effectRef idx="0">
              <a:scrgbClr r="0" g="0" b="0"/>
            </a:effectRef>
            <a:fontRef idx="none"/>
          </p:style>
          <p:txBody>
            <a:bodyPr/>
            <a:lstStyle/>
            <a:p>
              <a:endParaRPr lang="en-IN"/>
            </a:p>
          </p:txBody>
        </p:sp>
        <p:sp>
          <p:nvSpPr>
            <p:cNvPr id="7" name="Rectangle 6">
              <a:extLst>
                <a:ext uri="{FF2B5EF4-FFF2-40B4-BE49-F238E27FC236}">
                  <a16:creationId xmlns:a16="http://schemas.microsoft.com/office/drawing/2014/main" id="{AA95D74B-3711-4A1B-BC40-538F7DA1B32F}"/>
                </a:ext>
              </a:extLst>
            </p:cNvPr>
            <p:cNvSpPr/>
            <p:nvPr/>
          </p:nvSpPr>
          <p:spPr>
            <a:xfrm>
              <a:off x="868845" y="390525"/>
              <a:ext cx="88828"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0668F232-7B59-4BF0-898C-353F76DCEBF2}"/>
                </a:ext>
              </a:extLst>
            </p:cNvPr>
            <p:cNvSpPr/>
            <p:nvPr/>
          </p:nvSpPr>
          <p:spPr>
            <a:xfrm>
              <a:off x="935901" y="390525"/>
              <a:ext cx="940004"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Choose your </a:t>
              </a:r>
              <a:endParaRPr lang="en-IN" sz="1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DBA3638F-A888-4EC5-831A-8D9F4B8F895A}"/>
                </a:ext>
              </a:extLst>
            </p:cNvPr>
            <p:cNvSpPr/>
            <p:nvPr/>
          </p:nvSpPr>
          <p:spPr>
            <a:xfrm>
              <a:off x="926757" y="533806"/>
              <a:ext cx="928018" cy="182091"/>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Stock, Strike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4383B603-B256-4979-AEE2-0D6B4D579C08}"/>
                </a:ext>
              </a:extLst>
            </p:cNvPr>
            <p:cNvSpPr/>
            <p:nvPr/>
          </p:nvSpPr>
          <p:spPr>
            <a:xfrm>
              <a:off x="926757" y="677291"/>
              <a:ext cx="360305"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price</a:t>
              </a:r>
              <a:endParaRPr lang="en-IN" sz="1100">
                <a:solidFill>
                  <a:srgbClr val="000000"/>
                </a:solidFill>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F481CB6A-4F33-4249-ACBF-391D2A3FC973}"/>
                </a:ext>
              </a:extLst>
            </p:cNvPr>
            <p:cNvSpPr/>
            <p:nvPr/>
          </p:nvSpPr>
          <p:spPr>
            <a:xfrm>
              <a:off x="1198410" y="677291"/>
              <a:ext cx="40311"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70D83C5B-47A7-45E1-9BB2-6314FD1E45F8}"/>
                </a:ext>
              </a:extLst>
            </p:cNvPr>
            <p:cNvSpPr/>
            <p:nvPr/>
          </p:nvSpPr>
          <p:spPr>
            <a:xfrm>
              <a:off x="868845" y="844931"/>
              <a:ext cx="88828"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a16="http://schemas.microsoft.com/office/drawing/2014/main" id="{969ACD83-C7DF-44C6-9136-917F56A0A394}"/>
                </a:ext>
              </a:extLst>
            </p:cNvPr>
            <p:cNvSpPr/>
            <p:nvPr/>
          </p:nvSpPr>
          <p:spPr>
            <a:xfrm>
              <a:off x="935901" y="844931"/>
              <a:ext cx="790174"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Place your </a:t>
              </a:r>
              <a:endParaRPr lang="en-IN" sz="11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1D11A80E-9CF4-49E1-B598-4A54F2F52107}"/>
                </a:ext>
              </a:extLst>
            </p:cNvPr>
            <p:cNvSpPr/>
            <p:nvPr/>
          </p:nvSpPr>
          <p:spPr>
            <a:xfrm>
              <a:off x="926757" y="991234"/>
              <a:ext cx="798736"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order with </a:t>
              </a:r>
              <a:endParaRPr lang="en-IN" sz="1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CDA41659-F7EC-4F07-B909-2103C3DA3C0F}"/>
                </a:ext>
              </a:extLst>
            </p:cNvPr>
            <p:cNvSpPr/>
            <p:nvPr/>
          </p:nvSpPr>
          <p:spPr>
            <a:xfrm>
              <a:off x="926757" y="1134491"/>
              <a:ext cx="680299"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Products </a:t>
              </a:r>
              <a:endParaRPr lang="en-IN" sz="1100">
                <a:solidFill>
                  <a:srgbClr val="000000"/>
                </a:solidFill>
                <a:effectLst/>
                <a:latin typeface="Calibri" panose="020F050202020403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318044D8-E3F8-44D6-B50B-4144BFF09048}"/>
                </a:ext>
              </a:extLst>
            </p:cNvPr>
            <p:cNvSpPr/>
            <p:nvPr/>
          </p:nvSpPr>
          <p:spPr>
            <a:xfrm>
              <a:off x="926757" y="1277900"/>
              <a:ext cx="348968" cy="182091"/>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Desk</a:t>
              </a:r>
              <a:endParaRPr lang="en-IN" sz="1100">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AC19ED06-EE9E-451D-B24C-85320E55200D}"/>
                </a:ext>
              </a:extLst>
            </p:cNvPr>
            <p:cNvSpPr/>
            <p:nvPr/>
          </p:nvSpPr>
          <p:spPr>
            <a:xfrm>
              <a:off x="1189266" y="1277900"/>
              <a:ext cx="40403" cy="182091"/>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8" name="Shape 369">
              <a:extLst>
                <a:ext uri="{FF2B5EF4-FFF2-40B4-BE49-F238E27FC236}">
                  <a16:creationId xmlns:a16="http://schemas.microsoft.com/office/drawing/2014/main" id="{95E90116-CB7F-48DF-8F8F-CD1132AFDA24}"/>
                </a:ext>
              </a:extLst>
            </p:cNvPr>
            <p:cNvSpPr/>
            <p:nvPr/>
          </p:nvSpPr>
          <p:spPr>
            <a:xfrm>
              <a:off x="39179" y="472948"/>
              <a:ext cx="826872" cy="847852"/>
            </a:xfrm>
            <a:custGeom>
              <a:avLst/>
              <a:gdLst/>
              <a:ahLst/>
              <a:cxnLst/>
              <a:rect l="0" t="0" r="0" b="0"/>
              <a:pathLst>
                <a:path w="826872" h="847852">
                  <a:moveTo>
                    <a:pt x="413360" y="0"/>
                  </a:moveTo>
                  <a:cubicBezTo>
                    <a:pt x="641706" y="0"/>
                    <a:pt x="826872" y="189738"/>
                    <a:pt x="826872" y="423926"/>
                  </a:cubicBezTo>
                  <a:cubicBezTo>
                    <a:pt x="826872" y="658114"/>
                    <a:pt x="641706" y="847852"/>
                    <a:pt x="413360" y="847852"/>
                  </a:cubicBezTo>
                  <a:cubicBezTo>
                    <a:pt x="185141" y="847852"/>
                    <a:pt x="0" y="658114"/>
                    <a:pt x="0" y="423926"/>
                  </a:cubicBezTo>
                  <a:cubicBezTo>
                    <a:pt x="0" y="189738"/>
                    <a:pt x="185141" y="0"/>
                    <a:pt x="413360" y="0"/>
                  </a:cubicBez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IN"/>
            </a:p>
          </p:txBody>
        </p:sp>
        <p:sp>
          <p:nvSpPr>
            <p:cNvPr id="19" name="Shape 370">
              <a:extLst>
                <a:ext uri="{FF2B5EF4-FFF2-40B4-BE49-F238E27FC236}">
                  <a16:creationId xmlns:a16="http://schemas.microsoft.com/office/drawing/2014/main" id="{626F1AA3-5F23-4048-AD63-439369F99F49}"/>
                </a:ext>
              </a:extLst>
            </p:cNvPr>
            <p:cNvSpPr/>
            <p:nvPr/>
          </p:nvSpPr>
          <p:spPr>
            <a:xfrm>
              <a:off x="39179" y="472948"/>
              <a:ext cx="826872" cy="847852"/>
            </a:xfrm>
            <a:custGeom>
              <a:avLst/>
              <a:gdLst/>
              <a:ahLst/>
              <a:cxnLst/>
              <a:rect l="0" t="0" r="0" b="0"/>
              <a:pathLst>
                <a:path w="826872" h="847852">
                  <a:moveTo>
                    <a:pt x="0" y="423926"/>
                  </a:moveTo>
                  <a:cubicBezTo>
                    <a:pt x="0" y="189738"/>
                    <a:pt x="185141" y="0"/>
                    <a:pt x="413360" y="0"/>
                  </a:cubicBezTo>
                  <a:cubicBezTo>
                    <a:pt x="641706" y="0"/>
                    <a:pt x="826872" y="189738"/>
                    <a:pt x="826872" y="423926"/>
                  </a:cubicBezTo>
                  <a:cubicBezTo>
                    <a:pt x="826872" y="658114"/>
                    <a:pt x="641706" y="847852"/>
                    <a:pt x="413360" y="847852"/>
                  </a:cubicBezTo>
                  <a:cubicBezTo>
                    <a:pt x="185141" y="847852"/>
                    <a:pt x="0" y="658114"/>
                    <a:pt x="0" y="423926"/>
                  </a:cubicBezTo>
                  <a:close/>
                </a:path>
              </a:pathLst>
            </a:custGeom>
            <a:ln w="25400"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20" name="Rectangle 19">
              <a:extLst>
                <a:ext uri="{FF2B5EF4-FFF2-40B4-BE49-F238E27FC236}">
                  <a16:creationId xmlns:a16="http://schemas.microsoft.com/office/drawing/2014/main" id="{51731262-5274-4A3C-8006-119A296B3DC9}"/>
                </a:ext>
              </a:extLst>
            </p:cNvPr>
            <p:cNvSpPr/>
            <p:nvPr/>
          </p:nvSpPr>
          <p:spPr>
            <a:xfrm>
              <a:off x="283629" y="754507"/>
              <a:ext cx="487450" cy="189937"/>
            </a:xfrm>
            <a:prstGeom prst="rect">
              <a:avLst/>
            </a:prstGeom>
            <a:ln>
              <a:noFill/>
            </a:ln>
          </p:spPr>
          <p:txBody>
            <a:bodyPr vert="horz" lIns="0" tIns="0" rIns="0" bIns="0" rtlCol="0">
              <a:noAutofit/>
            </a:bodyPr>
            <a:lstStyle/>
            <a:p>
              <a:pPr>
                <a:lnSpc>
                  <a:spcPct val="107000"/>
                </a:lnSpc>
                <a:spcAft>
                  <a:spcPts val="800"/>
                </a:spcAft>
              </a:pPr>
              <a:r>
                <a:rPr lang="en-IN" sz="1100" b="1">
                  <a:solidFill>
                    <a:srgbClr val="FFFFFF"/>
                  </a:solidFill>
                  <a:effectLst/>
                  <a:latin typeface="Calibri" panose="020F0502020204030204" pitchFamily="34" charset="0"/>
                  <a:ea typeface="Calibri" panose="020F0502020204030204" pitchFamily="34" charset="0"/>
                </a:rPr>
                <a:t>Trade </a:t>
              </a:r>
              <a:endParaRPr lang="en-IN" sz="1100">
                <a:solidFill>
                  <a:srgbClr val="00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CF1CFD4C-87EF-4BEE-870C-0BE42E34637D}"/>
                </a:ext>
              </a:extLst>
            </p:cNvPr>
            <p:cNvSpPr/>
            <p:nvPr/>
          </p:nvSpPr>
          <p:spPr>
            <a:xfrm>
              <a:off x="314109" y="906907"/>
              <a:ext cx="369037" cy="189937"/>
            </a:xfrm>
            <a:prstGeom prst="rect">
              <a:avLst/>
            </a:prstGeom>
            <a:ln>
              <a:noFill/>
            </a:ln>
          </p:spPr>
          <p:txBody>
            <a:bodyPr vert="horz" lIns="0" tIns="0" rIns="0" bIns="0" rtlCol="0">
              <a:noAutofit/>
            </a:bodyPr>
            <a:lstStyle/>
            <a:p>
              <a:pPr>
                <a:lnSpc>
                  <a:spcPct val="107000"/>
                </a:lnSpc>
                <a:spcAft>
                  <a:spcPts val="800"/>
                </a:spcAft>
              </a:pPr>
              <a:r>
                <a:rPr lang="en-IN" sz="1100" b="1">
                  <a:solidFill>
                    <a:srgbClr val="FFFFFF"/>
                  </a:solidFill>
                  <a:effectLst/>
                  <a:latin typeface="Calibri" panose="020F0502020204030204" pitchFamily="34" charset="0"/>
                  <a:ea typeface="Calibri" panose="020F0502020204030204" pitchFamily="34" charset="0"/>
                </a:rPr>
                <a:t>Date</a:t>
              </a:r>
              <a:endParaRPr lang="en-IN" sz="1100">
                <a:solidFill>
                  <a:srgbClr val="000000"/>
                </a:solidFill>
                <a:effectLst/>
                <a:latin typeface="Calibri" panose="020F0502020204030204" pitchFamily="34" charset="0"/>
                <a:ea typeface="Calibri" panose="020F0502020204030204" pitchFamily="34" charset="0"/>
              </a:endParaRPr>
            </a:p>
          </p:txBody>
        </p:sp>
        <p:sp>
          <p:nvSpPr>
            <p:cNvPr id="22" name="Rectangle 21">
              <a:extLst>
                <a:ext uri="{FF2B5EF4-FFF2-40B4-BE49-F238E27FC236}">
                  <a16:creationId xmlns:a16="http://schemas.microsoft.com/office/drawing/2014/main" id="{2D7C4349-2547-45E4-BF57-FD3005C9E3E8}"/>
                </a:ext>
              </a:extLst>
            </p:cNvPr>
            <p:cNvSpPr/>
            <p:nvPr/>
          </p:nvSpPr>
          <p:spPr>
            <a:xfrm>
              <a:off x="591477" y="906907"/>
              <a:ext cx="42144" cy="189937"/>
            </a:xfrm>
            <a:prstGeom prst="rect">
              <a:avLst/>
            </a:prstGeom>
            <a:ln>
              <a:noFill/>
            </a:ln>
          </p:spPr>
          <p:txBody>
            <a:bodyPr vert="horz" lIns="0" tIns="0" rIns="0" bIns="0" rtlCol="0">
              <a:noAutofit/>
            </a:bodyPr>
            <a:lstStyle/>
            <a:p>
              <a:pPr>
                <a:lnSpc>
                  <a:spcPct val="107000"/>
                </a:lnSpc>
                <a:spcAft>
                  <a:spcPts val="800"/>
                </a:spcAft>
              </a:pPr>
              <a:r>
                <a:rPr lang="en-IN" sz="1100" b="1">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3" name="Shape 374">
              <a:extLst>
                <a:ext uri="{FF2B5EF4-FFF2-40B4-BE49-F238E27FC236}">
                  <a16:creationId xmlns:a16="http://schemas.microsoft.com/office/drawing/2014/main" id="{9A277706-7D36-4A53-A070-4C5FD286B690}"/>
                </a:ext>
              </a:extLst>
            </p:cNvPr>
            <p:cNvSpPr/>
            <p:nvPr/>
          </p:nvSpPr>
          <p:spPr>
            <a:xfrm>
              <a:off x="2681770" y="0"/>
              <a:ext cx="1657731" cy="1793748"/>
            </a:xfrm>
            <a:custGeom>
              <a:avLst/>
              <a:gdLst/>
              <a:ahLst/>
              <a:cxnLst/>
              <a:rect l="0" t="0" r="0" b="0"/>
              <a:pathLst>
                <a:path w="1657731" h="1793748">
                  <a:moveTo>
                    <a:pt x="933196" y="0"/>
                  </a:moveTo>
                  <a:lnTo>
                    <a:pt x="1657731" y="896874"/>
                  </a:lnTo>
                  <a:lnTo>
                    <a:pt x="933196" y="1793748"/>
                  </a:lnTo>
                  <a:lnTo>
                    <a:pt x="933196" y="1524635"/>
                  </a:lnTo>
                  <a:lnTo>
                    <a:pt x="0" y="1524635"/>
                  </a:lnTo>
                  <a:lnTo>
                    <a:pt x="0" y="269113"/>
                  </a:lnTo>
                  <a:lnTo>
                    <a:pt x="933196" y="269113"/>
                  </a:lnTo>
                  <a:lnTo>
                    <a:pt x="933196" y="0"/>
                  </a:lnTo>
                  <a:close/>
                </a:path>
              </a:pathLst>
            </a:custGeom>
            <a:ln w="0" cap="flat">
              <a:round/>
            </a:ln>
          </p:spPr>
          <p:style>
            <a:lnRef idx="0">
              <a:srgbClr val="000000">
                <a:alpha val="0"/>
              </a:srgbClr>
            </a:lnRef>
            <a:fillRef idx="1">
              <a:srgbClr val="D0D8E8">
                <a:alpha val="90196"/>
              </a:srgbClr>
            </a:fillRef>
            <a:effectRef idx="0">
              <a:scrgbClr r="0" g="0" b="0"/>
            </a:effectRef>
            <a:fontRef idx="none"/>
          </p:style>
          <p:txBody>
            <a:bodyPr/>
            <a:lstStyle/>
            <a:p>
              <a:endParaRPr lang="en-IN" dirty="0"/>
            </a:p>
          </p:txBody>
        </p:sp>
        <p:sp>
          <p:nvSpPr>
            <p:cNvPr id="24" name="Shape 375">
              <a:extLst>
                <a:ext uri="{FF2B5EF4-FFF2-40B4-BE49-F238E27FC236}">
                  <a16:creationId xmlns:a16="http://schemas.microsoft.com/office/drawing/2014/main" id="{FEC6B304-9C4D-4407-9D7A-DC5824788EF9}"/>
                </a:ext>
              </a:extLst>
            </p:cNvPr>
            <p:cNvSpPr/>
            <p:nvPr/>
          </p:nvSpPr>
          <p:spPr>
            <a:xfrm>
              <a:off x="2681770" y="0"/>
              <a:ext cx="1657731" cy="1793748"/>
            </a:xfrm>
            <a:custGeom>
              <a:avLst/>
              <a:gdLst/>
              <a:ahLst/>
              <a:cxnLst/>
              <a:rect l="0" t="0" r="0" b="0"/>
              <a:pathLst>
                <a:path w="1657731" h="1793748">
                  <a:moveTo>
                    <a:pt x="0" y="269113"/>
                  </a:moveTo>
                  <a:lnTo>
                    <a:pt x="933196" y="269113"/>
                  </a:lnTo>
                  <a:lnTo>
                    <a:pt x="933196" y="0"/>
                  </a:lnTo>
                  <a:lnTo>
                    <a:pt x="1657731" y="896874"/>
                  </a:lnTo>
                  <a:lnTo>
                    <a:pt x="933196" y="1793748"/>
                  </a:lnTo>
                  <a:lnTo>
                    <a:pt x="933196" y="1524635"/>
                  </a:lnTo>
                  <a:lnTo>
                    <a:pt x="0" y="1524635"/>
                  </a:lnTo>
                  <a:lnTo>
                    <a:pt x="0" y="269113"/>
                  </a:lnTo>
                  <a:close/>
                </a:path>
              </a:pathLst>
            </a:custGeom>
            <a:ln w="25400" cap="flat">
              <a:round/>
            </a:ln>
          </p:spPr>
          <p:style>
            <a:lnRef idx="1">
              <a:srgbClr val="D0D8E8">
                <a:alpha val="90196"/>
              </a:srgbClr>
            </a:lnRef>
            <a:fillRef idx="0">
              <a:srgbClr val="000000">
                <a:alpha val="0"/>
              </a:srgbClr>
            </a:fillRef>
            <a:effectRef idx="0">
              <a:scrgbClr r="0" g="0" b="0"/>
            </a:effectRef>
            <a:fontRef idx="none"/>
          </p:style>
          <p:txBody>
            <a:bodyPr/>
            <a:lstStyle/>
            <a:p>
              <a:endParaRPr lang="en-IN"/>
            </a:p>
          </p:txBody>
        </p:sp>
        <p:sp>
          <p:nvSpPr>
            <p:cNvPr id="25" name="Rectangle 24">
              <a:extLst>
                <a:ext uri="{FF2B5EF4-FFF2-40B4-BE49-F238E27FC236}">
                  <a16:creationId xmlns:a16="http://schemas.microsoft.com/office/drawing/2014/main" id="{881322CF-909D-4893-A7E0-4B2AC9E80547}"/>
                </a:ext>
              </a:extLst>
            </p:cNvPr>
            <p:cNvSpPr/>
            <p:nvPr/>
          </p:nvSpPr>
          <p:spPr>
            <a:xfrm>
              <a:off x="3098838" y="618871"/>
              <a:ext cx="88828"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a16="http://schemas.microsoft.com/office/drawing/2014/main" id="{FC92E671-BBD0-4B68-9311-D4C7DE08B673}"/>
                </a:ext>
              </a:extLst>
            </p:cNvPr>
            <p:cNvSpPr/>
            <p:nvPr/>
          </p:nvSpPr>
          <p:spPr>
            <a:xfrm>
              <a:off x="3165894" y="618871"/>
              <a:ext cx="948745" cy="181679"/>
            </a:xfrm>
            <a:prstGeom prst="rect">
              <a:avLst/>
            </a:prstGeom>
            <a:ln>
              <a:noFill/>
            </a:ln>
          </p:spPr>
          <p:txBody>
            <a:bodyPr vert="horz" lIns="0" tIns="0" rIns="0" bIns="0" rtlCol="0">
              <a:noAutofit/>
            </a:bodyPr>
            <a:lstStyle/>
            <a:p>
              <a:pPr>
                <a:lnSpc>
                  <a:spcPct val="107000"/>
                </a:lnSpc>
                <a:spcAft>
                  <a:spcPts val="800"/>
                </a:spcAft>
              </a:pPr>
              <a:r>
                <a:rPr lang="en-IN" sz="1050" dirty="0">
                  <a:solidFill>
                    <a:srgbClr val="000000"/>
                  </a:solidFill>
                  <a:effectLst/>
                  <a:latin typeface="Calibri" panose="020F0502020204030204" pitchFamily="34" charset="0"/>
                  <a:ea typeface="Calibri" panose="020F0502020204030204" pitchFamily="34" charset="0"/>
                </a:rPr>
                <a:t>Client pays a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914D4E56-01EC-4C8E-8785-E5F5B00C8D36}"/>
                </a:ext>
              </a:extLst>
            </p:cNvPr>
            <p:cNvSpPr/>
            <p:nvPr/>
          </p:nvSpPr>
          <p:spPr>
            <a:xfrm>
              <a:off x="3156750" y="762127"/>
              <a:ext cx="850641"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discount to </a:t>
              </a:r>
              <a:endParaRPr lang="en-IN" sz="1100">
                <a:solidFill>
                  <a:srgbClr val="000000"/>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B08B9B13-FB60-487C-A405-295D4BAD8745}"/>
                </a:ext>
              </a:extLst>
            </p:cNvPr>
            <p:cNvSpPr/>
            <p:nvPr/>
          </p:nvSpPr>
          <p:spPr>
            <a:xfrm>
              <a:off x="3156750" y="905383"/>
              <a:ext cx="664424" cy="181679"/>
            </a:xfrm>
            <a:prstGeom prst="rect">
              <a:avLst/>
            </a:prstGeom>
            <a:ln>
              <a:noFill/>
            </a:ln>
          </p:spPr>
          <p:txBody>
            <a:bodyPr vert="horz" lIns="0" tIns="0" rIns="0" bIns="0" rtlCol="0">
              <a:noAutofit/>
            </a:bodyPr>
            <a:lstStyle/>
            <a:p>
              <a:pPr>
                <a:lnSpc>
                  <a:spcPct val="107000"/>
                </a:lnSpc>
                <a:spcAft>
                  <a:spcPts val="800"/>
                </a:spcAft>
              </a:pPr>
              <a:r>
                <a:rPr lang="en-IN" sz="1050" dirty="0">
                  <a:solidFill>
                    <a:srgbClr val="000000"/>
                  </a:solidFill>
                  <a:effectLst/>
                  <a:latin typeface="Calibri" panose="020F0502020204030204" pitchFamily="34" charset="0"/>
                  <a:ea typeface="Calibri" panose="020F0502020204030204" pitchFamily="34" charset="0"/>
                </a:rPr>
                <a:t>Principal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9" name="Rectangle 28">
              <a:extLst>
                <a:ext uri="{FF2B5EF4-FFF2-40B4-BE49-F238E27FC236}">
                  <a16:creationId xmlns:a16="http://schemas.microsoft.com/office/drawing/2014/main" id="{93B77494-B97A-42E0-A8CC-92F4382CFC97}"/>
                </a:ext>
              </a:extLst>
            </p:cNvPr>
            <p:cNvSpPr/>
            <p:nvPr/>
          </p:nvSpPr>
          <p:spPr>
            <a:xfrm>
              <a:off x="3156750" y="1048639"/>
              <a:ext cx="582553"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Amount</a:t>
              </a:r>
              <a:endParaRPr lang="en-IN" sz="1100">
                <a:solidFill>
                  <a:srgbClr val="000000"/>
                </a:solidFill>
                <a:effectLst/>
                <a:latin typeface="Calibri" panose="020F0502020204030204" pitchFamily="34" charset="0"/>
                <a:ea typeface="Calibri" panose="020F0502020204030204" pitchFamily="34" charset="0"/>
              </a:endParaRPr>
            </a:p>
          </p:txBody>
        </p:sp>
        <p:sp>
          <p:nvSpPr>
            <p:cNvPr id="30" name="Rectangle 29">
              <a:extLst>
                <a:ext uri="{FF2B5EF4-FFF2-40B4-BE49-F238E27FC236}">
                  <a16:creationId xmlns:a16="http://schemas.microsoft.com/office/drawing/2014/main" id="{CF1D8C3A-BE8B-47C0-8CF7-6DB407D95DED}"/>
                </a:ext>
              </a:extLst>
            </p:cNvPr>
            <p:cNvSpPr/>
            <p:nvPr/>
          </p:nvSpPr>
          <p:spPr>
            <a:xfrm>
              <a:off x="3595916" y="1048639"/>
              <a:ext cx="40311"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31" name="Shape 382">
              <a:extLst>
                <a:ext uri="{FF2B5EF4-FFF2-40B4-BE49-F238E27FC236}">
                  <a16:creationId xmlns:a16="http://schemas.microsoft.com/office/drawing/2014/main" id="{4EAA9088-B61F-4AB9-846A-01D86B23C503}"/>
                </a:ext>
              </a:extLst>
            </p:cNvPr>
            <p:cNvSpPr/>
            <p:nvPr/>
          </p:nvSpPr>
          <p:spPr>
            <a:xfrm>
              <a:off x="2145449" y="430530"/>
              <a:ext cx="911860" cy="932688"/>
            </a:xfrm>
            <a:custGeom>
              <a:avLst/>
              <a:gdLst/>
              <a:ahLst/>
              <a:cxnLst/>
              <a:rect l="0" t="0" r="0" b="0"/>
              <a:pathLst>
                <a:path w="911860" h="932688">
                  <a:moveTo>
                    <a:pt x="455930" y="0"/>
                  </a:moveTo>
                  <a:cubicBezTo>
                    <a:pt x="707771" y="0"/>
                    <a:pt x="911860" y="208788"/>
                    <a:pt x="911860" y="466344"/>
                  </a:cubicBezTo>
                  <a:cubicBezTo>
                    <a:pt x="911860" y="723900"/>
                    <a:pt x="707771" y="932688"/>
                    <a:pt x="455930" y="932688"/>
                  </a:cubicBezTo>
                  <a:cubicBezTo>
                    <a:pt x="204089" y="932688"/>
                    <a:pt x="0" y="723900"/>
                    <a:pt x="0" y="466344"/>
                  </a:cubicBezTo>
                  <a:cubicBezTo>
                    <a:pt x="0" y="208788"/>
                    <a:pt x="204089" y="0"/>
                    <a:pt x="455930" y="0"/>
                  </a:cubicBez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IN"/>
            </a:p>
          </p:txBody>
        </p:sp>
        <p:sp>
          <p:nvSpPr>
            <p:cNvPr id="32" name="Shape 383">
              <a:extLst>
                <a:ext uri="{FF2B5EF4-FFF2-40B4-BE49-F238E27FC236}">
                  <a16:creationId xmlns:a16="http://schemas.microsoft.com/office/drawing/2014/main" id="{F2BF3D4E-1818-4A49-B7F4-AF1E5150B722}"/>
                </a:ext>
              </a:extLst>
            </p:cNvPr>
            <p:cNvSpPr/>
            <p:nvPr/>
          </p:nvSpPr>
          <p:spPr>
            <a:xfrm>
              <a:off x="2145449" y="430530"/>
              <a:ext cx="911860" cy="932688"/>
            </a:xfrm>
            <a:custGeom>
              <a:avLst/>
              <a:gdLst/>
              <a:ahLst/>
              <a:cxnLst/>
              <a:rect l="0" t="0" r="0" b="0"/>
              <a:pathLst>
                <a:path w="911860" h="932688">
                  <a:moveTo>
                    <a:pt x="0" y="466344"/>
                  </a:moveTo>
                  <a:cubicBezTo>
                    <a:pt x="0" y="208788"/>
                    <a:pt x="204089" y="0"/>
                    <a:pt x="455930" y="0"/>
                  </a:cubicBezTo>
                  <a:cubicBezTo>
                    <a:pt x="707771" y="0"/>
                    <a:pt x="911860" y="208788"/>
                    <a:pt x="911860" y="466344"/>
                  </a:cubicBezTo>
                  <a:cubicBezTo>
                    <a:pt x="911860" y="723900"/>
                    <a:pt x="707771" y="932688"/>
                    <a:pt x="455930" y="932688"/>
                  </a:cubicBezTo>
                  <a:cubicBezTo>
                    <a:pt x="204089" y="932688"/>
                    <a:pt x="0" y="723900"/>
                    <a:pt x="0" y="466344"/>
                  </a:cubicBezTo>
                  <a:close/>
                </a:path>
              </a:pathLst>
            </a:custGeom>
            <a:ln w="25400"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33" name="Rectangle 32">
              <a:extLst>
                <a:ext uri="{FF2B5EF4-FFF2-40B4-BE49-F238E27FC236}">
                  <a16:creationId xmlns:a16="http://schemas.microsoft.com/office/drawing/2014/main" id="{CBF4DF01-3806-4418-B244-D9EAE65D5F4B}"/>
                </a:ext>
              </a:extLst>
            </p:cNvPr>
            <p:cNvSpPr/>
            <p:nvPr/>
          </p:nvSpPr>
          <p:spPr>
            <a:xfrm>
              <a:off x="2277402" y="754507"/>
              <a:ext cx="900868" cy="189937"/>
            </a:xfrm>
            <a:prstGeom prst="rect">
              <a:avLst/>
            </a:prstGeom>
            <a:ln>
              <a:noFill/>
            </a:ln>
          </p:spPr>
          <p:txBody>
            <a:bodyPr vert="horz" lIns="0" tIns="0" rIns="0" bIns="0" rtlCol="0">
              <a:noAutofit/>
            </a:bodyPr>
            <a:lstStyle/>
            <a:p>
              <a:pPr>
                <a:lnSpc>
                  <a:spcPct val="107000"/>
                </a:lnSpc>
                <a:spcAft>
                  <a:spcPts val="800"/>
                </a:spcAft>
              </a:pPr>
              <a:r>
                <a:rPr lang="en-IN" sz="1100" b="1">
                  <a:solidFill>
                    <a:srgbClr val="FFFFFF"/>
                  </a:solidFill>
                  <a:effectLst/>
                  <a:latin typeface="Calibri" panose="020F0502020204030204" pitchFamily="34" charset="0"/>
                  <a:ea typeface="Calibri" panose="020F0502020204030204" pitchFamily="34" charset="0"/>
                </a:rPr>
                <a:t>Settlement </a:t>
              </a:r>
              <a:endParaRPr lang="en-IN" sz="1100">
                <a:solidFill>
                  <a:srgbClr val="000000"/>
                </a:solidFill>
                <a:effectLst/>
                <a:latin typeface="Calibri" panose="020F0502020204030204" pitchFamily="34" charset="0"/>
                <a:ea typeface="Calibri" panose="020F0502020204030204" pitchFamily="34" charset="0"/>
              </a:endParaRPr>
            </a:p>
          </p:txBody>
        </p:sp>
        <p:sp>
          <p:nvSpPr>
            <p:cNvPr id="34" name="Rectangle 33">
              <a:extLst>
                <a:ext uri="{FF2B5EF4-FFF2-40B4-BE49-F238E27FC236}">
                  <a16:creationId xmlns:a16="http://schemas.microsoft.com/office/drawing/2014/main" id="{2D93ACAA-0547-43F2-8952-03FA39DCEBEE}"/>
                </a:ext>
              </a:extLst>
            </p:cNvPr>
            <p:cNvSpPr/>
            <p:nvPr/>
          </p:nvSpPr>
          <p:spPr>
            <a:xfrm>
              <a:off x="2463330" y="906907"/>
              <a:ext cx="369038" cy="189937"/>
            </a:xfrm>
            <a:prstGeom prst="rect">
              <a:avLst/>
            </a:prstGeom>
            <a:ln>
              <a:noFill/>
            </a:ln>
          </p:spPr>
          <p:txBody>
            <a:bodyPr vert="horz" lIns="0" tIns="0" rIns="0" bIns="0" rtlCol="0">
              <a:noAutofit/>
            </a:bodyPr>
            <a:lstStyle/>
            <a:p>
              <a:pPr>
                <a:lnSpc>
                  <a:spcPct val="107000"/>
                </a:lnSpc>
                <a:spcAft>
                  <a:spcPts val="800"/>
                </a:spcAft>
              </a:pPr>
              <a:r>
                <a:rPr lang="en-IN" sz="1100" b="1">
                  <a:solidFill>
                    <a:srgbClr val="FFFFFF"/>
                  </a:solidFill>
                  <a:effectLst/>
                  <a:latin typeface="Calibri" panose="020F0502020204030204" pitchFamily="34" charset="0"/>
                  <a:ea typeface="Calibri" panose="020F0502020204030204" pitchFamily="34" charset="0"/>
                </a:rPr>
                <a:t>Date</a:t>
              </a:r>
              <a:endParaRPr lang="en-IN" sz="1100">
                <a:solidFill>
                  <a:srgbClr val="000000"/>
                </a:solidFill>
                <a:effectLst/>
                <a:latin typeface="Calibri" panose="020F0502020204030204" pitchFamily="34" charset="0"/>
                <a:ea typeface="Calibri" panose="020F0502020204030204" pitchFamily="34" charset="0"/>
              </a:endParaRPr>
            </a:p>
          </p:txBody>
        </p:sp>
        <p:sp>
          <p:nvSpPr>
            <p:cNvPr id="35" name="Rectangle 34">
              <a:extLst>
                <a:ext uri="{FF2B5EF4-FFF2-40B4-BE49-F238E27FC236}">
                  <a16:creationId xmlns:a16="http://schemas.microsoft.com/office/drawing/2014/main" id="{DBAD04CD-00E4-4D63-B531-6307EEB95985}"/>
                </a:ext>
              </a:extLst>
            </p:cNvPr>
            <p:cNvSpPr/>
            <p:nvPr/>
          </p:nvSpPr>
          <p:spPr>
            <a:xfrm>
              <a:off x="2740952" y="906907"/>
              <a:ext cx="42143" cy="189937"/>
            </a:xfrm>
            <a:prstGeom prst="rect">
              <a:avLst/>
            </a:prstGeom>
            <a:ln>
              <a:noFill/>
            </a:ln>
          </p:spPr>
          <p:txBody>
            <a:bodyPr vert="horz" lIns="0" tIns="0" rIns="0" bIns="0" rtlCol="0">
              <a:noAutofit/>
            </a:bodyPr>
            <a:lstStyle/>
            <a:p>
              <a:pPr>
                <a:lnSpc>
                  <a:spcPct val="107000"/>
                </a:lnSpc>
                <a:spcAft>
                  <a:spcPts val="800"/>
                </a:spcAft>
              </a:pPr>
              <a:r>
                <a:rPr lang="en-IN" sz="1100" b="1">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36" name="Shape 387">
              <a:extLst>
                <a:ext uri="{FF2B5EF4-FFF2-40B4-BE49-F238E27FC236}">
                  <a16:creationId xmlns:a16="http://schemas.microsoft.com/office/drawing/2014/main" id="{5910E324-3887-492B-B266-60C245BAC767}"/>
                </a:ext>
              </a:extLst>
            </p:cNvPr>
            <p:cNvSpPr/>
            <p:nvPr/>
          </p:nvSpPr>
          <p:spPr>
            <a:xfrm>
              <a:off x="39179" y="1888617"/>
              <a:ext cx="1872209" cy="1534033"/>
            </a:xfrm>
            <a:custGeom>
              <a:avLst/>
              <a:gdLst/>
              <a:ahLst/>
              <a:cxnLst/>
              <a:rect l="0" t="0" r="0" b="0"/>
              <a:pathLst>
                <a:path w="1872209" h="1534033">
                  <a:moveTo>
                    <a:pt x="255626" y="0"/>
                  </a:moveTo>
                  <a:lnTo>
                    <a:pt x="1616558" y="0"/>
                  </a:lnTo>
                  <a:cubicBezTo>
                    <a:pt x="1757782" y="0"/>
                    <a:pt x="1872209" y="114427"/>
                    <a:pt x="1872209" y="255651"/>
                  </a:cubicBezTo>
                  <a:lnTo>
                    <a:pt x="1872209" y="1278382"/>
                  </a:lnTo>
                  <a:cubicBezTo>
                    <a:pt x="1872209" y="1419606"/>
                    <a:pt x="1757782" y="1534033"/>
                    <a:pt x="1616558" y="1534033"/>
                  </a:cubicBezTo>
                  <a:lnTo>
                    <a:pt x="255626" y="1534033"/>
                  </a:lnTo>
                  <a:cubicBezTo>
                    <a:pt x="114529" y="1534033"/>
                    <a:pt x="0" y="1419606"/>
                    <a:pt x="0" y="1278382"/>
                  </a:cubicBezTo>
                  <a:lnTo>
                    <a:pt x="0" y="255651"/>
                  </a:lnTo>
                  <a:cubicBezTo>
                    <a:pt x="0" y="114427"/>
                    <a:pt x="114529" y="0"/>
                    <a:pt x="255626" y="0"/>
                  </a:cubicBezTo>
                  <a:close/>
                </a:path>
              </a:pathLst>
            </a:custGeom>
            <a:ln w="0" cap="flat">
              <a:round/>
            </a:ln>
          </p:spPr>
          <p:style>
            <a:lnRef idx="0">
              <a:srgbClr val="000000">
                <a:alpha val="0"/>
              </a:srgbClr>
            </a:lnRef>
            <a:fillRef idx="1">
              <a:srgbClr val="EBF1DE"/>
            </a:fillRef>
            <a:effectRef idx="0">
              <a:scrgbClr r="0" g="0" b="0"/>
            </a:effectRef>
            <a:fontRef idx="none"/>
          </p:style>
          <p:txBody>
            <a:bodyPr/>
            <a:lstStyle/>
            <a:p>
              <a:endParaRPr lang="en-IN"/>
            </a:p>
          </p:txBody>
        </p:sp>
        <p:sp>
          <p:nvSpPr>
            <p:cNvPr id="37" name="Shape 388">
              <a:extLst>
                <a:ext uri="{FF2B5EF4-FFF2-40B4-BE49-F238E27FC236}">
                  <a16:creationId xmlns:a16="http://schemas.microsoft.com/office/drawing/2014/main" id="{880392B3-F824-42FD-B609-20A5C5EA51C7}"/>
                </a:ext>
              </a:extLst>
            </p:cNvPr>
            <p:cNvSpPr/>
            <p:nvPr/>
          </p:nvSpPr>
          <p:spPr>
            <a:xfrm>
              <a:off x="39179" y="1888617"/>
              <a:ext cx="1872209" cy="1534033"/>
            </a:xfrm>
            <a:custGeom>
              <a:avLst/>
              <a:gdLst/>
              <a:ahLst/>
              <a:cxnLst/>
              <a:rect l="0" t="0" r="0" b="0"/>
              <a:pathLst>
                <a:path w="1872209" h="1534033">
                  <a:moveTo>
                    <a:pt x="0" y="255651"/>
                  </a:moveTo>
                  <a:cubicBezTo>
                    <a:pt x="0" y="114427"/>
                    <a:pt x="114529" y="0"/>
                    <a:pt x="255626" y="0"/>
                  </a:cubicBezTo>
                  <a:lnTo>
                    <a:pt x="1616558" y="0"/>
                  </a:lnTo>
                  <a:cubicBezTo>
                    <a:pt x="1757782" y="0"/>
                    <a:pt x="1872209" y="114427"/>
                    <a:pt x="1872209" y="255651"/>
                  </a:cubicBezTo>
                  <a:lnTo>
                    <a:pt x="1872209" y="1278382"/>
                  </a:lnTo>
                  <a:cubicBezTo>
                    <a:pt x="1872209" y="1419606"/>
                    <a:pt x="1757782" y="1534033"/>
                    <a:pt x="1616558" y="1534033"/>
                  </a:cubicBezTo>
                  <a:lnTo>
                    <a:pt x="255626" y="1534033"/>
                  </a:lnTo>
                  <a:cubicBezTo>
                    <a:pt x="114529" y="1534033"/>
                    <a:pt x="0" y="1419606"/>
                    <a:pt x="0" y="1278382"/>
                  </a:cubicBezTo>
                  <a:close/>
                </a:path>
              </a:pathLst>
            </a:custGeom>
            <a:ln w="25400"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38" name="Rectangle 37">
              <a:extLst>
                <a:ext uri="{FF2B5EF4-FFF2-40B4-BE49-F238E27FC236}">
                  <a16:creationId xmlns:a16="http://schemas.microsoft.com/office/drawing/2014/main" id="{CA2B36BA-7730-4421-869A-F110BD41DD6E}"/>
                </a:ext>
              </a:extLst>
            </p:cNvPr>
            <p:cNvSpPr/>
            <p:nvPr/>
          </p:nvSpPr>
          <p:spPr>
            <a:xfrm>
              <a:off x="205905" y="2073040"/>
              <a:ext cx="59591" cy="160036"/>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7060DA2E-8691-4BE4-A04B-A1FB77C4B570}"/>
                </a:ext>
              </a:extLst>
            </p:cNvPr>
            <p:cNvSpPr/>
            <p:nvPr/>
          </p:nvSpPr>
          <p:spPr>
            <a:xfrm>
              <a:off x="376593" y="2070227"/>
              <a:ext cx="1541546"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Products Group sends </a:t>
              </a:r>
              <a:endParaRPr lang="en-IN" sz="1100">
                <a:solidFill>
                  <a:srgbClr val="000000"/>
                </a:solidFill>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86E286CA-8DBC-4A83-AE50-FD944594A3E0}"/>
                </a:ext>
              </a:extLst>
            </p:cNvPr>
            <p:cNvSpPr/>
            <p:nvPr/>
          </p:nvSpPr>
          <p:spPr>
            <a:xfrm>
              <a:off x="376593" y="2222627"/>
              <a:ext cx="1849378"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your TR a daily list of stock </a:t>
              </a:r>
              <a:endParaRPr lang="en-IN" sz="1100">
                <a:solidFill>
                  <a:srgbClr val="000000"/>
                </a:solidFill>
                <a:effectLst/>
                <a:latin typeface="Calibri" panose="020F0502020204030204" pitchFamily="34" charset="0"/>
                <a:ea typeface="Calibri" panose="020F0502020204030204" pitchFamily="34" charset="0"/>
              </a:endParaRPr>
            </a:p>
          </p:txBody>
        </p:sp>
        <p:sp>
          <p:nvSpPr>
            <p:cNvPr id="41" name="Rectangle 40">
              <a:extLst>
                <a:ext uri="{FF2B5EF4-FFF2-40B4-BE49-F238E27FC236}">
                  <a16:creationId xmlns:a16="http://schemas.microsoft.com/office/drawing/2014/main" id="{24ED26AF-689F-41CA-ADF6-4BA1818B62C0}"/>
                </a:ext>
              </a:extLst>
            </p:cNvPr>
            <p:cNvSpPr/>
            <p:nvPr/>
          </p:nvSpPr>
          <p:spPr>
            <a:xfrm>
              <a:off x="376593" y="2375179"/>
              <a:ext cx="1266347" cy="173833"/>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names and yields. </a:t>
              </a:r>
              <a:endParaRPr lang="en-IN" sz="1100">
                <a:solidFill>
                  <a:srgbClr val="000000"/>
                </a:solidFill>
                <a:effectLst/>
                <a:latin typeface="Calibri" panose="020F0502020204030204" pitchFamily="34" charset="0"/>
                <a:ea typeface="Calibri" panose="020F0502020204030204" pitchFamily="34" charset="0"/>
              </a:endParaRPr>
            </a:p>
          </p:txBody>
        </p:sp>
        <p:sp>
          <p:nvSpPr>
            <p:cNvPr id="42" name="Rectangle 41">
              <a:extLst>
                <a:ext uri="{FF2B5EF4-FFF2-40B4-BE49-F238E27FC236}">
                  <a16:creationId xmlns:a16="http://schemas.microsoft.com/office/drawing/2014/main" id="{52E2A1C8-48B2-4EA7-955F-A9FA3327027F}"/>
                </a:ext>
              </a:extLst>
            </p:cNvPr>
            <p:cNvSpPr/>
            <p:nvPr/>
          </p:nvSpPr>
          <p:spPr>
            <a:xfrm>
              <a:off x="1321854" y="2375179"/>
              <a:ext cx="38571" cy="173833"/>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43" name="Rectangle 42">
              <a:extLst>
                <a:ext uri="{FF2B5EF4-FFF2-40B4-BE49-F238E27FC236}">
                  <a16:creationId xmlns:a16="http://schemas.microsoft.com/office/drawing/2014/main" id="{24FD6019-AE0E-4F45-A2D7-37E22BA87AC7}"/>
                </a:ext>
              </a:extLst>
            </p:cNvPr>
            <p:cNvSpPr/>
            <p:nvPr/>
          </p:nvSpPr>
          <p:spPr>
            <a:xfrm>
              <a:off x="205905" y="2530621"/>
              <a:ext cx="59591" cy="160036"/>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44" name="Rectangle 43">
              <a:extLst>
                <a:ext uri="{FF2B5EF4-FFF2-40B4-BE49-F238E27FC236}">
                  <a16:creationId xmlns:a16="http://schemas.microsoft.com/office/drawing/2014/main" id="{93D7C0F7-949E-4972-BDFF-ACF2DC65FAA2}"/>
                </a:ext>
              </a:extLst>
            </p:cNvPr>
            <p:cNvSpPr/>
            <p:nvPr/>
          </p:nvSpPr>
          <p:spPr>
            <a:xfrm>
              <a:off x="376593" y="2527808"/>
              <a:ext cx="1833033"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Please contact your TR for </a:t>
              </a:r>
              <a:endParaRPr lang="en-IN" sz="1100">
                <a:solidFill>
                  <a:srgbClr val="000000"/>
                </a:solidFill>
                <a:effectLst/>
                <a:latin typeface="Calibri" panose="020F0502020204030204" pitchFamily="34" charset="0"/>
                <a:ea typeface="Calibri" panose="020F0502020204030204" pitchFamily="34" charset="0"/>
              </a:endParaRPr>
            </a:p>
          </p:txBody>
        </p:sp>
        <p:sp>
          <p:nvSpPr>
            <p:cNvPr id="45" name="Rectangle 44">
              <a:extLst>
                <a:ext uri="{FF2B5EF4-FFF2-40B4-BE49-F238E27FC236}">
                  <a16:creationId xmlns:a16="http://schemas.microsoft.com/office/drawing/2014/main" id="{AA33CBDF-8651-4A8A-8F94-AE771DDB98AD}"/>
                </a:ext>
              </a:extLst>
            </p:cNvPr>
            <p:cNvSpPr/>
            <p:nvPr/>
          </p:nvSpPr>
          <p:spPr>
            <a:xfrm>
              <a:off x="376593" y="2680208"/>
              <a:ext cx="637799"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that list.  </a:t>
              </a:r>
              <a:endParaRPr lang="en-IN" sz="1100">
                <a:solidFill>
                  <a:srgbClr val="000000"/>
                </a:solidFill>
                <a:effectLst/>
                <a:latin typeface="Calibri" panose="020F0502020204030204" pitchFamily="34" charset="0"/>
                <a:ea typeface="Calibri" panose="020F0502020204030204" pitchFamily="34" charset="0"/>
              </a:endParaRPr>
            </a:p>
          </p:txBody>
        </p:sp>
        <p:sp>
          <p:nvSpPr>
            <p:cNvPr id="46" name="Rectangle 45">
              <a:extLst>
                <a:ext uri="{FF2B5EF4-FFF2-40B4-BE49-F238E27FC236}">
                  <a16:creationId xmlns:a16="http://schemas.microsoft.com/office/drawing/2014/main" id="{66D3EC72-DD38-4350-9148-C314F7DA6EEF}"/>
                </a:ext>
              </a:extLst>
            </p:cNvPr>
            <p:cNvSpPr/>
            <p:nvPr/>
          </p:nvSpPr>
          <p:spPr>
            <a:xfrm>
              <a:off x="858558" y="2680208"/>
              <a:ext cx="38479"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47" name="Rectangle 46">
              <a:extLst>
                <a:ext uri="{FF2B5EF4-FFF2-40B4-BE49-F238E27FC236}">
                  <a16:creationId xmlns:a16="http://schemas.microsoft.com/office/drawing/2014/main" id="{D66974E2-F1A0-481E-9BA6-476F94690968}"/>
                </a:ext>
              </a:extLst>
            </p:cNvPr>
            <p:cNvSpPr/>
            <p:nvPr/>
          </p:nvSpPr>
          <p:spPr>
            <a:xfrm>
              <a:off x="205905" y="2835421"/>
              <a:ext cx="59591" cy="160036"/>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48" name="Rectangle 47">
              <a:extLst>
                <a:ext uri="{FF2B5EF4-FFF2-40B4-BE49-F238E27FC236}">
                  <a16:creationId xmlns:a16="http://schemas.microsoft.com/office/drawing/2014/main" id="{7F65F66D-CE4D-44C4-AAF7-72A0C9F5BCB3}"/>
                </a:ext>
              </a:extLst>
            </p:cNvPr>
            <p:cNvSpPr/>
            <p:nvPr/>
          </p:nvSpPr>
          <p:spPr>
            <a:xfrm>
              <a:off x="376593" y="2832608"/>
              <a:ext cx="1047277"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We are able to </a:t>
              </a:r>
              <a:endParaRPr lang="en-IN" sz="1100">
                <a:solidFill>
                  <a:srgbClr val="000000"/>
                </a:solidFill>
                <a:effectLst/>
                <a:latin typeface="Calibri" panose="020F0502020204030204" pitchFamily="34" charset="0"/>
                <a:ea typeface="Calibri" panose="020F0502020204030204" pitchFamily="34" charset="0"/>
              </a:endParaRPr>
            </a:p>
          </p:txBody>
        </p:sp>
        <p:sp>
          <p:nvSpPr>
            <p:cNvPr id="49" name="Rectangle 48">
              <a:extLst>
                <a:ext uri="{FF2B5EF4-FFF2-40B4-BE49-F238E27FC236}">
                  <a16:creationId xmlns:a16="http://schemas.microsoft.com/office/drawing/2014/main" id="{4B0001E8-3482-45DC-BA71-440CCE105BC1}"/>
                </a:ext>
              </a:extLst>
            </p:cNvPr>
            <p:cNvSpPr/>
            <p:nvPr/>
          </p:nvSpPr>
          <p:spPr>
            <a:xfrm>
              <a:off x="1163358" y="2832608"/>
              <a:ext cx="700625"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customise</a:t>
              </a:r>
              <a:endParaRPr lang="en-IN" sz="1100">
                <a:solidFill>
                  <a:srgbClr val="000000"/>
                </a:solidFill>
                <a:effectLst/>
                <a:latin typeface="Calibri" panose="020F0502020204030204" pitchFamily="34" charset="0"/>
                <a:ea typeface="Calibri" panose="020F0502020204030204" pitchFamily="34" charset="0"/>
              </a:endParaRPr>
            </a:p>
          </p:txBody>
        </p:sp>
        <p:sp>
          <p:nvSpPr>
            <p:cNvPr id="50" name="Rectangle 49">
              <a:extLst>
                <a:ext uri="{FF2B5EF4-FFF2-40B4-BE49-F238E27FC236}">
                  <a16:creationId xmlns:a16="http://schemas.microsoft.com/office/drawing/2014/main" id="{21358C94-44F3-4BA8-BE27-0B1E880DE871}"/>
                </a:ext>
              </a:extLst>
            </p:cNvPr>
            <p:cNvSpPr/>
            <p:nvPr/>
          </p:nvSpPr>
          <p:spPr>
            <a:xfrm>
              <a:off x="1690662" y="2832608"/>
              <a:ext cx="38479"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51" name="Rectangle 50">
              <a:extLst>
                <a:ext uri="{FF2B5EF4-FFF2-40B4-BE49-F238E27FC236}">
                  <a16:creationId xmlns:a16="http://schemas.microsoft.com/office/drawing/2014/main" id="{392C5C3D-798B-4A29-82CB-BA46E8DD8258}"/>
                </a:ext>
              </a:extLst>
            </p:cNvPr>
            <p:cNvSpPr/>
            <p:nvPr/>
          </p:nvSpPr>
          <p:spPr>
            <a:xfrm>
              <a:off x="376593" y="2985008"/>
              <a:ext cx="1671455"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terms and stocks to suit </a:t>
              </a:r>
              <a:endParaRPr lang="en-IN" sz="1100">
                <a:solidFill>
                  <a:srgbClr val="000000"/>
                </a:solidFill>
                <a:effectLst/>
                <a:latin typeface="Calibri" panose="020F0502020204030204" pitchFamily="34" charset="0"/>
                <a:ea typeface="Calibri" panose="020F0502020204030204" pitchFamily="34" charset="0"/>
              </a:endParaRPr>
            </a:p>
          </p:txBody>
        </p:sp>
        <p:sp>
          <p:nvSpPr>
            <p:cNvPr id="52" name="Rectangle 51">
              <a:extLst>
                <a:ext uri="{FF2B5EF4-FFF2-40B4-BE49-F238E27FC236}">
                  <a16:creationId xmlns:a16="http://schemas.microsoft.com/office/drawing/2014/main" id="{D993D75E-DB84-4026-BD37-CB86D7511769}"/>
                </a:ext>
              </a:extLst>
            </p:cNvPr>
            <p:cNvSpPr/>
            <p:nvPr/>
          </p:nvSpPr>
          <p:spPr>
            <a:xfrm>
              <a:off x="376593" y="3137662"/>
              <a:ext cx="804825"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your needs.</a:t>
              </a:r>
              <a:endParaRPr lang="en-IN" sz="1100">
                <a:solidFill>
                  <a:srgbClr val="000000"/>
                </a:solidFill>
                <a:effectLst/>
                <a:latin typeface="Calibri" panose="020F0502020204030204" pitchFamily="34" charset="0"/>
                <a:ea typeface="Calibri" panose="020F0502020204030204" pitchFamily="34" charset="0"/>
              </a:endParaRPr>
            </a:p>
          </p:txBody>
        </p:sp>
        <p:sp>
          <p:nvSpPr>
            <p:cNvPr id="53" name="Rectangle 52">
              <a:extLst>
                <a:ext uri="{FF2B5EF4-FFF2-40B4-BE49-F238E27FC236}">
                  <a16:creationId xmlns:a16="http://schemas.microsoft.com/office/drawing/2014/main" id="{FCF1E5EE-D2CF-4336-8D0C-2DFB95F7A44B}"/>
                </a:ext>
              </a:extLst>
            </p:cNvPr>
            <p:cNvSpPr/>
            <p:nvPr/>
          </p:nvSpPr>
          <p:spPr>
            <a:xfrm>
              <a:off x="983526" y="3137662"/>
              <a:ext cx="38479"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54" name="Shape 405">
              <a:extLst>
                <a:ext uri="{FF2B5EF4-FFF2-40B4-BE49-F238E27FC236}">
                  <a16:creationId xmlns:a16="http://schemas.microsoft.com/office/drawing/2014/main" id="{5456D608-6C70-4511-92E6-605AA1F41EB7}"/>
                </a:ext>
              </a:extLst>
            </p:cNvPr>
            <p:cNvSpPr/>
            <p:nvPr/>
          </p:nvSpPr>
          <p:spPr>
            <a:xfrm>
              <a:off x="5215420" y="1882648"/>
              <a:ext cx="1547241" cy="916432"/>
            </a:xfrm>
            <a:custGeom>
              <a:avLst/>
              <a:gdLst/>
              <a:ahLst/>
              <a:cxnLst/>
              <a:rect l="0" t="0" r="0" b="0"/>
              <a:pathLst>
                <a:path w="1547241" h="916432">
                  <a:moveTo>
                    <a:pt x="152654" y="0"/>
                  </a:moveTo>
                  <a:lnTo>
                    <a:pt x="1394460" y="0"/>
                  </a:lnTo>
                  <a:cubicBezTo>
                    <a:pt x="1478788" y="0"/>
                    <a:pt x="1547241" y="68326"/>
                    <a:pt x="1547241" y="152781"/>
                  </a:cubicBezTo>
                  <a:lnTo>
                    <a:pt x="1547241" y="763651"/>
                  </a:lnTo>
                  <a:cubicBezTo>
                    <a:pt x="1547241" y="848106"/>
                    <a:pt x="1478788" y="916432"/>
                    <a:pt x="1394460" y="916432"/>
                  </a:cubicBezTo>
                  <a:lnTo>
                    <a:pt x="152654" y="916432"/>
                  </a:lnTo>
                  <a:cubicBezTo>
                    <a:pt x="68326" y="916432"/>
                    <a:pt x="0" y="848106"/>
                    <a:pt x="0" y="763651"/>
                  </a:cubicBezTo>
                  <a:lnTo>
                    <a:pt x="0" y="152781"/>
                  </a:lnTo>
                  <a:cubicBezTo>
                    <a:pt x="0" y="68326"/>
                    <a:pt x="68326" y="0"/>
                    <a:pt x="152654" y="0"/>
                  </a:cubicBezTo>
                  <a:close/>
                </a:path>
              </a:pathLst>
            </a:custGeom>
            <a:ln w="0" cap="flat">
              <a:round/>
            </a:ln>
          </p:spPr>
          <p:style>
            <a:lnRef idx="0">
              <a:srgbClr val="000000">
                <a:alpha val="0"/>
              </a:srgbClr>
            </a:lnRef>
            <a:fillRef idx="1">
              <a:srgbClr val="EBF1DE"/>
            </a:fillRef>
            <a:effectRef idx="0">
              <a:scrgbClr r="0" g="0" b="0"/>
            </a:effectRef>
            <a:fontRef idx="none"/>
          </p:style>
          <p:txBody>
            <a:bodyPr/>
            <a:lstStyle/>
            <a:p>
              <a:endParaRPr lang="en-IN"/>
            </a:p>
          </p:txBody>
        </p:sp>
        <p:sp>
          <p:nvSpPr>
            <p:cNvPr id="55" name="Shape 406">
              <a:extLst>
                <a:ext uri="{FF2B5EF4-FFF2-40B4-BE49-F238E27FC236}">
                  <a16:creationId xmlns:a16="http://schemas.microsoft.com/office/drawing/2014/main" id="{CB644810-23F2-4B0B-8182-BD9CB2003267}"/>
                </a:ext>
              </a:extLst>
            </p:cNvPr>
            <p:cNvSpPr/>
            <p:nvPr/>
          </p:nvSpPr>
          <p:spPr>
            <a:xfrm>
              <a:off x="5215420" y="1882648"/>
              <a:ext cx="1547241" cy="916432"/>
            </a:xfrm>
            <a:custGeom>
              <a:avLst/>
              <a:gdLst/>
              <a:ahLst/>
              <a:cxnLst/>
              <a:rect l="0" t="0" r="0" b="0"/>
              <a:pathLst>
                <a:path w="1547241" h="916432">
                  <a:moveTo>
                    <a:pt x="0" y="152781"/>
                  </a:moveTo>
                  <a:cubicBezTo>
                    <a:pt x="0" y="68326"/>
                    <a:pt x="68326" y="0"/>
                    <a:pt x="152654" y="0"/>
                  </a:cubicBezTo>
                  <a:lnTo>
                    <a:pt x="1394460" y="0"/>
                  </a:lnTo>
                  <a:cubicBezTo>
                    <a:pt x="1478788" y="0"/>
                    <a:pt x="1547241" y="68326"/>
                    <a:pt x="1547241" y="152781"/>
                  </a:cubicBezTo>
                  <a:lnTo>
                    <a:pt x="1547241" y="763651"/>
                  </a:lnTo>
                  <a:cubicBezTo>
                    <a:pt x="1547241" y="848106"/>
                    <a:pt x="1478788" y="916432"/>
                    <a:pt x="1394460" y="916432"/>
                  </a:cubicBezTo>
                  <a:lnTo>
                    <a:pt x="152654" y="916432"/>
                  </a:lnTo>
                  <a:cubicBezTo>
                    <a:pt x="68326" y="916432"/>
                    <a:pt x="0" y="848106"/>
                    <a:pt x="0" y="763651"/>
                  </a:cubicBezTo>
                  <a:close/>
                </a:path>
              </a:pathLst>
            </a:custGeom>
            <a:ln w="25400"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56" name="Rectangle 55">
              <a:extLst>
                <a:ext uri="{FF2B5EF4-FFF2-40B4-BE49-F238E27FC236}">
                  <a16:creationId xmlns:a16="http://schemas.microsoft.com/office/drawing/2014/main" id="{14F468CD-265E-4D0E-B277-59BA54D0C507}"/>
                </a:ext>
              </a:extLst>
            </p:cNvPr>
            <p:cNvSpPr/>
            <p:nvPr/>
          </p:nvSpPr>
          <p:spPr>
            <a:xfrm>
              <a:off x="5390045" y="1983994"/>
              <a:ext cx="1630422" cy="173420"/>
            </a:xfrm>
            <a:prstGeom prst="rect">
              <a:avLst/>
            </a:prstGeom>
            <a:ln>
              <a:noFill/>
            </a:ln>
          </p:spPr>
          <p:txBody>
            <a:bodyPr vert="horz" lIns="0" tIns="0" rIns="0" bIns="0" rtlCol="0">
              <a:noAutofit/>
            </a:bodyPr>
            <a:lstStyle/>
            <a:p>
              <a:pPr>
                <a:lnSpc>
                  <a:spcPct val="107000"/>
                </a:lnSpc>
                <a:spcAft>
                  <a:spcPts val="800"/>
                </a:spcAft>
              </a:pPr>
              <a:r>
                <a:rPr lang="en-IN" sz="1000" dirty="0">
                  <a:solidFill>
                    <a:srgbClr val="000000"/>
                  </a:solidFill>
                  <a:effectLst/>
                  <a:latin typeface="Calibri" panose="020F0502020204030204" pitchFamily="34" charset="0"/>
                  <a:ea typeface="Calibri" panose="020F0502020204030204" pitchFamily="34" charset="0"/>
                </a:rPr>
                <a:t>If the stock price closes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57" name="Rectangle 56">
              <a:extLst>
                <a:ext uri="{FF2B5EF4-FFF2-40B4-BE49-F238E27FC236}">
                  <a16:creationId xmlns:a16="http://schemas.microsoft.com/office/drawing/2014/main" id="{6F35EEA1-7B8D-408B-A13F-E81E96B847EB}"/>
                </a:ext>
              </a:extLst>
            </p:cNvPr>
            <p:cNvSpPr/>
            <p:nvPr/>
          </p:nvSpPr>
          <p:spPr>
            <a:xfrm>
              <a:off x="5414429" y="2136394"/>
              <a:ext cx="1119298"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AT or ABOVE its </a:t>
              </a:r>
              <a:endParaRPr lang="en-IN" sz="1100">
                <a:solidFill>
                  <a:srgbClr val="000000"/>
                </a:solidFill>
                <a:effectLst/>
                <a:latin typeface="Calibri" panose="020F0502020204030204" pitchFamily="34" charset="0"/>
                <a:ea typeface="Calibri" panose="020F0502020204030204" pitchFamily="34" charset="0"/>
              </a:endParaRPr>
            </a:p>
          </p:txBody>
        </p:sp>
        <p:sp>
          <p:nvSpPr>
            <p:cNvPr id="58" name="Rectangle 57">
              <a:extLst>
                <a:ext uri="{FF2B5EF4-FFF2-40B4-BE49-F238E27FC236}">
                  <a16:creationId xmlns:a16="http://schemas.microsoft.com/office/drawing/2014/main" id="{00EBDE14-8D36-415C-B635-A5739C20C67F}"/>
                </a:ext>
              </a:extLst>
            </p:cNvPr>
            <p:cNvSpPr/>
            <p:nvPr/>
          </p:nvSpPr>
          <p:spPr>
            <a:xfrm>
              <a:off x="6255931" y="2136394"/>
              <a:ext cx="447447" cy="173420"/>
            </a:xfrm>
            <a:prstGeom prst="rect">
              <a:avLst/>
            </a:prstGeom>
            <a:ln>
              <a:noFill/>
            </a:ln>
          </p:spPr>
          <p:txBody>
            <a:bodyPr vert="horz" lIns="0" tIns="0" rIns="0" bIns="0" rtlCol="0">
              <a:noAutofit/>
            </a:bodyPr>
            <a:lstStyle/>
            <a:p>
              <a:pPr>
                <a:lnSpc>
                  <a:spcPct val="107000"/>
                </a:lnSpc>
                <a:spcAft>
                  <a:spcPts val="800"/>
                </a:spcAft>
              </a:pPr>
              <a:r>
                <a:rPr lang="en-IN" sz="1000" b="1">
                  <a:solidFill>
                    <a:srgbClr val="000000"/>
                  </a:solidFill>
                  <a:effectLst/>
                  <a:latin typeface="Calibri" panose="020F0502020204030204" pitchFamily="34" charset="0"/>
                  <a:ea typeface="Calibri" panose="020F0502020204030204" pitchFamily="34" charset="0"/>
                </a:rPr>
                <a:t>Strike </a:t>
              </a:r>
              <a:endParaRPr lang="en-IN" sz="1100">
                <a:solidFill>
                  <a:srgbClr val="000000"/>
                </a:solidFill>
                <a:effectLst/>
                <a:latin typeface="Calibri" panose="020F0502020204030204" pitchFamily="34" charset="0"/>
                <a:ea typeface="Calibri" panose="020F0502020204030204" pitchFamily="34" charset="0"/>
              </a:endParaRPr>
            </a:p>
          </p:txBody>
        </p:sp>
        <p:sp>
          <p:nvSpPr>
            <p:cNvPr id="59" name="Rectangle 58">
              <a:extLst>
                <a:ext uri="{FF2B5EF4-FFF2-40B4-BE49-F238E27FC236}">
                  <a16:creationId xmlns:a16="http://schemas.microsoft.com/office/drawing/2014/main" id="{EB64A82B-1AB8-4567-B863-41A9B971839B}"/>
                </a:ext>
              </a:extLst>
            </p:cNvPr>
            <p:cNvSpPr/>
            <p:nvPr/>
          </p:nvSpPr>
          <p:spPr>
            <a:xfrm>
              <a:off x="5365661" y="2289175"/>
              <a:ext cx="387004" cy="173420"/>
            </a:xfrm>
            <a:prstGeom prst="rect">
              <a:avLst/>
            </a:prstGeom>
            <a:ln>
              <a:noFill/>
            </a:ln>
          </p:spPr>
          <p:txBody>
            <a:bodyPr vert="horz" lIns="0" tIns="0" rIns="0" bIns="0" rtlCol="0">
              <a:noAutofit/>
            </a:bodyPr>
            <a:lstStyle/>
            <a:p>
              <a:pPr>
                <a:lnSpc>
                  <a:spcPct val="107000"/>
                </a:lnSpc>
                <a:spcAft>
                  <a:spcPts val="800"/>
                </a:spcAft>
              </a:pPr>
              <a:r>
                <a:rPr lang="en-IN" sz="1000" b="1">
                  <a:solidFill>
                    <a:srgbClr val="000000"/>
                  </a:solidFill>
                  <a:effectLst/>
                  <a:latin typeface="Calibri" panose="020F0502020204030204" pitchFamily="34" charset="0"/>
                  <a:ea typeface="Calibri" panose="020F0502020204030204" pitchFamily="34" charset="0"/>
                </a:rPr>
                <a:t>Price </a:t>
              </a:r>
              <a:endParaRPr lang="en-IN" sz="1100">
                <a:solidFill>
                  <a:srgbClr val="000000"/>
                </a:solidFill>
                <a:effectLst/>
                <a:latin typeface="Calibri" panose="020F0502020204030204" pitchFamily="34" charset="0"/>
                <a:ea typeface="Calibri" panose="020F0502020204030204" pitchFamily="34" charset="0"/>
              </a:endParaRPr>
            </a:p>
          </p:txBody>
        </p:sp>
        <p:sp>
          <p:nvSpPr>
            <p:cNvPr id="60" name="Rectangle 59">
              <a:extLst>
                <a:ext uri="{FF2B5EF4-FFF2-40B4-BE49-F238E27FC236}">
                  <a16:creationId xmlns:a16="http://schemas.microsoft.com/office/drawing/2014/main" id="{DA7651EE-92BB-4B89-B63A-6395EE2992A4}"/>
                </a:ext>
              </a:extLst>
            </p:cNvPr>
            <p:cNvSpPr/>
            <p:nvPr/>
          </p:nvSpPr>
          <p:spPr>
            <a:xfrm>
              <a:off x="5655476" y="2289175"/>
              <a:ext cx="1314588"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on Valuation Date, </a:t>
              </a:r>
              <a:endParaRPr lang="en-IN" sz="1100">
                <a:solidFill>
                  <a:srgbClr val="000000"/>
                </a:solidFill>
                <a:effectLst/>
                <a:latin typeface="Calibri" panose="020F0502020204030204" pitchFamily="34" charset="0"/>
                <a:ea typeface="Calibri" panose="020F0502020204030204" pitchFamily="34" charset="0"/>
              </a:endParaRPr>
            </a:p>
          </p:txBody>
        </p:sp>
        <p:sp>
          <p:nvSpPr>
            <p:cNvPr id="61" name="Rectangle 60">
              <a:extLst>
                <a:ext uri="{FF2B5EF4-FFF2-40B4-BE49-F238E27FC236}">
                  <a16:creationId xmlns:a16="http://schemas.microsoft.com/office/drawing/2014/main" id="{BB474579-E839-4980-89AD-EAD7C4A447C2}"/>
                </a:ext>
              </a:extLst>
            </p:cNvPr>
            <p:cNvSpPr/>
            <p:nvPr/>
          </p:nvSpPr>
          <p:spPr>
            <a:xfrm>
              <a:off x="5353469" y="2441575"/>
              <a:ext cx="1731046"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client gets back Principal </a:t>
              </a:r>
              <a:endParaRPr lang="en-IN" sz="1100">
                <a:solidFill>
                  <a:srgbClr val="000000"/>
                </a:solidFill>
                <a:effectLst/>
                <a:latin typeface="Calibri" panose="020F0502020204030204" pitchFamily="34" charset="0"/>
                <a:ea typeface="Calibri" panose="020F0502020204030204" pitchFamily="34" charset="0"/>
              </a:endParaRPr>
            </a:p>
          </p:txBody>
        </p:sp>
        <p:sp>
          <p:nvSpPr>
            <p:cNvPr id="62" name="Rectangle 61">
              <a:extLst>
                <a:ext uri="{FF2B5EF4-FFF2-40B4-BE49-F238E27FC236}">
                  <a16:creationId xmlns:a16="http://schemas.microsoft.com/office/drawing/2014/main" id="{5681368B-542A-4158-86EF-2F1CB267F7EE}"/>
                </a:ext>
              </a:extLst>
            </p:cNvPr>
            <p:cNvSpPr/>
            <p:nvPr/>
          </p:nvSpPr>
          <p:spPr>
            <a:xfrm>
              <a:off x="5588419" y="2593975"/>
              <a:ext cx="759877"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Amount in </a:t>
              </a:r>
              <a:endParaRPr lang="en-IN" sz="1100">
                <a:solidFill>
                  <a:srgbClr val="000000"/>
                </a:solidFill>
                <a:effectLst/>
                <a:latin typeface="Calibri" panose="020F0502020204030204" pitchFamily="34" charset="0"/>
                <a:ea typeface="Calibri" panose="020F0502020204030204" pitchFamily="34" charset="0"/>
              </a:endParaRPr>
            </a:p>
          </p:txBody>
        </p:sp>
        <p:sp>
          <p:nvSpPr>
            <p:cNvPr id="63" name="Rectangle 62">
              <a:extLst>
                <a:ext uri="{FF2B5EF4-FFF2-40B4-BE49-F238E27FC236}">
                  <a16:creationId xmlns:a16="http://schemas.microsoft.com/office/drawing/2014/main" id="{1BC1DAE4-131E-4177-9261-69157FA8B612}"/>
                </a:ext>
              </a:extLst>
            </p:cNvPr>
            <p:cNvSpPr/>
            <p:nvPr/>
          </p:nvSpPr>
          <p:spPr>
            <a:xfrm>
              <a:off x="6158395" y="2593975"/>
              <a:ext cx="308173" cy="173420"/>
            </a:xfrm>
            <a:prstGeom prst="rect">
              <a:avLst/>
            </a:prstGeom>
            <a:ln>
              <a:noFill/>
            </a:ln>
          </p:spPr>
          <p:txBody>
            <a:bodyPr vert="horz" lIns="0" tIns="0" rIns="0" bIns="0" rtlCol="0">
              <a:noAutofit/>
            </a:bodyPr>
            <a:lstStyle/>
            <a:p>
              <a:pPr>
                <a:lnSpc>
                  <a:spcPct val="107000"/>
                </a:lnSpc>
                <a:spcAft>
                  <a:spcPts val="800"/>
                </a:spcAft>
              </a:pPr>
              <a:r>
                <a:rPr lang="en-IN" sz="1000" u="sng">
                  <a:solidFill>
                    <a:srgbClr val="000000"/>
                  </a:solidFill>
                  <a:effectLst/>
                  <a:uFill>
                    <a:solidFill>
                      <a:srgbClr val="000000"/>
                    </a:solidFill>
                  </a:uFill>
                  <a:latin typeface="Calibri" panose="020F0502020204030204" pitchFamily="34" charset="0"/>
                  <a:ea typeface="Calibri" panose="020F0502020204030204" pitchFamily="34" charset="0"/>
                </a:rPr>
                <a:t>cash</a:t>
              </a:r>
              <a:endParaRPr lang="en-IN" sz="1100">
                <a:solidFill>
                  <a:srgbClr val="000000"/>
                </a:solidFill>
                <a:effectLst/>
                <a:latin typeface="Calibri" panose="020F0502020204030204" pitchFamily="34" charset="0"/>
                <a:ea typeface="Calibri" panose="020F0502020204030204" pitchFamily="34" charset="0"/>
              </a:endParaRPr>
            </a:p>
          </p:txBody>
        </p:sp>
        <p:sp>
          <p:nvSpPr>
            <p:cNvPr id="64" name="Rectangle 63">
              <a:extLst>
                <a:ext uri="{FF2B5EF4-FFF2-40B4-BE49-F238E27FC236}">
                  <a16:creationId xmlns:a16="http://schemas.microsoft.com/office/drawing/2014/main" id="{E2101D79-D5B8-4AEB-81A6-23047FB4016F}"/>
                </a:ext>
              </a:extLst>
            </p:cNvPr>
            <p:cNvSpPr/>
            <p:nvPr/>
          </p:nvSpPr>
          <p:spPr>
            <a:xfrm>
              <a:off x="6390043" y="2593975"/>
              <a:ext cx="38479"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65" name="Shape 417">
              <a:extLst>
                <a:ext uri="{FF2B5EF4-FFF2-40B4-BE49-F238E27FC236}">
                  <a16:creationId xmlns:a16="http://schemas.microsoft.com/office/drawing/2014/main" id="{01B763C0-41E3-48ED-AA41-E98AD482C365}"/>
                </a:ext>
              </a:extLst>
            </p:cNvPr>
            <p:cNvSpPr/>
            <p:nvPr/>
          </p:nvSpPr>
          <p:spPr>
            <a:xfrm>
              <a:off x="5221389" y="2896743"/>
              <a:ext cx="1547241" cy="865632"/>
            </a:xfrm>
            <a:custGeom>
              <a:avLst/>
              <a:gdLst/>
              <a:ahLst/>
              <a:cxnLst/>
              <a:rect l="0" t="0" r="0" b="0"/>
              <a:pathLst>
                <a:path w="1547241" h="865632">
                  <a:moveTo>
                    <a:pt x="144272" y="0"/>
                  </a:moveTo>
                  <a:lnTo>
                    <a:pt x="1402969" y="0"/>
                  </a:lnTo>
                  <a:cubicBezTo>
                    <a:pt x="1482598" y="0"/>
                    <a:pt x="1547241" y="64643"/>
                    <a:pt x="1547241" y="144272"/>
                  </a:cubicBezTo>
                  <a:lnTo>
                    <a:pt x="1547241" y="721360"/>
                  </a:lnTo>
                  <a:cubicBezTo>
                    <a:pt x="1547241" y="801116"/>
                    <a:pt x="1482598" y="865632"/>
                    <a:pt x="1402969" y="865632"/>
                  </a:cubicBezTo>
                  <a:lnTo>
                    <a:pt x="144272" y="865632"/>
                  </a:lnTo>
                  <a:cubicBezTo>
                    <a:pt x="64516" y="865632"/>
                    <a:pt x="0" y="801116"/>
                    <a:pt x="0" y="721360"/>
                  </a:cubicBezTo>
                  <a:lnTo>
                    <a:pt x="0" y="144272"/>
                  </a:lnTo>
                  <a:cubicBezTo>
                    <a:pt x="0" y="64643"/>
                    <a:pt x="64516" y="0"/>
                    <a:pt x="144272" y="0"/>
                  </a:cubicBezTo>
                  <a:close/>
                </a:path>
              </a:pathLst>
            </a:custGeom>
            <a:ln w="0" cap="flat">
              <a:round/>
            </a:ln>
          </p:spPr>
          <p:style>
            <a:lnRef idx="0">
              <a:srgbClr val="000000">
                <a:alpha val="0"/>
              </a:srgbClr>
            </a:lnRef>
            <a:fillRef idx="1">
              <a:srgbClr val="EBF1DE"/>
            </a:fillRef>
            <a:effectRef idx="0">
              <a:scrgbClr r="0" g="0" b="0"/>
            </a:effectRef>
            <a:fontRef idx="none"/>
          </p:style>
          <p:txBody>
            <a:bodyPr/>
            <a:lstStyle/>
            <a:p>
              <a:endParaRPr lang="en-IN"/>
            </a:p>
          </p:txBody>
        </p:sp>
        <p:sp>
          <p:nvSpPr>
            <p:cNvPr id="66" name="Shape 418">
              <a:extLst>
                <a:ext uri="{FF2B5EF4-FFF2-40B4-BE49-F238E27FC236}">
                  <a16:creationId xmlns:a16="http://schemas.microsoft.com/office/drawing/2014/main" id="{A1DF0BF4-A368-4443-A244-85221C4FA900}"/>
                </a:ext>
              </a:extLst>
            </p:cNvPr>
            <p:cNvSpPr/>
            <p:nvPr/>
          </p:nvSpPr>
          <p:spPr>
            <a:xfrm>
              <a:off x="5221389" y="2896743"/>
              <a:ext cx="1547241" cy="865632"/>
            </a:xfrm>
            <a:custGeom>
              <a:avLst/>
              <a:gdLst/>
              <a:ahLst/>
              <a:cxnLst/>
              <a:rect l="0" t="0" r="0" b="0"/>
              <a:pathLst>
                <a:path w="1547241" h="865632">
                  <a:moveTo>
                    <a:pt x="0" y="144272"/>
                  </a:moveTo>
                  <a:cubicBezTo>
                    <a:pt x="0" y="64643"/>
                    <a:pt x="64516" y="0"/>
                    <a:pt x="144272" y="0"/>
                  </a:cubicBezTo>
                  <a:lnTo>
                    <a:pt x="1402969" y="0"/>
                  </a:lnTo>
                  <a:cubicBezTo>
                    <a:pt x="1482598" y="0"/>
                    <a:pt x="1547241" y="64643"/>
                    <a:pt x="1547241" y="144272"/>
                  </a:cubicBezTo>
                  <a:lnTo>
                    <a:pt x="1547241" y="721360"/>
                  </a:lnTo>
                  <a:cubicBezTo>
                    <a:pt x="1547241" y="801116"/>
                    <a:pt x="1482598" y="865632"/>
                    <a:pt x="1402969" y="865632"/>
                  </a:cubicBezTo>
                  <a:lnTo>
                    <a:pt x="144272" y="865632"/>
                  </a:lnTo>
                  <a:cubicBezTo>
                    <a:pt x="64516" y="865632"/>
                    <a:pt x="0" y="801116"/>
                    <a:pt x="0" y="721360"/>
                  </a:cubicBezTo>
                  <a:close/>
                </a:path>
              </a:pathLst>
            </a:custGeom>
            <a:ln w="25400"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67" name="Rectangle 66">
              <a:extLst>
                <a:ext uri="{FF2B5EF4-FFF2-40B4-BE49-F238E27FC236}">
                  <a16:creationId xmlns:a16="http://schemas.microsoft.com/office/drawing/2014/main" id="{05FAC324-C6D5-4187-B648-7D2CB3C97F88}"/>
                </a:ext>
              </a:extLst>
            </p:cNvPr>
            <p:cNvSpPr/>
            <p:nvPr/>
          </p:nvSpPr>
          <p:spPr>
            <a:xfrm>
              <a:off x="5397030" y="2973223"/>
              <a:ext cx="398848" cy="173833"/>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If the </a:t>
              </a:r>
              <a:endParaRPr lang="en-IN" sz="1100">
                <a:solidFill>
                  <a:srgbClr val="000000"/>
                </a:solidFill>
                <a:effectLst/>
                <a:latin typeface="Calibri" panose="020F0502020204030204" pitchFamily="34" charset="0"/>
                <a:ea typeface="Calibri" panose="020F0502020204030204" pitchFamily="34" charset="0"/>
              </a:endParaRPr>
            </a:p>
          </p:txBody>
        </p:sp>
        <p:sp>
          <p:nvSpPr>
            <p:cNvPr id="68" name="Rectangle 67">
              <a:extLst>
                <a:ext uri="{FF2B5EF4-FFF2-40B4-BE49-F238E27FC236}">
                  <a16:creationId xmlns:a16="http://schemas.microsoft.com/office/drawing/2014/main" id="{176172C7-3B0D-4022-BF4C-526B39719DD0}"/>
                </a:ext>
              </a:extLst>
            </p:cNvPr>
            <p:cNvSpPr/>
            <p:nvPr/>
          </p:nvSpPr>
          <p:spPr>
            <a:xfrm>
              <a:off x="5695734" y="2973223"/>
              <a:ext cx="1233920" cy="173833"/>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stock price closes </a:t>
              </a:r>
              <a:endParaRPr lang="en-IN" sz="1100">
                <a:solidFill>
                  <a:srgbClr val="000000"/>
                </a:solidFill>
                <a:effectLst/>
                <a:latin typeface="Calibri" panose="020F0502020204030204" pitchFamily="34" charset="0"/>
                <a:ea typeface="Calibri" panose="020F0502020204030204" pitchFamily="34" charset="0"/>
              </a:endParaRPr>
            </a:p>
          </p:txBody>
        </p:sp>
        <p:sp>
          <p:nvSpPr>
            <p:cNvPr id="69" name="Rectangle 68">
              <a:extLst>
                <a:ext uri="{FF2B5EF4-FFF2-40B4-BE49-F238E27FC236}">
                  <a16:creationId xmlns:a16="http://schemas.microsoft.com/office/drawing/2014/main" id="{A70A28F0-48F8-440B-BF65-05393AF862D9}"/>
                </a:ext>
              </a:extLst>
            </p:cNvPr>
            <p:cNvSpPr/>
            <p:nvPr/>
          </p:nvSpPr>
          <p:spPr>
            <a:xfrm>
              <a:off x="5372646" y="3125851"/>
              <a:ext cx="658401"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below its </a:t>
              </a:r>
              <a:endParaRPr lang="en-IN" sz="1100">
                <a:solidFill>
                  <a:srgbClr val="000000"/>
                </a:solidFill>
                <a:effectLst/>
                <a:latin typeface="Calibri" panose="020F0502020204030204" pitchFamily="34" charset="0"/>
                <a:ea typeface="Calibri" panose="020F0502020204030204" pitchFamily="34" charset="0"/>
              </a:endParaRPr>
            </a:p>
          </p:txBody>
        </p:sp>
        <p:sp>
          <p:nvSpPr>
            <p:cNvPr id="70" name="Rectangle 69">
              <a:extLst>
                <a:ext uri="{FF2B5EF4-FFF2-40B4-BE49-F238E27FC236}">
                  <a16:creationId xmlns:a16="http://schemas.microsoft.com/office/drawing/2014/main" id="{0B12D8FE-9AA7-41C9-B499-AE37C2610967}"/>
                </a:ext>
              </a:extLst>
            </p:cNvPr>
            <p:cNvSpPr/>
            <p:nvPr/>
          </p:nvSpPr>
          <p:spPr>
            <a:xfrm>
              <a:off x="5866422" y="3125851"/>
              <a:ext cx="828321" cy="173420"/>
            </a:xfrm>
            <a:prstGeom prst="rect">
              <a:avLst/>
            </a:prstGeom>
            <a:ln>
              <a:noFill/>
            </a:ln>
          </p:spPr>
          <p:txBody>
            <a:bodyPr vert="horz" lIns="0" tIns="0" rIns="0" bIns="0" rtlCol="0">
              <a:noAutofit/>
            </a:bodyPr>
            <a:lstStyle/>
            <a:p>
              <a:pPr>
                <a:lnSpc>
                  <a:spcPct val="107000"/>
                </a:lnSpc>
                <a:spcAft>
                  <a:spcPts val="800"/>
                </a:spcAft>
              </a:pPr>
              <a:r>
                <a:rPr lang="en-IN" sz="1000" b="1">
                  <a:solidFill>
                    <a:srgbClr val="000000"/>
                  </a:solidFill>
                  <a:effectLst/>
                  <a:latin typeface="Calibri" panose="020F0502020204030204" pitchFamily="34" charset="0"/>
                  <a:ea typeface="Calibri" panose="020F0502020204030204" pitchFamily="34" charset="0"/>
                </a:rPr>
                <a:t>Strike Price </a:t>
              </a:r>
              <a:endParaRPr lang="en-IN" sz="1100">
                <a:solidFill>
                  <a:srgbClr val="000000"/>
                </a:solidFill>
                <a:effectLst/>
                <a:latin typeface="Calibri" panose="020F0502020204030204" pitchFamily="34" charset="0"/>
                <a:ea typeface="Calibri" panose="020F0502020204030204" pitchFamily="34" charset="0"/>
              </a:endParaRPr>
            </a:p>
          </p:txBody>
        </p:sp>
        <p:sp>
          <p:nvSpPr>
            <p:cNvPr id="71" name="Rectangle 70">
              <a:extLst>
                <a:ext uri="{FF2B5EF4-FFF2-40B4-BE49-F238E27FC236}">
                  <a16:creationId xmlns:a16="http://schemas.microsoft.com/office/drawing/2014/main" id="{53812FED-F90B-4BBB-9B32-7FB8EE1C9EE5}"/>
                </a:ext>
              </a:extLst>
            </p:cNvPr>
            <p:cNvSpPr/>
            <p:nvPr/>
          </p:nvSpPr>
          <p:spPr>
            <a:xfrm>
              <a:off x="6488468" y="3125851"/>
              <a:ext cx="217083"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on </a:t>
              </a:r>
              <a:endParaRPr lang="en-IN" sz="1100">
                <a:solidFill>
                  <a:srgbClr val="000000"/>
                </a:solidFill>
                <a:effectLst/>
                <a:latin typeface="Calibri" panose="020F0502020204030204" pitchFamily="34" charset="0"/>
                <a:ea typeface="Calibri" panose="020F0502020204030204" pitchFamily="34" charset="0"/>
              </a:endParaRPr>
            </a:p>
          </p:txBody>
        </p:sp>
        <p:sp>
          <p:nvSpPr>
            <p:cNvPr id="72" name="Rectangle 71">
              <a:extLst>
                <a:ext uri="{FF2B5EF4-FFF2-40B4-BE49-F238E27FC236}">
                  <a16:creationId xmlns:a16="http://schemas.microsoft.com/office/drawing/2014/main" id="{1AB6D3F3-B684-4816-B40D-AF53AF0C16FC}"/>
                </a:ext>
              </a:extLst>
            </p:cNvPr>
            <p:cNvSpPr/>
            <p:nvPr/>
          </p:nvSpPr>
          <p:spPr>
            <a:xfrm>
              <a:off x="5439703" y="3278251"/>
              <a:ext cx="1099717"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Valuation Date, </a:t>
              </a:r>
              <a:endParaRPr lang="en-IN" sz="1100">
                <a:solidFill>
                  <a:srgbClr val="000000"/>
                </a:solidFill>
                <a:effectLst/>
                <a:latin typeface="Calibri" panose="020F0502020204030204" pitchFamily="34" charset="0"/>
                <a:ea typeface="Calibri" panose="020F0502020204030204" pitchFamily="34" charset="0"/>
              </a:endParaRPr>
            </a:p>
          </p:txBody>
        </p:sp>
        <p:sp>
          <p:nvSpPr>
            <p:cNvPr id="73" name="Rectangle 72">
              <a:extLst>
                <a:ext uri="{FF2B5EF4-FFF2-40B4-BE49-F238E27FC236}">
                  <a16:creationId xmlns:a16="http://schemas.microsoft.com/office/drawing/2014/main" id="{381FCD17-A930-4625-A143-313F3E3854ED}"/>
                </a:ext>
              </a:extLst>
            </p:cNvPr>
            <p:cNvSpPr/>
            <p:nvPr/>
          </p:nvSpPr>
          <p:spPr>
            <a:xfrm>
              <a:off x="6265965" y="3278251"/>
              <a:ext cx="423270"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client </a:t>
              </a:r>
              <a:endParaRPr lang="en-IN" sz="1100">
                <a:solidFill>
                  <a:srgbClr val="000000"/>
                </a:solidFill>
                <a:effectLst/>
                <a:latin typeface="Calibri" panose="020F0502020204030204" pitchFamily="34" charset="0"/>
                <a:ea typeface="Calibri" panose="020F0502020204030204" pitchFamily="34" charset="0"/>
              </a:endParaRPr>
            </a:p>
          </p:txBody>
        </p:sp>
        <p:sp>
          <p:nvSpPr>
            <p:cNvPr id="74" name="Rectangle 73">
              <a:extLst>
                <a:ext uri="{FF2B5EF4-FFF2-40B4-BE49-F238E27FC236}">
                  <a16:creationId xmlns:a16="http://schemas.microsoft.com/office/drawing/2014/main" id="{48C9C06F-B890-470D-891E-FA8F8EE1AA3F}"/>
                </a:ext>
              </a:extLst>
            </p:cNvPr>
            <p:cNvSpPr/>
            <p:nvPr/>
          </p:nvSpPr>
          <p:spPr>
            <a:xfrm>
              <a:off x="5515903" y="3430651"/>
              <a:ext cx="683089"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gets back </a:t>
              </a:r>
              <a:endParaRPr lang="en-IN" sz="1100">
                <a:solidFill>
                  <a:srgbClr val="000000"/>
                </a:solidFill>
                <a:effectLst/>
                <a:latin typeface="Calibri" panose="020F0502020204030204" pitchFamily="34" charset="0"/>
                <a:ea typeface="Calibri" panose="020F0502020204030204" pitchFamily="34" charset="0"/>
              </a:endParaRPr>
            </a:p>
          </p:txBody>
        </p:sp>
        <p:sp>
          <p:nvSpPr>
            <p:cNvPr id="75" name="Rectangle 74">
              <a:extLst>
                <a:ext uri="{FF2B5EF4-FFF2-40B4-BE49-F238E27FC236}">
                  <a16:creationId xmlns:a16="http://schemas.microsoft.com/office/drawing/2014/main" id="{7E0464B2-B251-495B-87C8-F0E906DF436A}"/>
                </a:ext>
              </a:extLst>
            </p:cNvPr>
            <p:cNvSpPr/>
            <p:nvPr/>
          </p:nvSpPr>
          <p:spPr>
            <a:xfrm>
              <a:off x="6027966" y="3430651"/>
              <a:ext cx="637458"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Principal </a:t>
              </a:r>
              <a:endParaRPr lang="en-IN" sz="1100">
                <a:solidFill>
                  <a:srgbClr val="000000"/>
                </a:solidFill>
                <a:effectLst/>
                <a:latin typeface="Calibri" panose="020F0502020204030204" pitchFamily="34" charset="0"/>
                <a:ea typeface="Calibri" panose="020F0502020204030204" pitchFamily="34" charset="0"/>
              </a:endParaRPr>
            </a:p>
          </p:txBody>
        </p:sp>
        <p:sp>
          <p:nvSpPr>
            <p:cNvPr id="76" name="Rectangle 75">
              <a:extLst>
                <a:ext uri="{FF2B5EF4-FFF2-40B4-BE49-F238E27FC236}">
                  <a16:creationId xmlns:a16="http://schemas.microsoft.com/office/drawing/2014/main" id="{625CB822-B448-47C6-B730-97145391A7E4}"/>
                </a:ext>
              </a:extLst>
            </p:cNvPr>
            <p:cNvSpPr/>
            <p:nvPr/>
          </p:nvSpPr>
          <p:spPr>
            <a:xfrm>
              <a:off x="5543334" y="3583051"/>
              <a:ext cx="597787"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Amount </a:t>
              </a:r>
              <a:endParaRPr lang="en-IN" sz="1100">
                <a:solidFill>
                  <a:srgbClr val="000000"/>
                </a:solidFill>
                <a:effectLst/>
                <a:latin typeface="Calibri" panose="020F0502020204030204" pitchFamily="34" charset="0"/>
                <a:ea typeface="Calibri" panose="020F0502020204030204" pitchFamily="34" charset="0"/>
              </a:endParaRPr>
            </a:p>
          </p:txBody>
        </p:sp>
        <p:sp>
          <p:nvSpPr>
            <p:cNvPr id="77" name="Rectangle 76">
              <a:extLst>
                <a:ext uri="{FF2B5EF4-FFF2-40B4-BE49-F238E27FC236}">
                  <a16:creationId xmlns:a16="http://schemas.microsoft.com/office/drawing/2014/main" id="{761388FE-A67E-4C48-A746-27163E935B1B}"/>
                </a:ext>
              </a:extLst>
            </p:cNvPr>
            <p:cNvSpPr/>
            <p:nvPr/>
          </p:nvSpPr>
          <p:spPr>
            <a:xfrm>
              <a:off x="5988342" y="3583051"/>
              <a:ext cx="168218"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in </a:t>
              </a:r>
              <a:endParaRPr lang="en-IN" sz="1100">
                <a:solidFill>
                  <a:srgbClr val="000000"/>
                </a:solidFill>
                <a:effectLst/>
                <a:latin typeface="Calibri" panose="020F0502020204030204" pitchFamily="34" charset="0"/>
                <a:ea typeface="Calibri" panose="020F0502020204030204" pitchFamily="34" charset="0"/>
              </a:endParaRPr>
            </a:p>
          </p:txBody>
        </p:sp>
        <p:sp>
          <p:nvSpPr>
            <p:cNvPr id="78" name="Rectangle 77">
              <a:extLst>
                <a:ext uri="{FF2B5EF4-FFF2-40B4-BE49-F238E27FC236}">
                  <a16:creationId xmlns:a16="http://schemas.microsoft.com/office/drawing/2014/main" id="{DFEC5601-A6AE-439D-989F-7990C1480C57}"/>
                </a:ext>
              </a:extLst>
            </p:cNvPr>
            <p:cNvSpPr/>
            <p:nvPr/>
          </p:nvSpPr>
          <p:spPr>
            <a:xfrm>
              <a:off x="6113565" y="3583051"/>
              <a:ext cx="447106" cy="173420"/>
            </a:xfrm>
            <a:prstGeom prst="rect">
              <a:avLst/>
            </a:prstGeom>
            <a:ln>
              <a:noFill/>
            </a:ln>
          </p:spPr>
          <p:txBody>
            <a:bodyPr vert="horz" lIns="0" tIns="0" rIns="0" bIns="0" rtlCol="0">
              <a:noAutofit/>
            </a:bodyPr>
            <a:lstStyle/>
            <a:p>
              <a:pPr>
                <a:lnSpc>
                  <a:spcPct val="107000"/>
                </a:lnSpc>
                <a:spcAft>
                  <a:spcPts val="800"/>
                </a:spcAft>
              </a:pPr>
              <a:r>
                <a:rPr lang="en-IN" sz="1000" u="sng">
                  <a:solidFill>
                    <a:srgbClr val="000000"/>
                  </a:solidFill>
                  <a:effectLst/>
                  <a:uFill>
                    <a:solidFill>
                      <a:srgbClr val="000000"/>
                    </a:solidFill>
                  </a:uFill>
                  <a:latin typeface="Calibri" panose="020F0502020204030204" pitchFamily="34" charset="0"/>
                  <a:ea typeface="Calibri" panose="020F0502020204030204" pitchFamily="34" charset="0"/>
                </a:rPr>
                <a:t>shares</a:t>
              </a:r>
              <a:endParaRPr lang="en-IN" sz="1100">
                <a:solidFill>
                  <a:srgbClr val="000000"/>
                </a:solidFill>
                <a:effectLst/>
                <a:latin typeface="Calibri" panose="020F0502020204030204" pitchFamily="34" charset="0"/>
                <a:ea typeface="Calibri" panose="020F0502020204030204" pitchFamily="34" charset="0"/>
              </a:endParaRPr>
            </a:p>
          </p:txBody>
        </p:sp>
        <p:sp>
          <p:nvSpPr>
            <p:cNvPr id="79" name="Rectangle 78">
              <a:extLst>
                <a:ext uri="{FF2B5EF4-FFF2-40B4-BE49-F238E27FC236}">
                  <a16:creationId xmlns:a16="http://schemas.microsoft.com/office/drawing/2014/main" id="{527BB497-687B-4D4C-A6EF-9624000F263F}"/>
                </a:ext>
              </a:extLst>
            </p:cNvPr>
            <p:cNvSpPr/>
            <p:nvPr/>
          </p:nvSpPr>
          <p:spPr>
            <a:xfrm>
              <a:off x="6448844" y="3583051"/>
              <a:ext cx="38479"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80" name="Shape 433">
              <a:extLst>
                <a:ext uri="{FF2B5EF4-FFF2-40B4-BE49-F238E27FC236}">
                  <a16:creationId xmlns:a16="http://schemas.microsoft.com/office/drawing/2014/main" id="{62B8A5B1-D2C8-4434-A423-A6B07C072E87}"/>
                </a:ext>
              </a:extLst>
            </p:cNvPr>
            <p:cNvSpPr/>
            <p:nvPr/>
          </p:nvSpPr>
          <p:spPr>
            <a:xfrm>
              <a:off x="5986438" y="1419733"/>
              <a:ext cx="216027" cy="354330"/>
            </a:xfrm>
            <a:custGeom>
              <a:avLst/>
              <a:gdLst/>
              <a:ahLst/>
              <a:cxnLst/>
              <a:rect l="0" t="0" r="0" b="0"/>
              <a:pathLst>
                <a:path w="216027" h="354330">
                  <a:moveTo>
                    <a:pt x="53975" y="0"/>
                  </a:moveTo>
                  <a:lnTo>
                    <a:pt x="161925" y="0"/>
                  </a:lnTo>
                  <a:lnTo>
                    <a:pt x="161925" y="246380"/>
                  </a:lnTo>
                  <a:lnTo>
                    <a:pt x="216027" y="246380"/>
                  </a:lnTo>
                  <a:lnTo>
                    <a:pt x="107950" y="354330"/>
                  </a:lnTo>
                  <a:lnTo>
                    <a:pt x="0" y="246380"/>
                  </a:lnTo>
                  <a:lnTo>
                    <a:pt x="53975" y="246380"/>
                  </a:lnTo>
                  <a:lnTo>
                    <a:pt x="53975" y="0"/>
                  </a:lnTo>
                  <a:close/>
                </a:path>
              </a:pathLst>
            </a:custGeom>
            <a:ln w="0" cap="flat">
              <a:round/>
            </a:ln>
          </p:spPr>
          <p:style>
            <a:lnRef idx="0">
              <a:srgbClr val="000000">
                <a:alpha val="0"/>
              </a:srgbClr>
            </a:lnRef>
            <a:fillRef idx="1">
              <a:srgbClr val="4F6228"/>
            </a:fillRef>
            <a:effectRef idx="0">
              <a:scrgbClr r="0" g="0" b="0"/>
            </a:effectRef>
            <a:fontRef idx="none"/>
          </p:style>
          <p:txBody>
            <a:bodyPr/>
            <a:lstStyle/>
            <a:p>
              <a:endParaRPr lang="en-IN"/>
            </a:p>
          </p:txBody>
        </p:sp>
        <p:sp>
          <p:nvSpPr>
            <p:cNvPr id="81" name="Shape 434">
              <a:extLst>
                <a:ext uri="{FF2B5EF4-FFF2-40B4-BE49-F238E27FC236}">
                  <a16:creationId xmlns:a16="http://schemas.microsoft.com/office/drawing/2014/main" id="{40CD727E-35F1-444B-9B11-23CA5475E152}"/>
                </a:ext>
              </a:extLst>
            </p:cNvPr>
            <p:cNvSpPr/>
            <p:nvPr/>
          </p:nvSpPr>
          <p:spPr>
            <a:xfrm>
              <a:off x="5035969" y="2831719"/>
              <a:ext cx="236347" cy="216027"/>
            </a:xfrm>
            <a:custGeom>
              <a:avLst/>
              <a:gdLst/>
              <a:ahLst/>
              <a:cxnLst/>
              <a:rect l="0" t="0" r="0" b="0"/>
              <a:pathLst>
                <a:path w="236347" h="216027">
                  <a:moveTo>
                    <a:pt x="118110" y="0"/>
                  </a:moveTo>
                  <a:cubicBezTo>
                    <a:pt x="183388" y="0"/>
                    <a:pt x="236347" y="48387"/>
                    <a:pt x="236347" y="108077"/>
                  </a:cubicBezTo>
                  <a:cubicBezTo>
                    <a:pt x="236347" y="167640"/>
                    <a:pt x="183388" y="216027"/>
                    <a:pt x="118110" y="216027"/>
                  </a:cubicBezTo>
                  <a:cubicBezTo>
                    <a:pt x="52832" y="216027"/>
                    <a:pt x="0" y="167640"/>
                    <a:pt x="0" y="108077"/>
                  </a:cubicBezTo>
                  <a:cubicBezTo>
                    <a:pt x="0" y="48387"/>
                    <a:pt x="52832" y="0"/>
                    <a:pt x="118110" y="0"/>
                  </a:cubicBez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IN"/>
            </a:p>
          </p:txBody>
        </p:sp>
        <p:sp>
          <p:nvSpPr>
            <p:cNvPr id="82" name="Shape 435">
              <a:extLst>
                <a:ext uri="{FF2B5EF4-FFF2-40B4-BE49-F238E27FC236}">
                  <a16:creationId xmlns:a16="http://schemas.microsoft.com/office/drawing/2014/main" id="{E6B1C529-8A87-4DBD-AD29-EC3276436591}"/>
                </a:ext>
              </a:extLst>
            </p:cNvPr>
            <p:cNvSpPr/>
            <p:nvPr/>
          </p:nvSpPr>
          <p:spPr>
            <a:xfrm>
              <a:off x="5035969" y="2831719"/>
              <a:ext cx="236347" cy="216027"/>
            </a:xfrm>
            <a:custGeom>
              <a:avLst/>
              <a:gdLst/>
              <a:ahLst/>
              <a:cxnLst/>
              <a:rect l="0" t="0" r="0" b="0"/>
              <a:pathLst>
                <a:path w="236347" h="216027">
                  <a:moveTo>
                    <a:pt x="0" y="108077"/>
                  </a:moveTo>
                  <a:cubicBezTo>
                    <a:pt x="0" y="48387"/>
                    <a:pt x="52832" y="0"/>
                    <a:pt x="118110" y="0"/>
                  </a:cubicBezTo>
                  <a:cubicBezTo>
                    <a:pt x="183388" y="0"/>
                    <a:pt x="236347" y="48387"/>
                    <a:pt x="236347" y="108077"/>
                  </a:cubicBezTo>
                  <a:cubicBezTo>
                    <a:pt x="236347" y="167640"/>
                    <a:pt x="183388" y="216027"/>
                    <a:pt x="118110" y="216027"/>
                  </a:cubicBezTo>
                  <a:cubicBezTo>
                    <a:pt x="52832" y="216027"/>
                    <a:pt x="0" y="167640"/>
                    <a:pt x="0" y="108077"/>
                  </a:cubicBez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83" name="Rectangle 82">
              <a:extLst>
                <a:ext uri="{FF2B5EF4-FFF2-40B4-BE49-F238E27FC236}">
                  <a16:creationId xmlns:a16="http://schemas.microsoft.com/office/drawing/2014/main" id="{8F385AEB-8701-406F-9298-7807C64696A3}"/>
                </a:ext>
              </a:extLst>
            </p:cNvPr>
            <p:cNvSpPr/>
            <p:nvPr/>
          </p:nvSpPr>
          <p:spPr>
            <a:xfrm>
              <a:off x="5104422" y="2855341"/>
              <a:ext cx="137705" cy="276647"/>
            </a:xfrm>
            <a:prstGeom prst="rect">
              <a:avLst/>
            </a:prstGeom>
            <a:ln>
              <a:noFill/>
            </a:ln>
          </p:spPr>
          <p:txBody>
            <a:bodyPr vert="horz" lIns="0" tIns="0" rIns="0" bIns="0" rtlCol="0">
              <a:noAutofit/>
            </a:bodyPr>
            <a:lstStyle/>
            <a:p>
              <a:pPr>
                <a:lnSpc>
                  <a:spcPct val="107000"/>
                </a:lnSpc>
                <a:spcAft>
                  <a:spcPts val="800"/>
                </a:spcAft>
              </a:pPr>
              <a:r>
                <a:rPr lang="en-IN" sz="1600" b="1">
                  <a:solidFill>
                    <a:srgbClr val="FFFFFF"/>
                  </a:solidFill>
                  <a:effectLst/>
                  <a:latin typeface="Calibri" panose="020F0502020204030204" pitchFamily="34" charset="0"/>
                  <a:ea typeface="Calibri" panose="020F050202020403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84" name="Rectangle 83">
              <a:extLst>
                <a:ext uri="{FF2B5EF4-FFF2-40B4-BE49-F238E27FC236}">
                  <a16:creationId xmlns:a16="http://schemas.microsoft.com/office/drawing/2014/main" id="{6547B79C-DC3F-49C3-B712-B015AEE4B9F6}"/>
                </a:ext>
              </a:extLst>
            </p:cNvPr>
            <p:cNvSpPr/>
            <p:nvPr/>
          </p:nvSpPr>
          <p:spPr>
            <a:xfrm>
              <a:off x="5208054" y="2855341"/>
              <a:ext cx="61383" cy="276647"/>
            </a:xfrm>
            <a:prstGeom prst="rect">
              <a:avLst/>
            </a:prstGeom>
            <a:ln>
              <a:noFill/>
            </a:ln>
          </p:spPr>
          <p:txBody>
            <a:bodyPr vert="horz" lIns="0" tIns="0" rIns="0" bIns="0" rtlCol="0">
              <a:noAutofit/>
            </a:bodyPr>
            <a:lstStyle/>
            <a:p>
              <a:pPr>
                <a:lnSpc>
                  <a:spcPct val="107000"/>
                </a:lnSpc>
                <a:spcAft>
                  <a:spcPts val="800"/>
                </a:spcAft>
              </a:pPr>
              <a:r>
                <a:rPr lang="en-IN" sz="1600" b="1">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85" name="Shape 438">
              <a:extLst>
                <a:ext uri="{FF2B5EF4-FFF2-40B4-BE49-F238E27FC236}">
                  <a16:creationId xmlns:a16="http://schemas.microsoft.com/office/drawing/2014/main" id="{874A239D-5AE8-4B45-BD59-FBE1F328EC27}"/>
                </a:ext>
              </a:extLst>
            </p:cNvPr>
            <p:cNvSpPr/>
            <p:nvPr/>
          </p:nvSpPr>
          <p:spPr>
            <a:xfrm>
              <a:off x="0" y="3993261"/>
              <a:ext cx="6650013" cy="1276769"/>
            </a:xfrm>
            <a:custGeom>
              <a:avLst/>
              <a:gdLst/>
              <a:ahLst/>
              <a:cxnLst/>
              <a:rect l="0" t="0" r="0" b="0"/>
              <a:pathLst>
                <a:path w="6650013" h="1276769">
                  <a:moveTo>
                    <a:pt x="110452" y="0"/>
                  </a:moveTo>
                  <a:lnTo>
                    <a:pt x="6539649" y="0"/>
                  </a:lnTo>
                  <a:cubicBezTo>
                    <a:pt x="6600610" y="0"/>
                    <a:pt x="6650013" y="49403"/>
                    <a:pt x="6650013" y="110363"/>
                  </a:cubicBezTo>
                  <a:lnTo>
                    <a:pt x="6650013" y="1166317"/>
                  </a:lnTo>
                  <a:cubicBezTo>
                    <a:pt x="6650013" y="1227315"/>
                    <a:pt x="6600610" y="1276769"/>
                    <a:pt x="6539649" y="1276769"/>
                  </a:cubicBezTo>
                  <a:lnTo>
                    <a:pt x="110452" y="1276769"/>
                  </a:lnTo>
                  <a:cubicBezTo>
                    <a:pt x="49454" y="1276769"/>
                    <a:pt x="0" y="1227315"/>
                    <a:pt x="0" y="1166317"/>
                  </a:cubicBezTo>
                  <a:lnTo>
                    <a:pt x="0" y="110363"/>
                  </a:lnTo>
                  <a:cubicBezTo>
                    <a:pt x="0" y="49403"/>
                    <a:pt x="49454" y="0"/>
                    <a:pt x="110452" y="0"/>
                  </a:cubicBezTo>
                  <a:close/>
                </a:path>
              </a:pathLst>
            </a:custGeom>
            <a:ln w="0" cap="flat">
              <a:round/>
            </a:ln>
          </p:spPr>
          <p:style>
            <a:lnRef idx="0">
              <a:srgbClr val="000000">
                <a:alpha val="0"/>
              </a:srgbClr>
            </a:lnRef>
            <a:fillRef idx="1">
              <a:srgbClr val="604A7B"/>
            </a:fillRef>
            <a:effectRef idx="0">
              <a:scrgbClr r="0" g="0" b="0"/>
            </a:effectRef>
            <a:fontRef idx="none"/>
          </p:style>
          <p:txBody>
            <a:bodyPr/>
            <a:lstStyle/>
            <a:p>
              <a:endParaRPr lang="en-IN"/>
            </a:p>
          </p:txBody>
        </p:sp>
        <p:sp>
          <p:nvSpPr>
            <p:cNvPr id="86" name="Shape 439">
              <a:extLst>
                <a:ext uri="{FF2B5EF4-FFF2-40B4-BE49-F238E27FC236}">
                  <a16:creationId xmlns:a16="http://schemas.microsoft.com/office/drawing/2014/main" id="{1BFCF241-F835-4CE4-BAD3-121F78FF00FF}"/>
                </a:ext>
              </a:extLst>
            </p:cNvPr>
            <p:cNvSpPr/>
            <p:nvPr/>
          </p:nvSpPr>
          <p:spPr>
            <a:xfrm>
              <a:off x="0" y="3993261"/>
              <a:ext cx="6650013" cy="1276769"/>
            </a:xfrm>
            <a:custGeom>
              <a:avLst/>
              <a:gdLst/>
              <a:ahLst/>
              <a:cxnLst/>
              <a:rect l="0" t="0" r="0" b="0"/>
              <a:pathLst>
                <a:path w="6650013" h="1276769">
                  <a:moveTo>
                    <a:pt x="0" y="110363"/>
                  </a:moveTo>
                  <a:cubicBezTo>
                    <a:pt x="0" y="49403"/>
                    <a:pt x="49454" y="0"/>
                    <a:pt x="110452" y="0"/>
                  </a:cubicBezTo>
                  <a:lnTo>
                    <a:pt x="6539649" y="0"/>
                  </a:lnTo>
                  <a:cubicBezTo>
                    <a:pt x="6600610" y="0"/>
                    <a:pt x="6650013" y="49403"/>
                    <a:pt x="6650013" y="110363"/>
                  </a:cubicBezTo>
                  <a:lnTo>
                    <a:pt x="6650013" y="1166317"/>
                  </a:lnTo>
                  <a:cubicBezTo>
                    <a:pt x="6650013" y="1227315"/>
                    <a:pt x="6600610" y="1276769"/>
                    <a:pt x="6539649" y="1276769"/>
                  </a:cubicBezTo>
                  <a:lnTo>
                    <a:pt x="110452" y="1276769"/>
                  </a:lnTo>
                  <a:cubicBezTo>
                    <a:pt x="49454" y="1276769"/>
                    <a:pt x="0" y="1227315"/>
                    <a:pt x="0" y="1166317"/>
                  </a:cubicBezTo>
                  <a:close/>
                </a:path>
              </a:pathLst>
            </a:custGeom>
            <a:ln w="25400" cap="flat">
              <a:round/>
            </a:ln>
          </p:spPr>
          <p:style>
            <a:lnRef idx="1">
              <a:srgbClr val="1F497D"/>
            </a:lnRef>
            <a:fillRef idx="0">
              <a:srgbClr val="000000">
                <a:alpha val="0"/>
              </a:srgbClr>
            </a:fillRef>
            <a:effectRef idx="0">
              <a:scrgbClr r="0" g="0" b="0"/>
            </a:effectRef>
            <a:fontRef idx="none"/>
          </p:style>
          <p:txBody>
            <a:bodyPr/>
            <a:lstStyle/>
            <a:p>
              <a:endParaRPr lang="en-IN"/>
            </a:p>
          </p:txBody>
        </p:sp>
        <p:pic>
          <p:nvPicPr>
            <p:cNvPr id="87" name="Picture 86">
              <a:extLst>
                <a:ext uri="{FF2B5EF4-FFF2-40B4-BE49-F238E27FC236}">
                  <a16:creationId xmlns:a16="http://schemas.microsoft.com/office/drawing/2014/main" id="{B53D2192-5F09-4C14-902E-9D8C225D0F31}"/>
                </a:ext>
              </a:extLst>
            </p:cNvPr>
            <p:cNvPicPr/>
            <p:nvPr/>
          </p:nvPicPr>
          <p:blipFill>
            <a:blip r:embed="rId2"/>
            <a:stretch>
              <a:fillRect/>
            </a:stretch>
          </p:blipFill>
          <p:spPr>
            <a:xfrm>
              <a:off x="260515" y="4122801"/>
              <a:ext cx="4276344" cy="350520"/>
            </a:xfrm>
            <a:prstGeom prst="rect">
              <a:avLst/>
            </a:prstGeom>
          </p:spPr>
        </p:pic>
        <p:pic>
          <p:nvPicPr>
            <p:cNvPr id="88" name="Picture 87">
              <a:extLst>
                <a:ext uri="{FF2B5EF4-FFF2-40B4-BE49-F238E27FC236}">
                  <a16:creationId xmlns:a16="http://schemas.microsoft.com/office/drawing/2014/main" id="{CD06D29D-FFA0-47E9-A50D-DB530F61F88E}"/>
                </a:ext>
              </a:extLst>
            </p:cNvPr>
            <p:cNvPicPr/>
            <p:nvPr/>
          </p:nvPicPr>
          <p:blipFill>
            <a:blip r:embed="rId3"/>
            <a:stretch>
              <a:fillRect/>
            </a:stretch>
          </p:blipFill>
          <p:spPr>
            <a:xfrm>
              <a:off x="4323500" y="4122801"/>
              <a:ext cx="1316736" cy="350520"/>
            </a:xfrm>
            <a:prstGeom prst="rect">
              <a:avLst/>
            </a:prstGeom>
          </p:spPr>
        </p:pic>
        <p:pic>
          <p:nvPicPr>
            <p:cNvPr id="89" name="Picture 88">
              <a:extLst>
                <a:ext uri="{FF2B5EF4-FFF2-40B4-BE49-F238E27FC236}">
                  <a16:creationId xmlns:a16="http://schemas.microsoft.com/office/drawing/2014/main" id="{6FD705B0-4F62-4DFF-B4AC-1213C2477979}"/>
                </a:ext>
              </a:extLst>
            </p:cNvPr>
            <p:cNvPicPr/>
            <p:nvPr/>
          </p:nvPicPr>
          <p:blipFill>
            <a:blip r:embed="rId4"/>
            <a:stretch>
              <a:fillRect/>
            </a:stretch>
          </p:blipFill>
          <p:spPr>
            <a:xfrm>
              <a:off x="5426876" y="4122801"/>
              <a:ext cx="981456" cy="350520"/>
            </a:xfrm>
            <a:prstGeom prst="rect">
              <a:avLst/>
            </a:prstGeom>
          </p:spPr>
        </p:pic>
        <p:pic>
          <p:nvPicPr>
            <p:cNvPr id="90" name="Picture 89">
              <a:extLst>
                <a:ext uri="{FF2B5EF4-FFF2-40B4-BE49-F238E27FC236}">
                  <a16:creationId xmlns:a16="http://schemas.microsoft.com/office/drawing/2014/main" id="{8E6E8F2D-989E-4255-97E6-1F3266907D72}"/>
                </a:ext>
              </a:extLst>
            </p:cNvPr>
            <p:cNvPicPr/>
            <p:nvPr/>
          </p:nvPicPr>
          <p:blipFill>
            <a:blip r:embed="rId5"/>
            <a:stretch>
              <a:fillRect/>
            </a:stretch>
          </p:blipFill>
          <p:spPr>
            <a:xfrm>
              <a:off x="6194971" y="4122801"/>
              <a:ext cx="246888" cy="350520"/>
            </a:xfrm>
            <a:prstGeom prst="rect">
              <a:avLst/>
            </a:prstGeom>
          </p:spPr>
        </p:pic>
        <p:pic>
          <p:nvPicPr>
            <p:cNvPr id="91" name="Picture 90">
              <a:extLst>
                <a:ext uri="{FF2B5EF4-FFF2-40B4-BE49-F238E27FC236}">
                  <a16:creationId xmlns:a16="http://schemas.microsoft.com/office/drawing/2014/main" id="{74512A0D-113C-4BB7-AAC8-59F63B300B83}"/>
                </a:ext>
              </a:extLst>
            </p:cNvPr>
            <p:cNvPicPr/>
            <p:nvPr/>
          </p:nvPicPr>
          <p:blipFill>
            <a:blip r:embed="rId6"/>
            <a:stretch>
              <a:fillRect/>
            </a:stretch>
          </p:blipFill>
          <p:spPr>
            <a:xfrm>
              <a:off x="690283" y="4305681"/>
              <a:ext cx="5285232" cy="350520"/>
            </a:xfrm>
            <a:prstGeom prst="rect">
              <a:avLst/>
            </a:prstGeom>
          </p:spPr>
        </p:pic>
        <p:pic>
          <p:nvPicPr>
            <p:cNvPr id="92" name="Picture 91">
              <a:extLst>
                <a:ext uri="{FF2B5EF4-FFF2-40B4-BE49-F238E27FC236}">
                  <a16:creationId xmlns:a16="http://schemas.microsoft.com/office/drawing/2014/main" id="{3E2604B2-7251-4CFC-8704-40A5304352FD}"/>
                </a:ext>
              </a:extLst>
            </p:cNvPr>
            <p:cNvPicPr/>
            <p:nvPr/>
          </p:nvPicPr>
          <p:blipFill>
            <a:blip r:embed="rId5"/>
            <a:stretch>
              <a:fillRect/>
            </a:stretch>
          </p:blipFill>
          <p:spPr>
            <a:xfrm>
              <a:off x="5762155" y="4305681"/>
              <a:ext cx="246888" cy="350520"/>
            </a:xfrm>
            <a:prstGeom prst="rect">
              <a:avLst/>
            </a:prstGeom>
          </p:spPr>
        </p:pic>
        <p:pic>
          <p:nvPicPr>
            <p:cNvPr id="93" name="Picture 92">
              <a:extLst>
                <a:ext uri="{FF2B5EF4-FFF2-40B4-BE49-F238E27FC236}">
                  <a16:creationId xmlns:a16="http://schemas.microsoft.com/office/drawing/2014/main" id="{8F87C4C5-A456-4216-80D6-F3A19BDFA6EB}"/>
                </a:ext>
              </a:extLst>
            </p:cNvPr>
            <p:cNvPicPr/>
            <p:nvPr/>
          </p:nvPicPr>
          <p:blipFill>
            <a:blip r:embed="rId5"/>
            <a:stretch>
              <a:fillRect/>
            </a:stretch>
          </p:blipFill>
          <p:spPr>
            <a:xfrm>
              <a:off x="3226219" y="4488561"/>
              <a:ext cx="246888" cy="350520"/>
            </a:xfrm>
            <a:prstGeom prst="rect">
              <a:avLst/>
            </a:prstGeom>
          </p:spPr>
        </p:pic>
        <p:pic>
          <p:nvPicPr>
            <p:cNvPr id="94" name="Picture 93">
              <a:extLst>
                <a:ext uri="{FF2B5EF4-FFF2-40B4-BE49-F238E27FC236}">
                  <a16:creationId xmlns:a16="http://schemas.microsoft.com/office/drawing/2014/main" id="{3E0F256E-E986-43AF-8387-FA57518008FF}"/>
                </a:ext>
              </a:extLst>
            </p:cNvPr>
            <p:cNvPicPr/>
            <p:nvPr/>
          </p:nvPicPr>
          <p:blipFill>
            <a:blip r:embed="rId7"/>
            <a:stretch>
              <a:fillRect/>
            </a:stretch>
          </p:blipFill>
          <p:spPr>
            <a:xfrm>
              <a:off x="815251" y="4671441"/>
              <a:ext cx="5038344" cy="350520"/>
            </a:xfrm>
            <a:prstGeom prst="rect">
              <a:avLst/>
            </a:prstGeom>
          </p:spPr>
        </p:pic>
        <p:pic>
          <p:nvPicPr>
            <p:cNvPr id="95" name="Picture 94">
              <a:extLst>
                <a:ext uri="{FF2B5EF4-FFF2-40B4-BE49-F238E27FC236}">
                  <a16:creationId xmlns:a16="http://schemas.microsoft.com/office/drawing/2014/main" id="{AE34063F-C5E5-4FE1-941B-6659752CB4FA}"/>
                </a:ext>
              </a:extLst>
            </p:cNvPr>
            <p:cNvPicPr/>
            <p:nvPr/>
          </p:nvPicPr>
          <p:blipFill>
            <a:blip r:embed="rId5"/>
            <a:stretch>
              <a:fillRect/>
            </a:stretch>
          </p:blipFill>
          <p:spPr>
            <a:xfrm>
              <a:off x="5640235" y="4671441"/>
              <a:ext cx="246888" cy="350520"/>
            </a:xfrm>
            <a:prstGeom prst="rect">
              <a:avLst/>
            </a:prstGeom>
          </p:spPr>
        </p:pic>
        <p:pic>
          <p:nvPicPr>
            <p:cNvPr id="96" name="Picture 95">
              <a:extLst>
                <a:ext uri="{FF2B5EF4-FFF2-40B4-BE49-F238E27FC236}">
                  <a16:creationId xmlns:a16="http://schemas.microsoft.com/office/drawing/2014/main" id="{064C4233-2962-4DBF-B17B-63DD8898D83A}"/>
                </a:ext>
              </a:extLst>
            </p:cNvPr>
            <p:cNvPicPr/>
            <p:nvPr/>
          </p:nvPicPr>
          <p:blipFill>
            <a:blip r:embed="rId8"/>
            <a:stretch>
              <a:fillRect/>
            </a:stretch>
          </p:blipFill>
          <p:spPr>
            <a:xfrm>
              <a:off x="1766227" y="4854321"/>
              <a:ext cx="3133344" cy="350520"/>
            </a:xfrm>
            <a:prstGeom prst="rect">
              <a:avLst/>
            </a:prstGeom>
          </p:spPr>
        </p:pic>
        <p:pic>
          <p:nvPicPr>
            <p:cNvPr id="97" name="Picture 96">
              <a:extLst>
                <a:ext uri="{FF2B5EF4-FFF2-40B4-BE49-F238E27FC236}">
                  <a16:creationId xmlns:a16="http://schemas.microsoft.com/office/drawing/2014/main" id="{6FBB2FE0-2005-42D2-BBDA-B0A46CF6EFF3}"/>
                </a:ext>
              </a:extLst>
            </p:cNvPr>
            <p:cNvPicPr/>
            <p:nvPr/>
          </p:nvPicPr>
          <p:blipFill>
            <a:blip r:embed="rId5"/>
            <a:stretch>
              <a:fillRect/>
            </a:stretch>
          </p:blipFill>
          <p:spPr>
            <a:xfrm>
              <a:off x="4686211" y="4854321"/>
              <a:ext cx="246888" cy="350520"/>
            </a:xfrm>
            <a:prstGeom prst="rect">
              <a:avLst/>
            </a:prstGeom>
          </p:spPr>
        </p:pic>
        <p:sp>
          <p:nvSpPr>
            <p:cNvPr id="98" name="Rectangle 97">
              <a:extLst>
                <a:ext uri="{FF2B5EF4-FFF2-40B4-BE49-F238E27FC236}">
                  <a16:creationId xmlns:a16="http://schemas.microsoft.com/office/drawing/2014/main" id="{7A9A86B1-F3A0-49BE-88AE-B098659ECA7F}"/>
                </a:ext>
              </a:extLst>
            </p:cNvPr>
            <p:cNvSpPr/>
            <p:nvPr/>
          </p:nvSpPr>
          <p:spPr>
            <a:xfrm>
              <a:off x="358940" y="4205732"/>
              <a:ext cx="5412890" cy="206453"/>
            </a:xfrm>
            <a:prstGeom prst="rect">
              <a:avLst/>
            </a:prstGeom>
            <a:ln>
              <a:noFill/>
            </a:ln>
          </p:spPr>
          <p:txBody>
            <a:bodyPr vert="horz" lIns="0" tIns="0" rIns="0" bIns="0" rtlCol="0">
              <a:noAutofit/>
            </a:bodyPr>
            <a:lstStyle/>
            <a:p>
              <a:pPr>
                <a:lnSpc>
                  <a:spcPct val="107000"/>
                </a:lnSpc>
                <a:spcAft>
                  <a:spcPts val="800"/>
                </a:spcAft>
              </a:pPr>
              <a:r>
                <a:rPr lang="en-IN" sz="1200" dirty="0">
                  <a:solidFill>
                    <a:srgbClr val="FFFFFF"/>
                  </a:solidFill>
                  <a:effectLst/>
                  <a:latin typeface="Calibri" panose="020F0502020204030204" pitchFamily="34" charset="0"/>
                  <a:ea typeface="Calibri" panose="020F0502020204030204" pitchFamily="34" charset="0"/>
                </a:rPr>
                <a:t>Client pays a discount to Principal Amount and gets back 100% of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99" name="Rectangle 98">
              <a:extLst>
                <a:ext uri="{FF2B5EF4-FFF2-40B4-BE49-F238E27FC236}">
                  <a16:creationId xmlns:a16="http://schemas.microsoft.com/office/drawing/2014/main" id="{296D1012-D802-419D-B65E-422097953B8A}"/>
                </a:ext>
              </a:extLst>
            </p:cNvPr>
            <p:cNvSpPr/>
            <p:nvPr/>
          </p:nvSpPr>
          <p:spPr>
            <a:xfrm>
              <a:off x="4423194" y="4205732"/>
              <a:ext cx="1467692"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Principal Amount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0" name="Rectangle 99">
              <a:extLst>
                <a:ext uri="{FF2B5EF4-FFF2-40B4-BE49-F238E27FC236}">
                  <a16:creationId xmlns:a16="http://schemas.microsoft.com/office/drawing/2014/main" id="{1F84FD02-53BC-4217-928C-4B52B9F3100F}"/>
                </a:ext>
              </a:extLst>
            </p:cNvPr>
            <p:cNvSpPr/>
            <p:nvPr/>
          </p:nvSpPr>
          <p:spPr>
            <a:xfrm>
              <a:off x="5526825" y="4205732"/>
              <a:ext cx="1021567"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on Maturity.</a:t>
              </a:r>
              <a:endParaRPr lang="en-IN" sz="1100">
                <a:solidFill>
                  <a:srgbClr val="000000"/>
                </a:solidFill>
                <a:effectLst/>
                <a:latin typeface="Calibri" panose="020F0502020204030204" pitchFamily="34" charset="0"/>
                <a:ea typeface="Calibri" panose="020F0502020204030204" pitchFamily="34" charset="0"/>
              </a:endParaRPr>
            </a:p>
          </p:txBody>
        </p:sp>
        <p:sp>
          <p:nvSpPr>
            <p:cNvPr id="101" name="Rectangle 100">
              <a:extLst>
                <a:ext uri="{FF2B5EF4-FFF2-40B4-BE49-F238E27FC236}">
                  <a16:creationId xmlns:a16="http://schemas.microsoft.com/office/drawing/2014/main" id="{18D8A8DD-D09B-4F97-8045-21CFDB5CEDFA}"/>
                </a:ext>
              </a:extLst>
            </p:cNvPr>
            <p:cNvSpPr/>
            <p:nvPr/>
          </p:nvSpPr>
          <p:spPr>
            <a:xfrm>
              <a:off x="6295302" y="4205732"/>
              <a:ext cx="45808"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2" name="Rectangle 101">
              <a:extLst>
                <a:ext uri="{FF2B5EF4-FFF2-40B4-BE49-F238E27FC236}">
                  <a16:creationId xmlns:a16="http://schemas.microsoft.com/office/drawing/2014/main" id="{67881AF5-FE60-4766-8FFC-8B10CB532036}"/>
                </a:ext>
              </a:extLst>
            </p:cNvPr>
            <p:cNvSpPr/>
            <p:nvPr/>
          </p:nvSpPr>
          <p:spPr>
            <a:xfrm>
              <a:off x="788708" y="4388612"/>
              <a:ext cx="6757144"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The difference is the client’s profit, and is reflected in the quoted annualised yield.</a:t>
              </a:r>
              <a:endParaRPr lang="en-IN" sz="1100">
                <a:solidFill>
                  <a:srgbClr val="000000"/>
                </a:solidFill>
                <a:effectLst/>
                <a:latin typeface="Calibri" panose="020F0502020204030204" pitchFamily="34" charset="0"/>
                <a:ea typeface="Calibri" panose="020F0502020204030204" pitchFamily="34" charset="0"/>
              </a:endParaRPr>
            </a:p>
          </p:txBody>
        </p:sp>
        <p:sp>
          <p:nvSpPr>
            <p:cNvPr id="103" name="Rectangle 102">
              <a:extLst>
                <a:ext uri="{FF2B5EF4-FFF2-40B4-BE49-F238E27FC236}">
                  <a16:creationId xmlns:a16="http://schemas.microsoft.com/office/drawing/2014/main" id="{274EFA7C-AF0F-42E3-AA88-4102B6B26F5C}"/>
                </a:ext>
              </a:extLst>
            </p:cNvPr>
            <p:cNvSpPr/>
            <p:nvPr/>
          </p:nvSpPr>
          <p:spPr>
            <a:xfrm>
              <a:off x="5862104" y="4388612"/>
              <a:ext cx="45808"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4" name="Rectangle 103">
              <a:extLst>
                <a:ext uri="{FF2B5EF4-FFF2-40B4-BE49-F238E27FC236}">
                  <a16:creationId xmlns:a16="http://schemas.microsoft.com/office/drawing/2014/main" id="{AA47A77E-8716-49BD-B86C-FAC02CA5F006}"/>
                </a:ext>
              </a:extLst>
            </p:cNvPr>
            <p:cNvSpPr/>
            <p:nvPr/>
          </p:nvSpPr>
          <p:spPr>
            <a:xfrm>
              <a:off x="3325533" y="4571543"/>
              <a:ext cx="45900" cy="206866"/>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5" name="Rectangle 104">
              <a:extLst>
                <a:ext uri="{FF2B5EF4-FFF2-40B4-BE49-F238E27FC236}">
                  <a16:creationId xmlns:a16="http://schemas.microsoft.com/office/drawing/2014/main" id="{2203112C-9F4F-4F51-AE7B-F67A5A7D57D5}"/>
                </a:ext>
              </a:extLst>
            </p:cNvPr>
            <p:cNvSpPr/>
            <p:nvPr/>
          </p:nvSpPr>
          <p:spPr>
            <a:xfrm>
              <a:off x="913676" y="4754652"/>
              <a:ext cx="6426756"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Pick the stock you like, at the price you don’t mind collecting (the strike price).</a:t>
              </a:r>
              <a:endParaRPr lang="en-IN" sz="1100">
                <a:solidFill>
                  <a:srgbClr val="000000"/>
                </a:solidFill>
                <a:effectLst/>
                <a:latin typeface="Calibri" panose="020F0502020204030204" pitchFamily="34" charset="0"/>
                <a:ea typeface="Calibri" panose="020F0502020204030204" pitchFamily="34" charset="0"/>
              </a:endParaRPr>
            </a:p>
          </p:txBody>
        </p:sp>
        <p:sp>
          <p:nvSpPr>
            <p:cNvPr id="106" name="Rectangle 105">
              <a:extLst>
                <a:ext uri="{FF2B5EF4-FFF2-40B4-BE49-F238E27FC236}">
                  <a16:creationId xmlns:a16="http://schemas.microsoft.com/office/drawing/2014/main" id="{53FB90AF-C3C1-4C1D-9CA2-4312E26FCA29}"/>
                </a:ext>
              </a:extLst>
            </p:cNvPr>
            <p:cNvSpPr/>
            <p:nvPr/>
          </p:nvSpPr>
          <p:spPr>
            <a:xfrm>
              <a:off x="5740184" y="4754652"/>
              <a:ext cx="45808"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7" name="Rectangle 106">
              <a:extLst>
                <a:ext uri="{FF2B5EF4-FFF2-40B4-BE49-F238E27FC236}">
                  <a16:creationId xmlns:a16="http://schemas.microsoft.com/office/drawing/2014/main" id="{38F14846-E075-41A2-BC9B-544D624DB497}"/>
                </a:ext>
              </a:extLst>
            </p:cNvPr>
            <p:cNvSpPr/>
            <p:nvPr/>
          </p:nvSpPr>
          <p:spPr>
            <a:xfrm>
              <a:off x="1865033" y="4937531"/>
              <a:ext cx="3888444"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Customise your own stock, tenor &amp; strike price.</a:t>
              </a:r>
              <a:endParaRPr lang="en-IN" sz="1100">
                <a:solidFill>
                  <a:srgbClr val="000000"/>
                </a:solidFill>
                <a:effectLst/>
                <a:latin typeface="Calibri" panose="020F0502020204030204" pitchFamily="34" charset="0"/>
                <a:ea typeface="Calibri" panose="020F0502020204030204" pitchFamily="34" charset="0"/>
              </a:endParaRPr>
            </a:p>
          </p:txBody>
        </p:sp>
        <p:sp>
          <p:nvSpPr>
            <p:cNvPr id="108" name="Rectangle 107">
              <a:extLst>
                <a:ext uri="{FF2B5EF4-FFF2-40B4-BE49-F238E27FC236}">
                  <a16:creationId xmlns:a16="http://schemas.microsoft.com/office/drawing/2014/main" id="{E8B64C08-A070-47C3-8262-17339EE331B9}"/>
                </a:ext>
              </a:extLst>
            </p:cNvPr>
            <p:cNvSpPr/>
            <p:nvPr/>
          </p:nvSpPr>
          <p:spPr>
            <a:xfrm>
              <a:off x="4785906" y="4937531"/>
              <a:ext cx="45808"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9" name="Shape 60464">
              <a:extLst>
                <a:ext uri="{FF2B5EF4-FFF2-40B4-BE49-F238E27FC236}">
                  <a16:creationId xmlns:a16="http://schemas.microsoft.com/office/drawing/2014/main" id="{7F835BF6-192F-418F-86C2-F9A411B834E8}"/>
                </a:ext>
              </a:extLst>
            </p:cNvPr>
            <p:cNvSpPr/>
            <p:nvPr/>
          </p:nvSpPr>
          <p:spPr>
            <a:xfrm>
              <a:off x="5179860" y="418312"/>
              <a:ext cx="1644396" cy="921664"/>
            </a:xfrm>
            <a:custGeom>
              <a:avLst/>
              <a:gdLst/>
              <a:ahLst/>
              <a:cxnLst/>
              <a:rect l="0" t="0" r="0" b="0"/>
              <a:pathLst>
                <a:path w="1644396" h="921664">
                  <a:moveTo>
                    <a:pt x="0" y="0"/>
                  </a:moveTo>
                  <a:lnTo>
                    <a:pt x="1644396" y="0"/>
                  </a:lnTo>
                  <a:lnTo>
                    <a:pt x="1644396" y="921664"/>
                  </a:lnTo>
                  <a:lnTo>
                    <a:pt x="0" y="921664"/>
                  </a:lnTo>
                  <a:lnTo>
                    <a:pt x="0" y="0"/>
                  </a:lnTo>
                </a:path>
              </a:pathLst>
            </a:custGeom>
            <a:ln w="0" cap="flat">
              <a:round/>
            </a:ln>
          </p:spPr>
          <p:style>
            <a:lnRef idx="0">
              <a:srgbClr val="000000">
                <a:alpha val="0"/>
              </a:srgbClr>
            </a:lnRef>
            <a:fillRef idx="1">
              <a:srgbClr val="D0D8E8">
                <a:alpha val="90196"/>
              </a:srgbClr>
            </a:fillRef>
            <a:effectRef idx="0">
              <a:scrgbClr r="0" g="0" b="0"/>
            </a:effectRef>
            <a:fontRef idx="none"/>
          </p:style>
          <p:txBody>
            <a:bodyPr/>
            <a:lstStyle/>
            <a:p>
              <a:endParaRPr lang="en-IN"/>
            </a:p>
          </p:txBody>
        </p:sp>
        <p:sp>
          <p:nvSpPr>
            <p:cNvPr id="110" name="Shape 478">
              <a:extLst>
                <a:ext uri="{FF2B5EF4-FFF2-40B4-BE49-F238E27FC236}">
                  <a16:creationId xmlns:a16="http://schemas.microsoft.com/office/drawing/2014/main" id="{D9DD20CD-F18E-46FA-9996-92FB70F3D8B3}"/>
                </a:ext>
              </a:extLst>
            </p:cNvPr>
            <p:cNvSpPr/>
            <p:nvPr/>
          </p:nvSpPr>
          <p:spPr>
            <a:xfrm>
              <a:off x="5179860" y="418312"/>
              <a:ext cx="1644396" cy="921664"/>
            </a:xfrm>
            <a:custGeom>
              <a:avLst/>
              <a:gdLst/>
              <a:ahLst/>
              <a:cxnLst/>
              <a:rect l="0" t="0" r="0" b="0"/>
              <a:pathLst>
                <a:path w="1644396" h="921664">
                  <a:moveTo>
                    <a:pt x="0" y="921664"/>
                  </a:moveTo>
                  <a:lnTo>
                    <a:pt x="1644396" y="921664"/>
                  </a:lnTo>
                  <a:lnTo>
                    <a:pt x="1644396" y="0"/>
                  </a:lnTo>
                  <a:lnTo>
                    <a:pt x="0" y="0"/>
                  </a:lnTo>
                  <a:close/>
                </a:path>
              </a:pathLst>
            </a:custGeom>
            <a:ln w="25400" cap="flat">
              <a:round/>
            </a:ln>
          </p:spPr>
          <p:style>
            <a:lnRef idx="1">
              <a:srgbClr val="D0D8E8">
                <a:alpha val="90196"/>
              </a:srgbClr>
            </a:lnRef>
            <a:fillRef idx="0">
              <a:srgbClr val="000000">
                <a:alpha val="0"/>
              </a:srgbClr>
            </a:fillRef>
            <a:effectRef idx="0">
              <a:scrgbClr r="0" g="0" b="0"/>
            </a:effectRef>
            <a:fontRef idx="none"/>
          </p:style>
          <p:txBody>
            <a:bodyPr/>
            <a:lstStyle/>
            <a:p>
              <a:endParaRPr lang="en-IN"/>
            </a:p>
          </p:txBody>
        </p:sp>
        <p:sp>
          <p:nvSpPr>
            <p:cNvPr id="111" name="Rectangle 110">
              <a:extLst>
                <a:ext uri="{FF2B5EF4-FFF2-40B4-BE49-F238E27FC236}">
                  <a16:creationId xmlns:a16="http://schemas.microsoft.com/office/drawing/2014/main" id="{A47B2835-CC66-4207-AA5F-07D9B3F8CC81}"/>
                </a:ext>
              </a:extLst>
            </p:cNvPr>
            <p:cNvSpPr/>
            <p:nvPr/>
          </p:nvSpPr>
          <p:spPr>
            <a:xfrm>
              <a:off x="5597817" y="585622"/>
              <a:ext cx="93068" cy="19035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a:t>
              </a:r>
            </a:p>
          </p:txBody>
        </p:sp>
        <p:sp>
          <p:nvSpPr>
            <p:cNvPr id="112" name="Rectangle 111">
              <a:extLst>
                <a:ext uri="{FF2B5EF4-FFF2-40B4-BE49-F238E27FC236}">
                  <a16:creationId xmlns:a16="http://schemas.microsoft.com/office/drawing/2014/main" id="{1C16B477-E9B2-44A9-8DC9-BE5A1391C6E5}"/>
                </a:ext>
              </a:extLst>
            </p:cNvPr>
            <p:cNvSpPr/>
            <p:nvPr/>
          </p:nvSpPr>
          <p:spPr>
            <a:xfrm>
              <a:off x="5667921" y="585622"/>
              <a:ext cx="698565" cy="19035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Principal </a:t>
              </a:r>
            </a:p>
          </p:txBody>
        </p:sp>
        <p:sp>
          <p:nvSpPr>
            <p:cNvPr id="113" name="Rectangle 112">
              <a:extLst>
                <a:ext uri="{FF2B5EF4-FFF2-40B4-BE49-F238E27FC236}">
                  <a16:creationId xmlns:a16="http://schemas.microsoft.com/office/drawing/2014/main" id="{49D7A519-7983-4A75-9711-414255C3465B}"/>
                </a:ext>
              </a:extLst>
            </p:cNvPr>
            <p:cNvSpPr/>
            <p:nvPr/>
          </p:nvSpPr>
          <p:spPr>
            <a:xfrm>
              <a:off x="5655729" y="738251"/>
              <a:ext cx="7026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Amount: </a:t>
              </a:r>
            </a:p>
          </p:txBody>
        </p:sp>
        <p:sp>
          <p:nvSpPr>
            <p:cNvPr id="114" name="Rectangle 113">
              <a:extLst>
                <a:ext uri="{FF2B5EF4-FFF2-40B4-BE49-F238E27FC236}">
                  <a16:creationId xmlns:a16="http://schemas.microsoft.com/office/drawing/2014/main" id="{037B62C8-13D0-4E51-BE92-A209D192238C}"/>
                </a:ext>
              </a:extLst>
            </p:cNvPr>
            <p:cNvSpPr/>
            <p:nvPr/>
          </p:nvSpPr>
          <p:spPr>
            <a:xfrm>
              <a:off x="5655729" y="887603"/>
              <a:ext cx="60157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Cash or </a:t>
              </a:r>
            </a:p>
          </p:txBody>
        </p:sp>
        <p:sp>
          <p:nvSpPr>
            <p:cNvPr id="115" name="Rectangle 114">
              <a:extLst>
                <a:ext uri="{FF2B5EF4-FFF2-40B4-BE49-F238E27FC236}">
                  <a16:creationId xmlns:a16="http://schemas.microsoft.com/office/drawing/2014/main" id="{30A61878-637C-4CCE-BE86-6261004207ED}"/>
                </a:ext>
              </a:extLst>
            </p:cNvPr>
            <p:cNvSpPr/>
            <p:nvPr/>
          </p:nvSpPr>
          <p:spPr>
            <a:xfrm>
              <a:off x="5655729" y="1040003"/>
              <a:ext cx="58889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Shares?</a:t>
              </a:r>
            </a:p>
          </p:txBody>
        </p:sp>
        <p:sp>
          <p:nvSpPr>
            <p:cNvPr id="116" name="Rectangle 115">
              <a:extLst>
                <a:ext uri="{FF2B5EF4-FFF2-40B4-BE49-F238E27FC236}">
                  <a16:creationId xmlns:a16="http://schemas.microsoft.com/office/drawing/2014/main" id="{DE51A3C6-45B9-4118-835B-7881549E8797}"/>
                </a:ext>
              </a:extLst>
            </p:cNvPr>
            <p:cNvSpPr/>
            <p:nvPr/>
          </p:nvSpPr>
          <p:spPr>
            <a:xfrm>
              <a:off x="6097690" y="1040003"/>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17" name="Shape 485">
              <a:extLst>
                <a:ext uri="{FF2B5EF4-FFF2-40B4-BE49-F238E27FC236}">
                  <a16:creationId xmlns:a16="http://schemas.microsoft.com/office/drawing/2014/main" id="{FEEB1198-7477-48DB-9653-02A1F2540F48}"/>
                </a:ext>
              </a:extLst>
            </p:cNvPr>
            <p:cNvSpPr/>
            <p:nvPr/>
          </p:nvSpPr>
          <p:spPr>
            <a:xfrm>
              <a:off x="4759744" y="454660"/>
              <a:ext cx="840232" cy="848995"/>
            </a:xfrm>
            <a:custGeom>
              <a:avLst/>
              <a:gdLst/>
              <a:ahLst/>
              <a:cxnLst/>
              <a:rect l="0" t="0" r="0" b="0"/>
              <a:pathLst>
                <a:path w="840232" h="848995">
                  <a:moveTo>
                    <a:pt x="420116" y="0"/>
                  </a:moveTo>
                  <a:cubicBezTo>
                    <a:pt x="652145" y="0"/>
                    <a:pt x="840232" y="189992"/>
                    <a:pt x="840232" y="424434"/>
                  </a:cubicBezTo>
                  <a:cubicBezTo>
                    <a:pt x="840232" y="659003"/>
                    <a:pt x="652145" y="848995"/>
                    <a:pt x="420116" y="848995"/>
                  </a:cubicBezTo>
                  <a:cubicBezTo>
                    <a:pt x="188087" y="848995"/>
                    <a:pt x="0" y="659003"/>
                    <a:pt x="0" y="424434"/>
                  </a:cubicBezTo>
                  <a:cubicBezTo>
                    <a:pt x="0" y="189992"/>
                    <a:pt x="188087" y="0"/>
                    <a:pt x="420116" y="0"/>
                  </a:cubicBez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IN"/>
            </a:p>
          </p:txBody>
        </p:sp>
        <p:sp>
          <p:nvSpPr>
            <p:cNvPr id="118" name="Shape 486">
              <a:extLst>
                <a:ext uri="{FF2B5EF4-FFF2-40B4-BE49-F238E27FC236}">
                  <a16:creationId xmlns:a16="http://schemas.microsoft.com/office/drawing/2014/main" id="{3634A11A-B531-4CEA-895B-356E5812FA21}"/>
                </a:ext>
              </a:extLst>
            </p:cNvPr>
            <p:cNvSpPr/>
            <p:nvPr/>
          </p:nvSpPr>
          <p:spPr>
            <a:xfrm>
              <a:off x="4759744" y="454660"/>
              <a:ext cx="840232" cy="848995"/>
            </a:xfrm>
            <a:custGeom>
              <a:avLst/>
              <a:gdLst/>
              <a:ahLst/>
              <a:cxnLst/>
              <a:rect l="0" t="0" r="0" b="0"/>
              <a:pathLst>
                <a:path w="840232" h="848995">
                  <a:moveTo>
                    <a:pt x="0" y="424434"/>
                  </a:moveTo>
                  <a:cubicBezTo>
                    <a:pt x="0" y="189992"/>
                    <a:pt x="188087" y="0"/>
                    <a:pt x="420116" y="0"/>
                  </a:cubicBezTo>
                  <a:cubicBezTo>
                    <a:pt x="652145" y="0"/>
                    <a:pt x="840232" y="189992"/>
                    <a:pt x="840232" y="424434"/>
                  </a:cubicBezTo>
                  <a:cubicBezTo>
                    <a:pt x="840232" y="659003"/>
                    <a:pt x="652145" y="848995"/>
                    <a:pt x="420116" y="848995"/>
                  </a:cubicBezTo>
                  <a:cubicBezTo>
                    <a:pt x="188087" y="848995"/>
                    <a:pt x="0" y="659003"/>
                    <a:pt x="0" y="424434"/>
                  </a:cubicBezTo>
                  <a:close/>
                </a:path>
              </a:pathLst>
            </a:custGeom>
            <a:ln w="25400"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119" name="Rectangle 118">
              <a:extLst>
                <a:ext uri="{FF2B5EF4-FFF2-40B4-BE49-F238E27FC236}">
                  <a16:creationId xmlns:a16="http://schemas.microsoft.com/office/drawing/2014/main" id="{CF96D0CD-C083-4417-B998-9DEEC4702AAD}"/>
                </a:ext>
              </a:extLst>
            </p:cNvPr>
            <p:cNvSpPr/>
            <p:nvPr/>
          </p:nvSpPr>
          <p:spPr>
            <a:xfrm>
              <a:off x="4898682" y="736727"/>
              <a:ext cx="794950" cy="189937"/>
            </a:xfrm>
            <a:prstGeom prst="rect">
              <a:avLst/>
            </a:prstGeom>
            <a:ln>
              <a:noFill/>
            </a:ln>
          </p:spPr>
          <p:txBody>
            <a:bodyPr vert="horz" lIns="0" tIns="0" rIns="0" bIns="0" rtlCol="0">
              <a:noAutofit/>
            </a:bodyPr>
            <a:lstStyle/>
            <a:p>
              <a:pPr>
                <a:lnSpc>
                  <a:spcPct val="107000"/>
                </a:lnSpc>
                <a:spcAft>
                  <a:spcPts val="800"/>
                </a:spcAft>
              </a:pPr>
              <a:r>
                <a:rPr lang="en-IN" sz="1100" b="1">
                  <a:solidFill>
                    <a:srgbClr val="FFFFFF"/>
                  </a:solidFill>
                  <a:effectLst/>
                  <a:latin typeface="Calibri" panose="020F0502020204030204" pitchFamily="34" charset="0"/>
                  <a:ea typeface="Calibri" panose="020F0502020204030204" pitchFamily="34" charset="0"/>
                </a:rPr>
                <a:t>Valuation </a:t>
              </a:r>
              <a:endParaRPr lang="en-IN" sz="1100">
                <a:solidFill>
                  <a:srgbClr val="000000"/>
                </a:solidFill>
                <a:effectLst/>
                <a:latin typeface="Calibri" panose="020F0502020204030204" pitchFamily="34" charset="0"/>
                <a:ea typeface="Calibri" panose="020F0502020204030204" pitchFamily="34" charset="0"/>
              </a:endParaRPr>
            </a:p>
          </p:txBody>
        </p:sp>
        <p:sp>
          <p:nvSpPr>
            <p:cNvPr id="120" name="Rectangle 119">
              <a:extLst>
                <a:ext uri="{FF2B5EF4-FFF2-40B4-BE49-F238E27FC236}">
                  <a16:creationId xmlns:a16="http://schemas.microsoft.com/office/drawing/2014/main" id="{6BD964E4-AD6F-4B6D-8AAF-BAC229F2CBD4}"/>
                </a:ext>
              </a:extLst>
            </p:cNvPr>
            <p:cNvSpPr/>
            <p:nvPr/>
          </p:nvSpPr>
          <p:spPr>
            <a:xfrm>
              <a:off x="5041938" y="889127"/>
              <a:ext cx="369038" cy="189937"/>
            </a:xfrm>
            <a:prstGeom prst="rect">
              <a:avLst/>
            </a:prstGeom>
            <a:ln>
              <a:noFill/>
            </a:ln>
          </p:spPr>
          <p:txBody>
            <a:bodyPr vert="horz" lIns="0" tIns="0" rIns="0" bIns="0" rtlCol="0">
              <a:noAutofit/>
            </a:bodyPr>
            <a:lstStyle/>
            <a:p>
              <a:pPr>
                <a:lnSpc>
                  <a:spcPct val="107000"/>
                </a:lnSpc>
                <a:spcAft>
                  <a:spcPts val="800"/>
                </a:spcAft>
              </a:pPr>
              <a:r>
                <a:rPr lang="en-IN" sz="1100" b="1">
                  <a:solidFill>
                    <a:srgbClr val="FFFFFF"/>
                  </a:solidFill>
                  <a:effectLst/>
                  <a:latin typeface="Calibri" panose="020F0502020204030204" pitchFamily="34" charset="0"/>
                  <a:ea typeface="Calibri" panose="020F0502020204030204" pitchFamily="34" charset="0"/>
                </a:rPr>
                <a:t>Date</a:t>
              </a:r>
              <a:endParaRPr lang="en-IN" sz="1100">
                <a:solidFill>
                  <a:srgbClr val="000000"/>
                </a:solidFill>
                <a:effectLst/>
                <a:latin typeface="Calibri" panose="020F0502020204030204" pitchFamily="34" charset="0"/>
                <a:ea typeface="Calibri" panose="020F0502020204030204" pitchFamily="34" charset="0"/>
              </a:endParaRPr>
            </a:p>
          </p:txBody>
        </p:sp>
        <p:sp>
          <p:nvSpPr>
            <p:cNvPr id="121" name="Rectangle 120">
              <a:extLst>
                <a:ext uri="{FF2B5EF4-FFF2-40B4-BE49-F238E27FC236}">
                  <a16:creationId xmlns:a16="http://schemas.microsoft.com/office/drawing/2014/main" id="{A8481D2E-0CE2-4729-964D-0FC353ABBF66}"/>
                </a:ext>
              </a:extLst>
            </p:cNvPr>
            <p:cNvSpPr/>
            <p:nvPr/>
          </p:nvSpPr>
          <p:spPr>
            <a:xfrm>
              <a:off x="5319560" y="889127"/>
              <a:ext cx="42143" cy="189937"/>
            </a:xfrm>
            <a:prstGeom prst="rect">
              <a:avLst/>
            </a:prstGeom>
            <a:ln>
              <a:noFill/>
            </a:ln>
          </p:spPr>
          <p:txBody>
            <a:bodyPr vert="horz" lIns="0" tIns="0" rIns="0" bIns="0" rtlCol="0">
              <a:noAutofit/>
            </a:bodyPr>
            <a:lstStyle/>
            <a:p>
              <a:pPr>
                <a:lnSpc>
                  <a:spcPct val="107000"/>
                </a:lnSpc>
                <a:spcAft>
                  <a:spcPts val="800"/>
                </a:spcAft>
              </a:pPr>
              <a:r>
                <a:rPr lang="en-IN" sz="1100" b="1">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22" name="Shape 492">
              <a:extLst>
                <a:ext uri="{FF2B5EF4-FFF2-40B4-BE49-F238E27FC236}">
                  <a16:creationId xmlns:a16="http://schemas.microsoft.com/office/drawing/2014/main" id="{CC334FF6-AF4F-4A5E-9449-4842586A5A1F}"/>
                </a:ext>
              </a:extLst>
            </p:cNvPr>
            <p:cNvSpPr/>
            <p:nvPr/>
          </p:nvSpPr>
          <p:spPr>
            <a:xfrm>
              <a:off x="5050828" y="1879219"/>
              <a:ext cx="236347" cy="216027"/>
            </a:xfrm>
            <a:custGeom>
              <a:avLst/>
              <a:gdLst/>
              <a:ahLst/>
              <a:cxnLst/>
              <a:rect l="0" t="0" r="0" b="0"/>
              <a:pathLst>
                <a:path w="236347" h="216027">
                  <a:moveTo>
                    <a:pt x="118237" y="0"/>
                  </a:moveTo>
                  <a:cubicBezTo>
                    <a:pt x="183388" y="0"/>
                    <a:pt x="236347" y="48387"/>
                    <a:pt x="236347" y="108077"/>
                  </a:cubicBezTo>
                  <a:cubicBezTo>
                    <a:pt x="236347" y="167767"/>
                    <a:pt x="183388" y="216027"/>
                    <a:pt x="118237" y="216027"/>
                  </a:cubicBezTo>
                  <a:cubicBezTo>
                    <a:pt x="52959" y="216027"/>
                    <a:pt x="0" y="167767"/>
                    <a:pt x="0" y="108077"/>
                  </a:cubicBezTo>
                  <a:cubicBezTo>
                    <a:pt x="0" y="48387"/>
                    <a:pt x="52959" y="0"/>
                    <a:pt x="118237" y="0"/>
                  </a:cubicBez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IN"/>
            </a:p>
          </p:txBody>
        </p:sp>
        <p:sp>
          <p:nvSpPr>
            <p:cNvPr id="123" name="Shape 493">
              <a:extLst>
                <a:ext uri="{FF2B5EF4-FFF2-40B4-BE49-F238E27FC236}">
                  <a16:creationId xmlns:a16="http://schemas.microsoft.com/office/drawing/2014/main" id="{8CB1B53B-FCC0-4AD0-91A2-EEE27FF58C9E}"/>
                </a:ext>
              </a:extLst>
            </p:cNvPr>
            <p:cNvSpPr/>
            <p:nvPr/>
          </p:nvSpPr>
          <p:spPr>
            <a:xfrm>
              <a:off x="5050828" y="1879219"/>
              <a:ext cx="236347" cy="216027"/>
            </a:xfrm>
            <a:custGeom>
              <a:avLst/>
              <a:gdLst/>
              <a:ahLst/>
              <a:cxnLst/>
              <a:rect l="0" t="0" r="0" b="0"/>
              <a:pathLst>
                <a:path w="236347" h="216027">
                  <a:moveTo>
                    <a:pt x="0" y="108077"/>
                  </a:moveTo>
                  <a:cubicBezTo>
                    <a:pt x="0" y="48387"/>
                    <a:pt x="52959" y="0"/>
                    <a:pt x="118237" y="0"/>
                  </a:cubicBezTo>
                  <a:cubicBezTo>
                    <a:pt x="183388" y="0"/>
                    <a:pt x="236347" y="48387"/>
                    <a:pt x="236347" y="108077"/>
                  </a:cubicBezTo>
                  <a:cubicBezTo>
                    <a:pt x="236347" y="167767"/>
                    <a:pt x="183388" y="216027"/>
                    <a:pt x="118237" y="216027"/>
                  </a:cubicBezTo>
                  <a:cubicBezTo>
                    <a:pt x="52959" y="216027"/>
                    <a:pt x="0" y="167767"/>
                    <a:pt x="0" y="108077"/>
                  </a:cubicBez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124" name="Rectangle 123">
              <a:extLst>
                <a:ext uri="{FF2B5EF4-FFF2-40B4-BE49-F238E27FC236}">
                  <a16:creationId xmlns:a16="http://schemas.microsoft.com/office/drawing/2014/main" id="{AEE94C2A-FED7-46F3-8B4B-1CECD44C2FC4}"/>
                </a:ext>
              </a:extLst>
            </p:cNvPr>
            <p:cNvSpPr/>
            <p:nvPr/>
          </p:nvSpPr>
          <p:spPr>
            <a:xfrm>
              <a:off x="5119281" y="1902460"/>
              <a:ext cx="137705" cy="276647"/>
            </a:xfrm>
            <a:prstGeom prst="rect">
              <a:avLst/>
            </a:prstGeom>
            <a:ln>
              <a:noFill/>
            </a:ln>
          </p:spPr>
          <p:txBody>
            <a:bodyPr vert="horz" lIns="0" tIns="0" rIns="0" bIns="0" rtlCol="0">
              <a:noAutofit/>
            </a:bodyPr>
            <a:lstStyle/>
            <a:p>
              <a:pPr>
                <a:lnSpc>
                  <a:spcPct val="107000"/>
                </a:lnSpc>
                <a:spcAft>
                  <a:spcPts val="800"/>
                </a:spcAft>
              </a:pPr>
              <a:r>
                <a:rPr lang="en-IN" sz="1600" b="1">
                  <a:solidFill>
                    <a:srgbClr val="FFFFFF"/>
                  </a:solidFill>
                  <a:effectLst/>
                  <a:latin typeface="Calibri" panose="020F0502020204030204" pitchFamily="34" charset="0"/>
                  <a:ea typeface="Calibri" panose="020F050202020403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125" name="Rectangle 124">
              <a:extLst>
                <a:ext uri="{FF2B5EF4-FFF2-40B4-BE49-F238E27FC236}">
                  <a16:creationId xmlns:a16="http://schemas.microsoft.com/office/drawing/2014/main" id="{0E211166-9532-479B-95E8-C2A65C0D0446}"/>
                </a:ext>
              </a:extLst>
            </p:cNvPr>
            <p:cNvSpPr/>
            <p:nvPr/>
          </p:nvSpPr>
          <p:spPr>
            <a:xfrm>
              <a:off x="5222913" y="1902460"/>
              <a:ext cx="61383" cy="276647"/>
            </a:xfrm>
            <a:prstGeom prst="rect">
              <a:avLst/>
            </a:prstGeom>
            <a:ln>
              <a:noFill/>
            </a:ln>
          </p:spPr>
          <p:txBody>
            <a:bodyPr vert="horz" lIns="0" tIns="0" rIns="0" bIns="0" rtlCol="0">
              <a:noAutofit/>
            </a:bodyPr>
            <a:lstStyle/>
            <a:p>
              <a:pPr>
                <a:lnSpc>
                  <a:spcPct val="107000"/>
                </a:lnSpc>
                <a:spcAft>
                  <a:spcPts val="800"/>
                </a:spcAft>
              </a:pPr>
              <a:r>
                <a:rPr lang="en-IN" sz="1600" b="1">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grpSp>
      <p:sp>
        <p:nvSpPr>
          <p:cNvPr id="126" name="Title 1">
            <a:extLst>
              <a:ext uri="{FF2B5EF4-FFF2-40B4-BE49-F238E27FC236}">
                <a16:creationId xmlns:a16="http://schemas.microsoft.com/office/drawing/2014/main" id="{E1A28583-AD1D-4401-8E1B-1FC70322C2B7}"/>
              </a:ext>
            </a:extLst>
          </p:cNvPr>
          <p:cNvSpPr>
            <a:spLocks noGrp="1"/>
          </p:cNvSpPr>
          <p:nvPr>
            <p:ph type="title"/>
          </p:nvPr>
        </p:nvSpPr>
        <p:spPr>
          <a:xfrm>
            <a:off x="266330" y="157318"/>
            <a:ext cx="8826720" cy="818295"/>
          </a:xfrm>
        </p:spPr>
        <p:txBody>
          <a:bodyPr>
            <a:normAutofit/>
          </a:bodyPr>
          <a:lstStyle/>
          <a:p>
            <a:r>
              <a:rPr lang="en-IN" dirty="0"/>
              <a:t>How ELN Works?</a:t>
            </a:r>
          </a:p>
        </p:txBody>
      </p:sp>
    </p:spTree>
    <p:extLst>
      <p:ext uri="{BB962C8B-B14F-4D97-AF65-F5344CB8AC3E}">
        <p14:creationId xmlns:p14="http://schemas.microsoft.com/office/powerpoint/2010/main" val="152606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CD1199D-202A-4D68-A5EE-71709A3427D8}"/>
              </a:ext>
            </a:extLst>
          </p:cNvPr>
          <p:cNvGraphicFramePr>
            <a:graphicFrameLocks noGrp="1"/>
          </p:cNvGraphicFramePr>
          <p:nvPr>
            <p:extLst>
              <p:ext uri="{D42A27DB-BD31-4B8C-83A1-F6EECF244321}">
                <p14:modId xmlns:p14="http://schemas.microsoft.com/office/powerpoint/2010/main" val="3200795162"/>
              </p:ext>
            </p:extLst>
          </p:nvPr>
        </p:nvGraphicFramePr>
        <p:xfrm>
          <a:off x="435006" y="414656"/>
          <a:ext cx="1846555" cy="6028697"/>
        </p:xfrm>
        <a:graphic>
          <a:graphicData uri="http://schemas.openxmlformats.org/drawingml/2006/table">
            <a:tbl>
              <a:tblPr firstRow="1" firstCol="1" bandRow="1">
                <a:tableStyleId>{5C22544A-7EE6-4342-B048-85BDC9FD1C3A}</a:tableStyleId>
              </a:tblPr>
              <a:tblGrid>
                <a:gridCol w="861528">
                  <a:extLst>
                    <a:ext uri="{9D8B030D-6E8A-4147-A177-3AD203B41FA5}">
                      <a16:colId xmlns:a16="http://schemas.microsoft.com/office/drawing/2014/main" val="1303603842"/>
                    </a:ext>
                  </a:extLst>
                </a:gridCol>
                <a:gridCol w="985027">
                  <a:extLst>
                    <a:ext uri="{9D8B030D-6E8A-4147-A177-3AD203B41FA5}">
                      <a16:colId xmlns:a16="http://schemas.microsoft.com/office/drawing/2014/main" val="840833181"/>
                    </a:ext>
                  </a:extLst>
                </a:gridCol>
              </a:tblGrid>
              <a:tr h="757576">
                <a:tc>
                  <a:txBody>
                    <a:bodyPr/>
                    <a:lstStyle/>
                    <a:p>
                      <a:pPr>
                        <a:lnSpc>
                          <a:spcPct val="107000"/>
                        </a:lnSpc>
                        <a:spcAft>
                          <a:spcPts val="0"/>
                        </a:spcAft>
                      </a:pPr>
                      <a:r>
                        <a:rPr lang="en-IN" sz="1050" dirty="0">
                          <a:effectLst/>
                        </a:rPr>
                        <a:t>COUNTER </a:t>
                      </a:r>
                      <a:endParaRPr lang="en-IN"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tc>
                  <a:txBody>
                    <a:bodyPr/>
                    <a:lstStyle/>
                    <a:p>
                      <a:pPr marL="635">
                        <a:lnSpc>
                          <a:spcPct val="107000"/>
                        </a:lnSpc>
                        <a:spcAft>
                          <a:spcPts val="0"/>
                        </a:spcAft>
                      </a:pPr>
                      <a:r>
                        <a:rPr lang="en-IN" sz="1050">
                          <a:effectLst/>
                        </a:rPr>
                        <a:t>Singpost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extLst>
                  <a:ext uri="{0D108BD9-81ED-4DB2-BD59-A6C34878D82A}">
                    <a16:rowId xmlns:a16="http://schemas.microsoft.com/office/drawing/2014/main" val="2209971187"/>
                  </a:ext>
                </a:extLst>
              </a:tr>
              <a:tr h="628600">
                <a:tc>
                  <a:txBody>
                    <a:bodyPr/>
                    <a:lstStyle/>
                    <a:p>
                      <a:pPr>
                        <a:lnSpc>
                          <a:spcPct val="107000"/>
                        </a:lnSpc>
                        <a:spcAft>
                          <a:spcPts val="0"/>
                        </a:spcAft>
                      </a:pPr>
                      <a:r>
                        <a:rPr lang="en-IN" sz="1050" dirty="0">
                          <a:effectLst/>
                        </a:rPr>
                        <a:t>Spot Price </a:t>
                      </a:r>
                      <a:endParaRPr lang="en-IN"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tc>
                  <a:txBody>
                    <a:bodyPr/>
                    <a:lstStyle/>
                    <a:p>
                      <a:pPr marL="635">
                        <a:lnSpc>
                          <a:spcPct val="107000"/>
                        </a:lnSpc>
                        <a:spcAft>
                          <a:spcPts val="0"/>
                        </a:spcAft>
                      </a:pPr>
                      <a:r>
                        <a:rPr lang="en-IN" sz="1050" dirty="0">
                          <a:effectLst/>
                        </a:rPr>
                        <a:t>SGD1.45 </a:t>
                      </a:r>
                      <a:endParaRPr lang="en-IN"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extLst>
                  <a:ext uri="{0D108BD9-81ED-4DB2-BD59-A6C34878D82A}">
                    <a16:rowId xmlns:a16="http://schemas.microsoft.com/office/drawing/2014/main" val="420492339"/>
                  </a:ext>
                </a:extLst>
              </a:tr>
              <a:tr h="629251">
                <a:tc>
                  <a:txBody>
                    <a:bodyPr/>
                    <a:lstStyle/>
                    <a:p>
                      <a:pPr>
                        <a:lnSpc>
                          <a:spcPct val="107000"/>
                        </a:lnSpc>
                        <a:spcAft>
                          <a:spcPts val="0"/>
                        </a:spcAft>
                      </a:pPr>
                      <a:r>
                        <a:rPr lang="en-IN" sz="1050">
                          <a:effectLst/>
                        </a:rPr>
                        <a:t>Strike Price </a:t>
                      </a:r>
                    </a:p>
                    <a:p>
                      <a:pPr>
                        <a:lnSpc>
                          <a:spcPct val="107000"/>
                        </a:lnSpc>
                        <a:spcAft>
                          <a:spcPts val="0"/>
                        </a:spcAft>
                      </a:pPr>
                      <a:r>
                        <a:rPr lang="en-IN" sz="1050">
                          <a:effectLst/>
                        </a:rPr>
                        <a:t>(97% of </a:t>
                      </a:r>
                    </a:p>
                    <a:p>
                      <a:pPr>
                        <a:lnSpc>
                          <a:spcPct val="107000"/>
                        </a:lnSpc>
                        <a:spcAft>
                          <a:spcPts val="0"/>
                        </a:spcAft>
                      </a:pPr>
                      <a:r>
                        <a:rPr lang="en-IN" sz="1050">
                          <a:effectLst/>
                        </a:rPr>
                        <a:t>Spot Price)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tc>
                  <a:txBody>
                    <a:bodyPr/>
                    <a:lstStyle/>
                    <a:p>
                      <a:pPr marL="635">
                        <a:lnSpc>
                          <a:spcPct val="107000"/>
                        </a:lnSpc>
                        <a:spcAft>
                          <a:spcPts val="0"/>
                        </a:spcAft>
                      </a:pPr>
                      <a:r>
                        <a:rPr lang="en-IN" sz="1050" dirty="0">
                          <a:effectLst/>
                        </a:rPr>
                        <a:t>SGD1.4065 </a:t>
                      </a:r>
                      <a:endParaRPr lang="en-IN"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extLst>
                  <a:ext uri="{0D108BD9-81ED-4DB2-BD59-A6C34878D82A}">
                    <a16:rowId xmlns:a16="http://schemas.microsoft.com/office/drawing/2014/main" val="319886789"/>
                  </a:ext>
                </a:extLst>
              </a:tr>
              <a:tr h="629251">
                <a:tc>
                  <a:txBody>
                    <a:bodyPr/>
                    <a:lstStyle/>
                    <a:p>
                      <a:pPr>
                        <a:lnSpc>
                          <a:spcPct val="107000"/>
                        </a:lnSpc>
                        <a:spcAft>
                          <a:spcPts val="0"/>
                        </a:spcAft>
                      </a:pPr>
                      <a:r>
                        <a:rPr lang="en-IN" sz="1050" dirty="0">
                          <a:effectLst/>
                        </a:rPr>
                        <a:t>Principal </a:t>
                      </a:r>
                    </a:p>
                    <a:p>
                      <a:pPr>
                        <a:lnSpc>
                          <a:spcPct val="107000"/>
                        </a:lnSpc>
                        <a:spcAft>
                          <a:spcPts val="0"/>
                        </a:spcAft>
                      </a:pPr>
                      <a:r>
                        <a:rPr lang="en-IN" sz="1050" dirty="0">
                          <a:effectLst/>
                        </a:rPr>
                        <a:t>Amount </a:t>
                      </a:r>
                      <a:endParaRPr lang="en-IN"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tc>
                  <a:txBody>
                    <a:bodyPr/>
                    <a:lstStyle/>
                    <a:p>
                      <a:pPr marL="635">
                        <a:lnSpc>
                          <a:spcPct val="107000"/>
                        </a:lnSpc>
                        <a:spcAft>
                          <a:spcPts val="0"/>
                        </a:spcAft>
                      </a:pPr>
                      <a:r>
                        <a:rPr lang="en-IN" sz="1050" dirty="0">
                          <a:effectLst/>
                        </a:rPr>
                        <a:t>SGD200,000 </a:t>
                      </a:r>
                      <a:endParaRPr lang="en-IN"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extLst>
                  <a:ext uri="{0D108BD9-81ED-4DB2-BD59-A6C34878D82A}">
                    <a16:rowId xmlns:a16="http://schemas.microsoft.com/office/drawing/2014/main" val="2211974965"/>
                  </a:ext>
                </a:extLst>
              </a:tr>
              <a:tr h="629251">
                <a:tc>
                  <a:txBody>
                    <a:bodyPr/>
                    <a:lstStyle/>
                    <a:p>
                      <a:pPr>
                        <a:lnSpc>
                          <a:spcPct val="107000"/>
                        </a:lnSpc>
                        <a:spcAft>
                          <a:spcPts val="0"/>
                        </a:spcAft>
                      </a:pPr>
                      <a:r>
                        <a:rPr lang="en-IN" sz="1050">
                          <a:effectLst/>
                        </a:rPr>
                        <a:t>Client pays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tc>
                  <a:txBody>
                    <a:bodyPr/>
                    <a:lstStyle/>
                    <a:p>
                      <a:pPr marL="635">
                        <a:lnSpc>
                          <a:spcPct val="107000"/>
                        </a:lnSpc>
                        <a:spcAft>
                          <a:spcPts val="0"/>
                        </a:spcAft>
                      </a:pPr>
                      <a:r>
                        <a:rPr lang="en-IN" sz="1050" dirty="0">
                          <a:effectLst/>
                        </a:rPr>
                        <a:t>SGD198,080 </a:t>
                      </a:r>
                      <a:endParaRPr lang="en-IN"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extLst>
                  <a:ext uri="{0D108BD9-81ED-4DB2-BD59-A6C34878D82A}">
                    <a16:rowId xmlns:a16="http://schemas.microsoft.com/office/drawing/2014/main" val="500474343"/>
                  </a:ext>
                </a:extLst>
              </a:tr>
              <a:tr h="628600">
                <a:tc>
                  <a:txBody>
                    <a:bodyPr/>
                    <a:lstStyle/>
                    <a:p>
                      <a:pPr>
                        <a:lnSpc>
                          <a:spcPct val="107000"/>
                        </a:lnSpc>
                        <a:spcAft>
                          <a:spcPts val="0"/>
                        </a:spcAft>
                      </a:pPr>
                      <a:r>
                        <a:rPr lang="en-IN" sz="1050">
                          <a:effectLst/>
                        </a:rPr>
                        <a:t>Yield pa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tc>
                  <a:txBody>
                    <a:bodyPr/>
                    <a:lstStyle/>
                    <a:p>
                      <a:pPr marL="635">
                        <a:lnSpc>
                          <a:spcPct val="107000"/>
                        </a:lnSpc>
                        <a:spcAft>
                          <a:spcPts val="0"/>
                        </a:spcAft>
                      </a:pPr>
                      <a:r>
                        <a:rPr lang="en-IN" sz="1050" dirty="0">
                          <a:effectLst/>
                        </a:rPr>
                        <a:t>11.16% </a:t>
                      </a:r>
                      <a:endParaRPr lang="en-IN"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extLst>
                  <a:ext uri="{0D108BD9-81ED-4DB2-BD59-A6C34878D82A}">
                    <a16:rowId xmlns:a16="http://schemas.microsoft.com/office/drawing/2014/main" val="3211145992"/>
                  </a:ext>
                </a:extLst>
              </a:tr>
              <a:tr h="531542">
                <a:tc>
                  <a:txBody>
                    <a:bodyPr/>
                    <a:lstStyle/>
                    <a:p>
                      <a:pPr>
                        <a:lnSpc>
                          <a:spcPct val="107000"/>
                        </a:lnSpc>
                        <a:spcAft>
                          <a:spcPts val="0"/>
                        </a:spcAft>
                      </a:pPr>
                      <a:r>
                        <a:rPr lang="en-IN" sz="1050">
                          <a:effectLst/>
                        </a:rPr>
                        <a:t>Trade Date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tc>
                  <a:txBody>
                    <a:bodyPr/>
                    <a:lstStyle/>
                    <a:p>
                      <a:pPr marL="635">
                        <a:lnSpc>
                          <a:spcPct val="107000"/>
                        </a:lnSpc>
                        <a:spcAft>
                          <a:spcPts val="0"/>
                        </a:spcAft>
                      </a:pPr>
                      <a:r>
                        <a:rPr lang="en-IN" sz="1050" dirty="0">
                          <a:effectLst/>
                        </a:rPr>
                        <a:t>21 Nov 2016 </a:t>
                      </a:r>
                      <a:endParaRPr lang="en-IN"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extLst>
                  <a:ext uri="{0D108BD9-81ED-4DB2-BD59-A6C34878D82A}">
                    <a16:rowId xmlns:a16="http://schemas.microsoft.com/office/drawing/2014/main" val="1592298370"/>
                  </a:ext>
                </a:extLst>
              </a:tr>
              <a:tr h="531542">
                <a:tc>
                  <a:txBody>
                    <a:bodyPr/>
                    <a:lstStyle/>
                    <a:p>
                      <a:pPr>
                        <a:lnSpc>
                          <a:spcPct val="107000"/>
                        </a:lnSpc>
                        <a:spcAft>
                          <a:spcPts val="0"/>
                        </a:spcAft>
                      </a:pPr>
                      <a:r>
                        <a:rPr lang="en-IN" sz="1050">
                          <a:effectLst/>
                        </a:rPr>
                        <a:t>Settlement Date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tc>
                  <a:txBody>
                    <a:bodyPr/>
                    <a:lstStyle/>
                    <a:p>
                      <a:pPr marL="635">
                        <a:lnSpc>
                          <a:spcPct val="107000"/>
                        </a:lnSpc>
                        <a:spcAft>
                          <a:spcPts val="0"/>
                        </a:spcAft>
                      </a:pPr>
                      <a:r>
                        <a:rPr lang="en-IN" sz="1050" dirty="0">
                          <a:effectLst/>
                        </a:rPr>
                        <a:t>25 Nov 2016 </a:t>
                      </a:r>
                      <a:endParaRPr lang="en-IN"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extLst>
                  <a:ext uri="{0D108BD9-81ED-4DB2-BD59-A6C34878D82A}">
                    <a16:rowId xmlns:a16="http://schemas.microsoft.com/office/drawing/2014/main" val="2883629178"/>
                  </a:ext>
                </a:extLst>
              </a:tr>
              <a:tr h="531542">
                <a:tc>
                  <a:txBody>
                    <a:bodyPr/>
                    <a:lstStyle/>
                    <a:p>
                      <a:pPr>
                        <a:lnSpc>
                          <a:spcPct val="107000"/>
                        </a:lnSpc>
                        <a:spcAft>
                          <a:spcPts val="0"/>
                        </a:spcAft>
                      </a:pPr>
                      <a:r>
                        <a:rPr lang="en-IN" sz="1050">
                          <a:effectLst/>
                        </a:rPr>
                        <a:t>Issue Date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tc>
                  <a:txBody>
                    <a:bodyPr/>
                    <a:lstStyle/>
                    <a:p>
                      <a:pPr marL="635">
                        <a:lnSpc>
                          <a:spcPct val="107000"/>
                        </a:lnSpc>
                        <a:spcAft>
                          <a:spcPts val="0"/>
                        </a:spcAft>
                      </a:pPr>
                      <a:r>
                        <a:rPr lang="en-IN" sz="1050" dirty="0">
                          <a:effectLst/>
                        </a:rPr>
                        <a:t>28 Nov 2016 </a:t>
                      </a:r>
                      <a:endParaRPr lang="en-IN"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extLst>
                  <a:ext uri="{0D108BD9-81ED-4DB2-BD59-A6C34878D82A}">
                    <a16:rowId xmlns:a16="http://schemas.microsoft.com/office/drawing/2014/main" val="4208390791"/>
                  </a:ext>
                </a:extLst>
              </a:tr>
              <a:tr h="531542">
                <a:tc>
                  <a:txBody>
                    <a:bodyPr/>
                    <a:lstStyle/>
                    <a:p>
                      <a:pPr>
                        <a:lnSpc>
                          <a:spcPct val="107000"/>
                        </a:lnSpc>
                        <a:spcAft>
                          <a:spcPts val="0"/>
                        </a:spcAft>
                      </a:pPr>
                      <a:r>
                        <a:rPr lang="en-IN" sz="1050">
                          <a:effectLst/>
                        </a:rPr>
                        <a:t>Valuation Date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tc>
                  <a:txBody>
                    <a:bodyPr/>
                    <a:lstStyle/>
                    <a:p>
                      <a:pPr marL="635">
                        <a:lnSpc>
                          <a:spcPct val="107000"/>
                        </a:lnSpc>
                        <a:spcAft>
                          <a:spcPts val="0"/>
                        </a:spcAft>
                      </a:pPr>
                      <a:r>
                        <a:rPr lang="en-IN" sz="1050" dirty="0">
                          <a:effectLst/>
                        </a:rPr>
                        <a:t>27 Dec 2016 </a:t>
                      </a:r>
                      <a:endParaRPr lang="en-IN"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5" marR="29357" marT="0" marB="0" anchor="ctr"/>
                </a:tc>
                <a:extLst>
                  <a:ext uri="{0D108BD9-81ED-4DB2-BD59-A6C34878D82A}">
                    <a16:rowId xmlns:a16="http://schemas.microsoft.com/office/drawing/2014/main" val="3323818785"/>
                  </a:ext>
                </a:extLst>
              </a:tr>
            </a:tbl>
          </a:graphicData>
        </a:graphic>
      </p:graphicFrame>
      <p:pic>
        <p:nvPicPr>
          <p:cNvPr id="7" name="Picture 6">
            <a:extLst>
              <a:ext uri="{FF2B5EF4-FFF2-40B4-BE49-F238E27FC236}">
                <a16:creationId xmlns:a16="http://schemas.microsoft.com/office/drawing/2014/main" id="{561AA004-D8DB-4934-B92C-FEDFD01D7E95}"/>
              </a:ext>
            </a:extLst>
          </p:cNvPr>
          <p:cNvPicPr/>
          <p:nvPr/>
        </p:nvPicPr>
        <p:blipFill rotWithShape="1">
          <a:blip r:embed="rId2"/>
          <a:srcRect b="2675"/>
          <a:stretch/>
        </p:blipFill>
        <p:spPr bwMode="auto">
          <a:xfrm>
            <a:off x="2439270" y="414656"/>
            <a:ext cx="6976110" cy="60286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359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2F59B5C-B9B0-42CA-A949-226A37AAD0BC}"/>
              </a:ext>
            </a:extLst>
          </p:cNvPr>
          <p:cNvGrpSpPr/>
          <p:nvPr/>
        </p:nvGrpSpPr>
        <p:grpSpPr>
          <a:xfrm>
            <a:off x="884069" y="975613"/>
            <a:ext cx="7920356" cy="5619113"/>
            <a:chOff x="0" y="0"/>
            <a:chExt cx="7959355" cy="5619242"/>
          </a:xfrm>
        </p:grpSpPr>
        <p:sp>
          <p:nvSpPr>
            <p:cNvPr id="7" name="Shape 909">
              <a:extLst>
                <a:ext uri="{FF2B5EF4-FFF2-40B4-BE49-F238E27FC236}">
                  <a16:creationId xmlns:a16="http://schemas.microsoft.com/office/drawing/2014/main" id="{1F99CFD8-265D-4EAB-83C5-EEBDDB3E6848}"/>
                </a:ext>
              </a:extLst>
            </p:cNvPr>
            <p:cNvSpPr/>
            <p:nvPr/>
          </p:nvSpPr>
          <p:spPr>
            <a:xfrm>
              <a:off x="968959" y="1024509"/>
              <a:ext cx="1571625" cy="1662303"/>
            </a:xfrm>
            <a:custGeom>
              <a:avLst/>
              <a:gdLst/>
              <a:ahLst/>
              <a:cxnLst/>
              <a:rect l="0" t="0" r="0" b="0"/>
              <a:pathLst>
                <a:path w="1571625" h="1662303">
                  <a:moveTo>
                    <a:pt x="884682" y="0"/>
                  </a:moveTo>
                  <a:lnTo>
                    <a:pt x="1571625" y="831088"/>
                  </a:lnTo>
                  <a:lnTo>
                    <a:pt x="884682" y="1662303"/>
                  </a:lnTo>
                  <a:lnTo>
                    <a:pt x="884682" y="1412875"/>
                  </a:lnTo>
                  <a:lnTo>
                    <a:pt x="0" y="1412875"/>
                  </a:lnTo>
                  <a:lnTo>
                    <a:pt x="0" y="249301"/>
                  </a:lnTo>
                  <a:lnTo>
                    <a:pt x="884682" y="249301"/>
                  </a:lnTo>
                  <a:lnTo>
                    <a:pt x="884682" y="0"/>
                  </a:lnTo>
                  <a:close/>
                </a:path>
              </a:pathLst>
            </a:custGeom>
            <a:ln w="0" cap="flat">
              <a:miter lim="127000"/>
            </a:ln>
          </p:spPr>
          <p:style>
            <a:lnRef idx="0">
              <a:srgbClr val="000000">
                <a:alpha val="0"/>
              </a:srgbClr>
            </a:lnRef>
            <a:fillRef idx="1">
              <a:srgbClr val="D0D8E8">
                <a:alpha val="90196"/>
              </a:srgbClr>
            </a:fillRef>
            <a:effectRef idx="0">
              <a:scrgbClr r="0" g="0" b="0"/>
            </a:effectRef>
            <a:fontRef idx="none"/>
          </p:style>
          <p:txBody>
            <a:bodyPr/>
            <a:lstStyle/>
            <a:p>
              <a:endParaRPr lang="en-IN"/>
            </a:p>
          </p:txBody>
        </p:sp>
        <p:sp>
          <p:nvSpPr>
            <p:cNvPr id="8" name="Shape 910">
              <a:extLst>
                <a:ext uri="{FF2B5EF4-FFF2-40B4-BE49-F238E27FC236}">
                  <a16:creationId xmlns:a16="http://schemas.microsoft.com/office/drawing/2014/main" id="{0A3BF941-D616-460B-828D-268A45DEFE10}"/>
                </a:ext>
              </a:extLst>
            </p:cNvPr>
            <p:cNvSpPr/>
            <p:nvPr/>
          </p:nvSpPr>
          <p:spPr>
            <a:xfrm>
              <a:off x="968959" y="1024509"/>
              <a:ext cx="1571625" cy="1662303"/>
            </a:xfrm>
            <a:custGeom>
              <a:avLst/>
              <a:gdLst/>
              <a:ahLst/>
              <a:cxnLst/>
              <a:rect l="0" t="0" r="0" b="0"/>
              <a:pathLst>
                <a:path w="1571625" h="1662303">
                  <a:moveTo>
                    <a:pt x="0" y="249301"/>
                  </a:moveTo>
                  <a:lnTo>
                    <a:pt x="884682" y="249301"/>
                  </a:lnTo>
                  <a:lnTo>
                    <a:pt x="884682" y="0"/>
                  </a:lnTo>
                  <a:lnTo>
                    <a:pt x="1571625" y="831088"/>
                  </a:lnTo>
                  <a:lnTo>
                    <a:pt x="884682" y="1662303"/>
                  </a:lnTo>
                  <a:lnTo>
                    <a:pt x="884682" y="1412875"/>
                  </a:lnTo>
                  <a:lnTo>
                    <a:pt x="0" y="1412875"/>
                  </a:lnTo>
                  <a:lnTo>
                    <a:pt x="0" y="249301"/>
                  </a:lnTo>
                  <a:close/>
                </a:path>
              </a:pathLst>
            </a:custGeom>
            <a:ln w="25400" cap="flat">
              <a:round/>
            </a:ln>
          </p:spPr>
          <p:style>
            <a:lnRef idx="1">
              <a:srgbClr val="D0D8E8">
                <a:alpha val="90196"/>
              </a:srgbClr>
            </a:lnRef>
            <a:fillRef idx="0">
              <a:srgbClr val="000000">
                <a:alpha val="0"/>
              </a:srgbClr>
            </a:fillRef>
            <a:effectRef idx="0">
              <a:scrgbClr r="0" g="0" b="0"/>
            </a:effectRef>
            <a:fontRef idx="none"/>
          </p:style>
          <p:txBody>
            <a:bodyPr/>
            <a:lstStyle/>
            <a:p>
              <a:endParaRPr lang="en-IN"/>
            </a:p>
          </p:txBody>
        </p:sp>
        <p:sp>
          <p:nvSpPr>
            <p:cNvPr id="9" name="Rectangle 8">
              <a:extLst>
                <a:ext uri="{FF2B5EF4-FFF2-40B4-BE49-F238E27FC236}">
                  <a16:creationId xmlns:a16="http://schemas.microsoft.com/office/drawing/2014/main" id="{C1C15366-DB31-4E49-A400-0ECB517B97BC}"/>
                </a:ext>
              </a:extLst>
            </p:cNvPr>
            <p:cNvSpPr/>
            <p:nvPr/>
          </p:nvSpPr>
          <p:spPr>
            <a:xfrm>
              <a:off x="1385392" y="1590040"/>
              <a:ext cx="84790"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1BAEF307-CF99-4993-B6B7-5E3383943509}"/>
                </a:ext>
              </a:extLst>
            </p:cNvPr>
            <p:cNvSpPr/>
            <p:nvPr/>
          </p:nvSpPr>
          <p:spPr>
            <a:xfrm>
              <a:off x="1449400" y="1590040"/>
              <a:ext cx="897788"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Choose your </a:t>
              </a:r>
              <a:endParaRPr lang="en-IN" sz="1100">
                <a:solidFill>
                  <a:srgbClr val="000000"/>
                </a:solidFill>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7C1F4ACF-2AE7-44BD-9489-E09AF964A10C}"/>
                </a:ext>
              </a:extLst>
            </p:cNvPr>
            <p:cNvSpPr/>
            <p:nvPr/>
          </p:nvSpPr>
          <p:spPr>
            <a:xfrm>
              <a:off x="1443304" y="1727200"/>
              <a:ext cx="885018"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Stock, Strike </a:t>
              </a:r>
              <a:endParaRPr lang="en-IN" sz="1100">
                <a:solidFill>
                  <a:srgbClr val="00000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E742CEE5-5148-4749-B353-AC8AC53C9811}"/>
                </a:ext>
              </a:extLst>
            </p:cNvPr>
            <p:cNvSpPr/>
            <p:nvPr/>
          </p:nvSpPr>
          <p:spPr>
            <a:xfrm>
              <a:off x="1443304" y="1864360"/>
              <a:ext cx="838707"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Price, Knock</a:t>
              </a:r>
              <a:endParaRPr lang="en-IN" sz="1100">
                <a:solidFill>
                  <a:srgbClr val="00000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a16="http://schemas.microsoft.com/office/drawing/2014/main" id="{6567137D-EF4A-4AAA-8D38-BD63122A3653}"/>
                </a:ext>
              </a:extLst>
            </p:cNvPr>
            <p:cNvSpPr/>
            <p:nvPr/>
          </p:nvSpPr>
          <p:spPr>
            <a:xfrm>
              <a:off x="2074494" y="1864360"/>
              <a:ext cx="52100"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93FFA196-A1A0-4D3F-8650-1BE5E913752C}"/>
                </a:ext>
              </a:extLst>
            </p:cNvPr>
            <p:cNvSpPr/>
            <p:nvPr/>
          </p:nvSpPr>
          <p:spPr>
            <a:xfrm>
              <a:off x="1443304" y="2001520"/>
              <a:ext cx="643417"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Out Price</a:t>
              </a:r>
              <a:endParaRPr lang="en-IN" sz="1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4AC42356-E176-4890-9202-00CBD8BD5CA8}"/>
                </a:ext>
              </a:extLst>
            </p:cNvPr>
            <p:cNvSpPr/>
            <p:nvPr/>
          </p:nvSpPr>
          <p:spPr>
            <a:xfrm>
              <a:off x="1928190" y="2001520"/>
              <a:ext cx="38479"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6" name="Shape 918">
              <a:extLst>
                <a:ext uri="{FF2B5EF4-FFF2-40B4-BE49-F238E27FC236}">
                  <a16:creationId xmlns:a16="http://schemas.microsoft.com/office/drawing/2014/main" id="{9DAFA338-60D6-426C-B0FA-DAD5F157B2F9}"/>
                </a:ext>
              </a:extLst>
            </p:cNvPr>
            <p:cNvSpPr/>
            <p:nvPr/>
          </p:nvSpPr>
          <p:spPr>
            <a:xfrm>
              <a:off x="576021" y="1462659"/>
              <a:ext cx="785876" cy="785876"/>
            </a:xfrm>
            <a:custGeom>
              <a:avLst/>
              <a:gdLst/>
              <a:ahLst/>
              <a:cxnLst/>
              <a:rect l="0" t="0" r="0" b="0"/>
              <a:pathLst>
                <a:path w="785876" h="785876">
                  <a:moveTo>
                    <a:pt x="392938" y="0"/>
                  </a:moveTo>
                  <a:cubicBezTo>
                    <a:pt x="609981" y="0"/>
                    <a:pt x="785876" y="175895"/>
                    <a:pt x="785876" y="392938"/>
                  </a:cubicBezTo>
                  <a:cubicBezTo>
                    <a:pt x="785876" y="609981"/>
                    <a:pt x="609981" y="785876"/>
                    <a:pt x="392938" y="785876"/>
                  </a:cubicBezTo>
                  <a:cubicBezTo>
                    <a:pt x="175895" y="785876"/>
                    <a:pt x="0" y="609981"/>
                    <a:pt x="0" y="392938"/>
                  </a:cubicBezTo>
                  <a:cubicBezTo>
                    <a:pt x="0" y="175895"/>
                    <a:pt x="175895" y="0"/>
                    <a:pt x="392938" y="0"/>
                  </a:cubicBez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IN"/>
            </a:p>
          </p:txBody>
        </p:sp>
        <p:sp>
          <p:nvSpPr>
            <p:cNvPr id="17" name="Shape 919">
              <a:extLst>
                <a:ext uri="{FF2B5EF4-FFF2-40B4-BE49-F238E27FC236}">
                  <a16:creationId xmlns:a16="http://schemas.microsoft.com/office/drawing/2014/main" id="{D123AB79-2E36-49D4-979F-904092308342}"/>
                </a:ext>
              </a:extLst>
            </p:cNvPr>
            <p:cNvSpPr/>
            <p:nvPr/>
          </p:nvSpPr>
          <p:spPr>
            <a:xfrm>
              <a:off x="576021" y="1462659"/>
              <a:ext cx="785876" cy="785876"/>
            </a:xfrm>
            <a:custGeom>
              <a:avLst/>
              <a:gdLst/>
              <a:ahLst/>
              <a:cxnLst/>
              <a:rect l="0" t="0" r="0" b="0"/>
              <a:pathLst>
                <a:path w="785876" h="785876">
                  <a:moveTo>
                    <a:pt x="0" y="392938"/>
                  </a:moveTo>
                  <a:cubicBezTo>
                    <a:pt x="0" y="175895"/>
                    <a:pt x="175895" y="0"/>
                    <a:pt x="392938" y="0"/>
                  </a:cubicBezTo>
                  <a:cubicBezTo>
                    <a:pt x="609981" y="0"/>
                    <a:pt x="785876" y="175895"/>
                    <a:pt x="785876" y="392938"/>
                  </a:cubicBezTo>
                  <a:cubicBezTo>
                    <a:pt x="785876" y="609981"/>
                    <a:pt x="609981" y="785876"/>
                    <a:pt x="392938" y="785876"/>
                  </a:cubicBezTo>
                  <a:cubicBezTo>
                    <a:pt x="175895" y="785876"/>
                    <a:pt x="0" y="609981"/>
                    <a:pt x="0" y="392938"/>
                  </a:cubicBezTo>
                  <a:close/>
                </a:path>
              </a:pathLst>
            </a:custGeom>
            <a:ln w="25400"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18" name="Rectangle 17">
              <a:extLst>
                <a:ext uri="{FF2B5EF4-FFF2-40B4-BE49-F238E27FC236}">
                  <a16:creationId xmlns:a16="http://schemas.microsoft.com/office/drawing/2014/main" id="{C26A30CF-B0D3-45A9-954A-10CB1C492F44}"/>
                </a:ext>
              </a:extLst>
            </p:cNvPr>
            <p:cNvSpPr/>
            <p:nvPr/>
          </p:nvSpPr>
          <p:spPr>
            <a:xfrm>
              <a:off x="807796" y="1721739"/>
              <a:ext cx="469289" cy="181679"/>
            </a:xfrm>
            <a:prstGeom prst="rect">
              <a:avLst/>
            </a:prstGeom>
            <a:ln>
              <a:noFill/>
            </a:ln>
          </p:spPr>
          <p:txBody>
            <a:bodyPr vert="horz" lIns="0" tIns="0" rIns="0" bIns="0" rtlCol="0">
              <a:noAutofit/>
            </a:bodyPr>
            <a:lstStyle/>
            <a:p>
              <a:pPr>
                <a:lnSpc>
                  <a:spcPct val="107000"/>
                </a:lnSpc>
                <a:spcAft>
                  <a:spcPts val="800"/>
                </a:spcAft>
              </a:pPr>
              <a:r>
                <a:rPr lang="en-IN" sz="1050" b="1">
                  <a:solidFill>
                    <a:srgbClr val="FFFFFF"/>
                  </a:solidFill>
                  <a:effectLst/>
                  <a:latin typeface="Calibri" panose="020F0502020204030204" pitchFamily="34" charset="0"/>
                  <a:ea typeface="Calibri" panose="020F0502020204030204" pitchFamily="34" charset="0"/>
                </a:rPr>
                <a:t>Trade </a:t>
              </a:r>
              <a:endParaRPr lang="en-IN" sz="1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7573CA35-2A7D-4090-B460-0BD52C8BA89C}"/>
                </a:ext>
              </a:extLst>
            </p:cNvPr>
            <p:cNvSpPr/>
            <p:nvPr/>
          </p:nvSpPr>
          <p:spPr>
            <a:xfrm>
              <a:off x="835228" y="1865147"/>
              <a:ext cx="353079" cy="182091"/>
            </a:xfrm>
            <a:prstGeom prst="rect">
              <a:avLst/>
            </a:prstGeom>
            <a:ln>
              <a:noFill/>
            </a:ln>
          </p:spPr>
          <p:txBody>
            <a:bodyPr vert="horz" lIns="0" tIns="0" rIns="0" bIns="0" rtlCol="0">
              <a:noAutofit/>
            </a:bodyPr>
            <a:lstStyle/>
            <a:p>
              <a:pPr>
                <a:lnSpc>
                  <a:spcPct val="107000"/>
                </a:lnSpc>
                <a:spcAft>
                  <a:spcPts val="800"/>
                </a:spcAft>
              </a:pPr>
              <a:r>
                <a:rPr lang="en-IN" sz="1050" b="1">
                  <a:solidFill>
                    <a:srgbClr val="FFFFFF"/>
                  </a:solidFill>
                  <a:effectLst/>
                  <a:latin typeface="Calibri" panose="020F0502020204030204" pitchFamily="34" charset="0"/>
                  <a:ea typeface="Calibri" panose="020F0502020204030204" pitchFamily="34" charset="0"/>
                </a:rPr>
                <a:t>Date</a:t>
              </a:r>
              <a:endParaRPr lang="en-IN"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137AB05C-F98A-43B0-AFF3-017F30F30208}"/>
                </a:ext>
              </a:extLst>
            </p:cNvPr>
            <p:cNvSpPr/>
            <p:nvPr/>
          </p:nvSpPr>
          <p:spPr>
            <a:xfrm>
              <a:off x="1100658" y="1865147"/>
              <a:ext cx="40403" cy="182091"/>
            </a:xfrm>
            <a:prstGeom prst="rect">
              <a:avLst/>
            </a:prstGeom>
            <a:ln>
              <a:noFill/>
            </a:ln>
          </p:spPr>
          <p:txBody>
            <a:bodyPr vert="horz" lIns="0" tIns="0" rIns="0" bIns="0" rtlCol="0">
              <a:noAutofit/>
            </a:bodyPr>
            <a:lstStyle/>
            <a:p>
              <a:pPr>
                <a:lnSpc>
                  <a:spcPct val="107000"/>
                </a:lnSpc>
                <a:spcAft>
                  <a:spcPts val="800"/>
                </a:spcAft>
              </a:pPr>
              <a:r>
                <a:rPr lang="en-IN" sz="1050" b="1">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1" name="Shape 923">
              <a:extLst>
                <a:ext uri="{FF2B5EF4-FFF2-40B4-BE49-F238E27FC236}">
                  <a16:creationId xmlns:a16="http://schemas.microsoft.com/office/drawing/2014/main" id="{EDD4B075-C24C-4A4B-B2BF-26207596418F}"/>
                </a:ext>
              </a:extLst>
            </p:cNvPr>
            <p:cNvSpPr/>
            <p:nvPr/>
          </p:nvSpPr>
          <p:spPr>
            <a:xfrm>
              <a:off x="3113100" y="1024509"/>
              <a:ext cx="1541145" cy="1662303"/>
            </a:xfrm>
            <a:custGeom>
              <a:avLst/>
              <a:gdLst/>
              <a:ahLst/>
              <a:cxnLst/>
              <a:rect l="0" t="0" r="0" b="0"/>
              <a:pathLst>
                <a:path w="1541145" h="1662303">
                  <a:moveTo>
                    <a:pt x="867664" y="0"/>
                  </a:moveTo>
                  <a:lnTo>
                    <a:pt x="1541145" y="831088"/>
                  </a:lnTo>
                  <a:lnTo>
                    <a:pt x="867664" y="1662303"/>
                  </a:lnTo>
                  <a:lnTo>
                    <a:pt x="867664" y="1412875"/>
                  </a:lnTo>
                  <a:lnTo>
                    <a:pt x="0" y="1412875"/>
                  </a:lnTo>
                  <a:lnTo>
                    <a:pt x="0" y="249301"/>
                  </a:lnTo>
                  <a:lnTo>
                    <a:pt x="867664" y="249301"/>
                  </a:lnTo>
                  <a:lnTo>
                    <a:pt x="867664" y="0"/>
                  </a:lnTo>
                  <a:close/>
                </a:path>
              </a:pathLst>
            </a:custGeom>
            <a:ln w="0" cap="flat">
              <a:round/>
            </a:ln>
          </p:spPr>
          <p:style>
            <a:lnRef idx="0">
              <a:srgbClr val="000000">
                <a:alpha val="0"/>
              </a:srgbClr>
            </a:lnRef>
            <a:fillRef idx="1">
              <a:srgbClr val="D0D8E8">
                <a:alpha val="90196"/>
              </a:srgbClr>
            </a:fillRef>
            <a:effectRef idx="0">
              <a:scrgbClr r="0" g="0" b="0"/>
            </a:effectRef>
            <a:fontRef idx="none"/>
          </p:style>
          <p:txBody>
            <a:bodyPr/>
            <a:lstStyle/>
            <a:p>
              <a:endParaRPr lang="en-IN"/>
            </a:p>
          </p:txBody>
        </p:sp>
        <p:sp>
          <p:nvSpPr>
            <p:cNvPr id="22" name="Shape 924">
              <a:extLst>
                <a:ext uri="{FF2B5EF4-FFF2-40B4-BE49-F238E27FC236}">
                  <a16:creationId xmlns:a16="http://schemas.microsoft.com/office/drawing/2014/main" id="{66294B19-E392-452D-8ECF-A8DC9603BBC8}"/>
                </a:ext>
              </a:extLst>
            </p:cNvPr>
            <p:cNvSpPr/>
            <p:nvPr/>
          </p:nvSpPr>
          <p:spPr>
            <a:xfrm>
              <a:off x="3113100" y="1024509"/>
              <a:ext cx="1541145" cy="1662303"/>
            </a:xfrm>
            <a:custGeom>
              <a:avLst/>
              <a:gdLst/>
              <a:ahLst/>
              <a:cxnLst/>
              <a:rect l="0" t="0" r="0" b="0"/>
              <a:pathLst>
                <a:path w="1541145" h="1662303">
                  <a:moveTo>
                    <a:pt x="0" y="249301"/>
                  </a:moveTo>
                  <a:lnTo>
                    <a:pt x="867664" y="249301"/>
                  </a:lnTo>
                  <a:lnTo>
                    <a:pt x="867664" y="0"/>
                  </a:lnTo>
                  <a:lnTo>
                    <a:pt x="1541145" y="831088"/>
                  </a:lnTo>
                  <a:lnTo>
                    <a:pt x="867664" y="1662303"/>
                  </a:lnTo>
                  <a:lnTo>
                    <a:pt x="867664" y="1412875"/>
                  </a:lnTo>
                  <a:lnTo>
                    <a:pt x="0" y="1412875"/>
                  </a:lnTo>
                  <a:lnTo>
                    <a:pt x="0" y="249301"/>
                  </a:lnTo>
                  <a:close/>
                </a:path>
              </a:pathLst>
            </a:custGeom>
            <a:ln w="25400" cap="flat">
              <a:round/>
            </a:ln>
          </p:spPr>
          <p:style>
            <a:lnRef idx="1">
              <a:srgbClr val="D0D8E8">
                <a:alpha val="90196"/>
              </a:srgbClr>
            </a:lnRef>
            <a:fillRef idx="0">
              <a:srgbClr val="000000">
                <a:alpha val="0"/>
              </a:srgbClr>
            </a:fillRef>
            <a:effectRef idx="0">
              <a:scrgbClr r="0" g="0" b="0"/>
            </a:effectRef>
            <a:fontRef idx="none"/>
          </p:style>
          <p:txBody>
            <a:bodyPr/>
            <a:lstStyle/>
            <a:p>
              <a:endParaRPr lang="en-IN"/>
            </a:p>
          </p:txBody>
        </p:sp>
        <p:sp>
          <p:nvSpPr>
            <p:cNvPr id="23" name="Rectangle 22">
              <a:extLst>
                <a:ext uri="{FF2B5EF4-FFF2-40B4-BE49-F238E27FC236}">
                  <a16:creationId xmlns:a16="http://schemas.microsoft.com/office/drawing/2014/main" id="{447D21E9-93FF-44E1-95F9-011B536DA1AA}"/>
                </a:ext>
              </a:extLst>
            </p:cNvPr>
            <p:cNvSpPr/>
            <p:nvPr/>
          </p:nvSpPr>
          <p:spPr>
            <a:xfrm>
              <a:off x="3530168" y="1590040"/>
              <a:ext cx="84790"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24" name="Rectangle 23">
              <a:extLst>
                <a:ext uri="{FF2B5EF4-FFF2-40B4-BE49-F238E27FC236}">
                  <a16:creationId xmlns:a16="http://schemas.microsoft.com/office/drawing/2014/main" id="{19553258-6529-456B-BE0D-20646523312F}"/>
                </a:ext>
              </a:extLst>
            </p:cNvPr>
            <p:cNvSpPr/>
            <p:nvPr/>
          </p:nvSpPr>
          <p:spPr>
            <a:xfrm>
              <a:off x="3594176" y="1590040"/>
              <a:ext cx="784053"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Client pays </a:t>
              </a:r>
              <a:endParaRPr lang="en-IN" sz="1100">
                <a:solidFill>
                  <a:srgbClr val="000000"/>
                </a:solidFill>
                <a:effectLst/>
                <a:latin typeface="Calibri" panose="020F0502020204030204" pitchFamily="34" charset="0"/>
                <a:ea typeface="Calibri" panose="020F0502020204030204" pitchFamily="34" charset="0"/>
              </a:endParaRPr>
            </a:p>
          </p:txBody>
        </p:sp>
        <p:sp>
          <p:nvSpPr>
            <p:cNvPr id="25" name="Rectangle 24">
              <a:extLst>
                <a:ext uri="{FF2B5EF4-FFF2-40B4-BE49-F238E27FC236}">
                  <a16:creationId xmlns:a16="http://schemas.microsoft.com/office/drawing/2014/main" id="{52422047-6B16-45C6-9DB2-5FA6FAD8440A}"/>
                </a:ext>
              </a:extLst>
            </p:cNvPr>
            <p:cNvSpPr/>
            <p:nvPr/>
          </p:nvSpPr>
          <p:spPr>
            <a:xfrm>
              <a:off x="3588080" y="1727200"/>
              <a:ext cx="747617"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a discount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a16="http://schemas.microsoft.com/office/drawing/2014/main" id="{93C36363-EB33-43F8-8AA4-88C58D36F363}"/>
                </a:ext>
              </a:extLst>
            </p:cNvPr>
            <p:cNvSpPr/>
            <p:nvPr/>
          </p:nvSpPr>
          <p:spPr>
            <a:xfrm>
              <a:off x="3588080" y="1864360"/>
              <a:ext cx="823724" cy="173420"/>
            </a:xfrm>
            <a:prstGeom prst="rect">
              <a:avLst/>
            </a:prstGeom>
            <a:ln>
              <a:noFill/>
            </a:ln>
          </p:spPr>
          <p:txBody>
            <a:bodyPr vert="horz" lIns="0" tIns="0" rIns="0" bIns="0" rtlCol="0">
              <a:noAutofit/>
            </a:bodyPr>
            <a:lstStyle/>
            <a:p>
              <a:pPr>
                <a:lnSpc>
                  <a:spcPct val="107000"/>
                </a:lnSpc>
                <a:spcAft>
                  <a:spcPts val="800"/>
                </a:spcAft>
              </a:pPr>
              <a:r>
                <a:rPr lang="en-IN" sz="1000" dirty="0">
                  <a:solidFill>
                    <a:srgbClr val="000000"/>
                  </a:solidFill>
                  <a:effectLst/>
                  <a:latin typeface="Calibri" panose="020F0502020204030204" pitchFamily="34" charset="0"/>
                  <a:ea typeface="Calibri" panose="020F0502020204030204" pitchFamily="34" charset="0"/>
                </a:rPr>
                <a:t>to Principal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8E0F568C-AB47-4F5A-91F0-D87C60260096}"/>
                </a:ext>
              </a:extLst>
            </p:cNvPr>
            <p:cNvSpPr/>
            <p:nvPr/>
          </p:nvSpPr>
          <p:spPr>
            <a:xfrm>
              <a:off x="3588080" y="2001520"/>
              <a:ext cx="559989"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Amount</a:t>
              </a:r>
              <a:endParaRPr lang="en-IN" sz="1100">
                <a:solidFill>
                  <a:srgbClr val="000000"/>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CB53F420-F8D7-4036-8052-594295378CD7}"/>
                </a:ext>
              </a:extLst>
            </p:cNvPr>
            <p:cNvSpPr/>
            <p:nvPr/>
          </p:nvSpPr>
          <p:spPr>
            <a:xfrm>
              <a:off x="4009086" y="2001520"/>
              <a:ext cx="38479"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9" name="Shape 931">
              <a:extLst>
                <a:ext uri="{FF2B5EF4-FFF2-40B4-BE49-F238E27FC236}">
                  <a16:creationId xmlns:a16="http://schemas.microsoft.com/office/drawing/2014/main" id="{EFF570B5-31BF-4858-AB97-F6D0A7DA9A65}"/>
                </a:ext>
              </a:extLst>
            </p:cNvPr>
            <p:cNvSpPr/>
            <p:nvPr/>
          </p:nvSpPr>
          <p:spPr>
            <a:xfrm>
              <a:off x="2604719" y="1423416"/>
              <a:ext cx="864362" cy="864362"/>
            </a:xfrm>
            <a:custGeom>
              <a:avLst/>
              <a:gdLst/>
              <a:ahLst/>
              <a:cxnLst/>
              <a:rect l="0" t="0" r="0" b="0"/>
              <a:pathLst>
                <a:path w="864362" h="864362">
                  <a:moveTo>
                    <a:pt x="432181" y="0"/>
                  </a:moveTo>
                  <a:cubicBezTo>
                    <a:pt x="670941" y="0"/>
                    <a:pt x="864362" y="193548"/>
                    <a:pt x="864362" y="432181"/>
                  </a:cubicBezTo>
                  <a:cubicBezTo>
                    <a:pt x="864362" y="670941"/>
                    <a:pt x="670941" y="864362"/>
                    <a:pt x="432181" y="864362"/>
                  </a:cubicBezTo>
                  <a:cubicBezTo>
                    <a:pt x="193548" y="864362"/>
                    <a:pt x="0" y="670941"/>
                    <a:pt x="0" y="432181"/>
                  </a:cubicBezTo>
                  <a:cubicBezTo>
                    <a:pt x="0" y="193548"/>
                    <a:pt x="193548" y="0"/>
                    <a:pt x="432181" y="0"/>
                  </a:cubicBez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IN"/>
            </a:p>
          </p:txBody>
        </p:sp>
        <p:sp>
          <p:nvSpPr>
            <p:cNvPr id="30" name="Shape 932">
              <a:extLst>
                <a:ext uri="{FF2B5EF4-FFF2-40B4-BE49-F238E27FC236}">
                  <a16:creationId xmlns:a16="http://schemas.microsoft.com/office/drawing/2014/main" id="{C9D19041-1312-4209-AE79-8A928BF36CC5}"/>
                </a:ext>
              </a:extLst>
            </p:cNvPr>
            <p:cNvSpPr/>
            <p:nvPr/>
          </p:nvSpPr>
          <p:spPr>
            <a:xfrm>
              <a:off x="2604719" y="1423416"/>
              <a:ext cx="864362" cy="864362"/>
            </a:xfrm>
            <a:custGeom>
              <a:avLst/>
              <a:gdLst/>
              <a:ahLst/>
              <a:cxnLst/>
              <a:rect l="0" t="0" r="0" b="0"/>
              <a:pathLst>
                <a:path w="864362" h="864362">
                  <a:moveTo>
                    <a:pt x="0" y="432181"/>
                  </a:moveTo>
                  <a:cubicBezTo>
                    <a:pt x="0" y="193548"/>
                    <a:pt x="193548" y="0"/>
                    <a:pt x="432181" y="0"/>
                  </a:cubicBezTo>
                  <a:cubicBezTo>
                    <a:pt x="670941" y="0"/>
                    <a:pt x="864362" y="193548"/>
                    <a:pt x="864362" y="432181"/>
                  </a:cubicBezTo>
                  <a:cubicBezTo>
                    <a:pt x="864362" y="670941"/>
                    <a:pt x="670941" y="864362"/>
                    <a:pt x="432181" y="864362"/>
                  </a:cubicBezTo>
                  <a:cubicBezTo>
                    <a:pt x="193548" y="864362"/>
                    <a:pt x="0" y="670941"/>
                    <a:pt x="0" y="432181"/>
                  </a:cubicBezTo>
                  <a:close/>
                </a:path>
              </a:pathLst>
            </a:custGeom>
            <a:ln w="25400"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31" name="Rectangle 30">
              <a:extLst>
                <a:ext uri="{FF2B5EF4-FFF2-40B4-BE49-F238E27FC236}">
                  <a16:creationId xmlns:a16="http://schemas.microsoft.com/office/drawing/2014/main" id="{A171F993-2EF8-47B5-8FA3-8F073CF405C1}"/>
                </a:ext>
              </a:extLst>
            </p:cNvPr>
            <p:cNvSpPr/>
            <p:nvPr/>
          </p:nvSpPr>
          <p:spPr>
            <a:xfrm>
              <a:off x="2730703" y="1721739"/>
              <a:ext cx="858668" cy="181679"/>
            </a:xfrm>
            <a:prstGeom prst="rect">
              <a:avLst/>
            </a:prstGeom>
            <a:ln>
              <a:noFill/>
            </a:ln>
          </p:spPr>
          <p:txBody>
            <a:bodyPr vert="horz" lIns="0" tIns="0" rIns="0" bIns="0" rtlCol="0">
              <a:noAutofit/>
            </a:bodyPr>
            <a:lstStyle/>
            <a:p>
              <a:pPr>
                <a:lnSpc>
                  <a:spcPct val="107000"/>
                </a:lnSpc>
                <a:spcAft>
                  <a:spcPts val="800"/>
                </a:spcAft>
              </a:pPr>
              <a:r>
                <a:rPr lang="en-IN" sz="1050" b="1">
                  <a:solidFill>
                    <a:srgbClr val="FFFFFF"/>
                  </a:solidFill>
                  <a:effectLst/>
                  <a:latin typeface="Calibri" panose="020F0502020204030204" pitchFamily="34" charset="0"/>
                  <a:ea typeface="Calibri" panose="020F0502020204030204" pitchFamily="34" charset="0"/>
                </a:rPr>
                <a:t>Settlement </a:t>
              </a:r>
              <a:endParaRPr lang="en-IN" sz="1100">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2492B15B-5340-44FC-B9C3-2B7E17B290AE}"/>
                </a:ext>
              </a:extLst>
            </p:cNvPr>
            <p:cNvSpPr/>
            <p:nvPr/>
          </p:nvSpPr>
          <p:spPr>
            <a:xfrm>
              <a:off x="2904439" y="1865147"/>
              <a:ext cx="353080" cy="182091"/>
            </a:xfrm>
            <a:prstGeom prst="rect">
              <a:avLst/>
            </a:prstGeom>
            <a:ln>
              <a:noFill/>
            </a:ln>
          </p:spPr>
          <p:txBody>
            <a:bodyPr vert="horz" lIns="0" tIns="0" rIns="0" bIns="0" rtlCol="0">
              <a:noAutofit/>
            </a:bodyPr>
            <a:lstStyle/>
            <a:p>
              <a:pPr>
                <a:lnSpc>
                  <a:spcPct val="107000"/>
                </a:lnSpc>
                <a:spcAft>
                  <a:spcPts val="800"/>
                </a:spcAft>
              </a:pPr>
              <a:r>
                <a:rPr lang="en-IN" sz="1050" b="1">
                  <a:solidFill>
                    <a:srgbClr val="FFFFFF"/>
                  </a:solidFill>
                  <a:effectLst/>
                  <a:latin typeface="Calibri" panose="020F0502020204030204" pitchFamily="34" charset="0"/>
                  <a:ea typeface="Calibri" panose="020F0502020204030204" pitchFamily="34" charset="0"/>
                </a:rPr>
                <a:t>Date</a:t>
              </a:r>
              <a:endParaRPr lang="en-IN" sz="1100">
                <a:solidFill>
                  <a:srgbClr val="000000"/>
                </a:solidFill>
                <a:effectLst/>
                <a:latin typeface="Calibri" panose="020F0502020204030204" pitchFamily="34" charset="0"/>
                <a:ea typeface="Calibri" panose="020F0502020204030204" pitchFamily="34" charset="0"/>
              </a:endParaRPr>
            </a:p>
          </p:txBody>
        </p:sp>
        <p:sp>
          <p:nvSpPr>
            <p:cNvPr id="33" name="Rectangle 32">
              <a:extLst>
                <a:ext uri="{FF2B5EF4-FFF2-40B4-BE49-F238E27FC236}">
                  <a16:creationId xmlns:a16="http://schemas.microsoft.com/office/drawing/2014/main" id="{8CEEC309-9E4E-455A-B3E3-62D0C79FA4E1}"/>
                </a:ext>
              </a:extLst>
            </p:cNvPr>
            <p:cNvSpPr/>
            <p:nvPr/>
          </p:nvSpPr>
          <p:spPr>
            <a:xfrm>
              <a:off x="3169615" y="1865147"/>
              <a:ext cx="40403" cy="182091"/>
            </a:xfrm>
            <a:prstGeom prst="rect">
              <a:avLst/>
            </a:prstGeom>
            <a:ln>
              <a:noFill/>
            </a:ln>
          </p:spPr>
          <p:txBody>
            <a:bodyPr vert="horz" lIns="0" tIns="0" rIns="0" bIns="0" rtlCol="0">
              <a:noAutofit/>
            </a:bodyPr>
            <a:lstStyle/>
            <a:p>
              <a:pPr>
                <a:lnSpc>
                  <a:spcPct val="107000"/>
                </a:lnSpc>
                <a:spcAft>
                  <a:spcPts val="800"/>
                </a:spcAft>
              </a:pPr>
              <a:r>
                <a:rPr lang="en-IN" sz="1050" b="1">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34" name="Shape 936">
              <a:extLst>
                <a:ext uri="{FF2B5EF4-FFF2-40B4-BE49-F238E27FC236}">
                  <a16:creationId xmlns:a16="http://schemas.microsoft.com/office/drawing/2014/main" id="{38468D1A-90D7-4089-8F0F-2F9751843E9B}"/>
                </a:ext>
              </a:extLst>
            </p:cNvPr>
            <p:cNvSpPr/>
            <p:nvPr/>
          </p:nvSpPr>
          <p:spPr>
            <a:xfrm>
              <a:off x="5143068" y="2774569"/>
              <a:ext cx="2059432" cy="757428"/>
            </a:xfrm>
            <a:custGeom>
              <a:avLst/>
              <a:gdLst/>
              <a:ahLst/>
              <a:cxnLst/>
              <a:rect l="0" t="0" r="0" b="0"/>
              <a:pathLst>
                <a:path w="2059432" h="757428">
                  <a:moveTo>
                    <a:pt x="126238" y="0"/>
                  </a:moveTo>
                  <a:lnTo>
                    <a:pt x="1933194" y="0"/>
                  </a:lnTo>
                  <a:cubicBezTo>
                    <a:pt x="2002917" y="0"/>
                    <a:pt x="2059432" y="56515"/>
                    <a:pt x="2059432" y="126238"/>
                  </a:cubicBezTo>
                  <a:lnTo>
                    <a:pt x="2059432" y="631190"/>
                  </a:lnTo>
                  <a:cubicBezTo>
                    <a:pt x="2059432" y="700913"/>
                    <a:pt x="2002917" y="757428"/>
                    <a:pt x="1933194" y="757428"/>
                  </a:cubicBezTo>
                  <a:lnTo>
                    <a:pt x="126238" y="757428"/>
                  </a:lnTo>
                  <a:cubicBezTo>
                    <a:pt x="56515" y="757428"/>
                    <a:pt x="0" y="700913"/>
                    <a:pt x="0" y="631190"/>
                  </a:cubicBezTo>
                  <a:lnTo>
                    <a:pt x="0" y="126238"/>
                  </a:lnTo>
                  <a:cubicBezTo>
                    <a:pt x="0" y="56515"/>
                    <a:pt x="56515" y="0"/>
                    <a:pt x="126238" y="0"/>
                  </a:cubicBezTo>
                  <a:close/>
                </a:path>
              </a:pathLst>
            </a:custGeom>
            <a:ln w="0" cap="flat">
              <a:round/>
            </a:ln>
          </p:spPr>
          <p:style>
            <a:lnRef idx="0">
              <a:srgbClr val="000000">
                <a:alpha val="0"/>
              </a:srgbClr>
            </a:lnRef>
            <a:fillRef idx="1">
              <a:srgbClr val="EBF1DE"/>
            </a:fillRef>
            <a:effectRef idx="0">
              <a:scrgbClr r="0" g="0" b="0"/>
            </a:effectRef>
            <a:fontRef idx="none"/>
          </p:style>
          <p:txBody>
            <a:bodyPr/>
            <a:lstStyle/>
            <a:p>
              <a:endParaRPr lang="en-IN"/>
            </a:p>
          </p:txBody>
        </p:sp>
        <p:sp>
          <p:nvSpPr>
            <p:cNvPr id="35" name="Shape 937">
              <a:extLst>
                <a:ext uri="{FF2B5EF4-FFF2-40B4-BE49-F238E27FC236}">
                  <a16:creationId xmlns:a16="http://schemas.microsoft.com/office/drawing/2014/main" id="{571A0C42-140E-4B94-9B5D-F57108A62631}"/>
                </a:ext>
              </a:extLst>
            </p:cNvPr>
            <p:cNvSpPr/>
            <p:nvPr/>
          </p:nvSpPr>
          <p:spPr>
            <a:xfrm>
              <a:off x="5143068" y="2774569"/>
              <a:ext cx="2059432" cy="757428"/>
            </a:xfrm>
            <a:custGeom>
              <a:avLst/>
              <a:gdLst/>
              <a:ahLst/>
              <a:cxnLst/>
              <a:rect l="0" t="0" r="0" b="0"/>
              <a:pathLst>
                <a:path w="2059432" h="757428">
                  <a:moveTo>
                    <a:pt x="0" y="126238"/>
                  </a:moveTo>
                  <a:cubicBezTo>
                    <a:pt x="0" y="56515"/>
                    <a:pt x="56515" y="0"/>
                    <a:pt x="126238" y="0"/>
                  </a:cubicBezTo>
                  <a:lnTo>
                    <a:pt x="1933194" y="0"/>
                  </a:lnTo>
                  <a:cubicBezTo>
                    <a:pt x="2002917" y="0"/>
                    <a:pt x="2059432" y="56515"/>
                    <a:pt x="2059432" y="126238"/>
                  </a:cubicBezTo>
                  <a:lnTo>
                    <a:pt x="2059432" y="631190"/>
                  </a:lnTo>
                  <a:cubicBezTo>
                    <a:pt x="2059432" y="700913"/>
                    <a:pt x="2002917" y="757428"/>
                    <a:pt x="1933194" y="757428"/>
                  </a:cubicBezTo>
                  <a:lnTo>
                    <a:pt x="126238" y="757428"/>
                  </a:lnTo>
                  <a:cubicBezTo>
                    <a:pt x="56515" y="757428"/>
                    <a:pt x="0" y="700913"/>
                    <a:pt x="0" y="631190"/>
                  </a:cubicBezTo>
                  <a:close/>
                </a:path>
              </a:pathLst>
            </a:custGeom>
            <a:ln w="25400"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36" name="Rectangle 35">
              <a:extLst>
                <a:ext uri="{FF2B5EF4-FFF2-40B4-BE49-F238E27FC236}">
                  <a16:creationId xmlns:a16="http://schemas.microsoft.com/office/drawing/2014/main" id="{72D02453-893F-477A-A21D-A5BDE2503A76}"/>
                </a:ext>
              </a:extLst>
            </p:cNvPr>
            <p:cNvSpPr/>
            <p:nvPr/>
          </p:nvSpPr>
          <p:spPr>
            <a:xfrm>
              <a:off x="5422977" y="2872994"/>
              <a:ext cx="2031387"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If the stock price closes AT or </a:t>
              </a:r>
              <a:endParaRPr lang="en-IN" sz="1100">
                <a:solidFill>
                  <a:srgbClr val="000000"/>
                </a:solidFill>
                <a:effectLst/>
                <a:latin typeface="Calibri" panose="020F0502020204030204" pitchFamily="34" charset="0"/>
                <a:ea typeface="Calibri" panose="020F0502020204030204" pitchFamily="34" charset="0"/>
              </a:endParaRPr>
            </a:p>
          </p:txBody>
        </p:sp>
        <p:sp>
          <p:nvSpPr>
            <p:cNvPr id="37" name="Rectangle 36">
              <a:extLst>
                <a:ext uri="{FF2B5EF4-FFF2-40B4-BE49-F238E27FC236}">
                  <a16:creationId xmlns:a16="http://schemas.microsoft.com/office/drawing/2014/main" id="{6763332A-79F6-4C80-9E28-04DDF677C7D3}"/>
                </a:ext>
              </a:extLst>
            </p:cNvPr>
            <p:cNvSpPr/>
            <p:nvPr/>
          </p:nvSpPr>
          <p:spPr>
            <a:xfrm>
              <a:off x="5526609" y="3025394"/>
              <a:ext cx="718503" cy="173420"/>
            </a:xfrm>
            <a:prstGeom prst="rect">
              <a:avLst/>
            </a:prstGeom>
            <a:ln>
              <a:noFill/>
            </a:ln>
          </p:spPr>
          <p:txBody>
            <a:bodyPr vert="horz" lIns="0" tIns="0" rIns="0" bIns="0" rtlCol="0">
              <a:noAutofit/>
            </a:bodyPr>
            <a:lstStyle/>
            <a:p>
              <a:pPr>
                <a:lnSpc>
                  <a:spcPct val="107000"/>
                </a:lnSpc>
                <a:spcAft>
                  <a:spcPts val="800"/>
                </a:spcAft>
              </a:pPr>
              <a:r>
                <a:rPr lang="en-IN" sz="1000" dirty="0">
                  <a:solidFill>
                    <a:srgbClr val="000000"/>
                  </a:solidFill>
                  <a:effectLst/>
                  <a:latin typeface="Calibri" panose="020F0502020204030204" pitchFamily="34" charset="0"/>
                  <a:ea typeface="Calibri" panose="020F0502020204030204" pitchFamily="34" charset="0"/>
                </a:rPr>
                <a:t>ABOVE its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38" name="Rectangle 37">
              <a:extLst>
                <a:ext uri="{FF2B5EF4-FFF2-40B4-BE49-F238E27FC236}">
                  <a16:creationId xmlns:a16="http://schemas.microsoft.com/office/drawing/2014/main" id="{F971E08A-DC59-460F-BFC2-3C852A9C6F4C}"/>
                </a:ext>
              </a:extLst>
            </p:cNvPr>
            <p:cNvSpPr/>
            <p:nvPr/>
          </p:nvSpPr>
          <p:spPr>
            <a:xfrm>
              <a:off x="6066485" y="3025394"/>
              <a:ext cx="828321" cy="173420"/>
            </a:xfrm>
            <a:prstGeom prst="rect">
              <a:avLst/>
            </a:prstGeom>
            <a:ln>
              <a:noFill/>
            </a:ln>
          </p:spPr>
          <p:txBody>
            <a:bodyPr vert="horz" lIns="0" tIns="0" rIns="0" bIns="0" rtlCol="0">
              <a:noAutofit/>
            </a:bodyPr>
            <a:lstStyle/>
            <a:p>
              <a:pPr>
                <a:lnSpc>
                  <a:spcPct val="107000"/>
                </a:lnSpc>
                <a:spcAft>
                  <a:spcPts val="800"/>
                </a:spcAft>
              </a:pPr>
              <a:r>
                <a:rPr lang="en-IN" sz="1000" b="1">
                  <a:solidFill>
                    <a:srgbClr val="000000"/>
                  </a:solidFill>
                  <a:effectLst/>
                  <a:latin typeface="Calibri" panose="020F0502020204030204" pitchFamily="34" charset="0"/>
                  <a:ea typeface="Calibri" panose="020F0502020204030204" pitchFamily="34" charset="0"/>
                </a:rPr>
                <a:t>Strike Price </a:t>
              </a:r>
              <a:endParaRPr lang="en-IN" sz="1100">
                <a:solidFill>
                  <a:srgbClr val="000000"/>
                </a:solidFill>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6E848056-964E-4606-B092-5D705BFBA241}"/>
                </a:ext>
              </a:extLst>
            </p:cNvPr>
            <p:cNvSpPr/>
            <p:nvPr/>
          </p:nvSpPr>
          <p:spPr>
            <a:xfrm>
              <a:off x="6688277" y="3025394"/>
              <a:ext cx="217083"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on </a:t>
              </a:r>
              <a:endParaRPr lang="en-IN" sz="1100">
                <a:solidFill>
                  <a:srgbClr val="000000"/>
                </a:solidFill>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7CA2F8AA-E74A-4AD7-8F98-9167149130EC}"/>
                </a:ext>
              </a:extLst>
            </p:cNvPr>
            <p:cNvSpPr/>
            <p:nvPr/>
          </p:nvSpPr>
          <p:spPr>
            <a:xfrm>
              <a:off x="5362017" y="3177794"/>
              <a:ext cx="2197732"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Valuation Date, client gets back </a:t>
              </a:r>
              <a:endParaRPr lang="en-IN" sz="1100">
                <a:solidFill>
                  <a:srgbClr val="000000"/>
                </a:solidFill>
                <a:effectLst/>
                <a:latin typeface="Calibri" panose="020F0502020204030204" pitchFamily="34" charset="0"/>
                <a:ea typeface="Calibri" panose="020F0502020204030204" pitchFamily="34" charset="0"/>
              </a:endParaRPr>
            </a:p>
          </p:txBody>
        </p:sp>
        <p:sp>
          <p:nvSpPr>
            <p:cNvPr id="41" name="Rectangle 40">
              <a:extLst>
                <a:ext uri="{FF2B5EF4-FFF2-40B4-BE49-F238E27FC236}">
                  <a16:creationId xmlns:a16="http://schemas.microsoft.com/office/drawing/2014/main" id="{6CB7E3A7-C3AD-41EF-A537-F48BB13E7981}"/>
                </a:ext>
              </a:extLst>
            </p:cNvPr>
            <p:cNvSpPr/>
            <p:nvPr/>
          </p:nvSpPr>
          <p:spPr>
            <a:xfrm>
              <a:off x="5523561" y="3330219"/>
              <a:ext cx="1424725" cy="173833"/>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Principal  Amount in </a:t>
              </a:r>
              <a:endParaRPr lang="en-IN" sz="1100">
                <a:solidFill>
                  <a:srgbClr val="000000"/>
                </a:solidFill>
                <a:effectLst/>
                <a:latin typeface="Calibri" panose="020F0502020204030204" pitchFamily="34" charset="0"/>
                <a:ea typeface="Calibri" panose="020F0502020204030204" pitchFamily="34" charset="0"/>
              </a:endParaRPr>
            </a:p>
          </p:txBody>
        </p:sp>
        <p:sp>
          <p:nvSpPr>
            <p:cNvPr id="42" name="Rectangle 41">
              <a:extLst>
                <a:ext uri="{FF2B5EF4-FFF2-40B4-BE49-F238E27FC236}">
                  <a16:creationId xmlns:a16="http://schemas.microsoft.com/office/drawing/2014/main" id="{BF45F82C-114F-426B-9AFE-509F56B7B137}"/>
                </a:ext>
              </a:extLst>
            </p:cNvPr>
            <p:cNvSpPr/>
            <p:nvPr/>
          </p:nvSpPr>
          <p:spPr>
            <a:xfrm>
              <a:off x="6593789" y="3330219"/>
              <a:ext cx="308395" cy="173833"/>
            </a:xfrm>
            <a:prstGeom prst="rect">
              <a:avLst/>
            </a:prstGeom>
            <a:ln>
              <a:noFill/>
            </a:ln>
          </p:spPr>
          <p:txBody>
            <a:bodyPr vert="horz" lIns="0" tIns="0" rIns="0" bIns="0" rtlCol="0">
              <a:noAutofit/>
            </a:bodyPr>
            <a:lstStyle/>
            <a:p>
              <a:pPr>
                <a:lnSpc>
                  <a:spcPct val="107000"/>
                </a:lnSpc>
                <a:spcAft>
                  <a:spcPts val="800"/>
                </a:spcAft>
              </a:pPr>
              <a:r>
                <a:rPr lang="en-IN" sz="1000" u="sng">
                  <a:solidFill>
                    <a:srgbClr val="000000"/>
                  </a:solidFill>
                  <a:effectLst/>
                  <a:uFill>
                    <a:solidFill>
                      <a:srgbClr val="000000"/>
                    </a:solidFill>
                  </a:uFill>
                  <a:latin typeface="Calibri" panose="020F0502020204030204" pitchFamily="34" charset="0"/>
                  <a:ea typeface="Calibri" panose="020F0502020204030204" pitchFamily="34" charset="0"/>
                </a:rPr>
                <a:t>cash</a:t>
              </a:r>
              <a:endParaRPr lang="en-IN" sz="1100">
                <a:solidFill>
                  <a:srgbClr val="000000"/>
                </a:solidFill>
                <a:effectLst/>
                <a:latin typeface="Calibri" panose="020F0502020204030204" pitchFamily="34" charset="0"/>
                <a:ea typeface="Calibri" panose="020F0502020204030204" pitchFamily="34" charset="0"/>
              </a:endParaRPr>
            </a:p>
          </p:txBody>
        </p:sp>
        <p:sp>
          <p:nvSpPr>
            <p:cNvPr id="43" name="Rectangle 42">
              <a:extLst>
                <a:ext uri="{FF2B5EF4-FFF2-40B4-BE49-F238E27FC236}">
                  <a16:creationId xmlns:a16="http://schemas.microsoft.com/office/drawing/2014/main" id="{CF5B8A81-EEE6-41AF-9AF5-456DD1B2A763}"/>
                </a:ext>
              </a:extLst>
            </p:cNvPr>
            <p:cNvSpPr/>
            <p:nvPr/>
          </p:nvSpPr>
          <p:spPr>
            <a:xfrm>
              <a:off x="6825691" y="3330219"/>
              <a:ext cx="38571" cy="173833"/>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44" name="Shape 947">
              <a:extLst>
                <a:ext uri="{FF2B5EF4-FFF2-40B4-BE49-F238E27FC236}">
                  <a16:creationId xmlns:a16="http://schemas.microsoft.com/office/drawing/2014/main" id="{D540CACF-3686-48AB-89D6-7D355E55F35E}"/>
                </a:ext>
              </a:extLst>
            </p:cNvPr>
            <p:cNvSpPr/>
            <p:nvPr/>
          </p:nvSpPr>
          <p:spPr>
            <a:xfrm>
              <a:off x="5153102" y="3634994"/>
              <a:ext cx="2059305" cy="650367"/>
            </a:xfrm>
            <a:custGeom>
              <a:avLst/>
              <a:gdLst/>
              <a:ahLst/>
              <a:cxnLst/>
              <a:rect l="0" t="0" r="0" b="0"/>
              <a:pathLst>
                <a:path w="2059305" h="650367">
                  <a:moveTo>
                    <a:pt x="108331" y="0"/>
                  </a:moveTo>
                  <a:lnTo>
                    <a:pt x="1950974" y="0"/>
                  </a:lnTo>
                  <a:cubicBezTo>
                    <a:pt x="2010791" y="0"/>
                    <a:pt x="2059305" y="48514"/>
                    <a:pt x="2059305" y="108331"/>
                  </a:cubicBezTo>
                  <a:lnTo>
                    <a:pt x="2059305" y="541909"/>
                  </a:lnTo>
                  <a:cubicBezTo>
                    <a:pt x="2059305" y="601853"/>
                    <a:pt x="2010791" y="650367"/>
                    <a:pt x="1950974" y="650367"/>
                  </a:cubicBezTo>
                  <a:lnTo>
                    <a:pt x="108331" y="650367"/>
                  </a:lnTo>
                  <a:cubicBezTo>
                    <a:pt x="48514" y="650367"/>
                    <a:pt x="0" y="601853"/>
                    <a:pt x="0" y="541909"/>
                  </a:cubicBezTo>
                  <a:lnTo>
                    <a:pt x="0" y="108331"/>
                  </a:lnTo>
                  <a:cubicBezTo>
                    <a:pt x="0" y="48514"/>
                    <a:pt x="48514" y="0"/>
                    <a:pt x="108331" y="0"/>
                  </a:cubicBezTo>
                  <a:close/>
                </a:path>
              </a:pathLst>
            </a:custGeom>
            <a:ln w="0" cap="flat">
              <a:round/>
            </a:ln>
          </p:spPr>
          <p:style>
            <a:lnRef idx="0">
              <a:srgbClr val="000000">
                <a:alpha val="0"/>
              </a:srgbClr>
            </a:lnRef>
            <a:fillRef idx="1">
              <a:srgbClr val="EBF1DE"/>
            </a:fillRef>
            <a:effectRef idx="0">
              <a:scrgbClr r="0" g="0" b="0"/>
            </a:effectRef>
            <a:fontRef idx="none"/>
          </p:style>
          <p:txBody>
            <a:bodyPr/>
            <a:lstStyle/>
            <a:p>
              <a:endParaRPr lang="en-IN"/>
            </a:p>
          </p:txBody>
        </p:sp>
        <p:sp>
          <p:nvSpPr>
            <p:cNvPr id="45" name="Shape 948">
              <a:extLst>
                <a:ext uri="{FF2B5EF4-FFF2-40B4-BE49-F238E27FC236}">
                  <a16:creationId xmlns:a16="http://schemas.microsoft.com/office/drawing/2014/main" id="{5CAB40CF-16D9-4E5D-8BE8-3686B1E2E781}"/>
                </a:ext>
              </a:extLst>
            </p:cNvPr>
            <p:cNvSpPr/>
            <p:nvPr/>
          </p:nvSpPr>
          <p:spPr>
            <a:xfrm>
              <a:off x="5153102" y="3634994"/>
              <a:ext cx="2059305" cy="650367"/>
            </a:xfrm>
            <a:custGeom>
              <a:avLst/>
              <a:gdLst/>
              <a:ahLst/>
              <a:cxnLst/>
              <a:rect l="0" t="0" r="0" b="0"/>
              <a:pathLst>
                <a:path w="2059305" h="650367">
                  <a:moveTo>
                    <a:pt x="0" y="108331"/>
                  </a:moveTo>
                  <a:cubicBezTo>
                    <a:pt x="0" y="48514"/>
                    <a:pt x="48514" y="0"/>
                    <a:pt x="108331" y="0"/>
                  </a:cubicBezTo>
                  <a:lnTo>
                    <a:pt x="1950974" y="0"/>
                  </a:lnTo>
                  <a:cubicBezTo>
                    <a:pt x="2010791" y="0"/>
                    <a:pt x="2059305" y="48514"/>
                    <a:pt x="2059305" y="108331"/>
                  </a:cubicBezTo>
                  <a:lnTo>
                    <a:pt x="2059305" y="541909"/>
                  </a:lnTo>
                  <a:cubicBezTo>
                    <a:pt x="2059305" y="601853"/>
                    <a:pt x="2010791" y="650367"/>
                    <a:pt x="1950974" y="650367"/>
                  </a:cubicBezTo>
                  <a:lnTo>
                    <a:pt x="108331" y="650367"/>
                  </a:lnTo>
                  <a:cubicBezTo>
                    <a:pt x="48514" y="650367"/>
                    <a:pt x="0" y="601853"/>
                    <a:pt x="0" y="541909"/>
                  </a:cubicBezTo>
                  <a:close/>
                </a:path>
              </a:pathLst>
            </a:custGeom>
            <a:ln w="25400"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46" name="Rectangle 45">
              <a:extLst>
                <a:ext uri="{FF2B5EF4-FFF2-40B4-BE49-F238E27FC236}">
                  <a16:creationId xmlns:a16="http://schemas.microsoft.com/office/drawing/2014/main" id="{D7154BD1-787E-4B6A-8A13-F6BFB379FAAE}"/>
                </a:ext>
              </a:extLst>
            </p:cNvPr>
            <p:cNvSpPr/>
            <p:nvPr/>
          </p:nvSpPr>
          <p:spPr>
            <a:xfrm>
              <a:off x="5339157" y="3680079"/>
              <a:ext cx="399093"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If the </a:t>
              </a:r>
              <a:endParaRPr lang="en-IN" sz="1100">
                <a:solidFill>
                  <a:srgbClr val="000000"/>
                </a:solidFill>
                <a:effectLst/>
                <a:latin typeface="Calibri" panose="020F0502020204030204" pitchFamily="34" charset="0"/>
                <a:ea typeface="Calibri" panose="020F0502020204030204" pitchFamily="34" charset="0"/>
              </a:endParaRPr>
            </a:p>
          </p:txBody>
        </p:sp>
        <p:sp>
          <p:nvSpPr>
            <p:cNvPr id="47" name="Rectangle 46">
              <a:extLst>
                <a:ext uri="{FF2B5EF4-FFF2-40B4-BE49-F238E27FC236}">
                  <a16:creationId xmlns:a16="http://schemas.microsoft.com/office/drawing/2014/main" id="{167947C1-D9B0-4C8E-BD3D-BDC285F5E994}"/>
                </a:ext>
              </a:extLst>
            </p:cNvPr>
            <p:cNvSpPr/>
            <p:nvPr/>
          </p:nvSpPr>
          <p:spPr>
            <a:xfrm>
              <a:off x="5637861" y="3680079"/>
              <a:ext cx="1889900"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stock price closes below its </a:t>
              </a:r>
              <a:endParaRPr lang="en-IN" sz="1100">
                <a:solidFill>
                  <a:srgbClr val="000000"/>
                </a:solidFill>
                <a:effectLst/>
                <a:latin typeface="Calibri" panose="020F0502020204030204" pitchFamily="34" charset="0"/>
                <a:ea typeface="Calibri" panose="020F0502020204030204" pitchFamily="34" charset="0"/>
              </a:endParaRPr>
            </a:p>
          </p:txBody>
        </p:sp>
        <p:sp>
          <p:nvSpPr>
            <p:cNvPr id="48" name="Rectangle 47">
              <a:extLst>
                <a:ext uri="{FF2B5EF4-FFF2-40B4-BE49-F238E27FC236}">
                  <a16:creationId xmlns:a16="http://schemas.microsoft.com/office/drawing/2014/main" id="{4961EDCE-A9CA-4EE5-A017-5D70413219C5}"/>
                </a:ext>
              </a:extLst>
            </p:cNvPr>
            <p:cNvSpPr/>
            <p:nvPr/>
          </p:nvSpPr>
          <p:spPr>
            <a:xfrm>
              <a:off x="5394021" y="3832631"/>
              <a:ext cx="828928" cy="173833"/>
            </a:xfrm>
            <a:prstGeom prst="rect">
              <a:avLst/>
            </a:prstGeom>
            <a:ln>
              <a:noFill/>
            </a:ln>
          </p:spPr>
          <p:txBody>
            <a:bodyPr vert="horz" lIns="0" tIns="0" rIns="0" bIns="0" rtlCol="0">
              <a:noAutofit/>
            </a:bodyPr>
            <a:lstStyle/>
            <a:p>
              <a:pPr>
                <a:lnSpc>
                  <a:spcPct val="107000"/>
                </a:lnSpc>
                <a:spcAft>
                  <a:spcPts val="800"/>
                </a:spcAft>
              </a:pPr>
              <a:r>
                <a:rPr lang="en-IN" sz="1000" b="1">
                  <a:solidFill>
                    <a:srgbClr val="000000"/>
                  </a:solidFill>
                  <a:effectLst/>
                  <a:latin typeface="Calibri" panose="020F0502020204030204" pitchFamily="34" charset="0"/>
                  <a:ea typeface="Calibri" panose="020F0502020204030204" pitchFamily="34" charset="0"/>
                </a:rPr>
                <a:t>Strike Price </a:t>
              </a:r>
              <a:endParaRPr lang="en-IN" sz="1100">
                <a:solidFill>
                  <a:srgbClr val="000000"/>
                </a:solidFill>
                <a:effectLst/>
                <a:latin typeface="Calibri" panose="020F0502020204030204" pitchFamily="34" charset="0"/>
                <a:ea typeface="Calibri" panose="020F0502020204030204" pitchFamily="34" charset="0"/>
              </a:endParaRPr>
            </a:p>
          </p:txBody>
        </p:sp>
        <p:sp>
          <p:nvSpPr>
            <p:cNvPr id="49" name="Rectangle 48">
              <a:extLst>
                <a:ext uri="{FF2B5EF4-FFF2-40B4-BE49-F238E27FC236}">
                  <a16:creationId xmlns:a16="http://schemas.microsoft.com/office/drawing/2014/main" id="{86459CEC-2D65-46F3-A660-62030553B1D6}"/>
                </a:ext>
              </a:extLst>
            </p:cNvPr>
            <p:cNvSpPr/>
            <p:nvPr/>
          </p:nvSpPr>
          <p:spPr>
            <a:xfrm>
              <a:off x="6016194" y="3832631"/>
              <a:ext cx="1315157" cy="173833"/>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on Valuation Date, </a:t>
              </a:r>
              <a:endParaRPr lang="en-IN" sz="1100">
                <a:solidFill>
                  <a:srgbClr val="000000"/>
                </a:solidFill>
                <a:effectLst/>
                <a:latin typeface="Calibri" panose="020F0502020204030204" pitchFamily="34" charset="0"/>
                <a:ea typeface="Calibri" panose="020F0502020204030204" pitchFamily="34" charset="0"/>
              </a:endParaRPr>
            </a:p>
          </p:txBody>
        </p:sp>
        <p:sp>
          <p:nvSpPr>
            <p:cNvPr id="50" name="Rectangle 49">
              <a:extLst>
                <a:ext uri="{FF2B5EF4-FFF2-40B4-BE49-F238E27FC236}">
                  <a16:creationId xmlns:a16="http://schemas.microsoft.com/office/drawing/2014/main" id="{763B2406-194B-4DF5-B15E-6A923AEA35DD}"/>
                </a:ext>
              </a:extLst>
            </p:cNvPr>
            <p:cNvSpPr/>
            <p:nvPr/>
          </p:nvSpPr>
          <p:spPr>
            <a:xfrm>
              <a:off x="5311724" y="3985260"/>
              <a:ext cx="743191"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client gets </a:t>
              </a:r>
              <a:endParaRPr lang="en-IN" sz="1100">
                <a:solidFill>
                  <a:srgbClr val="000000"/>
                </a:solidFill>
                <a:effectLst/>
                <a:latin typeface="Calibri" panose="020F0502020204030204" pitchFamily="34" charset="0"/>
                <a:ea typeface="Calibri" panose="020F0502020204030204" pitchFamily="34" charset="0"/>
              </a:endParaRPr>
            </a:p>
          </p:txBody>
        </p:sp>
        <p:sp>
          <p:nvSpPr>
            <p:cNvPr id="51" name="Rectangle 50">
              <a:extLst>
                <a:ext uri="{FF2B5EF4-FFF2-40B4-BE49-F238E27FC236}">
                  <a16:creationId xmlns:a16="http://schemas.microsoft.com/office/drawing/2014/main" id="{D2C6B512-DA90-41D9-B60D-86C905C85F59}"/>
                </a:ext>
              </a:extLst>
            </p:cNvPr>
            <p:cNvSpPr/>
            <p:nvPr/>
          </p:nvSpPr>
          <p:spPr>
            <a:xfrm>
              <a:off x="5869890" y="3985260"/>
              <a:ext cx="1617993"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back Principal  Amount </a:t>
              </a:r>
              <a:endParaRPr lang="en-IN" sz="1100">
                <a:solidFill>
                  <a:srgbClr val="000000"/>
                </a:solidFill>
                <a:effectLst/>
                <a:latin typeface="Calibri" panose="020F0502020204030204" pitchFamily="34" charset="0"/>
                <a:ea typeface="Calibri" panose="020F0502020204030204" pitchFamily="34" charset="0"/>
              </a:endParaRPr>
            </a:p>
          </p:txBody>
        </p:sp>
        <p:sp>
          <p:nvSpPr>
            <p:cNvPr id="52" name="Rectangle 51">
              <a:extLst>
                <a:ext uri="{FF2B5EF4-FFF2-40B4-BE49-F238E27FC236}">
                  <a16:creationId xmlns:a16="http://schemas.microsoft.com/office/drawing/2014/main" id="{6BFF938B-CE67-4C76-B36A-B3BD65C739B6}"/>
                </a:ext>
              </a:extLst>
            </p:cNvPr>
            <p:cNvSpPr/>
            <p:nvPr/>
          </p:nvSpPr>
          <p:spPr>
            <a:xfrm>
              <a:off x="5955233" y="4137660"/>
              <a:ext cx="168218"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in </a:t>
              </a:r>
              <a:endParaRPr lang="en-IN" sz="1100">
                <a:solidFill>
                  <a:srgbClr val="000000"/>
                </a:solidFill>
                <a:effectLst/>
                <a:latin typeface="Calibri" panose="020F0502020204030204" pitchFamily="34" charset="0"/>
                <a:ea typeface="Calibri" panose="020F0502020204030204" pitchFamily="34" charset="0"/>
              </a:endParaRPr>
            </a:p>
          </p:txBody>
        </p:sp>
        <p:sp>
          <p:nvSpPr>
            <p:cNvPr id="53" name="Rectangle 52">
              <a:extLst>
                <a:ext uri="{FF2B5EF4-FFF2-40B4-BE49-F238E27FC236}">
                  <a16:creationId xmlns:a16="http://schemas.microsoft.com/office/drawing/2014/main" id="{60356183-4A91-40F2-93C2-9F33FC64A208}"/>
                </a:ext>
              </a:extLst>
            </p:cNvPr>
            <p:cNvSpPr/>
            <p:nvPr/>
          </p:nvSpPr>
          <p:spPr>
            <a:xfrm>
              <a:off x="6080202" y="4137660"/>
              <a:ext cx="447106" cy="173420"/>
            </a:xfrm>
            <a:prstGeom prst="rect">
              <a:avLst/>
            </a:prstGeom>
            <a:ln>
              <a:noFill/>
            </a:ln>
          </p:spPr>
          <p:txBody>
            <a:bodyPr vert="horz" lIns="0" tIns="0" rIns="0" bIns="0" rtlCol="0">
              <a:noAutofit/>
            </a:bodyPr>
            <a:lstStyle/>
            <a:p>
              <a:pPr>
                <a:lnSpc>
                  <a:spcPct val="107000"/>
                </a:lnSpc>
                <a:spcAft>
                  <a:spcPts val="800"/>
                </a:spcAft>
              </a:pPr>
              <a:r>
                <a:rPr lang="en-IN" sz="1000" u="sng">
                  <a:solidFill>
                    <a:srgbClr val="000000"/>
                  </a:solidFill>
                  <a:effectLst/>
                  <a:uFill>
                    <a:solidFill>
                      <a:srgbClr val="000000"/>
                    </a:solidFill>
                  </a:uFill>
                  <a:latin typeface="Calibri" panose="020F0502020204030204" pitchFamily="34" charset="0"/>
                  <a:ea typeface="Calibri" panose="020F0502020204030204" pitchFamily="34" charset="0"/>
                </a:rPr>
                <a:t>shares</a:t>
              </a:r>
              <a:endParaRPr lang="en-IN" sz="1100">
                <a:solidFill>
                  <a:srgbClr val="000000"/>
                </a:solidFill>
                <a:effectLst/>
                <a:latin typeface="Calibri" panose="020F0502020204030204" pitchFamily="34" charset="0"/>
                <a:ea typeface="Calibri" panose="020F0502020204030204" pitchFamily="34" charset="0"/>
              </a:endParaRPr>
            </a:p>
          </p:txBody>
        </p:sp>
        <p:sp>
          <p:nvSpPr>
            <p:cNvPr id="54" name="Rectangle 53">
              <a:extLst>
                <a:ext uri="{FF2B5EF4-FFF2-40B4-BE49-F238E27FC236}">
                  <a16:creationId xmlns:a16="http://schemas.microsoft.com/office/drawing/2014/main" id="{7D152C64-9F5E-446C-8B45-97D689B44B3B}"/>
                </a:ext>
              </a:extLst>
            </p:cNvPr>
            <p:cNvSpPr/>
            <p:nvPr/>
          </p:nvSpPr>
          <p:spPr>
            <a:xfrm>
              <a:off x="6415482" y="4137660"/>
              <a:ext cx="38479"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55" name="Shape 959">
              <a:extLst>
                <a:ext uri="{FF2B5EF4-FFF2-40B4-BE49-F238E27FC236}">
                  <a16:creationId xmlns:a16="http://schemas.microsoft.com/office/drawing/2014/main" id="{F5E38B05-F821-435E-B67E-FA0609E0235C}"/>
                </a:ext>
              </a:extLst>
            </p:cNvPr>
            <p:cNvSpPr/>
            <p:nvPr/>
          </p:nvSpPr>
          <p:spPr>
            <a:xfrm>
              <a:off x="6007304" y="2436495"/>
              <a:ext cx="284480" cy="313944"/>
            </a:xfrm>
            <a:custGeom>
              <a:avLst/>
              <a:gdLst/>
              <a:ahLst/>
              <a:cxnLst/>
              <a:rect l="0" t="0" r="0" b="0"/>
              <a:pathLst>
                <a:path w="284480" h="313944">
                  <a:moveTo>
                    <a:pt x="71120" y="0"/>
                  </a:moveTo>
                  <a:lnTo>
                    <a:pt x="213360" y="0"/>
                  </a:lnTo>
                  <a:lnTo>
                    <a:pt x="213360" y="171704"/>
                  </a:lnTo>
                  <a:lnTo>
                    <a:pt x="284480" y="171704"/>
                  </a:lnTo>
                  <a:lnTo>
                    <a:pt x="142240" y="313944"/>
                  </a:lnTo>
                  <a:lnTo>
                    <a:pt x="0" y="171704"/>
                  </a:lnTo>
                  <a:lnTo>
                    <a:pt x="71120" y="171704"/>
                  </a:lnTo>
                  <a:lnTo>
                    <a:pt x="71120" y="0"/>
                  </a:lnTo>
                  <a:close/>
                </a:path>
              </a:pathLst>
            </a:custGeom>
            <a:ln w="0" cap="flat">
              <a:round/>
            </a:ln>
          </p:spPr>
          <p:style>
            <a:lnRef idx="0">
              <a:srgbClr val="000000">
                <a:alpha val="0"/>
              </a:srgbClr>
            </a:lnRef>
            <a:fillRef idx="1">
              <a:srgbClr val="4F6228"/>
            </a:fillRef>
            <a:effectRef idx="0">
              <a:scrgbClr r="0" g="0" b="0"/>
            </a:effectRef>
            <a:fontRef idx="none"/>
          </p:style>
          <p:txBody>
            <a:bodyPr/>
            <a:lstStyle/>
            <a:p>
              <a:endParaRPr lang="en-IN"/>
            </a:p>
          </p:txBody>
        </p:sp>
        <p:sp>
          <p:nvSpPr>
            <p:cNvPr id="56" name="Shape 960">
              <a:extLst>
                <a:ext uri="{FF2B5EF4-FFF2-40B4-BE49-F238E27FC236}">
                  <a16:creationId xmlns:a16="http://schemas.microsoft.com/office/drawing/2014/main" id="{E7146D87-5223-4F05-A244-5C98670535D3}"/>
                </a:ext>
              </a:extLst>
            </p:cNvPr>
            <p:cNvSpPr/>
            <p:nvPr/>
          </p:nvSpPr>
          <p:spPr>
            <a:xfrm>
              <a:off x="5017466" y="2745613"/>
              <a:ext cx="236347" cy="237617"/>
            </a:xfrm>
            <a:custGeom>
              <a:avLst/>
              <a:gdLst/>
              <a:ahLst/>
              <a:cxnLst/>
              <a:rect l="0" t="0" r="0" b="0"/>
              <a:pathLst>
                <a:path w="236347" h="237617">
                  <a:moveTo>
                    <a:pt x="118237" y="0"/>
                  </a:moveTo>
                  <a:cubicBezTo>
                    <a:pt x="183515" y="0"/>
                    <a:pt x="236347" y="53213"/>
                    <a:pt x="236347" y="118745"/>
                  </a:cubicBezTo>
                  <a:cubicBezTo>
                    <a:pt x="236347" y="184404"/>
                    <a:pt x="183515" y="237617"/>
                    <a:pt x="118237" y="237617"/>
                  </a:cubicBezTo>
                  <a:cubicBezTo>
                    <a:pt x="52959" y="237617"/>
                    <a:pt x="0" y="184404"/>
                    <a:pt x="0" y="118745"/>
                  </a:cubicBezTo>
                  <a:cubicBezTo>
                    <a:pt x="0" y="53213"/>
                    <a:pt x="52959" y="0"/>
                    <a:pt x="118237" y="0"/>
                  </a:cubicBez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IN"/>
            </a:p>
          </p:txBody>
        </p:sp>
        <p:sp>
          <p:nvSpPr>
            <p:cNvPr id="57" name="Shape 961">
              <a:extLst>
                <a:ext uri="{FF2B5EF4-FFF2-40B4-BE49-F238E27FC236}">
                  <a16:creationId xmlns:a16="http://schemas.microsoft.com/office/drawing/2014/main" id="{3E5F02A3-D276-4A4B-9355-DCA755BC125F}"/>
                </a:ext>
              </a:extLst>
            </p:cNvPr>
            <p:cNvSpPr/>
            <p:nvPr/>
          </p:nvSpPr>
          <p:spPr>
            <a:xfrm>
              <a:off x="5017466" y="2745613"/>
              <a:ext cx="236347" cy="237617"/>
            </a:xfrm>
            <a:custGeom>
              <a:avLst/>
              <a:gdLst/>
              <a:ahLst/>
              <a:cxnLst/>
              <a:rect l="0" t="0" r="0" b="0"/>
              <a:pathLst>
                <a:path w="236347" h="237617">
                  <a:moveTo>
                    <a:pt x="0" y="118745"/>
                  </a:moveTo>
                  <a:cubicBezTo>
                    <a:pt x="0" y="53213"/>
                    <a:pt x="52959" y="0"/>
                    <a:pt x="118237" y="0"/>
                  </a:cubicBezTo>
                  <a:cubicBezTo>
                    <a:pt x="183515" y="0"/>
                    <a:pt x="236347" y="53213"/>
                    <a:pt x="236347" y="118745"/>
                  </a:cubicBezTo>
                  <a:cubicBezTo>
                    <a:pt x="236347" y="184404"/>
                    <a:pt x="183515" y="237617"/>
                    <a:pt x="118237" y="237617"/>
                  </a:cubicBezTo>
                  <a:cubicBezTo>
                    <a:pt x="52959" y="237617"/>
                    <a:pt x="0" y="184404"/>
                    <a:pt x="0" y="118745"/>
                  </a:cubicBez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58" name="Rectangle 57">
              <a:extLst>
                <a:ext uri="{FF2B5EF4-FFF2-40B4-BE49-F238E27FC236}">
                  <a16:creationId xmlns:a16="http://schemas.microsoft.com/office/drawing/2014/main" id="{9F53240A-BCD8-42FD-9CDA-72669FF74D02}"/>
                </a:ext>
              </a:extLst>
            </p:cNvPr>
            <p:cNvSpPr/>
            <p:nvPr/>
          </p:nvSpPr>
          <p:spPr>
            <a:xfrm>
              <a:off x="5085918" y="2779903"/>
              <a:ext cx="137705" cy="276647"/>
            </a:xfrm>
            <a:prstGeom prst="rect">
              <a:avLst/>
            </a:prstGeom>
            <a:ln>
              <a:noFill/>
            </a:ln>
          </p:spPr>
          <p:txBody>
            <a:bodyPr vert="horz" lIns="0" tIns="0" rIns="0" bIns="0" rtlCol="0">
              <a:noAutofit/>
            </a:bodyPr>
            <a:lstStyle/>
            <a:p>
              <a:pPr>
                <a:lnSpc>
                  <a:spcPct val="107000"/>
                </a:lnSpc>
                <a:spcAft>
                  <a:spcPts val="800"/>
                </a:spcAft>
              </a:pPr>
              <a:r>
                <a:rPr lang="en-IN" sz="1600" b="1">
                  <a:solidFill>
                    <a:srgbClr val="FFFFFF"/>
                  </a:solidFill>
                  <a:effectLst/>
                  <a:latin typeface="Calibri" panose="020F0502020204030204" pitchFamily="34" charset="0"/>
                  <a:ea typeface="Calibri" panose="020F050202020403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sp>
          <p:nvSpPr>
            <p:cNvPr id="59" name="Rectangle 58">
              <a:extLst>
                <a:ext uri="{FF2B5EF4-FFF2-40B4-BE49-F238E27FC236}">
                  <a16:creationId xmlns:a16="http://schemas.microsoft.com/office/drawing/2014/main" id="{7A1E40B5-1142-419D-BBEE-CCE753A1FC76}"/>
                </a:ext>
              </a:extLst>
            </p:cNvPr>
            <p:cNvSpPr/>
            <p:nvPr/>
          </p:nvSpPr>
          <p:spPr>
            <a:xfrm>
              <a:off x="5189551" y="2779903"/>
              <a:ext cx="61383" cy="276647"/>
            </a:xfrm>
            <a:prstGeom prst="rect">
              <a:avLst/>
            </a:prstGeom>
            <a:ln>
              <a:noFill/>
            </a:ln>
          </p:spPr>
          <p:txBody>
            <a:bodyPr vert="horz" lIns="0" tIns="0" rIns="0" bIns="0" rtlCol="0">
              <a:noAutofit/>
            </a:bodyPr>
            <a:lstStyle/>
            <a:p>
              <a:pPr>
                <a:lnSpc>
                  <a:spcPct val="107000"/>
                </a:lnSpc>
                <a:spcAft>
                  <a:spcPts val="800"/>
                </a:spcAft>
              </a:pPr>
              <a:r>
                <a:rPr lang="en-IN" sz="1600" b="1">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60" name="Shape 964">
              <a:extLst>
                <a:ext uri="{FF2B5EF4-FFF2-40B4-BE49-F238E27FC236}">
                  <a16:creationId xmlns:a16="http://schemas.microsoft.com/office/drawing/2014/main" id="{812CF69F-A787-4DB4-9D62-513EE4077052}"/>
                </a:ext>
              </a:extLst>
            </p:cNvPr>
            <p:cNvSpPr/>
            <p:nvPr/>
          </p:nvSpPr>
          <p:spPr>
            <a:xfrm>
              <a:off x="5013783" y="3549396"/>
              <a:ext cx="236347" cy="237617"/>
            </a:xfrm>
            <a:custGeom>
              <a:avLst/>
              <a:gdLst/>
              <a:ahLst/>
              <a:cxnLst/>
              <a:rect l="0" t="0" r="0" b="0"/>
              <a:pathLst>
                <a:path w="236347" h="237617">
                  <a:moveTo>
                    <a:pt x="118237" y="0"/>
                  </a:moveTo>
                  <a:cubicBezTo>
                    <a:pt x="183388" y="0"/>
                    <a:pt x="236347" y="53086"/>
                    <a:pt x="236347" y="118745"/>
                  </a:cubicBezTo>
                  <a:cubicBezTo>
                    <a:pt x="236347" y="184403"/>
                    <a:pt x="183388" y="237617"/>
                    <a:pt x="118237" y="237617"/>
                  </a:cubicBezTo>
                  <a:cubicBezTo>
                    <a:pt x="52959" y="237617"/>
                    <a:pt x="0" y="184403"/>
                    <a:pt x="0" y="118745"/>
                  </a:cubicBezTo>
                  <a:cubicBezTo>
                    <a:pt x="0" y="53086"/>
                    <a:pt x="52959" y="0"/>
                    <a:pt x="118237" y="0"/>
                  </a:cubicBez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IN"/>
            </a:p>
          </p:txBody>
        </p:sp>
        <p:sp>
          <p:nvSpPr>
            <p:cNvPr id="61" name="Shape 965">
              <a:extLst>
                <a:ext uri="{FF2B5EF4-FFF2-40B4-BE49-F238E27FC236}">
                  <a16:creationId xmlns:a16="http://schemas.microsoft.com/office/drawing/2014/main" id="{32991528-E1F2-461A-BBC4-F9B2C6CDB0F5}"/>
                </a:ext>
              </a:extLst>
            </p:cNvPr>
            <p:cNvSpPr/>
            <p:nvPr/>
          </p:nvSpPr>
          <p:spPr>
            <a:xfrm>
              <a:off x="5013783" y="3549396"/>
              <a:ext cx="236347" cy="237617"/>
            </a:xfrm>
            <a:custGeom>
              <a:avLst/>
              <a:gdLst/>
              <a:ahLst/>
              <a:cxnLst/>
              <a:rect l="0" t="0" r="0" b="0"/>
              <a:pathLst>
                <a:path w="236347" h="237617">
                  <a:moveTo>
                    <a:pt x="0" y="118745"/>
                  </a:moveTo>
                  <a:cubicBezTo>
                    <a:pt x="0" y="53086"/>
                    <a:pt x="52959" y="0"/>
                    <a:pt x="118237" y="0"/>
                  </a:cubicBezTo>
                  <a:cubicBezTo>
                    <a:pt x="183388" y="0"/>
                    <a:pt x="236347" y="53086"/>
                    <a:pt x="236347" y="118745"/>
                  </a:cubicBezTo>
                  <a:cubicBezTo>
                    <a:pt x="236347" y="184403"/>
                    <a:pt x="183388" y="237617"/>
                    <a:pt x="118237" y="237617"/>
                  </a:cubicBezTo>
                  <a:cubicBezTo>
                    <a:pt x="52959" y="237617"/>
                    <a:pt x="0" y="184403"/>
                    <a:pt x="0" y="118745"/>
                  </a:cubicBez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62" name="Rectangle 61">
              <a:extLst>
                <a:ext uri="{FF2B5EF4-FFF2-40B4-BE49-F238E27FC236}">
                  <a16:creationId xmlns:a16="http://schemas.microsoft.com/office/drawing/2014/main" id="{BA6871A1-6D20-4512-9B3D-D26587D6780E}"/>
                </a:ext>
              </a:extLst>
            </p:cNvPr>
            <p:cNvSpPr/>
            <p:nvPr/>
          </p:nvSpPr>
          <p:spPr>
            <a:xfrm>
              <a:off x="5082236" y="3583940"/>
              <a:ext cx="137705" cy="276647"/>
            </a:xfrm>
            <a:prstGeom prst="rect">
              <a:avLst/>
            </a:prstGeom>
            <a:ln>
              <a:noFill/>
            </a:ln>
          </p:spPr>
          <p:txBody>
            <a:bodyPr vert="horz" lIns="0" tIns="0" rIns="0" bIns="0" rtlCol="0">
              <a:noAutofit/>
            </a:bodyPr>
            <a:lstStyle/>
            <a:p>
              <a:pPr>
                <a:lnSpc>
                  <a:spcPct val="107000"/>
                </a:lnSpc>
                <a:spcAft>
                  <a:spcPts val="800"/>
                </a:spcAft>
              </a:pPr>
              <a:r>
                <a:rPr lang="en-IN" sz="1600" b="1">
                  <a:solidFill>
                    <a:srgbClr val="FFFFFF"/>
                  </a:solidFill>
                  <a:effectLst/>
                  <a:latin typeface="Calibri" panose="020F0502020204030204" pitchFamily="34" charset="0"/>
                  <a:ea typeface="Calibri" panose="020F0502020204030204" pitchFamily="34" charset="0"/>
                </a:rPr>
                <a:t>3</a:t>
              </a:r>
              <a:endParaRPr lang="en-IN" sz="1100">
                <a:solidFill>
                  <a:srgbClr val="000000"/>
                </a:solidFill>
                <a:effectLst/>
                <a:latin typeface="Calibri" panose="020F0502020204030204" pitchFamily="34" charset="0"/>
                <a:ea typeface="Calibri" panose="020F0502020204030204" pitchFamily="34" charset="0"/>
              </a:endParaRPr>
            </a:p>
          </p:txBody>
        </p:sp>
        <p:sp>
          <p:nvSpPr>
            <p:cNvPr id="63" name="Rectangle 62">
              <a:extLst>
                <a:ext uri="{FF2B5EF4-FFF2-40B4-BE49-F238E27FC236}">
                  <a16:creationId xmlns:a16="http://schemas.microsoft.com/office/drawing/2014/main" id="{8EF3E85F-3B3B-4035-B33A-2906A1F437B0}"/>
                </a:ext>
              </a:extLst>
            </p:cNvPr>
            <p:cNvSpPr/>
            <p:nvPr/>
          </p:nvSpPr>
          <p:spPr>
            <a:xfrm>
              <a:off x="5185867" y="3583940"/>
              <a:ext cx="61383" cy="276647"/>
            </a:xfrm>
            <a:prstGeom prst="rect">
              <a:avLst/>
            </a:prstGeom>
            <a:ln>
              <a:noFill/>
            </a:ln>
          </p:spPr>
          <p:txBody>
            <a:bodyPr vert="horz" lIns="0" tIns="0" rIns="0" bIns="0" rtlCol="0">
              <a:noAutofit/>
            </a:bodyPr>
            <a:lstStyle/>
            <a:p>
              <a:pPr>
                <a:lnSpc>
                  <a:spcPct val="107000"/>
                </a:lnSpc>
                <a:spcAft>
                  <a:spcPts val="800"/>
                </a:spcAft>
              </a:pPr>
              <a:r>
                <a:rPr lang="en-IN" sz="1600" b="1">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64" name="Shape 968">
              <a:extLst>
                <a:ext uri="{FF2B5EF4-FFF2-40B4-BE49-F238E27FC236}">
                  <a16:creationId xmlns:a16="http://schemas.microsoft.com/office/drawing/2014/main" id="{5CD0F159-7EFC-40DC-9E0F-AD34F68FDF1C}"/>
                </a:ext>
              </a:extLst>
            </p:cNvPr>
            <p:cNvSpPr/>
            <p:nvPr/>
          </p:nvSpPr>
          <p:spPr>
            <a:xfrm>
              <a:off x="0" y="4501388"/>
              <a:ext cx="7920939" cy="1094461"/>
            </a:xfrm>
            <a:custGeom>
              <a:avLst/>
              <a:gdLst/>
              <a:ahLst/>
              <a:cxnLst/>
              <a:rect l="0" t="0" r="0" b="0"/>
              <a:pathLst>
                <a:path w="7920939" h="1094461">
                  <a:moveTo>
                    <a:pt x="94691" y="0"/>
                  </a:moveTo>
                  <a:lnTo>
                    <a:pt x="7826197" y="0"/>
                  </a:lnTo>
                  <a:cubicBezTo>
                    <a:pt x="7878521" y="0"/>
                    <a:pt x="7920939" y="42418"/>
                    <a:pt x="7920939" y="94615"/>
                  </a:cubicBezTo>
                  <a:lnTo>
                    <a:pt x="7920939" y="999782"/>
                  </a:lnTo>
                  <a:cubicBezTo>
                    <a:pt x="7920939" y="1052068"/>
                    <a:pt x="7878521" y="1094461"/>
                    <a:pt x="7826197" y="1094461"/>
                  </a:cubicBezTo>
                  <a:lnTo>
                    <a:pt x="94691" y="1094461"/>
                  </a:lnTo>
                  <a:cubicBezTo>
                    <a:pt x="42393" y="1094461"/>
                    <a:pt x="0" y="1052068"/>
                    <a:pt x="0" y="999782"/>
                  </a:cubicBezTo>
                  <a:lnTo>
                    <a:pt x="0" y="94615"/>
                  </a:lnTo>
                  <a:cubicBezTo>
                    <a:pt x="0" y="42418"/>
                    <a:pt x="42393" y="0"/>
                    <a:pt x="94691" y="0"/>
                  </a:cubicBezTo>
                  <a:close/>
                </a:path>
              </a:pathLst>
            </a:custGeom>
            <a:ln w="0" cap="flat">
              <a:round/>
            </a:ln>
          </p:spPr>
          <p:style>
            <a:lnRef idx="0">
              <a:srgbClr val="000000">
                <a:alpha val="0"/>
              </a:srgbClr>
            </a:lnRef>
            <a:fillRef idx="1">
              <a:srgbClr val="604A7B"/>
            </a:fillRef>
            <a:effectRef idx="0">
              <a:scrgbClr r="0" g="0" b="0"/>
            </a:effectRef>
            <a:fontRef idx="none"/>
          </p:style>
          <p:txBody>
            <a:bodyPr/>
            <a:lstStyle/>
            <a:p>
              <a:endParaRPr lang="en-IN"/>
            </a:p>
          </p:txBody>
        </p:sp>
        <p:sp>
          <p:nvSpPr>
            <p:cNvPr id="65" name="Shape 969">
              <a:extLst>
                <a:ext uri="{FF2B5EF4-FFF2-40B4-BE49-F238E27FC236}">
                  <a16:creationId xmlns:a16="http://schemas.microsoft.com/office/drawing/2014/main" id="{51A41477-9853-4C6E-B508-B722E47EB103}"/>
                </a:ext>
              </a:extLst>
            </p:cNvPr>
            <p:cNvSpPr/>
            <p:nvPr/>
          </p:nvSpPr>
          <p:spPr>
            <a:xfrm>
              <a:off x="0" y="4501388"/>
              <a:ext cx="7920939" cy="1094461"/>
            </a:xfrm>
            <a:custGeom>
              <a:avLst/>
              <a:gdLst/>
              <a:ahLst/>
              <a:cxnLst/>
              <a:rect l="0" t="0" r="0" b="0"/>
              <a:pathLst>
                <a:path w="7920939" h="1094461">
                  <a:moveTo>
                    <a:pt x="0" y="94615"/>
                  </a:moveTo>
                  <a:cubicBezTo>
                    <a:pt x="0" y="42418"/>
                    <a:pt x="42393" y="0"/>
                    <a:pt x="94691" y="0"/>
                  </a:cubicBezTo>
                  <a:lnTo>
                    <a:pt x="7826197" y="0"/>
                  </a:lnTo>
                  <a:cubicBezTo>
                    <a:pt x="7878521" y="0"/>
                    <a:pt x="7920939" y="42418"/>
                    <a:pt x="7920939" y="94615"/>
                  </a:cubicBezTo>
                  <a:lnTo>
                    <a:pt x="7920939" y="999782"/>
                  </a:lnTo>
                  <a:cubicBezTo>
                    <a:pt x="7920939" y="1052068"/>
                    <a:pt x="7878521" y="1094461"/>
                    <a:pt x="7826197" y="1094461"/>
                  </a:cubicBezTo>
                  <a:lnTo>
                    <a:pt x="94691" y="1094461"/>
                  </a:lnTo>
                  <a:cubicBezTo>
                    <a:pt x="42393" y="1094461"/>
                    <a:pt x="0" y="1052068"/>
                    <a:pt x="0" y="999782"/>
                  </a:cubicBezTo>
                  <a:close/>
                </a:path>
              </a:pathLst>
            </a:custGeom>
            <a:ln w="25400" cap="flat">
              <a:round/>
            </a:ln>
          </p:spPr>
          <p:style>
            <a:lnRef idx="1">
              <a:srgbClr val="1F497D"/>
            </a:lnRef>
            <a:fillRef idx="0">
              <a:srgbClr val="000000">
                <a:alpha val="0"/>
              </a:srgbClr>
            </a:fillRef>
            <a:effectRef idx="0">
              <a:scrgbClr r="0" g="0" b="0"/>
            </a:effectRef>
            <a:fontRef idx="none"/>
          </p:style>
          <p:txBody>
            <a:bodyPr/>
            <a:lstStyle/>
            <a:p>
              <a:endParaRPr lang="en-IN"/>
            </a:p>
          </p:txBody>
        </p:sp>
        <p:pic>
          <p:nvPicPr>
            <p:cNvPr id="66" name="Picture 65">
              <a:extLst>
                <a:ext uri="{FF2B5EF4-FFF2-40B4-BE49-F238E27FC236}">
                  <a16:creationId xmlns:a16="http://schemas.microsoft.com/office/drawing/2014/main" id="{C977A347-11ED-4A99-AAA7-B784CC57B954}"/>
                </a:ext>
              </a:extLst>
            </p:cNvPr>
            <p:cNvPicPr/>
            <p:nvPr/>
          </p:nvPicPr>
          <p:blipFill>
            <a:blip r:embed="rId2"/>
            <a:stretch>
              <a:fillRect/>
            </a:stretch>
          </p:blipFill>
          <p:spPr>
            <a:xfrm>
              <a:off x="424002" y="4537202"/>
              <a:ext cx="5077968" cy="350520"/>
            </a:xfrm>
            <a:prstGeom prst="rect">
              <a:avLst/>
            </a:prstGeom>
          </p:spPr>
        </p:pic>
        <p:pic>
          <p:nvPicPr>
            <p:cNvPr id="67" name="Picture 66">
              <a:extLst>
                <a:ext uri="{FF2B5EF4-FFF2-40B4-BE49-F238E27FC236}">
                  <a16:creationId xmlns:a16="http://schemas.microsoft.com/office/drawing/2014/main" id="{4206E629-23B5-425A-883F-79992B922A48}"/>
                </a:ext>
              </a:extLst>
            </p:cNvPr>
            <p:cNvPicPr/>
            <p:nvPr/>
          </p:nvPicPr>
          <p:blipFill>
            <a:blip r:embed="rId3"/>
            <a:stretch>
              <a:fillRect/>
            </a:stretch>
          </p:blipFill>
          <p:spPr>
            <a:xfrm>
              <a:off x="5288611" y="4537202"/>
              <a:ext cx="777240" cy="350520"/>
            </a:xfrm>
            <a:prstGeom prst="rect">
              <a:avLst/>
            </a:prstGeom>
          </p:spPr>
        </p:pic>
        <p:pic>
          <p:nvPicPr>
            <p:cNvPr id="68" name="Picture 67">
              <a:extLst>
                <a:ext uri="{FF2B5EF4-FFF2-40B4-BE49-F238E27FC236}">
                  <a16:creationId xmlns:a16="http://schemas.microsoft.com/office/drawing/2014/main" id="{C074990F-B5F7-4882-A5E0-A66E4AF7EB31}"/>
                </a:ext>
              </a:extLst>
            </p:cNvPr>
            <p:cNvPicPr/>
            <p:nvPr/>
          </p:nvPicPr>
          <p:blipFill>
            <a:blip r:embed="rId4"/>
            <a:stretch>
              <a:fillRect/>
            </a:stretch>
          </p:blipFill>
          <p:spPr>
            <a:xfrm>
              <a:off x="5852491" y="4537202"/>
              <a:ext cx="252984" cy="350520"/>
            </a:xfrm>
            <a:prstGeom prst="rect">
              <a:avLst/>
            </a:prstGeom>
          </p:spPr>
        </p:pic>
        <p:pic>
          <p:nvPicPr>
            <p:cNvPr id="69" name="Picture 68">
              <a:extLst>
                <a:ext uri="{FF2B5EF4-FFF2-40B4-BE49-F238E27FC236}">
                  <a16:creationId xmlns:a16="http://schemas.microsoft.com/office/drawing/2014/main" id="{BE162A2F-A4D8-4804-BC82-39358C0C0E0C}"/>
                </a:ext>
              </a:extLst>
            </p:cNvPr>
            <p:cNvPicPr/>
            <p:nvPr/>
          </p:nvPicPr>
          <p:blipFill>
            <a:blip r:embed="rId5"/>
            <a:stretch>
              <a:fillRect/>
            </a:stretch>
          </p:blipFill>
          <p:spPr>
            <a:xfrm>
              <a:off x="5892115" y="4537202"/>
              <a:ext cx="1301496" cy="350520"/>
            </a:xfrm>
            <a:prstGeom prst="rect">
              <a:avLst/>
            </a:prstGeom>
          </p:spPr>
        </p:pic>
        <p:pic>
          <p:nvPicPr>
            <p:cNvPr id="70" name="Picture 69">
              <a:extLst>
                <a:ext uri="{FF2B5EF4-FFF2-40B4-BE49-F238E27FC236}">
                  <a16:creationId xmlns:a16="http://schemas.microsoft.com/office/drawing/2014/main" id="{57871E5E-D197-467C-AAB8-ED055232CB56}"/>
                </a:ext>
              </a:extLst>
            </p:cNvPr>
            <p:cNvPicPr/>
            <p:nvPr/>
          </p:nvPicPr>
          <p:blipFill>
            <a:blip r:embed="rId6"/>
            <a:stretch>
              <a:fillRect/>
            </a:stretch>
          </p:blipFill>
          <p:spPr>
            <a:xfrm>
              <a:off x="6980250" y="4537202"/>
              <a:ext cx="259080" cy="350520"/>
            </a:xfrm>
            <a:prstGeom prst="rect">
              <a:avLst/>
            </a:prstGeom>
          </p:spPr>
        </p:pic>
        <p:pic>
          <p:nvPicPr>
            <p:cNvPr id="71" name="Picture 70">
              <a:extLst>
                <a:ext uri="{FF2B5EF4-FFF2-40B4-BE49-F238E27FC236}">
                  <a16:creationId xmlns:a16="http://schemas.microsoft.com/office/drawing/2014/main" id="{1B40CF7B-BFF5-4EB4-97BC-85D3C4051805}"/>
                </a:ext>
              </a:extLst>
            </p:cNvPr>
            <p:cNvPicPr/>
            <p:nvPr/>
          </p:nvPicPr>
          <p:blipFill>
            <a:blip r:embed="rId7"/>
            <a:stretch>
              <a:fillRect/>
            </a:stretch>
          </p:blipFill>
          <p:spPr>
            <a:xfrm>
              <a:off x="7025970" y="4537202"/>
              <a:ext cx="484632" cy="350520"/>
            </a:xfrm>
            <a:prstGeom prst="rect">
              <a:avLst/>
            </a:prstGeom>
          </p:spPr>
        </p:pic>
        <p:pic>
          <p:nvPicPr>
            <p:cNvPr id="72" name="Picture 71">
              <a:extLst>
                <a:ext uri="{FF2B5EF4-FFF2-40B4-BE49-F238E27FC236}">
                  <a16:creationId xmlns:a16="http://schemas.microsoft.com/office/drawing/2014/main" id="{1C00B78C-E576-4FFD-975C-FCA15FF619DA}"/>
                </a:ext>
              </a:extLst>
            </p:cNvPr>
            <p:cNvPicPr/>
            <p:nvPr/>
          </p:nvPicPr>
          <p:blipFill>
            <a:blip r:embed="rId8"/>
            <a:stretch>
              <a:fillRect/>
            </a:stretch>
          </p:blipFill>
          <p:spPr>
            <a:xfrm>
              <a:off x="7297242" y="4537202"/>
              <a:ext cx="246888" cy="350520"/>
            </a:xfrm>
            <a:prstGeom prst="rect">
              <a:avLst/>
            </a:prstGeom>
          </p:spPr>
        </p:pic>
        <p:pic>
          <p:nvPicPr>
            <p:cNvPr id="73" name="Picture 72">
              <a:extLst>
                <a:ext uri="{FF2B5EF4-FFF2-40B4-BE49-F238E27FC236}">
                  <a16:creationId xmlns:a16="http://schemas.microsoft.com/office/drawing/2014/main" id="{689FBA12-C78D-4FB8-92B7-0D80D128A470}"/>
                </a:ext>
              </a:extLst>
            </p:cNvPr>
            <p:cNvPicPr/>
            <p:nvPr/>
          </p:nvPicPr>
          <p:blipFill>
            <a:blip r:embed="rId9"/>
            <a:stretch>
              <a:fillRect/>
            </a:stretch>
          </p:blipFill>
          <p:spPr>
            <a:xfrm>
              <a:off x="5380051" y="4744466"/>
              <a:ext cx="594360" cy="39624"/>
            </a:xfrm>
            <a:prstGeom prst="rect">
              <a:avLst/>
            </a:prstGeom>
          </p:spPr>
        </p:pic>
        <p:pic>
          <p:nvPicPr>
            <p:cNvPr id="74" name="Picture 73">
              <a:extLst>
                <a:ext uri="{FF2B5EF4-FFF2-40B4-BE49-F238E27FC236}">
                  <a16:creationId xmlns:a16="http://schemas.microsoft.com/office/drawing/2014/main" id="{4E185E2B-7D80-4EE8-B38B-788A08E8B5BA}"/>
                </a:ext>
              </a:extLst>
            </p:cNvPr>
            <p:cNvPicPr/>
            <p:nvPr/>
          </p:nvPicPr>
          <p:blipFill>
            <a:blip r:embed="rId10"/>
            <a:stretch>
              <a:fillRect/>
            </a:stretch>
          </p:blipFill>
          <p:spPr>
            <a:xfrm>
              <a:off x="2789250" y="4720082"/>
              <a:ext cx="2356104" cy="350520"/>
            </a:xfrm>
            <a:prstGeom prst="rect">
              <a:avLst/>
            </a:prstGeom>
          </p:spPr>
        </p:pic>
        <p:pic>
          <p:nvPicPr>
            <p:cNvPr id="75" name="Picture 74">
              <a:extLst>
                <a:ext uri="{FF2B5EF4-FFF2-40B4-BE49-F238E27FC236}">
                  <a16:creationId xmlns:a16="http://schemas.microsoft.com/office/drawing/2014/main" id="{DBA885CD-4518-410F-A05F-9BB1D3A8DA1E}"/>
                </a:ext>
              </a:extLst>
            </p:cNvPr>
            <p:cNvPicPr/>
            <p:nvPr/>
          </p:nvPicPr>
          <p:blipFill>
            <a:blip r:embed="rId8"/>
            <a:stretch>
              <a:fillRect/>
            </a:stretch>
          </p:blipFill>
          <p:spPr>
            <a:xfrm>
              <a:off x="4931995" y="4720082"/>
              <a:ext cx="246888" cy="350520"/>
            </a:xfrm>
            <a:prstGeom prst="rect">
              <a:avLst/>
            </a:prstGeom>
          </p:spPr>
        </p:pic>
        <p:pic>
          <p:nvPicPr>
            <p:cNvPr id="76" name="Picture 75">
              <a:extLst>
                <a:ext uri="{FF2B5EF4-FFF2-40B4-BE49-F238E27FC236}">
                  <a16:creationId xmlns:a16="http://schemas.microsoft.com/office/drawing/2014/main" id="{FD32EA82-56DB-45D2-8C3D-FE0471F43D3C}"/>
                </a:ext>
              </a:extLst>
            </p:cNvPr>
            <p:cNvPicPr/>
            <p:nvPr/>
          </p:nvPicPr>
          <p:blipFill>
            <a:blip r:embed="rId8"/>
            <a:stretch>
              <a:fillRect/>
            </a:stretch>
          </p:blipFill>
          <p:spPr>
            <a:xfrm>
              <a:off x="3862147" y="4902962"/>
              <a:ext cx="246888" cy="350520"/>
            </a:xfrm>
            <a:prstGeom prst="rect">
              <a:avLst/>
            </a:prstGeom>
          </p:spPr>
        </p:pic>
        <p:pic>
          <p:nvPicPr>
            <p:cNvPr id="77" name="Picture 76">
              <a:extLst>
                <a:ext uri="{FF2B5EF4-FFF2-40B4-BE49-F238E27FC236}">
                  <a16:creationId xmlns:a16="http://schemas.microsoft.com/office/drawing/2014/main" id="{20765FD4-3DFE-4B77-AFD7-4BD12842042C}"/>
                </a:ext>
              </a:extLst>
            </p:cNvPr>
            <p:cNvPicPr/>
            <p:nvPr/>
          </p:nvPicPr>
          <p:blipFill>
            <a:blip r:embed="rId11"/>
            <a:stretch>
              <a:fillRect/>
            </a:stretch>
          </p:blipFill>
          <p:spPr>
            <a:xfrm>
              <a:off x="1448130" y="5085842"/>
              <a:ext cx="5038344" cy="350520"/>
            </a:xfrm>
            <a:prstGeom prst="rect">
              <a:avLst/>
            </a:prstGeom>
          </p:spPr>
        </p:pic>
        <p:pic>
          <p:nvPicPr>
            <p:cNvPr id="78" name="Picture 77">
              <a:extLst>
                <a:ext uri="{FF2B5EF4-FFF2-40B4-BE49-F238E27FC236}">
                  <a16:creationId xmlns:a16="http://schemas.microsoft.com/office/drawing/2014/main" id="{DC01EE2F-C764-4FB4-A3CD-A2B287214FA8}"/>
                </a:ext>
              </a:extLst>
            </p:cNvPr>
            <p:cNvPicPr/>
            <p:nvPr/>
          </p:nvPicPr>
          <p:blipFill>
            <a:blip r:embed="rId8"/>
            <a:stretch>
              <a:fillRect/>
            </a:stretch>
          </p:blipFill>
          <p:spPr>
            <a:xfrm>
              <a:off x="6273115" y="5085842"/>
              <a:ext cx="246888" cy="350520"/>
            </a:xfrm>
            <a:prstGeom prst="rect">
              <a:avLst/>
            </a:prstGeom>
          </p:spPr>
        </p:pic>
        <p:pic>
          <p:nvPicPr>
            <p:cNvPr id="79" name="Picture 78">
              <a:extLst>
                <a:ext uri="{FF2B5EF4-FFF2-40B4-BE49-F238E27FC236}">
                  <a16:creationId xmlns:a16="http://schemas.microsoft.com/office/drawing/2014/main" id="{97F78B4D-37FE-4E1D-ADD8-F066BCE857A4}"/>
                </a:ext>
              </a:extLst>
            </p:cNvPr>
            <p:cNvPicPr/>
            <p:nvPr/>
          </p:nvPicPr>
          <p:blipFill>
            <a:blip r:embed="rId12"/>
            <a:stretch>
              <a:fillRect/>
            </a:stretch>
          </p:blipFill>
          <p:spPr>
            <a:xfrm>
              <a:off x="2402154" y="5268722"/>
              <a:ext cx="3133344" cy="350520"/>
            </a:xfrm>
            <a:prstGeom prst="rect">
              <a:avLst/>
            </a:prstGeom>
          </p:spPr>
        </p:pic>
        <p:pic>
          <p:nvPicPr>
            <p:cNvPr id="80" name="Picture 79">
              <a:extLst>
                <a:ext uri="{FF2B5EF4-FFF2-40B4-BE49-F238E27FC236}">
                  <a16:creationId xmlns:a16="http://schemas.microsoft.com/office/drawing/2014/main" id="{B55E6D4B-DCAE-4034-AE60-D86980532FC0}"/>
                </a:ext>
              </a:extLst>
            </p:cNvPr>
            <p:cNvPicPr/>
            <p:nvPr/>
          </p:nvPicPr>
          <p:blipFill>
            <a:blip r:embed="rId8"/>
            <a:stretch>
              <a:fillRect/>
            </a:stretch>
          </p:blipFill>
          <p:spPr>
            <a:xfrm>
              <a:off x="5322139" y="5268722"/>
              <a:ext cx="246888" cy="350520"/>
            </a:xfrm>
            <a:prstGeom prst="rect">
              <a:avLst/>
            </a:prstGeom>
          </p:spPr>
        </p:pic>
        <p:sp>
          <p:nvSpPr>
            <p:cNvPr id="81" name="Rectangle 80">
              <a:extLst>
                <a:ext uri="{FF2B5EF4-FFF2-40B4-BE49-F238E27FC236}">
                  <a16:creationId xmlns:a16="http://schemas.microsoft.com/office/drawing/2014/main" id="{DF496D97-C3A7-4485-A1C5-DB666D55CF2D}"/>
                </a:ext>
              </a:extLst>
            </p:cNvPr>
            <p:cNvSpPr/>
            <p:nvPr/>
          </p:nvSpPr>
          <p:spPr>
            <a:xfrm>
              <a:off x="522173" y="4622800"/>
              <a:ext cx="6470132"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Client pays a discount to Principal and gets back 100% of Principal on Maturity </a:t>
              </a:r>
              <a:endParaRPr lang="en-IN" sz="1100">
                <a:solidFill>
                  <a:srgbClr val="000000"/>
                </a:solidFill>
                <a:effectLst/>
                <a:latin typeface="Calibri" panose="020F0502020204030204" pitchFamily="34" charset="0"/>
                <a:ea typeface="Calibri" panose="020F0502020204030204" pitchFamily="34" charset="0"/>
              </a:endParaRPr>
            </a:p>
          </p:txBody>
        </p:sp>
        <p:sp>
          <p:nvSpPr>
            <p:cNvPr id="82" name="Rectangle 81">
              <a:extLst>
                <a:ext uri="{FF2B5EF4-FFF2-40B4-BE49-F238E27FC236}">
                  <a16:creationId xmlns:a16="http://schemas.microsoft.com/office/drawing/2014/main" id="{26F3610A-23C0-499B-B077-E3C1A43061F2}"/>
                </a:ext>
              </a:extLst>
            </p:cNvPr>
            <p:cNvSpPr/>
            <p:nvPr/>
          </p:nvSpPr>
          <p:spPr>
            <a:xfrm>
              <a:off x="5388305" y="4622800"/>
              <a:ext cx="750974"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or earlier</a:t>
              </a:r>
              <a:endParaRPr lang="en-IN" sz="1100">
                <a:solidFill>
                  <a:srgbClr val="000000"/>
                </a:solidFill>
                <a:effectLst/>
                <a:latin typeface="Calibri" panose="020F0502020204030204" pitchFamily="34" charset="0"/>
                <a:ea typeface="Calibri" panose="020F0502020204030204" pitchFamily="34" charset="0"/>
              </a:endParaRPr>
            </a:p>
          </p:txBody>
        </p:sp>
        <p:sp>
          <p:nvSpPr>
            <p:cNvPr id="83" name="Rectangle 82">
              <a:extLst>
                <a:ext uri="{FF2B5EF4-FFF2-40B4-BE49-F238E27FC236}">
                  <a16:creationId xmlns:a16="http://schemas.microsoft.com/office/drawing/2014/main" id="{EEDD9FF6-A0FA-441F-84AB-4CDAC0E855CB}"/>
                </a:ext>
              </a:extLst>
            </p:cNvPr>
            <p:cNvSpPr/>
            <p:nvPr/>
          </p:nvSpPr>
          <p:spPr>
            <a:xfrm>
              <a:off x="5952185" y="4622800"/>
              <a:ext cx="45808"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84" name="Rectangle 83">
              <a:extLst>
                <a:ext uri="{FF2B5EF4-FFF2-40B4-BE49-F238E27FC236}">
                  <a16:creationId xmlns:a16="http://schemas.microsoft.com/office/drawing/2014/main" id="{CF270887-9050-4636-AFDD-3E7118BBB6E8}"/>
                </a:ext>
              </a:extLst>
            </p:cNvPr>
            <p:cNvSpPr/>
            <p:nvPr/>
          </p:nvSpPr>
          <p:spPr>
            <a:xfrm>
              <a:off x="5991809" y="4622800"/>
              <a:ext cx="1445397"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if there is a Knock</a:t>
              </a:r>
              <a:endParaRPr lang="en-IN" sz="1100">
                <a:solidFill>
                  <a:srgbClr val="000000"/>
                </a:solidFill>
                <a:effectLst/>
                <a:latin typeface="Calibri" panose="020F0502020204030204" pitchFamily="34" charset="0"/>
                <a:ea typeface="Calibri" panose="020F0502020204030204" pitchFamily="34" charset="0"/>
              </a:endParaRPr>
            </a:p>
          </p:txBody>
        </p:sp>
        <p:sp>
          <p:nvSpPr>
            <p:cNvPr id="85" name="Rectangle 84">
              <a:extLst>
                <a:ext uri="{FF2B5EF4-FFF2-40B4-BE49-F238E27FC236}">
                  <a16:creationId xmlns:a16="http://schemas.microsoft.com/office/drawing/2014/main" id="{CE872BF1-517C-4D61-A1F5-A213A50D0D21}"/>
                </a:ext>
              </a:extLst>
            </p:cNvPr>
            <p:cNvSpPr/>
            <p:nvPr/>
          </p:nvSpPr>
          <p:spPr>
            <a:xfrm>
              <a:off x="7080580" y="4622800"/>
              <a:ext cx="62024"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86" name="Rectangle 85">
              <a:extLst>
                <a:ext uri="{FF2B5EF4-FFF2-40B4-BE49-F238E27FC236}">
                  <a16:creationId xmlns:a16="http://schemas.microsoft.com/office/drawing/2014/main" id="{507CF1AB-F2FC-4DFC-92C3-539948714987}"/>
                </a:ext>
              </a:extLst>
            </p:cNvPr>
            <p:cNvSpPr/>
            <p:nvPr/>
          </p:nvSpPr>
          <p:spPr>
            <a:xfrm>
              <a:off x="7126300" y="4622800"/>
              <a:ext cx="358968"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Out.</a:t>
              </a:r>
              <a:endParaRPr lang="en-IN" sz="1100">
                <a:solidFill>
                  <a:srgbClr val="000000"/>
                </a:solidFill>
                <a:effectLst/>
                <a:latin typeface="Calibri" panose="020F0502020204030204" pitchFamily="34" charset="0"/>
                <a:ea typeface="Calibri" panose="020F0502020204030204" pitchFamily="34" charset="0"/>
              </a:endParaRPr>
            </a:p>
          </p:txBody>
        </p:sp>
        <p:sp>
          <p:nvSpPr>
            <p:cNvPr id="87" name="Rectangle 86">
              <a:extLst>
                <a:ext uri="{FF2B5EF4-FFF2-40B4-BE49-F238E27FC236}">
                  <a16:creationId xmlns:a16="http://schemas.microsoft.com/office/drawing/2014/main" id="{9E92E8A7-732D-4E3E-AC95-85C159BCF69B}"/>
                </a:ext>
              </a:extLst>
            </p:cNvPr>
            <p:cNvSpPr/>
            <p:nvPr/>
          </p:nvSpPr>
          <p:spPr>
            <a:xfrm>
              <a:off x="7397572" y="4622800"/>
              <a:ext cx="45808"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88" name="Shape 60466">
              <a:extLst>
                <a:ext uri="{FF2B5EF4-FFF2-40B4-BE49-F238E27FC236}">
                  <a16:creationId xmlns:a16="http://schemas.microsoft.com/office/drawing/2014/main" id="{5994F0A7-DB15-4DE1-BBC5-280168397FD6}"/>
                </a:ext>
              </a:extLst>
            </p:cNvPr>
            <p:cNvSpPr/>
            <p:nvPr/>
          </p:nvSpPr>
          <p:spPr>
            <a:xfrm>
              <a:off x="5386273" y="4752975"/>
              <a:ext cx="563880" cy="9144"/>
            </a:xfrm>
            <a:custGeom>
              <a:avLst/>
              <a:gdLst/>
              <a:ahLst/>
              <a:cxnLst/>
              <a:rect l="0" t="0" r="0" b="0"/>
              <a:pathLst>
                <a:path w="563880" h="9144">
                  <a:moveTo>
                    <a:pt x="0" y="0"/>
                  </a:moveTo>
                  <a:lnTo>
                    <a:pt x="563880" y="0"/>
                  </a:lnTo>
                  <a:lnTo>
                    <a:pt x="563880" y="9144"/>
                  </a:lnTo>
                  <a:lnTo>
                    <a:pt x="0" y="914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89" name="Rectangle 88">
              <a:extLst>
                <a:ext uri="{FF2B5EF4-FFF2-40B4-BE49-F238E27FC236}">
                  <a16:creationId xmlns:a16="http://schemas.microsoft.com/office/drawing/2014/main" id="{47A156B7-39D1-45F8-A054-F1C150783A44}"/>
                </a:ext>
              </a:extLst>
            </p:cNvPr>
            <p:cNvSpPr/>
            <p:nvPr/>
          </p:nvSpPr>
          <p:spPr>
            <a:xfrm>
              <a:off x="2888056" y="4805731"/>
              <a:ext cx="2846404"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The difference is the client’s profit.</a:t>
              </a:r>
              <a:endParaRPr lang="en-IN" sz="1100">
                <a:solidFill>
                  <a:srgbClr val="000000"/>
                </a:solidFill>
                <a:effectLst/>
                <a:latin typeface="Calibri" panose="020F0502020204030204" pitchFamily="34" charset="0"/>
                <a:ea typeface="Calibri" panose="020F0502020204030204" pitchFamily="34" charset="0"/>
              </a:endParaRPr>
            </a:p>
          </p:txBody>
        </p:sp>
        <p:sp>
          <p:nvSpPr>
            <p:cNvPr id="90" name="Rectangle 89">
              <a:extLst>
                <a:ext uri="{FF2B5EF4-FFF2-40B4-BE49-F238E27FC236}">
                  <a16:creationId xmlns:a16="http://schemas.microsoft.com/office/drawing/2014/main" id="{D4653441-6691-4F16-B6FF-82B8AEDFD303}"/>
                </a:ext>
              </a:extLst>
            </p:cNvPr>
            <p:cNvSpPr/>
            <p:nvPr/>
          </p:nvSpPr>
          <p:spPr>
            <a:xfrm>
              <a:off x="5031309" y="4805731"/>
              <a:ext cx="45808"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91" name="Rectangle 90">
              <a:extLst>
                <a:ext uri="{FF2B5EF4-FFF2-40B4-BE49-F238E27FC236}">
                  <a16:creationId xmlns:a16="http://schemas.microsoft.com/office/drawing/2014/main" id="{A9465037-3BA8-4353-AEBA-DFBFFC0C83B0}"/>
                </a:ext>
              </a:extLst>
            </p:cNvPr>
            <p:cNvSpPr/>
            <p:nvPr/>
          </p:nvSpPr>
          <p:spPr>
            <a:xfrm>
              <a:off x="3961206" y="4988611"/>
              <a:ext cx="45808"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92" name="Rectangle 91">
              <a:extLst>
                <a:ext uri="{FF2B5EF4-FFF2-40B4-BE49-F238E27FC236}">
                  <a16:creationId xmlns:a16="http://schemas.microsoft.com/office/drawing/2014/main" id="{4AB4DEA1-76E3-49B0-83F8-1FC9A0F2BDD2}"/>
                </a:ext>
              </a:extLst>
            </p:cNvPr>
            <p:cNvSpPr/>
            <p:nvPr/>
          </p:nvSpPr>
          <p:spPr>
            <a:xfrm>
              <a:off x="1546555" y="5171567"/>
              <a:ext cx="6412800" cy="206866"/>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Pick the stock you like, at the price you don’t mind collecting (the strike price).</a:t>
              </a:r>
              <a:endParaRPr lang="en-IN" sz="1100">
                <a:solidFill>
                  <a:srgbClr val="000000"/>
                </a:solidFill>
                <a:effectLst/>
                <a:latin typeface="Calibri" panose="020F0502020204030204" pitchFamily="34" charset="0"/>
                <a:ea typeface="Calibri" panose="020F0502020204030204" pitchFamily="34" charset="0"/>
              </a:endParaRPr>
            </a:p>
          </p:txBody>
        </p:sp>
        <p:sp>
          <p:nvSpPr>
            <p:cNvPr id="93" name="Rectangle 92">
              <a:extLst>
                <a:ext uri="{FF2B5EF4-FFF2-40B4-BE49-F238E27FC236}">
                  <a16:creationId xmlns:a16="http://schemas.microsoft.com/office/drawing/2014/main" id="{18A82549-4DCD-47D9-861A-DF2E9F4E4524}"/>
                </a:ext>
              </a:extLst>
            </p:cNvPr>
            <p:cNvSpPr/>
            <p:nvPr/>
          </p:nvSpPr>
          <p:spPr>
            <a:xfrm>
              <a:off x="6373064" y="5171567"/>
              <a:ext cx="45900" cy="206866"/>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94" name="Rectangle 93">
              <a:extLst>
                <a:ext uri="{FF2B5EF4-FFF2-40B4-BE49-F238E27FC236}">
                  <a16:creationId xmlns:a16="http://schemas.microsoft.com/office/drawing/2014/main" id="{2A5FA181-4D0C-499F-8CFB-0786935104A4}"/>
                </a:ext>
              </a:extLst>
            </p:cNvPr>
            <p:cNvSpPr/>
            <p:nvPr/>
          </p:nvSpPr>
          <p:spPr>
            <a:xfrm>
              <a:off x="2500960" y="5354676"/>
              <a:ext cx="3879120"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Customise your own stock, tenor &amp; strike price.</a:t>
              </a:r>
              <a:endParaRPr lang="en-IN" sz="1100">
                <a:solidFill>
                  <a:srgbClr val="000000"/>
                </a:solidFill>
                <a:effectLst/>
                <a:latin typeface="Calibri" panose="020F0502020204030204" pitchFamily="34" charset="0"/>
                <a:ea typeface="Calibri" panose="020F0502020204030204" pitchFamily="34" charset="0"/>
              </a:endParaRPr>
            </a:p>
          </p:txBody>
        </p:sp>
        <p:sp>
          <p:nvSpPr>
            <p:cNvPr id="95" name="Rectangle 94">
              <a:extLst>
                <a:ext uri="{FF2B5EF4-FFF2-40B4-BE49-F238E27FC236}">
                  <a16:creationId xmlns:a16="http://schemas.microsoft.com/office/drawing/2014/main" id="{A4B337E9-9B72-4CD2-A995-7E4E6D790617}"/>
                </a:ext>
              </a:extLst>
            </p:cNvPr>
            <p:cNvSpPr/>
            <p:nvPr/>
          </p:nvSpPr>
          <p:spPr>
            <a:xfrm>
              <a:off x="5421834" y="5354676"/>
              <a:ext cx="45808"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96" name="Shape 60467">
              <a:extLst>
                <a:ext uri="{FF2B5EF4-FFF2-40B4-BE49-F238E27FC236}">
                  <a16:creationId xmlns:a16="http://schemas.microsoft.com/office/drawing/2014/main" id="{18CB4F85-FBB6-4518-92DB-A91FB4A279FF}"/>
                </a:ext>
              </a:extLst>
            </p:cNvPr>
            <p:cNvSpPr/>
            <p:nvPr/>
          </p:nvSpPr>
          <p:spPr>
            <a:xfrm>
              <a:off x="5316170" y="1307452"/>
              <a:ext cx="1999234" cy="1001154"/>
            </a:xfrm>
            <a:custGeom>
              <a:avLst/>
              <a:gdLst/>
              <a:ahLst/>
              <a:cxnLst/>
              <a:rect l="0" t="0" r="0" b="0"/>
              <a:pathLst>
                <a:path w="1999234" h="1001154">
                  <a:moveTo>
                    <a:pt x="0" y="0"/>
                  </a:moveTo>
                  <a:lnTo>
                    <a:pt x="1999234" y="0"/>
                  </a:lnTo>
                  <a:lnTo>
                    <a:pt x="1999234" y="1001154"/>
                  </a:lnTo>
                  <a:lnTo>
                    <a:pt x="0" y="1001154"/>
                  </a:lnTo>
                  <a:lnTo>
                    <a:pt x="0" y="0"/>
                  </a:lnTo>
                </a:path>
              </a:pathLst>
            </a:custGeom>
            <a:ln w="0" cap="flat">
              <a:round/>
            </a:ln>
          </p:spPr>
          <p:style>
            <a:lnRef idx="0">
              <a:srgbClr val="000000">
                <a:alpha val="0"/>
              </a:srgbClr>
            </a:lnRef>
            <a:fillRef idx="1">
              <a:srgbClr val="D0D8E8">
                <a:alpha val="90196"/>
              </a:srgbClr>
            </a:fillRef>
            <a:effectRef idx="0">
              <a:scrgbClr r="0" g="0" b="0"/>
            </a:effectRef>
            <a:fontRef idx="none"/>
          </p:style>
          <p:txBody>
            <a:bodyPr/>
            <a:lstStyle/>
            <a:p>
              <a:endParaRPr lang="en-IN"/>
            </a:p>
          </p:txBody>
        </p:sp>
        <p:sp>
          <p:nvSpPr>
            <p:cNvPr id="97" name="Shape 1021">
              <a:extLst>
                <a:ext uri="{FF2B5EF4-FFF2-40B4-BE49-F238E27FC236}">
                  <a16:creationId xmlns:a16="http://schemas.microsoft.com/office/drawing/2014/main" id="{FF6E9622-2BC2-4777-A38C-01C1C05DEEF6}"/>
                </a:ext>
              </a:extLst>
            </p:cNvPr>
            <p:cNvSpPr/>
            <p:nvPr/>
          </p:nvSpPr>
          <p:spPr>
            <a:xfrm>
              <a:off x="5316170" y="1307452"/>
              <a:ext cx="1999234" cy="1001154"/>
            </a:xfrm>
            <a:custGeom>
              <a:avLst/>
              <a:gdLst/>
              <a:ahLst/>
              <a:cxnLst/>
              <a:rect l="0" t="0" r="0" b="0"/>
              <a:pathLst>
                <a:path w="1999234" h="1001154">
                  <a:moveTo>
                    <a:pt x="0" y="1001154"/>
                  </a:moveTo>
                  <a:lnTo>
                    <a:pt x="1999234" y="1001154"/>
                  </a:lnTo>
                  <a:lnTo>
                    <a:pt x="1999234" y="0"/>
                  </a:lnTo>
                  <a:lnTo>
                    <a:pt x="0" y="0"/>
                  </a:lnTo>
                  <a:close/>
                </a:path>
              </a:pathLst>
            </a:custGeom>
            <a:ln w="25400" cap="flat">
              <a:round/>
            </a:ln>
          </p:spPr>
          <p:style>
            <a:lnRef idx="1">
              <a:srgbClr val="D0D8E8">
                <a:alpha val="90196"/>
              </a:srgbClr>
            </a:lnRef>
            <a:fillRef idx="0">
              <a:srgbClr val="000000">
                <a:alpha val="0"/>
              </a:srgbClr>
            </a:fillRef>
            <a:effectRef idx="0">
              <a:scrgbClr r="0" g="0" b="0"/>
            </a:effectRef>
            <a:fontRef idx="none"/>
          </p:style>
          <p:txBody>
            <a:bodyPr/>
            <a:lstStyle/>
            <a:p>
              <a:endParaRPr lang="en-IN"/>
            </a:p>
          </p:txBody>
        </p:sp>
        <p:sp>
          <p:nvSpPr>
            <p:cNvPr id="98" name="Rectangle 97">
              <a:extLst>
                <a:ext uri="{FF2B5EF4-FFF2-40B4-BE49-F238E27FC236}">
                  <a16:creationId xmlns:a16="http://schemas.microsoft.com/office/drawing/2014/main" id="{9754CA3F-E8F9-4465-AEF8-4F8A552D56BE}"/>
                </a:ext>
              </a:extLst>
            </p:cNvPr>
            <p:cNvSpPr/>
            <p:nvPr/>
          </p:nvSpPr>
          <p:spPr>
            <a:xfrm>
              <a:off x="5733873" y="1674241"/>
              <a:ext cx="88828"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99" name="Rectangle 98">
              <a:extLst>
                <a:ext uri="{FF2B5EF4-FFF2-40B4-BE49-F238E27FC236}">
                  <a16:creationId xmlns:a16="http://schemas.microsoft.com/office/drawing/2014/main" id="{9B0AFB2D-B306-41FD-BCC8-BC9F9731E866}"/>
                </a:ext>
              </a:extLst>
            </p:cNvPr>
            <p:cNvSpPr/>
            <p:nvPr/>
          </p:nvSpPr>
          <p:spPr>
            <a:xfrm>
              <a:off x="5800929" y="1674241"/>
              <a:ext cx="1332952"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Principal Amount: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0" name="Rectangle 99">
              <a:extLst>
                <a:ext uri="{FF2B5EF4-FFF2-40B4-BE49-F238E27FC236}">
                  <a16:creationId xmlns:a16="http://schemas.microsoft.com/office/drawing/2014/main" id="{790BC48C-3A93-488B-A1DF-ECB066BCD653}"/>
                </a:ext>
              </a:extLst>
            </p:cNvPr>
            <p:cNvSpPr/>
            <p:nvPr/>
          </p:nvSpPr>
          <p:spPr>
            <a:xfrm>
              <a:off x="5791784" y="1817497"/>
              <a:ext cx="1137281"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Cash or Shares?</a:t>
              </a:r>
              <a:endParaRPr lang="en-IN" sz="1100">
                <a:solidFill>
                  <a:srgbClr val="000000"/>
                </a:solidFill>
                <a:effectLst/>
                <a:latin typeface="Calibri" panose="020F0502020204030204" pitchFamily="34" charset="0"/>
                <a:ea typeface="Calibri" panose="020F0502020204030204" pitchFamily="34" charset="0"/>
              </a:endParaRPr>
            </a:p>
          </p:txBody>
        </p:sp>
        <p:sp>
          <p:nvSpPr>
            <p:cNvPr id="101" name="Rectangle 100">
              <a:extLst>
                <a:ext uri="{FF2B5EF4-FFF2-40B4-BE49-F238E27FC236}">
                  <a16:creationId xmlns:a16="http://schemas.microsoft.com/office/drawing/2014/main" id="{C59BC3F6-4242-435E-93E7-678668132365}"/>
                </a:ext>
              </a:extLst>
            </p:cNvPr>
            <p:cNvSpPr/>
            <p:nvPr/>
          </p:nvSpPr>
          <p:spPr>
            <a:xfrm>
              <a:off x="6645605" y="1817497"/>
              <a:ext cx="40311"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2" name="Shape 1026">
              <a:extLst>
                <a:ext uri="{FF2B5EF4-FFF2-40B4-BE49-F238E27FC236}">
                  <a16:creationId xmlns:a16="http://schemas.microsoft.com/office/drawing/2014/main" id="{0EA3CB77-1058-48CD-A336-25119AC4DF29}"/>
                </a:ext>
              </a:extLst>
            </p:cNvPr>
            <p:cNvSpPr/>
            <p:nvPr/>
          </p:nvSpPr>
          <p:spPr>
            <a:xfrm>
              <a:off x="4719142" y="1300734"/>
              <a:ext cx="928624" cy="1014476"/>
            </a:xfrm>
            <a:custGeom>
              <a:avLst/>
              <a:gdLst/>
              <a:ahLst/>
              <a:cxnLst/>
              <a:rect l="0" t="0" r="0" b="0"/>
              <a:pathLst>
                <a:path w="928624" h="1014476">
                  <a:moveTo>
                    <a:pt x="464312" y="0"/>
                  </a:moveTo>
                  <a:cubicBezTo>
                    <a:pt x="720725" y="0"/>
                    <a:pt x="928624" y="227076"/>
                    <a:pt x="928624" y="507238"/>
                  </a:cubicBezTo>
                  <a:cubicBezTo>
                    <a:pt x="928624" y="787400"/>
                    <a:pt x="720725" y="1014476"/>
                    <a:pt x="464312" y="1014476"/>
                  </a:cubicBezTo>
                  <a:cubicBezTo>
                    <a:pt x="207899" y="1014476"/>
                    <a:pt x="0" y="787400"/>
                    <a:pt x="0" y="507238"/>
                  </a:cubicBezTo>
                  <a:cubicBezTo>
                    <a:pt x="0" y="227076"/>
                    <a:pt x="207899" y="0"/>
                    <a:pt x="464312" y="0"/>
                  </a:cubicBez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IN"/>
            </a:p>
          </p:txBody>
        </p:sp>
        <p:sp>
          <p:nvSpPr>
            <p:cNvPr id="103" name="Shape 1027">
              <a:extLst>
                <a:ext uri="{FF2B5EF4-FFF2-40B4-BE49-F238E27FC236}">
                  <a16:creationId xmlns:a16="http://schemas.microsoft.com/office/drawing/2014/main" id="{A073C129-CF12-4F6E-BCD2-7A024F857FDC}"/>
                </a:ext>
              </a:extLst>
            </p:cNvPr>
            <p:cNvSpPr/>
            <p:nvPr/>
          </p:nvSpPr>
          <p:spPr>
            <a:xfrm>
              <a:off x="4719142" y="1300734"/>
              <a:ext cx="928624" cy="1014476"/>
            </a:xfrm>
            <a:custGeom>
              <a:avLst/>
              <a:gdLst/>
              <a:ahLst/>
              <a:cxnLst/>
              <a:rect l="0" t="0" r="0" b="0"/>
              <a:pathLst>
                <a:path w="928624" h="1014476">
                  <a:moveTo>
                    <a:pt x="0" y="507238"/>
                  </a:moveTo>
                  <a:cubicBezTo>
                    <a:pt x="0" y="227076"/>
                    <a:pt x="207899" y="0"/>
                    <a:pt x="464312" y="0"/>
                  </a:cubicBezTo>
                  <a:cubicBezTo>
                    <a:pt x="720725" y="0"/>
                    <a:pt x="928624" y="227076"/>
                    <a:pt x="928624" y="507238"/>
                  </a:cubicBezTo>
                  <a:cubicBezTo>
                    <a:pt x="928624" y="787400"/>
                    <a:pt x="720725" y="1014476"/>
                    <a:pt x="464312" y="1014476"/>
                  </a:cubicBezTo>
                  <a:cubicBezTo>
                    <a:pt x="207899" y="1014476"/>
                    <a:pt x="0" y="787400"/>
                    <a:pt x="0" y="507238"/>
                  </a:cubicBezTo>
                  <a:close/>
                </a:path>
              </a:pathLst>
            </a:custGeom>
            <a:ln w="25400"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104" name="Rectangle 103">
              <a:extLst>
                <a:ext uri="{FF2B5EF4-FFF2-40B4-BE49-F238E27FC236}">
                  <a16:creationId xmlns:a16="http://schemas.microsoft.com/office/drawing/2014/main" id="{807B98DC-C1DB-4D75-9FC2-81F1C4A73CBD}"/>
                </a:ext>
              </a:extLst>
            </p:cNvPr>
            <p:cNvSpPr/>
            <p:nvPr/>
          </p:nvSpPr>
          <p:spPr>
            <a:xfrm>
              <a:off x="4912436" y="1458087"/>
              <a:ext cx="764489" cy="181679"/>
            </a:xfrm>
            <a:prstGeom prst="rect">
              <a:avLst/>
            </a:prstGeom>
            <a:ln>
              <a:noFill/>
            </a:ln>
          </p:spPr>
          <p:txBody>
            <a:bodyPr vert="horz" lIns="0" tIns="0" rIns="0" bIns="0" rtlCol="0">
              <a:noAutofit/>
            </a:bodyPr>
            <a:lstStyle/>
            <a:p>
              <a:pPr>
                <a:lnSpc>
                  <a:spcPct val="107000"/>
                </a:lnSpc>
                <a:spcAft>
                  <a:spcPts val="800"/>
                </a:spcAft>
              </a:pPr>
              <a:r>
                <a:rPr lang="en-IN" sz="1050" b="1">
                  <a:solidFill>
                    <a:srgbClr val="FFFFFF"/>
                  </a:solidFill>
                  <a:effectLst/>
                  <a:latin typeface="Calibri" panose="020F0502020204030204" pitchFamily="34" charset="0"/>
                  <a:ea typeface="Calibri" panose="020F0502020204030204" pitchFamily="34" charset="0"/>
                </a:rPr>
                <a:t>Valuation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5" name="Rectangle 104">
              <a:extLst>
                <a:ext uri="{FF2B5EF4-FFF2-40B4-BE49-F238E27FC236}">
                  <a16:creationId xmlns:a16="http://schemas.microsoft.com/office/drawing/2014/main" id="{0BB938E1-0FB2-40AB-8A76-0F40F23AFD00}"/>
                </a:ext>
              </a:extLst>
            </p:cNvPr>
            <p:cNvSpPr/>
            <p:nvPr/>
          </p:nvSpPr>
          <p:spPr>
            <a:xfrm>
              <a:off x="4982541" y="1601343"/>
              <a:ext cx="574527" cy="181679"/>
            </a:xfrm>
            <a:prstGeom prst="rect">
              <a:avLst/>
            </a:prstGeom>
            <a:ln>
              <a:noFill/>
            </a:ln>
          </p:spPr>
          <p:txBody>
            <a:bodyPr vert="horz" lIns="0" tIns="0" rIns="0" bIns="0" rtlCol="0">
              <a:noAutofit/>
            </a:bodyPr>
            <a:lstStyle/>
            <a:p>
              <a:pPr>
                <a:lnSpc>
                  <a:spcPct val="107000"/>
                </a:lnSpc>
                <a:spcAft>
                  <a:spcPts val="800"/>
                </a:spcAft>
              </a:pPr>
              <a:r>
                <a:rPr lang="en-IN" sz="1050" b="1">
                  <a:solidFill>
                    <a:srgbClr val="FFFFFF"/>
                  </a:solidFill>
                  <a:effectLst/>
                  <a:latin typeface="Calibri" panose="020F0502020204030204" pitchFamily="34" charset="0"/>
                  <a:ea typeface="Calibri" panose="020F0502020204030204" pitchFamily="34" charset="0"/>
                </a:rPr>
                <a:t>Date, if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6" name="Rectangle 105">
              <a:extLst>
                <a:ext uri="{FF2B5EF4-FFF2-40B4-BE49-F238E27FC236}">
                  <a16:creationId xmlns:a16="http://schemas.microsoft.com/office/drawing/2014/main" id="{1483BF97-E8C1-424F-87EB-4BB80E86B9B4}"/>
                </a:ext>
              </a:extLst>
            </p:cNvPr>
            <p:cNvSpPr/>
            <p:nvPr/>
          </p:nvSpPr>
          <p:spPr>
            <a:xfrm>
              <a:off x="4891101" y="1744370"/>
              <a:ext cx="450154" cy="182091"/>
            </a:xfrm>
            <a:prstGeom prst="rect">
              <a:avLst/>
            </a:prstGeom>
            <a:ln>
              <a:noFill/>
            </a:ln>
          </p:spPr>
          <p:txBody>
            <a:bodyPr vert="horz" lIns="0" tIns="0" rIns="0" bIns="0" rtlCol="0">
              <a:noAutofit/>
            </a:bodyPr>
            <a:lstStyle/>
            <a:p>
              <a:pPr>
                <a:lnSpc>
                  <a:spcPct val="107000"/>
                </a:lnSpc>
                <a:spcAft>
                  <a:spcPts val="800"/>
                </a:spcAft>
              </a:pPr>
              <a:r>
                <a:rPr lang="en-IN" sz="1050" b="1">
                  <a:solidFill>
                    <a:srgbClr val="FFFFFF"/>
                  </a:solidFill>
                  <a:effectLst/>
                  <a:latin typeface="Calibri" panose="020F0502020204030204" pitchFamily="34" charset="0"/>
                  <a:ea typeface="Calibri" panose="020F0502020204030204" pitchFamily="34" charset="0"/>
                </a:rPr>
                <a:t>Knock</a:t>
              </a:r>
              <a:endParaRPr lang="en-IN" sz="1100">
                <a:solidFill>
                  <a:srgbClr val="000000"/>
                </a:solidFill>
                <a:effectLst/>
                <a:latin typeface="Calibri" panose="020F0502020204030204" pitchFamily="34" charset="0"/>
                <a:ea typeface="Calibri" panose="020F0502020204030204" pitchFamily="34" charset="0"/>
              </a:endParaRPr>
            </a:p>
          </p:txBody>
        </p:sp>
        <p:sp>
          <p:nvSpPr>
            <p:cNvPr id="107" name="Rectangle 106">
              <a:extLst>
                <a:ext uri="{FF2B5EF4-FFF2-40B4-BE49-F238E27FC236}">
                  <a16:creationId xmlns:a16="http://schemas.microsoft.com/office/drawing/2014/main" id="{DD7D66D9-7251-44F4-9953-2A63C8A77E7F}"/>
                </a:ext>
              </a:extLst>
            </p:cNvPr>
            <p:cNvSpPr/>
            <p:nvPr/>
          </p:nvSpPr>
          <p:spPr>
            <a:xfrm>
              <a:off x="5229810" y="1744370"/>
              <a:ext cx="54705" cy="182091"/>
            </a:xfrm>
            <a:prstGeom prst="rect">
              <a:avLst/>
            </a:prstGeom>
            <a:ln>
              <a:noFill/>
            </a:ln>
          </p:spPr>
          <p:txBody>
            <a:bodyPr vert="horz" lIns="0" tIns="0" rIns="0" bIns="0" rtlCol="0">
              <a:noAutofit/>
            </a:bodyPr>
            <a:lstStyle/>
            <a:p>
              <a:pPr>
                <a:lnSpc>
                  <a:spcPct val="107000"/>
                </a:lnSpc>
                <a:spcAft>
                  <a:spcPts val="800"/>
                </a:spcAft>
              </a:pPr>
              <a:r>
                <a:rPr lang="en-IN" sz="1050" b="1">
                  <a:solidFill>
                    <a:srgbClr val="FFFFFF"/>
                  </a:solidFill>
                  <a:effectLst/>
                  <a:latin typeface="Calibri" panose="020F0502020204030204" pitchFamily="34" charset="0"/>
                  <a:ea typeface="Calibri" panose="020F050202020403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08" name="Rectangle 107">
              <a:extLst>
                <a:ext uri="{FF2B5EF4-FFF2-40B4-BE49-F238E27FC236}">
                  <a16:creationId xmlns:a16="http://schemas.microsoft.com/office/drawing/2014/main" id="{C4B0778D-298C-418D-8C0A-07A3C625FE18}"/>
                </a:ext>
              </a:extLst>
            </p:cNvPr>
            <p:cNvSpPr/>
            <p:nvPr/>
          </p:nvSpPr>
          <p:spPr>
            <a:xfrm>
              <a:off x="5269434" y="1744370"/>
              <a:ext cx="319649" cy="182091"/>
            </a:xfrm>
            <a:prstGeom prst="rect">
              <a:avLst/>
            </a:prstGeom>
            <a:ln>
              <a:noFill/>
            </a:ln>
          </p:spPr>
          <p:txBody>
            <a:bodyPr vert="horz" lIns="0" tIns="0" rIns="0" bIns="0" rtlCol="0">
              <a:noAutofit/>
            </a:bodyPr>
            <a:lstStyle/>
            <a:p>
              <a:pPr>
                <a:lnSpc>
                  <a:spcPct val="107000"/>
                </a:lnSpc>
                <a:spcAft>
                  <a:spcPts val="800"/>
                </a:spcAft>
              </a:pPr>
              <a:r>
                <a:rPr lang="en-IN" sz="1050" b="1">
                  <a:solidFill>
                    <a:srgbClr val="FFFFFF"/>
                  </a:solidFill>
                  <a:effectLst/>
                  <a:latin typeface="Calibri" panose="020F0502020204030204" pitchFamily="34" charset="0"/>
                  <a:ea typeface="Calibri" panose="020F0502020204030204" pitchFamily="34" charset="0"/>
                </a:rPr>
                <a:t>Out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9" name="Rectangle 108">
              <a:extLst>
                <a:ext uri="{FF2B5EF4-FFF2-40B4-BE49-F238E27FC236}">
                  <a16:creationId xmlns:a16="http://schemas.microsoft.com/office/drawing/2014/main" id="{03AA3A4E-22CC-41F4-B9E8-1194E72E689E}"/>
                </a:ext>
              </a:extLst>
            </p:cNvPr>
            <p:cNvSpPr/>
            <p:nvPr/>
          </p:nvSpPr>
          <p:spPr>
            <a:xfrm>
              <a:off x="4979492" y="1888236"/>
              <a:ext cx="586477" cy="181679"/>
            </a:xfrm>
            <a:prstGeom prst="rect">
              <a:avLst/>
            </a:prstGeom>
            <a:ln>
              <a:noFill/>
            </a:ln>
          </p:spPr>
          <p:txBody>
            <a:bodyPr vert="horz" lIns="0" tIns="0" rIns="0" bIns="0" rtlCol="0">
              <a:noAutofit/>
            </a:bodyPr>
            <a:lstStyle/>
            <a:p>
              <a:pPr>
                <a:lnSpc>
                  <a:spcPct val="107000"/>
                </a:lnSpc>
                <a:spcAft>
                  <a:spcPts val="800"/>
                </a:spcAft>
              </a:pPr>
              <a:r>
                <a:rPr lang="en-IN" sz="1050" b="1">
                  <a:solidFill>
                    <a:srgbClr val="FFFFFF"/>
                  </a:solidFill>
                  <a:effectLst/>
                  <a:latin typeface="Calibri" panose="020F0502020204030204" pitchFamily="34" charset="0"/>
                  <a:ea typeface="Calibri" panose="020F0502020204030204" pitchFamily="34" charset="0"/>
                </a:rPr>
                <a:t>has not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10" name="Rectangle 109">
              <a:extLst>
                <a:ext uri="{FF2B5EF4-FFF2-40B4-BE49-F238E27FC236}">
                  <a16:creationId xmlns:a16="http://schemas.microsoft.com/office/drawing/2014/main" id="{7565BEFB-A41B-4100-978F-33E9E69BF4F9}"/>
                </a:ext>
              </a:extLst>
            </p:cNvPr>
            <p:cNvSpPr/>
            <p:nvPr/>
          </p:nvSpPr>
          <p:spPr>
            <a:xfrm>
              <a:off x="4936821" y="2034540"/>
              <a:ext cx="654436" cy="181679"/>
            </a:xfrm>
            <a:prstGeom prst="rect">
              <a:avLst/>
            </a:prstGeom>
            <a:ln>
              <a:noFill/>
            </a:ln>
          </p:spPr>
          <p:txBody>
            <a:bodyPr vert="horz" lIns="0" tIns="0" rIns="0" bIns="0" rtlCol="0">
              <a:noAutofit/>
            </a:bodyPr>
            <a:lstStyle/>
            <a:p>
              <a:pPr>
                <a:lnSpc>
                  <a:spcPct val="107000"/>
                </a:lnSpc>
                <a:spcAft>
                  <a:spcPts val="800"/>
                </a:spcAft>
              </a:pPr>
              <a:r>
                <a:rPr lang="en-IN" sz="1050" b="1">
                  <a:solidFill>
                    <a:srgbClr val="FFFFFF"/>
                  </a:solidFill>
                  <a:effectLst/>
                  <a:latin typeface="Calibri" panose="020F0502020204030204" pitchFamily="34" charset="0"/>
                  <a:ea typeface="Calibri" panose="020F0502020204030204" pitchFamily="34" charset="0"/>
                </a:rPr>
                <a:t>occurred</a:t>
              </a:r>
              <a:endParaRPr lang="en-IN" sz="1100">
                <a:solidFill>
                  <a:srgbClr val="000000"/>
                </a:solidFill>
                <a:effectLst/>
                <a:latin typeface="Calibri" panose="020F0502020204030204" pitchFamily="34" charset="0"/>
                <a:ea typeface="Calibri" panose="020F0502020204030204" pitchFamily="34" charset="0"/>
              </a:endParaRPr>
            </a:p>
          </p:txBody>
        </p:sp>
        <p:sp>
          <p:nvSpPr>
            <p:cNvPr id="111" name="Rectangle 110">
              <a:extLst>
                <a:ext uri="{FF2B5EF4-FFF2-40B4-BE49-F238E27FC236}">
                  <a16:creationId xmlns:a16="http://schemas.microsoft.com/office/drawing/2014/main" id="{85711B5C-C470-4A29-98C1-E48D6B7FD77E}"/>
                </a:ext>
              </a:extLst>
            </p:cNvPr>
            <p:cNvSpPr/>
            <p:nvPr/>
          </p:nvSpPr>
          <p:spPr>
            <a:xfrm>
              <a:off x="5430978" y="2034540"/>
              <a:ext cx="40311" cy="181679"/>
            </a:xfrm>
            <a:prstGeom prst="rect">
              <a:avLst/>
            </a:prstGeom>
            <a:ln>
              <a:noFill/>
            </a:ln>
          </p:spPr>
          <p:txBody>
            <a:bodyPr vert="horz" lIns="0" tIns="0" rIns="0" bIns="0" rtlCol="0">
              <a:noAutofit/>
            </a:bodyPr>
            <a:lstStyle/>
            <a:p>
              <a:pPr>
                <a:lnSpc>
                  <a:spcPct val="107000"/>
                </a:lnSpc>
                <a:spcAft>
                  <a:spcPts val="800"/>
                </a:spcAft>
              </a:pPr>
              <a:r>
                <a:rPr lang="en-IN" sz="1050" b="1">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12" name="Shape 1038">
              <a:extLst>
                <a:ext uri="{FF2B5EF4-FFF2-40B4-BE49-F238E27FC236}">
                  <a16:creationId xmlns:a16="http://schemas.microsoft.com/office/drawing/2014/main" id="{FBD78188-68C5-4C7B-994A-C868907DF848}"/>
                </a:ext>
              </a:extLst>
            </p:cNvPr>
            <p:cNvSpPr/>
            <p:nvPr/>
          </p:nvSpPr>
          <p:spPr>
            <a:xfrm>
              <a:off x="2870784" y="122682"/>
              <a:ext cx="2565273" cy="757428"/>
            </a:xfrm>
            <a:custGeom>
              <a:avLst/>
              <a:gdLst/>
              <a:ahLst/>
              <a:cxnLst/>
              <a:rect l="0" t="0" r="0" b="0"/>
              <a:pathLst>
                <a:path w="2565273" h="757428">
                  <a:moveTo>
                    <a:pt x="126238" y="0"/>
                  </a:moveTo>
                  <a:lnTo>
                    <a:pt x="2439035" y="0"/>
                  </a:lnTo>
                  <a:cubicBezTo>
                    <a:pt x="2508758" y="0"/>
                    <a:pt x="2565273" y="56515"/>
                    <a:pt x="2565273" y="126238"/>
                  </a:cubicBezTo>
                  <a:lnTo>
                    <a:pt x="2565273" y="631190"/>
                  </a:lnTo>
                  <a:cubicBezTo>
                    <a:pt x="2565273" y="700913"/>
                    <a:pt x="2508758" y="757428"/>
                    <a:pt x="2439035" y="757428"/>
                  </a:cubicBezTo>
                  <a:lnTo>
                    <a:pt x="126238" y="757428"/>
                  </a:lnTo>
                  <a:cubicBezTo>
                    <a:pt x="56515" y="757428"/>
                    <a:pt x="0" y="700913"/>
                    <a:pt x="0" y="631190"/>
                  </a:cubicBezTo>
                  <a:lnTo>
                    <a:pt x="0" y="126238"/>
                  </a:lnTo>
                  <a:cubicBezTo>
                    <a:pt x="0" y="56515"/>
                    <a:pt x="56515" y="0"/>
                    <a:pt x="126238" y="0"/>
                  </a:cubicBezTo>
                  <a:close/>
                </a:path>
              </a:pathLst>
            </a:custGeom>
            <a:ln w="0" cap="flat">
              <a:round/>
            </a:ln>
          </p:spPr>
          <p:style>
            <a:lnRef idx="0">
              <a:srgbClr val="000000">
                <a:alpha val="0"/>
              </a:srgbClr>
            </a:lnRef>
            <a:fillRef idx="1">
              <a:srgbClr val="EBF1DE"/>
            </a:fillRef>
            <a:effectRef idx="0">
              <a:scrgbClr r="0" g="0" b="0"/>
            </a:effectRef>
            <a:fontRef idx="none"/>
          </p:style>
          <p:txBody>
            <a:bodyPr/>
            <a:lstStyle/>
            <a:p>
              <a:endParaRPr lang="en-IN"/>
            </a:p>
          </p:txBody>
        </p:sp>
        <p:sp>
          <p:nvSpPr>
            <p:cNvPr id="113" name="Shape 1039">
              <a:extLst>
                <a:ext uri="{FF2B5EF4-FFF2-40B4-BE49-F238E27FC236}">
                  <a16:creationId xmlns:a16="http://schemas.microsoft.com/office/drawing/2014/main" id="{0444DE3D-3C10-485F-8B95-8870954A5CBD}"/>
                </a:ext>
              </a:extLst>
            </p:cNvPr>
            <p:cNvSpPr/>
            <p:nvPr/>
          </p:nvSpPr>
          <p:spPr>
            <a:xfrm>
              <a:off x="2870784" y="122682"/>
              <a:ext cx="2565273" cy="757428"/>
            </a:xfrm>
            <a:custGeom>
              <a:avLst/>
              <a:gdLst/>
              <a:ahLst/>
              <a:cxnLst/>
              <a:rect l="0" t="0" r="0" b="0"/>
              <a:pathLst>
                <a:path w="2565273" h="757428">
                  <a:moveTo>
                    <a:pt x="0" y="126238"/>
                  </a:moveTo>
                  <a:cubicBezTo>
                    <a:pt x="0" y="56515"/>
                    <a:pt x="56515" y="0"/>
                    <a:pt x="126238" y="0"/>
                  </a:cubicBezTo>
                  <a:lnTo>
                    <a:pt x="2439035" y="0"/>
                  </a:lnTo>
                  <a:cubicBezTo>
                    <a:pt x="2508758" y="0"/>
                    <a:pt x="2565273" y="56515"/>
                    <a:pt x="2565273" y="126238"/>
                  </a:cubicBezTo>
                  <a:lnTo>
                    <a:pt x="2565273" y="631190"/>
                  </a:lnTo>
                  <a:cubicBezTo>
                    <a:pt x="2565273" y="700913"/>
                    <a:pt x="2508758" y="757428"/>
                    <a:pt x="2439035" y="757428"/>
                  </a:cubicBezTo>
                  <a:lnTo>
                    <a:pt x="126238" y="757428"/>
                  </a:lnTo>
                  <a:cubicBezTo>
                    <a:pt x="56515" y="757428"/>
                    <a:pt x="0" y="700913"/>
                    <a:pt x="0" y="631190"/>
                  </a:cubicBezTo>
                  <a:close/>
                </a:path>
              </a:pathLst>
            </a:custGeom>
            <a:ln w="25400"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114" name="Rectangle 113">
              <a:extLst>
                <a:ext uri="{FF2B5EF4-FFF2-40B4-BE49-F238E27FC236}">
                  <a16:creationId xmlns:a16="http://schemas.microsoft.com/office/drawing/2014/main" id="{41E823A2-152E-4375-B459-5AB7A06C2513}"/>
                </a:ext>
              </a:extLst>
            </p:cNvPr>
            <p:cNvSpPr/>
            <p:nvPr/>
          </p:nvSpPr>
          <p:spPr>
            <a:xfrm>
              <a:off x="3107131" y="206248"/>
              <a:ext cx="2459708"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If stock trades AT or ABOVE Knock</a:t>
              </a:r>
              <a:endParaRPr lang="en-IN" sz="1100">
                <a:solidFill>
                  <a:srgbClr val="000000"/>
                </a:solidFill>
                <a:effectLst/>
                <a:latin typeface="Calibri" panose="020F0502020204030204" pitchFamily="34" charset="0"/>
                <a:ea typeface="Calibri" panose="020F0502020204030204" pitchFamily="34" charset="0"/>
              </a:endParaRPr>
            </a:p>
          </p:txBody>
        </p:sp>
        <p:sp>
          <p:nvSpPr>
            <p:cNvPr id="115" name="Rectangle 114">
              <a:extLst>
                <a:ext uri="{FF2B5EF4-FFF2-40B4-BE49-F238E27FC236}">
                  <a16:creationId xmlns:a16="http://schemas.microsoft.com/office/drawing/2014/main" id="{7D35254F-6803-432C-A19B-C9DC45945052}"/>
                </a:ext>
              </a:extLst>
            </p:cNvPr>
            <p:cNvSpPr/>
            <p:nvPr/>
          </p:nvSpPr>
          <p:spPr>
            <a:xfrm>
              <a:off x="4957903" y="206248"/>
              <a:ext cx="54581"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16" name="Rectangle 115">
              <a:extLst>
                <a:ext uri="{FF2B5EF4-FFF2-40B4-BE49-F238E27FC236}">
                  <a16:creationId xmlns:a16="http://schemas.microsoft.com/office/drawing/2014/main" id="{6B219CE6-AC5B-43E5-B87E-BB0EC17A1BAC}"/>
                </a:ext>
              </a:extLst>
            </p:cNvPr>
            <p:cNvSpPr/>
            <p:nvPr/>
          </p:nvSpPr>
          <p:spPr>
            <a:xfrm>
              <a:off x="4997527" y="206248"/>
              <a:ext cx="311789"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Out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17" name="Rectangle 116">
              <a:extLst>
                <a:ext uri="{FF2B5EF4-FFF2-40B4-BE49-F238E27FC236}">
                  <a16:creationId xmlns:a16="http://schemas.microsoft.com/office/drawing/2014/main" id="{9BEDBE2A-D8B2-4C49-BDB9-6B87587C562B}"/>
                </a:ext>
              </a:extLst>
            </p:cNvPr>
            <p:cNvSpPr/>
            <p:nvPr/>
          </p:nvSpPr>
          <p:spPr>
            <a:xfrm>
              <a:off x="3006547" y="364744"/>
              <a:ext cx="360127"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Price</a:t>
              </a:r>
              <a:endParaRPr lang="en-IN" sz="1100">
                <a:solidFill>
                  <a:srgbClr val="000000"/>
                </a:solidFill>
                <a:effectLst/>
                <a:latin typeface="Calibri" panose="020F0502020204030204" pitchFamily="34" charset="0"/>
                <a:ea typeface="Calibri" panose="020F0502020204030204" pitchFamily="34" charset="0"/>
              </a:endParaRPr>
            </a:p>
          </p:txBody>
        </p:sp>
        <p:sp>
          <p:nvSpPr>
            <p:cNvPr id="118" name="Rectangle 117">
              <a:extLst>
                <a:ext uri="{FF2B5EF4-FFF2-40B4-BE49-F238E27FC236}">
                  <a16:creationId xmlns:a16="http://schemas.microsoft.com/office/drawing/2014/main" id="{CC1E4BAD-195E-4437-904C-FBEFC24FE6C6}"/>
                </a:ext>
              </a:extLst>
            </p:cNvPr>
            <p:cNvSpPr/>
            <p:nvPr/>
          </p:nvSpPr>
          <p:spPr>
            <a:xfrm>
              <a:off x="3277819" y="364744"/>
              <a:ext cx="1235741" cy="181679"/>
            </a:xfrm>
            <a:prstGeom prst="rect">
              <a:avLst/>
            </a:prstGeom>
            <a:ln>
              <a:noFill/>
            </a:ln>
          </p:spPr>
          <p:txBody>
            <a:bodyPr vert="horz" lIns="0" tIns="0" rIns="0" bIns="0" rtlCol="0">
              <a:noAutofit/>
            </a:bodyPr>
            <a:lstStyle/>
            <a:p>
              <a:pPr>
                <a:lnSpc>
                  <a:spcPct val="107000"/>
                </a:lnSpc>
                <a:spcAft>
                  <a:spcPts val="800"/>
                </a:spcAft>
              </a:pPr>
              <a:r>
                <a:rPr lang="en-IN" sz="1050" dirty="0">
                  <a:solidFill>
                    <a:srgbClr val="000000"/>
                  </a:solidFill>
                  <a:effectLst/>
                  <a:latin typeface="Calibri" panose="020F0502020204030204" pitchFamily="34" charset="0"/>
                  <a:ea typeface="Calibri" panose="020F0502020204030204" pitchFamily="34" charset="0"/>
                </a:rPr>
                <a:t>, client gets back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19" name="Rectangle 118">
              <a:extLst>
                <a:ext uri="{FF2B5EF4-FFF2-40B4-BE49-F238E27FC236}">
                  <a16:creationId xmlns:a16="http://schemas.microsoft.com/office/drawing/2014/main" id="{E33A1536-4134-4FDF-8554-8102F66D9169}"/>
                </a:ext>
              </a:extLst>
            </p:cNvPr>
            <p:cNvSpPr/>
            <p:nvPr/>
          </p:nvSpPr>
          <p:spPr>
            <a:xfrm>
              <a:off x="4204792" y="364744"/>
              <a:ext cx="1495268"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Principal  Amount in </a:t>
              </a:r>
              <a:endParaRPr lang="en-IN" sz="1100">
                <a:solidFill>
                  <a:srgbClr val="000000"/>
                </a:solidFill>
                <a:effectLst/>
                <a:latin typeface="Calibri" panose="020F0502020204030204" pitchFamily="34" charset="0"/>
                <a:ea typeface="Calibri" panose="020F0502020204030204" pitchFamily="34" charset="0"/>
              </a:endParaRPr>
            </a:p>
          </p:txBody>
        </p:sp>
        <p:sp>
          <p:nvSpPr>
            <p:cNvPr id="120" name="Rectangle 119">
              <a:extLst>
                <a:ext uri="{FF2B5EF4-FFF2-40B4-BE49-F238E27FC236}">
                  <a16:creationId xmlns:a16="http://schemas.microsoft.com/office/drawing/2014/main" id="{D31A94D2-F1E8-4952-80C3-ECB8F7EBA00D}"/>
                </a:ext>
              </a:extLst>
            </p:cNvPr>
            <p:cNvSpPr/>
            <p:nvPr/>
          </p:nvSpPr>
          <p:spPr>
            <a:xfrm>
              <a:off x="3040075" y="526288"/>
              <a:ext cx="324632" cy="181679"/>
            </a:xfrm>
            <a:prstGeom prst="rect">
              <a:avLst/>
            </a:prstGeom>
            <a:ln>
              <a:noFill/>
            </a:ln>
          </p:spPr>
          <p:txBody>
            <a:bodyPr vert="horz" lIns="0" tIns="0" rIns="0" bIns="0" rtlCol="0">
              <a:noAutofit/>
            </a:bodyPr>
            <a:lstStyle/>
            <a:p>
              <a:pPr>
                <a:lnSpc>
                  <a:spcPct val="107000"/>
                </a:lnSpc>
                <a:spcAft>
                  <a:spcPts val="800"/>
                </a:spcAft>
              </a:pPr>
              <a:r>
                <a:rPr lang="en-IN" sz="1050" u="sng">
                  <a:solidFill>
                    <a:srgbClr val="000000"/>
                  </a:solidFill>
                  <a:effectLst/>
                  <a:uFill>
                    <a:solidFill>
                      <a:srgbClr val="000000"/>
                    </a:solidFill>
                  </a:uFill>
                  <a:latin typeface="Calibri" panose="020F0502020204030204" pitchFamily="34" charset="0"/>
                  <a:ea typeface="Calibri" panose="020F0502020204030204" pitchFamily="34" charset="0"/>
                </a:rPr>
                <a:t>cash</a:t>
              </a:r>
              <a:endParaRPr lang="en-IN" sz="1100">
                <a:solidFill>
                  <a:srgbClr val="000000"/>
                </a:solidFill>
                <a:effectLst/>
                <a:latin typeface="Calibri" panose="020F0502020204030204" pitchFamily="34" charset="0"/>
                <a:ea typeface="Calibri" panose="020F0502020204030204" pitchFamily="34" charset="0"/>
              </a:endParaRPr>
            </a:p>
          </p:txBody>
        </p:sp>
        <p:sp>
          <p:nvSpPr>
            <p:cNvPr id="121" name="Rectangle 120">
              <a:extLst>
                <a:ext uri="{FF2B5EF4-FFF2-40B4-BE49-F238E27FC236}">
                  <a16:creationId xmlns:a16="http://schemas.microsoft.com/office/drawing/2014/main" id="{4305357C-F4F8-4DC1-A36E-7B8BE6EFC060}"/>
                </a:ext>
              </a:extLst>
            </p:cNvPr>
            <p:cNvSpPr/>
            <p:nvPr/>
          </p:nvSpPr>
          <p:spPr>
            <a:xfrm>
              <a:off x="3283916" y="526288"/>
              <a:ext cx="40311"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22" name="Rectangle 121">
              <a:extLst>
                <a:ext uri="{FF2B5EF4-FFF2-40B4-BE49-F238E27FC236}">
                  <a16:creationId xmlns:a16="http://schemas.microsoft.com/office/drawing/2014/main" id="{673D8D8C-EDFF-4276-BC92-25CE2CEECCC5}"/>
                </a:ext>
              </a:extLst>
            </p:cNvPr>
            <p:cNvSpPr/>
            <p:nvPr/>
          </p:nvSpPr>
          <p:spPr>
            <a:xfrm>
              <a:off x="3314395" y="526288"/>
              <a:ext cx="2633261"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on Issue Date + 4 or Knock Out Date </a:t>
              </a:r>
              <a:endParaRPr lang="en-IN" sz="1100">
                <a:solidFill>
                  <a:srgbClr val="000000"/>
                </a:solidFill>
                <a:effectLst/>
                <a:latin typeface="Calibri" panose="020F0502020204030204" pitchFamily="34" charset="0"/>
                <a:ea typeface="Calibri" panose="020F0502020204030204" pitchFamily="34" charset="0"/>
              </a:endParaRPr>
            </a:p>
          </p:txBody>
        </p:sp>
        <p:sp>
          <p:nvSpPr>
            <p:cNvPr id="123" name="Rectangle 122">
              <a:extLst>
                <a:ext uri="{FF2B5EF4-FFF2-40B4-BE49-F238E27FC236}">
                  <a16:creationId xmlns:a16="http://schemas.microsoft.com/office/drawing/2014/main" id="{4FC1A018-68E4-4BF9-BD7E-F9982C050373}"/>
                </a:ext>
              </a:extLst>
            </p:cNvPr>
            <p:cNvSpPr/>
            <p:nvPr/>
          </p:nvSpPr>
          <p:spPr>
            <a:xfrm>
              <a:off x="3561665" y="684556"/>
              <a:ext cx="89030" cy="182091"/>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24" name="Rectangle 123">
              <a:extLst>
                <a:ext uri="{FF2B5EF4-FFF2-40B4-BE49-F238E27FC236}">
                  <a16:creationId xmlns:a16="http://schemas.microsoft.com/office/drawing/2014/main" id="{E0834056-6A13-44B6-994C-B3C91F835B94}"/>
                </a:ext>
              </a:extLst>
            </p:cNvPr>
            <p:cNvSpPr/>
            <p:nvPr/>
          </p:nvSpPr>
          <p:spPr>
            <a:xfrm>
              <a:off x="3628604" y="684556"/>
              <a:ext cx="1488832" cy="182091"/>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 4, whichever is later</a:t>
              </a:r>
              <a:endParaRPr lang="en-IN" sz="1100">
                <a:solidFill>
                  <a:srgbClr val="000000"/>
                </a:solidFill>
                <a:effectLst/>
                <a:latin typeface="Calibri" panose="020F0502020204030204" pitchFamily="34" charset="0"/>
                <a:ea typeface="Calibri" panose="020F0502020204030204" pitchFamily="34" charset="0"/>
              </a:endParaRPr>
            </a:p>
          </p:txBody>
        </p:sp>
        <p:sp>
          <p:nvSpPr>
            <p:cNvPr id="125" name="Rectangle 124">
              <a:extLst>
                <a:ext uri="{FF2B5EF4-FFF2-40B4-BE49-F238E27FC236}">
                  <a16:creationId xmlns:a16="http://schemas.microsoft.com/office/drawing/2014/main" id="{A26E6DF3-8517-411D-96AD-0967DA9843A4}"/>
                </a:ext>
              </a:extLst>
            </p:cNvPr>
            <p:cNvSpPr/>
            <p:nvPr/>
          </p:nvSpPr>
          <p:spPr>
            <a:xfrm>
              <a:off x="4747591" y="684556"/>
              <a:ext cx="40403" cy="182091"/>
            </a:xfrm>
            <a:prstGeom prst="rect">
              <a:avLst/>
            </a:prstGeom>
            <a:ln>
              <a:noFill/>
            </a:ln>
          </p:spPr>
          <p:txBody>
            <a:bodyPr vert="horz" lIns="0" tIns="0" rIns="0" bIns="0" rtlCol="0">
              <a:noAutofit/>
            </a:bodyPr>
            <a:lstStyle/>
            <a:p>
              <a:pPr>
                <a:lnSpc>
                  <a:spcPct val="107000"/>
                </a:lnSpc>
                <a:spcAft>
                  <a:spcPts val="800"/>
                </a:spcAft>
              </a:pPr>
              <a:r>
                <a:rPr lang="en-IN" sz="105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26" name="Shape 1052">
              <a:extLst>
                <a:ext uri="{FF2B5EF4-FFF2-40B4-BE49-F238E27FC236}">
                  <a16:creationId xmlns:a16="http://schemas.microsoft.com/office/drawing/2014/main" id="{766E5701-0C9A-4754-B758-9A5DF3EFBE8E}"/>
                </a:ext>
              </a:extLst>
            </p:cNvPr>
            <p:cNvSpPr/>
            <p:nvPr/>
          </p:nvSpPr>
          <p:spPr>
            <a:xfrm>
              <a:off x="1900250" y="29591"/>
              <a:ext cx="1084961" cy="922274"/>
            </a:xfrm>
            <a:custGeom>
              <a:avLst/>
              <a:gdLst/>
              <a:ahLst/>
              <a:cxnLst/>
              <a:rect l="0" t="0" r="0" b="0"/>
              <a:pathLst>
                <a:path w="1084961" h="922274">
                  <a:moveTo>
                    <a:pt x="542417" y="0"/>
                  </a:moveTo>
                  <a:cubicBezTo>
                    <a:pt x="842137" y="0"/>
                    <a:pt x="1084961" y="206375"/>
                    <a:pt x="1084961" y="461137"/>
                  </a:cubicBezTo>
                  <a:cubicBezTo>
                    <a:pt x="1084961" y="715772"/>
                    <a:pt x="842137" y="922274"/>
                    <a:pt x="542417" y="922274"/>
                  </a:cubicBezTo>
                  <a:cubicBezTo>
                    <a:pt x="242824" y="922274"/>
                    <a:pt x="0" y="715772"/>
                    <a:pt x="0" y="461137"/>
                  </a:cubicBezTo>
                  <a:cubicBezTo>
                    <a:pt x="0" y="206375"/>
                    <a:pt x="242824" y="0"/>
                    <a:pt x="542417" y="0"/>
                  </a:cubicBezTo>
                  <a:close/>
                </a:path>
              </a:pathLst>
            </a:custGeom>
            <a:ln w="0" cap="flat">
              <a:round/>
            </a:ln>
          </p:spPr>
          <p:style>
            <a:lnRef idx="0">
              <a:srgbClr val="000000">
                <a:alpha val="0"/>
              </a:srgbClr>
            </a:lnRef>
            <a:fillRef idx="1">
              <a:srgbClr val="E46C0A"/>
            </a:fillRef>
            <a:effectRef idx="0">
              <a:scrgbClr r="0" g="0" b="0"/>
            </a:effectRef>
            <a:fontRef idx="none"/>
          </p:style>
          <p:txBody>
            <a:bodyPr/>
            <a:lstStyle/>
            <a:p>
              <a:endParaRPr lang="en-IN"/>
            </a:p>
          </p:txBody>
        </p:sp>
        <p:sp>
          <p:nvSpPr>
            <p:cNvPr id="127" name="Shape 1053">
              <a:extLst>
                <a:ext uri="{FF2B5EF4-FFF2-40B4-BE49-F238E27FC236}">
                  <a16:creationId xmlns:a16="http://schemas.microsoft.com/office/drawing/2014/main" id="{ED2EC21C-D3C3-45FB-B376-9DD385147830}"/>
                </a:ext>
              </a:extLst>
            </p:cNvPr>
            <p:cNvSpPr/>
            <p:nvPr/>
          </p:nvSpPr>
          <p:spPr>
            <a:xfrm>
              <a:off x="1900250" y="29591"/>
              <a:ext cx="1084961" cy="922274"/>
            </a:xfrm>
            <a:custGeom>
              <a:avLst/>
              <a:gdLst/>
              <a:ahLst/>
              <a:cxnLst/>
              <a:rect l="0" t="0" r="0" b="0"/>
              <a:pathLst>
                <a:path w="1084961" h="922274">
                  <a:moveTo>
                    <a:pt x="0" y="461137"/>
                  </a:moveTo>
                  <a:cubicBezTo>
                    <a:pt x="0" y="206375"/>
                    <a:pt x="242824" y="0"/>
                    <a:pt x="542417" y="0"/>
                  </a:cubicBezTo>
                  <a:cubicBezTo>
                    <a:pt x="842137" y="0"/>
                    <a:pt x="1084961" y="206375"/>
                    <a:pt x="1084961" y="461137"/>
                  </a:cubicBezTo>
                  <a:cubicBezTo>
                    <a:pt x="1084961" y="715772"/>
                    <a:pt x="842137" y="922274"/>
                    <a:pt x="542417" y="922274"/>
                  </a:cubicBezTo>
                  <a:cubicBezTo>
                    <a:pt x="242824" y="922274"/>
                    <a:pt x="0" y="715772"/>
                    <a:pt x="0" y="461137"/>
                  </a:cubicBezTo>
                  <a:close/>
                </a:path>
              </a:pathLst>
            </a:custGeom>
            <a:ln w="25400"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128" name="Rectangle 127">
              <a:extLst>
                <a:ext uri="{FF2B5EF4-FFF2-40B4-BE49-F238E27FC236}">
                  <a16:creationId xmlns:a16="http://schemas.microsoft.com/office/drawing/2014/main" id="{78422638-A7BB-4293-B395-B5E464B88A8E}"/>
                </a:ext>
              </a:extLst>
            </p:cNvPr>
            <p:cNvSpPr/>
            <p:nvPr/>
          </p:nvSpPr>
          <p:spPr>
            <a:xfrm>
              <a:off x="2068652" y="212115"/>
              <a:ext cx="1033852" cy="182091"/>
            </a:xfrm>
            <a:prstGeom prst="rect">
              <a:avLst/>
            </a:prstGeom>
            <a:ln>
              <a:noFill/>
            </a:ln>
          </p:spPr>
          <p:txBody>
            <a:bodyPr vert="horz" lIns="0" tIns="0" rIns="0" bIns="0" rtlCol="0">
              <a:noAutofit/>
            </a:bodyPr>
            <a:lstStyle/>
            <a:p>
              <a:pPr>
                <a:lnSpc>
                  <a:spcPct val="107000"/>
                </a:lnSpc>
                <a:spcAft>
                  <a:spcPts val="800"/>
                </a:spcAft>
              </a:pPr>
              <a:r>
                <a:rPr lang="en-IN" sz="1050">
                  <a:solidFill>
                    <a:srgbClr val="FFFFFF"/>
                  </a:solidFill>
                  <a:effectLst/>
                  <a:latin typeface="Calibri" panose="020F0502020204030204" pitchFamily="34" charset="0"/>
                  <a:ea typeface="Calibri" panose="020F0502020204030204" pitchFamily="34" charset="0"/>
                </a:rPr>
                <a:t>Anytime from </a:t>
              </a:r>
              <a:endParaRPr lang="en-IN" sz="1100">
                <a:solidFill>
                  <a:srgbClr val="000000"/>
                </a:solidFill>
                <a:effectLst/>
                <a:latin typeface="Calibri" panose="020F0502020204030204" pitchFamily="34" charset="0"/>
                <a:ea typeface="Calibri" panose="020F0502020204030204" pitchFamily="34" charset="0"/>
              </a:endParaRPr>
            </a:p>
          </p:txBody>
        </p:sp>
        <p:sp>
          <p:nvSpPr>
            <p:cNvPr id="129" name="Rectangle 128">
              <a:extLst>
                <a:ext uri="{FF2B5EF4-FFF2-40B4-BE49-F238E27FC236}">
                  <a16:creationId xmlns:a16="http://schemas.microsoft.com/office/drawing/2014/main" id="{B56EE1E4-DCE3-44E5-889C-24AC7E938E18}"/>
                </a:ext>
              </a:extLst>
            </p:cNvPr>
            <p:cNvSpPr/>
            <p:nvPr/>
          </p:nvSpPr>
          <p:spPr>
            <a:xfrm>
              <a:off x="2025980" y="355600"/>
              <a:ext cx="1146913"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FFFFFF"/>
                  </a:solidFill>
                  <a:effectLst/>
                  <a:latin typeface="Calibri" panose="020F0502020204030204" pitchFamily="34" charset="0"/>
                  <a:ea typeface="Calibri" panose="020F0502020204030204" pitchFamily="34" charset="0"/>
                </a:rPr>
                <a:t>Trade Initiation </a:t>
              </a:r>
              <a:endParaRPr lang="en-IN" sz="1100">
                <a:solidFill>
                  <a:srgbClr val="000000"/>
                </a:solidFill>
                <a:effectLst/>
                <a:latin typeface="Calibri" panose="020F0502020204030204" pitchFamily="34" charset="0"/>
                <a:ea typeface="Calibri" panose="020F0502020204030204" pitchFamily="34" charset="0"/>
              </a:endParaRPr>
            </a:p>
          </p:txBody>
        </p:sp>
        <p:sp>
          <p:nvSpPr>
            <p:cNvPr id="130" name="Rectangle 129">
              <a:extLst>
                <a:ext uri="{FF2B5EF4-FFF2-40B4-BE49-F238E27FC236}">
                  <a16:creationId xmlns:a16="http://schemas.microsoft.com/office/drawing/2014/main" id="{FF178934-038B-48BE-B95D-EDB24F438E8B}"/>
                </a:ext>
              </a:extLst>
            </p:cNvPr>
            <p:cNvSpPr/>
            <p:nvPr/>
          </p:nvSpPr>
          <p:spPr>
            <a:xfrm>
              <a:off x="2111324" y="498856"/>
              <a:ext cx="194244"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FFFFFF"/>
                  </a:solidFill>
                  <a:effectLst/>
                  <a:latin typeface="Calibri" panose="020F0502020204030204" pitchFamily="34" charset="0"/>
                  <a:ea typeface="Calibri" panose="020F0502020204030204" pitchFamily="34" charset="0"/>
                </a:rPr>
                <a:t>to </a:t>
              </a:r>
              <a:endParaRPr lang="en-IN" sz="1100">
                <a:solidFill>
                  <a:srgbClr val="000000"/>
                </a:solidFill>
                <a:effectLst/>
                <a:latin typeface="Calibri" panose="020F0502020204030204" pitchFamily="34" charset="0"/>
                <a:ea typeface="Calibri" panose="020F0502020204030204" pitchFamily="34" charset="0"/>
              </a:endParaRPr>
            </a:p>
          </p:txBody>
        </p:sp>
        <p:sp>
          <p:nvSpPr>
            <p:cNvPr id="131" name="Rectangle 130">
              <a:extLst>
                <a:ext uri="{FF2B5EF4-FFF2-40B4-BE49-F238E27FC236}">
                  <a16:creationId xmlns:a16="http://schemas.microsoft.com/office/drawing/2014/main" id="{60D478A8-BC92-416D-AC59-3A14163A6E0C}"/>
                </a:ext>
              </a:extLst>
            </p:cNvPr>
            <p:cNvSpPr/>
            <p:nvPr/>
          </p:nvSpPr>
          <p:spPr>
            <a:xfrm>
              <a:off x="2254961" y="498856"/>
              <a:ext cx="733810" cy="181679"/>
            </a:xfrm>
            <a:prstGeom prst="rect">
              <a:avLst/>
            </a:prstGeom>
            <a:ln>
              <a:noFill/>
            </a:ln>
          </p:spPr>
          <p:txBody>
            <a:bodyPr vert="horz" lIns="0" tIns="0" rIns="0" bIns="0" rtlCol="0">
              <a:noAutofit/>
            </a:bodyPr>
            <a:lstStyle/>
            <a:p>
              <a:pPr>
                <a:lnSpc>
                  <a:spcPct val="107000"/>
                </a:lnSpc>
                <a:spcAft>
                  <a:spcPts val="800"/>
                </a:spcAft>
              </a:pPr>
              <a:r>
                <a:rPr lang="en-IN" sz="1050" dirty="0">
                  <a:solidFill>
                    <a:srgbClr val="FFFFFF"/>
                  </a:solidFill>
                  <a:effectLst/>
                  <a:latin typeface="Calibri" panose="020F0502020204030204" pitchFamily="34" charset="0"/>
                  <a:ea typeface="Calibri" panose="020F0502020204030204" pitchFamily="34" charset="0"/>
                </a:rPr>
                <a:t>Valuation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32" name="Rectangle 131">
              <a:extLst>
                <a:ext uri="{FF2B5EF4-FFF2-40B4-BE49-F238E27FC236}">
                  <a16:creationId xmlns:a16="http://schemas.microsoft.com/office/drawing/2014/main" id="{85BD603C-CA0A-437E-956A-CF0662AFCFC6}"/>
                </a:ext>
              </a:extLst>
            </p:cNvPr>
            <p:cNvSpPr/>
            <p:nvPr/>
          </p:nvSpPr>
          <p:spPr>
            <a:xfrm>
              <a:off x="2312873" y="642112"/>
              <a:ext cx="344074"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FFFFFF"/>
                  </a:solidFill>
                  <a:effectLst/>
                  <a:latin typeface="Calibri" panose="020F0502020204030204" pitchFamily="34" charset="0"/>
                  <a:ea typeface="Calibri" panose="020F0502020204030204" pitchFamily="34" charset="0"/>
                </a:rPr>
                <a:t>Date</a:t>
              </a:r>
              <a:endParaRPr lang="en-IN" sz="1100">
                <a:solidFill>
                  <a:srgbClr val="000000"/>
                </a:solidFill>
                <a:effectLst/>
                <a:latin typeface="Calibri" panose="020F0502020204030204" pitchFamily="34" charset="0"/>
                <a:ea typeface="Calibri" panose="020F0502020204030204" pitchFamily="34" charset="0"/>
              </a:endParaRPr>
            </a:p>
          </p:txBody>
        </p:sp>
        <p:sp>
          <p:nvSpPr>
            <p:cNvPr id="133" name="Rectangle 132">
              <a:extLst>
                <a:ext uri="{FF2B5EF4-FFF2-40B4-BE49-F238E27FC236}">
                  <a16:creationId xmlns:a16="http://schemas.microsoft.com/office/drawing/2014/main" id="{2E4C22C0-554C-4A8A-9BF2-42392A0DF6D1}"/>
                </a:ext>
              </a:extLst>
            </p:cNvPr>
            <p:cNvSpPr/>
            <p:nvPr/>
          </p:nvSpPr>
          <p:spPr>
            <a:xfrm>
              <a:off x="2571953" y="642112"/>
              <a:ext cx="40311" cy="181679"/>
            </a:xfrm>
            <a:prstGeom prst="rect">
              <a:avLst/>
            </a:prstGeom>
            <a:ln>
              <a:noFill/>
            </a:ln>
          </p:spPr>
          <p:txBody>
            <a:bodyPr vert="horz" lIns="0" tIns="0" rIns="0" bIns="0" rtlCol="0">
              <a:noAutofit/>
            </a:bodyPr>
            <a:lstStyle/>
            <a:p>
              <a:pPr>
                <a:lnSpc>
                  <a:spcPct val="107000"/>
                </a:lnSpc>
                <a:spcAft>
                  <a:spcPts val="800"/>
                </a:spcAft>
              </a:pPr>
              <a:r>
                <a:rPr lang="en-IN" sz="105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34" name="Shape 1060">
              <a:extLst>
                <a:ext uri="{FF2B5EF4-FFF2-40B4-BE49-F238E27FC236}">
                  <a16:creationId xmlns:a16="http://schemas.microsoft.com/office/drawing/2014/main" id="{319D1DDA-6410-44B5-BAA2-E51D68E43FCB}"/>
                </a:ext>
              </a:extLst>
            </p:cNvPr>
            <p:cNvSpPr/>
            <p:nvPr/>
          </p:nvSpPr>
          <p:spPr>
            <a:xfrm>
              <a:off x="2732100" y="0"/>
              <a:ext cx="236347" cy="237617"/>
            </a:xfrm>
            <a:custGeom>
              <a:avLst/>
              <a:gdLst/>
              <a:ahLst/>
              <a:cxnLst/>
              <a:rect l="0" t="0" r="0" b="0"/>
              <a:pathLst>
                <a:path w="236347" h="237617">
                  <a:moveTo>
                    <a:pt x="118237" y="0"/>
                  </a:moveTo>
                  <a:cubicBezTo>
                    <a:pt x="183388" y="0"/>
                    <a:pt x="236347" y="53213"/>
                    <a:pt x="236347" y="118745"/>
                  </a:cubicBezTo>
                  <a:cubicBezTo>
                    <a:pt x="236347" y="184404"/>
                    <a:pt x="183388" y="237617"/>
                    <a:pt x="118237" y="237617"/>
                  </a:cubicBezTo>
                  <a:cubicBezTo>
                    <a:pt x="52959" y="237617"/>
                    <a:pt x="0" y="184404"/>
                    <a:pt x="0" y="118745"/>
                  </a:cubicBezTo>
                  <a:cubicBezTo>
                    <a:pt x="0" y="53213"/>
                    <a:pt x="52959" y="0"/>
                    <a:pt x="118237" y="0"/>
                  </a:cubicBez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IN"/>
            </a:p>
          </p:txBody>
        </p:sp>
        <p:sp>
          <p:nvSpPr>
            <p:cNvPr id="135" name="Shape 1061">
              <a:extLst>
                <a:ext uri="{FF2B5EF4-FFF2-40B4-BE49-F238E27FC236}">
                  <a16:creationId xmlns:a16="http://schemas.microsoft.com/office/drawing/2014/main" id="{86F6AFDC-398A-44F4-8E1B-0045B5AE2C38}"/>
                </a:ext>
              </a:extLst>
            </p:cNvPr>
            <p:cNvSpPr/>
            <p:nvPr/>
          </p:nvSpPr>
          <p:spPr>
            <a:xfrm>
              <a:off x="2732100" y="0"/>
              <a:ext cx="236347" cy="237617"/>
            </a:xfrm>
            <a:custGeom>
              <a:avLst/>
              <a:gdLst/>
              <a:ahLst/>
              <a:cxnLst/>
              <a:rect l="0" t="0" r="0" b="0"/>
              <a:pathLst>
                <a:path w="236347" h="237617">
                  <a:moveTo>
                    <a:pt x="0" y="118745"/>
                  </a:moveTo>
                  <a:cubicBezTo>
                    <a:pt x="0" y="53213"/>
                    <a:pt x="52959" y="0"/>
                    <a:pt x="118237" y="0"/>
                  </a:cubicBezTo>
                  <a:cubicBezTo>
                    <a:pt x="183388" y="0"/>
                    <a:pt x="236347" y="53213"/>
                    <a:pt x="236347" y="118745"/>
                  </a:cubicBezTo>
                  <a:cubicBezTo>
                    <a:pt x="236347" y="184404"/>
                    <a:pt x="183388" y="237617"/>
                    <a:pt x="118237" y="237617"/>
                  </a:cubicBezTo>
                  <a:cubicBezTo>
                    <a:pt x="52959" y="237617"/>
                    <a:pt x="0" y="184404"/>
                    <a:pt x="0" y="118745"/>
                  </a:cubicBez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136" name="Rectangle 135">
              <a:extLst>
                <a:ext uri="{FF2B5EF4-FFF2-40B4-BE49-F238E27FC236}">
                  <a16:creationId xmlns:a16="http://schemas.microsoft.com/office/drawing/2014/main" id="{017E1306-9939-4C4F-967D-C8BDCBD7D0F3}"/>
                </a:ext>
              </a:extLst>
            </p:cNvPr>
            <p:cNvSpPr/>
            <p:nvPr/>
          </p:nvSpPr>
          <p:spPr>
            <a:xfrm>
              <a:off x="2799918" y="33020"/>
              <a:ext cx="137705" cy="276647"/>
            </a:xfrm>
            <a:prstGeom prst="rect">
              <a:avLst/>
            </a:prstGeom>
            <a:ln>
              <a:noFill/>
            </a:ln>
          </p:spPr>
          <p:txBody>
            <a:bodyPr vert="horz" lIns="0" tIns="0" rIns="0" bIns="0" rtlCol="0">
              <a:noAutofit/>
            </a:bodyPr>
            <a:lstStyle/>
            <a:p>
              <a:pPr>
                <a:lnSpc>
                  <a:spcPct val="107000"/>
                </a:lnSpc>
                <a:spcAft>
                  <a:spcPts val="800"/>
                </a:spcAft>
              </a:pPr>
              <a:r>
                <a:rPr lang="en-IN" sz="1600" b="1">
                  <a:solidFill>
                    <a:srgbClr val="FFFFFF"/>
                  </a:solidFill>
                  <a:effectLst/>
                  <a:latin typeface="Calibri" panose="020F0502020204030204" pitchFamily="34" charset="0"/>
                  <a:ea typeface="Calibri" panose="020F050202020403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137" name="Rectangle 136">
              <a:extLst>
                <a:ext uri="{FF2B5EF4-FFF2-40B4-BE49-F238E27FC236}">
                  <a16:creationId xmlns:a16="http://schemas.microsoft.com/office/drawing/2014/main" id="{6661CE35-03BB-495F-8B57-4B657854FAE7}"/>
                </a:ext>
              </a:extLst>
            </p:cNvPr>
            <p:cNvSpPr/>
            <p:nvPr/>
          </p:nvSpPr>
          <p:spPr>
            <a:xfrm>
              <a:off x="2903550" y="33020"/>
              <a:ext cx="61383" cy="276647"/>
            </a:xfrm>
            <a:prstGeom prst="rect">
              <a:avLst/>
            </a:prstGeom>
            <a:ln>
              <a:noFill/>
            </a:ln>
          </p:spPr>
          <p:txBody>
            <a:bodyPr vert="horz" lIns="0" tIns="0" rIns="0" bIns="0" rtlCol="0">
              <a:noAutofit/>
            </a:bodyPr>
            <a:lstStyle/>
            <a:p>
              <a:pPr>
                <a:lnSpc>
                  <a:spcPct val="107000"/>
                </a:lnSpc>
                <a:spcAft>
                  <a:spcPts val="800"/>
                </a:spcAft>
              </a:pPr>
              <a:r>
                <a:rPr lang="en-IN" sz="1600" b="1">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38" name="Shape 1064">
              <a:extLst>
                <a:ext uri="{FF2B5EF4-FFF2-40B4-BE49-F238E27FC236}">
                  <a16:creationId xmlns:a16="http://schemas.microsoft.com/office/drawing/2014/main" id="{D0910403-6D65-4E98-B606-90C767E3350C}"/>
                </a:ext>
              </a:extLst>
            </p:cNvPr>
            <p:cNvSpPr/>
            <p:nvPr/>
          </p:nvSpPr>
          <p:spPr>
            <a:xfrm>
              <a:off x="645744" y="2750439"/>
              <a:ext cx="1872234" cy="1534033"/>
            </a:xfrm>
            <a:custGeom>
              <a:avLst/>
              <a:gdLst/>
              <a:ahLst/>
              <a:cxnLst/>
              <a:rect l="0" t="0" r="0" b="0"/>
              <a:pathLst>
                <a:path w="1872234" h="1534033">
                  <a:moveTo>
                    <a:pt x="255651" y="0"/>
                  </a:moveTo>
                  <a:lnTo>
                    <a:pt x="1616583" y="0"/>
                  </a:lnTo>
                  <a:cubicBezTo>
                    <a:pt x="1757680" y="0"/>
                    <a:pt x="1872234" y="114427"/>
                    <a:pt x="1872234" y="255651"/>
                  </a:cubicBezTo>
                  <a:lnTo>
                    <a:pt x="1872234" y="1278382"/>
                  </a:lnTo>
                  <a:cubicBezTo>
                    <a:pt x="1872234" y="1419606"/>
                    <a:pt x="1757680" y="1534033"/>
                    <a:pt x="1616583" y="1534033"/>
                  </a:cubicBezTo>
                  <a:lnTo>
                    <a:pt x="255651" y="1534033"/>
                  </a:lnTo>
                  <a:cubicBezTo>
                    <a:pt x="114427" y="1534033"/>
                    <a:pt x="0" y="1419606"/>
                    <a:pt x="0" y="1278382"/>
                  </a:cubicBezTo>
                  <a:lnTo>
                    <a:pt x="0" y="255651"/>
                  </a:lnTo>
                  <a:cubicBezTo>
                    <a:pt x="0" y="114427"/>
                    <a:pt x="114427" y="0"/>
                    <a:pt x="255651" y="0"/>
                  </a:cubicBezTo>
                  <a:close/>
                </a:path>
              </a:pathLst>
            </a:custGeom>
            <a:ln w="0" cap="flat">
              <a:round/>
            </a:ln>
          </p:spPr>
          <p:style>
            <a:lnRef idx="0">
              <a:srgbClr val="000000">
                <a:alpha val="0"/>
              </a:srgbClr>
            </a:lnRef>
            <a:fillRef idx="1">
              <a:srgbClr val="EBF1DE"/>
            </a:fillRef>
            <a:effectRef idx="0">
              <a:scrgbClr r="0" g="0" b="0"/>
            </a:effectRef>
            <a:fontRef idx="none"/>
          </p:style>
          <p:txBody>
            <a:bodyPr/>
            <a:lstStyle/>
            <a:p>
              <a:endParaRPr lang="en-IN"/>
            </a:p>
          </p:txBody>
        </p:sp>
        <p:sp>
          <p:nvSpPr>
            <p:cNvPr id="139" name="Shape 1065">
              <a:extLst>
                <a:ext uri="{FF2B5EF4-FFF2-40B4-BE49-F238E27FC236}">
                  <a16:creationId xmlns:a16="http://schemas.microsoft.com/office/drawing/2014/main" id="{4486250D-8738-4F1D-B74D-64D00C1DA4AB}"/>
                </a:ext>
              </a:extLst>
            </p:cNvPr>
            <p:cNvSpPr/>
            <p:nvPr/>
          </p:nvSpPr>
          <p:spPr>
            <a:xfrm>
              <a:off x="645744" y="2750439"/>
              <a:ext cx="1872234" cy="1534033"/>
            </a:xfrm>
            <a:custGeom>
              <a:avLst/>
              <a:gdLst/>
              <a:ahLst/>
              <a:cxnLst/>
              <a:rect l="0" t="0" r="0" b="0"/>
              <a:pathLst>
                <a:path w="1872234" h="1534033">
                  <a:moveTo>
                    <a:pt x="0" y="255651"/>
                  </a:moveTo>
                  <a:cubicBezTo>
                    <a:pt x="0" y="114427"/>
                    <a:pt x="114427" y="0"/>
                    <a:pt x="255651" y="0"/>
                  </a:cubicBezTo>
                  <a:lnTo>
                    <a:pt x="1616583" y="0"/>
                  </a:lnTo>
                  <a:cubicBezTo>
                    <a:pt x="1757680" y="0"/>
                    <a:pt x="1872234" y="114427"/>
                    <a:pt x="1872234" y="255651"/>
                  </a:cubicBezTo>
                  <a:lnTo>
                    <a:pt x="1872234" y="1278382"/>
                  </a:lnTo>
                  <a:cubicBezTo>
                    <a:pt x="1872234" y="1419606"/>
                    <a:pt x="1757680" y="1534033"/>
                    <a:pt x="1616583" y="1534033"/>
                  </a:cubicBezTo>
                  <a:lnTo>
                    <a:pt x="255651" y="1534033"/>
                  </a:lnTo>
                  <a:cubicBezTo>
                    <a:pt x="114427" y="1534033"/>
                    <a:pt x="0" y="1419606"/>
                    <a:pt x="0" y="1278382"/>
                  </a:cubicBezTo>
                  <a:close/>
                </a:path>
              </a:pathLst>
            </a:custGeom>
            <a:ln w="25400" cap="flat">
              <a:round/>
            </a:ln>
          </p:spPr>
          <p:style>
            <a:lnRef idx="1">
              <a:srgbClr val="C3D69B"/>
            </a:lnRef>
            <a:fillRef idx="0">
              <a:srgbClr val="000000">
                <a:alpha val="0"/>
              </a:srgbClr>
            </a:fillRef>
            <a:effectRef idx="0">
              <a:scrgbClr r="0" g="0" b="0"/>
            </a:effectRef>
            <a:fontRef idx="none"/>
          </p:style>
          <p:txBody>
            <a:bodyPr/>
            <a:lstStyle/>
            <a:p>
              <a:endParaRPr lang="en-IN"/>
            </a:p>
          </p:txBody>
        </p:sp>
        <p:sp>
          <p:nvSpPr>
            <p:cNvPr id="140" name="Rectangle 139">
              <a:extLst>
                <a:ext uri="{FF2B5EF4-FFF2-40B4-BE49-F238E27FC236}">
                  <a16:creationId xmlns:a16="http://schemas.microsoft.com/office/drawing/2014/main" id="{4B9C2510-B926-494F-BA88-4D9D0808B166}"/>
                </a:ext>
              </a:extLst>
            </p:cNvPr>
            <p:cNvSpPr/>
            <p:nvPr/>
          </p:nvSpPr>
          <p:spPr>
            <a:xfrm>
              <a:off x="812622" y="2935243"/>
              <a:ext cx="59591" cy="160036"/>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41" name="Rectangle 140">
              <a:extLst>
                <a:ext uri="{FF2B5EF4-FFF2-40B4-BE49-F238E27FC236}">
                  <a16:creationId xmlns:a16="http://schemas.microsoft.com/office/drawing/2014/main" id="{ADA4BC10-E589-40E1-8A28-0F22B556349C}"/>
                </a:ext>
              </a:extLst>
            </p:cNvPr>
            <p:cNvSpPr/>
            <p:nvPr/>
          </p:nvSpPr>
          <p:spPr>
            <a:xfrm>
              <a:off x="983310" y="2932430"/>
              <a:ext cx="1541546"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Products Group sends </a:t>
              </a:r>
              <a:endParaRPr lang="en-IN" sz="1100">
                <a:solidFill>
                  <a:srgbClr val="000000"/>
                </a:solidFill>
                <a:effectLst/>
                <a:latin typeface="Calibri" panose="020F0502020204030204" pitchFamily="34" charset="0"/>
                <a:ea typeface="Calibri" panose="020F0502020204030204" pitchFamily="34" charset="0"/>
              </a:endParaRPr>
            </a:p>
          </p:txBody>
        </p:sp>
        <p:sp>
          <p:nvSpPr>
            <p:cNvPr id="142" name="Rectangle 141">
              <a:extLst>
                <a:ext uri="{FF2B5EF4-FFF2-40B4-BE49-F238E27FC236}">
                  <a16:creationId xmlns:a16="http://schemas.microsoft.com/office/drawing/2014/main" id="{1D6B3D4D-4F21-471B-8F1B-7E6196FF9B64}"/>
                </a:ext>
              </a:extLst>
            </p:cNvPr>
            <p:cNvSpPr/>
            <p:nvPr/>
          </p:nvSpPr>
          <p:spPr>
            <a:xfrm>
              <a:off x="983310" y="3084830"/>
              <a:ext cx="1849378"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your TR a daily list of stock </a:t>
              </a:r>
              <a:endParaRPr lang="en-IN" sz="1100">
                <a:solidFill>
                  <a:srgbClr val="000000"/>
                </a:solidFill>
                <a:effectLst/>
                <a:latin typeface="Calibri" panose="020F0502020204030204" pitchFamily="34" charset="0"/>
                <a:ea typeface="Calibri" panose="020F0502020204030204" pitchFamily="34" charset="0"/>
              </a:endParaRPr>
            </a:p>
          </p:txBody>
        </p:sp>
        <p:sp>
          <p:nvSpPr>
            <p:cNvPr id="143" name="Rectangle 142">
              <a:extLst>
                <a:ext uri="{FF2B5EF4-FFF2-40B4-BE49-F238E27FC236}">
                  <a16:creationId xmlns:a16="http://schemas.microsoft.com/office/drawing/2014/main" id="{9AA10951-6AC6-4D31-A7FA-87688A9D9B45}"/>
                </a:ext>
              </a:extLst>
            </p:cNvPr>
            <p:cNvSpPr/>
            <p:nvPr/>
          </p:nvSpPr>
          <p:spPr>
            <a:xfrm>
              <a:off x="983310" y="3237230"/>
              <a:ext cx="1266063"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names and yields. </a:t>
              </a:r>
              <a:endParaRPr lang="en-IN" sz="1100">
                <a:solidFill>
                  <a:srgbClr val="000000"/>
                </a:solidFill>
                <a:effectLst/>
                <a:latin typeface="Calibri" panose="020F0502020204030204" pitchFamily="34" charset="0"/>
                <a:ea typeface="Calibri" panose="020F0502020204030204" pitchFamily="34" charset="0"/>
              </a:endParaRPr>
            </a:p>
          </p:txBody>
        </p:sp>
        <p:sp>
          <p:nvSpPr>
            <p:cNvPr id="144" name="Rectangle 143">
              <a:extLst>
                <a:ext uri="{FF2B5EF4-FFF2-40B4-BE49-F238E27FC236}">
                  <a16:creationId xmlns:a16="http://schemas.microsoft.com/office/drawing/2014/main" id="{FD653E4D-29CE-4066-9281-1FA201A15A87}"/>
                </a:ext>
              </a:extLst>
            </p:cNvPr>
            <p:cNvSpPr/>
            <p:nvPr/>
          </p:nvSpPr>
          <p:spPr>
            <a:xfrm>
              <a:off x="1928444" y="3237230"/>
              <a:ext cx="38479"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45" name="Rectangle 144">
              <a:extLst>
                <a:ext uri="{FF2B5EF4-FFF2-40B4-BE49-F238E27FC236}">
                  <a16:creationId xmlns:a16="http://schemas.microsoft.com/office/drawing/2014/main" id="{54DBD0C5-FFB5-4547-90FF-A2C1A5974A2B}"/>
                </a:ext>
              </a:extLst>
            </p:cNvPr>
            <p:cNvSpPr/>
            <p:nvPr/>
          </p:nvSpPr>
          <p:spPr>
            <a:xfrm>
              <a:off x="812622" y="3392443"/>
              <a:ext cx="59591" cy="160036"/>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46" name="Rectangle 145">
              <a:extLst>
                <a:ext uri="{FF2B5EF4-FFF2-40B4-BE49-F238E27FC236}">
                  <a16:creationId xmlns:a16="http://schemas.microsoft.com/office/drawing/2014/main" id="{789A0738-4DE8-4B95-8480-93DAA3A2E364}"/>
                </a:ext>
              </a:extLst>
            </p:cNvPr>
            <p:cNvSpPr/>
            <p:nvPr/>
          </p:nvSpPr>
          <p:spPr>
            <a:xfrm>
              <a:off x="983310" y="3389630"/>
              <a:ext cx="1833033"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Please contact your TR for </a:t>
              </a:r>
              <a:endParaRPr lang="en-IN" sz="1100">
                <a:solidFill>
                  <a:srgbClr val="000000"/>
                </a:solidFill>
                <a:effectLst/>
                <a:latin typeface="Calibri" panose="020F0502020204030204" pitchFamily="34" charset="0"/>
                <a:ea typeface="Calibri" panose="020F0502020204030204" pitchFamily="34" charset="0"/>
              </a:endParaRPr>
            </a:p>
          </p:txBody>
        </p:sp>
        <p:sp>
          <p:nvSpPr>
            <p:cNvPr id="147" name="Rectangle 146">
              <a:extLst>
                <a:ext uri="{FF2B5EF4-FFF2-40B4-BE49-F238E27FC236}">
                  <a16:creationId xmlns:a16="http://schemas.microsoft.com/office/drawing/2014/main" id="{BE678EDD-6FF4-45E6-B65E-FF2C7D4ED98F}"/>
                </a:ext>
              </a:extLst>
            </p:cNvPr>
            <p:cNvSpPr/>
            <p:nvPr/>
          </p:nvSpPr>
          <p:spPr>
            <a:xfrm>
              <a:off x="983310" y="3542284"/>
              <a:ext cx="637799"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that list.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48" name="Rectangle 147">
              <a:extLst>
                <a:ext uri="{FF2B5EF4-FFF2-40B4-BE49-F238E27FC236}">
                  <a16:creationId xmlns:a16="http://schemas.microsoft.com/office/drawing/2014/main" id="{361FC6C7-A4BD-446C-94E6-DF0B23326ECE}"/>
                </a:ext>
              </a:extLst>
            </p:cNvPr>
            <p:cNvSpPr/>
            <p:nvPr/>
          </p:nvSpPr>
          <p:spPr>
            <a:xfrm>
              <a:off x="1464894" y="3542284"/>
              <a:ext cx="38479"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49" name="Rectangle 148">
              <a:extLst>
                <a:ext uri="{FF2B5EF4-FFF2-40B4-BE49-F238E27FC236}">
                  <a16:creationId xmlns:a16="http://schemas.microsoft.com/office/drawing/2014/main" id="{597F3D99-61EA-47BE-BB22-79CF25054BCC}"/>
                </a:ext>
              </a:extLst>
            </p:cNvPr>
            <p:cNvSpPr/>
            <p:nvPr/>
          </p:nvSpPr>
          <p:spPr>
            <a:xfrm>
              <a:off x="812622" y="3697497"/>
              <a:ext cx="59591" cy="160036"/>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Arial" panose="020B0604020202020204" pitchFamily="34" charset="0"/>
                  <a:ea typeface="Arial" panose="020B0604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50" name="Rectangle 149">
              <a:extLst>
                <a:ext uri="{FF2B5EF4-FFF2-40B4-BE49-F238E27FC236}">
                  <a16:creationId xmlns:a16="http://schemas.microsoft.com/office/drawing/2014/main" id="{437BCD54-3CF0-45A0-8DAB-5B3DE8DC1E74}"/>
                </a:ext>
              </a:extLst>
            </p:cNvPr>
            <p:cNvSpPr/>
            <p:nvPr/>
          </p:nvSpPr>
          <p:spPr>
            <a:xfrm>
              <a:off x="983310" y="3694684"/>
              <a:ext cx="1047277"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We are able to </a:t>
              </a:r>
              <a:endParaRPr lang="en-IN" sz="1100">
                <a:solidFill>
                  <a:srgbClr val="000000"/>
                </a:solidFill>
                <a:effectLst/>
                <a:latin typeface="Calibri" panose="020F0502020204030204" pitchFamily="34" charset="0"/>
                <a:ea typeface="Calibri" panose="020F0502020204030204" pitchFamily="34" charset="0"/>
              </a:endParaRPr>
            </a:p>
          </p:txBody>
        </p:sp>
        <p:sp>
          <p:nvSpPr>
            <p:cNvPr id="151" name="Rectangle 150">
              <a:extLst>
                <a:ext uri="{FF2B5EF4-FFF2-40B4-BE49-F238E27FC236}">
                  <a16:creationId xmlns:a16="http://schemas.microsoft.com/office/drawing/2014/main" id="{9692541C-E23C-47FE-9E6F-11F8C767429F}"/>
                </a:ext>
              </a:extLst>
            </p:cNvPr>
            <p:cNvSpPr/>
            <p:nvPr/>
          </p:nvSpPr>
          <p:spPr>
            <a:xfrm>
              <a:off x="1769948" y="3694684"/>
              <a:ext cx="700625"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customise</a:t>
              </a:r>
              <a:endParaRPr lang="en-IN" sz="1100">
                <a:solidFill>
                  <a:srgbClr val="000000"/>
                </a:solidFill>
                <a:effectLst/>
                <a:latin typeface="Calibri" panose="020F0502020204030204" pitchFamily="34" charset="0"/>
                <a:ea typeface="Calibri" panose="020F0502020204030204" pitchFamily="34" charset="0"/>
              </a:endParaRPr>
            </a:p>
          </p:txBody>
        </p:sp>
        <p:sp>
          <p:nvSpPr>
            <p:cNvPr id="152" name="Rectangle 151">
              <a:extLst>
                <a:ext uri="{FF2B5EF4-FFF2-40B4-BE49-F238E27FC236}">
                  <a16:creationId xmlns:a16="http://schemas.microsoft.com/office/drawing/2014/main" id="{84BF2FC1-09B9-4D8D-A6EF-301F15D96F31}"/>
                </a:ext>
              </a:extLst>
            </p:cNvPr>
            <p:cNvSpPr/>
            <p:nvPr/>
          </p:nvSpPr>
          <p:spPr>
            <a:xfrm>
              <a:off x="2297252" y="3694684"/>
              <a:ext cx="38479"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53" name="Rectangle 152">
              <a:extLst>
                <a:ext uri="{FF2B5EF4-FFF2-40B4-BE49-F238E27FC236}">
                  <a16:creationId xmlns:a16="http://schemas.microsoft.com/office/drawing/2014/main" id="{8908F49B-04F6-4F5C-BBCC-64CFAC7A77CB}"/>
                </a:ext>
              </a:extLst>
            </p:cNvPr>
            <p:cNvSpPr/>
            <p:nvPr/>
          </p:nvSpPr>
          <p:spPr>
            <a:xfrm>
              <a:off x="983310" y="3847084"/>
              <a:ext cx="1671455"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terms and stocks to suit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54" name="Rectangle 153">
              <a:extLst>
                <a:ext uri="{FF2B5EF4-FFF2-40B4-BE49-F238E27FC236}">
                  <a16:creationId xmlns:a16="http://schemas.microsoft.com/office/drawing/2014/main" id="{B6532E23-A935-44B3-9C10-D5044572EF88}"/>
                </a:ext>
              </a:extLst>
            </p:cNvPr>
            <p:cNvSpPr/>
            <p:nvPr/>
          </p:nvSpPr>
          <p:spPr>
            <a:xfrm>
              <a:off x="983310" y="3999484"/>
              <a:ext cx="804825"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your needs.</a:t>
              </a:r>
              <a:endParaRPr lang="en-IN" sz="1100">
                <a:solidFill>
                  <a:srgbClr val="000000"/>
                </a:solidFill>
                <a:effectLst/>
                <a:latin typeface="Calibri" panose="020F0502020204030204" pitchFamily="34" charset="0"/>
                <a:ea typeface="Calibri" panose="020F0502020204030204" pitchFamily="34" charset="0"/>
              </a:endParaRPr>
            </a:p>
          </p:txBody>
        </p:sp>
        <p:sp>
          <p:nvSpPr>
            <p:cNvPr id="155" name="Rectangle 154">
              <a:extLst>
                <a:ext uri="{FF2B5EF4-FFF2-40B4-BE49-F238E27FC236}">
                  <a16:creationId xmlns:a16="http://schemas.microsoft.com/office/drawing/2014/main" id="{2C6CE2D8-921B-4321-B97B-48AC1D72E5D2}"/>
                </a:ext>
              </a:extLst>
            </p:cNvPr>
            <p:cNvSpPr/>
            <p:nvPr/>
          </p:nvSpPr>
          <p:spPr>
            <a:xfrm>
              <a:off x="1590116" y="3999484"/>
              <a:ext cx="38479" cy="173420"/>
            </a:xfrm>
            <a:prstGeom prst="rect">
              <a:avLst/>
            </a:prstGeom>
            <a:ln>
              <a:noFill/>
            </a:ln>
          </p:spPr>
          <p:txBody>
            <a:bodyPr vert="horz" lIns="0" tIns="0" rIns="0" bIns="0" rtlCol="0">
              <a:noAutofit/>
            </a:bodyPr>
            <a:lstStyle/>
            <a:p>
              <a:pPr>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grpSp>
      <p:sp>
        <p:nvSpPr>
          <p:cNvPr id="156" name="Title 1">
            <a:extLst>
              <a:ext uri="{FF2B5EF4-FFF2-40B4-BE49-F238E27FC236}">
                <a16:creationId xmlns:a16="http://schemas.microsoft.com/office/drawing/2014/main" id="{6B385CCA-018D-41F0-96F4-F04D12F55BBA}"/>
              </a:ext>
            </a:extLst>
          </p:cNvPr>
          <p:cNvSpPr>
            <a:spLocks noGrp="1"/>
          </p:cNvSpPr>
          <p:nvPr>
            <p:ph type="title"/>
          </p:nvPr>
        </p:nvSpPr>
        <p:spPr>
          <a:xfrm>
            <a:off x="266330" y="157318"/>
            <a:ext cx="8826720" cy="818295"/>
          </a:xfrm>
        </p:spPr>
        <p:txBody>
          <a:bodyPr>
            <a:normAutofit/>
          </a:bodyPr>
          <a:lstStyle/>
          <a:p>
            <a:r>
              <a:rPr lang="en-IN" dirty="0"/>
              <a:t>How KO-ELN Works?</a:t>
            </a:r>
          </a:p>
        </p:txBody>
      </p:sp>
    </p:spTree>
    <p:extLst>
      <p:ext uri="{BB962C8B-B14F-4D97-AF65-F5344CB8AC3E}">
        <p14:creationId xmlns:p14="http://schemas.microsoft.com/office/powerpoint/2010/main" val="2429972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40FBF7B-2C75-4C7D-BD72-2D6F633046DD}"/>
              </a:ext>
            </a:extLst>
          </p:cNvPr>
          <p:cNvGraphicFramePr>
            <a:graphicFrameLocks noGrp="1"/>
          </p:cNvGraphicFramePr>
          <p:nvPr>
            <p:extLst>
              <p:ext uri="{D42A27DB-BD31-4B8C-83A1-F6EECF244321}">
                <p14:modId xmlns:p14="http://schemas.microsoft.com/office/powerpoint/2010/main" val="1340859007"/>
              </p:ext>
            </p:extLst>
          </p:nvPr>
        </p:nvGraphicFramePr>
        <p:xfrm>
          <a:off x="399496" y="292963"/>
          <a:ext cx="2240587" cy="6116714"/>
        </p:xfrm>
        <a:graphic>
          <a:graphicData uri="http://schemas.openxmlformats.org/drawingml/2006/table">
            <a:tbl>
              <a:tblPr firstRow="1" firstCol="1" bandRow="1">
                <a:tableStyleId>{5C22544A-7EE6-4342-B048-85BDC9FD1C3A}</a:tableStyleId>
              </a:tblPr>
              <a:tblGrid>
                <a:gridCol w="1157588">
                  <a:extLst>
                    <a:ext uri="{9D8B030D-6E8A-4147-A177-3AD203B41FA5}">
                      <a16:colId xmlns:a16="http://schemas.microsoft.com/office/drawing/2014/main" val="3276027849"/>
                    </a:ext>
                  </a:extLst>
                </a:gridCol>
                <a:gridCol w="1082999">
                  <a:extLst>
                    <a:ext uri="{9D8B030D-6E8A-4147-A177-3AD203B41FA5}">
                      <a16:colId xmlns:a16="http://schemas.microsoft.com/office/drawing/2014/main" val="3698591936"/>
                    </a:ext>
                  </a:extLst>
                </a:gridCol>
              </a:tblGrid>
              <a:tr h="602918">
                <a:tc>
                  <a:txBody>
                    <a:bodyPr/>
                    <a:lstStyle/>
                    <a:p>
                      <a:pPr>
                        <a:lnSpc>
                          <a:spcPct val="107000"/>
                        </a:lnSpc>
                        <a:spcAft>
                          <a:spcPts val="0"/>
                        </a:spcAft>
                      </a:pPr>
                      <a:r>
                        <a:rPr lang="en-IN" sz="1050" dirty="0">
                          <a:effectLst/>
                        </a:rPr>
                        <a:t>COUNTER </a:t>
                      </a:r>
                      <a:endParaRPr lang="en-IN"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tc>
                  <a:txBody>
                    <a:bodyPr/>
                    <a:lstStyle/>
                    <a:p>
                      <a:pPr>
                        <a:lnSpc>
                          <a:spcPct val="107000"/>
                        </a:lnSpc>
                        <a:spcAft>
                          <a:spcPts val="0"/>
                        </a:spcAft>
                      </a:pPr>
                      <a:r>
                        <a:rPr lang="en-IN" sz="1050" dirty="0" err="1">
                          <a:effectLst/>
                        </a:rPr>
                        <a:t>Singpost</a:t>
                      </a:r>
                      <a:r>
                        <a:rPr lang="en-IN" sz="1050" dirty="0">
                          <a:effectLst/>
                        </a:rPr>
                        <a:t> </a:t>
                      </a:r>
                      <a:endParaRPr lang="en-IN"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extLst>
                  <a:ext uri="{0D108BD9-81ED-4DB2-BD59-A6C34878D82A}">
                    <a16:rowId xmlns:a16="http://schemas.microsoft.com/office/drawing/2014/main" val="239116734"/>
                  </a:ext>
                </a:extLst>
              </a:tr>
              <a:tr h="500356">
                <a:tc>
                  <a:txBody>
                    <a:bodyPr/>
                    <a:lstStyle/>
                    <a:p>
                      <a:pPr>
                        <a:lnSpc>
                          <a:spcPct val="107000"/>
                        </a:lnSpc>
                        <a:spcAft>
                          <a:spcPts val="0"/>
                        </a:spcAft>
                      </a:pPr>
                      <a:r>
                        <a:rPr lang="en-IN" sz="1050">
                          <a:effectLst/>
                        </a:rPr>
                        <a:t>Spot Price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tc>
                  <a:txBody>
                    <a:bodyPr/>
                    <a:lstStyle/>
                    <a:p>
                      <a:pPr>
                        <a:lnSpc>
                          <a:spcPct val="107000"/>
                        </a:lnSpc>
                        <a:spcAft>
                          <a:spcPts val="0"/>
                        </a:spcAft>
                      </a:pPr>
                      <a:r>
                        <a:rPr lang="en-IN" sz="1050">
                          <a:effectLst/>
                        </a:rPr>
                        <a:t>SGD1.45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extLst>
                  <a:ext uri="{0D108BD9-81ED-4DB2-BD59-A6C34878D82A}">
                    <a16:rowId xmlns:a16="http://schemas.microsoft.com/office/drawing/2014/main" val="3502098682"/>
                  </a:ext>
                </a:extLst>
              </a:tr>
              <a:tr h="830836">
                <a:tc>
                  <a:txBody>
                    <a:bodyPr/>
                    <a:lstStyle/>
                    <a:p>
                      <a:pPr>
                        <a:lnSpc>
                          <a:spcPct val="107000"/>
                        </a:lnSpc>
                        <a:spcAft>
                          <a:spcPts val="0"/>
                        </a:spcAft>
                      </a:pPr>
                      <a:r>
                        <a:rPr lang="en-IN" sz="1050">
                          <a:effectLst/>
                        </a:rPr>
                        <a:t>Strike Price </a:t>
                      </a:r>
                    </a:p>
                    <a:p>
                      <a:pPr>
                        <a:lnSpc>
                          <a:spcPct val="107000"/>
                        </a:lnSpc>
                        <a:spcAft>
                          <a:spcPts val="0"/>
                        </a:spcAft>
                      </a:pPr>
                      <a:r>
                        <a:rPr lang="en-IN" sz="1050">
                          <a:effectLst/>
                        </a:rPr>
                        <a:t>(97% of </a:t>
                      </a:r>
                    </a:p>
                    <a:p>
                      <a:pPr>
                        <a:lnSpc>
                          <a:spcPct val="107000"/>
                        </a:lnSpc>
                        <a:spcAft>
                          <a:spcPts val="0"/>
                        </a:spcAft>
                      </a:pPr>
                      <a:r>
                        <a:rPr lang="en-IN" sz="1050">
                          <a:effectLst/>
                        </a:rPr>
                        <a:t>Spot Price)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tc>
                <a:tc>
                  <a:txBody>
                    <a:bodyPr/>
                    <a:lstStyle/>
                    <a:p>
                      <a:pPr>
                        <a:lnSpc>
                          <a:spcPct val="107000"/>
                        </a:lnSpc>
                        <a:spcAft>
                          <a:spcPts val="0"/>
                        </a:spcAft>
                      </a:pPr>
                      <a:r>
                        <a:rPr lang="en-IN" sz="1050">
                          <a:effectLst/>
                        </a:rPr>
                        <a:t>SGD1.4065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extLst>
                  <a:ext uri="{0D108BD9-81ED-4DB2-BD59-A6C34878D82A}">
                    <a16:rowId xmlns:a16="http://schemas.microsoft.com/office/drawing/2014/main" val="2262212014"/>
                  </a:ext>
                </a:extLst>
              </a:tr>
              <a:tr h="990760">
                <a:tc>
                  <a:txBody>
                    <a:bodyPr/>
                    <a:lstStyle/>
                    <a:p>
                      <a:pPr>
                        <a:lnSpc>
                          <a:spcPct val="107000"/>
                        </a:lnSpc>
                        <a:spcAft>
                          <a:spcPts val="0"/>
                        </a:spcAft>
                      </a:pPr>
                      <a:r>
                        <a:rPr lang="en-IN" sz="1050">
                          <a:effectLst/>
                        </a:rPr>
                        <a:t>Knock-Out </a:t>
                      </a:r>
                    </a:p>
                    <a:p>
                      <a:pPr>
                        <a:lnSpc>
                          <a:spcPct val="107000"/>
                        </a:lnSpc>
                        <a:spcAft>
                          <a:spcPts val="0"/>
                        </a:spcAft>
                      </a:pPr>
                      <a:r>
                        <a:rPr lang="en-IN" sz="1050">
                          <a:effectLst/>
                        </a:rPr>
                        <a:t>Price </a:t>
                      </a:r>
                    </a:p>
                    <a:p>
                      <a:pPr>
                        <a:lnSpc>
                          <a:spcPct val="107000"/>
                        </a:lnSpc>
                        <a:spcAft>
                          <a:spcPts val="0"/>
                        </a:spcAft>
                      </a:pPr>
                      <a:r>
                        <a:rPr lang="en-IN" sz="1050">
                          <a:effectLst/>
                        </a:rPr>
                        <a:t>(103% of </a:t>
                      </a:r>
                    </a:p>
                    <a:p>
                      <a:pPr>
                        <a:lnSpc>
                          <a:spcPct val="107000"/>
                        </a:lnSpc>
                        <a:spcAft>
                          <a:spcPts val="0"/>
                        </a:spcAft>
                      </a:pPr>
                      <a:r>
                        <a:rPr lang="en-IN" sz="1050">
                          <a:effectLst/>
                        </a:rPr>
                        <a:t>Spot Price)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tc>
                <a:tc>
                  <a:txBody>
                    <a:bodyPr/>
                    <a:lstStyle/>
                    <a:p>
                      <a:pPr>
                        <a:lnSpc>
                          <a:spcPct val="107000"/>
                        </a:lnSpc>
                        <a:spcAft>
                          <a:spcPts val="0"/>
                        </a:spcAft>
                      </a:pPr>
                      <a:r>
                        <a:rPr lang="en-IN" sz="1050" dirty="0">
                          <a:effectLst/>
                        </a:rPr>
                        <a:t>SGD1.5225 </a:t>
                      </a:r>
                      <a:endParaRPr lang="en-IN"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extLst>
                  <a:ext uri="{0D108BD9-81ED-4DB2-BD59-A6C34878D82A}">
                    <a16:rowId xmlns:a16="http://schemas.microsoft.com/office/drawing/2014/main" val="1958526547"/>
                  </a:ext>
                </a:extLst>
              </a:tr>
              <a:tr h="500356">
                <a:tc>
                  <a:txBody>
                    <a:bodyPr/>
                    <a:lstStyle/>
                    <a:p>
                      <a:pPr>
                        <a:lnSpc>
                          <a:spcPct val="107000"/>
                        </a:lnSpc>
                        <a:spcAft>
                          <a:spcPts val="0"/>
                        </a:spcAft>
                      </a:pPr>
                      <a:r>
                        <a:rPr lang="en-IN" sz="1050">
                          <a:effectLst/>
                        </a:rPr>
                        <a:t>Principal </a:t>
                      </a:r>
                    </a:p>
                    <a:p>
                      <a:pPr>
                        <a:lnSpc>
                          <a:spcPct val="107000"/>
                        </a:lnSpc>
                        <a:spcAft>
                          <a:spcPts val="0"/>
                        </a:spcAft>
                      </a:pPr>
                      <a:r>
                        <a:rPr lang="en-IN" sz="1050">
                          <a:effectLst/>
                        </a:rPr>
                        <a:t>Amount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tc>
                  <a:txBody>
                    <a:bodyPr/>
                    <a:lstStyle/>
                    <a:p>
                      <a:pPr>
                        <a:lnSpc>
                          <a:spcPct val="107000"/>
                        </a:lnSpc>
                        <a:spcAft>
                          <a:spcPts val="0"/>
                        </a:spcAft>
                      </a:pPr>
                      <a:r>
                        <a:rPr lang="en-IN" sz="1050">
                          <a:effectLst/>
                        </a:rPr>
                        <a:t>SGD200,000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extLst>
                  <a:ext uri="{0D108BD9-81ED-4DB2-BD59-A6C34878D82A}">
                    <a16:rowId xmlns:a16="http://schemas.microsoft.com/office/drawing/2014/main" val="616320996"/>
                  </a:ext>
                </a:extLst>
              </a:tr>
              <a:tr h="500356">
                <a:tc>
                  <a:txBody>
                    <a:bodyPr/>
                    <a:lstStyle/>
                    <a:p>
                      <a:pPr>
                        <a:lnSpc>
                          <a:spcPct val="107000"/>
                        </a:lnSpc>
                        <a:spcAft>
                          <a:spcPts val="0"/>
                        </a:spcAft>
                      </a:pPr>
                      <a:r>
                        <a:rPr lang="en-IN" sz="1050">
                          <a:effectLst/>
                        </a:rPr>
                        <a:t>Client pays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tc>
                  <a:txBody>
                    <a:bodyPr/>
                    <a:lstStyle/>
                    <a:p>
                      <a:pPr>
                        <a:lnSpc>
                          <a:spcPct val="107000"/>
                        </a:lnSpc>
                        <a:spcAft>
                          <a:spcPts val="0"/>
                        </a:spcAft>
                      </a:pPr>
                      <a:r>
                        <a:rPr lang="en-IN" sz="1050">
                          <a:effectLst/>
                        </a:rPr>
                        <a:t>SGD198,080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extLst>
                  <a:ext uri="{0D108BD9-81ED-4DB2-BD59-A6C34878D82A}">
                    <a16:rowId xmlns:a16="http://schemas.microsoft.com/office/drawing/2014/main" val="583835515"/>
                  </a:ext>
                </a:extLst>
              </a:tr>
              <a:tr h="500356">
                <a:tc>
                  <a:txBody>
                    <a:bodyPr/>
                    <a:lstStyle/>
                    <a:p>
                      <a:pPr>
                        <a:lnSpc>
                          <a:spcPct val="107000"/>
                        </a:lnSpc>
                        <a:spcAft>
                          <a:spcPts val="0"/>
                        </a:spcAft>
                      </a:pPr>
                      <a:r>
                        <a:rPr lang="en-IN" sz="1050">
                          <a:effectLst/>
                        </a:rPr>
                        <a:t>Yield pa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tc>
                  <a:txBody>
                    <a:bodyPr/>
                    <a:lstStyle/>
                    <a:p>
                      <a:pPr>
                        <a:lnSpc>
                          <a:spcPct val="107000"/>
                        </a:lnSpc>
                        <a:spcAft>
                          <a:spcPts val="0"/>
                        </a:spcAft>
                      </a:pPr>
                      <a:r>
                        <a:rPr lang="en-IN" sz="1050">
                          <a:effectLst/>
                        </a:rPr>
                        <a:t>11.16%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extLst>
                  <a:ext uri="{0D108BD9-81ED-4DB2-BD59-A6C34878D82A}">
                    <a16:rowId xmlns:a16="http://schemas.microsoft.com/office/drawing/2014/main" val="3727431740"/>
                  </a:ext>
                </a:extLst>
              </a:tr>
              <a:tr h="422694">
                <a:tc>
                  <a:txBody>
                    <a:bodyPr/>
                    <a:lstStyle/>
                    <a:p>
                      <a:pPr>
                        <a:lnSpc>
                          <a:spcPct val="107000"/>
                        </a:lnSpc>
                        <a:spcAft>
                          <a:spcPts val="0"/>
                        </a:spcAft>
                      </a:pPr>
                      <a:r>
                        <a:rPr lang="en-IN" sz="1050">
                          <a:effectLst/>
                        </a:rPr>
                        <a:t>Trade Date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tc>
                  <a:txBody>
                    <a:bodyPr/>
                    <a:lstStyle/>
                    <a:p>
                      <a:pPr>
                        <a:lnSpc>
                          <a:spcPct val="107000"/>
                        </a:lnSpc>
                        <a:spcAft>
                          <a:spcPts val="0"/>
                        </a:spcAft>
                      </a:pPr>
                      <a:r>
                        <a:rPr lang="en-IN" sz="1050">
                          <a:effectLst/>
                        </a:rPr>
                        <a:t>21 Nov 2016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extLst>
                  <a:ext uri="{0D108BD9-81ED-4DB2-BD59-A6C34878D82A}">
                    <a16:rowId xmlns:a16="http://schemas.microsoft.com/office/drawing/2014/main" val="1876816421"/>
                  </a:ext>
                </a:extLst>
              </a:tr>
              <a:tr h="422694">
                <a:tc>
                  <a:txBody>
                    <a:bodyPr/>
                    <a:lstStyle/>
                    <a:p>
                      <a:pPr>
                        <a:lnSpc>
                          <a:spcPct val="107000"/>
                        </a:lnSpc>
                        <a:spcAft>
                          <a:spcPts val="0"/>
                        </a:spcAft>
                      </a:pPr>
                      <a:r>
                        <a:rPr lang="en-IN" sz="1050">
                          <a:effectLst/>
                        </a:rPr>
                        <a:t>Settlement Date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tc>
                  <a:txBody>
                    <a:bodyPr/>
                    <a:lstStyle/>
                    <a:p>
                      <a:pPr>
                        <a:lnSpc>
                          <a:spcPct val="107000"/>
                        </a:lnSpc>
                        <a:spcAft>
                          <a:spcPts val="0"/>
                        </a:spcAft>
                      </a:pPr>
                      <a:r>
                        <a:rPr lang="en-IN" sz="1050">
                          <a:effectLst/>
                        </a:rPr>
                        <a:t>25 Nov 2016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extLst>
                  <a:ext uri="{0D108BD9-81ED-4DB2-BD59-A6C34878D82A}">
                    <a16:rowId xmlns:a16="http://schemas.microsoft.com/office/drawing/2014/main" val="980183371"/>
                  </a:ext>
                </a:extLst>
              </a:tr>
              <a:tr h="422694">
                <a:tc>
                  <a:txBody>
                    <a:bodyPr/>
                    <a:lstStyle/>
                    <a:p>
                      <a:pPr>
                        <a:lnSpc>
                          <a:spcPct val="107000"/>
                        </a:lnSpc>
                        <a:spcAft>
                          <a:spcPts val="0"/>
                        </a:spcAft>
                      </a:pPr>
                      <a:r>
                        <a:rPr lang="en-IN" sz="1050">
                          <a:effectLst/>
                        </a:rPr>
                        <a:t>Issue Date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tc>
                  <a:txBody>
                    <a:bodyPr/>
                    <a:lstStyle/>
                    <a:p>
                      <a:pPr>
                        <a:lnSpc>
                          <a:spcPct val="107000"/>
                        </a:lnSpc>
                        <a:spcAft>
                          <a:spcPts val="0"/>
                        </a:spcAft>
                      </a:pPr>
                      <a:r>
                        <a:rPr lang="en-IN" sz="1050">
                          <a:effectLst/>
                        </a:rPr>
                        <a:t>28 Nov 2016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extLst>
                  <a:ext uri="{0D108BD9-81ED-4DB2-BD59-A6C34878D82A}">
                    <a16:rowId xmlns:a16="http://schemas.microsoft.com/office/drawing/2014/main" val="1499538003"/>
                  </a:ext>
                </a:extLst>
              </a:tr>
              <a:tr h="422694">
                <a:tc>
                  <a:txBody>
                    <a:bodyPr/>
                    <a:lstStyle/>
                    <a:p>
                      <a:pPr>
                        <a:lnSpc>
                          <a:spcPct val="107000"/>
                        </a:lnSpc>
                        <a:spcAft>
                          <a:spcPts val="0"/>
                        </a:spcAft>
                      </a:pPr>
                      <a:r>
                        <a:rPr lang="en-IN" sz="1050">
                          <a:effectLst/>
                        </a:rPr>
                        <a:t>Valuation Date </a:t>
                      </a:r>
                      <a:endParaRPr lang="en-IN"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tc>
                  <a:txBody>
                    <a:bodyPr/>
                    <a:lstStyle/>
                    <a:p>
                      <a:pPr>
                        <a:lnSpc>
                          <a:spcPct val="107000"/>
                        </a:lnSpc>
                        <a:spcAft>
                          <a:spcPts val="0"/>
                        </a:spcAft>
                      </a:pPr>
                      <a:r>
                        <a:rPr lang="en-IN" sz="1050" dirty="0">
                          <a:effectLst/>
                        </a:rPr>
                        <a:t>27 Dec 2016 </a:t>
                      </a:r>
                      <a:endParaRPr lang="en-IN"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10" marR="29203" marT="27934" marB="0" anchor="ctr"/>
                </a:tc>
                <a:extLst>
                  <a:ext uri="{0D108BD9-81ED-4DB2-BD59-A6C34878D82A}">
                    <a16:rowId xmlns:a16="http://schemas.microsoft.com/office/drawing/2014/main" val="600153064"/>
                  </a:ext>
                </a:extLst>
              </a:tr>
            </a:tbl>
          </a:graphicData>
        </a:graphic>
      </p:graphicFrame>
      <p:pic>
        <p:nvPicPr>
          <p:cNvPr id="6" name="Picture 5">
            <a:extLst>
              <a:ext uri="{FF2B5EF4-FFF2-40B4-BE49-F238E27FC236}">
                <a16:creationId xmlns:a16="http://schemas.microsoft.com/office/drawing/2014/main" id="{4799DB57-4B65-4F33-A7CD-F3EF76B7A865}"/>
              </a:ext>
            </a:extLst>
          </p:cNvPr>
          <p:cNvPicPr/>
          <p:nvPr/>
        </p:nvPicPr>
        <p:blipFill>
          <a:blip r:embed="rId2"/>
          <a:stretch>
            <a:fillRect/>
          </a:stretch>
        </p:blipFill>
        <p:spPr>
          <a:xfrm>
            <a:off x="2752770" y="292963"/>
            <a:ext cx="7065933" cy="6116714"/>
          </a:xfrm>
          <a:prstGeom prst="rect">
            <a:avLst/>
          </a:prstGeom>
        </p:spPr>
      </p:pic>
    </p:spTree>
    <p:extLst>
      <p:ext uri="{BB962C8B-B14F-4D97-AF65-F5344CB8AC3E}">
        <p14:creationId xmlns:p14="http://schemas.microsoft.com/office/powerpoint/2010/main" val="165796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F12CE7-10E3-43C0-8720-E6CA680E0E06}"/>
              </a:ext>
            </a:extLst>
          </p:cNvPr>
          <p:cNvSpPr>
            <a:spLocks noGrp="1"/>
          </p:cNvSpPr>
          <p:nvPr>
            <p:ph idx="1"/>
          </p:nvPr>
        </p:nvSpPr>
        <p:spPr>
          <a:xfrm>
            <a:off x="499781" y="731284"/>
            <a:ext cx="8596668" cy="4879403"/>
          </a:xfrm>
        </p:spPr>
        <p:txBody>
          <a:bodyPr>
            <a:normAutofit/>
          </a:bodyPr>
          <a:lstStyle/>
          <a:p>
            <a:pPr marL="0" indent="0">
              <a:buNone/>
            </a:pPr>
            <a:r>
              <a:rPr lang="en-IN" sz="2400" b="1" dirty="0">
                <a:solidFill>
                  <a:srgbClr val="52A4C4"/>
                </a:solidFill>
              </a:rPr>
              <a:t>Benefits :</a:t>
            </a:r>
          </a:p>
          <a:p>
            <a:pPr lvl="0" fontAlgn="base"/>
            <a:r>
              <a:rPr lang="en-IN" dirty="0"/>
              <a:t>Enjoy higher returns than a direct investment in the underlying stock, in the event that the stock price trades sideways </a:t>
            </a:r>
          </a:p>
          <a:p>
            <a:pPr lvl="0" fontAlgn="base"/>
            <a:r>
              <a:rPr lang="en-IN" dirty="0"/>
              <a:t>Chance to realise profits early in the event market is bullish </a:t>
            </a:r>
          </a:p>
          <a:p>
            <a:r>
              <a:rPr lang="en-IN" dirty="0"/>
              <a:t>Chance to buy the underlying stock at a discount to market price </a:t>
            </a:r>
          </a:p>
          <a:p>
            <a:pPr marL="0" indent="0">
              <a:buNone/>
            </a:pPr>
            <a:r>
              <a:rPr lang="en-IN" sz="2400" b="1" dirty="0">
                <a:solidFill>
                  <a:srgbClr val="52A4C4"/>
                </a:solidFill>
              </a:rPr>
              <a:t>Risks :</a:t>
            </a:r>
          </a:p>
          <a:p>
            <a:pPr lvl="0" fontAlgn="base"/>
            <a:r>
              <a:rPr lang="en-IN" dirty="0"/>
              <a:t>ELNs are not principal protected </a:t>
            </a:r>
          </a:p>
          <a:p>
            <a:pPr lvl="0" fontAlgn="base"/>
            <a:r>
              <a:rPr lang="en-IN" dirty="0"/>
              <a:t>Gains are limited to the yield of </a:t>
            </a:r>
            <a:r>
              <a:rPr lang="en-IN"/>
              <a:t>the ELN </a:t>
            </a:r>
            <a:endParaRPr lang="en-IN" dirty="0"/>
          </a:p>
          <a:p>
            <a:r>
              <a:rPr lang="en-IN" dirty="0"/>
              <a:t>Investors are exposed to credit risk of the issuer and the market movement of the underlying stock </a:t>
            </a:r>
          </a:p>
        </p:txBody>
      </p:sp>
    </p:spTree>
    <p:extLst>
      <p:ext uri="{BB962C8B-B14F-4D97-AF65-F5344CB8AC3E}">
        <p14:creationId xmlns:p14="http://schemas.microsoft.com/office/powerpoint/2010/main" val="1714564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260E-D900-43C5-8557-B0F1F2B62198}"/>
              </a:ext>
            </a:extLst>
          </p:cNvPr>
          <p:cNvSpPr>
            <a:spLocks noGrp="1"/>
          </p:cNvSpPr>
          <p:nvPr>
            <p:ph type="ctrTitle"/>
          </p:nvPr>
        </p:nvSpPr>
        <p:spPr>
          <a:xfrm>
            <a:off x="1142260" y="260782"/>
            <a:ext cx="9144000" cy="889986"/>
          </a:xfrm>
        </p:spPr>
        <p:txBody>
          <a:bodyPr/>
          <a:lstStyle/>
          <a:p>
            <a:pPr algn="l"/>
            <a:r>
              <a:rPr lang="en-IN" sz="3600" dirty="0"/>
              <a:t>FIXED COUPON NOTES</a:t>
            </a:r>
          </a:p>
        </p:txBody>
      </p:sp>
      <p:sp>
        <p:nvSpPr>
          <p:cNvPr id="3" name="Subtitle 2">
            <a:extLst>
              <a:ext uri="{FF2B5EF4-FFF2-40B4-BE49-F238E27FC236}">
                <a16:creationId xmlns:a16="http://schemas.microsoft.com/office/drawing/2014/main" id="{B3C3DCD4-E8E9-494C-ADB1-A2F3A0CD3030}"/>
              </a:ext>
            </a:extLst>
          </p:cNvPr>
          <p:cNvSpPr>
            <a:spLocks noGrp="1"/>
          </p:cNvSpPr>
          <p:nvPr>
            <p:ph type="subTitle" idx="1"/>
          </p:nvPr>
        </p:nvSpPr>
        <p:spPr>
          <a:xfrm>
            <a:off x="585926" y="1431525"/>
            <a:ext cx="9294922" cy="4951520"/>
          </a:xfrm>
        </p:spPr>
        <p:txBody>
          <a:bodyPr>
            <a:normAutofit fontScale="92500" lnSpcReduction="20000"/>
          </a:bodyPr>
          <a:lstStyle/>
          <a:p>
            <a:pPr marL="342900" indent="-342900" algn="l">
              <a:lnSpc>
                <a:spcPct val="150000"/>
              </a:lnSpc>
              <a:buFont typeface="Wingdings 3" charset="2"/>
              <a:buChar char=""/>
            </a:pPr>
            <a:r>
              <a:rPr lang="en-US" sz="2000" dirty="0">
                <a:solidFill>
                  <a:schemeClr val="tx1">
                    <a:lumMod val="75000"/>
                    <a:lumOff val="25000"/>
                  </a:schemeClr>
                </a:solidFill>
              </a:rPr>
              <a:t>An FCN is issued at par, and the investor receives coupon payments until redemption or maturity.</a:t>
            </a:r>
          </a:p>
          <a:p>
            <a:pPr marL="342900" indent="-342900" algn="l">
              <a:lnSpc>
                <a:spcPct val="150000"/>
              </a:lnSpc>
              <a:buFont typeface="Wingdings 3" charset="2"/>
              <a:buChar char=""/>
            </a:pPr>
            <a:r>
              <a:rPr lang="en-US" sz="2000" dirty="0">
                <a:solidFill>
                  <a:schemeClr val="tx1">
                    <a:lumMod val="75000"/>
                    <a:lumOff val="25000"/>
                  </a:schemeClr>
                </a:solidFill>
              </a:rPr>
              <a:t>It is a basket product, and the baskets are generally of 2-4 shares.</a:t>
            </a:r>
          </a:p>
          <a:p>
            <a:pPr marL="342900" indent="-342900" algn="l">
              <a:lnSpc>
                <a:spcPct val="150000"/>
              </a:lnSpc>
              <a:buFont typeface="Wingdings 3" charset="2"/>
              <a:buChar char=""/>
            </a:pPr>
            <a:r>
              <a:rPr lang="en-US" sz="2000" dirty="0">
                <a:solidFill>
                  <a:schemeClr val="tx1">
                    <a:lumMod val="75000"/>
                    <a:lumOff val="25000"/>
                  </a:schemeClr>
                </a:solidFill>
              </a:rPr>
              <a:t>In case of a Knock-out on any valuation date, the </a:t>
            </a:r>
            <a:r>
              <a:rPr lang="en-US" sz="2000" u="sng" dirty="0">
                <a:solidFill>
                  <a:srgbClr val="00B0F0"/>
                </a:solidFill>
              </a:rPr>
              <a:t>client receives 100% of the principal and the latest coupon payment.</a:t>
            </a:r>
          </a:p>
          <a:p>
            <a:pPr marL="342900" indent="-342900" algn="l">
              <a:lnSpc>
                <a:spcPct val="150000"/>
              </a:lnSpc>
              <a:buFont typeface="Wingdings 3" charset="2"/>
              <a:buChar char=""/>
            </a:pPr>
            <a:r>
              <a:rPr lang="en-US" sz="2000" dirty="0">
                <a:solidFill>
                  <a:schemeClr val="tx1">
                    <a:lumMod val="75000"/>
                    <a:lumOff val="25000"/>
                  </a:schemeClr>
                </a:solidFill>
              </a:rPr>
              <a:t>If the worst share of the basket performs below the strike level on any of the intermediate valuation dates, the </a:t>
            </a:r>
            <a:r>
              <a:rPr lang="en-US" sz="2000" u="sng" dirty="0">
                <a:solidFill>
                  <a:srgbClr val="00B0F0"/>
                </a:solidFill>
              </a:rPr>
              <a:t>client doesn’t receive any coupon for that period. </a:t>
            </a:r>
          </a:p>
          <a:p>
            <a:pPr marL="342900" indent="-342900" algn="l">
              <a:lnSpc>
                <a:spcPct val="150000"/>
              </a:lnSpc>
              <a:buFont typeface="Wingdings 3" charset="2"/>
              <a:buChar char=""/>
            </a:pPr>
            <a:r>
              <a:rPr lang="en-US" sz="2000" dirty="0">
                <a:solidFill>
                  <a:schemeClr val="tx1">
                    <a:lumMod val="75000"/>
                    <a:lumOff val="25000"/>
                  </a:schemeClr>
                </a:solidFill>
              </a:rPr>
              <a:t>If the worst share of the basket performs below the strike level on the final valuation date, the </a:t>
            </a:r>
            <a:r>
              <a:rPr lang="en-US" sz="2000" u="sng" dirty="0">
                <a:solidFill>
                  <a:srgbClr val="00B0F0"/>
                </a:solidFill>
              </a:rPr>
              <a:t>client receives shares of the worst performing underlying at the strike price.</a:t>
            </a:r>
          </a:p>
          <a:p>
            <a:pPr marL="342900" indent="-342900" algn="l">
              <a:lnSpc>
                <a:spcPct val="150000"/>
              </a:lnSpc>
              <a:buFont typeface="Wingdings 3" charset="2"/>
              <a:buChar char=""/>
            </a:pPr>
            <a:endParaRPr lang="en-US" dirty="0">
              <a:solidFill>
                <a:schemeClr val="tx1">
                  <a:lumMod val="75000"/>
                  <a:lumOff val="25000"/>
                </a:schemeClr>
              </a:solidFill>
            </a:endParaRPr>
          </a:p>
          <a:p>
            <a:pPr algn="l"/>
            <a:endParaRPr lang="en-IN" dirty="0"/>
          </a:p>
        </p:txBody>
      </p:sp>
    </p:spTree>
    <p:extLst>
      <p:ext uri="{BB962C8B-B14F-4D97-AF65-F5344CB8AC3E}">
        <p14:creationId xmlns:p14="http://schemas.microsoft.com/office/powerpoint/2010/main" val="2796268686"/>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247</TotalTime>
  <Words>2825</Words>
  <Application>Microsoft Office PowerPoint</Application>
  <PresentationFormat>Widescreen</PresentationFormat>
  <Paragraphs>402</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Trebuchet MS</vt:lpstr>
      <vt:lpstr>Wingdings 3</vt:lpstr>
      <vt:lpstr>Facet</vt:lpstr>
      <vt:lpstr>STRUCTURED PRODUCTS </vt:lpstr>
      <vt:lpstr>DERIVATIVES</vt:lpstr>
      <vt:lpstr>Equity Linked Note (ELN)</vt:lpstr>
      <vt:lpstr>How ELN Works?</vt:lpstr>
      <vt:lpstr>PowerPoint Presentation</vt:lpstr>
      <vt:lpstr>How KO-ELN Works?</vt:lpstr>
      <vt:lpstr>PowerPoint Presentation</vt:lpstr>
      <vt:lpstr>PowerPoint Presentation</vt:lpstr>
      <vt:lpstr>FIXED COUPON NOTES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Shares</vt:lpstr>
      <vt:lpstr>PowerPoint Presentation</vt:lpstr>
      <vt:lpstr>Voluntary &amp; Non Voluntary Corporate Actions</vt:lpstr>
      <vt:lpstr>Dividends</vt:lpstr>
      <vt:lpstr>PowerPoint Presentation</vt:lpstr>
      <vt:lpstr>PowerPoint Presentation</vt:lpstr>
      <vt:lpstr>Rights issue </vt:lpstr>
      <vt:lpstr>Bonus issue</vt:lpstr>
      <vt:lpstr>Spin-Off</vt:lpstr>
      <vt:lpstr>PowerPoint Presentation</vt:lpstr>
      <vt:lpstr>Buybacks</vt:lpstr>
      <vt:lpstr>Tender Offer</vt:lpstr>
      <vt:lpstr>Capital Reduction </vt:lpstr>
      <vt:lpstr>Stock Splits and reverse stock splits </vt:lpstr>
      <vt:lpstr>Merger</vt:lpstr>
      <vt:lpstr>Acquisition</vt:lpstr>
      <vt:lpstr>Initial Public Offer</vt:lpstr>
      <vt:lpstr>Further Public Offering </vt:lpstr>
      <vt:lpstr>Offer for sale(OFS)</vt:lpstr>
      <vt:lpstr>PowerPoint Presentation</vt:lpstr>
      <vt:lpstr>Liquidation payment/dividends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PRODUCTS </dc:title>
  <dc:creator>FinIQ</dc:creator>
  <cp:lastModifiedBy>FinIQ</cp:lastModifiedBy>
  <cp:revision>15</cp:revision>
  <dcterms:created xsi:type="dcterms:W3CDTF">2019-05-28T09:16:42Z</dcterms:created>
  <dcterms:modified xsi:type="dcterms:W3CDTF">2019-06-20T10:57:18Z</dcterms:modified>
</cp:coreProperties>
</file>