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74" r:id="rId3"/>
    <p:sldId id="257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3" r:id="rId22"/>
    <p:sldId id="292" r:id="rId23"/>
    <p:sldId id="294" r:id="rId24"/>
    <p:sldId id="295" r:id="rId25"/>
    <p:sldId id="296" r:id="rId26"/>
    <p:sldId id="297" r:id="rId27"/>
    <p:sldId id="29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shmi Tidke" initials="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66A373-829E-4A64-96FC-A45C9E570390}">
  <a:tblStyle styleId="{1866A373-829E-4A64-96FC-A45C9E570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17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8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4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77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7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8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8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4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287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3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1555071" y="478324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 dirty="0"/>
              <a:t>OPTION STRATEGIES</a:t>
            </a:r>
            <a:endParaRPr dirty="0"/>
          </a:p>
        </p:txBody>
      </p:sp>
      <p:pic>
        <p:nvPicPr>
          <p:cNvPr id="103" name="Google Shape;103;p13" descr="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0753" y="5129144"/>
            <a:ext cx="2731977" cy="1075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Strangle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 </a:t>
            </a:r>
            <a:r>
              <a:rPr lang="en-IN" b="1" dirty="0"/>
              <a:t>Strangle</a:t>
            </a:r>
            <a:r>
              <a:rPr lang="en-IN" dirty="0"/>
              <a:t> is an option strategy which is a combination of a Call and a Put option which are traded at-</a:t>
            </a:r>
          </a:p>
          <a:p>
            <a:r>
              <a:rPr lang="en-IN" b="1" dirty="0">
                <a:solidFill>
                  <a:srgbClr val="00B0F0"/>
                </a:solidFill>
              </a:rPr>
              <a:t>-DIFFERENT</a:t>
            </a:r>
            <a:r>
              <a:rPr lang="en-IN" dirty="0">
                <a:solidFill>
                  <a:srgbClr val="00B0F0"/>
                </a:solidFill>
              </a:rPr>
              <a:t> STRIKE PRICES</a:t>
            </a:r>
          </a:p>
          <a:p>
            <a:r>
              <a:rPr lang="en-IN" dirty="0">
                <a:solidFill>
                  <a:srgbClr val="00B0F0"/>
                </a:solidFill>
              </a:rPr>
              <a:t>-DEALING WITH THE SAME UNDERLYING ASSET</a:t>
            </a:r>
          </a:p>
          <a:p>
            <a:r>
              <a:rPr lang="en-IN" dirty="0">
                <a:solidFill>
                  <a:srgbClr val="00B0F0"/>
                </a:solidFill>
              </a:rPr>
              <a:t>-HAVING THE SAME EXPIRY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 Strangle is a good strategy to invest in when the trader expects large modifications in the price of the stock, but does not know the direction in which the price will move.</a:t>
            </a:r>
          </a:p>
        </p:txBody>
      </p:sp>
    </p:spTree>
    <p:extLst>
      <p:ext uri="{BB962C8B-B14F-4D97-AF65-F5344CB8AC3E}">
        <p14:creationId xmlns:p14="http://schemas.microsoft.com/office/powerpoint/2010/main" val="23923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Long Strangle Payoff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181" y="2125163"/>
            <a:ext cx="61436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3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Long Strangle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Lets say that STARBUCKS is trading at US $50 per share. </a:t>
            </a:r>
          </a:p>
          <a:p>
            <a:r>
              <a:rPr lang="en-IN" dirty="0"/>
              <a:t>A trader is interested in 100 shares of STARBUCKS.</a:t>
            </a:r>
          </a:p>
          <a:p>
            <a:r>
              <a:rPr lang="en-IN" dirty="0"/>
              <a:t>He enters a Strangle strategy by buying-</a:t>
            </a:r>
          </a:p>
          <a:p>
            <a:r>
              <a:rPr lang="en-IN" dirty="0"/>
              <a:t>1. One Call option at the strike price of $52, and having a premium of $3 per share.</a:t>
            </a:r>
          </a:p>
          <a:p>
            <a:r>
              <a:rPr lang="en-IN" dirty="0"/>
              <a:t>2. One Put option at the strike price of $48, and having a premium of $2 per share.</a:t>
            </a:r>
          </a:p>
          <a:p>
            <a:r>
              <a:rPr lang="en-IN" dirty="0"/>
              <a:t>(Expiration date of both these options is in JULY)</a:t>
            </a:r>
          </a:p>
        </p:txBody>
      </p:sp>
    </p:spTree>
    <p:extLst>
      <p:ext uri="{BB962C8B-B14F-4D97-AF65-F5344CB8AC3E}">
        <p14:creationId xmlns:p14="http://schemas.microsoft.com/office/powerpoint/2010/main" val="3723494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At the end of JULY,</a:t>
            </a:r>
          </a:p>
          <a:p>
            <a:r>
              <a:rPr lang="en-IN" dirty="0"/>
              <a:t>Case-1) Price of stock is $40</a:t>
            </a:r>
          </a:p>
          <a:p>
            <a:r>
              <a:rPr lang="en-IN" dirty="0"/>
              <a:t>Case-2) Price of stock is $55</a:t>
            </a:r>
          </a:p>
          <a:p>
            <a:r>
              <a:rPr lang="en-IN" dirty="0"/>
              <a:t>Case-3) Price of stock is $50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783771"/>
            <a:ext cx="998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Example continued..</a:t>
            </a:r>
          </a:p>
        </p:txBody>
      </p:sp>
    </p:spTree>
    <p:extLst>
      <p:ext uri="{BB962C8B-B14F-4D97-AF65-F5344CB8AC3E}">
        <p14:creationId xmlns:p14="http://schemas.microsoft.com/office/powerpoint/2010/main" val="157355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 Strangle</a:t>
            </a:r>
          </a:p>
        </p:txBody>
      </p:sp>
      <p:pic>
        <p:nvPicPr>
          <p:cNvPr id="3074" name="Picture 2" descr="Image result for short strangl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589" y="2084580"/>
            <a:ext cx="4896077" cy="367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753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 Strip is a slightly modified version of a Straddle. A strip is a combination of one call and two put options bought at-</a:t>
            </a:r>
          </a:p>
          <a:p>
            <a:r>
              <a:rPr lang="en-IN" dirty="0">
                <a:solidFill>
                  <a:srgbClr val="FF0000"/>
                </a:solidFill>
              </a:rPr>
              <a:t>-SAME STRIKE PRICE</a:t>
            </a:r>
          </a:p>
          <a:p>
            <a:r>
              <a:rPr lang="en-IN" dirty="0">
                <a:solidFill>
                  <a:srgbClr val="FF0000"/>
                </a:solidFill>
              </a:rPr>
              <a:t>-DEALING WITH THE SAME UNDERLYING ASSET</a:t>
            </a:r>
          </a:p>
          <a:p>
            <a:r>
              <a:rPr lang="en-IN" dirty="0">
                <a:solidFill>
                  <a:srgbClr val="FF0000"/>
                </a:solidFill>
              </a:rPr>
              <a:t>-HAVING THE SAME EXPIRY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Strip is a bearish market neutral strategy providing double the profit potential on downward price movement as compared to the upward price movement.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91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Strip Payoff Diagram</a:t>
            </a:r>
          </a:p>
        </p:txBody>
      </p:sp>
      <p:pic>
        <p:nvPicPr>
          <p:cNvPr id="4098" name="Picture 2" descr="Image result for strip option strateg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131" y="2182551"/>
            <a:ext cx="4695780" cy="352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53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a stock XYZ is trading at $40, and a trader is interested in 100 such shares.</a:t>
            </a:r>
          </a:p>
          <a:p>
            <a:r>
              <a:rPr lang="en-IN" dirty="0"/>
              <a:t>The trader buys </a:t>
            </a:r>
            <a:r>
              <a:rPr lang="en-IN" b="1" dirty="0"/>
              <a:t>one</a:t>
            </a:r>
            <a:r>
              <a:rPr lang="en-IN" dirty="0"/>
              <a:t> ATM Jul 40 call option (whose premium is $2) and </a:t>
            </a:r>
            <a:r>
              <a:rPr lang="en-IN" b="1" dirty="0"/>
              <a:t>two</a:t>
            </a:r>
            <a:r>
              <a:rPr lang="en-IN" dirty="0"/>
              <a:t> ATM Jul 40 put options. (whose premium is $2 each)</a:t>
            </a:r>
          </a:p>
          <a:p>
            <a:r>
              <a:rPr lang="en-IN" dirty="0"/>
              <a:t>Consider the following scenarios at the end of July,</a:t>
            </a:r>
          </a:p>
          <a:p>
            <a:r>
              <a:rPr lang="en-IN" dirty="0"/>
              <a:t>Case-1) XYZ is trading at $50</a:t>
            </a:r>
          </a:p>
          <a:p>
            <a:r>
              <a:rPr lang="en-IN" dirty="0"/>
              <a:t>Case-2) XYZ is trading at $30</a:t>
            </a:r>
          </a:p>
          <a:p>
            <a:r>
              <a:rPr lang="en-IN" dirty="0"/>
              <a:t>Case-3) XYZ is trading at $40 (no change)</a:t>
            </a:r>
          </a:p>
        </p:txBody>
      </p:sp>
    </p:spTree>
    <p:extLst>
      <p:ext uri="{BB962C8B-B14F-4D97-AF65-F5344CB8AC3E}">
        <p14:creationId xmlns:p14="http://schemas.microsoft.com/office/powerpoint/2010/main" val="812601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705" y="1897985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 strap is an options strategy that deals with a combination of </a:t>
            </a:r>
            <a:r>
              <a:rPr lang="en-IN" b="1" dirty="0"/>
              <a:t>one put</a:t>
            </a:r>
            <a:r>
              <a:rPr lang="en-IN" dirty="0"/>
              <a:t> and </a:t>
            </a:r>
            <a:r>
              <a:rPr lang="en-IN" b="1" dirty="0"/>
              <a:t>two calls</a:t>
            </a:r>
            <a:r>
              <a:rPr lang="en-IN" dirty="0"/>
              <a:t> that are bought at-</a:t>
            </a:r>
          </a:p>
          <a:p>
            <a:r>
              <a:rPr lang="en-IN" dirty="0">
                <a:solidFill>
                  <a:srgbClr val="7030A0"/>
                </a:solidFill>
              </a:rPr>
              <a:t>-SAME STRIKE RATE</a:t>
            </a:r>
          </a:p>
          <a:p>
            <a:r>
              <a:rPr lang="en-IN" dirty="0">
                <a:solidFill>
                  <a:srgbClr val="7030A0"/>
                </a:solidFill>
              </a:rPr>
              <a:t>-DEALING WITH SAME UNDERLYING ASSET</a:t>
            </a:r>
          </a:p>
          <a:p>
            <a:r>
              <a:rPr lang="en-IN" dirty="0">
                <a:solidFill>
                  <a:srgbClr val="7030A0"/>
                </a:solidFill>
              </a:rPr>
              <a:t>-HAVING THE SAME EXPIRY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 Strap is generally bought by a trader when he expects a significant increase in the price of the stock but is unsure of its direction, in a fairly </a:t>
            </a:r>
            <a:r>
              <a:rPr lang="en-IN" b="1" dirty="0"/>
              <a:t>bullish market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197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Strap Payoff Diagram</a:t>
            </a:r>
          </a:p>
        </p:txBody>
      </p:sp>
      <p:pic>
        <p:nvPicPr>
          <p:cNvPr id="6146" name="Picture 2" descr="Image result for strap payoff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23" y="1911531"/>
            <a:ext cx="5612568" cy="420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41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Options are financial derivatives that give the buyers the right, and the sellers, the obligation to buy or sell an underlying asset at an agreed upon price and 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Call options are most profitable when a trader thinks that the market is </a:t>
            </a:r>
            <a:r>
              <a:rPr lang="en-IN" sz="2800" b="1" dirty="0"/>
              <a:t>bullish</a:t>
            </a:r>
            <a:r>
              <a:rPr lang="en-IN" sz="2800" dirty="0"/>
              <a:t>; while the Put options are most profitable when a trader thinks that the market is </a:t>
            </a:r>
            <a:r>
              <a:rPr lang="en-IN" sz="2800" b="1" dirty="0"/>
              <a:t>bearish</a:t>
            </a:r>
            <a:r>
              <a:rPr lang="en-IN" sz="2800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458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a stock ABC is trading at $80, a trader is interested in such 50 shares.</a:t>
            </a:r>
          </a:p>
          <a:p>
            <a:r>
              <a:rPr lang="en-IN" dirty="0"/>
              <a:t>The trader enters a Strap strategy by purchasing </a:t>
            </a:r>
          </a:p>
          <a:p>
            <a:r>
              <a:rPr lang="en-IN" dirty="0"/>
              <a:t>1) One ATM Jul 80 Put option (Premium= $2)</a:t>
            </a:r>
          </a:p>
          <a:p>
            <a:r>
              <a:rPr lang="en-IN" dirty="0"/>
              <a:t>2) Two ATM Jul 80 Call options (Premium=$3 each)</a:t>
            </a:r>
          </a:p>
          <a:p>
            <a:endParaRPr lang="en-IN" dirty="0"/>
          </a:p>
          <a:p>
            <a:r>
              <a:rPr lang="en-IN" dirty="0"/>
              <a:t>Calculate the net profit/loss for the following scenarios-</a:t>
            </a:r>
          </a:p>
          <a:p>
            <a:r>
              <a:rPr lang="en-IN" dirty="0"/>
              <a:t>Case-1) ABC is trading at $92 at the end of July.</a:t>
            </a:r>
          </a:p>
          <a:p>
            <a:r>
              <a:rPr lang="en-IN" dirty="0"/>
              <a:t>Case-2) ABC is trading at $75 at the end of July.</a:t>
            </a:r>
          </a:p>
          <a:p>
            <a:r>
              <a:rPr lang="en-IN" dirty="0"/>
              <a:t>Case-3) ABC is trading at $80 itself</a:t>
            </a:r>
          </a:p>
        </p:txBody>
      </p:sp>
    </p:spTree>
    <p:extLst>
      <p:ext uri="{BB962C8B-B14F-4D97-AF65-F5344CB8AC3E}">
        <p14:creationId xmlns:p14="http://schemas.microsoft.com/office/powerpoint/2010/main" val="4225032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D532-22DC-4FEE-9184-5B812BCC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Spread?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4C6D3-60EC-4EF0-885E-7D99E45C9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 spread is a trading strategy that involves taking a position in two or more calls or two or more 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Spread strategies help in limiting losses of owning a particular stock, but they also cap the gains.</a:t>
            </a:r>
          </a:p>
          <a:p>
            <a:r>
              <a:rPr lang="en-IN" dirty="0"/>
              <a:t>Types of spread strategies: </a:t>
            </a:r>
          </a:p>
          <a:p>
            <a:r>
              <a:rPr lang="en-IN" dirty="0"/>
              <a:t>1) Bull Call Spread</a:t>
            </a:r>
          </a:p>
          <a:p>
            <a:r>
              <a:rPr lang="en-IN" dirty="0"/>
              <a:t>2) Bear Put Spread</a:t>
            </a:r>
          </a:p>
          <a:p>
            <a:r>
              <a:rPr lang="en-IN" dirty="0"/>
              <a:t>3) Butterfly Spread</a:t>
            </a:r>
          </a:p>
          <a:p>
            <a:r>
              <a:rPr lang="en-IN" dirty="0"/>
              <a:t>4) Calendar Spread </a:t>
            </a:r>
          </a:p>
          <a:p>
            <a:r>
              <a:rPr lang="en-IN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29449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4A27-E0EE-48BC-BAD5-231ECE267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Bull Call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98592-C790-477F-A3A3-28EA12E3D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A bull call spread is an option strategy used when a trader is betting that a stock will have a limited increase in its price.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It provides a limited range where the trader can make profit.</a:t>
            </a:r>
          </a:p>
          <a:p>
            <a:pPr marL="0" indent="0">
              <a:buNone/>
            </a:pPr>
            <a:r>
              <a:rPr lang="en-IN" sz="2400" dirty="0"/>
              <a:t>CONSTRUCTION:</a:t>
            </a:r>
          </a:p>
          <a:p>
            <a:pPr marL="0" indent="0">
              <a:buNone/>
            </a:pPr>
            <a:r>
              <a:rPr lang="en-IN" sz="2400" dirty="0"/>
              <a:t>A bull call spread consists of one long call with a lower strike price and one short call with a higher strike price.</a:t>
            </a:r>
          </a:p>
        </p:txBody>
      </p:sp>
    </p:spTree>
    <p:extLst>
      <p:ext uri="{BB962C8B-B14F-4D97-AF65-F5344CB8AC3E}">
        <p14:creationId xmlns:p14="http://schemas.microsoft.com/office/powerpoint/2010/main" val="1884630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ABDF3-50F6-48F6-B97E-44E40CB70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294" y="2160199"/>
            <a:ext cx="4061703" cy="30462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F9854D-2750-4EF2-8ACD-3085990798A6}"/>
              </a:ext>
            </a:extLst>
          </p:cNvPr>
          <p:cNvSpPr txBox="1"/>
          <p:nvPr/>
        </p:nvSpPr>
        <p:spPr>
          <a:xfrm>
            <a:off x="6285391" y="2944673"/>
            <a:ext cx="4953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Profit is limited if the stock price rises above the strike price of the short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Potential loss is limited if the stock price falls below the strike price of the long call (lower strike).</a:t>
            </a:r>
          </a:p>
        </p:txBody>
      </p:sp>
    </p:spTree>
    <p:extLst>
      <p:ext uri="{BB962C8B-B14F-4D97-AF65-F5344CB8AC3E}">
        <p14:creationId xmlns:p14="http://schemas.microsoft.com/office/powerpoint/2010/main" val="93404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A1B1-F640-4CEB-BB5C-CE851614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E7A3-6785-49D1-89CC-EBE41BBB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PQR is trading at $42 in the market.</a:t>
            </a:r>
          </a:p>
          <a:p>
            <a:r>
              <a:rPr lang="en-IN" dirty="0"/>
              <a:t>A trader is interested in 100 such shares.</a:t>
            </a:r>
          </a:p>
          <a:p>
            <a:r>
              <a:rPr lang="en-IN" dirty="0"/>
              <a:t>A trader enters a bull call spread by buying-</a:t>
            </a:r>
          </a:p>
          <a:p>
            <a:r>
              <a:rPr lang="en-IN" dirty="0"/>
              <a:t>1) Buying one JUL 40 call for $300</a:t>
            </a:r>
          </a:p>
          <a:p>
            <a:r>
              <a:rPr lang="en-IN" dirty="0"/>
              <a:t>2) Selling one JUL 45 call for $100</a:t>
            </a:r>
          </a:p>
          <a:p>
            <a:r>
              <a:rPr lang="en-IN" dirty="0"/>
              <a:t>Calculate profit in the following scenarios-</a:t>
            </a:r>
          </a:p>
          <a:p>
            <a:r>
              <a:rPr lang="en-IN" dirty="0"/>
              <a:t>Case-1) PQR closes at $46 at expiration</a:t>
            </a:r>
          </a:p>
          <a:p>
            <a:r>
              <a:rPr lang="en-IN" dirty="0"/>
              <a:t>Case-2) PQR closes at $38 at expiration.</a:t>
            </a:r>
          </a:p>
        </p:txBody>
      </p:sp>
    </p:spTree>
    <p:extLst>
      <p:ext uri="{BB962C8B-B14F-4D97-AF65-F5344CB8AC3E}">
        <p14:creationId xmlns:p14="http://schemas.microsoft.com/office/powerpoint/2010/main" val="3932579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C834-C1C6-47DB-8CE0-39DBB524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Bear Put Spread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B773-D4A5-4F19-9D6A-ACBFABD5D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bear put spread option trading strategy is employed when the options trader thinks that the price of the underlying asset will go down moderately in the near term.</a:t>
            </a:r>
          </a:p>
          <a:p>
            <a:r>
              <a:rPr lang="en-IN" sz="2400" dirty="0"/>
              <a:t>CONSTRUCTION:</a:t>
            </a:r>
          </a:p>
          <a:p>
            <a:r>
              <a:rPr lang="en-IN" sz="2400" dirty="0"/>
              <a:t>Bear put spreads can be implemented buy buying a higher strike Put option and selling a lower strike Put option.</a:t>
            </a:r>
          </a:p>
        </p:txBody>
      </p:sp>
    </p:spTree>
    <p:extLst>
      <p:ext uri="{BB962C8B-B14F-4D97-AF65-F5344CB8AC3E}">
        <p14:creationId xmlns:p14="http://schemas.microsoft.com/office/powerpoint/2010/main" val="605005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43751-4B12-4EA3-8E13-6F2966AA0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461" y="2337600"/>
            <a:ext cx="4198399" cy="31487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883FBB-0385-4374-A84A-7D720E5C6B01}"/>
              </a:ext>
            </a:extLst>
          </p:cNvPr>
          <p:cNvSpPr txBox="1"/>
          <p:nvPr/>
        </p:nvSpPr>
        <p:spPr>
          <a:xfrm>
            <a:off x="6329779" y="2645546"/>
            <a:ext cx="4740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reach maximum profit, the stock price of the purchased put option needs to close below the strike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stock price rises above the sold put option, then the bear put will suffer a maximum loss equal to the debit taken while putting on the trade.</a:t>
            </a:r>
          </a:p>
        </p:txBody>
      </p:sp>
    </p:spTree>
    <p:extLst>
      <p:ext uri="{BB962C8B-B14F-4D97-AF65-F5344CB8AC3E}">
        <p14:creationId xmlns:p14="http://schemas.microsoft.com/office/powerpoint/2010/main" val="3046385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52C8-FC0C-41DA-9639-1B7987C0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0E146-48C4-487C-9F6A-E6B778E5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PQR is trading at $38 in the market.</a:t>
            </a:r>
          </a:p>
          <a:p>
            <a:r>
              <a:rPr lang="en-IN" dirty="0"/>
              <a:t>A trader is interested in 100 such shares.</a:t>
            </a:r>
          </a:p>
          <a:p>
            <a:r>
              <a:rPr lang="en-IN" dirty="0"/>
              <a:t>A trader enters a bull call spread by buying-</a:t>
            </a:r>
          </a:p>
          <a:p>
            <a:r>
              <a:rPr lang="en-IN" dirty="0"/>
              <a:t>1) Buying one JUL 40 put for $300</a:t>
            </a:r>
          </a:p>
          <a:p>
            <a:r>
              <a:rPr lang="en-IN" dirty="0"/>
              <a:t>2) Selling one JUL 35 put for $100</a:t>
            </a:r>
          </a:p>
          <a:p>
            <a:r>
              <a:rPr lang="en-IN" dirty="0"/>
              <a:t>Calculate profit in the following scenarios-</a:t>
            </a:r>
          </a:p>
          <a:p>
            <a:r>
              <a:rPr lang="en-IN" dirty="0"/>
              <a:t>Case-1) PQR closes at $34 at expiration</a:t>
            </a:r>
          </a:p>
          <a:p>
            <a:r>
              <a:rPr lang="en-IN" dirty="0"/>
              <a:t>Case-2) PQR closes at $42 at expiration.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68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idx="1"/>
          </p:nvPr>
        </p:nvSpPr>
        <p:spPr>
          <a:xfrm>
            <a:off x="1097275" y="1687775"/>
            <a:ext cx="10785600" cy="44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548640" indent="-457200">
              <a:spcBef>
                <a:spcPts val="14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IN" sz="2800" dirty="0"/>
              <a:t>Option Strategies are the simultaneous, and often mixed, buying or selling of one or more options that differ in one or more of the options’ variables.</a:t>
            </a:r>
          </a:p>
          <a:p>
            <a:pPr marL="548640" indent="-457200">
              <a:spcBef>
                <a:spcPts val="14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IN" sz="2800" dirty="0"/>
              <a:t>Option strategies allow the traders to profit from movements in the underlying asset depending upon the market sentiment. </a:t>
            </a:r>
            <a:endParaRPr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08733-4D6D-4512-8143-40DE6516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Option Strategies?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will be learning today-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800" dirty="0"/>
              <a:t>Straddle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Strangle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Strip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Strap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Bull call spread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Bear Put spread</a:t>
            </a:r>
          </a:p>
        </p:txBody>
      </p:sp>
    </p:spTree>
    <p:extLst>
      <p:ext uri="{BB962C8B-B14F-4D97-AF65-F5344CB8AC3E}">
        <p14:creationId xmlns:p14="http://schemas.microsoft.com/office/powerpoint/2010/main" val="305692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 </a:t>
            </a:r>
            <a:r>
              <a:rPr lang="en-IN" b="1" dirty="0"/>
              <a:t>Straddle</a:t>
            </a:r>
            <a:r>
              <a:rPr lang="en-IN" dirty="0"/>
              <a:t> is basically an option strategy in which a combination of a Call and a Put option is traded which are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- AT THE</a:t>
            </a:r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 SAME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STRIKE PRICE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-DEALING WITH THE SAME UNDERLYING ASSET</a:t>
            </a:r>
          </a:p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-HAVING THE SAME EXPIRY DATE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There are two positions that a trader can have when dealing with a Straddle:</a:t>
            </a:r>
          </a:p>
          <a:p>
            <a:r>
              <a:rPr lang="en-IN" dirty="0"/>
              <a:t>1) Long straddle </a:t>
            </a:r>
          </a:p>
          <a:p>
            <a:r>
              <a:rPr lang="en-IN" dirty="0"/>
              <a:t>2) Short straddle.</a:t>
            </a:r>
          </a:p>
        </p:txBody>
      </p:sp>
    </p:spTree>
    <p:extLst>
      <p:ext uri="{BB962C8B-B14F-4D97-AF65-F5344CB8AC3E}">
        <p14:creationId xmlns:p14="http://schemas.microsoft.com/office/powerpoint/2010/main" val="414005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Long straddle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A </a:t>
            </a:r>
            <a:r>
              <a:rPr lang="en-IN" sz="2800" b="1" dirty="0"/>
              <a:t>Long straddle </a:t>
            </a:r>
            <a:r>
              <a:rPr lang="en-IN" sz="2800" dirty="0"/>
              <a:t>is used when the trader thinks that the underlying stock will experience a significant volatility i.e. </a:t>
            </a:r>
            <a:r>
              <a:rPr lang="en-IN" sz="2800" b="1" dirty="0"/>
              <a:t>Bullish Market</a:t>
            </a:r>
            <a:r>
              <a:rPr lang="en-IN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Long straddle option strategy is a </a:t>
            </a:r>
            <a:r>
              <a:rPr lang="en-IN" sz="2800" b="1" dirty="0"/>
              <a:t>limited risk</a:t>
            </a:r>
            <a:r>
              <a:rPr lang="en-IN" sz="2800" dirty="0"/>
              <a:t>, </a:t>
            </a:r>
            <a:r>
              <a:rPr lang="en-IN" sz="2800" b="1" dirty="0"/>
              <a:t>unlimited profit </a:t>
            </a:r>
            <a:r>
              <a:rPr lang="en-IN" sz="2800" dirty="0"/>
              <a:t>strategy.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The profit potential is the same, no matter in which direction the asset moves. </a:t>
            </a:r>
          </a:p>
        </p:txBody>
      </p:sp>
    </p:spTree>
    <p:extLst>
      <p:ext uri="{BB962C8B-B14F-4D97-AF65-F5344CB8AC3E}">
        <p14:creationId xmlns:p14="http://schemas.microsoft.com/office/powerpoint/2010/main" val="402138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Long straddle payoff diagram</a:t>
            </a:r>
          </a:p>
        </p:txBody>
      </p:sp>
      <p:pic>
        <p:nvPicPr>
          <p:cNvPr id="1026" name="Picture 2" descr="Image result for long stradd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46" y="2026602"/>
            <a:ext cx="5670459" cy="390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95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7894"/>
            <a:ext cx="10058400" cy="1450757"/>
          </a:xfrm>
        </p:spPr>
        <p:txBody>
          <a:bodyPr/>
          <a:lstStyle/>
          <a:p>
            <a:r>
              <a:rPr lang="en-IN" dirty="0"/>
              <a:t>Example for long straddle-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3074" y="2029097"/>
            <a:ext cx="9962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Suppose a stock ‘XYZ’ is trading at </a:t>
            </a:r>
            <a:r>
              <a:rPr lang="en-IN" sz="2400" dirty="0" err="1"/>
              <a:t>Rs</a:t>
            </a:r>
            <a:r>
              <a:rPr lang="en-IN" sz="2400" dirty="0"/>
              <a:t>. 40 in June.</a:t>
            </a:r>
          </a:p>
          <a:p>
            <a:r>
              <a:rPr lang="en-IN" sz="2400" dirty="0"/>
              <a:t>And a trader is interested in trading 100 shares of such stock.</a:t>
            </a:r>
          </a:p>
          <a:p>
            <a:endParaRPr lang="en-IN" sz="2400" dirty="0"/>
          </a:p>
          <a:p>
            <a:r>
              <a:rPr lang="en-IN" sz="2400" dirty="0"/>
              <a:t>Assume that the options trader buys a </a:t>
            </a:r>
            <a:r>
              <a:rPr lang="en-IN" sz="2400" b="1" dirty="0"/>
              <a:t>JUL 40 Call </a:t>
            </a:r>
            <a:r>
              <a:rPr lang="en-IN" sz="2400" dirty="0"/>
              <a:t>(having a premium of </a:t>
            </a:r>
            <a:r>
              <a:rPr lang="en-IN" sz="2400" dirty="0" err="1"/>
              <a:t>Rs</a:t>
            </a:r>
            <a:r>
              <a:rPr lang="en-IN" sz="2400" dirty="0"/>
              <a:t>. 60) and a </a:t>
            </a:r>
            <a:r>
              <a:rPr lang="en-IN" sz="2400" b="1" dirty="0"/>
              <a:t>JUL 40 Put </a:t>
            </a:r>
            <a:r>
              <a:rPr lang="en-IN" sz="2400" dirty="0"/>
              <a:t>(having a premium of Rs. 70)</a:t>
            </a:r>
          </a:p>
          <a:p>
            <a:endParaRPr lang="en-IN" sz="2400" dirty="0"/>
          </a:p>
          <a:p>
            <a:r>
              <a:rPr lang="en-IN" sz="2400" dirty="0"/>
              <a:t>Case-1) The stock price rises to Rs. 50</a:t>
            </a:r>
          </a:p>
          <a:p>
            <a:r>
              <a:rPr lang="en-IN" sz="2400" dirty="0"/>
              <a:t>Case-2) The stock price falls to Rs.30</a:t>
            </a:r>
          </a:p>
          <a:p>
            <a:r>
              <a:rPr lang="en-IN" sz="2400" dirty="0"/>
              <a:t>Case-3) The stock price remains at Rs. 40</a:t>
            </a:r>
          </a:p>
        </p:txBody>
      </p:sp>
    </p:spTree>
    <p:extLst>
      <p:ext uri="{BB962C8B-B14F-4D97-AF65-F5344CB8AC3E}">
        <p14:creationId xmlns:p14="http://schemas.microsoft.com/office/powerpoint/2010/main" val="405926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 Straddle</a:t>
            </a:r>
          </a:p>
        </p:txBody>
      </p:sp>
      <p:pic>
        <p:nvPicPr>
          <p:cNvPr id="2050" name="Picture 2" descr="Image result for short stradd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780" y="1928947"/>
            <a:ext cx="5365660" cy="402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0907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993</TotalTime>
  <Words>1354</Words>
  <Application>Microsoft Office PowerPoint</Application>
  <PresentationFormat>Widescreen</PresentationFormat>
  <Paragraphs>130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Retrospect</vt:lpstr>
      <vt:lpstr>OPTION STRATEGIES</vt:lpstr>
      <vt:lpstr>What are Options?</vt:lpstr>
      <vt:lpstr>What are Option Strategies?</vt:lpstr>
      <vt:lpstr>What we will be learning today-</vt:lpstr>
      <vt:lpstr>Straddle</vt:lpstr>
      <vt:lpstr>Long straddle</vt:lpstr>
      <vt:lpstr>Long straddle payoff diagram</vt:lpstr>
      <vt:lpstr>Example for long straddle-</vt:lpstr>
      <vt:lpstr>Short Straddle</vt:lpstr>
      <vt:lpstr>Strangle </vt:lpstr>
      <vt:lpstr>Long Strangle Payoff diagram</vt:lpstr>
      <vt:lpstr>Long Strangle example</vt:lpstr>
      <vt:lpstr>PowerPoint Presentation</vt:lpstr>
      <vt:lpstr>Short Strangle</vt:lpstr>
      <vt:lpstr>Strip</vt:lpstr>
      <vt:lpstr>Strip Payoff Diagram</vt:lpstr>
      <vt:lpstr>Strip Example</vt:lpstr>
      <vt:lpstr>Strap</vt:lpstr>
      <vt:lpstr>Strap Payoff Diagram</vt:lpstr>
      <vt:lpstr>Strap Example</vt:lpstr>
      <vt:lpstr>What is a Spread?</vt:lpstr>
      <vt:lpstr>Bull Call Spread</vt:lpstr>
      <vt:lpstr>PowerPoint Presentation</vt:lpstr>
      <vt:lpstr>Example </vt:lpstr>
      <vt:lpstr>Bear Put Spread</vt:lpstr>
      <vt:lpstr>PowerPoint Presentation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STRATEGIES</dc:title>
  <dc:creator>Sakshee Naik</dc:creator>
  <cp:lastModifiedBy>Sakshee Naik</cp:lastModifiedBy>
  <cp:revision>30</cp:revision>
  <dcterms:modified xsi:type="dcterms:W3CDTF">2019-06-14T12:38:05Z</dcterms:modified>
</cp:coreProperties>
</file>