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3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4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0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9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5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3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9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E4491-66C6-45CD-BFEE-A420E642E333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760AFA-D2E6-4DBC-9D75-852E87B65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6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i/iv.asp" TargetMode="External"/><Relationship Id="rId2" Type="http://schemas.openxmlformats.org/officeDocument/2006/relationships/hyperlink" Target="https://www.investopedia.com/terms/v/vega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i/interestrate.asp" TargetMode="External"/><Relationship Id="rId2" Type="http://schemas.openxmlformats.org/officeDocument/2006/relationships/hyperlink" Target="https://www.investopedia.com/terms/r/rho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d/delta.asp" TargetMode="External"/><Relationship Id="rId2" Type="http://schemas.openxmlformats.org/officeDocument/2006/relationships/hyperlink" Target="https://www.investopedia.com/terms/g/gamma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xternal.investopedia.com/terms/a/atthemoney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v/vomma.asp" TargetMode="External"/><Relationship Id="rId2" Type="http://schemas.openxmlformats.org/officeDocument/2006/relationships/hyperlink" Target="https://www.investopedia.com/terms/l/lambda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terms/u/ultima.asp" TargetMode="External"/><Relationship Id="rId4" Type="http://schemas.openxmlformats.org/officeDocument/2006/relationships/hyperlink" Target="https://www.investopedia.com/terms/z/zomma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h/hedgeratio.asp" TargetMode="External"/><Relationship Id="rId2" Type="http://schemas.openxmlformats.org/officeDocument/2006/relationships/hyperlink" Target="https://www.investopedia.com/terms/d/deltagamma-hedging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terms/d/deltaneutral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a/americanoption.asp" TargetMode="External"/><Relationship Id="rId2" Type="http://schemas.openxmlformats.org/officeDocument/2006/relationships/hyperlink" Target="https://www.investopedia.com/terms/e/europeanoption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potprice.asp" TargetMode="External"/><Relationship Id="rId2" Type="http://schemas.openxmlformats.org/officeDocument/2006/relationships/hyperlink" Target="https://www.investopedia.com/terms/r/risk-freerat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u/underlying-asset.asp" TargetMode="External"/><Relationship Id="rId2" Type="http://schemas.openxmlformats.org/officeDocument/2006/relationships/hyperlink" Target="https://www.investopedia.com/terms/r/rateofchang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terms/p/putoption.asp" TargetMode="External"/><Relationship Id="rId4" Type="http://schemas.openxmlformats.org/officeDocument/2006/relationships/hyperlink" Target="https://www.investopedia.com/terms/c/calloption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e/expirationdate.asp" TargetMode="External"/><Relationship Id="rId2" Type="http://schemas.openxmlformats.org/officeDocument/2006/relationships/hyperlink" Target="https://www.investopedia.com/terms/t/theta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CF03-6612-4658-8708-45E6876C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PUT CALL Parity &amp;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GREEKS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E45DE-7D6B-4137-99D0-8A1037EDF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7201" y="5689600"/>
            <a:ext cx="1485900" cy="41574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Neha Mishra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3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0E69-0666-4B3E-9FCB-3ED757CC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876B-31F1-4011-B80E-89143EE4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Vega</a:t>
            </a:r>
            <a:r>
              <a:rPr lang="en-US" dirty="0"/>
              <a:t> (v) represents the rate of change between an option's value and the underlying asset's </a:t>
            </a:r>
            <a:r>
              <a:rPr lang="en-US" dirty="0">
                <a:hlinkClick r:id="rId3"/>
              </a:rPr>
              <a:t>implied volatility</a:t>
            </a:r>
            <a:r>
              <a:rPr lang="en-US" dirty="0"/>
              <a:t>. </a:t>
            </a:r>
          </a:p>
          <a:p>
            <a:r>
              <a:rPr lang="en-US" dirty="0"/>
              <a:t>This is the option's sensitivity to volatility. </a:t>
            </a:r>
          </a:p>
          <a:p>
            <a:r>
              <a:rPr lang="en-US" dirty="0"/>
              <a:t>increased volatility implies that the underlying instrument is more likely to experience extreme values, a rise in volatility will correspondingly increase the value of an option. Conversely, a decrease in volatility will negatively affect the value of the option. </a:t>
            </a:r>
          </a:p>
          <a:p>
            <a:r>
              <a:rPr lang="en-US" dirty="0"/>
              <a:t>Vega is at its maximum for at-the-money options that have longer times until expiration.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example, an option with a Vega of 0.10 indicates the option's value is expected to change by 10 cents if the implied volatility changes by 1%.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331B-9E9A-4494-87F0-640649B5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14B6-5D1D-47B4-BE74-70FE849E2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Rho</a:t>
            </a:r>
            <a:r>
              <a:rPr lang="en-US" dirty="0"/>
              <a:t> (p) represents the rate of change between an option's value and a 1% change in the </a:t>
            </a:r>
            <a:r>
              <a:rPr lang="en-US" dirty="0">
                <a:hlinkClick r:id="rId3"/>
              </a:rPr>
              <a:t>interest rate</a:t>
            </a:r>
            <a:r>
              <a:rPr lang="en-US" dirty="0"/>
              <a:t>. This measures sensitivity to the interest rate. </a:t>
            </a:r>
          </a:p>
          <a:p>
            <a:r>
              <a:rPr lang="en-US" dirty="0"/>
              <a:t>Rho is greatest for at-the-money options with long times until expiration.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example, assume a call option has a rho of 0.05 and a price of $1.25. If interest rates rise by 1%, the value of the call option would increase to $1.30, all else being equal. 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4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E1FB-64BD-4014-98C0-327766F2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F904-C3CB-44A3-9FB9-DC2A15F7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Gamma</a:t>
            </a:r>
            <a:r>
              <a:rPr lang="en-US" dirty="0"/>
              <a:t> (Γ) represents the rate of change between an option's </a:t>
            </a:r>
            <a:r>
              <a:rPr lang="en-US" dirty="0">
                <a:hlinkClick r:id="rId3"/>
              </a:rPr>
              <a:t>delta</a:t>
            </a:r>
            <a:r>
              <a:rPr lang="en-US" dirty="0"/>
              <a:t> and the underlying asset's price. </a:t>
            </a:r>
          </a:p>
          <a:p>
            <a:r>
              <a:rPr lang="en-US" dirty="0"/>
              <a:t>This is called second-order (second-derivative) price sensitivity. </a:t>
            </a:r>
          </a:p>
          <a:p>
            <a:r>
              <a:rPr lang="en-US" dirty="0"/>
              <a:t>Gamma indicates the amount the delta would change given a $1 move in the underlying security.</a:t>
            </a:r>
          </a:p>
          <a:p>
            <a:r>
              <a:rPr lang="en-US" dirty="0"/>
              <a:t>Gamma is used to determine how stable an option's delta is: higher gamma values indicate that delta could change dramatically in response to even small movements in the underlying's price.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example, assume an investor is long one call option on hypothetical stock XYZ. The call option has a delta of 0.50 and a gamma of 0.10. Therefore, if stock XYZ increases or decreases by $1, the call option's delta would increase or decrease by 0.10.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73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AADD-324F-4820-BC5A-923D3B58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2F93-012C-45FB-AF80-6E05E426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 is higher for options that are </a:t>
            </a:r>
            <a:r>
              <a:rPr lang="en-US" dirty="0">
                <a:hlinkClick r:id="rId2"/>
              </a:rPr>
              <a:t>at-the-money</a:t>
            </a:r>
            <a:r>
              <a:rPr lang="en-US" dirty="0"/>
              <a:t> and lower for options that are in- and out-of-the-money.</a:t>
            </a:r>
          </a:p>
          <a:p>
            <a:r>
              <a:rPr lang="en-US" dirty="0"/>
              <a:t>Gamma values are generally smaller the further away from the date of expiration; options with longer expirations are less sensitive to delta changes. As expiration approaches, gamma values are typically larger, as price changes have more impact on gamma.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39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E240-17FB-4B18-8CEA-1B4787FC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06FB-66CC-4F73-BE15-993C00E9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Minor Greeks </a:t>
            </a:r>
          </a:p>
          <a:p>
            <a:r>
              <a:rPr lang="en-US" dirty="0"/>
              <a:t>Some other Greeks, are </a:t>
            </a:r>
            <a:r>
              <a:rPr lang="en-US" dirty="0">
                <a:hlinkClick r:id="rId2"/>
              </a:rPr>
              <a:t>lambda</a:t>
            </a:r>
            <a:r>
              <a:rPr lang="en-US" dirty="0"/>
              <a:t>, epsilon, </a:t>
            </a:r>
            <a:r>
              <a:rPr lang="en-US" dirty="0" err="1">
                <a:hlinkClick r:id="rId3"/>
              </a:rPr>
              <a:t>vomma</a:t>
            </a:r>
            <a:r>
              <a:rPr lang="en-US" dirty="0"/>
              <a:t>, </a:t>
            </a:r>
            <a:r>
              <a:rPr lang="en-US" dirty="0" err="1"/>
              <a:t>vera</a:t>
            </a:r>
            <a:r>
              <a:rPr lang="en-US" dirty="0"/>
              <a:t>, speed, </a:t>
            </a:r>
            <a:r>
              <a:rPr lang="en-US" dirty="0" err="1">
                <a:hlinkClick r:id="rId4"/>
              </a:rPr>
              <a:t>zomma</a:t>
            </a:r>
            <a:r>
              <a:rPr lang="en-US" dirty="0"/>
              <a:t>, color, </a:t>
            </a:r>
            <a:r>
              <a:rPr lang="en-US" dirty="0">
                <a:hlinkClick r:id="rId5"/>
              </a:rPr>
              <a:t>ultima</a:t>
            </a:r>
            <a:r>
              <a:rPr lang="en-US" dirty="0"/>
              <a:t>.</a:t>
            </a:r>
          </a:p>
          <a:p>
            <a:r>
              <a:rPr lang="en-US" dirty="0"/>
              <a:t>These Greeks are second- or third-derivatives of the pricing model and affect things such as the change in delta with a change in volatility and so 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76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82D1-3D69-43A7-908B-A768D6B3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FDA7-2674-4C68-9F5F-14092857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traders may opt to not only hedge delta but also gamma in order to be </a:t>
            </a:r>
            <a:r>
              <a:rPr lang="en-US" dirty="0">
                <a:hlinkClick r:id="rId2"/>
              </a:rPr>
              <a:t>delta-gamma neutral</a:t>
            </a:r>
            <a:r>
              <a:rPr lang="en-US" dirty="0"/>
              <a:t>, meaning that as the underlying price moves, the delta will remain close to zero.</a:t>
            </a:r>
          </a:p>
          <a:p>
            <a:r>
              <a:rPr lang="en-US" dirty="0"/>
              <a:t>Option hedging</a:t>
            </a:r>
          </a:p>
          <a:p>
            <a:r>
              <a:rPr lang="en-US" dirty="0"/>
              <a:t>For options traders, delta also represents the </a:t>
            </a:r>
            <a:r>
              <a:rPr lang="en-US" dirty="0">
                <a:hlinkClick r:id="rId3"/>
              </a:rPr>
              <a:t>hedge ratio</a:t>
            </a:r>
            <a:r>
              <a:rPr lang="en-US" dirty="0"/>
              <a:t> for creating a </a:t>
            </a:r>
            <a:r>
              <a:rPr lang="en-US" dirty="0">
                <a:hlinkClick r:id="rId4"/>
              </a:rPr>
              <a:t>delta-neutral</a:t>
            </a:r>
            <a:r>
              <a:rPr lang="en-US" dirty="0"/>
              <a:t> position. For example if you purchase a standard American call option with a 0.40 delta, you will need to sell 40 shares of stock to be fully hedged.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1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0EF0-E727-4C30-B9DF-A175ED28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PUT</a:t>
            </a:r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CALL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Parity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8190-5407-437D-8A8A-4864955D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Relationship between the price of European put options and European call options of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same class</a:t>
            </a:r>
            <a:r>
              <a:rPr lang="en-US" sz="2400" b="1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Put-call parity applies only to </a:t>
            </a:r>
            <a:r>
              <a:rPr lang="en-US" b="1" dirty="0">
                <a:hlinkClick r:id="rId2"/>
              </a:rPr>
              <a:t>European options</a:t>
            </a:r>
            <a:r>
              <a:rPr lang="en-US" b="1" dirty="0"/>
              <a:t>, and not </a:t>
            </a:r>
            <a:r>
              <a:rPr lang="en-US" b="1" dirty="0">
                <a:hlinkClick r:id="rId3"/>
              </a:rPr>
              <a:t>American options</a:t>
            </a:r>
            <a:r>
              <a:rPr lang="en-US" b="1" dirty="0"/>
              <a:t>. </a:t>
            </a:r>
            <a:endParaRPr lang="en-IN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77D8A-7EC2-41D2-ACC7-E79E975FCF55}"/>
              </a:ext>
            </a:extLst>
          </p:cNvPr>
          <p:cNvSpPr txBox="1"/>
          <p:nvPr/>
        </p:nvSpPr>
        <p:spPr>
          <a:xfrm>
            <a:off x="3987800" y="4801690"/>
            <a:ext cx="7416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FYI</a:t>
            </a:r>
          </a:p>
          <a:p>
            <a:r>
              <a:rPr lang="en-US" dirty="0">
                <a:solidFill>
                  <a:srgbClr val="7030A0"/>
                </a:solidFill>
              </a:rPr>
              <a:t>The put/call parity concept was introduced by economist Hans R. Stoll in his Dec. 1969 paper "The Relationship Between Put and Call Option Prices," published in </a:t>
            </a:r>
            <a:r>
              <a:rPr lang="en-US" i="1" dirty="0">
                <a:solidFill>
                  <a:srgbClr val="7030A0"/>
                </a:solidFill>
              </a:rPr>
              <a:t>The Journal of Finance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1EB1-3391-4B11-BE0B-5FC63D89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4669202"/>
            <a:ext cx="2947482" cy="3710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FYI</a:t>
            </a:r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rgbClr val="7030A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B44C-E39F-4A72-A711-2C572D41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equation expressing put-call parity is: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2400" b="1" dirty="0">
                <a:solidFill>
                  <a:srgbClr val="7030A0"/>
                </a:solidFill>
              </a:rPr>
              <a:t>C + PV(x) = P + S</a:t>
            </a:r>
          </a:p>
          <a:p>
            <a:pPr marL="0" indent="0">
              <a:buNone/>
            </a:pPr>
            <a:r>
              <a:rPr lang="en-US" dirty="0"/>
              <a:t>	where: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accent1"/>
                </a:solidFill>
              </a:rPr>
              <a:t>C = price of the European call option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PV(x) =   the present value of the strike price (x), 			discounted from the value on the 			expiration date at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risk-free rate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 = price of the European put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>
                <a:solidFill>
                  <a:srgbClr val="002060"/>
                </a:solidFill>
              </a:rPr>
              <a:t>S = </a:t>
            </a:r>
            <a:r>
              <a:rPr lang="en-US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 price</a:t>
            </a:r>
            <a:r>
              <a:rPr lang="en-US" b="1" dirty="0">
                <a:solidFill>
                  <a:srgbClr val="002060"/>
                </a:solidFill>
              </a:rPr>
              <a:t> or the current market value of the 		        underlying asset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B792C-78BE-4F99-AB7A-D380807EF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1" y="3921680"/>
            <a:ext cx="1133475" cy="495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B1A8EE-D657-4EAB-A762-3A616693FD59}"/>
              </a:ext>
            </a:extLst>
          </p:cNvPr>
          <p:cNvSpPr/>
          <p:nvPr/>
        </p:nvSpPr>
        <p:spPr>
          <a:xfrm>
            <a:off x="152401" y="46432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X= Strike Price of call and put</a:t>
            </a:r>
          </a:p>
          <a:p>
            <a:r>
              <a:rPr lang="en-US" b="1" dirty="0">
                <a:solidFill>
                  <a:srgbClr val="7030A0"/>
                </a:solidFill>
              </a:rPr>
              <a:t>r= annual interest rate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t= time in years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83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C0EC-4E54-4077-9E0B-4AB0418A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20A50-F59E-4D2B-BBAC-D0651B8E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467" y="2324595"/>
            <a:ext cx="5657850" cy="3400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BFD24D-FA2E-464D-96C8-E3904E1A30C2}"/>
              </a:ext>
            </a:extLst>
          </p:cNvPr>
          <p:cNvSpPr/>
          <p:nvPr/>
        </p:nvSpPr>
        <p:spPr>
          <a:xfrm>
            <a:off x="4200540" y="1000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Let's say that the risk-free rate is 4% and that AAPL.OQ stock is currently trading at $10. For AAPL.OQ options expiring in one year with a strike price of $15, and purchasing the call costs you $5.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69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61C-E7C9-4C1C-B6BB-E69EAEB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6CF5-9F99-4118-8E11-4E4702C4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557" y="-220910"/>
            <a:ext cx="7315200" cy="6995020"/>
          </a:xfrm>
        </p:spPr>
        <p:txBody>
          <a:bodyPr/>
          <a:lstStyle/>
          <a:p>
            <a:r>
              <a:rPr lang="en-US" dirty="0"/>
              <a:t>Put/call parity says the price of a call option implies a certain fair price for the corresponding put option with the same strike price and expiration (and vice versa). </a:t>
            </a:r>
          </a:p>
          <a:p>
            <a:r>
              <a:rPr lang="en-US" dirty="0"/>
              <a:t>Also, arbitrage opportunities would materialize if there is a divergence between the value of calls and puts, </a:t>
            </a:r>
            <a:r>
              <a:rPr lang="en-US" altLang="en-US" dirty="0"/>
              <a:t>enabling some traders to earn a risk-free profit until the put call parity is restored.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Consider, </a:t>
            </a:r>
            <a:r>
              <a:rPr lang="en-US" dirty="0">
                <a:solidFill>
                  <a:srgbClr val="7030A0"/>
                </a:solidFill>
              </a:rPr>
              <a:t>for whatever reason, the puts are trading at $12, the calls at $7.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one side of the put-call parity equation is greater than the other, this represents an arbitrage opportunity. You can "sell" the more expensive side of the equation and buy the cheaper side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to make a risk free profit</a:t>
            </a:r>
          </a:p>
          <a:p>
            <a:endParaRPr lang="en-US" altLang="en-US" dirty="0"/>
          </a:p>
        </p:txBody>
      </p:sp>
      <p:sp>
        <p:nvSpPr>
          <p:cNvPr id="4" name="AutoShape 2" descr="blob:null/069d2b67-2460-496c-aa5c-6db3eeb654a7">
            <a:extLst>
              <a:ext uri="{FF2B5EF4-FFF2-40B4-BE49-F238E27FC236}">
                <a16:creationId xmlns:a16="http://schemas.microsoft.com/office/drawing/2014/main" id="{2DCD19B7-14EF-4DDA-B335-47F466D95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1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8673-9024-4F84-AC12-BDC1995E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GREEKS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C65D-8DFB-42E9-9984-C54285B3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"Greeks" is a term used in the options market to describe the different dimensions of risk involved in taking an options position.</a:t>
            </a:r>
          </a:p>
          <a:p>
            <a:r>
              <a:rPr lang="en-US" dirty="0"/>
              <a:t>The primary Greeks (Delta, Vega, Theta, Gamma, and Rho) are calculated each as a first partial derivative of the options pricing model.</a:t>
            </a:r>
          </a:p>
          <a:p>
            <a:r>
              <a:rPr lang="en-US" dirty="0"/>
              <a:t>Greeks encompass many variables. These include delta, theta, gamma, </a:t>
            </a:r>
            <a:r>
              <a:rPr lang="en-US" dirty="0" err="1"/>
              <a:t>vega</a:t>
            </a:r>
            <a:r>
              <a:rPr lang="en-US" dirty="0"/>
              <a:t>, and rho, among others. Each one of these variables/Greeks has a number associated with it, and that number tells traders about how the option moves or the risk associated with that option. </a:t>
            </a:r>
          </a:p>
          <a:p>
            <a:r>
              <a:rPr lang="en-US" dirty="0"/>
              <a:t>Greeks are used by options traders and portfolio managers to hedge risk and understand how their </a:t>
            </a:r>
            <a:r>
              <a:rPr lang="en-US" dirty="0" err="1"/>
              <a:t>p&amp;l</a:t>
            </a:r>
            <a:r>
              <a:rPr lang="en-US" dirty="0"/>
              <a:t> will behave as prices move.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1D75-CABB-44CD-B19F-30F6A90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F6BA04-D99F-467F-B915-92EC56478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465" y="823353"/>
            <a:ext cx="7670094" cy="52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8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DCBA-C4A0-494A-9C4D-54D00481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4778-F0AB-4B80-974A-8E2CCBC0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Delta (Δ) represents the </a:t>
            </a:r>
            <a:r>
              <a:rPr lang="en-US" dirty="0">
                <a:hlinkClick r:id="rId2"/>
              </a:rPr>
              <a:t>rate of change</a:t>
            </a:r>
            <a:r>
              <a:rPr lang="en-US" dirty="0"/>
              <a:t> between the option's price and a $1 change in the </a:t>
            </a:r>
            <a:r>
              <a:rPr lang="en-US" dirty="0">
                <a:hlinkClick r:id="rId3"/>
              </a:rPr>
              <a:t>underlying asset's</a:t>
            </a:r>
            <a:r>
              <a:rPr lang="en-US" dirty="0"/>
              <a:t> 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price sensitivity of the option relative to the underlying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Delta of a </a:t>
            </a:r>
            <a:r>
              <a:rPr lang="en-US" dirty="0">
                <a:hlinkClick r:id="rId4"/>
              </a:rPr>
              <a:t>call option</a:t>
            </a:r>
            <a:r>
              <a:rPr lang="en-US" dirty="0"/>
              <a:t> has a range between zero and one, while the delta of a </a:t>
            </a:r>
            <a:r>
              <a:rPr lang="en-US" dirty="0">
                <a:hlinkClick r:id="rId5"/>
              </a:rPr>
              <a:t>put option</a:t>
            </a:r>
            <a:r>
              <a:rPr lang="en-US" dirty="0"/>
              <a:t> has a range between zero and negative 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Delta=1 ------ Deep ITM = X&lt;&lt;S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Delta=0 ------ Deep OTM = S&lt;&lt;X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example, assume an investor is long a call option with a delta of 0.50. Therefore, if the underlying stock increases by $1, the option's price would theoretically increase by 50 cents.</a:t>
            </a:r>
          </a:p>
        </p:txBody>
      </p:sp>
    </p:spTree>
    <p:extLst>
      <p:ext uri="{BB962C8B-B14F-4D97-AF65-F5344CB8AC3E}">
        <p14:creationId xmlns:p14="http://schemas.microsoft.com/office/powerpoint/2010/main" val="135030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0783-2460-4A0F-A554-0B70BF3B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2C9E-341B-4FA4-ACEE-43130FB5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Theta</a:t>
            </a:r>
            <a:r>
              <a:rPr lang="en-US" dirty="0"/>
              <a:t> (Θ) represents the rate of change between the option price and time. Theta indicates the amount an option's price would decrease as the time to </a:t>
            </a:r>
            <a:r>
              <a:rPr lang="en-US" dirty="0">
                <a:hlinkClick r:id="rId3"/>
              </a:rPr>
              <a:t>expiration</a:t>
            </a:r>
            <a:r>
              <a:rPr lang="en-US" dirty="0"/>
              <a:t>(tenor) decreases.</a:t>
            </a:r>
          </a:p>
          <a:p>
            <a:r>
              <a:rPr lang="en-US" dirty="0"/>
              <a:t>time sensitivity of the option relative to the underlying. sometimes known as an option's time decay</a:t>
            </a:r>
          </a:p>
          <a:p>
            <a:r>
              <a:rPr lang="en-US" dirty="0"/>
              <a:t>Theta increases when options are at-the-money, and decreases when options are in- and out-of-the money.</a:t>
            </a:r>
          </a:p>
          <a:p>
            <a:r>
              <a:rPr lang="en-US" dirty="0"/>
              <a:t>Options closer to expiration also have accelerating time decay. Long calls and long puts will usually have negative Theta; short calls and short puts will have positive Theta.</a:t>
            </a:r>
          </a:p>
          <a:p>
            <a:r>
              <a:rPr lang="en-US" dirty="0"/>
              <a:t>an instrument whose value is not eroded by time, such as a stock, would have zero Theta.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example, assume an investor is long an option with a theta of -0.50. The option's price would decrease by 50 cents every day that passes, all else being equal. If three trading days pass, the option's value would theoretically decrease by $1.50.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97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474</TotalTime>
  <Words>586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Corbel</vt:lpstr>
      <vt:lpstr>Wingdings</vt:lpstr>
      <vt:lpstr>Wingdings 2</vt:lpstr>
      <vt:lpstr>Frame</vt:lpstr>
      <vt:lpstr>PUT CALL Parity &amp; GREEKS</vt:lpstr>
      <vt:lpstr>PUT CALL Parity</vt:lpstr>
      <vt:lpstr>FYI      </vt:lpstr>
      <vt:lpstr>PowerPoint Presentation</vt:lpstr>
      <vt:lpstr>PowerPoint Presentation</vt:lpstr>
      <vt:lpstr>GREEKS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FinIQ</dc:creator>
  <cp:lastModifiedBy>FinIQ</cp:lastModifiedBy>
  <cp:revision>13</cp:revision>
  <dcterms:created xsi:type="dcterms:W3CDTF">2019-06-18T03:45:12Z</dcterms:created>
  <dcterms:modified xsi:type="dcterms:W3CDTF">2019-06-19T04:20:09Z</dcterms:modified>
</cp:coreProperties>
</file>