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70" r:id="rId4"/>
    <p:sldId id="258" r:id="rId5"/>
    <p:sldId id="259" r:id="rId6"/>
    <p:sldId id="260" r:id="rId7"/>
    <p:sldId id="261" r:id="rId8"/>
    <p:sldId id="262" r:id="rId9"/>
    <p:sldId id="263" r:id="rId10"/>
    <p:sldId id="264" r:id="rId11"/>
    <p:sldId id="265" r:id="rId12"/>
    <p:sldId id="266" r:id="rId13"/>
    <p:sldId id="268" r:id="rId14"/>
    <p:sldId id="269" r:id="rId15"/>
    <p:sldId id="267" r:id="rId16"/>
  </p:sldIdLst>
  <p:sldSz cx="9144000" cy="5143500" type="screen16x9"/>
  <p:notesSz cx="6858000" cy="9144000"/>
  <p:embeddedFontLst>
    <p:embeddedFont>
      <p:font typeface="Lato" panose="020B0604020202020204" charset="0"/>
      <p:regular r:id="rId18"/>
      <p:bold r:id="rId19"/>
      <p:italic r:id="rId20"/>
      <p:boldItalic r:id="rId21"/>
    </p:embeddedFont>
    <p:embeddedFont>
      <p:font typeface="Montserrat"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ac3e688145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ac3e68814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ac3e688145_0_3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ac3e688145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c3e688145_0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c3e688145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c3e688145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ac3e688145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ac3e688145_0_3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ac3e688145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c3e688145_0_3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c3e688145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c3e688145_0_2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c3e688145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c3e688145_0_3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c3e688145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ac3e688145_0_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ac3e688145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ac3e688145_0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ac3e688145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a23c575cbe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a23c575cbe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ac3e688145_0_2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ac3e688145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ac3e688145_0_2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ac3e688145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ac3e688145_0_3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ac3e688145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ac3e688145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ac3e688145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title" idx="4294967295"/>
          </p:nvPr>
        </p:nvSpPr>
        <p:spPr>
          <a:xfrm>
            <a:off x="1464750" y="235400"/>
            <a:ext cx="6376200" cy="11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200">
                <a:latin typeface="Arial"/>
                <a:ea typeface="Arial"/>
                <a:cs typeface="Arial"/>
                <a:sym typeface="Arial"/>
              </a:rPr>
              <a:t> UFC Win-Win Bets</a:t>
            </a:r>
            <a:endParaRPr sz="5200">
              <a:latin typeface="Arial"/>
              <a:ea typeface="Arial"/>
              <a:cs typeface="Arial"/>
              <a:sym typeface="Arial"/>
            </a:endParaRPr>
          </a:p>
          <a:p>
            <a:pPr marL="457200" lvl="0" indent="457200" algn="l" rtl="0">
              <a:spcBef>
                <a:spcPts val="0"/>
              </a:spcBef>
              <a:spcAft>
                <a:spcPts val="0"/>
              </a:spcAft>
              <a:buNone/>
            </a:pPr>
            <a:r>
              <a:rPr lang="en" sz="1500" b="1">
                <a:latin typeface="Arial"/>
                <a:ea typeface="Arial"/>
                <a:cs typeface="Arial"/>
                <a:sym typeface="Arial"/>
              </a:rPr>
              <a:t>WHERE BETTORS BECOME BILLIONAIRES</a:t>
            </a:r>
            <a:endParaRPr sz="1500" b="1">
              <a:latin typeface="Arial"/>
              <a:ea typeface="Arial"/>
              <a:cs typeface="Arial"/>
              <a:sym typeface="Arial"/>
            </a:endParaRPr>
          </a:p>
        </p:txBody>
      </p:sp>
      <p:sp>
        <p:nvSpPr>
          <p:cNvPr id="135" name="Google Shape;135;p13"/>
          <p:cNvSpPr txBox="1">
            <a:spLocks noGrp="1"/>
          </p:cNvSpPr>
          <p:nvPr>
            <p:ph type="subTitle" idx="4294967295"/>
          </p:nvPr>
        </p:nvSpPr>
        <p:spPr>
          <a:xfrm>
            <a:off x="1725200" y="2795275"/>
            <a:ext cx="6461400" cy="18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1">
                <a:latin typeface="Arial"/>
                <a:ea typeface="Arial"/>
                <a:cs typeface="Arial"/>
                <a:sym typeface="Arial"/>
              </a:rPr>
              <a:t>ML Powered Betting Website (IST 615-Group 6)</a:t>
            </a:r>
            <a:endParaRPr sz="2200" b="1">
              <a:latin typeface="Arial"/>
              <a:ea typeface="Arial"/>
              <a:cs typeface="Arial"/>
              <a:sym typeface="Arial"/>
            </a:endParaRPr>
          </a:p>
          <a:p>
            <a:pPr marL="1371600" lvl="0" indent="0" algn="l" rtl="0">
              <a:spcBef>
                <a:spcPts val="1600"/>
              </a:spcBef>
              <a:spcAft>
                <a:spcPts val="0"/>
              </a:spcAft>
              <a:buNone/>
            </a:pPr>
            <a:r>
              <a:rPr lang="en" sz="1600" b="1">
                <a:latin typeface="Arial"/>
                <a:ea typeface="Arial"/>
                <a:cs typeface="Arial"/>
                <a:sym typeface="Arial"/>
              </a:rPr>
              <a:t>        </a:t>
            </a:r>
            <a:r>
              <a:rPr lang="en" sz="1800" b="1">
                <a:latin typeface="Arial"/>
                <a:ea typeface="Arial"/>
                <a:cs typeface="Arial"/>
                <a:sym typeface="Arial"/>
              </a:rPr>
              <a:t>Aditya Tornekar</a:t>
            </a:r>
            <a:br>
              <a:rPr lang="en" sz="1800" b="1">
                <a:latin typeface="Arial"/>
                <a:ea typeface="Arial"/>
                <a:cs typeface="Arial"/>
                <a:sym typeface="Arial"/>
              </a:rPr>
            </a:br>
            <a:r>
              <a:rPr lang="en" sz="1800" b="1">
                <a:latin typeface="Arial"/>
                <a:ea typeface="Arial"/>
                <a:cs typeface="Arial"/>
                <a:sym typeface="Arial"/>
              </a:rPr>
              <a:t>        Rishabh Agarwal</a:t>
            </a:r>
            <a:br>
              <a:rPr lang="en" sz="1800" b="1">
                <a:latin typeface="Arial"/>
                <a:ea typeface="Arial"/>
                <a:cs typeface="Arial"/>
                <a:sym typeface="Arial"/>
              </a:rPr>
            </a:br>
            <a:r>
              <a:rPr lang="en" sz="1800" b="1">
                <a:latin typeface="Arial"/>
                <a:ea typeface="Arial"/>
                <a:cs typeface="Arial"/>
                <a:sym typeface="Arial"/>
              </a:rPr>
              <a:t>        Shreyas Sadagopan</a:t>
            </a:r>
            <a:br>
              <a:rPr lang="en" sz="1800" b="1">
                <a:latin typeface="Arial"/>
                <a:ea typeface="Arial"/>
                <a:cs typeface="Arial"/>
                <a:sym typeface="Arial"/>
              </a:rPr>
            </a:br>
            <a:r>
              <a:rPr lang="en" sz="1800" b="1">
                <a:latin typeface="Arial"/>
                <a:ea typeface="Arial"/>
                <a:cs typeface="Arial"/>
                <a:sym typeface="Arial"/>
              </a:rPr>
              <a:t>        Sourabh Ghosh</a:t>
            </a:r>
            <a:endParaRPr sz="1800" b="1">
              <a:latin typeface="Arial"/>
              <a:ea typeface="Arial"/>
              <a:cs typeface="Arial"/>
              <a:sym typeface="Arial"/>
            </a:endParaRPr>
          </a:p>
          <a:p>
            <a:pPr marL="0" lvl="0" indent="0" algn="l" rtl="0">
              <a:spcBef>
                <a:spcPts val="1600"/>
              </a:spcBef>
              <a:spcAft>
                <a:spcPts val="1600"/>
              </a:spcAft>
              <a:buNone/>
            </a:pPr>
            <a:endParaRPr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9"/>
        <p:cNvGrpSpPr/>
        <p:nvPr/>
      </p:nvGrpSpPr>
      <p:grpSpPr>
        <a:xfrm>
          <a:off x="0" y="0"/>
          <a:ext cx="0" cy="0"/>
          <a:chOff x="0" y="0"/>
          <a:chExt cx="0" cy="0"/>
        </a:xfrm>
      </p:grpSpPr>
      <p:sp>
        <p:nvSpPr>
          <p:cNvPr id="190" name="Google Shape;190;p21"/>
          <p:cNvSpPr txBox="1">
            <a:spLocks noGrp="1"/>
          </p:cNvSpPr>
          <p:nvPr>
            <p:ph type="title"/>
          </p:nvPr>
        </p:nvSpPr>
        <p:spPr>
          <a:xfrm>
            <a:off x="1297500" y="59612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a:t>Competitor Analysis</a:t>
            </a:r>
            <a:endParaRPr sz="2800" b="1"/>
          </a:p>
        </p:txBody>
      </p:sp>
      <p:sp>
        <p:nvSpPr>
          <p:cNvPr id="191" name="Google Shape;191;p21"/>
          <p:cNvSpPr txBox="1">
            <a:spLocks noGrp="1"/>
          </p:cNvSpPr>
          <p:nvPr>
            <p:ph type="body" idx="1"/>
          </p:nvPr>
        </p:nvSpPr>
        <p:spPr>
          <a:xfrm>
            <a:off x="1130175" y="1416275"/>
            <a:ext cx="7103700" cy="387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rgbClr val="FFFFFF"/>
                </a:solidFill>
                <a:highlight>
                  <a:srgbClr val="000000"/>
                </a:highlight>
                <a:latin typeface="Arial"/>
                <a:ea typeface="Arial"/>
                <a:cs typeface="Arial"/>
                <a:sym typeface="Arial"/>
              </a:rPr>
              <a:t>Competitors</a:t>
            </a:r>
            <a:endParaRPr sz="1400" b="1">
              <a:solidFill>
                <a:srgbClr val="FFFFFF"/>
              </a:solidFill>
              <a:highlight>
                <a:srgbClr val="000000"/>
              </a:highlight>
              <a:latin typeface="Arial"/>
              <a:ea typeface="Arial"/>
              <a:cs typeface="Arial"/>
              <a:sym typeface="Arial"/>
            </a:endParaRPr>
          </a:p>
          <a:p>
            <a:pPr marL="457200" lvl="0" indent="-317500" algn="l" rtl="0">
              <a:spcBef>
                <a:spcPts val="1600"/>
              </a:spcBef>
              <a:spcAft>
                <a:spcPts val="0"/>
              </a:spcAft>
              <a:buClr>
                <a:srgbClr val="FFFFFF"/>
              </a:buClr>
              <a:buSzPts val="1400"/>
              <a:buFont typeface="Arial"/>
              <a:buChar char="●"/>
            </a:pPr>
            <a:r>
              <a:rPr lang="en" sz="1400">
                <a:solidFill>
                  <a:srgbClr val="FFFFFF"/>
                </a:solidFill>
                <a:highlight>
                  <a:srgbClr val="000000"/>
                </a:highlight>
                <a:latin typeface="Arial"/>
                <a:ea typeface="Arial"/>
                <a:cs typeface="Arial"/>
                <a:sym typeface="Arial"/>
              </a:rPr>
              <a:t>MyBookie                                       </a:t>
            </a:r>
            <a:endParaRPr sz="1400">
              <a:solidFill>
                <a:srgbClr val="FFFFFF"/>
              </a:solidFill>
              <a:highlight>
                <a:srgbClr val="000000"/>
              </a:highlight>
              <a:latin typeface="Arial"/>
              <a:ea typeface="Arial"/>
              <a:cs typeface="Arial"/>
              <a:sym typeface="Arial"/>
            </a:endParaRPr>
          </a:p>
          <a:p>
            <a:pPr marL="457200" lvl="0" indent="-317500" algn="l" rtl="0">
              <a:spcBef>
                <a:spcPts val="0"/>
              </a:spcBef>
              <a:spcAft>
                <a:spcPts val="0"/>
              </a:spcAft>
              <a:buClr>
                <a:srgbClr val="FFFFFF"/>
              </a:buClr>
              <a:buSzPts val="1400"/>
              <a:buFont typeface="Arial"/>
              <a:buChar char="●"/>
            </a:pPr>
            <a:r>
              <a:rPr lang="en" sz="1400">
                <a:solidFill>
                  <a:srgbClr val="FFFFFF"/>
                </a:solidFill>
                <a:highlight>
                  <a:srgbClr val="000000"/>
                </a:highlight>
                <a:latin typeface="Arial"/>
                <a:ea typeface="Arial"/>
                <a:cs typeface="Arial"/>
                <a:sym typeface="Arial"/>
              </a:rPr>
              <a:t>Bovada Sports</a:t>
            </a:r>
            <a:endParaRPr sz="1400">
              <a:solidFill>
                <a:srgbClr val="FFFFFF"/>
              </a:solidFill>
              <a:highlight>
                <a:srgbClr val="000000"/>
              </a:highlight>
              <a:latin typeface="Arial"/>
              <a:ea typeface="Arial"/>
              <a:cs typeface="Arial"/>
              <a:sym typeface="Arial"/>
            </a:endParaRPr>
          </a:p>
          <a:p>
            <a:pPr marL="457200" lvl="0" indent="-317500" algn="l" rtl="0">
              <a:spcBef>
                <a:spcPts val="0"/>
              </a:spcBef>
              <a:spcAft>
                <a:spcPts val="0"/>
              </a:spcAft>
              <a:buClr>
                <a:srgbClr val="FFFFFF"/>
              </a:buClr>
              <a:buSzPts val="1400"/>
              <a:buFont typeface="Arial"/>
              <a:buChar char="●"/>
            </a:pPr>
            <a:r>
              <a:rPr lang="en" sz="1400">
                <a:solidFill>
                  <a:srgbClr val="FFFFFF"/>
                </a:solidFill>
                <a:highlight>
                  <a:srgbClr val="000000"/>
                </a:highlight>
                <a:latin typeface="Arial"/>
                <a:ea typeface="Arial"/>
                <a:cs typeface="Arial"/>
                <a:sym typeface="Arial"/>
              </a:rPr>
              <a:t>SportsBetting.ag</a:t>
            </a:r>
            <a:endParaRPr sz="1400">
              <a:solidFill>
                <a:srgbClr val="FFFFFF"/>
              </a:solidFill>
              <a:highlight>
                <a:srgbClr val="000000"/>
              </a:highlight>
              <a:latin typeface="Arial"/>
              <a:ea typeface="Arial"/>
              <a:cs typeface="Arial"/>
              <a:sym typeface="Arial"/>
            </a:endParaRPr>
          </a:p>
          <a:p>
            <a:pPr marL="457200" lvl="0" indent="-317500" algn="l" rtl="0">
              <a:spcBef>
                <a:spcPts val="0"/>
              </a:spcBef>
              <a:spcAft>
                <a:spcPts val="0"/>
              </a:spcAft>
              <a:buClr>
                <a:srgbClr val="FFFFFF"/>
              </a:buClr>
              <a:buSzPts val="1400"/>
              <a:buFont typeface="Arial"/>
              <a:buChar char="●"/>
            </a:pPr>
            <a:r>
              <a:rPr lang="en" sz="1400">
                <a:solidFill>
                  <a:srgbClr val="FFFFFF"/>
                </a:solidFill>
                <a:highlight>
                  <a:srgbClr val="000000"/>
                </a:highlight>
                <a:latin typeface="Arial"/>
                <a:ea typeface="Arial"/>
                <a:cs typeface="Arial"/>
                <a:sym typeface="Arial"/>
              </a:rPr>
              <a:t>BetOnline Sports</a:t>
            </a:r>
            <a:endParaRPr sz="1400">
              <a:solidFill>
                <a:srgbClr val="FFFFFF"/>
              </a:solidFill>
              <a:highlight>
                <a:srgbClr val="000000"/>
              </a:highlight>
              <a:latin typeface="Arial"/>
              <a:ea typeface="Arial"/>
              <a:cs typeface="Arial"/>
              <a:sym typeface="Arial"/>
            </a:endParaRPr>
          </a:p>
          <a:p>
            <a:pPr marL="457200" lvl="0" indent="-317500" algn="l" rtl="0">
              <a:spcBef>
                <a:spcPts val="0"/>
              </a:spcBef>
              <a:spcAft>
                <a:spcPts val="0"/>
              </a:spcAft>
              <a:buClr>
                <a:srgbClr val="FFFFFF"/>
              </a:buClr>
              <a:buSzPts val="1400"/>
              <a:buFont typeface="Arial"/>
              <a:buChar char="●"/>
            </a:pPr>
            <a:r>
              <a:rPr lang="en" sz="1400">
                <a:solidFill>
                  <a:srgbClr val="FFFFFF"/>
                </a:solidFill>
                <a:highlight>
                  <a:srgbClr val="000000"/>
                </a:highlight>
                <a:latin typeface="Arial"/>
                <a:ea typeface="Arial"/>
                <a:cs typeface="Arial"/>
                <a:sym typeface="Arial"/>
              </a:rPr>
              <a:t>Xbet   </a:t>
            </a:r>
            <a:r>
              <a:rPr lang="en" sz="1400">
                <a:solidFill>
                  <a:srgbClr val="FFFFFF"/>
                </a:solidFill>
                <a:latin typeface="Arial"/>
                <a:ea typeface="Arial"/>
                <a:cs typeface="Arial"/>
                <a:sym typeface="Arial"/>
              </a:rPr>
              <a:t>                                                                            </a:t>
            </a:r>
            <a:endParaRPr sz="1400">
              <a:solidFill>
                <a:srgbClr val="FFFFFF"/>
              </a:solidFill>
              <a:latin typeface="Arial"/>
              <a:ea typeface="Arial"/>
              <a:cs typeface="Arial"/>
              <a:sym typeface="Arial"/>
            </a:endParaRPr>
          </a:p>
          <a:p>
            <a:pPr marL="0" lvl="0" indent="0" algn="l" rtl="0">
              <a:spcBef>
                <a:spcPts val="1600"/>
              </a:spcBef>
              <a:spcAft>
                <a:spcPts val="0"/>
              </a:spcAft>
              <a:buNone/>
            </a:pPr>
            <a:r>
              <a:rPr lang="en" sz="1400" b="1">
                <a:solidFill>
                  <a:srgbClr val="FFFFFF"/>
                </a:solidFill>
                <a:highlight>
                  <a:srgbClr val="000000"/>
                </a:highlight>
                <a:latin typeface="Arial"/>
                <a:ea typeface="Arial"/>
                <a:cs typeface="Arial"/>
                <a:sym typeface="Arial"/>
              </a:rPr>
              <a:t>Our USP:</a:t>
            </a:r>
            <a:endParaRPr sz="1400" b="1">
              <a:solidFill>
                <a:srgbClr val="FFFFFF"/>
              </a:solidFill>
              <a:highlight>
                <a:srgbClr val="000000"/>
              </a:highlight>
              <a:latin typeface="Arial"/>
              <a:ea typeface="Arial"/>
              <a:cs typeface="Arial"/>
              <a:sym typeface="Arial"/>
            </a:endParaRPr>
          </a:p>
          <a:p>
            <a:pPr marL="457200" lvl="0" indent="-317500" algn="l" rtl="0">
              <a:spcBef>
                <a:spcPts val="1600"/>
              </a:spcBef>
              <a:spcAft>
                <a:spcPts val="0"/>
              </a:spcAft>
              <a:buClr>
                <a:srgbClr val="FFFFFF"/>
              </a:buClr>
              <a:buSzPts val="1400"/>
              <a:buFont typeface="Arial"/>
              <a:buChar char="➢"/>
            </a:pPr>
            <a:r>
              <a:rPr lang="en" sz="1400">
                <a:solidFill>
                  <a:srgbClr val="FFFFFF"/>
                </a:solidFill>
                <a:highlight>
                  <a:srgbClr val="000000"/>
                </a:highlight>
                <a:latin typeface="Arial"/>
                <a:ea typeface="Arial"/>
                <a:cs typeface="Arial"/>
                <a:sym typeface="Arial"/>
              </a:rPr>
              <a:t>Mentioned competitors have rollover requirement which our company is relaxing for the user</a:t>
            </a:r>
            <a:endParaRPr sz="1400">
              <a:solidFill>
                <a:srgbClr val="FFFFFF"/>
              </a:solidFill>
              <a:highlight>
                <a:srgbClr val="000000"/>
              </a:highlight>
              <a:latin typeface="Arial"/>
              <a:ea typeface="Arial"/>
              <a:cs typeface="Arial"/>
              <a:sym typeface="Arial"/>
            </a:endParaRPr>
          </a:p>
          <a:p>
            <a:pPr marL="457200" lvl="0" indent="-317500" algn="l" rtl="0">
              <a:spcBef>
                <a:spcPts val="0"/>
              </a:spcBef>
              <a:spcAft>
                <a:spcPts val="0"/>
              </a:spcAft>
              <a:buClr>
                <a:srgbClr val="FFFFFF"/>
              </a:buClr>
              <a:buSzPts val="1400"/>
              <a:buFont typeface="Arial"/>
              <a:buChar char="➢"/>
            </a:pPr>
            <a:r>
              <a:rPr lang="en" sz="1400">
                <a:solidFill>
                  <a:srgbClr val="FFFFFF"/>
                </a:solidFill>
                <a:highlight>
                  <a:srgbClr val="000000"/>
                </a:highlight>
                <a:latin typeface="Arial"/>
                <a:ea typeface="Arial"/>
                <a:cs typeface="Arial"/>
                <a:sym typeface="Arial"/>
              </a:rPr>
              <a:t>These websites host multiple sports for online betting, what make us different is exclusivity to UFC sport</a:t>
            </a:r>
            <a:endParaRPr sz="1400">
              <a:solidFill>
                <a:srgbClr val="FFFFFF"/>
              </a:solidFill>
              <a:highlight>
                <a:srgbClr val="000000"/>
              </a:highlight>
              <a:latin typeface="Arial"/>
              <a:ea typeface="Arial"/>
              <a:cs typeface="Arial"/>
              <a:sym typeface="Arial"/>
            </a:endParaRPr>
          </a:p>
          <a:p>
            <a:pPr marL="457200" lvl="0" indent="0" algn="l" rtl="0">
              <a:spcBef>
                <a:spcPts val="1600"/>
              </a:spcBef>
              <a:spcAft>
                <a:spcPts val="0"/>
              </a:spcAft>
              <a:buNone/>
            </a:pPr>
            <a:endParaRPr sz="1200">
              <a:solidFill>
                <a:srgbClr val="FFFFFF"/>
              </a:solidFill>
              <a:latin typeface="Arial"/>
              <a:ea typeface="Arial"/>
              <a:cs typeface="Arial"/>
              <a:sym typeface="Arial"/>
            </a:endParaRPr>
          </a:p>
          <a:p>
            <a:pPr marL="0" lvl="0" indent="0" algn="l" rtl="0">
              <a:spcBef>
                <a:spcPts val="1600"/>
              </a:spcBef>
              <a:spcAft>
                <a:spcPts val="1600"/>
              </a:spcAft>
              <a:buNone/>
            </a:pPr>
            <a:endParaRPr sz="1200">
              <a:solidFill>
                <a:srgbClr val="FFFFFF"/>
              </a:solidFill>
            </a:endParaRPr>
          </a:p>
        </p:txBody>
      </p:sp>
      <p:pic>
        <p:nvPicPr>
          <p:cNvPr id="192" name="Google Shape;192;p21"/>
          <p:cNvPicPr preferRelativeResize="0"/>
          <p:nvPr/>
        </p:nvPicPr>
        <p:blipFill>
          <a:blip r:embed="rId4">
            <a:alphaModFix/>
          </a:blip>
          <a:stretch>
            <a:fillRect/>
          </a:stretch>
        </p:blipFill>
        <p:spPr>
          <a:xfrm>
            <a:off x="5321225" y="1745950"/>
            <a:ext cx="1626850" cy="1496225"/>
          </a:xfrm>
          <a:prstGeom prst="rect">
            <a:avLst/>
          </a:prstGeom>
          <a:noFill/>
          <a:ln>
            <a:noFill/>
          </a:ln>
        </p:spPr>
      </p:pic>
      <p:pic>
        <p:nvPicPr>
          <p:cNvPr id="193" name="Google Shape;193;p21"/>
          <p:cNvPicPr preferRelativeResize="0"/>
          <p:nvPr/>
        </p:nvPicPr>
        <p:blipFill>
          <a:blip r:embed="rId5">
            <a:alphaModFix/>
          </a:blip>
          <a:stretch>
            <a:fillRect/>
          </a:stretch>
        </p:blipFill>
        <p:spPr>
          <a:xfrm>
            <a:off x="3583050" y="1745947"/>
            <a:ext cx="1412036" cy="1496225"/>
          </a:xfrm>
          <a:prstGeom prst="rect">
            <a:avLst/>
          </a:prstGeom>
          <a:noFill/>
          <a:ln>
            <a:noFill/>
          </a:ln>
        </p:spPr>
      </p:pic>
      <p:pic>
        <p:nvPicPr>
          <p:cNvPr id="194" name="Google Shape;194;p21"/>
          <p:cNvPicPr preferRelativeResize="0"/>
          <p:nvPr/>
        </p:nvPicPr>
        <p:blipFill>
          <a:blip r:embed="rId6">
            <a:alphaModFix/>
          </a:blip>
          <a:stretch>
            <a:fillRect/>
          </a:stretch>
        </p:blipFill>
        <p:spPr>
          <a:xfrm>
            <a:off x="7274225" y="1771938"/>
            <a:ext cx="1412025" cy="14442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8"/>
        <p:cNvGrpSpPr/>
        <p:nvPr/>
      </p:nvGrpSpPr>
      <p:grpSpPr>
        <a:xfrm>
          <a:off x="0" y="0"/>
          <a:ext cx="0" cy="0"/>
          <a:chOff x="0" y="0"/>
          <a:chExt cx="0" cy="0"/>
        </a:xfrm>
      </p:grpSpPr>
      <p:sp>
        <p:nvSpPr>
          <p:cNvPr id="199" name="Google Shape;199;p22"/>
          <p:cNvSpPr txBox="1">
            <a:spLocks noGrp="1"/>
          </p:cNvSpPr>
          <p:nvPr>
            <p:ph type="title"/>
          </p:nvPr>
        </p:nvSpPr>
        <p:spPr>
          <a:xfrm>
            <a:off x="1257100" y="31960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a:highlight>
                  <a:srgbClr val="B45F06"/>
                </a:highlight>
              </a:rPr>
              <a:t>Addressing Legal Concerns</a:t>
            </a:r>
            <a:endParaRPr sz="2800" b="1">
              <a:highlight>
                <a:srgbClr val="B45F06"/>
              </a:highlight>
            </a:endParaRPr>
          </a:p>
        </p:txBody>
      </p:sp>
      <p:sp>
        <p:nvSpPr>
          <p:cNvPr id="200" name="Google Shape;200;p22"/>
          <p:cNvSpPr txBox="1">
            <a:spLocks noGrp="1"/>
          </p:cNvSpPr>
          <p:nvPr>
            <p:ph type="body" idx="1"/>
          </p:nvPr>
        </p:nvSpPr>
        <p:spPr>
          <a:xfrm>
            <a:off x="866700" y="1119900"/>
            <a:ext cx="7720200" cy="3921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FFFFFF"/>
              </a:buClr>
              <a:buSzPts val="1300"/>
              <a:buFont typeface="Arial"/>
              <a:buChar char="●"/>
            </a:pPr>
            <a:r>
              <a:rPr lang="en" b="1">
                <a:solidFill>
                  <a:srgbClr val="FFFFFF"/>
                </a:solidFill>
                <a:highlight>
                  <a:srgbClr val="B45F06"/>
                </a:highlight>
                <a:latin typeface="Arial"/>
                <a:ea typeface="Arial"/>
                <a:cs typeface="Arial"/>
                <a:sym typeface="Arial"/>
              </a:rPr>
              <a:t>Company would be filing for a license in Malta therefore wouldn’t be subjective to follow US laws but would also strive to follow the regulatory norms set by the Malta Gaming Authority (MGA)</a:t>
            </a:r>
            <a:endParaRPr b="1">
              <a:solidFill>
                <a:srgbClr val="FFFFFF"/>
              </a:solidFill>
              <a:highlight>
                <a:srgbClr val="B45F06"/>
              </a:highlight>
              <a:latin typeface="Arial"/>
              <a:ea typeface="Arial"/>
              <a:cs typeface="Arial"/>
              <a:sym typeface="Arial"/>
            </a:endParaRPr>
          </a:p>
          <a:p>
            <a:pPr marL="457200" lvl="0" indent="-311150" algn="l" rtl="0">
              <a:spcBef>
                <a:spcPts val="0"/>
              </a:spcBef>
              <a:spcAft>
                <a:spcPts val="0"/>
              </a:spcAft>
              <a:buClr>
                <a:srgbClr val="FFFFFF"/>
              </a:buClr>
              <a:buSzPts val="1300"/>
              <a:buFont typeface="Arial"/>
              <a:buChar char="●"/>
            </a:pPr>
            <a:r>
              <a:rPr lang="en" b="1">
                <a:solidFill>
                  <a:srgbClr val="FFFFFF"/>
                </a:solidFill>
                <a:highlight>
                  <a:srgbClr val="B45F06"/>
                </a:highlight>
                <a:latin typeface="Arial"/>
                <a:ea typeface="Arial"/>
                <a:cs typeface="Arial"/>
                <a:sym typeface="Arial"/>
              </a:rPr>
              <a:t>At the same time, states have their own laws against specific types of gambling, which include online gambling. To eliminate any issues, we will not be accepting players from Delaware, Maryland, Nevada, New Jersey, or New York</a:t>
            </a:r>
            <a:endParaRPr b="1">
              <a:solidFill>
                <a:srgbClr val="FFFFFF"/>
              </a:solidFill>
              <a:highlight>
                <a:srgbClr val="B45F06"/>
              </a:highlight>
              <a:latin typeface="Arial"/>
              <a:ea typeface="Arial"/>
              <a:cs typeface="Arial"/>
              <a:sym typeface="Arial"/>
            </a:endParaRPr>
          </a:p>
          <a:p>
            <a:pPr marL="457200" lvl="0" indent="-311150" algn="l" rtl="0">
              <a:spcBef>
                <a:spcPts val="0"/>
              </a:spcBef>
              <a:spcAft>
                <a:spcPts val="0"/>
              </a:spcAft>
              <a:buClr>
                <a:srgbClr val="FFFFFF"/>
              </a:buClr>
              <a:buSzPts val="1300"/>
              <a:buFont typeface="Arial"/>
              <a:buChar char="●"/>
            </a:pPr>
            <a:r>
              <a:rPr lang="en" b="1">
                <a:solidFill>
                  <a:srgbClr val="FFFFFF"/>
                </a:solidFill>
                <a:highlight>
                  <a:srgbClr val="B45F06"/>
                </a:highlight>
                <a:latin typeface="Arial"/>
                <a:ea typeface="Arial"/>
                <a:cs typeface="Arial"/>
                <a:sym typeface="Arial"/>
              </a:rPr>
              <a:t>Malta was the first jurisdiction within the EU to regulate online gambling on its shores. Malta has now evolved to become one of the most popular and largest jurisdictions for gambling websites seeking licenses</a:t>
            </a:r>
            <a:endParaRPr b="1">
              <a:solidFill>
                <a:srgbClr val="FFFFFF"/>
              </a:solidFill>
              <a:highlight>
                <a:srgbClr val="B45F06"/>
              </a:highlight>
              <a:latin typeface="Arial"/>
              <a:ea typeface="Arial"/>
              <a:cs typeface="Arial"/>
              <a:sym typeface="Arial"/>
            </a:endParaRPr>
          </a:p>
          <a:p>
            <a:pPr marL="457200" lvl="0" indent="-311150" algn="l" rtl="0">
              <a:spcBef>
                <a:spcPts val="0"/>
              </a:spcBef>
              <a:spcAft>
                <a:spcPts val="0"/>
              </a:spcAft>
              <a:buClr>
                <a:srgbClr val="FFFFFF"/>
              </a:buClr>
              <a:buSzPts val="1300"/>
              <a:buFont typeface="Arial"/>
              <a:buChar char="●"/>
            </a:pPr>
            <a:r>
              <a:rPr lang="en" b="1">
                <a:solidFill>
                  <a:srgbClr val="FFFFFF"/>
                </a:solidFill>
                <a:highlight>
                  <a:srgbClr val="B45F06"/>
                </a:highlight>
                <a:latin typeface="Arial"/>
                <a:ea typeface="Arial"/>
                <a:cs typeface="Arial"/>
                <a:sym typeface="Arial"/>
              </a:rPr>
              <a:t>The biggest advantage of procuring a license from Malta is that it appears on the ‘white list’ issued by the United Kingdom Gambling Commission. This allows Maltese Gaming License holders to exclusively market their services to UK residents. The competitive licensing fees and favourable tax rates in the country are additional benefits </a:t>
            </a:r>
            <a:endParaRPr b="1">
              <a:solidFill>
                <a:srgbClr val="FFFFFF"/>
              </a:solidFill>
              <a:highlight>
                <a:srgbClr val="B45F06"/>
              </a:highlight>
              <a:latin typeface="Arial"/>
              <a:ea typeface="Arial"/>
              <a:cs typeface="Arial"/>
              <a:sym typeface="Arial"/>
            </a:endParaRPr>
          </a:p>
          <a:p>
            <a:pPr marL="457200" lvl="0" indent="-311150" algn="l" rtl="0">
              <a:spcBef>
                <a:spcPts val="1600"/>
              </a:spcBef>
              <a:spcAft>
                <a:spcPts val="1600"/>
              </a:spcAft>
              <a:buClr>
                <a:srgbClr val="FFFFFF"/>
              </a:buClr>
              <a:buSzPts val="1300"/>
              <a:buFont typeface="Arial"/>
              <a:buChar char="●"/>
            </a:pPr>
            <a:r>
              <a:rPr lang="en" sz="1200" b="1">
                <a:solidFill>
                  <a:srgbClr val="FFFFFF"/>
                </a:solidFill>
                <a:highlight>
                  <a:srgbClr val="B45F06"/>
                </a:highlight>
                <a:latin typeface="Arial"/>
                <a:ea typeface="Arial"/>
                <a:cs typeface="Arial"/>
                <a:sym typeface="Arial"/>
              </a:rPr>
              <a:t>The application fees for a new license in Malta is £ 2230 ($2962) , while the annual fee to maintain the license is £8500 ($11,285), while the renewal fee is £1500 ($1990) per year</a:t>
            </a:r>
            <a:endParaRPr b="1">
              <a:solidFill>
                <a:srgbClr val="FFFFFF"/>
              </a:solidFill>
              <a:highlight>
                <a:srgbClr val="B45F06"/>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4"/>
        <p:cNvGrpSpPr/>
        <p:nvPr/>
      </p:nvGrpSpPr>
      <p:grpSpPr>
        <a:xfrm>
          <a:off x="0" y="0"/>
          <a:ext cx="0" cy="0"/>
          <a:chOff x="0" y="0"/>
          <a:chExt cx="0" cy="0"/>
        </a:xfrm>
      </p:grpSpPr>
      <p:sp>
        <p:nvSpPr>
          <p:cNvPr id="205" name="Google Shape;205;p23"/>
          <p:cNvSpPr txBox="1">
            <a:spLocks noGrp="1"/>
          </p:cNvSpPr>
          <p:nvPr>
            <p:ph type="title"/>
          </p:nvPr>
        </p:nvSpPr>
        <p:spPr>
          <a:xfrm>
            <a:off x="801225" y="23912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a:highlight>
                  <a:srgbClr val="000000"/>
                </a:highlight>
              </a:rPr>
              <a:t>Future Goals and Expectations</a:t>
            </a:r>
            <a:endParaRPr sz="2800" b="1">
              <a:highlight>
                <a:srgbClr val="000000"/>
              </a:highlight>
            </a:endParaRPr>
          </a:p>
        </p:txBody>
      </p:sp>
      <p:sp>
        <p:nvSpPr>
          <p:cNvPr id="206" name="Google Shape;206;p23"/>
          <p:cNvSpPr txBox="1">
            <a:spLocks noGrp="1"/>
          </p:cNvSpPr>
          <p:nvPr>
            <p:ph type="body" idx="1"/>
          </p:nvPr>
        </p:nvSpPr>
        <p:spPr>
          <a:xfrm>
            <a:off x="1124600" y="1927725"/>
            <a:ext cx="7866000" cy="2911200"/>
          </a:xfrm>
          <a:prstGeom prst="rect">
            <a:avLst/>
          </a:prstGeom>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Clr>
                <a:srgbClr val="FFFFFF"/>
              </a:buClr>
              <a:buSzPts val="1400"/>
              <a:buFont typeface="Arial"/>
              <a:buChar char="●"/>
            </a:pPr>
            <a:r>
              <a:rPr lang="en" sz="1400" b="1">
                <a:solidFill>
                  <a:srgbClr val="FFFFFF"/>
                </a:solidFill>
                <a:highlight>
                  <a:srgbClr val="000000"/>
                </a:highlight>
                <a:latin typeface="Arial"/>
                <a:ea typeface="Arial"/>
                <a:cs typeface="Arial"/>
                <a:sym typeface="Arial"/>
              </a:rPr>
              <a:t>To scale and spread the application on different regions based on user demand</a:t>
            </a:r>
            <a:endParaRPr sz="1400" b="1">
              <a:solidFill>
                <a:srgbClr val="FFFFFF"/>
              </a:solidFill>
              <a:highlight>
                <a:srgbClr val="000000"/>
              </a:highlight>
              <a:latin typeface="Arial"/>
              <a:ea typeface="Arial"/>
              <a:cs typeface="Arial"/>
              <a:sym typeface="Arial"/>
            </a:endParaRPr>
          </a:p>
          <a:p>
            <a:pPr marL="457200" lvl="0" indent="-317500" algn="l" rtl="0">
              <a:lnSpc>
                <a:spcPct val="200000"/>
              </a:lnSpc>
              <a:spcBef>
                <a:spcPts val="0"/>
              </a:spcBef>
              <a:spcAft>
                <a:spcPts val="0"/>
              </a:spcAft>
              <a:buClr>
                <a:srgbClr val="FFFFFF"/>
              </a:buClr>
              <a:buSzPts val="1400"/>
              <a:buFont typeface="Arial"/>
              <a:buChar char="●"/>
            </a:pPr>
            <a:r>
              <a:rPr lang="en" sz="1400" b="1">
                <a:solidFill>
                  <a:srgbClr val="FFFFFF"/>
                </a:solidFill>
                <a:highlight>
                  <a:srgbClr val="000000"/>
                </a:highlight>
                <a:latin typeface="Arial"/>
                <a:ea typeface="Arial"/>
                <a:cs typeface="Arial"/>
                <a:sym typeface="Arial"/>
              </a:rPr>
              <a:t>To filter functionalities for users and admin for placing bets and </a:t>
            </a:r>
            <a:r>
              <a:rPr lang="en" sz="1400" b="1">
                <a:highlight>
                  <a:srgbClr val="000000"/>
                </a:highlight>
                <a:latin typeface="Arial"/>
                <a:ea typeface="Arial"/>
                <a:cs typeface="Arial"/>
                <a:sym typeface="Arial"/>
              </a:rPr>
              <a:t> evaluation of odds</a:t>
            </a:r>
            <a:endParaRPr sz="1400" b="1">
              <a:solidFill>
                <a:srgbClr val="FFFFFF"/>
              </a:solidFill>
              <a:highlight>
                <a:srgbClr val="000000"/>
              </a:highlight>
              <a:latin typeface="Arial"/>
              <a:ea typeface="Arial"/>
              <a:cs typeface="Arial"/>
              <a:sym typeface="Arial"/>
            </a:endParaRPr>
          </a:p>
          <a:p>
            <a:pPr marL="457200" lvl="0" indent="-317500" algn="l" rtl="0">
              <a:lnSpc>
                <a:spcPct val="200000"/>
              </a:lnSpc>
              <a:spcBef>
                <a:spcPts val="0"/>
              </a:spcBef>
              <a:spcAft>
                <a:spcPts val="0"/>
              </a:spcAft>
              <a:buClr>
                <a:srgbClr val="FFFFFF"/>
              </a:buClr>
              <a:buSzPts val="1400"/>
              <a:buFont typeface="Arial"/>
              <a:buChar char="●"/>
            </a:pPr>
            <a:r>
              <a:rPr lang="en" sz="1400" b="1">
                <a:solidFill>
                  <a:srgbClr val="FFFFFF"/>
                </a:solidFill>
                <a:highlight>
                  <a:srgbClr val="000000"/>
                </a:highlight>
                <a:latin typeface="Arial"/>
                <a:ea typeface="Arial"/>
                <a:cs typeface="Arial"/>
                <a:sym typeface="Arial"/>
              </a:rPr>
              <a:t>Deploy serverless ML model deployed on sagemaker and Lambda components</a:t>
            </a:r>
            <a:endParaRPr sz="1400" b="1">
              <a:solidFill>
                <a:srgbClr val="FFFFFF"/>
              </a:solidFill>
              <a:highlight>
                <a:srgbClr val="000000"/>
              </a:highlight>
              <a:latin typeface="Arial"/>
              <a:ea typeface="Arial"/>
              <a:cs typeface="Arial"/>
              <a:sym typeface="Arial"/>
            </a:endParaRPr>
          </a:p>
          <a:p>
            <a:pPr marL="457200" lvl="0" indent="-317500" algn="l" rtl="0">
              <a:lnSpc>
                <a:spcPct val="200000"/>
              </a:lnSpc>
              <a:spcBef>
                <a:spcPts val="0"/>
              </a:spcBef>
              <a:spcAft>
                <a:spcPts val="0"/>
              </a:spcAft>
              <a:buClr>
                <a:srgbClr val="FFFFFF"/>
              </a:buClr>
              <a:buSzPts val="1400"/>
              <a:buFont typeface="Arial"/>
              <a:buChar char="●"/>
            </a:pPr>
            <a:r>
              <a:rPr lang="en" sz="1400" b="1">
                <a:solidFill>
                  <a:srgbClr val="FFFFFF"/>
                </a:solidFill>
                <a:highlight>
                  <a:srgbClr val="000000"/>
                </a:highlight>
                <a:latin typeface="Arial"/>
                <a:ea typeface="Arial"/>
                <a:cs typeface="Arial"/>
                <a:sym typeface="Arial"/>
              </a:rPr>
              <a:t>AI powered marketing based on user behaviour analytics</a:t>
            </a:r>
            <a:endParaRPr sz="1400" b="1">
              <a:solidFill>
                <a:srgbClr val="FFFFFF"/>
              </a:solidFill>
              <a:highlight>
                <a:srgbClr val="000000"/>
              </a:highlight>
              <a:latin typeface="Arial"/>
              <a:ea typeface="Arial"/>
              <a:cs typeface="Arial"/>
              <a:sym typeface="Arial"/>
            </a:endParaRPr>
          </a:p>
          <a:p>
            <a:pPr marL="457200" lvl="0" indent="-323850" algn="l" rtl="0">
              <a:lnSpc>
                <a:spcPct val="200000"/>
              </a:lnSpc>
              <a:spcBef>
                <a:spcPts val="0"/>
              </a:spcBef>
              <a:spcAft>
                <a:spcPts val="0"/>
              </a:spcAft>
              <a:buClr>
                <a:srgbClr val="FFFFFF"/>
              </a:buClr>
              <a:buSzPts val="1500"/>
              <a:buFont typeface="Arial"/>
              <a:buChar char="●"/>
            </a:pPr>
            <a:r>
              <a:rPr lang="en" sz="1500" b="1">
                <a:solidFill>
                  <a:srgbClr val="FFFFFF"/>
                </a:solidFill>
                <a:highlight>
                  <a:srgbClr val="000000"/>
                </a:highlight>
                <a:latin typeface="Arial"/>
                <a:ea typeface="Arial"/>
                <a:cs typeface="Arial"/>
                <a:sym typeface="Arial"/>
              </a:rPr>
              <a:t>Expand the functionality for round bets and method of victory bet</a:t>
            </a:r>
            <a:endParaRPr sz="1400" b="1">
              <a:solidFill>
                <a:srgbClr val="FFFFFF"/>
              </a:solidFill>
              <a:highlight>
                <a:srgbClr val="000000"/>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5"/>
          <p:cNvSpPr txBox="1">
            <a:spLocks noGrp="1"/>
          </p:cNvSpPr>
          <p:nvPr>
            <p:ph type="title"/>
          </p:nvPr>
        </p:nvSpPr>
        <p:spPr>
          <a:xfrm>
            <a:off x="1124625" y="640300"/>
            <a:ext cx="7038900" cy="64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a:t>Addressing Legal Concerns</a:t>
            </a:r>
            <a:endParaRPr sz="2800" b="1"/>
          </a:p>
          <a:p>
            <a:pPr marL="0" lvl="0" indent="0" algn="l" rtl="0">
              <a:spcBef>
                <a:spcPts val="0"/>
              </a:spcBef>
              <a:spcAft>
                <a:spcPts val="0"/>
              </a:spcAft>
              <a:buNone/>
            </a:pPr>
            <a:endParaRPr/>
          </a:p>
        </p:txBody>
      </p:sp>
      <p:sp>
        <p:nvSpPr>
          <p:cNvPr id="217" name="Google Shape;217;p25"/>
          <p:cNvSpPr txBox="1">
            <a:spLocks noGrp="1"/>
          </p:cNvSpPr>
          <p:nvPr>
            <p:ph type="body" idx="1"/>
          </p:nvPr>
        </p:nvSpPr>
        <p:spPr>
          <a:xfrm>
            <a:off x="1124625" y="1283200"/>
            <a:ext cx="7721700" cy="355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The application fees for a new license in Malta is £ 2230 , while the annual fee to maintain the license is £8500/ The renewal fee is £1500 per year.</a:t>
            </a:r>
            <a:endParaRPr sz="1100"/>
          </a:p>
          <a:p>
            <a:pPr marL="0" lvl="0" indent="0" algn="l" rtl="0">
              <a:spcBef>
                <a:spcPts val="1600"/>
              </a:spcBef>
              <a:spcAft>
                <a:spcPts val="0"/>
              </a:spcAft>
              <a:buNone/>
            </a:pPr>
            <a:r>
              <a:rPr lang="en" sz="1200"/>
              <a:t>There are 4 main kinds of licenses that operators can apply for in Malta :</a:t>
            </a:r>
            <a:endParaRPr sz="1200"/>
          </a:p>
          <a:p>
            <a:pPr marL="0" lvl="0" indent="0" algn="l" rtl="0">
              <a:spcBef>
                <a:spcPts val="1600"/>
              </a:spcBef>
              <a:spcAft>
                <a:spcPts val="0"/>
              </a:spcAft>
              <a:buNone/>
            </a:pPr>
            <a:r>
              <a:rPr lang="en" sz="1200"/>
              <a:t>•	Class 1, covering casino-type games, skill games, and online lotteries.</a:t>
            </a:r>
            <a:endParaRPr sz="1200"/>
          </a:p>
          <a:p>
            <a:pPr marL="0" lvl="0" indent="0" algn="l" rtl="0">
              <a:spcBef>
                <a:spcPts val="1600"/>
              </a:spcBef>
              <a:spcAft>
                <a:spcPts val="0"/>
              </a:spcAft>
              <a:buNone/>
            </a:pPr>
            <a:r>
              <a:rPr lang="en" sz="1200"/>
              <a:t>•	Class 2, covering fixed odds betting, pool betting, and spread betting.</a:t>
            </a:r>
            <a:endParaRPr sz="1200"/>
          </a:p>
          <a:p>
            <a:pPr marL="0" lvl="0" indent="0" algn="l" rtl="0">
              <a:spcBef>
                <a:spcPts val="1600"/>
              </a:spcBef>
              <a:spcAft>
                <a:spcPts val="0"/>
              </a:spcAft>
              <a:buNone/>
            </a:pPr>
            <a:r>
              <a:rPr lang="en" sz="1200"/>
              <a:t>•	Class 3, covering peer to peer gaming and betting exchanges.</a:t>
            </a:r>
            <a:endParaRPr sz="1200"/>
          </a:p>
          <a:p>
            <a:pPr marL="0" lvl="0" indent="0" algn="l" rtl="0">
              <a:spcBef>
                <a:spcPts val="1600"/>
              </a:spcBef>
              <a:spcAft>
                <a:spcPts val="0"/>
              </a:spcAft>
              <a:buNone/>
            </a:pPr>
            <a:r>
              <a:rPr lang="en" sz="1200"/>
              <a:t>•	Class 4, which is for software vendors.</a:t>
            </a:r>
            <a:endParaRPr sz="1200"/>
          </a:p>
          <a:p>
            <a:pPr marL="0" lvl="0" indent="0" algn="l" rtl="0">
              <a:spcBef>
                <a:spcPts val="1600"/>
              </a:spcBef>
              <a:spcAft>
                <a:spcPts val="0"/>
              </a:spcAft>
              <a:buNone/>
            </a:pPr>
            <a:r>
              <a:rPr lang="en" sz="1200"/>
              <a:t>Operators can also apply for multiple licenses, which are usually issued for 5 years at a time. The Malta Gaming Authority (MGA) is the organization responsible for regulating online gambling in the region. More than 500 top gambling sites are currently licensed by this organization. The Malta Remote Gaming Council (MRGC) was initiated by the MGA in 2005 to provide licensed operators with a platform to discuss industry developments with the authorities. Giving and receiving feedback is an important aspect of the industry.</a:t>
            </a:r>
            <a:endParaRPr sz="1200"/>
          </a:p>
          <a:p>
            <a:pPr marL="0" lvl="0" indent="0" algn="l" rtl="0">
              <a:spcBef>
                <a:spcPts val="1600"/>
              </a:spcBef>
              <a:spcAft>
                <a:spcPts val="1600"/>
              </a:spcAft>
              <a:buNone/>
            </a:pPr>
            <a:endParaRPr sz="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6"/>
          <p:cNvSpPr txBox="1">
            <a:spLocks noGrp="1"/>
          </p:cNvSpPr>
          <p:nvPr>
            <p:ph type="title"/>
          </p:nvPr>
        </p:nvSpPr>
        <p:spPr>
          <a:xfrm>
            <a:off x="1297500" y="393750"/>
            <a:ext cx="7038900" cy="49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License Application Process</a:t>
            </a:r>
            <a:endParaRPr/>
          </a:p>
        </p:txBody>
      </p:sp>
      <p:sp>
        <p:nvSpPr>
          <p:cNvPr id="223" name="Google Shape;223;p26"/>
          <p:cNvSpPr txBox="1">
            <a:spLocks noGrp="1"/>
          </p:cNvSpPr>
          <p:nvPr>
            <p:ph type="body" idx="1"/>
          </p:nvPr>
        </p:nvSpPr>
        <p:spPr>
          <a:xfrm>
            <a:off x="1351075" y="975125"/>
            <a:ext cx="7038900" cy="387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t>Application Process</a:t>
            </a:r>
            <a:endParaRPr sz="1100"/>
          </a:p>
          <a:p>
            <a:pPr marL="0" lvl="0" indent="0" algn="l" rtl="0">
              <a:spcBef>
                <a:spcPts val="1600"/>
              </a:spcBef>
              <a:spcAft>
                <a:spcPts val="0"/>
              </a:spcAft>
              <a:buNone/>
            </a:pPr>
            <a:r>
              <a:rPr lang="en" sz="1100"/>
              <a:t>The application for a license in Malta is processed by the Malta Gaming Authority, and has to go through 4 main stages which the authority uses to thoroughly analyze each case.</a:t>
            </a:r>
            <a:endParaRPr sz="1100"/>
          </a:p>
          <a:p>
            <a:pPr marL="457200" lvl="0" indent="-298450" algn="l" rtl="0">
              <a:spcBef>
                <a:spcPts val="1600"/>
              </a:spcBef>
              <a:spcAft>
                <a:spcPts val="0"/>
              </a:spcAft>
              <a:buSzPts val="1100"/>
              <a:buChar char="●"/>
            </a:pPr>
            <a:r>
              <a:rPr lang="en" sz="1100"/>
              <a:t>Fit And Proper : The MGA does a thorough analysis of each applicant, accessing all possible information related to the company’s personnel involved in the the financial aspect of the firm. The business viability of the prospective licensee is also analyzed.</a:t>
            </a:r>
            <a:endParaRPr sz="1100"/>
          </a:p>
          <a:p>
            <a:pPr marL="457200" lvl="0" indent="-298450" algn="l" rtl="0">
              <a:spcBef>
                <a:spcPts val="0"/>
              </a:spcBef>
              <a:spcAft>
                <a:spcPts val="0"/>
              </a:spcAft>
              <a:buSzPts val="1100"/>
              <a:buChar char="●"/>
            </a:pPr>
            <a:r>
              <a:rPr lang="en" sz="1100"/>
              <a:t>Business Planning : The MGA critically examines the business plan of each applicant, with an in-depth financial analysis being the norm. The applicant is required to include their marketing strategies, growth targets and detailed HR plan as part of a forecast for their operations.</a:t>
            </a:r>
            <a:endParaRPr sz="1100"/>
          </a:p>
          <a:p>
            <a:pPr marL="457200" lvl="0" indent="-298450" algn="l" rtl="0">
              <a:spcBef>
                <a:spcPts val="0"/>
              </a:spcBef>
              <a:spcAft>
                <a:spcPts val="0"/>
              </a:spcAft>
              <a:buSzPts val="1100"/>
              <a:buChar char="●"/>
            </a:pPr>
            <a:r>
              <a:rPr lang="en" sz="1100"/>
              <a:t>Operational Requirements : The applicant is also examined based on the instruments which is required to conduct their operations. These instruments include the casino games, softwares, and the business processes as well as rules and terms related to conducting those remote games and control systems.</a:t>
            </a:r>
            <a:endParaRPr sz="1100"/>
          </a:p>
          <a:p>
            <a:pPr marL="457200" lvl="0" indent="-298450" algn="l" rtl="0">
              <a:spcBef>
                <a:spcPts val="0"/>
              </a:spcBef>
              <a:spcAft>
                <a:spcPts val="0"/>
              </a:spcAft>
              <a:buSzPts val="1100"/>
              <a:buChar char="●"/>
            </a:pPr>
            <a:r>
              <a:rPr lang="en" sz="1100"/>
              <a:t>System Review : After the successful completion of all the 3 stages, the MGA informs the applicant that their application was successful. The applicant is then invited to implement their business in a stimulated technical environment for 60 days, in preparation to launch it properly after that. Within those 60 days, the MGA conduct audits and reviews of the system to eliminate any flaws.</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4"/>
          <p:cNvSpPr txBox="1">
            <a:spLocks noGrp="1"/>
          </p:cNvSpPr>
          <p:nvPr>
            <p:ph type="title"/>
          </p:nvPr>
        </p:nvSpPr>
        <p:spPr>
          <a:xfrm>
            <a:off x="721200" y="854825"/>
            <a:ext cx="7038900" cy="363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                          </a:t>
            </a:r>
            <a:r>
              <a:rPr lang="en" sz="2800" b="1"/>
              <a:t>     Thank you!</a:t>
            </a:r>
            <a:endParaRPr sz="28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139025" y="63870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rgbClr val="FFFFFF"/>
                </a:solidFill>
                <a:latin typeface="Arial"/>
                <a:ea typeface="Arial"/>
                <a:cs typeface="Arial"/>
                <a:sym typeface="Arial"/>
              </a:rPr>
              <a:t>Win-Win Bets : Product Idea</a:t>
            </a:r>
            <a:endParaRPr sz="2800" b="1">
              <a:solidFill>
                <a:srgbClr val="FFFFFF"/>
              </a:solidFill>
              <a:latin typeface="Arial"/>
              <a:ea typeface="Arial"/>
              <a:cs typeface="Arial"/>
              <a:sym typeface="Arial"/>
            </a:endParaRPr>
          </a:p>
          <a:p>
            <a:pPr marL="0" lvl="0" indent="0" algn="l" rtl="0">
              <a:spcBef>
                <a:spcPts val="0"/>
              </a:spcBef>
              <a:spcAft>
                <a:spcPts val="0"/>
              </a:spcAft>
              <a:buNone/>
            </a:pPr>
            <a:endParaRPr/>
          </a:p>
        </p:txBody>
      </p:sp>
      <p:sp>
        <p:nvSpPr>
          <p:cNvPr id="141" name="Google Shape;141;p14"/>
          <p:cNvSpPr txBox="1">
            <a:spLocks noGrp="1"/>
          </p:cNvSpPr>
          <p:nvPr>
            <p:ph type="body" idx="1"/>
          </p:nvPr>
        </p:nvSpPr>
        <p:spPr>
          <a:xfrm>
            <a:off x="308625" y="1467350"/>
            <a:ext cx="5057100" cy="3238200"/>
          </a:xfrm>
          <a:prstGeom prst="rect">
            <a:avLst/>
          </a:prstGeom>
        </p:spPr>
        <p:txBody>
          <a:bodyPr spcFirstLastPara="1" wrap="square" lIns="91425" tIns="91425" rIns="91425" bIns="91425" anchor="t" anchorCtr="0">
            <a:noAutofit/>
          </a:bodyPr>
          <a:lstStyle/>
          <a:p>
            <a:pPr marL="457200" lvl="0" indent="-311150" algn="l" rtl="0">
              <a:lnSpc>
                <a:spcPct val="200000"/>
              </a:lnSpc>
              <a:spcBef>
                <a:spcPts val="0"/>
              </a:spcBef>
              <a:spcAft>
                <a:spcPts val="0"/>
              </a:spcAft>
              <a:buSzPts val="1300"/>
              <a:buFont typeface="Arial"/>
              <a:buChar char="●"/>
            </a:pPr>
            <a:r>
              <a:rPr lang="en" b="1">
                <a:latin typeface="Arial"/>
                <a:ea typeface="Arial"/>
                <a:cs typeface="Arial"/>
                <a:sym typeface="Arial"/>
              </a:rPr>
              <a:t>There is no UFC season, year wide events</a:t>
            </a:r>
            <a:endParaRPr b="1">
              <a:latin typeface="Arial"/>
              <a:ea typeface="Arial"/>
              <a:cs typeface="Arial"/>
              <a:sym typeface="Arial"/>
            </a:endParaRPr>
          </a:p>
          <a:p>
            <a:pPr marL="457200" lvl="0" indent="-311150" algn="l" rtl="0">
              <a:lnSpc>
                <a:spcPct val="200000"/>
              </a:lnSpc>
              <a:spcBef>
                <a:spcPts val="0"/>
              </a:spcBef>
              <a:spcAft>
                <a:spcPts val="0"/>
              </a:spcAft>
              <a:buSzPts val="1300"/>
              <a:buFont typeface="Arial"/>
              <a:buChar char="●"/>
            </a:pPr>
            <a:r>
              <a:rPr lang="en" b="1">
                <a:latin typeface="Arial"/>
                <a:ea typeface="Arial"/>
                <a:cs typeface="Arial"/>
                <a:sym typeface="Arial"/>
              </a:rPr>
              <a:t>Has a huge betting population and is fast growing</a:t>
            </a:r>
            <a:endParaRPr b="1">
              <a:latin typeface="Arial"/>
              <a:ea typeface="Arial"/>
              <a:cs typeface="Arial"/>
              <a:sym typeface="Arial"/>
            </a:endParaRPr>
          </a:p>
          <a:p>
            <a:pPr marL="457200" lvl="0" indent="-311150" algn="l" rtl="0">
              <a:lnSpc>
                <a:spcPct val="200000"/>
              </a:lnSpc>
              <a:spcBef>
                <a:spcPts val="0"/>
              </a:spcBef>
              <a:spcAft>
                <a:spcPts val="0"/>
              </a:spcAft>
              <a:buSzPts val="1300"/>
              <a:buFont typeface="Arial"/>
              <a:buChar char="●"/>
            </a:pPr>
            <a:r>
              <a:rPr lang="en" b="1">
                <a:latin typeface="Arial"/>
                <a:ea typeface="Arial"/>
                <a:cs typeface="Arial"/>
                <a:sym typeface="Arial"/>
              </a:rPr>
              <a:t>Barbaric game and thus unpredictable</a:t>
            </a:r>
            <a:endParaRPr b="1">
              <a:latin typeface="Arial"/>
              <a:ea typeface="Arial"/>
              <a:cs typeface="Arial"/>
              <a:sym typeface="Arial"/>
            </a:endParaRPr>
          </a:p>
          <a:p>
            <a:pPr marL="457200" lvl="0" indent="-311150" algn="l" rtl="0">
              <a:lnSpc>
                <a:spcPct val="200000"/>
              </a:lnSpc>
              <a:spcBef>
                <a:spcPts val="0"/>
              </a:spcBef>
              <a:spcAft>
                <a:spcPts val="0"/>
              </a:spcAft>
              <a:buSzPts val="1300"/>
              <a:buFont typeface="Arial"/>
              <a:buChar char="●"/>
            </a:pPr>
            <a:r>
              <a:rPr lang="en" b="1">
                <a:latin typeface="Arial"/>
                <a:ea typeface="Arial"/>
                <a:cs typeface="Arial"/>
                <a:sym typeface="Arial"/>
              </a:rPr>
              <a:t>Simple to understand and hence easy for starters</a:t>
            </a:r>
            <a:endParaRPr b="1">
              <a:latin typeface="Arial"/>
              <a:ea typeface="Arial"/>
              <a:cs typeface="Arial"/>
              <a:sym typeface="Arial"/>
            </a:endParaRPr>
          </a:p>
          <a:p>
            <a:pPr marL="457200" lvl="0" indent="-311150" algn="l" rtl="0">
              <a:lnSpc>
                <a:spcPct val="200000"/>
              </a:lnSpc>
              <a:spcBef>
                <a:spcPts val="0"/>
              </a:spcBef>
              <a:spcAft>
                <a:spcPts val="0"/>
              </a:spcAft>
              <a:buSzPts val="1300"/>
              <a:buFont typeface="Arial"/>
              <a:buChar char="●"/>
            </a:pPr>
            <a:r>
              <a:rPr lang="en" b="1">
                <a:latin typeface="Arial"/>
                <a:ea typeface="Arial"/>
                <a:cs typeface="Arial"/>
                <a:sym typeface="Arial"/>
              </a:rPr>
              <a:t>“Long Run” Model and has an international appeal</a:t>
            </a:r>
            <a:endParaRPr b="1">
              <a:latin typeface="Arial"/>
              <a:ea typeface="Arial"/>
              <a:cs typeface="Arial"/>
              <a:sym typeface="Arial"/>
            </a:endParaRPr>
          </a:p>
          <a:p>
            <a:pPr marL="457200" lvl="0" indent="-311150" algn="l" rtl="0">
              <a:lnSpc>
                <a:spcPct val="200000"/>
              </a:lnSpc>
              <a:spcBef>
                <a:spcPts val="0"/>
              </a:spcBef>
              <a:spcAft>
                <a:spcPts val="0"/>
              </a:spcAft>
              <a:buSzPts val="1300"/>
              <a:buChar char="●"/>
            </a:pPr>
            <a:r>
              <a:rPr lang="en" b="1">
                <a:latin typeface="Arial"/>
                <a:ea typeface="Arial"/>
                <a:cs typeface="Arial"/>
                <a:sym typeface="Arial"/>
              </a:rPr>
              <a:t>Majority of its fan base is between 18-34 years</a:t>
            </a:r>
            <a:endParaRPr b="1">
              <a:latin typeface="Arial"/>
              <a:ea typeface="Arial"/>
              <a:cs typeface="Arial"/>
              <a:sym typeface="Arial"/>
            </a:endParaRPr>
          </a:p>
          <a:p>
            <a:pPr marL="457200" lvl="0" indent="-311150" algn="l" rtl="0">
              <a:lnSpc>
                <a:spcPct val="200000"/>
              </a:lnSpc>
              <a:spcBef>
                <a:spcPts val="0"/>
              </a:spcBef>
              <a:spcAft>
                <a:spcPts val="0"/>
              </a:spcAft>
              <a:buSzPts val="1300"/>
              <a:buChar char="●"/>
            </a:pPr>
            <a:r>
              <a:rPr lang="en" b="1">
                <a:latin typeface="Arial"/>
                <a:ea typeface="Arial"/>
                <a:cs typeface="Arial"/>
                <a:sym typeface="Arial"/>
              </a:rPr>
              <a:t>Only sport which was able to hold its pre-pandemic viewership level</a:t>
            </a:r>
            <a:endParaRPr sz="1400" b="1">
              <a:solidFill>
                <a:srgbClr val="FFFFFF"/>
              </a:solidFill>
              <a:latin typeface="Arial"/>
              <a:ea typeface="Arial"/>
              <a:cs typeface="Arial"/>
              <a:sym typeface="Arial"/>
            </a:endParaRPr>
          </a:p>
        </p:txBody>
      </p:sp>
      <p:pic>
        <p:nvPicPr>
          <p:cNvPr id="142" name="Google Shape;142;p14"/>
          <p:cNvPicPr preferRelativeResize="0"/>
          <p:nvPr/>
        </p:nvPicPr>
        <p:blipFill>
          <a:blip r:embed="rId4">
            <a:alphaModFix/>
          </a:blip>
          <a:stretch>
            <a:fillRect/>
          </a:stretch>
        </p:blipFill>
        <p:spPr>
          <a:xfrm>
            <a:off x="5431850" y="1552800"/>
            <a:ext cx="3340350" cy="2911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7"/>
        <p:cNvGrpSpPr/>
        <p:nvPr/>
      </p:nvGrpSpPr>
      <p:grpSpPr>
        <a:xfrm>
          <a:off x="0" y="0"/>
          <a:ext cx="0" cy="0"/>
          <a:chOff x="0" y="0"/>
          <a:chExt cx="0" cy="0"/>
        </a:xfrm>
      </p:grpSpPr>
      <p:sp>
        <p:nvSpPr>
          <p:cNvPr id="228" name="Google Shape;228;p27"/>
          <p:cNvSpPr txBox="1">
            <a:spLocks noGrp="1"/>
          </p:cNvSpPr>
          <p:nvPr>
            <p:ph type="title"/>
          </p:nvPr>
        </p:nvSpPr>
        <p:spPr>
          <a:xfrm>
            <a:off x="1297500" y="46120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rgbClr val="FFFFFF"/>
                </a:solidFill>
                <a:highlight>
                  <a:srgbClr val="666666"/>
                </a:highlight>
                <a:latin typeface="Arial"/>
                <a:ea typeface="Arial"/>
                <a:cs typeface="Arial"/>
                <a:sym typeface="Arial"/>
              </a:rPr>
              <a:t>UFC Bets</a:t>
            </a:r>
            <a:endParaRPr sz="2800" b="1">
              <a:solidFill>
                <a:srgbClr val="FFFFFF"/>
              </a:solidFill>
              <a:highlight>
                <a:srgbClr val="666666"/>
              </a:highlight>
              <a:latin typeface="Arial"/>
              <a:ea typeface="Arial"/>
              <a:cs typeface="Arial"/>
              <a:sym typeface="Arial"/>
            </a:endParaRPr>
          </a:p>
          <a:p>
            <a:pPr marL="0" lvl="0" indent="0" algn="l" rtl="0">
              <a:spcBef>
                <a:spcPts val="0"/>
              </a:spcBef>
              <a:spcAft>
                <a:spcPts val="0"/>
              </a:spcAft>
              <a:buNone/>
            </a:pPr>
            <a:endParaRPr/>
          </a:p>
        </p:txBody>
      </p:sp>
      <p:sp>
        <p:nvSpPr>
          <p:cNvPr id="229" name="Google Shape;229;p27"/>
          <p:cNvSpPr txBox="1">
            <a:spLocks noGrp="1"/>
          </p:cNvSpPr>
          <p:nvPr>
            <p:ph type="body" idx="1"/>
          </p:nvPr>
        </p:nvSpPr>
        <p:spPr>
          <a:xfrm>
            <a:off x="1297500" y="1103700"/>
            <a:ext cx="7038900" cy="3718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Font typeface="Arial"/>
              <a:buChar char="●"/>
            </a:pPr>
            <a:r>
              <a:rPr lang="en" sz="1400" b="1">
                <a:solidFill>
                  <a:srgbClr val="FFFFFF"/>
                </a:solidFill>
                <a:highlight>
                  <a:srgbClr val="666666"/>
                </a:highlight>
                <a:latin typeface="Arial"/>
                <a:ea typeface="Arial"/>
                <a:cs typeface="Arial"/>
                <a:sym typeface="Arial"/>
              </a:rPr>
              <a:t>Decimal Bets</a:t>
            </a:r>
            <a:endParaRPr sz="1400" b="1">
              <a:solidFill>
                <a:srgbClr val="FFFFFF"/>
              </a:solidFill>
              <a:highlight>
                <a:srgbClr val="666666"/>
              </a:highlight>
              <a:latin typeface="Arial"/>
              <a:ea typeface="Arial"/>
              <a:cs typeface="Arial"/>
              <a:sym typeface="Arial"/>
            </a:endParaRPr>
          </a:p>
          <a:p>
            <a:pPr marL="457200" lvl="0" indent="0" algn="l" rtl="0">
              <a:spcBef>
                <a:spcPts val="1600"/>
              </a:spcBef>
              <a:spcAft>
                <a:spcPts val="0"/>
              </a:spcAft>
              <a:buNone/>
            </a:pPr>
            <a:endParaRPr sz="1400" b="1">
              <a:solidFill>
                <a:srgbClr val="FFFFFF"/>
              </a:solidFill>
              <a:latin typeface="Arial"/>
              <a:ea typeface="Arial"/>
              <a:cs typeface="Arial"/>
              <a:sym typeface="Arial"/>
            </a:endParaRPr>
          </a:p>
          <a:p>
            <a:pPr marL="0" lvl="0" indent="0" algn="l" rtl="0">
              <a:spcBef>
                <a:spcPts val="1600"/>
              </a:spcBef>
              <a:spcAft>
                <a:spcPts val="0"/>
              </a:spcAft>
              <a:buNone/>
            </a:pPr>
            <a:endParaRPr sz="1400" b="1">
              <a:solidFill>
                <a:srgbClr val="FFFFFF"/>
              </a:solidFill>
              <a:highlight>
                <a:srgbClr val="666666"/>
              </a:highlight>
              <a:latin typeface="Arial"/>
              <a:ea typeface="Arial"/>
              <a:cs typeface="Arial"/>
              <a:sym typeface="Arial"/>
            </a:endParaRPr>
          </a:p>
          <a:p>
            <a:pPr marL="457200" lvl="0" indent="-317500" algn="l" rtl="0">
              <a:spcBef>
                <a:spcPts val="1600"/>
              </a:spcBef>
              <a:spcAft>
                <a:spcPts val="0"/>
              </a:spcAft>
              <a:buClr>
                <a:srgbClr val="FFFFFF"/>
              </a:buClr>
              <a:buSzPts val="1400"/>
              <a:buFont typeface="Arial"/>
              <a:buChar char="●"/>
            </a:pPr>
            <a:r>
              <a:rPr lang="en" sz="1400" b="1">
                <a:solidFill>
                  <a:srgbClr val="FFFFFF"/>
                </a:solidFill>
                <a:highlight>
                  <a:srgbClr val="666666"/>
                </a:highlight>
                <a:latin typeface="Arial"/>
                <a:ea typeface="Arial"/>
                <a:cs typeface="Arial"/>
                <a:sym typeface="Arial"/>
              </a:rPr>
              <a:t>Type of Bets</a:t>
            </a:r>
            <a:br>
              <a:rPr lang="en" sz="1400" b="1">
                <a:solidFill>
                  <a:srgbClr val="FFFFFF"/>
                </a:solidFill>
                <a:highlight>
                  <a:srgbClr val="666666"/>
                </a:highlight>
                <a:latin typeface="Arial"/>
                <a:ea typeface="Arial"/>
                <a:cs typeface="Arial"/>
                <a:sym typeface="Arial"/>
              </a:rPr>
            </a:br>
            <a:r>
              <a:rPr lang="en" sz="1400" b="1">
                <a:solidFill>
                  <a:srgbClr val="FFFFFF"/>
                </a:solidFill>
                <a:highlight>
                  <a:srgbClr val="666666"/>
                </a:highlight>
                <a:latin typeface="Arial"/>
                <a:ea typeface="Arial"/>
                <a:cs typeface="Arial"/>
                <a:sym typeface="Arial"/>
              </a:rPr>
              <a:t>Moneyline</a:t>
            </a:r>
            <a:br>
              <a:rPr lang="en" sz="1400" b="1">
                <a:solidFill>
                  <a:srgbClr val="FFFFFF"/>
                </a:solidFill>
                <a:highlight>
                  <a:srgbClr val="666666"/>
                </a:highlight>
                <a:latin typeface="Arial"/>
                <a:ea typeface="Arial"/>
                <a:cs typeface="Arial"/>
                <a:sym typeface="Arial"/>
              </a:rPr>
            </a:br>
            <a:r>
              <a:rPr lang="en" sz="1400" b="1">
                <a:solidFill>
                  <a:srgbClr val="FFFFFF"/>
                </a:solidFill>
                <a:highlight>
                  <a:srgbClr val="666666"/>
                </a:highlight>
                <a:latin typeface="Arial"/>
                <a:ea typeface="Arial"/>
                <a:cs typeface="Arial"/>
                <a:sym typeface="Arial"/>
              </a:rPr>
              <a:t>Method of victory</a:t>
            </a:r>
            <a:br>
              <a:rPr lang="en" sz="1400" b="1">
                <a:solidFill>
                  <a:srgbClr val="FFFFFF"/>
                </a:solidFill>
                <a:highlight>
                  <a:srgbClr val="666666"/>
                </a:highlight>
                <a:latin typeface="Arial"/>
                <a:ea typeface="Arial"/>
                <a:cs typeface="Arial"/>
                <a:sym typeface="Arial"/>
              </a:rPr>
            </a:br>
            <a:r>
              <a:rPr lang="en" sz="1400" b="1">
                <a:solidFill>
                  <a:srgbClr val="FFFFFF"/>
                </a:solidFill>
                <a:highlight>
                  <a:srgbClr val="666666"/>
                </a:highlight>
                <a:latin typeface="Arial"/>
                <a:ea typeface="Arial"/>
                <a:cs typeface="Arial"/>
                <a:sym typeface="Arial"/>
              </a:rPr>
              <a:t>Total Rounds</a:t>
            </a:r>
            <a:endParaRPr sz="1800">
              <a:solidFill>
                <a:srgbClr val="595959"/>
              </a:solidFill>
              <a:highlight>
                <a:srgbClr val="666666"/>
              </a:highlight>
              <a:latin typeface="Arial"/>
              <a:ea typeface="Arial"/>
              <a:cs typeface="Arial"/>
              <a:sym typeface="Arial"/>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230" name="Google Shape;230;p27"/>
          <p:cNvPicPr preferRelativeResize="0"/>
          <p:nvPr/>
        </p:nvPicPr>
        <p:blipFill>
          <a:blip r:embed="rId4">
            <a:alphaModFix/>
          </a:blip>
          <a:stretch>
            <a:fillRect/>
          </a:stretch>
        </p:blipFill>
        <p:spPr>
          <a:xfrm>
            <a:off x="1297500" y="3534097"/>
            <a:ext cx="3957825" cy="781325"/>
          </a:xfrm>
          <a:prstGeom prst="rect">
            <a:avLst/>
          </a:prstGeom>
          <a:noFill/>
          <a:ln>
            <a:noFill/>
          </a:ln>
        </p:spPr>
      </p:pic>
      <p:pic>
        <p:nvPicPr>
          <p:cNvPr id="231" name="Google Shape;231;p27"/>
          <p:cNvPicPr preferRelativeResize="0"/>
          <p:nvPr/>
        </p:nvPicPr>
        <p:blipFill>
          <a:blip r:embed="rId5">
            <a:alphaModFix/>
          </a:blip>
          <a:stretch>
            <a:fillRect/>
          </a:stretch>
        </p:blipFill>
        <p:spPr>
          <a:xfrm>
            <a:off x="5363173" y="3534100"/>
            <a:ext cx="3552200" cy="781325"/>
          </a:xfrm>
          <a:prstGeom prst="rect">
            <a:avLst/>
          </a:prstGeom>
          <a:noFill/>
          <a:ln>
            <a:noFill/>
          </a:ln>
        </p:spPr>
      </p:pic>
      <p:pic>
        <p:nvPicPr>
          <p:cNvPr id="232" name="Google Shape;232;p27"/>
          <p:cNvPicPr preferRelativeResize="0"/>
          <p:nvPr/>
        </p:nvPicPr>
        <p:blipFill>
          <a:blip r:embed="rId6">
            <a:alphaModFix/>
          </a:blip>
          <a:stretch>
            <a:fillRect/>
          </a:stretch>
        </p:blipFill>
        <p:spPr>
          <a:xfrm>
            <a:off x="3053550" y="4315425"/>
            <a:ext cx="4461701" cy="731625"/>
          </a:xfrm>
          <a:prstGeom prst="rect">
            <a:avLst/>
          </a:prstGeom>
          <a:noFill/>
          <a:ln>
            <a:noFill/>
          </a:ln>
        </p:spPr>
      </p:pic>
      <p:pic>
        <p:nvPicPr>
          <p:cNvPr id="233" name="Google Shape;233;p27"/>
          <p:cNvPicPr preferRelativeResize="0"/>
          <p:nvPr/>
        </p:nvPicPr>
        <p:blipFill>
          <a:blip r:embed="rId7">
            <a:alphaModFix/>
          </a:blip>
          <a:stretch>
            <a:fillRect/>
          </a:stretch>
        </p:blipFill>
        <p:spPr>
          <a:xfrm>
            <a:off x="2838038" y="1552600"/>
            <a:ext cx="3957825" cy="87828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680100"/>
            <a:ext cx="7038900" cy="92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rgbClr val="FFFFFF"/>
                </a:solidFill>
              </a:rPr>
              <a:t>BUSINESS STRUCTURE</a:t>
            </a:r>
            <a:endParaRPr sz="2800" b="1">
              <a:solidFill>
                <a:srgbClr val="FFFFFF"/>
              </a:solidFill>
            </a:endParaRPr>
          </a:p>
        </p:txBody>
      </p:sp>
      <p:sp>
        <p:nvSpPr>
          <p:cNvPr id="148" name="Google Shape;148;p15"/>
          <p:cNvSpPr txBox="1">
            <a:spLocks noGrp="1"/>
          </p:cNvSpPr>
          <p:nvPr>
            <p:ph type="body" idx="1"/>
          </p:nvPr>
        </p:nvSpPr>
        <p:spPr>
          <a:xfrm>
            <a:off x="1052550" y="1421400"/>
            <a:ext cx="7038900" cy="3722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FFFFFF"/>
              </a:buClr>
              <a:buSzPts val="1300"/>
              <a:buFont typeface="Arial"/>
              <a:buChar char="●"/>
            </a:pPr>
            <a:r>
              <a:rPr lang="en" b="1">
                <a:solidFill>
                  <a:srgbClr val="FFFFFF"/>
                </a:solidFill>
                <a:latin typeface="Arial"/>
                <a:ea typeface="Arial"/>
                <a:cs typeface="Arial"/>
                <a:sym typeface="Arial"/>
              </a:rPr>
              <a:t>Leverage the highly unpredictable nature of the sport</a:t>
            </a:r>
            <a:endParaRPr b="1">
              <a:solidFill>
                <a:srgbClr val="FFFFFF"/>
              </a:solidFill>
              <a:latin typeface="Arial"/>
              <a:ea typeface="Arial"/>
              <a:cs typeface="Arial"/>
              <a:sym typeface="Arial"/>
            </a:endParaRPr>
          </a:p>
          <a:p>
            <a:pPr marL="457200" lvl="0" indent="-311150" algn="l" rtl="0">
              <a:spcBef>
                <a:spcPts val="0"/>
              </a:spcBef>
              <a:spcAft>
                <a:spcPts val="0"/>
              </a:spcAft>
              <a:buClr>
                <a:srgbClr val="FFFFFF"/>
              </a:buClr>
              <a:buSzPts val="1300"/>
              <a:buFont typeface="Arial"/>
              <a:buChar char="●"/>
            </a:pPr>
            <a:r>
              <a:rPr lang="en" b="1">
                <a:solidFill>
                  <a:srgbClr val="FFFFFF"/>
                </a:solidFill>
                <a:latin typeface="Arial"/>
                <a:ea typeface="Arial"/>
                <a:cs typeface="Arial"/>
                <a:sym typeface="Arial"/>
              </a:rPr>
              <a:t>Algorithmic manipulation of the Odds using fight analytics</a:t>
            </a:r>
            <a:endParaRPr b="1">
              <a:solidFill>
                <a:srgbClr val="FFFFFF"/>
              </a:solidFill>
              <a:latin typeface="Arial"/>
              <a:ea typeface="Arial"/>
              <a:cs typeface="Arial"/>
              <a:sym typeface="Arial"/>
            </a:endParaRPr>
          </a:p>
          <a:p>
            <a:pPr marL="914400" lvl="1" indent="-311150" algn="l" rtl="0">
              <a:spcBef>
                <a:spcPts val="0"/>
              </a:spcBef>
              <a:spcAft>
                <a:spcPts val="0"/>
              </a:spcAft>
              <a:buClr>
                <a:srgbClr val="FFFFFF"/>
              </a:buClr>
              <a:buSzPts val="1300"/>
              <a:buFont typeface="Arial"/>
              <a:buChar char="○"/>
            </a:pPr>
            <a:r>
              <a:rPr lang="en" sz="1300" b="1">
                <a:solidFill>
                  <a:srgbClr val="FFFFFF"/>
                </a:solidFill>
                <a:latin typeface="Arial"/>
                <a:ea typeface="Arial"/>
                <a:cs typeface="Arial"/>
                <a:sym typeface="Arial"/>
              </a:rPr>
              <a:t>Knowledge of the winner of a brawl with the information of the fighters and their prior records. </a:t>
            </a:r>
            <a:endParaRPr sz="1300" b="1">
              <a:solidFill>
                <a:srgbClr val="FFFFFF"/>
              </a:solidFill>
              <a:latin typeface="Arial"/>
              <a:ea typeface="Arial"/>
              <a:cs typeface="Arial"/>
              <a:sym typeface="Arial"/>
            </a:endParaRPr>
          </a:p>
          <a:p>
            <a:pPr marL="914400" lvl="1" indent="-311150" algn="l" rtl="0">
              <a:spcBef>
                <a:spcPts val="0"/>
              </a:spcBef>
              <a:spcAft>
                <a:spcPts val="0"/>
              </a:spcAft>
              <a:buClr>
                <a:srgbClr val="FFFFFF"/>
              </a:buClr>
              <a:buSzPts val="1300"/>
              <a:buFont typeface="Arial"/>
              <a:buChar char="○"/>
            </a:pPr>
            <a:r>
              <a:rPr lang="en" sz="1300" b="1">
                <a:solidFill>
                  <a:srgbClr val="FFFFFF"/>
                </a:solidFill>
                <a:latin typeface="Arial"/>
                <a:ea typeface="Arial"/>
                <a:cs typeface="Arial"/>
                <a:sym typeface="Arial"/>
              </a:rPr>
              <a:t>Give ‘THE BEST’ available odds evaluation and wagers for the users</a:t>
            </a:r>
            <a:endParaRPr sz="1300" b="1">
              <a:solidFill>
                <a:srgbClr val="FFFFFF"/>
              </a:solidFill>
              <a:latin typeface="Arial"/>
              <a:ea typeface="Arial"/>
              <a:cs typeface="Arial"/>
              <a:sym typeface="Arial"/>
            </a:endParaRPr>
          </a:p>
          <a:p>
            <a:pPr marL="1371600" lvl="2" indent="-311150" algn="l" rtl="0">
              <a:spcBef>
                <a:spcPts val="0"/>
              </a:spcBef>
              <a:spcAft>
                <a:spcPts val="0"/>
              </a:spcAft>
              <a:buClr>
                <a:srgbClr val="FFFFFF"/>
              </a:buClr>
              <a:buSzPts val="1300"/>
              <a:buFont typeface="Arial"/>
              <a:buChar char="■"/>
            </a:pPr>
            <a:r>
              <a:rPr lang="en" sz="1300" b="1">
                <a:solidFill>
                  <a:srgbClr val="FFFFFF"/>
                </a:solidFill>
                <a:latin typeface="Arial"/>
                <a:ea typeface="Arial"/>
                <a:cs typeface="Arial"/>
                <a:sym typeface="Arial"/>
              </a:rPr>
              <a:t>Better ODDS/Wager rates - More users - More profit</a:t>
            </a:r>
            <a:endParaRPr sz="1300" b="1">
              <a:solidFill>
                <a:srgbClr val="FFFFFF"/>
              </a:solidFill>
              <a:latin typeface="Arial"/>
              <a:ea typeface="Arial"/>
              <a:cs typeface="Arial"/>
              <a:sym typeface="Arial"/>
            </a:endParaRPr>
          </a:p>
          <a:p>
            <a:pPr marL="457200" marR="0" lvl="0" indent="-311150" algn="l" rtl="0">
              <a:lnSpc>
                <a:spcPct val="115000"/>
              </a:lnSpc>
              <a:spcBef>
                <a:spcPts val="0"/>
              </a:spcBef>
              <a:spcAft>
                <a:spcPts val="0"/>
              </a:spcAft>
              <a:buClr>
                <a:srgbClr val="FFFFFF"/>
              </a:buClr>
              <a:buSzPts val="1300"/>
              <a:buFont typeface="Arial"/>
              <a:buChar char="●"/>
            </a:pPr>
            <a:r>
              <a:rPr lang="en" b="1">
                <a:solidFill>
                  <a:srgbClr val="FFFFFF"/>
                </a:solidFill>
                <a:latin typeface="Arial"/>
                <a:ea typeface="Arial"/>
                <a:cs typeface="Arial"/>
                <a:sym typeface="Arial"/>
              </a:rPr>
              <a:t>Using AI Powered Marketing and User Behaviour Analytics to gain the edge over the competitors</a:t>
            </a:r>
            <a:endParaRPr b="1">
              <a:solidFill>
                <a:srgbClr val="FFFFFF"/>
              </a:solidFill>
              <a:latin typeface="Arial"/>
              <a:ea typeface="Arial"/>
              <a:cs typeface="Arial"/>
              <a:sym typeface="Arial"/>
            </a:endParaRPr>
          </a:p>
          <a:p>
            <a:pPr marL="457200" lvl="0" indent="-311150" algn="l" rtl="0">
              <a:spcBef>
                <a:spcPts val="0"/>
              </a:spcBef>
              <a:spcAft>
                <a:spcPts val="0"/>
              </a:spcAft>
              <a:buClr>
                <a:srgbClr val="FFFFFF"/>
              </a:buClr>
              <a:buSzPts val="1300"/>
              <a:buFont typeface="Arial"/>
              <a:buChar char="●"/>
            </a:pPr>
            <a:r>
              <a:rPr lang="en" b="1">
                <a:solidFill>
                  <a:srgbClr val="FFFFFF"/>
                </a:solidFill>
                <a:latin typeface="Arial"/>
                <a:ea typeface="Arial"/>
                <a:cs typeface="Arial"/>
                <a:sym typeface="Arial"/>
              </a:rPr>
              <a:t>Hosted on the Cloud to support ubiquitous and synchronous usage</a:t>
            </a:r>
            <a:endParaRPr b="1">
              <a:solidFill>
                <a:srgbClr val="FFFFFF"/>
              </a:solidFill>
              <a:latin typeface="Arial"/>
              <a:ea typeface="Arial"/>
              <a:cs typeface="Arial"/>
              <a:sym typeface="Arial"/>
            </a:endParaRPr>
          </a:p>
          <a:p>
            <a:pPr marL="457200" lvl="0" indent="-311150" algn="l" rtl="0">
              <a:spcBef>
                <a:spcPts val="0"/>
              </a:spcBef>
              <a:spcAft>
                <a:spcPts val="0"/>
              </a:spcAft>
              <a:buClr>
                <a:srgbClr val="FFFFFF"/>
              </a:buClr>
              <a:buSzPts val="1300"/>
              <a:buFont typeface="Arial"/>
              <a:buChar char="●"/>
            </a:pPr>
            <a:r>
              <a:rPr lang="en" b="1">
                <a:solidFill>
                  <a:srgbClr val="FFFFFF"/>
                </a:solidFill>
                <a:latin typeface="Arial"/>
                <a:ea typeface="Arial"/>
                <a:cs typeface="Arial"/>
                <a:sym typeface="Arial"/>
              </a:rPr>
              <a:t>Advertising and 3rd party funding</a:t>
            </a:r>
            <a:endParaRPr b="1">
              <a:solidFill>
                <a:srgbClr val="FFFFFF"/>
              </a:solidFill>
              <a:latin typeface="Arial"/>
              <a:ea typeface="Arial"/>
              <a:cs typeface="Arial"/>
              <a:sym typeface="Arial"/>
            </a:endParaRPr>
          </a:p>
          <a:p>
            <a:pPr marL="457200" lvl="0" indent="-311150" algn="l" rtl="0">
              <a:spcBef>
                <a:spcPts val="0"/>
              </a:spcBef>
              <a:spcAft>
                <a:spcPts val="0"/>
              </a:spcAft>
              <a:buClr>
                <a:srgbClr val="FFFFFF"/>
              </a:buClr>
              <a:buSzPts val="1300"/>
              <a:buFont typeface="Arial"/>
              <a:buChar char="●"/>
            </a:pPr>
            <a:r>
              <a:rPr lang="en" b="1">
                <a:solidFill>
                  <a:srgbClr val="FFFFFF"/>
                </a:solidFill>
                <a:latin typeface="Arial"/>
                <a:ea typeface="Arial"/>
                <a:cs typeface="Arial"/>
                <a:sym typeface="Arial"/>
              </a:rPr>
              <a:t>Low Entry prices - To attract low profile users</a:t>
            </a:r>
            <a:endParaRPr b="1">
              <a:solidFill>
                <a:srgbClr val="FFFFFF"/>
              </a:solidFill>
              <a:latin typeface="Arial"/>
              <a:ea typeface="Arial"/>
              <a:cs typeface="Arial"/>
              <a:sym typeface="Arial"/>
            </a:endParaRPr>
          </a:p>
          <a:p>
            <a:pPr marL="457200" lvl="0" indent="-311150" algn="l" rtl="0">
              <a:spcBef>
                <a:spcPts val="0"/>
              </a:spcBef>
              <a:spcAft>
                <a:spcPts val="0"/>
              </a:spcAft>
              <a:buClr>
                <a:srgbClr val="FFFFFF"/>
              </a:buClr>
              <a:buSzPts val="1300"/>
              <a:buFont typeface="Arial"/>
              <a:buChar char="●"/>
            </a:pPr>
            <a:r>
              <a:rPr lang="en" b="1">
                <a:solidFill>
                  <a:srgbClr val="FFFFFF"/>
                </a:solidFill>
                <a:latin typeface="Arial"/>
                <a:ea typeface="Arial"/>
                <a:cs typeface="Arial"/>
                <a:sym typeface="Arial"/>
              </a:rPr>
              <a:t>Invent, Strategize and Monopolize</a:t>
            </a:r>
            <a:endParaRPr b="1">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167850" y="595800"/>
            <a:ext cx="78465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a:t>Technology Stack - AWS Architecture</a:t>
            </a:r>
            <a:endParaRPr sz="2800" b="1"/>
          </a:p>
        </p:txBody>
      </p:sp>
      <p:pic>
        <p:nvPicPr>
          <p:cNvPr id="154" name="Google Shape;154;p16"/>
          <p:cNvPicPr preferRelativeResize="0"/>
          <p:nvPr/>
        </p:nvPicPr>
        <p:blipFill>
          <a:blip r:embed="rId4">
            <a:alphaModFix/>
          </a:blip>
          <a:stretch>
            <a:fillRect/>
          </a:stretch>
        </p:blipFill>
        <p:spPr>
          <a:xfrm>
            <a:off x="2381225" y="1303675"/>
            <a:ext cx="4581600" cy="3328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6534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a:t>Implementation Architecture</a:t>
            </a:r>
            <a:endParaRPr sz="2800" b="1"/>
          </a:p>
        </p:txBody>
      </p:sp>
      <p:sp>
        <p:nvSpPr>
          <p:cNvPr id="160" name="Google Shape;160;p17"/>
          <p:cNvSpPr txBox="1">
            <a:spLocks noGrp="1"/>
          </p:cNvSpPr>
          <p:nvPr>
            <p:ph type="body" idx="1"/>
          </p:nvPr>
        </p:nvSpPr>
        <p:spPr>
          <a:xfrm>
            <a:off x="1372650" y="1412850"/>
            <a:ext cx="7304700" cy="347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r>
              <a:rPr lang="en" sz="1500">
                <a:latin typeface="Arial"/>
                <a:ea typeface="Arial"/>
                <a:cs typeface="Arial"/>
                <a:sym typeface="Arial"/>
              </a:rPr>
              <a:t>Elastic Beanstalk : Used for deployment and scaling of the Win-Win Bet application</a:t>
            </a:r>
            <a:endParaRPr sz="1500">
              <a:latin typeface="Arial"/>
              <a:ea typeface="Arial"/>
              <a:cs typeface="Arial"/>
              <a:sym typeface="Arial"/>
            </a:endParaRPr>
          </a:p>
          <a:p>
            <a:pPr marL="0" lvl="0" indent="0" algn="l" rtl="0">
              <a:spcBef>
                <a:spcPts val="1600"/>
              </a:spcBef>
              <a:spcAft>
                <a:spcPts val="0"/>
              </a:spcAft>
              <a:buNone/>
            </a:pPr>
            <a:r>
              <a:rPr lang="en" sz="1500">
                <a:latin typeface="Arial"/>
                <a:ea typeface="Arial"/>
                <a:cs typeface="Arial"/>
                <a:sym typeface="Arial"/>
              </a:rPr>
              <a:t>EC2 : Holds the odds generation and winner prediction algorithm integrated with web app interface</a:t>
            </a:r>
            <a:endParaRPr sz="1500">
              <a:latin typeface="Arial"/>
              <a:ea typeface="Arial"/>
              <a:cs typeface="Arial"/>
              <a:sym typeface="Arial"/>
            </a:endParaRPr>
          </a:p>
          <a:p>
            <a:pPr marL="0" lvl="0" indent="0" algn="just" rtl="0">
              <a:lnSpc>
                <a:spcPct val="90000"/>
              </a:lnSpc>
              <a:spcBef>
                <a:spcPts val="1600"/>
              </a:spcBef>
              <a:spcAft>
                <a:spcPts val="0"/>
              </a:spcAft>
              <a:buNone/>
            </a:pPr>
            <a:r>
              <a:rPr lang="en" sz="1500">
                <a:latin typeface="Arial"/>
                <a:ea typeface="Arial"/>
                <a:cs typeface="Arial"/>
                <a:sym typeface="Arial"/>
              </a:rPr>
              <a:t>CloudWatch : </a:t>
            </a:r>
            <a:r>
              <a:rPr lang="en" sz="1400">
                <a:solidFill>
                  <a:srgbClr val="FFFFFF"/>
                </a:solidFill>
                <a:latin typeface="Arial"/>
                <a:ea typeface="Arial"/>
                <a:cs typeface="Arial"/>
                <a:sym typeface="Arial"/>
              </a:rPr>
              <a:t>CloudWatch collects monitoring and operational data in the form of logs, metrics, and events, providing you with a unified view of AWS resources, applications, and services</a:t>
            </a:r>
            <a:endParaRPr sz="1400">
              <a:solidFill>
                <a:srgbClr val="FFFFFF"/>
              </a:solidFill>
              <a:latin typeface="Arial"/>
              <a:ea typeface="Arial"/>
              <a:cs typeface="Arial"/>
              <a:sym typeface="Arial"/>
            </a:endParaRPr>
          </a:p>
          <a:p>
            <a:pPr marL="0" lvl="0" indent="0" algn="just" rtl="0">
              <a:lnSpc>
                <a:spcPct val="90000"/>
              </a:lnSpc>
              <a:spcBef>
                <a:spcPts val="1000"/>
              </a:spcBef>
              <a:spcAft>
                <a:spcPts val="0"/>
              </a:spcAft>
              <a:buNone/>
            </a:pPr>
            <a:r>
              <a:rPr lang="en" sz="1500">
                <a:latin typeface="Arial"/>
                <a:ea typeface="Arial"/>
                <a:cs typeface="Arial"/>
                <a:sym typeface="Arial"/>
              </a:rPr>
              <a:t>S3 bucket : All user and fight data will be temporarily stored in S3</a:t>
            </a:r>
            <a:endParaRPr sz="1500">
              <a:latin typeface="Arial"/>
              <a:ea typeface="Arial"/>
              <a:cs typeface="Arial"/>
              <a:sym typeface="Arial"/>
            </a:endParaRPr>
          </a:p>
          <a:p>
            <a:pPr marL="0" lvl="0" indent="0" algn="just" rtl="0">
              <a:lnSpc>
                <a:spcPct val="90000"/>
              </a:lnSpc>
              <a:spcBef>
                <a:spcPts val="1000"/>
              </a:spcBef>
              <a:spcAft>
                <a:spcPts val="0"/>
              </a:spcAft>
              <a:buNone/>
            </a:pPr>
            <a:endParaRPr sz="1500">
              <a:latin typeface="Arial"/>
              <a:ea typeface="Arial"/>
              <a:cs typeface="Arial"/>
              <a:sym typeface="Arial"/>
            </a:endParaRPr>
          </a:p>
          <a:p>
            <a:pPr marL="0" lvl="0" indent="0" algn="just" rtl="0">
              <a:lnSpc>
                <a:spcPct val="90000"/>
              </a:lnSpc>
              <a:spcBef>
                <a:spcPts val="1000"/>
              </a:spcBef>
              <a:spcAft>
                <a:spcPts val="0"/>
              </a:spcAft>
              <a:buNone/>
            </a:pPr>
            <a:r>
              <a:rPr lang="en" sz="1500">
                <a:latin typeface="Arial"/>
                <a:ea typeface="Arial"/>
                <a:cs typeface="Arial"/>
                <a:sym typeface="Arial"/>
              </a:rPr>
              <a:t>Github : Code repository for the project </a:t>
            </a:r>
            <a:endParaRPr sz="1500">
              <a:latin typeface="Arial"/>
              <a:ea typeface="Arial"/>
              <a:cs typeface="Arial"/>
              <a:sym typeface="Arial"/>
            </a:endParaRPr>
          </a:p>
          <a:p>
            <a:pPr marL="0" lvl="0" indent="0" algn="l" rtl="0">
              <a:spcBef>
                <a:spcPts val="0"/>
              </a:spcBef>
              <a:spcAft>
                <a:spcPts val="1600"/>
              </a:spcAft>
              <a:buNone/>
            </a:pPr>
            <a:endParaRPr/>
          </a:p>
        </p:txBody>
      </p:sp>
      <p:pic>
        <p:nvPicPr>
          <p:cNvPr id="161" name="Google Shape;161;p17"/>
          <p:cNvPicPr preferRelativeResize="0"/>
          <p:nvPr/>
        </p:nvPicPr>
        <p:blipFill>
          <a:blip r:embed="rId4">
            <a:alphaModFix/>
          </a:blip>
          <a:stretch>
            <a:fillRect/>
          </a:stretch>
        </p:blipFill>
        <p:spPr>
          <a:xfrm>
            <a:off x="876300" y="2485775"/>
            <a:ext cx="504425" cy="416275"/>
          </a:xfrm>
          <a:prstGeom prst="rect">
            <a:avLst/>
          </a:prstGeom>
          <a:noFill/>
          <a:ln>
            <a:noFill/>
          </a:ln>
        </p:spPr>
      </p:pic>
      <p:pic>
        <p:nvPicPr>
          <p:cNvPr id="162" name="Google Shape;162;p17"/>
          <p:cNvPicPr preferRelativeResize="0"/>
          <p:nvPr/>
        </p:nvPicPr>
        <p:blipFill>
          <a:blip r:embed="rId5">
            <a:alphaModFix/>
          </a:blip>
          <a:stretch>
            <a:fillRect/>
          </a:stretch>
        </p:blipFill>
        <p:spPr>
          <a:xfrm>
            <a:off x="876300" y="1873325"/>
            <a:ext cx="504425" cy="380725"/>
          </a:xfrm>
          <a:prstGeom prst="rect">
            <a:avLst/>
          </a:prstGeom>
          <a:noFill/>
          <a:ln>
            <a:noFill/>
          </a:ln>
        </p:spPr>
      </p:pic>
      <p:pic>
        <p:nvPicPr>
          <p:cNvPr id="163" name="Google Shape;163;p17"/>
          <p:cNvPicPr preferRelativeResize="0"/>
          <p:nvPr/>
        </p:nvPicPr>
        <p:blipFill>
          <a:blip r:embed="rId6">
            <a:alphaModFix/>
          </a:blip>
          <a:stretch>
            <a:fillRect/>
          </a:stretch>
        </p:blipFill>
        <p:spPr>
          <a:xfrm>
            <a:off x="884375" y="3169325"/>
            <a:ext cx="488275" cy="380725"/>
          </a:xfrm>
          <a:prstGeom prst="rect">
            <a:avLst/>
          </a:prstGeom>
          <a:noFill/>
          <a:ln>
            <a:noFill/>
          </a:ln>
        </p:spPr>
      </p:pic>
      <p:pic>
        <p:nvPicPr>
          <p:cNvPr id="164" name="Google Shape;164;p17"/>
          <p:cNvPicPr preferRelativeResize="0"/>
          <p:nvPr/>
        </p:nvPicPr>
        <p:blipFill>
          <a:blip r:embed="rId7">
            <a:alphaModFix/>
          </a:blip>
          <a:stretch>
            <a:fillRect/>
          </a:stretch>
        </p:blipFill>
        <p:spPr>
          <a:xfrm>
            <a:off x="884375" y="3711975"/>
            <a:ext cx="488275" cy="380725"/>
          </a:xfrm>
          <a:prstGeom prst="rect">
            <a:avLst/>
          </a:prstGeom>
          <a:noFill/>
          <a:ln>
            <a:noFill/>
          </a:ln>
        </p:spPr>
      </p:pic>
      <p:pic>
        <p:nvPicPr>
          <p:cNvPr id="165" name="Google Shape;165;p17"/>
          <p:cNvPicPr preferRelativeResize="0"/>
          <p:nvPr/>
        </p:nvPicPr>
        <p:blipFill>
          <a:blip r:embed="rId8">
            <a:alphaModFix/>
          </a:blip>
          <a:stretch>
            <a:fillRect/>
          </a:stretch>
        </p:blipFill>
        <p:spPr>
          <a:xfrm>
            <a:off x="884375" y="4465325"/>
            <a:ext cx="488275" cy="416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9"/>
        <p:cNvGrpSpPr/>
        <p:nvPr/>
      </p:nvGrpSpPr>
      <p:grpSpPr>
        <a:xfrm>
          <a:off x="0" y="0"/>
          <a:ext cx="0" cy="0"/>
          <a:chOff x="0" y="0"/>
          <a:chExt cx="0" cy="0"/>
        </a:xfrm>
      </p:grpSpPr>
      <p:sp>
        <p:nvSpPr>
          <p:cNvPr id="170" name="Google Shape;170;p18"/>
          <p:cNvSpPr txBox="1">
            <a:spLocks noGrp="1"/>
          </p:cNvSpPr>
          <p:nvPr>
            <p:ph type="title"/>
          </p:nvPr>
        </p:nvSpPr>
        <p:spPr>
          <a:xfrm>
            <a:off x="1297500" y="653450"/>
            <a:ext cx="7038900" cy="58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a:t>Cloud Cost Model</a:t>
            </a:r>
            <a:endParaRPr sz="2800" b="1"/>
          </a:p>
        </p:txBody>
      </p:sp>
      <p:sp>
        <p:nvSpPr>
          <p:cNvPr id="171" name="Google Shape;171;p18"/>
          <p:cNvSpPr txBox="1">
            <a:spLocks noGrp="1"/>
          </p:cNvSpPr>
          <p:nvPr>
            <p:ph type="body" idx="1"/>
          </p:nvPr>
        </p:nvSpPr>
        <p:spPr>
          <a:xfrm>
            <a:off x="383750" y="3151575"/>
            <a:ext cx="8520600" cy="18324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FFFFFF"/>
              </a:buClr>
              <a:buSzPts val="1300"/>
              <a:buFont typeface="Arial"/>
              <a:buChar char="●"/>
            </a:pPr>
            <a:r>
              <a:rPr lang="en">
                <a:solidFill>
                  <a:srgbClr val="FFFFFF"/>
                </a:solidFill>
                <a:latin typeface="Arial"/>
                <a:ea typeface="Arial"/>
                <a:cs typeface="Arial"/>
                <a:sym typeface="Arial"/>
              </a:rPr>
              <a:t>Infrastructure setup: $149.09*12 = $1789.08</a:t>
            </a:r>
            <a:endParaRPr>
              <a:solidFill>
                <a:srgbClr val="FFFFFF"/>
              </a:solidFill>
              <a:latin typeface="Arial"/>
              <a:ea typeface="Arial"/>
              <a:cs typeface="Arial"/>
              <a:sym typeface="Arial"/>
            </a:endParaRPr>
          </a:p>
          <a:p>
            <a:pPr marL="457200" lvl="0" indent="-311150" algn="l" rtl="0">
              <a:spcBef>
                <a:spcPts val="0"/>
              </a:spcBef>
              <a:spcAft>
                <a:spcPts val="0"/>
              </a:spcAft>
              <a:buClr>
                <a:srgbClr val="FFFFFF"/>
              </a:buClr>
              <a:buSzPts val="1300"/>
              <a:buFont typeface="Arial"/>
              <a:buChar char="●"/>
            </a:pPr>
            <a:r>
              <a:rPr lang="en">
                <a:solidFill>
                  <a:srgbClr val="FFFFFF"/>
                </a:solidFill>
                <a:latin typeface="Arial"/>
                <a:ea typeface="Arial"/>
                <a:cs typeface="Arial"/>
                <a:sym typeface="Arial"/>
              </a:rPr>
              <a:t>License Cost: Upto $16500 (License to be obtained from the Malta Gaming Authority (MGA)</a:t>
            </a:r>
            <a:endParaRPr>
              <a:solidFill>
                <a:srgbClr val="FFFFFF"/>
              </a:solidFill>
              <a:latin typeface="Arial"/>
              <a:ea typeface="Arial"/>
              <a:cs typeface="Arial"/>
              <a:sym typeface="Arial"/>
            </a:endParaRPr>
          </a:p>
          <a:p>
            <a:pPr marL="457200" lvl="0" indent="-311150" algn="l" rtl="0">
              <a:spcBef>
                <a:spcPts val="0"/>
              </a:spcBef>
              <a:spcAft>
                <a:spcPts val="0"/>
              </a:spcAft>
              <a:buClr>
                <a:srgbClr val="FFFFFF"/>
              </a:buClr>
              <a:buSzPts val="1300"/>
              <a:buFont typeface="Arial"/>
              <a:buChar char="●"/>
            </a:pPr>
            <a:r>
              <a:rPr lang="en">
                <a:solidFill>
                  <a:srgbClr val="FFFFFF"/>
                </a:solidFill>
                <a:latin typeface="Arial"/>
                <a:ea typeface="Arial"/>
                <a:cs typeface="Arial"/>
                <a:sym typeface="Arial"/>
              </a:rPr>
              <a:t>Marketing Cost: Initially social media platforms will be used(15% of revenue)</a:t>
            </a:r>
            <a:endParaRPr>
              <a:solidFill>
                <a:srgbClr val="FFFFFF"/>
              </a:solidFill>
              <a:latin typeface="Arial"/>
              <a:ea typeface="Arial"/>
              <a:cs typeface="Arial"/>
              <a:sym typeface="Arial"/>
            </a:endParaRPr>
          </a:p>
          <a:p>
            <a:pPr marL="457200" lvl="0" indent="-317500" algn="l" rtl="0">
              <a:spcBef>
                <a:spcPts val="0"/>
              </a:spcBef>
              <a:spcAft>
                <a:spcPts val="0"/>
              </a:spcAft>
              <a:buClr>
                <a:srgbClr val="FFFFFF"/>
              </a:buClr>
              <a:buSzPts val="1400"/>
              <a:buFont typeface="Arial"/>
              <a:buChar char="●"/>
            </a:pPr>
            <a:r>
              <a:rPr lang="en">
                <a:solidFill>
                  <a:srgbClr val="FFFFFF"/>
                </a:solidFill>
                <a:latin typeface="Arial"/>
                <a:ea typeface="Arial"/>
                <a:cs typeface="Arial"/>
                <a:sym typeface="Arial"/>
              </a:rPr>
              <a:t>Customer Service &amp; Employee cost: 4 * $10,000</a:t>
            </a:r>
            <a:endParaRPr>
              <a:solidFill>
                <a:srgbClr val="FFFFFF"/>
              </a:solidFill>
              <a:latin typeface="Arial"/>
              <a:ea typeface="Arial"/>
              <a:cs typeface="Arial"/>
              <a:sym typeface="Arial"/>
            </a:endParaRPr>
          </a:p>
          <a:p>
            <a:pPr marL="457200" lvl="0" indent="-311150" algn="l" rtl="0">
              <a:spcBef>
                <a:spcPts val="0"/>
              </a:spcBef>
              <a:spcAft>
                <a:spcPts val="0"/>
              </a:spcAft>
              <a:buClr>
                <a:srgbClr val="FFFFFF"/>
              </a:buClr>
              <a:buSzPts val="1300"/>
              <a:buFont typeface="Arial"/>
              <a:buChar char="●"/>
            </a:pPr>
            <a:r>
              <a:rPr lang="en">
                <a:solidFill>
                  <a:srgbClr val="FFFFFF"/>
                </a:solidFill>
                <a:latin typeface="Arial"/>
                <a:ea typeface="Arial"/>
                <a:cs typeface="Arial"/>
                <a:sym typeface="Arial"/>
              </a:rPr>
              <a:t>Initial in-hand working capital: $50,000 </a:t>
            </a:r>
            <a:endParaRPr>
              <a:solidFill>
                <a:srgbClr val="FFFFFF"/>
              </a:solidFill>
              <a:latin typeface="Arial"/>
              <a:ea typeface="Arial"/>
              <a:cs typeface="Arial"/>
              <a:sym typeface="Arial"/>
            </a:endParaRPr>
          </a:p>
          <a:p>
            <a:pPr marL="457200" lvl="0" indent="-311150" algn="l" rtl="0">
              <a:spcBef>
                <a:spcPts val="0"/>
              </a:spcBef>
              <a:spcAft>
                <a:spcPts val="0"/>
              </a:spcAft>
              <a:buClr>
                <a:srgbClr val="FFFFFF"/>
              </a:buClr>
              <a:buSzPts val="1300"/>
              <a:buFont typeface="Arial"/>
              <a:buChar char="●"/>
            </a:pPr>
            <a:r>
              <a:rPr lang="en">
                <a:solidFill>
                  <a:srgbClr val="FFFFFF"/>
                </a:solidFill>
                <a:latin typeface="Arial"/>
                <a:ea typeface="Arial"/>
                <a:cs typeface="Arial"/>
                <a:sym typeface="Arial"/>
              </a:rPr>
              <a:t>Lawyer and other unanticipated legal fees: $10,000</a:t>
            </a:r>
            <a:endParaRPr>
              <a:solidFill>
                <a:srgbClr val="FFFFFF"/>
              </a:solidFill>
            </a:endParaRPr>
          </a:p>
        </p:txBody>
      </p:sp>
      <p:pic>
        <p:nvPicPr>
          <p:cNvPr id="172" name="Google Shape;172;p18"/>
          <p:cNvPicPr preferRelativeResize="0"/>
          <p:nvPr/>
        </p:nvPicPr>
        <p:blipFill>
          <a:blip r:embed="rId4">
            <a:alphaModFix/>
          </a:blip>
          <a:stretch>
            <a:fillRect/>
          </a:stretch>
        </p:blipFill>
        <p:spPr>
          <a:xfrm>
            <a:off x="526375" y="1242950"/>
            <a:ext cx="8091249" cy="1832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6"/>
        <p:cNvGrpSpPr/>
        <p:nvPr/>
      </p:nvGrpSpPr>
      <p:grpSpPr>
        <a:xfrm>
          <a:off x="0" y="0"/>
          <a:ext cx="0" cy="0"/>
          <a:chOff x="0" y="0"/>
          <a:chExt cx="0" cy="0"/>
        </a:xfrm>
      </p:grpSpPr>
      <p:sp>
        <p:nvSpPr>
          <p:cNvPr id="177" name="Google Shape;177;p19"/>
          <p:cNvSpPr txBox="1">
            <a:spLocks noGrp="1"/>
          </p:cNvSpPr>
          <p:nvPr>
            <p:ph type="title"/>
          </p:nvPr>
        </p:nvSpPr>
        <p:spPr>
          <a:xfrm>
            <a:off x="1297500" y="6534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a:t>Business Revenue Model </a:t>
            </a:r>
            <a:r>
              <a:rPr lang="en" sz="2800" b="1">
                <a:solidFill>
                  <a:srgbClr val="FFFFFF"/>
                </a:solidFill>
                <a:latin typeface="Arial"/>
                <a:ea typeface="Arial"/>
                <a:cs typeface="Arial"/>
                <a:sym typeface="Arial"/>
              </a:rPr>
              <a:t>: Freemium</a:t>
            </a:r>
            <a:endParaRPr sz="2800" b="1">
              <a:solidFill>
                <a:srgbClr val="FFFFFF"/>
              </a:solidFill>
              <a:latin typeface="Arial"/>
              <a:ea typeface="Arial"/>
              <a:cs typeface="Arial"/>
              <a:sym typeface="Arial"/>
            </a:endParaRPr>
          </a:p>
          <a:p>
            <a:pPr marL="0" lvl="0" indent="0" algn="l" rtl="0">
              <a:spcBef>
                <a:spcPts val="0"/>
              </a:spcBef>
              <a:spcAft>
                <a:spcPts val="0"/>
              </a:spcAft>
              <a:buNone/>
            </a:pPr>
            <a:endParaRPr/>
          </a:p>
        </p:txBody>
      </p:sp>
      <p:sp>
        <p:nvSpPr>
          <p:cNvPr id="178" name="Google Shape;178;p19"/>
          <p:cNvSpPr txBox="1">
            <a:spLocks noGrp="1"/>
          </p:cNvSpPr>
          <p:nvPr>
            <p:ph type="body" idx="1"/>
          </p:nvPr>
        </p:nvSpPr>
        <p:spPr>
          <a:xfrm>
            <a:off x="1297500" y="1738075"/>
            <a:ext cx="6426300" cy="3237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FFFFFF"/>
                </a:solidFill>
                <a:latin typeface="Arial"/>
                <a:ea typeface="Arial"/>
                <a:cs typeface="Arial"/>
                <a:sym typeface="Arial"/>
              </a:rPr>
              <a:t>Users : </a:t>
            </a:r>
            <a:endParaRPr b="1">
              <a:solidFill>
                <a:srgbClr val="FFFFFF"/>
              </a:solidFill>
              <a:latin typeface="Arial"/>
              <a:ea typeface="Arial"/>
              <a:cs typeface="Arial"/>
              <a:sym typeface="Arial"/>
            </a:endParaRPr>
          </a:p>
          <a:p>
            <a:pPr marL="0" lvl="0" indent="0" algn="l" rtl="0">
              <a:lnSpc>
                <a:spcPct val="100000"/>
              </a:lnSpc>
              <a:spcBef>
                <a:spcPts val="0"/>
              </a:spcBef>
              <a:spcAft>
                <a:spcPts val="0"/>
              </a:spcAft>
              <a:buNone/>
            </a:pPr>
            <a:endParaRPr b="1">
              <a:solidFill>
                <a:srgbClr val="FFFFFF"/>
              </a:solidFill>
              <a:latin typeface="Arial"/>
              <a:ea typeface="Arial"/>
              <a:cs typeface="Arial"/>
              <a:sym typeface="Arial"/>
            </a:endParaRPr>
          </a:p>
          <a:p>
            <a:pPr marL="457200" lvl="0" indent="-311150" algn="l" rtl="0">
              <a:lnSpc>
                <a:spcPct val="100000"/>
              </a:lnSpc>
              <a:spcBef>
                <a:spcPts val="0"/>
              </a:spcBef>
              <a:spcAft>
                <a:spcPts val="0"/>
              </a:spcAft>
              <a:buClr>
                <a:srgbClr val="FFFFFF"/>
              </a:buClr>
              <a:buSzPts val="1300"/>
              <a:buFont typeface="Arial"/>
              <a:buChar char="➢"/>
            </a:pPr>
            <a:r>
              <a:rPr lang="en">
                <a:solidFill>
                  <a:srgbClr val="FFFFFF"/>
                </a:solidFill>
                <a:latin typeface="Arial"/>
                <a:ea typeface="Arial"/>
                <a:cs typeface="Arial"/>
                <a:sym typeface="Arial"/>
              </a:rPr>
              <a:t>Free Users</a:t>
            </a:r>
            <a:endParaRPr>
              <a:solidFill>
                <a:srgbClr val="FFFFFF"/>
              </a:solidFill>
              <a:latin typeface="Arial"/>
              <a:ea typeface="Arial"/>
              <a:cs typeface="Arial"/>
              <a:sym typeface="Arial"/>
            </a:endParaRPr>
          </a:p>
          <a:p>
            <a:pPr marL="457200" lvl="0" indent="-311150" algn="l" rtl="0">
              <a:lnSpc>
                <a:spcPct val="100000"/>
              </a:lnSpc>
              <a:spcBef>
                <a:spcPts val="0"/>
              </a:spcBef>
              <a:spcAft>
                <a:spcPts val="0"/>
              </a:spcAft>
              <a:buClr>
                <a:srgbClr val="FFFFFF"/>
              </a:buClr>
              <a:buSzPts val="1300"/>
              <a:buFont typeface="Arial"/>
              <a:buChar char="➢"/>
            </a:pPr>
            <a:r>
              <a:rPr lang="en">
                <a:solidFill>
                  <a:srgbClr val="FFFFFF"/>
                </a:solidFill>
                <a:latin typeface="Arial"/>
                <a:ea typeface="Arial"/>
                <a:cs typeface="Arial"/>
                <a:sym typeface="Arial"/>
              </a:rPr>
              <a:t>Premium Users</a:t>
            </a:r>
            <a:endParaRPr>
              <a:solidFill>
                <a:srgbClr val="FFFFFF"/>
              </a:solidFill>
              <a:latin typeface="Arial"/>
              <a:ea typeface="Arial"/>
              <a:cs typeface="Arial"/>
              <a:sym typeface="Arial"/>
            </a:endParaRPr>
          </a:p>
          <a:p>
            <a:pPr marL="0" lvl="0" indent="0" algn="l" rtl="0">
              <a:lnSpc>
                <a:spcPct val="100000"/>
              </a:lnSpc>
              <a:spcBef>
                <a:spcPts val="0"/>
              </a:spcBef>
              <a:spcAft>
                <a:spcPts val="0"/>
              </a:spcAft>
              <a:buNone/>
            </a:pPr>
            <a:endParaRPr b="1">
              <a:solidFill>
                <a:srgbClr val="FFFFFF"/>
              </a:solidFill>
              <a:latin typeface="Arial"/>
              <a:ea typeface="Arial"/>
              <a:cs typeface="Arial"/>
              <a:sym typeface="Arial"/>
            </a:endParaRPr>
          </a:p>
          <a:p>
            <a:pPr marL="0" lvl="0" indent="0" algn="l" rtl="0">
              <a:lnSpc>
                <a:spcPct val="100000"/>
              </a:lnSpc>
              <a:spcBef>
                <a:spcPts val="0"/>
              </a:spcBef>
              <a:spcAft>
                <a:spcPts val="0"/>
              </a:spcAft>
              <a:buNone/>
            </a:pPr>
            <a:endParaRPr b="1">
              <a:solidFill>
                <a:srgbClr val="FFFFFF"/>
              </a:solidFill>
              <a:latin typeface="Arial"/>
              <a:ea typeface="Arial"/>
              <a:cs typeface="Arial"/>
              <a:sym typeface="Arial"/>
            </a:endParaRPr>
          </a:p>
          <a:p>
            <a:pPr marL="0" lvl="0" indent="0" algn="l" rtl="0">
              <a:lnSpc>
                <a:spcPct val="100000"/>
              </a:lnSpc>
              <a:spcBef>
                <a:spcPts val="0"/>
              </a:spcBef>
              <a:spcAft>
                <a:spcPts val="0"/>
              </a:spcAft>
              <a:buNone/>
            </a:pPr>
            <a:r>
              <a:rPr lang="en" b="1">
                <a:solidFill>
                  <a:srgbClr val="FFFFFF"/>
                </a:solidFill>
                <a:latin typeface="Arial"/>
                <a:ea typeface="Arial"/>
                <a:cs typeface="Arial"/>
                <a:sym typeface="Arial"/>
              </a:rPr>
              <a:t>Revenue Streams :</a:t>
            </a:r>
            <a:endParaRPr b="1">
              <a:solidFill>
                <a:srgbClr val="FFFFFF"/>
              </a:solidFill>
              <a:latin typeface="Arial"/>
              <a:ea typeface="Arial"/>
              <a:cs typeface="Arial"/>
              <a:sym typeface="Arial"/>
            </a:endParaRPr>
          </a:p>
          <a:p>
            <a:pPr marL="457200" lvl="0" indent="-311150" algn="l" rtl="0">
              <a:spcBef>
                <a:spcPts val="1200"/>
              </a:spcBef>
              <a:spcAft>
                <a:spcPts val="0"/>
              </a:spcAft>
              <a:buClr>
                <a:srgbClr val="FFFFFF"/>
              </a:buClr>
              <a:buSzPts val="1300"/>
              <a:buFont typeface="Arial"/>
              <a:buChar char="●"/>
            </a:pPr>
            <a:r>
              <a:rPr lang="en">
                <a:solidFill>
                  <a:srgbClr val="FFFFFF"/>
                </a:solidFill>
                <a:highlight>
                  <a:srgbClr val="000000"/>
                </a:highlight>
                <a:latin typeface="Arial"/>
                <a:ea typeface="Arial"/>
                <a:cs typeface="Arial"/>
                <a:sym typeface="Arial"/>
              </a:rPr>
              <a:t>Bets by customers</a:t>
            </a:r>
            <a:endParaRPr>
              <a:solidFill>
                <a:srgbClr val="FFFFFF"/>
              </a:solidFill>
              <a:highlight>
                <a:srgbClr val="000000"/>
              </a:highlight>
              <a:latin typeface="Arial"/>
              <a:ea typeface="Arial"/>
              <a:cs typeface="Arial"/>
              <a:sym typeface="Arial"/>
            </a:endParaRPr>
          </a:p>
          <a:p>
            <a:pPr marL="457200" lvl="0" indent="-311150" algn="l" rtl="0">
              <a:spcBef>
                <a:spcPts val="0"/>
              </a:spcBef>
              <a:spcAft>
                <a:spcPts val="0"/>
              </a:spcAft>
              <a:buClr>
                <a:srgbClr val="FFFFFF"/>
              </a:buClr>
              <a:buSzPts val="1300"/>
              <a:buFont typeface="Arial"/>
              <a:buChar char="●"/>
            </a:pPr>
            <a:r>
              <a:rPr lang="en">
                <a:solidFill>
                  <a:srgbClr val="FFFFFF"/>
                </a:solidFill>
                <a:highlight>
                  <a:srgbClr val="000000"/>
                </a:highlight>
                <a:latin typeface="Arial"/>
                <a:ea typeface="Arial"/>
                <a:cs typeface="Arial"/>
                <a:sym typeface="Arial"/>
              </a:rPr>
              <a:t>Margins : Odds Algorithmic Tweaking</a:t>
            </a:r>
            <a:endParaRPr>
              <a:solidFill>
                <a:srgbClr val="FFFFFF"/>
              </a:solidFill>
              <a:highlight>
                <a:srgbClr val="000000"/>
              </a:highlight>
              <a:latin typeface="Arial"/>
              <a:ea typeface="Arial"/>
              <a:cs typeface="Arial"/>
              <a:sym typeface="Arial"/>
            </a:endParaRPr>
          </a:p>
          <a:p>
            <a:pPr marL="457200" lvl="0" indent="-311150" algn="l" rtl="0">
              <a:spcBef>
                <a:spcPts val="0"/>
              </a:spcBef>
              <a:spcAft>
                <a:spcPts val="0"/>
              </a:spcAft>
              <a:buClr>
                <a:srgbClr val="FFFFFF"/>
              </a:buClr>
              <a:buSzPts val="1300"/>
              <a:buFont typeface="Arial"/>
              <a:buChar char="●"/>
            </a:pPr>
            <a:r>
              <a:rPr lang="en">
                <a:solidFill>
                  <a:srgbClr val="FFFFFF"/>
                </a:solidFill>
                <a:highlight>
                  <a:srgbClr val="000000"/>
                </a:highlight>
                <a:latin typeface="Arial"/>
                <a:ea typeface="Arial"/>
                <a:cs typeface="Arial"/>
                <a:sym typeface="Arial"/>
              </a:rPr>
              <a:t>Revenue through per bet cuts or ‘juice’’</a:t>
            </a:r>
            <a:endParaRPr>
              <a:solidFill>
                <a:srgbClr val="FFFFFF"/>
              </a:solidFill>
              <a:highlight>
                <a:srgbClr val="000000"/>
              </a:highlight>
              <a:latin typeface="Arial"/>
              <a:ea typeface="Arial"/>
              <a:cs typeface="Arial"/>
              <a:sym typeface="Arial"/>
            </a:endParaRPr>
          </a:p>
          <a:p>
            <a:pPr marL="457200" lvl="0" indent="-311150" algn="l" rtl="0">
              <a:spcBef>
                <a:spcPts val="0"/>
              </a:spcBef>
              <a:spcAft>
                <a:spcPts val="0"/>
              </a:spcAft>
              <a:buClr>
                <a:srgbClr val="FFFFFF"/>
              </a:buClr>
              <a:buSzPts val="1300"/>
              <a:buFont typeface="Arial"/>
              <a:buChar char="●"/>
            </a:pPr>
            <a:r>
              <a:rPr lang="en">
                <a:solidFill>
                  <a:srgbClr val="FFFFFF"/>
                </a:solidFill>
                <a:highlight>
                  <a:srgbClr val="000000"/>
                </a:highlight>
                <a:latin typeface="Arial"/>
                <a:ea typeface="Arial"/>
                <a:cs typeface="Arial"/>
                <a:sym typeface="Arial"/>
              </a:rPr>
              <a:t>Customer Engagement : User Behavior Analytics</a:t>
            </a:r>
            <a:endParaRPr>
              <a:solidFill>
                <a:srgbClr val="FFFFFF"/>
              </a:solidFill>
              <a:highlight>
                <a:srgbClr val="000000"/>
              </a:highlight>
              <a:latin typeface="Arial"/>
              <a:ea typeface="Arial"/>
              <a:cs typeface="Arial"/>
              <a:sym typeface="Arial"/>
            </a:endParaRPr>
          </a:p>
          <a:p>
            <a:pPr marL="457200" lvl="0" indent="-311150" algn="l" rtl="0">
              <a:spcBef>
                <a:spcPts val="0"/>
              </a:spcBef>
              <a:spcAft>
                <a:spcPts val="0"/>
              </a:spcAft>
              <a:buClr>
                <a:srgbClr val="FFFFFF"/>
              </a:buClr>
              <a:buSzPts val="1300"/>
              <a:buFont typeface="Arial"/>
              <a:buChar char="●"/>
            </a:pPr>
            <a:r>
              <a:rPr lang="en">
                <a:solidFill>
                  <a:srgbClr val="FFFFFF"/>
                </a:solidFill>
                <a:highlight>
                  <a:srgbClr val="000000"/>
                </a:highlight>
                <a:latin typeface="Arial"/>
                <a:ea typeface="Arial"/>
                <a:cs typeface="Arial"/>
                <a:sym typeface="Arial"/>
              </a:rPr>
              <a:t>Revenue from premium account subscriptions</a:t>
            </a:r>
            <a:endParaRPr>
              <a:solidFill>
                <a:srgbClr val="FFFFFF"/>
              </a:solidFill>
              <a:highlight>
                <a:srgbClr val="000000"/>
              </a:highlight>
              <a:latin typeface="Arial"/>
              <a:ea typeface="Arial"/>
              <a:cs typeface="Arial"/>
              <a:sym typeface="Arial"/>
            </a:endParaRPr>
          </a:p>
          <a:p>
            <a:pPr marL="457200" lvl="0" indent="-311150" algn="l" rtl="0">
              <a:spcBef>
                <a:spcPts val="0"/>
              </a:spcBef>
              <a:spcAft>
                <a:spcPts val="0"/>
              </a:spcAft>
              <a:buClr>
                <a:srgbClr val="FFFFFF"/>
              </a:buClr>
              <a:buSzPts val="1300"/>
              <a:buFont typeface="Arial"/>
              <a:buChar char="●"/>
            </a:pPr>
            <a:r>
              <a:rPr lang="en">
                <a:solidFill>
                  <a:srgbClr val="FFFFFF"/>
                </a:solidFill>
                <a:highlight>
                  <a:srgbClr val="000000"/>
                </a:highlight>
                <a:latin typeface="Arial"/>
                <a:ea typeface="Arial"/>
                <a:cs typeface="Arial"/>
                <a:sym typeface="Arial"/>
              </a:rPr>
              <a:t>Revenue through ads on the website and fan blogs (other media content)</a:t>
            </a:r>
            <a:endParaRPr>
              <a:solidFill>
                <a:srgbClr val="FFFFFF"/>
              </a:solidFill>
              <a:highlight>
                <a:srgbClr val="000000"/>
              </a:highlight>
              <a:latin typeface="Arial"/>
              <a:ea typeface="Arial"/>
              <a:cs typeface="Arial"/>
              <a:sym typeface="Arial"/>
            </a:endParaRPr>
          </a:p>
          <a:p>
            <a:pPr marL="0" lvl="0" indent="0" algn="l" rtl="0">
              <a:spcBef>
                <a:spcPts val="1200"/>
              </a:spcBef>
              <a:spcAft>
                <a:spcPts val="1600"/>
              </a:spcAft>
              <a:buNone/>
            </a:pPr>
            <a:endParaRPr sz="1600">
              <a:solidFill>
                <a:srgbClr val="FFFFFF"/>
              </a:solidFill>
              <a:latin typeface="Arial"/>
              <a:ea typeface="Arial"/>
              <a:cs typeface="Arial"/>
              <a:sym typeface="Arial"/>
            </a:endParaRPr>
          </a:p>
        </p:txBody>
      </p:sp>
      <p:sp>
        <p:nvSpPr>
          <p:cNvPr id="179" name="Google Shape;179;p19"/>
          <p:cNvSpPr txBox="1">
            <a:spLocks noGrp="1"/>
          </p:cNvSpPr>
          <p:nvPr>
            <p:ph type="body" idx="2"/>
          </p:nvPr>
        </p:nvSpPr>
        <p:spPr>
          <a:xfrm>
            <a:off x="4933226" y="1567550"/>
            <a:ext cx="38751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                                                       </a:t>
            </a:r>
            <a:endParaRPr/>
          </a:p>
          <a:p>
            <a:pPr marL="0" lvl="0" indent="0" algn="l" rtl="0">
              <a:spcBef>
                <a:spcPts val="1600"/>
              </a:spcBef>
              <a:spcAft>
                <a:spcPts val="1600"/>
              </a:spcAft>
              <a:buNone/>
            </a:pP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3"/>
        <p:cNvGrpSpPr/>
        <p:nvPr/>
      </p:nvGrpSpPr>
      <p:grpSpPr>
        <a:xfrm>
          <a:off x="0" y="0"/>
          <a:ext cx="0" cy="0"/>
          <a:chOff x="0" y="0"/>
          <a:chExt cx="0" cy="0"/>
        </a:xfrm>
      </p:grpSpPr>
      <p:sp>
        <p:nvSpPr>
          <p:cNvPr id="184" name="Google Shape;184;p20"/>
          <p:cNvSpPr txBox="1">
            <a:spLocks noGrp="1"/>
          </p:cNvSpPr>
          <p:nvPr>
            <p:ph type="title"/>
          </p:nvPr>
        </p:nvSpPr>
        <p:spPr>
          <a:xfrm>
            <a:off x="1297500" y="71417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a:t>Scope</a:t>
            </a:r>
            <a:endParaRPr sz="2800" b="1"/>
          </a:p>
        </p:txBody>
      </p:sp>
      <p:sp>
        <p:nvSpPr>
          <p:cNvPr id="185" name="Google Shape;185;p20"/>
          <p:cNvSpPr txBox="1">
            <a:spLocks noGrp="1"/>
          </p:cNvSpPr>
          <p:nvPr>
            <p:ph type="body" idx="1"/>
          </p:nvPr>
        </p:nvSpPr>
        <p:spPr>
          <a:xfrm>
            <a:off x="641400" y="1307850"/>
            <a:ext cx="8351100" cy="354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FFFF"/>
              </a:solidFill>
            </a:endParaRPr>
          </a:p>
          <a:p>
            <a:pPr marL="457200" lvl="0" indent="-330200" algn="l" rtl="0">
              <a:spcBef>
                <a:spcPts val="1600"/>
              </a:spcBef>
              <a:spcAft>
                <a:spcPts val="0"/>
              </a:spcAft>
              <a:buClr>
                <a:srgbClr val="FFFFFF"/>
              </a:buClr>
              <a:buSzPts val="1600"/>
              <a:buFont typeface="Arial"/>
              <a:buChar char="●"/>
            </a:pPr>
            <a:r>
              <a:rPr lang="en" sz="1600">
                <a:solidFill>
                  <a:srgbClr val="FFFFFF"/>
                </a:solidFill>
                <a:highlight>
                  <a:srgbClr val="000000"/>
                </a:highlight>
                <a:latin typeface="Arial"/>
                <a:ea typeface="Arial"/>
                <a:cs typeface="Arial"/>
                <a:sym typeface="Arial"/>
              </a:rPr>
              <a:t>Building the Machine Learning Model on the cloud</a:t>
            </a:r>
            <a:endParaRPr sz="1600">
              <a:solidFill>
                <a:srgbClr val="FFFFFF"/>
              </a:solidFill>
              <a:highlight>
                <a:srgbClr val="000000"/>
              </a:highlight>
              <a:latin typeface="Arial"/>
              <a:ea typeface="Arial"/>
              <a:cs typeface="Arial"/>
              <a:sym typeface="Arial"/>
            </a:endParaRPr>
          </a:p>
          <a:p>
            <a:pPr marL="457200" lvl="0" indent="-330200" algn="l" rtl="0">
              <a:spcBef>
                <a:spcPts val="0"/>
              </a:spcBef>
              <a:spcAft>
                <a:spcPts val="0"/>
              </a:spcAft>
              <a:buClr>
                <a:srgbClr val="FFFFFF"/>
              </a:buClr>
              <a:buSzPts val="1600"/>
              <a:buFont typeface="Arial"/>
              <a:buChar char="●"/>
            </a:pPr>
            <a:r>
              <a:rPr lang="en" sz="1600">
                <a:solidFill>
                  <a:srgbClr val="FFFFFF"/>
                </a:solidFill>
                <a:highlight>
                  <a:srgbClr val="000000"/>
                </a:highlight>
                <a:latin typeface="Arial"/>
                <a:ea typeface="Arial"/>
                <a:cs typeface="Arial"/>
                <a:sym typeface="Arial"/>
              </a:rPr>
              <a:t>Fight By Fight automated predictions</a:t>
            </a:r>
            <a:endParaRPr sz="1600">
              <a:solidFill>
                <a:srgbClr val="FFFFFF"/>
              </a:solidFill>
              <a:highlight>
                <a:srgbClr val="000000"/>
              </a:highlight>
              <a:latin typeface="Arial"/>
              <a:ea typeface="Arial"/>
              <a:cs typeface="Arial"/>
              <a:sym typeface="Arial"/>
            </a:endParaRPr>
          </a:p>
          <a:p>
            <a:pPr marL="457200" lvl="0" indent="-330200" algn="l" rtl="0">
              <a:spcBef>
                <a:spcPts val="0"/>
              </a:spcBef>
              <a:spcAft>
                <a:spcPts val="0"/>
              </a:spcAft>
              <a:buClr>
                <a:srgbClr val="FFFFFF"/>
              </a:buClr>
              <a:buSzPts val="1600"/>
              <a:buFont typeface="Arial"/>
              <a:buChar char="●"/>
            </a:pPr>
            <a:r>
              <a:rPr lang="en" sz="1600">
                <a:solidFill>
                  <a:srgbClr val="FFFFFF"/>
                </a:solidFill>
                <a:highlight>
                  <a:srgbClr val="000000"/>
                </a:highlight>
                <a:latin typeface="Arial"/>
                <a:ea typeface="Arial"/>
                <a:cs typeface="Arial"/>
                <a:sym typeface="Arial"/>
              </a:rPr>
              <a:t>Fight analytics dashboard to engage users</a:t>
            </a:r>
            <a:endParaRPr sz="1600">
              <a:solidFill>
                <a:srgbClr val="FFFFFF"/>
              </a:solidFill>
              <a:highlight>
                <a:srgbClr val="000000"/>
              </a:highlight>
              <a:latin typeface="Arial"/>
              <a:ea typeface="Arial"/>
              <a:cs typeface="Arial"/>
              <a:sym typeface="Arial"/>
            </a:endParaRPr>
          </a:p>
          <a:p>
            <a:pPr marL="457200" lvl="0" indent="-330200" algn="l" rtl="0">
              <a:spcBef>
                <a:spcPts val="0"/>
              </a:spcBef>
              <a:spcAft>
                <a:spcPts val="0"/>
              </a:spcAft>
              <a:buClr>
                <a:srgbClr val="FFFFFF"/>
              </a:buClr>
              <a:buSzPts val="1600"/>
              <a:buFont typeface="Arial"/>
              <a:buChar char="●"/>
            </a:pPr>
            <a:r>
              <a:rPr lang="en" sz="1600">
                <a:solidFill>
                  <a:srgbClr val="FFFFFF"/>
                </a:solidFill>
                <a:highlight>
                  <a:srgbClr val="000000"/>
                </a:highlight>
                <a:latin typeface="Arial"/>
                <a:ea typeface="Arial"/>
                <a:cs typeface="Arial"/>
                <a:sym typeface="Arial"/>
              </a:rPr>
              <a:t>Setting the optimal odds using the prediction</a:t>
            </a:r>
            <a:endParaRPr sz="1600">
              <a:solidFill>
                <a:srgbClr val="FFFFFF"/>
              </a:solidFill>
              <a:highlight>
                <a:srgbClr val="000000"/>
              </a:highlight>
              <a:latin typeface="Arial"/>
              <a:ea typeface="Arial"/>
              <a:cs typeface="Arial"/>
              <a:sym typeface="Arial"/>
            </a:endParaRPr>
          </a:p>
          <a:p>
            <a:pPr marL="457200" lvl="0" indent="-330200" algn="l" rtl="0">
              <a:spcBef>
                <a:spcPts val="0"/>
              </a:spcBef>
              <a:spcAft>
                <a:spcPts val="0"/>
              </a:spcAft>
              <a:buClr>
                <a:srgbClr val="FFFFFF"/>
              </a:buClr>
              <a:buSzPts val="1600"/>
              <a:buFont typeface="Arial"/>
              <a:buChar char="●"/>
            </a:pPr>
            <a:r>
              <a:rPr lang="en" sz="1600">
                <a:solidFill>
                  <a:srgbClr val="FFFFFF"/>
                </a:solidFill>
                <a:highlight>
                  <a:srgbClr val="000000"/>
                </a:highlight>
                <a:latin typeface="Arial"/>
                <a:ea typeface="Arial"/>
                <a:cs typeface="Arial"/>
                <a:sym typeface="Arial"/>
              </a:rPr>
              <a:t>Initial Objective : Moneyline Bets</a:t>
            </a:r>
            <a:endParaRPr sz="1600">
              <a:solidFill>
                <a:srgbClr val="FFFFFF"/>
              </a:solidFill>
              <a:highlight>
                <a:srgbClr val="000000"/>
              </a:highlight>
              <a:latin typeface="Arial"/>
              <a:ea typeface="Arial"/>
              <a:cs typeface="Arial"/>
              <a:sym typeface="Arial"/>
            </a:endParaRPr>
          </a:p>
          <a:p>
            <a:pPr marL="457200" lvl="0" indent="-330200" algn="l" rtl="0">
              <a:spcBef>
                <a:spcPts val="0"/>
              </a:spcBef>
              <a:spcAft>
                <a:spcPts val="0"/>
              </a:spcAft>
              <a:buClr>
                <a:srgbClr val="FFFFFF"/>
              </a:buClr>
              <a:buSzPts val="1600"/>
              <a:buFont typeface="Arial"/>
              <a:buChar char="●"/>
            </a:pPr>
            <a:r>
              <a:rPr lang="en" sz="1600" b="1">
                <a:solidFill>
                  <a:srgbClr val="FFFFFF"/>
                </a:solidFill>
                <a:highlight>
                  <a:srgbClr val="000000"/>
                </a:highlight>
                <a:latin typeface="Arial"/>
                <a:ea typeface="Arial"/>
                <a:cs typeface="Arial"/>
                <a:sym typeface="Arial"/>
              </a:rPr>
              <a:t>Future Scope</a:t>
            </a:r>
            <a:endParaRPr sz="1600" b="1">
              <a:solidFill>
                <a:srgbClr val="FFFFFF"/>
              </a:solidFill>
              <a:highlight>
                <a:srgbClr val="000000"/>
              </a:highlight>
              <a:latin typeface="Arial"/>
              <a:ea typeface="Arial"/>
              <a:cs typeface="Arial"/>
              <a:sym typeface="Arial"/>
            </a:endParaRPr>
          </a:p>
          <a:p>
            <a:pPr marL="914400" lvl="1" indent="-330200" algn="l" rtl="0">
              <a:spcBef>
                <a:spcPts val="0"/>
              </a:spcBef>
              <a:spcAft>
                <a:spcPts val="0"/>
              </a:spcAft>
              <a:buClr>
                <a:srgbClr val="FFFFFF"/>
              </a:buClr>
              <a:buSzPts val="1600"/>
              <a:buFont typeface="Arial"/>
              <a:buChar char="○"/>
            </a:pPr>
            <a:r>
              <a:rPr lang="en" sz="1600">
                <a:solidFill>
                  <a:srgbClr val="FFFFFF"/>
                </a:solidFill>
                <a:highlight>
                  <a:srgbClr val="000000"/>
                </a:highlight>
                <a:latin typeface="Arial"/>
                <a:ea typeface="Arial"/>
                <a:cs typeface="Arial"/>
                <a:sym typeface="Arial"/>
              </a:rPr>
              <a:t>Expand the functionality for round bets and method of victory bets</a:t>
            </a:r>
            <a:endParaRPr sz="1600">
              <a:solidFill>
                <a:srgbClr val="FFFFFF"/>
              </a:solidFill>
              <a:highlight>
                <a:srgbClr val="000000"/>
              </a:highlight>
              <a:latin typeface="Arial"/>
              <a:ea typeface="Arial"/>
              <a:cs typeface="Arial"/>
              <a:sym typeface="Arial"/>
            </a:endParaRPr>
          </a:p>
          <a:p>
            <a:pPr marL="914400" lvl="1" indent="-330200" algn="l" rtl="0">
              <a:spcBef>
                <a:spcPts val="0"/>
              </a:spcBef>
              <a:spcAft>
                <a:spcPts val="0"/>
              </a:spcAft>
              <a:buClr>
                <a:srgbClr val="FFFFFF"/>
              </a:buClr>
              <a:buSzPts val="1600"/>
              <a:buFont typeface="Arial"/>
              <a:buChar char="○"/>
            </a:pPr>
            <a:r>
              <a:rPr lang="en" sz="1600">
                <a:solidFill>
                  <a:srgbClr val="FFFFFF"/>
                </a:solidFill>
                <a:highlight>
                  <a:srgbClr val="000000"/>
                </a:highlight>
                <a:latin typeface="Arial"/>
                <a:ea typeface="Arial"/>
                <a:cs typeface="Arial"/>
                <a:sym typeface="Arial"/>
              </a:rPr>
              <a:t>Scale the application container using kubernetes with respect to predicted user volume </a:t>
            </a:r>
            <a:endParaRPr sz="1600">
              <a:solidFill>
                <a:srgbClr val="FFFFFF"/>
              </a:solidFill>
              <a:highlight>
                <a:srgbClr val="000000"/>
              </a:highlight>
              <a:latin typeface="Arial"/>
              <a:ea typeface="Arial"/>
              <a:cs typeface="Arial"/>
              <a:sym typeface="Arial"/>
            </a:endParaRPr>
          </a:p>
          <a:p>
            <a:pPr marL="0" lvl="0" indent="0" algn="l" rtl="0">
              <a:spcBef>
                <a:spcPts val="1600"/>
              </a:spcBef>
              <a:spcAft>
                <a:spcPts val="1600"/>
              </a:spcAft>
              <a:buNone/>
            </a:pPr>
            <a:endParaRPr>
              <a:solidFill>
                <a:srgbClr val="FFFFFF"/>
              </a:solidFill>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1272</Words>
  <Application>Microsoft Office PowerPoint</Application>
  <PresentationFormat>On-screen Show (16:9)</PresentationFormat>
  <Paragraphs>115</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Lato</vt:lpstr>
      <vt:lpstr>Montserrat</vt:lpstr>
      <vt:lpstr>Arial</vt:lpstr>
      <vt:lpstr>Focus</vt:lpstr>
      <vt:lpstr> UFC Win-Win Bets WHERE BETTORS BECOME BILLIONAIRES</vt:lpstr>
      <vt:lpstr>Win-Win Bets : Product Idea </vt:lpstr>
      <vt:lpstr>UFC Bets </vt:lpstr>
      <vt:lpstr>BUSINESS STRUCTURE</vt:lpstr>
      <vt:lpstr>Technology Stack - AWS Architecture</vt:lpstr>
      <vt:lpstr>Implementation Architecture</vt:lpstr>
      <vt:lpstr>Cloud Cost Model</vt:lpstr>
      <vt:lpstr>Business Revenue Model : Freemium </vt:lpstr>
      <vt:lpstr>Scope</vt:lpstr>
      <vt:lpstr>Competitor Analysis</vt:lpstr>
      <vt:lpstr>Addressing Legal Concerns</vt:lpstr>
      <vt:lpstr>Future Goals and Expectations</vt:lpstr>
      <vt:lpstr>Addressing Legal Concerns </vt:lpstr>
      <vt:lpstr>License Application Process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UFC Win-Win Bets WHERE BETTORS BECOME BILLIONAIRES</dc:title>
  <cp:lastModifiedBy>Aditya Tornekar</cp:lastModifiedBy>
  <cp:revision>1</cp:revision>
  <dcterms:modified xsi:type="dcterms:W3CDTF">2020-12-11T12:29:12Z</dcterms:modified>
</cp:coreProperties>
</file>