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7" r:id="rId7"/>
    <p:sldId id="264" r:id="rId8"/>
    <p:sldId id="268" r:id="rId9"/>
    <p:sldId id="265" r:id="rId10"/>
    <p:sldId id="269" r:id="rId11"/>
    <p:sldId id="270" r:id="rId12"/>
    <p:sldId id="271" r:id="rId13"/>
    <p:sldId id="272" r:id="rId14"/>
    <p:sldId id="273" r:id="rId15"/>
    <p:sldId id="266" r:id="rId16"/>
    <p:sldId id="274" r:id="rId17"/>
    <p:sldId id="275" r:id="rId18"/>
    <p:sldId id="276" r:id="rId19"/>
    <p:sldId id="261"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9F7968-C202-49E8-867D-03EF89C5AAC6}"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283610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9F7968-C202-49E8-867D-03EF89C5AAC6}"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204301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9F7968-C202-49E8-867D-03EF89C5AAC6}"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312C61-D4D6-4D46-BB13-76D8DB39705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480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9F7968-C202-49E8-867D-03EF89C5AAC6}"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2099124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9F7968-C202-49E8-867D-03EF89C5AAC6}"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312C61-D4D6-4D46-BB13-76D8DB39705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8677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9F7968-C202-49E8-867D-03EF89C5AAC6}"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757633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F7968-C202-49E8-867D-03EF89C5AAC6}"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467057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F7968-C202-49E8-867D-03EF89C5AAC6}"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97228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F7968-C202-49E8-867D-03EF89C5AAC6}"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10987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9F7968-C202-49E8-867D-03EF89C5AAC6}"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423585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9F7968-C202-49E8-867D-03EF89C5AAC6}"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425057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9F7968-C202-49E8-867D-03EF89C5AAC6}"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383370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9F7968-C202-49E8-867D-03EF89C5AAC6}"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3052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F7968-C202-49E8-867D-03EF89C5AAC6}"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70409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9F7968-C202-49E8-867D-03EF89C5AAC6}"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6244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9F7968-C202-49E8-867D-03EF89C5AAC6}"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312C61-D4D6-4D46-BB13-76D8DB397059}" type="slidenum">
              <a:rPr lang="en-US" smtClean="0"/>
              <a:t>‹#›</a:t>
            </a:fld>
            <a:endParaRPr lang="en-US"/>
          </a:p>
        </p:txBody>
      </p:sp>
    </p:spTree>
    <p:extLst>
      <p:ext uri="{BB962C8B-B14F-4D97-AF65-F5344CB8AC3E}">
        <p14:creationId xmlns:p14="http://schemas.microsoft.com/office/powerpoint/2010/main" val="316248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9F7968-C202-49E8-867D-03EF89C5AAC6}" type="datetimeFigureOut">
              <a:rPr lang="en-US" smtClean="0"/>
              <a:t>8/27/2024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312C61-D4D6-4D46-BB13-76D8DB397059}" type="slidenum">
              <a:rPr lang="en-US" smtClean="0"/>
              <a:t>‹#›</a:t>
            </a:fld>
            <a:endParaRPr lang="en-US"/>
          </a:p>
        </p:txBody>
      </p:sp>
    </p:spTree>
    <p:extLst>
      <p:ext uri="{BB962C8B-B14F-4D97-AF65-F5344CB8AC3E}">
        <p14:creationId xmlns:p14="http://schemas.microsoft.com/office/powerpoint/2010/main" val="366141244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8jnyjKwu21Xu2TY4s3Tfmjy-ltTp6sBS/edit?usp=sharing&amp;ouid=103364318422062517489&amp;rtpof=true&amp;sd=true" TargetMode="External"/><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77F91-113B-4746-B21C-9BEAD811BCA1}"/>
              </a:ext>
            </a:extLst>
          </p:cNvPr>
          <p:cNvSpPr>
            <a:spLocks noGrp="1"/>
          </p:cNvSpPr>
          <p:nvPr>
            <p:ph type="ctrTitle"/>
          </p:nvPr>
        </p:nvSpPr>
        <p:spPr>
          <a:xfrm>
            <a:off x="1895776" y="475431"/>
            <a:ext cx="8781448" cy="5569769"/>
          </a:xfrm>
        </p:spPr>
        <p:txBody>
          <a:bodyPr>
            <a:noAutofit/>
            <a:scene3d>
              <a:camera prst="orthographicFront"/>
              <a:lightRig rig="threePt" dir="t"/>
            </a:scene3d>
            <a:sp3d extrusionH="57150">
              <a:bevelT h="25400" prst="softRound"/>
            </a:sp3d>
          </a:bodyPr>
          <a:lstStyle/>
          <a:p>
            <a:pPr algn="ctr"/>
            <a:r>
              <a:rPr lang="en-US" sz="9600" b="1" dirty="0">
                <a:gradFill>
                  <a:gsLst>
                    <a:gs pos="34800">
                      <a:srgbClr val="F6F4F0"/>
                    </a:gs>
                    <a:gs pos="15000">
                      <a:schemeClr val="bg2">
                        <a:tint val="90000"/>
                        <a:lumMod val="120000"/>
                      </a:schemeClr>
                    </a:gs>
                    <a:gs pos="100000">
                      <a:schemeClr val="bg2">
                        <a:shade val="98000"/>
                        <a:satMod val="120000"/>
                        <a:lumMod val="98000"/>
                      </a:schemeClr>
                    </a:gs>
                  </a:gsLst>
                  <a:lin ang="5400000" scaled="0"/>
                </a:gradFill>
                <a:effectLst>
                  <a:glow rad="914400">
                    <a:schemeClr val="accent1">
                      <a:alpha val="40000"/>
                    </a:schemeClr>
                  </a:glow>
                  <a:reflection stA="45000" endPos="0" dist="50800" dir="5400000" sy="-100000" algn="bl" rotWithShape="0"/>
                </a:effectLst>
                <a:latin typeface="Arial" panose="020B0604020202020204" pitchFamily="34" charset="0"/>
                <a:cs typeface="Arial" panose="020B0604020202020204" pitchFamily="34" charset="0"/>
              </a:rPr>
              <a:t>ABC Call Volume Trend Analysis</a:t>
            </a:r>
            <a:br>
              <a:rPr lang="en-US" sz="9600" b="1" dirty="0">
                <a:latin typeface="Arial" panose="020B0604020202020204" pitchFamily="34" charset="0"/>
                <a:cs typeface="Arial" panose="020B0604020202020204" pitchFamily="34" charset="0"/>
              </a:rPr>
            </a:br>
            <a:endParaRPr lang="en-US" sz="9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964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4038014-554E-4932-AA2E-9486CB397164}"/>
              </a:ext>
            </a:extLst>
          </p:cNvPr>
          <p:cNvSpPr>
            <a:spLocks noGrp="1"/>
          </p:cNvSpPr>
          <p:nvPr>
            <p:ph type="subTitle" idx="1"/>
          </p:nvPr>
        </p:nvSpPr>
        <p:spPr>
          <a:xfrm>
            <a:off x="1846446" y="5469395"/>
            <a:ext cx="8706051" cy="1119822"/>
          </a:xfrm>
        </p:spPr>
        <p:txBody>
          <a:bodyPr>
            <a:normAutofit lnSpcReduction="10000"/>
          </a:bodyPr>
          <a:lstStyle/>
          <a:p>
            <a:pPr algn="l"/>
            <a:r>
              <a:rPr lang="en-US" sz="1800" dirty="0">
                <a:latin typeface="Arial" panose="020B0604020202020204" pitchFamily="34" charset="0"/>
                <a:cs typeface="Arial" panose="020B0604020202020204" pitchFamily="34" charset="0"/>
              </a:rPr>
              <a:t>To assess the extent of call abandonment, the number of abandoned and answered calls was calculated. By analyzing this data, the percentage of abandoned calls was determined. The objective was to optimize staffing levels to reduce abandonment rates to a target of 10%.</a:t>
            </a:r>
          </a:p>
        </p:txBody>
      </p:sp>
      <p:pic>
        <p:nvPicPr>
          <p:cNvPr id="7" name="Picture 6">
            <a:extLst>
              <a:ext uri="{FF2B5EF4-FFF2-40B4-BE49-F238E27FC236}">
                <a16:creationId xmlns:a16="http://schemas.microsoft.com/office/drawing/2014/main" id="{1814517B-5179-48A2-8143-3C14B261824E}"/>
              </a:ext>
            </a:extLst>
          </p:cNvPr>
          <p:cNvPicPr>
            <a:picLocks noChangeAspect="1"/>
          </p:cNvPicPr>
          <p:nvPr/>
        </p:nvPicPr>
        <p:blipFill>
          <a:blip r:embed="rId2"/>
          <a:stretch>
            <a:fillRect/>
          </a:stretch>
        </p:blipFill>
        <p:spPr>
          <a:xfrm>
            <a:off x="1961949" y="903783"/>
            <a:ext cx="8268101" cy="4054297"/>
          </a:xfrm>
          <a:prstGeom prst="rect">
            <a:avLst/>
          </a:prstGeom>
        </p:spPr>
      </p:pic>
    </p:spTree>
    <p:extLst>
      <p:ext uri="{BB962C8B-B14F-4D97-AF65-F5344CB8AC3E}">
        <p14:creationId xmlns:p14="http://schemas.microsoft.com/office/powerpoint/2010/main" val="284747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54D499-F610-4DCC-A6A9-FA29DA89B586}"/>
              </a:ext>
            </a:extLst>
          </p:cNvPr>
          <p:cNvPicPr>
            <a:picLocks noChangeAspect="1"/>
          </p:cNvPicPr>
          <p:nvPr/>
        </p:nvPicPr>
        <p:blipFill>
          <a:blip r:embed="rId2"/>
          <a:stretch>
            <a:fillRect/>
          </a:stretch>
        </p:blipFill>
        <p:spPr>
          <a:xfrm>
            <a:off x="2013284" y="993808"/>
            <a:ext cx="9038122" cy="4975192"/>
          </a:xfrm>
          <a:prstGeom prst="rect">
            <a:avLst/>
          </a:prstGeom>
        </p:spPr>
      </p:pic>
    </p:spTree>
    <p:extLst>
      <p:ext uri="{BB962C8B-B14F-4D97-AF65-F5344CB8AC3E}">
        <p14:creationId xmlns:p14="http://schemas.microsoft.com/office/powerpoint/2010/main" val="363158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8A2BB3-9881-480B-AA72-24197D0A0940}"/>
              </a:ext>
            </a:extLst>
          </p:cNvPr>
          <p:cNvSpPr>
            <a:spLocks noGrp="1"/>
          </p:cNvSpPr>
          <p:nvPr>
            <p:ph type="body" idx="1"/>
          </p:nvPr>
        </p:nvSpPr>
        <p:spPr>
          <a:xfrm>
            <a:off x="1577272" y="5484813"/>
            <a:ext cx="10212225" cy="1373187"/>
          </a:xfrm>
        </p:spPr>
        <p:txBody>
          <a:bodyPr>
            <a:normAutofit lnSpcReduction="10000"/>
          </a:bodyPr>
          <a:lstStyle/>
          <a:p>
            <a:r>
              <a:rPr lang="en-US" sz="1800" dirty="0">
                <a:solidFill>
                  <a:schemeClr val="tx1"/>
                </a:solidFill>
                <a:latin typeface="Arial" panose="020B0604020202020204" pitchFamily="34" charset="0"/>
                <a:cs typeface="Arial" panose="020B0604020202020204" pitchFamily="34" charset="0"/>
              </a:rPr>
              <a:t>By analyzing daily call volumes and abandonment rates, a target abandonment rate of 10% was established. To achieve this target, the required number of calls to be handled per day was calculated. This analysis enabled the assessment of current staffing levels and the identification of potential areas for optimization to reduce call abandonment rates.</a:t>
            </a:r>
            <a:br>
              <a:rPr lang="en-US" sz="1800" dirty="0">
                <a:solidFill>
                  <a:schemeClr val="tx1"/>
                </a:solidFill>
                <a:latin typeface="Arial" panose="020B0604020202020204" pitchFamily="34" charset="0"/>
                <a:cs typeface="Arial" panose="020B0604020202020204" pitchFamily="34" charset="0"/>
              </a:rPr>
            </a:br>
            <a:endParaRPr lang="en-US"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983FDB6-CC5D-41CF-AD58-E8AA7DC831EB}"/>
              </a:ext>
            </a:extLst>
          </p:cNvPr>
          <p:cNvPicPr>
            <a:picLocks noChangeAspect="1"/>
          </p:cNvPicPr>
          <p:nvPr/>
        </p:nvPicPr>
        <p:blipFill>
          <a:blip r:embed="rId2"/>
          <a:stretch>
            <a:fillRect/>
          </a:stretch>
        </p:blipFill>
        <p:spPr>
          <a:xfrm>
            <a:off x="1577271" y="556596"/>
            <a:ext cx="10212225" cy="4734892"/>
          </a:xfrm>
          <a:prstGeom prst="rect">
            <a:avLst/>
          </a:prstGeom>
        </p:spPr>
      </p:pic>
    </p:spTree>
    <p:extLst>
      <p:ext uri="{BB962C8B-B14F-4D97-AF65-F5344CB8AC3E}">
        <p14:creationId xmlns:p14="http://schemas.microsoft.com/office/powerpoint/2010/main" val="165897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82B3BB-A757-43CC-AF8B-CB1B88CEDC08}"/>
              </a:ext>
            </a:extLst>
          </p:cNvPr>
          <p:cNvPicPr>
            <a:picLocks noChangeAspect="1"/>
          </p:cNvPicPr>
          <p:nvPr/>
        </p:nvPicPr>
        <p:blipFill>
          <a:blip r:embed="rId2"/>
          <a:stretch>
            <a:fillRect/>
          </a:stretch>
        </p:blipFill>
        <p:spPr>
          <a:xfrm>
            <a:off x="1879600" y="1273046"/>
            <a:ext cx="9537700" cy="4873754"/>
          </a:xfrm>
          <a:prstGeom prst="rect">
            <a:avLst/>
          </a:prstGeom>
        </p:spPr>
      </p:pic>
    </p:spTree>
    <p:extLst>
      <p:ext uri="{BB962C8B-B14F-4D97-AF65-F5344CB8AC3E}">
        <p14:creationId xmlns:p14="http://schemas.microsoft.com/office/powerpoint/2010/main" val="217850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4337AC-8F01-448E-BDFA-ED75E15072F8}"/>
              </a:ext>
            </a:extLst>
          </p:cNvPr>
          <p:cNvSpPr>
            <a:spLocks noGrp="1"/>
          </p:cNvSpPr>
          <p:nvPr>
            <p:ph type="body" idx="1"/>
          </p:nvPr>
        </p:nvSpPr>
        <p:spPr>
          <a:xfrm>
            <a:off x="1485898" y="5230813"/>
            <a:ext cx="10706102" cy="1627187"/>
          </a:xfrm>
        </p:spPr>
        <p:txBody>
          <a:bodyPr>
            <a:noAutofit/>
          </a:bodyPr>
          <a:lstStyle/>
          <a:p>
            <a:r>
              <a:rPr lang="en-US" sz="1800" dirty="0">
                <a:solidFill>
                  <a:schemeClr val="tx1"/>
                </a:solidFill>
                <a:latin typeface="Arial" panose="020B0604020202020204" pitchFamily="34" charset="0"/>
                <a:cs typeface="Arial" panose="020B0604020202020204" pitchFamily="34" charset="0"/>
              </a:rPr>
              <a:t>The analysis revealed a significant disparity between current staffing levels and the workforce required to achieve the target abandonment rate. During peak hours, specifically between 9 AM and 2 PM, a substantial increase in staffing is necessary to address the high call volume. The current abandonment rate of approximately 30%, with peaks reaching 50% in certain time slots, underscores the urgent need for additional workforce to ensure adequate customer service and minimize lost business opportunities.</a:t>
            </a:r>
          </a:p>
        </p:txBody>
      </p:sp>
      <p:pic>
        <p:nvPicPr>
          <p:cNvPr id="5" name="Picture 4">
            <a:extLst>
              <a:ext uri="{FF2B5EF4-FFF2-40B4-BE49-F238E27FC236}">
                <a16:creationId xmlns:a16="http://schemas.microsoft.com/office/drawing/2014/main" id="{5A44DAB3-8308-44A3-95D2-759480C5CE98}"/>
              </a:ext>
            </a:extLst>
          </p:cNvPr>
          <p:cNvPicPr>
            <a:picLocks noChangeAspect="1"/>
          </p:cNvPicPr>
          <p:nvPr/>
        </p:nvPicPr>
        <p:blipFill>
          <a:blip r:embed="rId2"/>
          <a:stretch>
            <a:fillRect/>
          </a:stretch>
        </p:blipFill>
        <p:spPr>
          <a:xfrm>
            <a:off x="1562099" y="280955"/>
            <a:ext cx="10370419" cy="4855059"/>
          </a:xfrm>
          <a:prstGeom prst="rect">
            <a:avLst/>
          </a:prstGeom>
        </p:spPr>
      </p:pic>
    </p:spTree>
    <p:extLst>
      <p:ext uri="{BB962C8B-B14F-4D97-AF65-F5344CB8AC3E}">
        <p14:creationId xmlns:p14="http://schemas.microsoft.com/office/powerpoint/2010/main" val="263610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5421-852D-451E-AE61-51BBCFA764ED}"/>
              </a:ext>
            </a:extLst>
          </p:cNvPr>
          <p:cNvSpPr>
            <a:spLocks noGrp="1"/>
          </p:cNvSpPr>
          <p:nvPr>
            <p:ph type="title"/>
          </p:nvPr>
        </p:nvSpPr>
        <p:spPr>
          <a:xfrm>
            <a:off x="1460498" y="327041"/>
            <a:ext cx="10515600" cy="2225659"/>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latin typeface="Arial" panose="020B0604020202020204" pitchFamily="34" charset="0"/>
                <a:cs typeface="Arial" panose="020B0604020202020204" pitchFamily="34" charset="0"/>
              </a:rPr>
              <a:t>Night Shift Manpower Planning: </a:t>
            </a:r>
            <a:r>
              <a:rPr lang="en-US" sz="1800" dirty="0">
                <a:latin typeface="Arial" panose="020B0604020202020204" pitchFamily="34" charset="0"/>
                <a:cs typeface="Arial" panose="020B0604020202020204" pitchFamily="34" charset="0"/>
              </a:rPr>
              <a:t>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br>
              <a:rPr lang="en-US" sz="1800" dirty="0">
                <a:latin typeface="Arial" panose="020B0604020202020204" pitchFamily="34" charset="0"/>
                <a:cs typeface="Arial" panose="020B0604020202020204" pitchFamily="34" charset="0"/>
              </a:rPr>
            </a:br>
            <a:r>
              <a:rPr lang="en-US" altLang="en-US" sz="1600" b="1" dirty="0">
                <a:latin typeface="Arial" panose="020B0604020202020204" pitchFamily="34" charset="0"/>
                <a:cs typeface="Arial" panose="020B0604020202020204" pitchFamily="34" charset="0"/>
              </a:rPr>
              <a:t>Assumptions:</a:t>
            </a:r>
            <a:r>
              <a:rPr lang="en-US" altLang="en-US" sz="1600" dirty="0">
                <a:latin typeface="Arial" panose="020B0604020202020204" pitchFamily="34" charset="0"/>
                <a:cs typeface="Arial" panose="020B0604020202020204" pitchFamily="34" charset="0"/>
              </a:rPr>
              <a:t>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                                                     </a:t>
            </a:r>
            <a:br>
              <a:rPr lang="en-US" altLang="en-US" sz="16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2D7F514-08DC-4501-AD85-9D59E4FC3147}"/>
              </a:ext>
            </a:extLst>
          </p:cNvPr>
          <p:cNvSpPr>
            <a:spLocks noGrp="1"/>
          </p:cNvSpPr>
          <p:nvPr>
            <p:ph idx="1"/>
          </p:nvPr>
        </p:nvSpPr>
        <p:spPr>
          <a:xfrm>
            <a:off x="1282699" y="4532196"/>
            <a:ext cx="10515600" cy="1046747"/>
          </a:xfrm>
        </p:spPr>
        <p:txBody>
          <a:bodyPr>
            <a:normAutofit/>
          </a:bodyPr>
          <a:lstStyle/>
          <a:p>
            <a:pPr marL="0" indent="0">
              <a:buNone/>
            </a:pPr>
            <a:r>
              <a:rPr lang="en-US" sz="1800" b="1" i="1" dirty="0">
                <a:latin typeface="Arial" panose="020B0604020202020204" pitchFamily="34" charset="0"/>
                <a:cs typeface="Arial" panose="020B0604020202020204" pitchFamily="34" charset="0"/>
              </a:rPr>
              <a:t>Task: </a:t>
            </a:r>
            <a:r>
              <a:rPr lang="en-US" sz="1800" dirty="0">
                <a:latin typeface="Arial" panose="020B0604020202020204" pitchFamily="34" charset="0"/>
                <a:cs typeface="Arial" panose="020B0604020202020204" pitchFamily="34" charset="0"/>
              </a:rPr>
              <a:t>Propose a manpower plan for each time bucket throughout the day, keeping the maximum abandon rate at 10%.</a:t>
            </a:r>
          </a:p>
          <a:p>
            <a:pPr marL="0" indent="0">
              <a:buNone/>
            </a:pPr>
            <a:endParaRPr lang="en-US" sz="1800" dirty="0">
              <a:latin typeface="Arial" panose="020B0604020202020204" pitchFamily="34" charset="0"/>
              <a:cs typeface="Arial" panose="020B0604020202020204" pitchFamily="34" charset="0"/>
            </a:endParaRPr>
          </a:p>
        </p:txBody>
      </p:sp>
      <p:pic>
        <p:nvPicPr>
          <p:cNvPr id="8" name="Picture 2">
            <a:extLst>
              <a:ext uri="{FF2B5EF4-FFF2-40B4-BE49-F238E27FC236}">
                <a16:creationId xmlns:a16="http://schemas.microsoft.com/office/drawing/2014/main" id="{37210B5C-99F8-463F-8064-788E2DB34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699" y="2905626"/>
            <a:ext cx="10515599" cy="1046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02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E11203-56CB-4614-A0B3-D92E8FCCBF87}"/>
              </a:ext>
            </a:extLst>
          </p:cNvPr>
          <p:cNvPicPr>
            <a:picLocks noChangeAspect="1"/>
          </p:cNvPicPr>
          <p:nvPr/>
        </p:nvPicPr>
        <p:blipFill>
          <a:blip r:embed="rId2"/>
          <a:stretch>
            <a:fillRect/>
          </a:stretch>
        </p:blipFill>
        <p:spPr>
          <a:xfrm>
            <a:off x="1828800" y="1061706"/>
            <a:ext cx="9245600" cy="4869193"/>
          </a:xfrm>
          <a:prstGeom prst="rect">
            <a:avLst/>
          </a:prstGeom>
        </p:spPr>
      </p:pic>
    </p:spTree>
    <p:extLst>
      <p:ext uri="{BB962C8B-B14F-4D97-AF65-F5344CB8AC3E}">
        <p14:creationId xmlns:p14="http://schemas.microsoft.com/office/powerpoint/2010/main" val="3576615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A4913-906C-478C-97BA-E334149E87E2}"/>
              </a:ext>
            </a:extLst>
          </p:cNvPr>
          <p:cNvSpPr>
            <a:spLocks noGrp="1"/>
          </p:cNvSpPr>
          <p:nvPr>
            <p:ph type="body" idx="1"/>
          </p:nvPr>
        </p:nvSpPr>
        <p:spPr>
          <a:xfrm>
            <a:off x="1498600" y="5205413"/>
            <a:ext cx="10337800" cy="1652587"/>
          </a:xfrm>
        </p:spPr>
        <p:txBody>
          <a:bodyPr>
            <a:noAutofit/>
          </a:bodyPr>
          <a:lstStyle/>
          <a:p>
            <a:r>
              <a:rPr lang="en-US" sz="1800" dirty="0">
                <a:solidFill>
                  <a:schemeClr val="tx1"/>
                </a:solidFill>
                <a:latin typeface="Arial" panose="020B0604020202020204" pitchFamily="34" charset="0"/>
                <a:cs typeface="Arial" panose="020B0604020202020204" pitchFamily="34" charset="0"/>
              </a:rPr>
              <a:t>To address the challenge of high call abandonment rates during off-peak hours, the analysis estimated the required number of agents for night shifts. By prorating call volume based on historical data and considering the average call handling time, the project determined the optimal staffing levels to ensure adequate coverage and minimize abandonment. This analysis provides valuable insights for optimizing resource allocation and enhancing customer satisfaction during less busy periods.</a:t>
            </a:r>
          </a:p>
          <a:p>
            <a:endParaRPr lang="en-US"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5E49FD1-72C5-481D-9A7F-74311FAE53BD}"/>
              </a:ext>
            </a:extLst>
          </p:cNvPr>
          <p:cNvPicPr>
            <a:picLocks noChangeAspect="1"/>
          </p:cNvPicPr>
          <p:nvPr/>
        </p:nvPicPr>
        <p:blipFill>
          <a:blip r:embed="rId2"/>
          <a:stretch>
            <a:fillRect/>
          </a:stretch>
        </p:blipFill>
        <p:spPr>
          <a:xfrm>
            <a:off x="1498600" y="260909"/>
            <a:ext cx="10160000" cy="4677428"/>
          </a:xfrm>
          <a:prstGeom prst="rect">
            <a:avLst/>
          </a:prstGeom>
        </p:spPr>
      </p:pic>
    </p:spTree>
    <p:extLst>
      <p:ext uri="{BB962C8B-B14F-4D97-AF65-F5344CB8AC3E}">
        <p14:creationId xmlns:p14="http://schemas.microsoft.com/office/powerpoint/2010/main" val="92891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54411D-06C0-455D-A947-D468A2A59CEA}"/>
              </a:ext>
            </a:extLst>
          </p:cNvPr>
          <p:cNvSpPr>
            <a:spLocks noGrp="1"/>
          </p:cNvSpPr>
          <p:nvPr>
            <p:ph type="body" idx="1"/>
          </p:nvPr>
        </p:nvSpPr>
        <p:spPr>
          <a:xfrm>
            <a:off x="1706835" y="5771878"/>
            <a:ext cx="10274298" cy="801687"/>
          </a:xfrm>
        </p:spPr>
        <p:txBody>
          <a:bodyPr>
            <a:normAutofit/>
          </a:bodyPr>
          <a:lstStyle/>
          <a:p>
            <a:r>
              <a:rPr lang="en-US" sz="1800" dirty="0">
                <a:solidFill>
                  <a:schemeClr val="tx1"/>
                </a:solidFill>
                <a:latin typeface="Arial" panose="020B0604020202020204" pitchFamily="34" charset="0"/>
                <a:cs typeface="Arial" panose="020B0604020202020204" pitchFamily="34" charset="0"/>
              </a:rPr>
              <a:t>The graph indicates that the number of agents needed remains elevated until midnight and increases again after 6 AM.</a:t>
            </a:r>
          </a:p>
        </p:txBody>
      </p:sp>
      <p:pic>
        <p:nvPicPr>
          <p:cNvPr id="4" name="Picture 3">
            <a:extLst>
              <a:ext uri="{FF2B5EF4-FFF2-40B4-BE49-F238E27FC236}">
                <a16:creationId xmlns:a16="http://schemas.microsoft.com/office/drawing/2014/main" id="{5C3212D0-79C6-4039-914B-C835E7AB2D2E}"/>
              </a:ext>
            </a:extLst>
          </p:cNvPr>
          <p:cNvPicPr>
            <a:picLocks noChangeAspect="1"/>
          </p:cNvPicPr>
          <p:nvPr/>
        </p:nvPicPr>
        <p:blipFill>
          <a:blip r:embed="rId2"/>
          <a:stretch>
            <a:fillRect/>
          </a:stretch>
        </p:blipFill>
        <p:spPr>
          <a:xfrm>
            <a:off x="1706835" y="284435"/>
            <a:ext cx="9259592" cy="5191850"/>
          </a:xfrm>
          <a:prstGeom prst="rect">
            <a:avLst/>
          </a:prstGeom>
        </p:spPr>
      </p:pic>
    </p:spTree>
    <p:extLst>
      <p:ext uri="{BB962C8B-B14F-4D97-AF65-F5344CB8AC3E}">
        <p14:creationId xmlns:p14="http://schemas.microsoft.com/office/powerpoint/2010/main" val="360528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8F89-B16C-4575-B806-BF801139FC99}"/>
              </a:ext>
            </a:extLst>
          </p:cNvPr>
          <p:cNvSpPr>
            <a:spLocks noGrp="1"/>
          </p:cNvSpPr>
          <p:nvPr>
            <p:ph type="title"/>
          </p:nvPr>
        </p:nvSpPr>
        <p:spPr>
          <a:xfrm>
            <a:off x="1640156" y="444984"/>
            <a:ext cx="8911687" cy="801187"/>
          </a:xfrm>
        </p:spPr>
        <p:txBody>
          <a:bodyPr/>
          <a:lstStyle/>
          <a:p>
            <a:pPr algn="ctr"/>
            <a:r>
              <a:rPr lang="en-US" b="1" u="sng" dirty="0">
                <a:latin typeface="Arial" panose="020B0604020202020204" pitchFamily="34" charset="0"/>
                <a:cs typeface="Arial" panose="020B0604020202020204" pitchFamily="34" charset="0"/>
              </a:rPr>
              <a:t>INSIGHTS</a:t>
            </a:r>
          </a:p>
        </p:txBody>
      </p:sp>
      <p:sp>
        <p:nvSpPr>
          <p:cNvPr id="4" name="Rectangle 1">
            <a:extLst>
              <a:ext uri="{FF2B5EF4-FFF2-40B4-BE49-F238E27FC236}">
                <a16:creationId xmlns:a16="http://schemas.microsoft.com/office/drawing/2014/main" id="{95B681B0-FDA5-45E5-B9E0-4F8A5B63297F}"/>
              </a:ext>
            </a:extLst>
          </p:cNvPr>
          <p:cNvSpPr>
            <a:spLocks noGrp="1" noChangeArrowheads="1"/>
          </p:cNvSpPr>
          <p:nvPr>
            <p:ph idx="1"/>
          </p:nvPr>
        </p:nvSpPr>
        <p:spPr bwMode="auto">
          <a:xfrm>
            <a:off x="1460500" y="1373171"/>
            <a:ext cx="10388600" cy="5165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800" dirty="0">
                <a:latin typeface="Arial" panose="020B0604020202020204" pitchFamily="34" charset="0"/>
                <a:cs typeface="Arial" panose="020B0604020202020204" pitchFamily="34" charset="0"/>
              </a:rPr>
              <a:t>Peak Call Times: The 18:00-21:00 time bucket consistently receives a higher volume of answered calls, indicating a need for increased staffing during these hours.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High-Volume Time Slot: The 11:00-12:00 time slot experiences the highest overall call volume, totaling 14,626 calls. This highlights the importance of adequate staffing during this period.</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Staffing Optimization: To reduce the abandonment rate from 30% to 10%, an additional 57 agents are required. This analysis underscores the need for strategic staffing adjustments to meet peak call volumes and improve customer service.</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Night Shift Implementation: Implementing a night shift with 30 agents can enhance call coverage during off-peak hours, further contributing to reduced abandonment rates and improved customer satisfaction.</a:t>
            </a:r>
          </a:p>
          <a:p>
            <a:r>
              <a:rPr lang="en-US" sz="1800" dirty="0">
                <a:latin typeface="Arial" panose="020B0604020202020204" pitchFamily="34" charset="0"/>
                <a:cs typeface="Arial" panose="020B0604020202020204" pitchFamily="34" charset="0"/>
              </a:rPr>
              <a:t>Overall Impact:</a:t>
            </a:r>
          </a:p>
          <a:p>
            <a:pPr marL="0" indent="0">
              <a:buNone/>
            </a:pPr>
            <a:r>
              <a:rPr lang="en-US" sz="1800" dirty="0">
                <a:latin typeface="Arial" panose="020B0604020202020204" pitchFamily="34" charset="0"/>
                <a:cs typeface="Arial" panose="020B0604020202020204" pitchFamily="34" charset="0"/>
              </a:rPr>
              <a:t>This project has effectively utilized data analysis techniques to identify key trends and patterns within the inbound call data. The insights generated can inform strategic decisions regarding staffing, resource allocation, and operational efficiency. By addressing the identified staffing gaps and optimizing call handling processes, the organization can significantly improve customer satisfaction and overall operational performance.</a:t>
            </a:r>
          </a:p>
        </p:txBody>
      </p:sp>
    </p:spTree>
    <p:extLst>
      <p:ext uri="{BB962C8B-B14F-4D97-AF65-F5344CB8AC3E}">
        <p14:creationId xmlns:p14="http://schemas.microsoft.com/office/powerpoint/2010/main" val="253398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C2EA826-DCAE-457D-8635-7380CA401984}"/>
              </a:ext>
            </a:extLst>
          </p:cNvPr>
          <p:cNvSpPr>
            <a:spLocks noGrp="1"/>
          </p:cNvSpPr>
          <p:nvPr>
            <p:ph type="title"/>
          </p:nvPr>
        </p:nvSpPr>
        <p:spPr>
          <a:xfrm>
            <a:off x="838200" y="365125"/>
            <a:ext cx="10515600" cy="819111"/>
          </a:xfrm>
        </p:spPr>
        <p:txBody>
          <a:bodyPr/>
          <a:lstStyle/>
          <a:p>
            <a:pPr algn="ctr"/>
            <a:r>
              <a:rPr lang="en-US" b="1" u="sng" dirty="0">
                <a:latin typeface="Arial" panose="020B0604020202020204" pitchFamily="34" charset="0"/>
                <a:cs typeface="Arial" panose="020B0604020202020204" pitchFamily="34" charset="0"/>
              </a:rPr>
              <a:t>PROJECT DESCRIPTION</a:t>
            </a:r>
          </a:p>
        </p:txBody>
      </p:sp>
      <p:sp>
        <p:nvSpPr>
          <p:cNvPr id="14" name="Content Placeholder 13">
            <a:extLst>
              <a:ext uri="{FF2B5EF4-FFF2-40B4-BE49-F238E27FC236}">
                <a16:creationId xmlns:a16="http://schemas.microsoft.com/office/drawing/2014/main" id="{8F241282-A0AA-4341-8FDF-CB0BBDA62EFB}"/>
              </a:ext>
            </a:extLst>
          </p:cNvPr>
          <p:cNvSpPr>
            <a:spLocks noGrp="1"/>
          </p:cNvSpPr>
          <p:nvPr>
            <p:ph idx="1"/>
          </p:nvPr>
        </p:nvSpPr>
        <p:spPr/>
        <p:txBody>
          <a:bodyPr>
            <a:noAutofit/>
          </a:bodyPr>
          <a:lstStyle/>
          <a:p>
            <a:pPr marL="0" indent="0">
              <a:buNone/>
            </a:pPr>
            <a:r>
              <a:rPr lang="en-US" sz="1800" dirty="0">
                <a:latin typeface="Arial" panose="020B0604020202020204" pitchFamily="34" charset="0"/>
                <a:cs typeface="Arial" panose="020B0604020202020204" pitchFamily="34" charset="0"/>
              </a:rPr>
              <a:t>    </a:t>
            </a:r>
          </a:p>
        </p:txBody>
      </p:sp>
      <p:sp>
        <p:nvSpPr>
          <p:cNvPr id="16" name="TextBox 15">
            <a:extLst>
              <a:ext uri="{FF2B5EF4-FFF2-40B4-BE49-F238E27FC236}">
                <a16:creationId xmlns:a16="http://schemas.microsoft.com/office/drawing/2014/main" id="{872179DD-2E6B-4F4D-83AC-CC815E1D44CF}"/>
              </a:ext>
            </a:extLst>
          </p:cNvPr>
          <p:cNvSpPr txBox="1"/>
          <p:nvPr/>
        </p:nvSpPr>
        <p:spPr>
          <a:xfrm>
            <a:off x="1397668" y="1225689"/>
            <a:ext cx="10794332" cy="5632311"/>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Project</a:t>
            </a:r>
            <a:r>
              <a:rPr lang="en-US" dirty="0">
                <a:latin typeface="Arial" panose="020B0604020202020204" pitchFamily="34" charset="0"/>
                <a:cs typeface="Arial" panose="020B0604020202020204" pitchFamily="34" charset="0"/>
              </a:rPr>
              <a:t>: Optimizing Inbound Customer Support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Objective</a:t>
            </a:r>
            <a:r>
              <a:rPr lang="en-US" dirty="0">
                <a:latin typeface="Arial" panose="020B0604020202020204" pitchFamily="34" charset="0"/>
                <a:cs typeface="Arial" panose="020B0604020202020204" pitchFamily="34" charset="0"/>
              </a:rPr>
              <a:t>: Analyze customer experience data to enhance customer satisfaction and operational efficiency.</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Dataset spanning 23 days, including agent details, queue times, call times, durations, and statuses.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Key Roles:</a:t>
            </a:r>
          </a:p>
          <a:p>
            <a:pPr marL="742950" lvl="1"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CX Team</a:t>
            </a:r>
            <a:r>
              <a:rPr lang="en-US" dirty="0">
                <a:latin typeface="Arial" panose="020B0604020202020204" pitchFamily="34" charset="0"/>
                <a:cs typeface="Arial" panose="020B0604020202020204" pitchFamily="34" charset="0"/>
              </a:rPr>
              <a:t>: Analyzes feedback, derives insights, and disseminates information.</a:t>
            </a:r>
          </a:p>
          <a:p>
            <a:pPr marL="742950" lvl="1"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Customer Service Representatives</a:t>
            </a:r>
            <a:r>
              <a:rPr lang="en-US" dirty="0">
                <a:latin typeface="Arial" panose="020B0604020202020204" pitchFamily="34" charset="0"/>
                <a:cs typeface="Arial" panose="020B0604020202020204" pitchFamily="34" charset="0"/>
              </a:rPr>
              <a:t>: Handle inbound calls, providing support.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AI-Powered Tools</a:t>
            </a:r>
            <a:r>
              <a:rPr lang="en-US"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IVR</a:t>
            </a:r>
            <a:r>
              <a:rPr lang="en-US" dirty="0">
                <a:latin typeface="Arial" panose="020B0604020202020204" pitchFamily="34" charset="0"/>
                <a:cs typeface="Arial" panose="020B0604020202020204" pitchFamily="34" charset="0"/>
              </a:rPr>
              <a:t>: Automates initial interactions.</a:t>
            </a:r>
          </a:p>
          <a:p>
            <a:pPr marL="742950" lvl="1"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RPA</a:t>
            </a:r>
            <a:r>
              <a:rPr lang="en-US" dirty="0">
                <a:latin typeface="Arial" panose="020B0604020202020204" pitchFamily="34" charset="0"/>
                <a:cs typeface="Arial" panose="020B0604020202020204" pitchFamily="34" charset="0"/>
              </a:rPr>
              <a:t>: Automates repetitive tasks.</a:t>
            </a:r>
          </a:p>
          <a:p>
            <a:pPr marL="742950" lvl="1"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Predictive Analytics</a:t>
            </a:r>
            <a:r>
              <a:rPr lang="en-US" dirty="0">
                <a:latin typeface="Arial" panose="020B0604020202020204" pitchFamily="34" charset="0"/>
                <a:cs typeface="Arial" panose="020B0604020202020204" pitchFamily="34" charset="0"/>
              </a:rPr>
              <a:t>: Anticipates customer needs.</a:t>
            </a:r>
          </a:p>
          <a:p>
            <a:pPr marL="742950" lvl="1"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Intelligent Routing</a:t>
            </a:r>
            <a:r>
              <a:rPr lang="en-US" dirty="0">
                <a:latin typeface="Arial" panose="020B0604020202020204" pitchFamily="34" charset="0"/>
                <a:cs typeface="Arial" panose="020B0604020202020204" pitchFamily="34" charset="0"/>
              </a:rPr>
              <a:t>: Directs calls to appropriate agents.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Project Scope</a:t>
            </a:r>
            <a:r>
              <a:rPr lang="en-US"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Analyze call metrics, agent performance, and customer satisfaction.</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Identify process bottlenecks and inefficiencies.</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Develop targeted agent training programs.</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Explore AI-powered tool implementation to improve customer experience.</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Goal</a:t>
            </a:r>
            <a:r>
              <a:rPr lang="en-US" dirty="0">
                <a:latin typeface="Arial" panose="020B0604020202020204" pitchFamily="34" charset="0"/>
                <a:cs typeface="Arial" panose="020B0604020202020204" pitchFamily="34" charset="0"/>
              </a:rPr>
              <a:t>: Optimize inbound customer support operations, increase satisfaction, and drive business growth.</a:t>
            </a:r>
          </a:p>
        </p:txBody>
      </p:sp>
    </p:spTree>
    <p:extLst>
      <p:ext uri="{BB962C8B-B14F-4D97-AF65-F5344CB8AC3E}">
        <p14:creationId xmlns:p14="http://schemas.microsoft.com/office/powerpoint/2010/main" val="288812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824E-4E28-44AE-867A-D379753D64D4}"/>
              </a:ext>
            </a:extLst>
          </p:cNvPr>
          <p:cNvSpPr>
            <a:spLocks noGrp="1"/>
          </p:cNvSpPr>
          <p:nvPr>
            <p:ph type="title"/>
          </p:nvPr>
        </p:nvSpPr>
        <p:spPr>
          <a:xfrm>
            <a:off x="838200" y="365125"/>
            <a:ext cx="10515600" cy="854075"/>
          </a:xfrm>
        </p:spPr>
        <p:txBody>
          <a:bodyPr/>
          <a:lstStyle/>
          <a:p>
            <a:pPr algn="ctr"/>
            <a:r>
              <a:rPr lang="en-US" b="1" u="sng" dirty="0">
                <a:latin typeface="Arial" panose="020B0604020202020204" pitchFamily="34" charset="0"/>
                <a:cs typeface="Arial" panose="020B0604020202020204" pitchFamily="34" charset="0"/>
              </a:rPr>
              <a:t>RESULTS</a:t>
            </a:r>
          </a:p>
        </p:txBody>
      </p:sp>
      <p:sp>
        <p:nvSpPr>
          <p:cNvPr id="3" name="Content Placeholder 2">
            <a:extLst>
              <a:ext uri="{FF2B5EF4-FFF2-40B4-BE49-F238E27FC236}">
                <a16:creationId xmlns:a16="http://schemas.microsoft.com/office/drawing/2014/main" id="{D51EDADC-9F29-46C1-91E4-9F5AB071BB90}"/>
              </a:ext>
            </a:extLst>
          </p:cNvPr>
          <p:cNvSpPr>
            <a:spLocks noGrp="1"/>
          </p:cNvSpPr>
          <p:nvPr>
            <p:ph idx="1"/>
          </p:nvPr>
        </p:nvSpPr>
        <p:spPr>
          <a:xfrm>
            <a:off x="1371600" y="1127124"/>
            <a:ext cx="10820400" cy="5514976"/>
          </a:xfrm>
        </p:spPr>
        <p:txBody>
          <a:bodyPr>
            <a:noAutofit/>
          </a:bodyPr>
          <a:lstStyle/>
          <a:p>
            <a:pPr marL="0" indent="0">
              <a:buNone/>
            </a:pPr>
            <a:r>
              <a:rPr lang="en-US" sz="1800" dirty="0">
                <a:latin typeface="Arial" panose="020B0604020202020204" pitchFamily="34" charset="0"/>
                <a:cs typeface="Arial" panose="020B0604020202020204" pitchFamily="34" charset="0"/>
              </a:rPr>
              <a:t>Completing this project on inbound customer support analytics has been a valuable learning experience. By analyzing call data and understanding the role of CX teams, I gained insights into optimizing customer interactions and improving overall satisfaction. Exploring AI-powered tools has broadened my understanding of modern CX strategies. This project has provided practical experience in analyzing customer data and identifying areas for improvement, equipping me with valuable skills for future CX endeavors.</a:t>
            </a:r>
          </a:p>
          <a:p>
            <a:r>
              <a:rPr lang="en-US" sz="1800" dirty="0">
                <a:latin typeface="Arial" panose="020B0604020202020204" pitchFamily="34" charset="0"/>
                <a:cs typeface="Arial" panose="020B0604020202020204" pitchFamily="34" charset="0"/>
              </a:rPr>
              <a:t>This project provided valuable insights into data analysis methodologies and their application in real-world scenarios. Key takeaways include:</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Data Cleaning and Preparation: Proficiency in handling raw data, including cleaning, organizing, and transforming data for analysis.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Problem Identification: Effective communication with stakeholders to understand project objectives and identify key questions.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Data Analysis Techniques: Mastery of data analysis techniques, including descriptive statistics, data visualization, and SQL querying.</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Data-Driven Decision Making: The ability to extract meaningful insights from data and use those insights to inform decision-making processes.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Understanding of Data Analyst Role: A comprehensive understanding of the responsibilities and skills required for a successful data analyst role within an organization.</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000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1065E-AE2A-426F-844C-385F21253DA9}"/>
              </a:ext>
            </a:extLst>
          </p:cNvPr>
          <p:cNvSpPr>
            <a:spLocks noGrp="1"/>
          </p:cNvSpPr>
          <p:nvPr>
            <p:ph type="title"/>
          </p:nvPr>
        </p:nvSpPr>
        <p:spPr>
          <a:xfrm>
            <a:off x="915202" y="2312152"/>
            <a:ext cx="10515600" cy="2233696"/>
          </a:xfrm>
        </p:spPr>
        <p:txBody>
          <a:bodyPr>
            <a:noAutofit/>
            <a:scene3d>
              <a:camera prst="orthographicFront"/>
              <a:lightRig rig="threePt" dir="t"/>
            </a:scene3d>
            <a:sp3d extrusionH="57150">
              <a:bevelT h="25400" prst="softRound"/>
            </a:sp3d>
          </a:bodyPr>
          <a:lstStyle/>
          <a:p>
            <a:pPr algn="ctr"/>
            <a:r>
              <a:rPr lang="en-US" sz="9600" b="1" dirty="0">
                <a:solidFill>
                  <a:srgbClr val="00B050"/>
                </a:solidFill>
                <a:effectLst>
                  <a:glow rad="406400">
                    <a:schemeClr val="accent1">
                      <a:alpha val="44000"/>
                    </a:schemeClr>
                  </a:glow>
                </a:effectLst>
                <a:latin typeface="Arial" panose="020B0604020202020204" pitchFamily="34" charset="0"/>
                <a:cs typeface="Arial" panose="020B0604020202020204" pitchFamily="34" charset="0"/>
              </a:rPr>
              <a:t>THANK YOU</a:t>
            </a:r>
          </a:p>
        </p:txBody>
      </p:sp>
      <p:sp>
        <p:nvSpPr>
          <p:cNvPr id="5" name="TextBox 4">
            <a:extLst>
              <a:ext uri="{FF2B5EF4-FFF2-40B4-BE49-F238E27FC236}">
                <a16:creationId xmlns:a16="http://schemas.microsoft.com/office/drawing/2014/main" id="{CBBA4286-4576-47E8-8938-634A3CC8DCC7}"/>
              </a:ext>
            </a:extLst>
          </p:cNvPr>
          <p:cNvSpPr txBox="1"/>
          <p:nvPr/>
        </p:nvSpPr>
        <p:spPr>
          <a:xfrm>
            <a:off x="2896402" y="4864100"/>
            <a:ext cx="6553200" cy="769441"/>
          </a:xfrm>
          <a:prstGeom prst="rect">
            <a:avLst/>
          </a:prstGeom>
          <a:noFill/>
        </p:spPr>
        <p:txBody>
          <a:bodyPr wrap="square" rtlCol="0">
            <a:spAutoFit/>
          </a:bodyPr>
          <a:lstStyle/>
          <a:p>
            <a:pPr algn="ctr"/>
            <a:r>
              <a:rPr lang="en-US" sz="4400" b="1" u="sng" dirty="0">
                <a:highlight>
                  <a:srgbClr val="FFFF00"/>
                </a:highlight>
                <a:hlinkClick r:id="rId3"/>
              </a:rPr>
              <a:t>Excel File of Analysis</a:t>
            </a:r>
            <a:endParaRPr lang="en-US" sz="4400" b="1" u="sng" dirty="0">
              <a:highlight>
                <a:srgbClr val="FFFF00"/>
              </a:highlight>
            </a:endParaRPr>
          </a:p>
        </p:txBody>
      </p:sp>
    </p:spTree>
    <p:extLst>
      <p:ext uri="{BB962C8B-B14F-4D97-AF65-F5344CB8AC3E}">
        <p14:creationId xmlns:p14="http://schemas.microsoft.com/office/powerpoint/2010/main" val="16966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D28C-0226-4217-8622-E2851304DD2F}"/>
              </a:ext>
            </a:extLst>
          </p:cNvPr>
          <p:cNvSpPr>
            <a:spLocks noGrp="1"/>
          </p:cNvSpPr>
          <p:nvPr>
            <p:ph type="title"/>
          </p:nvPr>
        </p:nvSpPr>
        <p:spPr>
          <a:xfrm>
            <a:off x="838200" y="365125"/>
            <a:ext cx="10515600" cy="780281"/>
          </a:xfrm>
        </p:spPr>
        <p:txBody>
          <a:bodyPr/>
          <a:lstStyle/>
          <a:p>
            <a:pPr algn="ctr"/>
            <a:r>
              <a:rPr lang="en-US" b="1" u="sng" dirty="0">
                <a:latin typeface="Arial" panose="020B0604020202020204" pitchFamily="34" charset="0"/>
                <a:cs typeface="Arial" panose="020B0604020202020204" pitchFamily="34" charset="0"/>
              </a:rPr>
              <a:t>PROJECT APPROACH</a:t>
            </a:r>
          </a:p>
        </p:txBody>
      </p:sp>
      <p:sp>
        <p:nvSpPr>
          <p:cNvPr id="3" name="Content Placeholder 2">
            <a:extLst>
              <a:ext uri="{FF2B5EF4-FFF2-40B4-BE49-F238E27FC236}">
                <a16:creationId xmlns:a16="http://schemas.microsoft.com/office/drawing/2014/main" id="{73A01A5D-049E-4DD4-A75D-C8E89E0080A3}"/>
              </a:ext>
            </a:extLst>
          </p:cNvPr>
          <p:cNvSpPr>
            <a:spLocks noGrp="1"/>
          </p:cNvSpPr>
          <p:nvPr>
            <p:ph idx="1"/>
          </p:nvPr>
        </p:nvSpPr>
        <p:spPr>
          <a:xfrm>
            <a:off x="1485901" y="1296234"/>
            <a:ext cx="10198100" cy="5396666"/>
          </a:xfrm>
        </p:spPr>
        <p:txBody>
          <a:bodyPr>
            <a:noAutofit/>
          </a:bodyPr>
          <a:lstStyle/>
          <a:p>
            <a:pPr marL="0" indent="0">
              <a:buNone/>
            </a:pPr>
            <a:r>
              <a:rPr lang="en-US" sz="1800" dirty="0">
                <a:latin typeface="Arial" panose="020B0604020202020204" pitchFamily="34" charset="0"/>
                <a:cs typeface="Arial" panose="020B0604020202020204" pitchFamily="34" charset="0"/>
              </a:rPr>
              <a:t>Optimize advertising strategies by analyzing call volume trends.</a:t>
            </a:r>
          </a:p>
          <a:p>
            <a:r>
              <a:rPr lang="en-US" sz="1800" b="1" dirty="0">
                <a:latin typeface="Arial" panose="020B0604020202020204" pitchFamily="34" charset="0"/>
                <a:cs typeface="Arial" panose="020B0604020202020204" pitchFamily="34" charset="0"/>
              </a:rPr>
              <a:t>Key Areas of Focus:</a:t>
            </a:r>
          </a:p>
          <a:p>
            <a:pPr marL="342900" indent="-342900">
              <a:buFont typeface="+mj-lt"/>
              <a:buAutoNum type="arabicPeriod"/>
            </a:pPr>
            <a:r>
              <a:rPr lang="en-US" sz="1800" i="1" dirty="0">
                <a:latin typeface="Arial" panose="020B0604020202020204" pitchFamily="34" charset="0"/>
                <a:cs typeface="Arial" panose="020B0604020202020204" pitchFamily="34" charset="0"/>
              </a:rPr>
              <a:t>Channel Effectiveness</a:t>
            </a:r>
            <a:r>
              <a:rPr lang="en-US" sz="1800" dirty="0">
                <a:latin typeface="Arial" panose="020B0604020202020204" pitchFamily="34" charset="0"/>
                <a:cs typeface="Arial" panose="020B0604020202020204" pitchFamily="34" charset="0"/>
              </a:rPr>
              <a:t>: Evaluate the performance of different advertising channels.</a:t>
            </a:r>
          </a:p>
          <a:p>
            <a:pPr marL="342900" indent="-342900">
              <a:buFont typeface="+mj-lt"/>
              <a:buAutoNum type="arabicPeriod"/>
            </a:pPr>
            <a:r>
              <a:rPr lang="en-US" sz="1800" i="1" dirty="0">
                <a:latin typeface="Arial" panose="020B0604020202020204" pitchFamily="34" charset="0"/>
                <a:cs typeface="Arial" panose="020B0604020202020204" pitchFamily="34" charset="0"/>
              </a:rPr>
              <a:t>Target Audience Identification</a:t>
            </a:r>
            <a:r>
              <a:rPr lang="en-US" sz="1800" dirty="0">
                <a:latin typeface="Arial" panose="020B0604020202020204" pitchFamily="34" charset="0"/>
                <a:cs typeface="Arial" panose="020B0604020202020204" pitchFamily="34" charset="0"/>
              </a:rPr>
              <a:t>: Understand the specific audience segments reached by each channel.</a:t>
            </a:r>
          </a:p>
          <a:p>
            <a:pPr marL="342900" indent="-342900">
              <a:buFont typeface="+mj-lt"/>
              <a:buAutoNum type="arabicPeriod"/>
            </a:pPr>
            <a:r>
              <a:rPr lang="en-US" sz="1800" i="1" dirty="0">
                <a:latin typeface="Arial" panose="020B0604020202020204" pitchFamily="34" charset="0"/>
                <a:cs typeface="Arial" panose="020B0604020202020204" pitchFamily="34" charset="0"/>
              </a:rPr>
              <a:t>Conversion Rates</a:t>
            </a:r>
            <a:r>
              <a:rPr lang="en-US" sz="1800" dirty="0">
                <a:latin typeface="Arial" panose="020B0604020202020204" pitchFamily="34" charset="0"/>
                <a:cs typeface="Arial" panose="020B0604020202020204" pitchFamily="34" charset="0"/>
              </a:rPr>
              <a:t>: Analyze which channels drive the most qualified leads.</a:t>
            </a:r>
          </a:p>
          <a:p>
            <a:pPr marL="342900" indent="-342900">
              <a:buFont typeface="+mj-lt"/>
              <a:buAutoNum type="arabicPeriod"/>
            </a:pPr>
            <a:r>
              <a:rPr lang="en-US" sz="1800" i="1" dirty="0">
                <a:latin typeface="Arial" panose="020B0604020202020204" pitchFamily="34" charset="0"/>
                <a:cs typeface="Arial" panose="020B0604020202020204" pitchFamily="34" charset="0"/>
              </a:rPr>
              <a:t>Cost-Effectiveness</a:t>
            </a:r>
            <a:r>
              <a:rPr lang="en-US" sz="1800" dirty="0">
                <a:latin typeface="Arial" panose="020B0604020202020204" pitchFamily="34" charset="0"/>
                <a:cs typeface="Arial" panose="020B0604020202020204" pitchFamily="34" charset="0"/>
              </a:rPr>
              <a:t>: Determine the cost per acquisition (CPA) for each channel.</a:t>
            </a:r>
          </a:p>
          <a:p>
            <a:r>
              <a:rPr lang="en-US" sz="1800" b="1" dirty="0">
                <a:latin typeface="Arial" panose="020B0604020202020204" pitchFamily="34" charset="0"/>
                <a:cs typeface="Arial" panose="020B0604020202020204" pitchFamily="34" charset="0"/>
              </a:rPr>
              <a:t>Data Analysis Techniques:</a:t>
            </a:r>
          </a:p>
          <a:p>
            <a:pPr marL="342900" indent="-342900">
              <a:buFont typeface="+mj-lt"/>
              <a:buAutoNum type="arabicPeriod"/>
            </a:pPr>
            <a:r>
              <a:rPr lang="en-US" sz="1800" i="1" dirty="0">
                <a:latin typeface="Arial" panose="020B0604020202020204" pitchFamily="34" charset="0"/>
                <a:cs typeface="Arial" panose="020B0604020202020204" pitchFamily="34" charset="0"/>
              </a:rPr>
              <a:t>Time Series Analysis</a:t>
            </a:r>
            <a:r>
              <a:rPr lang="en-US" sz="1800" dirty="0">
                <a:latin typeface="Arial" panose="020B0604020202020204" pitchFamily="34" charset="0"/>
                <a:cs typeface="Arial" panose="020B0604020202020204" pitchFamily="34" charset="0"/>
              </a:rPr>
              <a:t>: Analyze call volume trends over time.</a:t>
            </a:r>
          </a:p>
          <a:p>
            <a:pPr marL="342900" indent="-342900">
              <a:buFont typeface="+mj-lt"/>
              <a:buAutoNum type="arabicPeriod"/>
            </a:pPr>
            <a:r>
              <a:rPr lang="en-US" sz="1800" i="1" dirty="0">
                <a:latin typeface="Arial" panose="020B0604020202020204" pitchFamily="34" charset="0"/>
                <a:cs typeface="Arial" panose="020B0604020202020204" pitchFamily="34" charset="0"/>
              </a:rPr>
              <a:t>Correlation Analysis</a:t>
            </a:r>
            <a:r>
              <a:rPr lang="en-US" sz="1800" dirty="0">
                <a:latin typeface="Arial" panose="020B0604020202020204" pitchFamily="34" charset="0"/>
                <a:cs typeface="Arial" panose="020B0604020202020204" pitchFamily="34" charset="0"/>
              </a:rPr>
              <a:t>: Examine the relationship between advertising spend and call volume.</a:t>
            </a:r>
          </a:p>
          <a:p>
            <a:pPr marL="342900" indent="-342900">
              <a:buFont typeface="+mj-lt"/>
              <a:buAutoNum type="arabicPeriod"/>
            </a:pPr>
            <a:r>
              <a:rPr lang="en-US" sz="1800" i="1" dirty="0">
                <a:latin typeface="Arial" panose="020B0604020202020204" pitchFamily="34" charset="0"/>
                <a:cs typeface="Arial" panose="020B0604020202020204" pitchFamily="34" charset="0"/>
              </a:rPr>
              <a:t>Customer Segmentation</a:t>
            </a:r>
            <a:r>
              <a:rPr lang="en-US" sz="1800" dirty="0">
                <a:latin typeface="Arial" panose="020B0604020202020204" pitchFamily="34" charset="0"/>
                <a:cs typeface="Arial" panose="020B0604020202020204" pitchFamily="34" charset="0"/>
              </a:rPr>
              <a:t>: Identify different customer segments.</a:t>
            </a:r>
          </a:p>
          <a:p>
            <a:pPr marL="342900" indent="-342900">
              <a:buFont typeface="+mj-lt"/>
              <a:buAutoNum type="arabicPeriod"/>
            </a:pPr>
            <a:r>
              <a:rPr lang="en-US" sz="1800" i="1" dirty="0">
                <a:latin typeface="Arial" panose="020B0604020202020204" pitchFamily="34" charset="0"/>
                <a:cs typeface="Arial" panose="020B0604020202020204" pitchFamily="34" charset="0"/>
              </a:rPr>
              <a:t>Attribution Modeling</a:t>
            </a:r>
            <a:r>
              <a:rPr lang="en-US" sz="1800" dirty="0">
                <a:latin typeface="Arial" panose="020B0604020202020204" pitchFamily="34" charset="0"/>
                <a:cs typeface="Arial" panose="020B0604020202020204" pitchFamily="34" charset="0"/>
              </a:rPr>
              <a:t>: Determine the impact of specific advertising channels on call volume.</a:t>
            </a:r>
          </a:p>
          <a:p>
            <a:pPr marL="0" indent="0">
              <a:buNone/>
            </a:pPr>
            <a:r>
              <a:rPr lang="en-US" sz="1800" dirty="0">
                <a:latin typeface="Arial" panose="020B0604020202020204" pitchFamily="34" charset="0"/>
                <a:cs typeface="Arial" panose="020B0604020202020204" pitchFamily="34" charset="0"/>
              </a:rPr>
              <a:t>     By effectively analyzing call volume data, businesses can optimize their advertising      strategies, allocate resources more efficiently, and maximize return on investment.</a:t>
            </a:r>
          </a:p>
          <a:p>
            <a:pPr marL="0" indent="0">
              <a:buNone/>
            </a:pPr>
            <a:endParaRPr lang="en-US" sz="1800" dirty="0"/>
          </a:p>
        </p:txBody>
      </p:sp>
    </p:spTree>
    <p:extLst>
      <p:ext uri="{BB962C8B-B14F-4D97-AF65-F5344CB8AC3E}">
        <p14:creationId xmlns:p14="http://schemas.microsoft.com/office/powerpoint/2010/main" val="10827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4050-CEF2-4A7E-9E3B-45A55E4C16DB}"/>
              </a:ext>
            </a:extLst>
          </p:cNvPr>
          <p:cNvSpPr>
            <a:spLocks noGrp="1"/>
          </p:cNvSpPr>
          <p:nvPr>
            <p:ph type="title"/>
          </p:nvPr>
        </p:nvSpPr>
        <p:spPr>
          <a:xfrm>
            <a:off x="838200" y="365126"/>
            <a:ext cx="10515600" cy="934286"/>
          </a:xfrm>
        </p:spPr>
        <p:txBody>
          <a:bodyPr/>
          <a:lstStyle/>
          <a:p>
            <a:pPr algn="ctr"/>
            <a:r>
              <a:rPr lang="en-US" b="1" u="sng" dirty="0">
                <a:latin typeface="Arial" panose="020B0604020202020204" pitchFamily="34" charset="0"/>
                <a:cs typeface="Arial" panose="020B0604020202020204" pitchFamily="34" charset="0"/>
              </a:rPr>
              <a:t>TECH STACK USED</a:t>
            </a:r>
          </a:p>
        </p:txBody>
      </p:sp>
      <p:sp>
        <p:nvSpPr>
          <p:cNvPr id="3" name="Content Placeholder 2">
            <a:extLst>
              <a:ext uri="{FF2B5EF4-FFF2-40B4-BE49-F238E27FC236}">
                <a16:creationId xmlns:a16="http://schemas.microsoft.com/office/drawing/2014/main" id="{760C19F4-A18D-46E6-9BD2-72488E4DFB99}"/>
              </a:ext>
            </a:extLst>
          </p:cNvPr>
          <p:cNvSpPr>
            <a:spLocks noGrp="1"/>
          </p:cNvSpPr>
          <p:nvPr>
            <p:ph idx="1"/>
          </p:nvPr>
        </p:nvSpPr>
        <p:spPr>
          <a:xfrm>
            <a:off x="1295400" y="1299412"/>
            <a:ext cx="10515600" cy="5193462"/>
          </a:xfrm>
        </p:spPr>
        <p:txBody>
          <a:bodyPr>
            <a:noAutofit/>
          </a:bodyPr>
          <a:lstStyle/>
          <a:p>
            <a:pPr marL="0" marR="0" indent="0" algn="just">
              <a:spcBef>
                <a:spcPts val="0"/>
              </a:spcBef>
              <a:spcAft>
                <a:spcPts val="4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I have used MS Office LTSC Professional Plus 2021 version for my project -</a:t>
            </a:r>
          </a:p>
          <a:p>
            <a:pPr marL="0" marR="0" indent="0" algn="just">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MS Excel: </a:t>
            </a:r>
          </a:p>
          <a:p>
            <a:pPr marL="342900" marR="0" lvl="0" indent="-342900" algn="just">
              <a:spcBef>
                <a:spcPts val="0"/>
              </a:spcBef>
              <a:spcAft>
                <a:spcPts val="400"/>
              </a:spcAft>
              <a:buFont typeface="Times New Roman" panose="02020603050405020304" pitchFamily="18" charset="0"/>
              <a:buChar char="•"/>
              <a:tabLst>
                <a:tab pos="457200"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Numerical Data: </a:t>
            </a:r>
            <a:r>
              <a:rPr lang="en-US" sz="1800" dirty="0">
                <a:effectLst/>
                <a:latin typeface="Arial" panose="020B0604020202020204" pitchFamily="34" charset="0"/>
                <a:ea typeface="Calibri" panose="020F0502020204030204" pitchFamily="34" charset="0"/>
                <a:cs typeface="Arial" panose="020B0604020202020204" pitchFamily="34" charset="0"/>
              </a:rPr>
              <a:t>Storing and manipulating numbers, performing calculations using formulas and functions, and creating financial models.</a:t>
            </a:r>
          </a:p>
          <a:p>
            <a:pPr marL="342900" marR="0" lvl="0" indent="-342900" algn="just">
              <a:spcBef>
                <a:spcPts val="0"/>
              </a:spcBef>
              <a:spcAft>
                <a:spcPts val="400"/>
              </a:spcAft>
              <a:buFont typeface="Times New Roman" panose="02020603050405020304" pitchFamily="18" charset="0"/>
              <a:buChar char="•"/>
              <a:tabLst>
                <a:tab pos="457200"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Data Tables and Charts: </a:t>
            </a:r>
            <a:r>
              <a:rPr lang="en-US" sz="1800" dirty="0">
                <a:effectLst/>
                <a:latin typeface="Arial" panose="020B0604020202020204" pitchFamily="34" charset="0"/>
                <a:ea typeface="Calibri" panose="020F0502020204030204" pitchFamily="34" charset="0"/>
                <a:cs typeface="Arial" panose="020B0604020202020204" pitchFamily="34" charset="0"/>
              </a:rPr>
              <a:t>Organizing large datasets into rows and columns, and generating various charts and graphs to visually represent trends and patterns.</a:t>
            </a:r>
          </a:p>
          <a:p>
            <a:pPr marL="342900" marR="0" lvl="0" indent="-342900" algn="just">
              <a:spcBef>
                <a:spcPts val="0"/>
              </a:spcBef>
              <a:spcAft>
                <a:spcPts val="400"/>
              </a:spcAft>
              <a:buFont typeface="Times New Roman" panose="02020603050405020304" pitchFamily="18" charset="0"/>
              <a:buChar char="•"/>
              <a:tabLst>
                <a:tab pos="457200"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Data Analysis Tools: </a:t>
            </a:r>
            <a:r>
              <a:rPr lang="en-US" sz="1800" dirty="0">
                <a:effectLst/>
                <a:latin typeface="Arial" panose="020B0604020202020204" pitchFamily="34" charset="0"/>
                <a:ea typeface="Calibri" panose="020F0502020204030204" pitchFamily="34" charset="0"/>
                <a:cs typeface="Arial" panose="020B0604020202020204" pitchFamily="34" charset="0"/>
              </a:rPr>
              <a:t>Offering features like pivot tables for summarizing data, sorting and filtering for focused analysis, and conditional formatting for highlighting important information.</a:t>
            </a:r>
          </a:p>
          <a:p>
            <a:pPr marL="0" marR="0" indent="0" algn="just">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MS PowerPoint: </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Slide Creation: </a:t>
            </a:r>
            <a:r>
              <a:rPr lang="en-US" sz="1800" dirty="0">
                <a:effectLst/>
                <a:latin typeface="Arial" panose="020B0604020202020204" pitchFamily="34" charset="0"/>
                <a:ea typeface="Calibri" panose="020F0502020204030204" pitchFamily="34" charset="0"/>
                <a:cs typeface="Arial" panose="020B0604020202020204" pitchFamily="34" charset="0"/>
              </a:rPr>
              <a:t>Build compelling presentations using a variety of layouts for text, images, charts, and graphs.</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Visual Storytelling: </a:t>
            </a:r>
            <a:r>
              <a:rPr lang="en-US" sz="1800" dirty="0">
                <a:effectLst/>
                <a:latin typeface="Arial" panose="020B0604020202020204" pitchFamily="34" charset="0"/>
                <a:ea typeface="Calibri" panose="020F0502020204030204" pitchFamily="34" charset="0"/>
                <a:cs typeface="Arial" panose="020B0604020202020204" pitchFamily="34" charset="0"/>
              </a:rPr>
              <a:t>Enhance your message with multimedia elements like pictures, videos, and sound effects, bringing your presentation to life.</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Customization:</a:t>
            </a:r>
            <a:r>
              <a:rPr lang="en-US" sz="1800" dirty="0">
                <a:effectLst/>
                <a:latin typeface="Arial" panose="020B0604020202020204" pitchFamily="34" charset="0"/>
                <a:ea typeface="Calibri" panose="020F0502020204030204" pitchFamily="34" charset="0"/>
                <a:cs typeface="Arial" panose="020B0604020202020204" pitchFamily="34" charset="0"/>
              </a:rPr>
              <a:t> Tailor your presentation to your audience and brand with a wide range of design themes, fonts, and color schemes.</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Delivery Tools: </a:t>
            </a:r>
            <a:r>
              <a:rPr lang="en-US" sz="1800" dirty="0">
                <a:effectLst/>
                <a:latin typeface="Arial" panose="020B0604020202020204" pitchFamily="34" charset="0"/>
                <a:ea typeface="Calibri" panose="020F0502020204030204" pitchFamily="34" charset="0"/>
                <a:cs typeface="Arial" panose="020B0604020202020204" pitchFamily="34" charset="0"/>
              </a:rPr>
              <a:t>Projector support, presenter notes, and speaker view with a countdown timer empower you to deliver a confident and engaging presentation.</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583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5016-E766-4193-952F-DEBA5B0FD6B3}"/>
              </a:ext>
            </a:extLst>
          </p:cNvPr>
          <p:cNvSpPr>
            <a:spLocks noGrp="1"/>
          </p:cNvSpPr>
          <p:nvPr>
            <p:ph type="title"/>
          </p:nvPr>
        </p:nvSpPr>
        <p:spPr>
          <a:xfrm>
            <a:off x="1830925" y="306333"/>
            <a:ext cx="8911687" cy="1280890"/>
          </a:xfrm>
        </p:spPr>
        <p:txBody>
          <a:bodyPr/>
          <a:lstStyle/>
          <a:p>
            <a:pPr algn="ctr"/>
            <a:r>
              <a:rPr lang="en-US" b="1" u="sng" dirty="0">
                <a:latin typeface="Arial" panose="020B0604020202020204" pitchFamily="34" charset="0"/>
                <a:cs typeface="Arial" panose="020B0604020202020204" pitchFamily="34" charset="0"/>
              </a:rPr>
              <a:t>TASKS</a:t>
            </a:r>
          </a:p>
        </p:txBody>
      </p:sp>
      <p:sp>
        <p:nvSpPr>
          <p:cNvPr id="3" name="Content Placeholder 2">
            <a:extLst>
              <a:ext uri="{FF2B5EF4-FFF2-40B4-BE49-F238E27FC236}">
                <a16:creationId xmlns:a16="http://schemas.microsoft.com/office/drawing/2014/main" id="{EC64291D-6875-43F4-90D4-A2F9DAA5F27E}"/>
              </a:ext>
            </a:extLst>
          </p:cNvPr>
          <p:cNvSpPr>
            <a:spLocks noGrp="1"/>
          </p:cNvSpPr>
          <p:nvPr>
            <p:ph idx="1"/>
          </p:nvPr>
        </p:nvSpPr>
        <p:spPr>
          <a:xfrm>
            <a:off x="2280712" y="1192266"/>
            <a:ext cx="8915400" cy="1384300"/>
          </a:xfrm>
        </p:spPr>
        <p:txBody>
          <a:bodyPr>
            <a:normAutofit/>
          </a:bodyPr>
          <a:lstStyle/>
          <a:p>
            <a:pPr marL="0" indent="0">
              <a:buNone/>
            </a:pPr>
            <a:r>
              <a:rPr lang="en-US" sz="1800" b="1" dirty="0">
                <a:latin typeface="Arial" panose="020B0604020202020204" pitchFamily="34" charset="0"/>
                <a:cs typeface="Arial" panose="020B0604020202020204" pitchFamily="34" charset="0"/>
              </a:rPr>
              <a:t>Average Call Duration: </a:t>
            </a:r>
            <a:r>
              <a:rPr lang="en-US" sz="1800" dirty="0">
                <a:latin typeface="Arial" panose="020B0604020202020204" pitchFamily="34" charset="0"/>
                <a:cs typeface="Arial" panose="020B0604020202020204" pitchFamily="34" charset="0"/>
              </a:rPr>
              <a:t>Determine the average duration of all incoming calls received by agents. This should be calculated for each time bucket.</a:t>
            </a:r>
          </a:p>
          <a:p>
            <a:pPr marL="0" indent="0">
              <a:buNone/>
            </a:pPr>
            <a:r>
              <a:rPr lang="en-US" sz="1800" b="1" i="1" dirty="0">
                <a:latin typeface="Arial" panose="020B0604020202020204" pitchFamily="34" charset="0"/>
                <a:cs typeface="Arial" panose="020B0604020202020204" pitchFamily="34" charset="0"/>
              </a:rPr>
              <a:t>Task</a:t>
            </a:r>
            <a:r>
              <a:rPr lang="en-US" sz="1800" b="1"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What is the average duration of calls for each time bucket?</a:t>
            </a:r>
          </a:p>
          <a:p>
            <a:pPr marL="0" indent="0">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CB2D81-A227-4027-811A-2C85842FED81}"/>
              </a:ext>
            </a:extLst>
          </p:cNvPr>
          <p:cNvPicPr>
            <a:picLocks noChangeAspect="1"/>
          </p:cNvPicPr>
          <p:nvPr/>
        </p:nvPicPr>
        <p:blipFill>
          <a:blip r:embed="rId2"/>
          <a:stretch>
            <a:fillRect/>
          </a:stretch>
        </p:blipFill>
        <p:spPr>
          <a:xfrm>
            <a:off x="2377024" y="2576566"/>
            <a:ext cx="8722775" cy="3975101"/>
          </a:xfrm>
          <a:prstGeom prst="rect">
            <a:avLst/>
          </a:prstGeom>
        </p:spPr>
      </p:pic>
    </p:spTree>
    <p:extLst>
      <p:ext uri="{BB962C8B-B14F-4D97-AF65-F5344CB8AC3E}">
        <p14:creationId xmlns:p14="http://schemas.microsoft.com/office/powerpoint/2010/main" val="103717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EA0B4956-F6EB-493D-9692-804D3D9253FB}"/>
              </a:ext>
            </a:extLst>
          </p:cNvPr>
          <p:cNvSpPr>
            <a:spLocks noGrp="1"/>
          </p:cNvSpPr>
          <p:nvPr>
            <p:ph type="subTitle" idx="1"/>
          </p:nvPr>
        </p:nvSpPr>
        <p:spPr>
          <a:xfrm>
            <a:off x="1778000" y="5266590"/>
            <a:ext cx="9937750" cy="1307247"/>
          </a:xfrm>
        </p:spPr>
        <p:txBody>
          <a:bodyPr>
            <a:noAutofit/>
          </a:bodyPr>
          <a:lstStyle/>
          <a:p>
            <a:pPr algn="l"/>
            <a:r>
              <a:rPr lang="en-US" sz="1800" dirty="0">
                <a:latin typeface="Arial" panose="020B0604020202020204" pitchFamily="34" charset="0"/>
                <a:cs typeface="Arial" panose="020B0604020202020204" pitchFamily="34" charset="0"/>
              </a:rPr>
              <a:t>The analysis focused on answered calls, excluding rejected calls to ensure accurate representation of average call duration. This approach avoided skewing the results with irrelevant data points. The analysis revealed consistent call duration patterns across different time buckets, indicating a relatively stable average call handling time.</a:t>
            </a:r>
          </a:p>
        </p:txBody>
      </p:sp>
      <p:pic>
        <p:nvPicPr>
          <p:cNvPr id="5" name="Content Placeholder 4">
            <a:extLst>
              <a:ext uri="{FF2B5EF4-FFF2-40B4-BE49-F238E27FC236}">
                <a16:creationId xmlns:a16="http://schemas.microsoft.com/office/drawing/2014/main" id="{BE2046DF-AE48-49F4-AD7F-95C12D712451}"/>
              </a:ext>
            </a:extLst>
          </p:cNvPr>
          <p:cNvPicPr>
            <a:picLocks noGrp="1" noChangeAspect="1"/>
          </p:cNvPicPr>
          <p:nvPr>
            <p:ph idx="4294967295"/>
          </p:nvPr>
        </p:nvPicPr>
        <p:blipFill>
          <a:blip r:embed="rId2"/>
          <a:stretch>
            <a:fillRect/>
          </a:stretch>
        </p:blipFill>
        <p:spPr>
          <a:xfrm>
            <a:off x="1651000" y="398463"/>
            <a:ext cx="10191750" cy="4694237"/>
          </a:xfrm>
        </p:spPr>
      </p:pic>
    </p:spTree>
    <p:extLst>
      <p:ext uri="{BB962C8B-B14F-4D97-AF65-F5344CB8AC3E}">
        <p14:creationId xmlns:p14="http://schemas.microsoft.com/office/powerpoint/2010/main" val="299602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6FB6-F1BB-4A17-9EDC-538B85456763}"/>
              </a:ext>
            </a:extLst>
          </p:cNvPr>
          <p:cNvSpPr>
            <a:spLocks noGrp="1"/>
          </p:cNvSpPr>
          <p:nvPr>
            <p:ph type="title"/>
          </p:nvPr>
        </p:nvSpPr>
        <p:spPr>
          <a:xfrm>
            <a:off x="1689100" y="365126"/>
            <a:ext cx="9664700" cy="895784"/>
          </a:xfrm>
        </p:spPr>
        <p:txBody>
          <a:bodyPr>
            <a:noAutofit/>
          </a:bodyPr>
          <a:lstStyle/>
          <a:p>
            <a:r>
              <a:rPr lang="en-US" sz="1800" b="1" dirty="0">
                <a:latin typeface="Arial" panose="020B0604020202020204" pitchFamily="34" charset="0"/>
                <a:cs typeface="Arial" panose="020B0604020202020204" pitchFamily="34" charset="0"/>
              </a:rPr>
              <a:t>Call Volume Analysis: </a:t>
            </a:r>
            <a:r>
              <a:rPr lang="en-US" sz="1800" dirty="0">
                <a:latin typeface="Arial" panose="020B0604020202020204" pitchFamily="34" charset="0"/>
                <a:cs typeface="Arial" panose="020B0604020202020204" pitchFamily="34" charset="0"/>
              </a:rPr>
              <a:t>Visualize the total number of calls received. This should be represented as a graph or chart showing the number of calls against time. Time should be represented in buckets (e.g., 1-2, 2-3, etc.).</a:t>
            </a:r>
          </a:p>
        </p:txBody>
      </p:sp>
      <p:sp>
        <p:nvSpPr>
          <p:cNvPr id="3" name="Content Placeholder 2">
            <a:extLst>
              <a:ext uri="{FF2B5EF4-FFF2-40B4-BE49-F238E27FC236}">
                <a16:creationId xmlns:a16="http://schemas.microsoft.com/office/drawing/2014/main" id="{EECBE10F-E414-42E8-8B5B-1A626DF68F13}"/>
              </a:ext>
            </a:extLst>
          </p:cNvPr>
          <p:cNvSpPr>
            <a:spLocks noGrp="1"/>
          </p:cNvSpPr>
          <p:nvPr>
            <p:ph idx="1"/>
          </p:nvPr>
        </p:nvSpPr>
        <p:spPr>
          <a:xfrm>
            <a:off x="1689100" y="1409700"/>
            <a:ext cx="9664700" cy="762000"/>
          </a:xfrm>
        </p:spPr>
        <p:txBody>
          <a:bodyPr>
            <a:noAutofit/>
          </a:bodyPr>
          <a:lstStyle/>
          <a:p>
            <a:pPr marL="0" indent="0" algn="l">
              <a:buNone/>
            </a:pPr>
            <a:r>
              <a:rPr lang="en-US" sz="1800" b="1" i="1" dirty="0">
                <a:latin typeface="Arial" panose="020B0604020202020204" pitchFamily="34" charset="0"/>
                <a:cs typeface="Arial" panose="020B0604020202020204" pitchFamily="34" charset="0"/>
              </a:rPr>
              <a:t>Task: </a:t>
            </a:r>
            <a:r>
              <a:rPr lang="en-US" sz="1800" dirty="0">
                <a:latin typeface="Arial" panose="020B0604020202020204" pitchFamily="34" charset="0"/>
                <a:cs typeface="Arial" panose="020B0604020202020204" pitchFamily="34" charset="0"/>
              </a:rPr>
              <a:t>Can you create a chart or graph that shows the number of calls received in each time bucket?</a:t>
            </a:r>
          </a:p>
          <a:p>
            <a:pPr marL="0" indent="0" algn="l">
              <a:buNone/>
            </a:pPr>
            <a:endParaRPr lang="en-US" sz="1800" dirty="0">
              <a:latin typeface="Arial" panose="020B0604020202020204" pitchFamily="34" charset="0"/>
              <a:cs typeface="Arial" panose="020B0604020202020204" pitchFamily="34" charset="0"/>
            </a:endParaRPr>
          </a:p>
          <a:p>
            <a:pPr marL="0" indent="0">
              <a:buNone/>
            </a:pP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0E5ABF7-4C7D-4BF1-BE0D-91E7735755D3}"/>
              </a:ext>
            </a:extLst>
          </p:cNvPr>
          <p:cNvPicPr>
            <a:picLocks noChangeAspect="1"/>
          </p:cNvPicPr>
          <p:nvPr/>
        </p:nvPicPr>
        <p:blipFill>
          <a:blip r:embed="rId2"/>
          <a:stretch>
            <a:fillRect/>
          </a:stretch>
        </p:blipFill>
        <p:spPr>
          <a:xfrm>
            <a:off x="1841500" y="2477616"/>
            <a:ext cx="9423400" cy="4015258"/>
          </a:xfrm>
          <a:prstGeom prst="rect">
            <a:avLst/>
          </a:prstGeom>
        </p:spPr>
      </p:pic>
    </p:spTree>
    <p:extLst>
      <p:ext uri="{BB962C8B-B14F-4D97-AF65-F5344CB8AC3E}">
        <p14:creationId xmlns:p14="http://schemas.microsoft.com/office/powerpoint/2010/main" val="366439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D399CD6-D546-4BEA-A166-5E738051EDAD}"/>
              </a:ext>
            </a:extLst>
          </p:cNvPr>
          <p:cNvSpPr>
            <a:spLocks noGrp="1"/>
          </p:cNvSpPr>
          <p:nvPr>
            <p:ph type="subTitle" idx="1"/>
          </p:nvPr>
        </p:nvSpPr>
        <p:spPr>
          <a:xfrm>
            <a:off x="1730140" y="5490666"/>
            <a:ext cx="9890359" cy="1240334"/>
          </a:xfrm>
        </p:spPr>
        <p:txBody>
          <a:bodyPr>
            <a:noAutofit/>
          </a:bodyPr>
          <a:lstStyle/>
          <a:p>
            <a:pPr algn="l"/>
            <a:r>
              <a:rPr lang="en-US" sz="1800" dirty="0">
                <a:latin typeface="Arial" panose="020B0604020202020204" pitchFamily="34" charset="0"/>
                <a:cs typeface="Arial" panose="020B0604020202020204" pitchFamily="34" charset="0"/>
              </a:rPr>
              <a:t>The analysis revealed a distinct pattern in call volume throughout the day. The company experienced a surge in incoming calls during peak hours, specifically between 9 AM and 1 PM. As the day progressed, call volume gradually declined, reaching approximately 5% of the total daily calls by the end of the business day.</a:t>
            </a:r>
          </a:p>
        </p:txBody>
      </p:sp>
      <p:pic>
        <p:nvPicPr>
          <p:cNvPr id="7" name="Picture 6">
            <a:extLst>
              <a:ext uri="{FF2B5EF4-FFF2-40B4-BE49-F238E27FC236}">
                <a16:creationId xmlns:a16="http://schemas.microsoft.com/office/drawing/2014/main" id="{0A4BBA61-23F2-499F-86D1-F7E244F4F716}"/>
              </a:ext>
            </a:extLst>
          </p:cNvPr>
          <p:cNvPicPr>
            <a:picLocks noChangeAspect="1"/>
          </p:cNvPicPr>
          <p:nvPr/>
        </p:nvPicPr>
        <p:blipFill>
          <a:blip r:embed="rId2"/>
          <a:stretch>
            <a:fillRect/>
          </a:stretch>
        </p:blipFill>
        <p:spPr>
          <a:xfrm>
            <a:off x="1730140" y="549041"/>
            <a:ext cx="9890359" cy="4776525"/>
          </a:xfrm>
          <a:prstGeom prst="rect">
            <a:avLst/>
          </a:prstGeom>
        </p:spPr>
      </p:pic>
    </p:spTree>
    <p:extLst>
      <p:ext uri="{BB962C8B-B14F-4D97-AF65-F5344CB8AC3E}">
        <p14:creationId xmlns:p14="http://schemas.microsoft.com/office/powerpoint/2010/main" val="93968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793E-B894-4CA9-BEA3-DFB073FB109F}"/>
              </a:ext>
            </a:extLst>
          </p:cNvPr>
          <p:cNvSpPr>
            <a:spLocks noGrp="1"/>
          </p:cNvSpPr>
          <p:nvPr>
            <p:ph type="title"/>
          </p:nvPr>
        </p:nvSpPr>
        <p:spPr>
          <a:xfrm>
            <a:off x="1587500" y="365126"/>
            <a:ext cx="9766300" cy="1107540"/>
          </a:xfrm>
        </p:spPr>
        <p:txBody>
          <a:bodyPr>
            <a:normAutofit fontScale="90000"/>
          </a:bodyPr>
          <a:lstStyle/>
          <a:p>
            <a:r>
              <a:rPr lang="en-US" sz="1800" b="1" dirty="0">
                <a:latin typeface="Arial" panose="020B0604020202020204" pitchFamily="34" charset="0"/>
                <a:cs typeface="Arial" panose="020B0604020202020204" pitchFamily="34" charset="0"/>
              </a:rPr>
              <a:t>Manpower Planning: </a:t>
            </a:r>
            <a:r>
              <a:rPr lang="en-US" sz="1800" dirty="0">
                <a:latin typeface="Arial" panose="020B0604020202020204" pitchFamily="34" charset="0"/>
                <a:cs typeface="Arial" panose="020B0604020202020204" pitchFamily="34" charset="0"/>
              </a:rPr>
              <a:t>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p:txBody>
      </p:sp>
      <p:sp>
        <p:nvSpPr>
          <p:cNvPr id="3" name="Content Placeholder 2">
            <a:extLst>
              <a:ext uri="{FF2B5EF4-FFF2-40B4-BE49-F238E27FC236}">
                <a16:creationId xmlns:a16="http://schemas.microsoft.com/office/drawing/2014/main" id="{557A01C1-D63C-4DAE-AA21-B695DC8604F1}"/>
              </a:ext>
            </a:extLst>
          </p:cNvPr>
          <p:cNvSpPr>
            <a:spLocks noGrp="1"/>
          </p:cNvSpPr>
          <p:nvPr>
            <p:ph idx="1"/>
          </p:nvPr>
        </p:nvSpPr>
        <p:spPr>
          <a:xfrm>
            <a:off x="1587500" y="1663700"/>
            <a:ext cx="9766300" cy="745982"/>
          </a:xfrm>
        </p:spPr>
        <p:txBody>
          <a:bodyPr>
            <a:normAutofit/>
          </a:bodyPr>
          <a:lstStyle/>
          <a:p>
            <a:pPr marL="0" indent="0">
              <a:buNone/>
            </a:pPr>
            <a:r>
              <a:rPr lang="en-US" sz="1800" b="1" i="1" dirty="0">
                <a:latin typeface="Arial" panose="020B0604020202020204" pitchFamily="34" charset="0"/>
                <a:cs typeface="Arial" panose="020B0604020202020204" pitchFamily="34" charset="0"/>
              </a:rPr>
              <a:t>Task: </a:t>
            </a:r>
            <a:r>
              <a:rPr lang="en-US" sz="1800" dirty="0">
                <a:latin typeface="Arial" panose="020B0604020202020204" pitchFamily="34" charset="0"/>
                <a:cs typeface="Arial" panose="020B0604020202020204" pitchFamily="34" charset="0"/>
              </a:rPr>
              <a:t>What is the minimum number of agents required in each time bucket to reduce the abandon rate to 10%?</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D01E287-D89E-424E-B6D5-5EA6B1AFC931}"/>
              </a:ext>
            </a:extLst>
          </p:cNvPr>
          <p:cNvPicPr>
            <a:picLocks noChangeAspect="1"/>
          </p:cNvPicPr>
          <p:nvPr/>
        </p:nvPicPr>
        <p:blipFill>
          <a:blip r:embed="rId2"/>
          <a:stretch>
            <a:fillRect/>
          </a:stretch>
        </p:blipFill>
        <p:spPr>
          <a:xfrm>
            <a:off x="2485520" y="2683017"/>
            <a:ext cx="7953879" cy="2269983"/>
          </a:xfrm>
          <a:prstGeom prst="rect">
            <a:avLst/>
          </a:prstGeom>
        </p:spPr>
      </p:pic>
      <p:sp>
        <p:nvSpPr>
          <p:cNvPr id="7" name="TextBox 6">
            <a:extLst>
              <a:ext uri="{FF2B5EF4-FFF2-40B4-BE49-F238E27FC236}">
                <a16:creationId xmlns:a16="http://schemas.microsoft.com/office/drawing/2014/main" id="{5883A54A-2F47-4EB5-AB26-C1FF98DEC281}"/>
              </a:ext>
            </a:extLst>
          </p:cNvPr>
          <p:cNvSpPr txBox="1"/>
          <p:nvPr/>
        </p:nvSpPr>
        <p:spPr>
          <a:xfrm>
            <a:off x="1587499" y="5188017"/>
            <a:ext cx="976630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To determine the optimal number of agents required, the project calculated the average call handling capacity per agent on a daily and hourly basis. Assumptions regarding lunch and snack breaks, along with actual working hours, were provided by </a:t>
            </a:r>
            <a:r>
              <a:rPr lang="en-US" dirty="0" err="1">
                <a:latin typeface="Arial" panose="020B0604020202020204" pitchFamily="34" charset="0"/>
                <a:cs typeface="Arial" panose="020B0604020202020204" pitchFamily="34" charset="0"/>
              </a:rPr>
              <a:t>Trainity</a:t>
            </a:r>
            <a:r>
              <a:rPr lang="en-US" dirty="0">
                <a:latin typeface="Arial" panose="020B0604020202020204" pitchFamily="34" charset="0"/>
                <a:cs typeface="Arial" panose="020B0604020202020204" pitchFamily="34" charset="0"/>
              </a:rPr>
              <a:t> to facilitate accurate calculations. This analysis enabled the assessment of current staffing levels and potential areas for optimization.</a:t>
            </a:r>
          </a:p>
        </p:txBody>
      </p:sp>
    </p:spTree>
    <p:extLst>
      <p:ext uri="{BB962C8B-B14F-4D97-AF65-F5344CB8AC3E}">
        <p14:creationId xmlns:p14="http://schemas.microsoft.com/office/powerpoint/2010/main" val="271809016"/>
      </p:ext>
    </p:extLst>
  </p:cSld>
  <p:clrMapOvr>
    <a:masterClrMapping/>
  </p:clrMapOvr>
</p:sld>
</file>

<file path=ppt/theme/theme1.xml><?xml version="1.0" encoding="utf-8"?>
<a:theme xmlns:a="http://schemas.openxmlformats.org/drawingml/2006/main" name="Wisp">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TM03457475[[fn=Frame]]</Template>
  <TotalTime>7086</TotalTime>
  <Words>1745</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Times New Roman</vt:lpstr>
      <vt:lpstr>Wingdings</vt:lpstr>
      <vt:lpstr>Wingdings 3</vt:lpstr>
      <vt:lpstr>Wisp</vt:lpstr>
      <vt:lpstr>ABC Call Volume Trend Analysis </vt:lpstr>
      <vt:lpstr>PROJECT DESCRIPTION</vt:lpstr>
      <vt:lpstr>PROJECT APPROACH</vt:lpstr>
      <vt:lpstr>TECH STACK USED</vt:lpstr>
      <vt:lpstr>TASKS</vt:lpstr>
      <vt:lpstr>PowerPoint Presentation</vt:lpstr>
      <vt:lpstr>Call Volume Analysis: Visualize the total number of calls received. This should be represented as a graph or chart showing the number of calls against time. Time should be represented in buckets (e.g., 1-2, 2-3, etc.).</vt:lpstr>
      <vt:lpstr>PowerPoint Presentation</vt:lpstr>
      <vt:lpstr>Manpower Planning: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vt:lpstr>
      <vt:lpstr>PowerPoint Presentation</vt:lpstr>
      <vt:lpstr>PowerPoint Presentation</vt:lpstr>
      <vt:lpstr>PowerPoint Presentation</vt:lpstr>
      <vt:lpstr>PowerPoint Presentation</vt:lpstr>
      <vt:lpstr>PowerPoint Presentation</vt:lpstr>
      <vt:lpstr>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 Assumptions: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                                                        </vt:lpstr>
      <vt:lpstr>PowerPoint Presentation</vt:lpstr>
      <vt:lpstr>PowerPoint Presentation</vt:lpstr>
      <vt:lpstr>PowerPoint Presentation</vt:lpstr>
      <vt:lpstr>INSIGHTS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Rishabh Anand</dc:creator>
  <cp:lastModifiedBy>Rishabh Anand</cp:lastModifiedBy>
  <cp:revision>24</cp:revision>
  <dcterms:created xsi:type="dcterms:W3CDTF">2024-08-22T08:05:34Z</dcterms:created>
  <dcterms:modified xsi:type="dcterms:W3CDTF">2024-08-27T06:15:06Z</dcterms:modified>
</cp:coreProperties>
</file>