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56" r:id="rId2"/>
    <p:sldId id="257" r:id="rId3"/>
    <p:sldId id="258" r:id="rId4"/>
    <p:sldId id="288" r:id="rId5"/>
    <p:sldId id="283" r:id="rId6"/>
    <p:sldId id="284" r:id="rId7"/>
    <p:sldId id="273" r:id="rId8"/>
    <p:sldId id="274" r:id="rId9"/>
    <p:sldId id="275" r:id="rId10"/>
    <p:sldId id="287" r:id="rId11"/>
    <p:sldId id="276" r:id="rId12"/>
    <p:sldId id="277" r:id="rId13"/>
    <p:sldId id="278" r:id="rId14"/>
    <p:sldId id="279" r:id="rId15"/>
    <p:sldId id="280" r:id="rId16"/>
    <p:sldId id="281" r:id="rId17"/>
    <p:sldId id="260"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9E7C9-CC78-4B1C-AA13-5A54CFF4C52C}"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C343-71DA-42C2-89B6-7BB60C98DA53}" type="slidenum">
              <a:rPr lang="en-US" smtClean="0"/>
              <a:t>‹#›</a:t>
            </a:fld>
            <a:endParaRPr lang="en-US" dirty="0"/>
          </a:p>
        </p:txBody>
      </p:sp>
    </p:spTree>
    <p:extLst>
      <p:ext uri="{BB962C8B-B14F-4D97-AF65-F5344CB8AC3E}">
        <p14:creationId xmlns:p14="http://schemas.microsoft.com/office/powerpoint/2010/main" val="75334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ACF46DC-E655-452E-9F20-4A87050E454B}" type="datetimeFigureOut">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C58FAD-C95C-4C43-B54A-3DA6A5B4F8F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379731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C58FAD-C95C-4C43-B54A-3DA6A5B4F8F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8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320757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C58FAD-C95C-4C43-B54A-3DA6A5B4F8F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55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190150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392846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412676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33886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C58FAD-C95C-4C43-B54A-3DA6A5B4F8F5}" type="slidenum">
              <a:rPr lang="en-US" smtClean="0"/>
              <a:t>‹#›</a:t>
            </a:fld>
            <a:endParaRPr lang="en-US" dirty="0"/>
          </a:p>
        </p:txBody>
      </p:sp>
    </p:spTree>
    <p:extLst>
      <p:ext uri="{BB962C8B-B14F-4D97-AF65-F5344CB8AC3E}">
        <p14:creationId xmlns:p14="http://schemas.microsoft.com/office/powerpoint/2010/main" val="496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CF46DC-E655-452E-9F20-4A87050E454B}" type="datetimeFigureOut">
              <a:rPr lang="en-US" smtClean="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C58FAD-C95C-4C43-B54A-3DA6A5B4F8F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22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tint val="95000"/>
              <a:shade val="85000"/>
              <a:satMod val="12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CF46DC-E655-452E-9F20-4A87050E454B}" type="datetimeFigureOut">
              <a:rPr lang="en-US" smtClean="0"/>
              <a:t>7/5/2024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EC58FAD-C95C-4C43-B54A-3DA6A5B4F8F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0435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BB37849-472D-4B94-A8FC-544C3F3B3A33}"/>
              </a:ext>
            </a:extLst>
          </p:cNvPr>
          <p:cNvSpPr>
            <a:spLocks noGrp="1"/>
          </p:cNvSpPr>
          <p:nvPr>
            <p:ph type="ctrTitle"/>
          </p:nvPr>
        </p:nvSpPr>
        <p:spPr>
          <a:xfrm>
            <a:off x="1992428" y="2018179"/>
            <a:ext cx="7743525" cy="2791326"/>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pPr algn="ctr"/>
            <a:r>
              <a:rPr lang="en-US" sz="9600" dirty="0"/>
              <a:t>Hiring Process Analysis</a:t>
            </a:r>
          </a:p>
        </p:txBody>
      </p:sp>
      <p:sp>
        <p:nvSpPr>
          <p:cNvPr id="3" name="Subtitle 2">
            <a:extLst>
              <a:ext uri="{FF2B5EF4-FFF2-40B4-BE49-F238E27FC236}">
                <a16:creationId xmlns:a16="http://schemas.microsoft.com/office/drawing/2014/main" id="{932DEF13-EAA9-49F6-9AAE-348C10762E91}"/>
              </a:ext>
            </a:extLst>
          </p:cNvPr>
          <p:cNvSpPr>
            <a:spLocks noGrp="1"/>
          </p:cNvSpPr>
          <p:nvPr>
            <p:ph type="subTitle" idx="1"/>
          </p:nvPr>
        </p:nvSpPr>
        <p:spPr>
          <a:xfrm>
            <a:off x="6535553" y="5178392"/>
            <a:ext cx="3200400" cy="699518"/>
          </a:xfrm>
        </p:spPr>
        <p:txBody>
          <a:bodyPr>
            <a:noAutofit/>
          </a:bodyPr>
          <a:lstStyle/>
          <a:p>
            <a:pPr algn="ctr"/>
            <a:r>
              <a:rPr lang="en-US" sz="4800" dirty="0"/>
              <a:t>Statistics</a:t>
            </a:r>
          </a:p>
        </p:txBody>
      </p:sp>
    </p:spTree>
    <p:extLst>
      <p:ext uri="{BB962C8B-B14F-4D97-AF65-F5344CB8AC3E}">
        <p14:creationId xmlns:p14="http://schemas.microsoft.com/office/powerpoint/2010/main" val="214804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1DAEFE-E537-45A0-87C4-485AE8408B21}"/>
              </a:ext>
            </a:extLst>
          </p:cNvPr>
          <p:cNvPicPr>
            <a:picLocks noGrp="1" noChangeAspect="1"/>
          </p:cNvPicPr>
          <p:nvPr>
            <p:ph idx="1"/>
          </p:nvPr>
        </p:nvPicPr>
        <p:blipFill>
          <a:blip r:embed="rId2"/>
          <a:stretch>
            <a:fillRect/>
          </a:stretch>
        </p:blipFill>
        <p:spPr>
          <a:xfrm>
            <a:off x="1466249" y="926431"/>
            <a:ext cx="9259502" cy="5005137"/>
          </a:xfrm>
        </p:spPr>
      </p:pic>
    </p:spTree>
    <p:extLst>
      <p:ext uri="{BB962C8B-B14F-4D97-AF65-F5344CB8AC3E}">
        <p14:creationId xmlns:p14="http://schemas.microsoft.com/office/powerpoint/2010/main" val="11472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2E75-8084-4428-841A-B73C0D14F2CA}"/>
              </a:ext>
            </a:extLst>
          </p:cNvPr>
          <p:cNvSpPr>
            <a:spLocks noGrp="1"/>
          </p:cNvSpPr>
          <p:nvPr>
            <p:ph type="title"/>
          </p:nvPr>
        </p:nvSpPr>
        <p:spPr>
          <a:xfrm>
            <a:off x="1024128" y="296458"/>
            <a:ext cx="9720072" cy="573024"/>
          </a:xfrm>
        </p:spPr>
        <p:txBody>
          <a:bodyPr>
            <a:normAutofit/>
          </a:bodyPr>
          <a:lstStyle/>
          <a:p>
            <a:r>
              <a:rPr lang="en-US" sz="3600" b="1" dirty="0"/>
              <a:t>C). Salary Distribution: </a:t>
            </a:r>
          </a:p>
        </p:txBody>
      </p:sp>
      <p:sp>
        <p:nvSpPr>
          <p:cNvPr id="3" name="Content Placeholder 2">
            <a:extLst>
              <a:ext uri="{FF2B5EF4-FFF2-40B4-BE49-F238E27FC236}">
                <a16:creationId xmlns:a16="http://schemas.microsoft.com/office/drawing/2014/main" id="{410BEF9A-228A-4CA1-BC9F-475805659BDF}"/>
              </a:ext>
            </a:extLst>
          </p:cNvPr>
          <p:cNvSpPr>
            <a:spLocks noGrp="1"/>
          </p:cNvSpPr>
          <p:nvPr>
            <p:ph idx="1"/>
          </p:nvPr>
        </p:nvSpPr>
        <p:spPr>
          <a:xfrm>
            <a:off x="1024128" y="984985"/>
            <a:ext cx="9720071" cy="6170328"/>
          </a:xfrm>
        </p:spPr>
        <p:txBody>
          <a:bodyPr>
            <a:normAutofit lnSpcReduction="10000"/>
          </a:bodyPr>
          <a:lstStyle/>
          <a:p>
            <a:r>
              <a:rPr lang="en-US" sz="2600" b="1" i="1" dirty="0"/>
              <a:t>TASK: </a:t>
            </a:r>
            <a:r>
              <a:rPr lang="en-US" dirty="0"/>
              <a:t>Create class intervals for the salaries in the company. This will help you understand the salary distribution.</a:t>
            </a:r>
          </a:p>
          <a:p>
            <a:r>
              <a:rPr lang="en-US" sz="2600" b="1" i="1" dirty="0"/>
              <a:t>Unveiling Salary Distribution through Class Intervals</a:t>
            </a:r>
          </a:p>
          <a:p>
            <a:r>
              <a:rPr lang="en-US" dirty="0"/>
              <a:t>To gain insights into how salaries are distributed across the company, we employed the concept of class intervals.</a:t>
            </a:r>
          </a:p>
          <a:p>
            <a:pPr>
              <a:buFont typeface="Arial" panose="020B0604020202020204" pitchFamily="34" charset="0"/>
              <a:buChar char="•"/>
            </a:pPr>
            <a:r>
              <a:rPr lang="en-US" b="1" dirty="0"/>
              <a:t>Concentration:</a:t>
            </a:r>
            <a:r>
              <a:rPr lang="en-US" dirty="0"/>
              <a:t> Salary ranges with a higher number of employees. Our analysis suggests the maximum offered salary predominantly falls within the range of 40,001 - 50,000, indicating a higher demand for mid-level experience positions.</a:t>
            </a:r>
          </a:p>
          <a:p>
            <a:pPr>
              <a:buFont typeface="Arial" panose="020B0604020202020204" pitchFamily="34" charset="0"/>
              <a:buChar char="•"/>
            </a:pPr>
            <a:r>
              <a:rPr lang="en-US" b="1" dirty="0"/>
              <a:t>Outliers:</a:t>
            </a:r>
            <a:r>
              <a:rPr lang="en-US" dirty="0"/>
              <a:t> Salaries that fall outside the typical ranges. While the histogram may reveal some minimum offered salaries in the intervals of 9,001 - 10,000 and 1 - 10,000, it's important to consider these alongside the overall distribution to assess their significance.</a:t>
            </a:r>
          </a:p>
          <a:p>
            <a:r>
              <a:rPr lang="en-US" b="1" dirty="0"/>
              <a:t>Insight of Hired Candidates:</a:t>
            </a:r>
          </a:p>
          <a:p>
            <a:r>
              <a:rPr lang="en-US" dirty="0"/>
              <a:t>Interestingly, the distribution of salaries for hired candidates mirrored the overall trend. This suggests that most successful hires were recruited for mid-level experience positions, while there may have been fewer hires for senior roles and entry-level positions (assuming a correlation between salary and work experience).</a:t>
            </a:r>
          </a:p>
          <a:p>
            <a:pPr marL="1200150" marR="688975" lvl="2" indent="-285750">
              <a:spcBef>
                <a:spcPts val="845"/>
              </a:spcBef>
              <a:spcAft>
                <a:spcPts val="0"/>
              </a:spcAft>
              <a:buFont typeface="Wingdings" panose="05000000000000000000" pitchFamily="2" charset="2"/>
              <a:buChar char="Ø"/>
              <a:tabLst>
                <a:tab pos="990600" algn="l"/>
                <a:tab pos="991235" algn="l"/>
              </a:tabLst>
            </a:pPr>
            <a:endParaRPr lang="en-US" dirty="0"/>
          </a:p>
          <a:p>
            <a:pPr marL="0" indent="0">
              <a:buNone/>
            </a:pPr>
            <a:endParaRPr lang="en-US" dirty="0"/>
          </a:p>
        </p:txBody>
      </p:sp>
    </p:spTree>
    <p:extLst>
      <p:ext uri="{BB962C8B-B14F-4D97-AF65-F5344CB8AC3E}">
        <p14:creationId xmlns:p14="http://schemas.microsoft.com/office/powerpoint/2010/main" val="332789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772E10-E5CE-4D28-8DDB-89FEC91E3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400" y="726440"/>
            <a:ext cx="8585199" cy="5405120"/>
          </a:xfrm>
        </p:spPr>
      </p:pic>
    </p:spTree>
    <p:extLst>
      <p:ext uri="{BB962C8B-B14F-4D97-AF65-F5344CB8AC3E}">
        <p14:creationId xmlns:p14="http://schemas.microsoft.com/office/powerpoint/2010/main" val="338807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66B1-F967-479D-84A5-1ABD0D632A04}"/>
              </a:ext>
            </a:extLst>
          </p:cNvPr>
          <p:cNvSpPr>
            <a:spLocks noGrp="1"/>
          </p:cNvSpPr>
          <p:nvPr>
            <p:ph type="title"/>
          </p:nvPr>
        </p:nvSpPr>
        <p:spPr>
          <a:xfrm>
            <a:off x="1097280" y="315708"/>
            <a:ext cx="9720072" cy="562864"/>
          </a:xfrm>
        </p:spPr>
        <p:txBody>
          <a:bodyPr>
            <a:normAutofit/>
          </a:bodyPr>
          <a:lstStyle/>
          <a:p>
            <a:r>
              <a:rPr lang="en-US" sz="3600" b="1" dirty="0"/>
              <a:t>D). Departmental Analysis: </a:t>
            </a:r>
          </a:p>
        </p:txBody>
      </p:sp>
      <p:sp>
        <p:nvSpPr>
          <p:cNvPr id="3" name="Content Placeholder 2">
            <a:extLst>
              <a:ext uri="{FF2B5EF4-FFF2-40B4-BE49-F238E27FC236}">
                <a16:creationId xmlns:a16="http://schemas.microsoft.com/office/drawing/2014/main" id="{B4BA4751-EA06-4002-B49A-0D2B68209FBF}"/>
              </a:ext>
            </a:extLst>
          </p:cNvPr>
          <p:cNvSpPr>
            <a:spLocks noGrp="1"/>
          </p:cNvSpPr>
          <p:nvPr>
            <p:ph idx="1"/>
          </p:nvPr>
        </p:nvSpPr>
        <p:spPr>
          <a:xfrm>
            <a:off x="1097279" y="878572"/>
            <a:ext cx="9837019" cy="6831263"/>
          </a:xfrm>
        </p:spPr>
        <p:txBody>
          <a:bodyPr>
            <a:noAutofit/>
          </a:bodyPr>
          <a:lstStyle/>
          <a:p>
            <a:r>
              <a:rPr lang="en-US" sz="2400" b="1" i="1" dirty="0"/>
              <a:t>TASK: </a:t>
            </a:r>
            <a:r>
              <a:rPr lang="en-US" sz="2000" dirty="0"/>
              <a:t>Use a pie chart, bar graph, or any other suitable visualization to show the proportion of people working in different departments.</a:t>
            </a:r>
          </a:p>
          <a:p>
            <a:r>
              <a:rPr lang="en-US" sz="2400" b="1" i="1" dirty="0"/>
              <a:t>Unveiling Departmental Distribution of Hires</a:t>
            </a:r>
          </a:p>
          <a:p>
            <a:r>
              <a:rPr lang="en-US" sz="2000" dirty="0"/>
              <a:t>To calculate the data for this visualization, we utilized the COUNTIFS function. We examined two criteria:</a:t>
            </a:r>
          </a:p>
          <a:p>
            <a:pPr>
              <a:buFont typeface="Arial" panose="020B0604020202020204" pitchFamily="34" charset="0"/>
              <a:buChar char="•"/>
            </a:pPr>
            <a:r>
              <a:rPr lang="en-US" sz="2000" b="1" dirty="0"/>
              <a:t>Department:</a:t>
            </a:r>
            <a:r>
              <a:rPr lang="en-US" sz="2000" dirty="0"/>
              <a:t> We searched for specific department names in a designated column (likely column E).</a:t>
            </a:r>
          </a:p>
          <a:p>
            <a:pPr>
              <a:buFont typeface="Arial" panose="020B0604020202020204" pitchFamily="34" charset="0"/>
              <a:buChar char="•"/>
            </a:pPr>
            <a:r>
              <a:rPr lang="en-US" sz="2000" b="1" dirty="0"/>
              <a:t>Hiring Decision</a:t>
            </a:r>
            <a:r>
              <a:rPr lang="en-US" sz="2000" dirty="0"/>
              <a:t>: We looked for the term "Hired" in another column (likely column C).</a:t>
            </a:r>
          </a:p>
          <a:p>
            <a:r>
              <a:rPr lang="en-US" sz="2000" b="1" dirty="0"/>
              <a:t>Insights from the Visualization:</a:t>
            </a:r>
          </a:p>
          <a:p>
            <a:r>
              <a:rPr lang="en-US" sz="2000" dirty="0"/>
              <a:t>Analyzing the pie chart reveals that the Operations Department has the highest number of hired candidates, followed by the Services and Sales Departments. Conversely, the Human Resources Department appears to have had the fewest hires.</a:t>
            </a:r>
          </a:p>
          <a:p>
            <a:r>
              <a:rPr lang="en-US" sz="2000" dirty="0"/>
              <a:t>These figures potentially reflect the varying sizes and significance of each department within the organization. Departments with a higher number of hires might suggest larger teams or critical roles within the company's overall function. However, it's important to consider other factors that might influence hiring needs beyond just department size.</a:t>
            </a:r>
          </a:p>
          <a:p>
            <a:pPr marL="0" indent="0">
              <a:buNone/>
            </a:pPr>
            <a:endParaRPr lang="en-US" sz="2000" dirty="0"/>
          </a:p>
        </p:txBody>
      </p:sp>
    </p:spTree>
    <p:extLst>
      <p:ext uri="{BB962C8B-B14F-4D97-AF65-F5344CB8AC3E}">
        <p14:creationId xmlns:p14="http://schemas.microsoft.com/office/powerpoint/2010/main" val="180222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2ED6D6-FE06-432E-A5CD-B93A93E631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137" y="955307"/>
            <a:ext cx="8277726" cy="4947385"/>
          </a:xfrm>
        </p:spPr>
      </p:pic>
    </p:spTree>
    <p:extLst>
      <p:ext uri="{BB962C8B-B14F-4D97-AF65-F5344CB8AC3E}">
        <p14:creationId xmlns:p14="http://schemas.microsoft.com/office/powerpoint/2010/main" val="25806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3296-FFD4-4A90-AA2A-9C4451573C20}"/>
              </a:ext>
            </a:extLst>
          </p:cNvPr>
          <p:cNvSpPr>
            <a:spLocks noGrp="1"/>
          </p:cNvSpPr>
          <p:nvPr>
            <p:ph type="title"/>
          </p:nvPr>
        </p:nvSpPr>
        <p:spPr>
          <a:xfrm>
            <a:off x="1024127" y="205980"/>
            <a:ext cx="9720072" cy="685319"/>
          </a:xfrm>
        </p:spPr>
        <p:txBody>
          <a:bodyPr>
            <a:noAutofit/>
          </a:bodyPr>
          <a:lstStyle/>
          <a:p>
            <a:r>
              <a:rPr lang="en-US" sz="3600" b="1" dirty="0"/>
              <a:t>E). Position Tier Analysis:</a:t>
            </a:r>
          </a:p>
        </p:txBody>
      </p:sp>
      <p:sp>
        <p:nvSpPr>
          <p:cNvPr id="3" name="Content Placeholder 2">
            <a:extLst>
              <a:ext uri="{FF2B5EF4-FFF2-40B4-BE49-F238E27FC236}">
                <a16:creationId xmlns:a16="http://schemas.microsoft.com/office/drawing/2014/main" id="{D6F2888C-330E-4ABD-BE10-9E17FDCBE326}"/>
              </a:ext>
            </a:extLst>
          </p:cNvPr>
          <p:cNvSpPr>
            <a:spLocks noGrp="1"/>
          </p:cNvSpPr>
          <p:nvPr>
            <p:ph idx="1"/>
          </p:nvPr>
        </p:nvSpPr>
        <p:spPr>
          <a:xfrm>
            <a:off x="1024127" y="974076"/>
            <a:ext cx="10132837" cy="7611659"/>
          </a:xfrm>
        </p:spPr>
        <p:txBody>
          <a:bodyPr>
            <a:normAutofit fontScale="25000" lnSpcReduction="20000"/>
          </a:bodyPr>
          <a:lstStyle/>
          <a:p>
            <a:r>
              <a:rPr lang="en-US" sz="9600" b="1" i="1" dirty="0"/>
              <a:t>TASK:</a:t>
            </a:r>
            <a:r>
              <a:rPr lang="en-US" sz="9600" i="1" dirty="0"/>
              <a:t> </a:t>
            </a:r>
            <a:r>
              <a:rPr lang="en-US" sz="8000" dirty="0"/>
              <a:t>Use a chart or graph to represent the different position tiers within the company. This will help you understand the distribution of positions across different tiers.</a:t>
            </a:r>
          </a:p>
          <a:p>
            <a:r>
              <a:rPr lang="en-US" sz="9000" b="1" i="1" dirty="0"/>
              <a:t>Unveiling Position Tier Distribution</a:t>
            </a:r>
          </a:p>
          <a:p>
            <a:r>
              <a:rPr lang="en-US" sz="8000" dirty="0"/>
              <a:t>We used the existing data on "Hired" status and "Position" tier to create this visualization. Here's a possible approach:</a:t>
            </a:r>
          </a:p>
          <a:p>
            <a:pPr>
              <a:buFont typeface="+mj-lt"/>
              <a:buAutoNum type="arabicPeriod"/>
            </a:pPr>
            <a:r>
              <a:rPr lang="en-US" sz="8000" b="1" dirty="0"/>
              <a:t>Filter Data: </a:t>
            </a:r>
            <a:r>
              <a:rPr lang="en-US" sz="8000" dirty="0"/>
              <a:t>We might have filtered the data to focus only on rows where "Hired" status is present. This ensures the chart reflects the actual distribution of filled positions.</a:t>
            </a:r>
          </a:p>
          <a:p>
            <a:pPr>
              <a:buFont typeface="+mj-lt"/>
              <a:buAutoNum type="arabicPeriod"/>
            </a:pPr>
            <a:r>
              <a:rPr lang="en-US" sz="8000" b="1" dirty="0"/>
              <a:t>Data Series: </a:t>
            </a:r>
            <a:r>
              <a:rPr lang="en-US" sz="8000" dirty="0"/>
              <a:t>Using the "Position" tier as the basis, we created data series for the chart. Each tier (e.g., c9, c5, i7) would have its own bar or column representing the number of hired candidates for that specific tier.</a:t>
            </a:r>
          </a:p>
          <a:p>
            <a:r>
              <a:rPr lang="en-US" sz="8000" b="1" dirty="0"/>
              <a:t>Insights from the Visualization:</a:t>
            </a:r>
          </a:p>
          <a:p>
            <a:r>
              <a:rPr lang="en-US" sz="8000" dirty="0"/>
              <a:t>The visual representation provides a clear view of the organizational hierarchy and the distribution of roles. In this case, the analysis suggests that the organization predominantly recruited candidates for the position tier c9. This tier was followed by c5 as the subsequent most common tier, with i7 at a considerable distance in third place.</a:t>
            </a:r>
          </a:p>
          <a:p>
            <a:r>
              <a:rPr lang="en-US" sz="8000" dirty="0"/>
              <a:t>These findings offer valuable insights into the company's current staffing needs and priorities. The dominance of a particular tier (c9) might indicate a focus on specific skills or functions within the organization. It's important to consider additional factors like department alignment or job responsibilities to gain a more comprehensive understanding of this distribution.</a:t>
            </a:r>
          </a:p>
        </p:txBody>
      </p:sp>
    </p:spTree>
    <p:extLst>
      <p:ext uri="{BB962C8B-B14F-4D97-AF65-F5344CB8AC3E}">
        <p14:creationId xmlns:p14="http://schemas.microsoft.com/office/powerpoint/2010/main" val="364059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5F82684-94F6-4798-B725-195C6C81E5B3}"/>
              </a:ext>
            </a:extLst>
          </p:cNvPr>
          <p:cNvPicPr>
            <a:picLocks noGrp="1" noChangeAspect="1"/>
          </p:cNvPicPr>
          <p:nvPr>
            <p:ph idx="1"/>
          </p:nvPr>
        </p:nvPicPr>
        <p:blipFill>
          <a:blip r:embed="rId2"/>
          <a:stretch>
            <a:fillRect/>
          </a:stretch>
        </p:blipFill>
        <p:spPr>
          <a:xfrm>
            <a:off x="1355557" y="630772"/>
            <a:ext cx="9480885" cy="5596456"/>
          </a:xfrm>
        </p:spPr>
      </p:pic>
    </p:spTree>
    <p:extLst>
      <p:ext uri="{BB962C8B-B14F-4D97-AF65-F5344CB8AC3E}">
        <p14:creationId xmlns:p14="http://schemas.microsoft.com/office/powerpoint/2010/main" val="180843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FFD0-1370-4484-94F1-21380EBA8ABC}"/>
              </a:ext>
            </a:extLst>
          </p:cNvPr>
          <p:cNvSpPr>
            <a:spLocks noGrp="1"/>
          </p:cNvSpPr>
          <p:nvPr>
            <p:ph type="title"/>
          </p:nvPr>
        </p:nvSpPr>
        <p:spPr>
          <a:xfrm>
            <a:off x="1024128" y="585216"/>
            <a:ext cx="9720072" cy="868199"/>
          </a:xfrm>
        </p:spPr>
        <p:txBody>
          <a:bodyPr>
            <a:normAutofit/>
          </a:bodyPr>
          <a:lstStyle/>
          <a:p>
            <a:pPr algn="ctr"/>
            <a:r>
              <a:rPr lang="en-US" sz="4400" b="1" u="sng" dirty="0"/>
              <a:t>Conclusion</a:t>
            </a:r>
          </a:p>
        </p:txBody>
      </p:sp>
      <p:sp>
        <p:nvSpPr>
          <p:cNvPr id="3" name="Content Placeholder 2">
            <a:extLst>
              <a:ext uri="{FF2B5EF4-FFF2-40B4-BE49-F238E27FC236}">
                <a16:creationId xmlns:a16="http://schemas.microsoft.com/office/drawing/2014/main" id="{37FED3EC-344A-472D-B069-D78800783A3B}"/>
              </a:ext>
            </a:extLst>
          </p:cNvPr>
          <p:cNvSpPr>
            <a:spLocks noGrp="1"/>
          </p:cNvSpPr>
          <p:nvPr>
            <p:ph idx="1"/>
          </p:nvPr>
        </p:nvSpPr>
        <p:spPr>
          <a:xfrm>
            <a:off x="1024129" y="1554478"/>
            <a:ext cx="9720071" cy="5303522"/>
          </a:xfrm>
        </p:spPr>
        <p:txBody>
          <a:bodyPr>
            <a:normAutofit/>
          </a:bodyPr>
          <a:lstStyle/>
          <a:p>
            <a:r>
              <a:rPr lang="en-US" sz="2000" dirty="0"/>
              <a:t>This project served as a springboard for a deeper understanding of data analytics' pivotal role within the organizational hiring process. Data analysis unlocks a treasure trove of valuable insights, including:</a:t>
            </a:r>
          </a:p>
          <a:p>
            <a:pPr>
              <a:buFont typeface="Arial" panose="020B0604020202020204" pitchFamily="34" charset="0"/>
              <a:buChar char="•"/>
            </a:pPr>
            <a:r>
              <a:rPr lang="en-US" sz="2000" b="1" dirty="0"/>
              <a:t>Rejection Rates &amp; Reasons:</a:t>
            </a:r>
            <a:r>
              <a:rPr lang="en-US" sz="2000" dirty="0"/>
              <a:t> Identify bottlenecks by pinpointing stages with high rejection rates and uncovering the underlying causes for these rejections. This knowledge empowers recruiters to refine their approach and improve candidate experience.</a:t>
            </a:r>
          </a:p>
          <a:p>
            <a:pPr>
              <a:buFont typeface="Arial" panose="020B0604020202020204" pitchFamily="34" charset="0"/>
              <a:buChar char="•"/>
            </a:pPr>
            <a:r>
              <a:rPr lang="en-US" sz="2000" b="1" dirty="0"/>
              <a:t>Applicant Profiles &amp; Skills Analysis:</a:t>
            </a:r>
            <a:r>
              <a:rPr lang="en-US" sz="2000" dirty="0"/>
              <a:t> Gain a comprehensive understanding of the applicant pool - their skills, backgrounds, and potential areas of strength. This information allows for targeted recruitment strategies and the identification of ideal candidate profiles.</a:t>
            </a:r>
          </a:p>
          <a:p>
            <a:pPr>
              <a:buFont typeface="Arial" panose="020B0604020202020204" pitchFamily="34" charset="0"/>
              <a:buChar char="•"/>
            </a:pPr>
            <a:r>
              <a:rPr lang="en-US" sz="2000" b="1" dirty="0"/>
              <a:t>Vacancy Insights:</a:t>
            </a:r>
            <a:r>
              <a:rPr lang="en-US" sz="2000" dirty="0"/>
              <a:t> Analyze trends in open positions to optimize workforce planning. Data reveals areas where talent acquisition efforts need to be intensified or adjusted to meet evolving needs.</a:t>
            </a:r>
          </a:p>
          <a:p>
            <a:r>
              <a:rPr lang="en-US" sz="2000" dirty="0"/>
              <a:t>By leveraging data-driven decisions, hiring teams can streamline processes, attract more qualified candidates, and build high-performing teams. This project has ignited my passion for exploring how data empowers strategic talent acquisition in today's competitive landscape.</a:t>
            </a:r>
          </a:p>
        </p:txBody>
      </p:sp>
    </p:spTree>
    <p:extLst>
      <p:ext uri="{BB962C8B-B14F-4D97-AF65-F5344CB8AC3E}">
        <p14:creationId xmlns:p14="http://schemas.microsoft.com/office/powerpoint/2010/main" val="273888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33B6-7F70-45AD-9FF7-48CB88104F5D}"/>
              </a:ext>
            </a:extLst>
          </p:cNvPr>
          <p:cNvSpPr>
            <a:spLocks noGrp="1"/>
          </p:cNvSpPr>
          <p:nvPr>
            <p:ph type="title"/>
          </p:nvPr>
        </p:nvSpPr>
        <p:spPr>
          <a:xfrm>
            <a:off x="1251284" y="691730"/>
            <a:ext cx="9509760" cy="5988203"/>
          </a:xfrm>
        </p:spPr>
        <p:txBody>
          <a:bodyPr>
            <a:normAutofit/>
          </a:bodyPr>
          <a:lstStyle/>
          <a:p>
            <a:pPr algn="ctr"/>
            <a:r>
              <a:rPr lang="en-US" sz="9600" b="1" dirty="0"/>
              <a:t>Thank you</a:t>
            </a:r>
          </a:p>
        </p:txBody>
      </p:sp>
    </p:spTree>
    <p:extLst>
      <p:ext uri="{BB962C8B-B14F-4D97-AF65-F5344CB8AC3E}">
        <p14:creationId xmlns:p14="http://schemas.microsoft.com/office/powerpoint/2010/main" val="399865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DBD2-60CD-4296-A254-7DFD89524541}"/>
              </a:ext>
            </a:extLst>
          </p:cNvPr>
          <p:cNvSpPr>
            <a:spLocks noGrp="1"/>
          </p:cNvSpPr>
          <p:nvPr>
            <p:ph type="title"/>
          </p:nvPr>
        </p:nvSpPr>
        <p:spPr/>
        <p:txBody>
          <a:bodyPr>
            <a:normAutofit/>
          </a:bodyPr>
          <a:lstStyle/>
          <a:p>
            <a:pPr algn="ctr"/>
            <a:r>
              <a:rPr lang="en-US" sz="4800" b="1" u="sng" dirty="0"/>
              <a:t>Project Description:</a:t>
            </a:r>
          </a:p>
        </p:txBody>
      </p:sp>
      <p:sp>
        <p:nvSpPr>
          <p:cNvPr id="3" name="Content Placeholder 2">
            <a:extLst>
              <a:ext uri="{FF2B5EF4-FFF2-40B4-BE49-F238E27FC236}">
                <a16:creationId xmlns:a16="http://schemas.microsoft.com/office/drawing/2014/main" id="{453BADB5-3D08-47D5-AD06-BE89C96DFAB3}"/>
              </a:ext>
            </a:extLst>
          </p:cNvPr>
          <p:cNvSpPr>
            <a:spLocks noGrp="1"/>
          </p:cNvSpPr>
          <p:nvPr>
            <p:ph idx="1"/>
          </p:nvPr>
        </p:nvSpPr>
        <p:spPr/>
        <p:txBody>
          <a:bodyPr/>
          <a:lstStyle/>
          <a:p>
            <a:r>
              <a:rPr lang="en-US" sz="2000" b="1" dirty="0"/>
              <a:t>Objective:</a:t>
            </a:r>
            <a:r>
              <a:rPr lang="en-US" sz="2000" dirty="0"/>
              <a:t> Leverage historical hiring data to identify opportunities for streamlining the hiring process, reducing time-to-hire, and attracting the most qualified candidates.</a:t>
            </a:r>
          </a:p>
          <a:p>
            <a:r>
              <a:rPr lang="en-US" sz="2000" b="1" dirty="0"/>
              <a:t>Data Source:</a:t>
            </a:r>
            <a:r>
              <a:rPr lang="en-US" sz="2000" dirty="0"/>
              <a:t> A historical dataset containing anonymized records of past hires. This data might include details such as job type, application stage reached, time spent in each stage, and potentially anonymized candidate demographics (subject to privacy regulations).</a:t>
            </a:r>
          </a:p>
          <a:p>
            <a:pPr marL="0" indent="0">
              <a:buNone/>
            </a:pPr>
            <a:endParaRPr lang="en-US" dirty="0"/>
          </a:p>
        </p:txBody>
      </p:sp>
    </p:spTree>
    <p:extLst>
      <p:ext uri="{BB962C8B-B14F-4D97-AF65-F5344CB8AC3E}">
        <p14:creationId xmlns:p14="http://schemas.microsoft.com/office/powerpoint/2010/main" val="190918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FDE7-25F5-4D75-86BC-BF15C32712C5}"/>
              </a:ext>
            </a:extLst>
          </p:cNvPr>
          <p:cNvSpPr>
            <a:spLocks noGrp="1"/>
          </p:cNvSpPr>
          <p:nvPr>
            <p:ph type="title"/>
          </p:nvPr>
        </p:nvSpPr>
        <p:spPr>
          <a:xfrm>
            <a:off x="838200" y="499199"/>
            <a:ext cx="10298229" cy="626736"/>
          </a:xfrm>
        </p:spPr>
        <p:txBody>
          <a:bodyPr>
            <a:noAutofit/>
          </a:bodyPr>
          <a:lstStyle/>
          <a:p>
            <a:pPr algn="ctr"/>
            <a:r>
              <a:rPr lang="en-US" sz="4800" b="1" u="sng" dirty="0"/>
              <a:t>Project Approach</a:t>
            </a:r>
          </a:p>
        </p:txBody>
      </p:sp>
      <p:sp>
        <p:nvSpPr>
          <p:cNvPr id="4" name="Rectangle 1">
            <a:extLst>
              <a:ext uri="{FF2B5EF4-FFF2-40B4-BE49-F238E27FC236}">
                <a16:creationId xmlns:a16="http://schemas.microsoft.com/office/drawing/2014/main" id="{F1661894-55B3-41B6-9D16-ABB688191185}"/>
              </a:ext>
            </a:extLst>
          </p:cNvPr>
          <p:cNvSpPr>
            <a:spLocks noGrp="1" noChangeArrowheads="1"/>
          </p:cNvSpPr>
          <p:nvPr>
            <p:ph idx="1"/>
          </p:nvPr>
        </p:nvSpPr>
        <p:spPr bwMode="auto">
          <a:xfrm>
            <a:off x="838200" y="1393339"/>
            <a:ext cx="11020124" cy="49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This project underscored the critical role of data analytics in optimizing the organizational hiring process. By leveraging data analysis, we can glean valuable insights to:</a:t>
            </a:r>
          </a:p>
          <a:p>
            <a:pPr>
              <a:buFont typeface="Arial" panose="020B0604020202020204" pitchFamily="34" charset="0"/>
              <a:buChar char="•"/>
            </a:pPr>
            <a:r>
              <a:rPr lang="en-US" sz="2000" b="1" dirty="0"/>
              <a:t>Pinpoint Bottlenecks</a:t>
            </a:r>
            <a:r>
              <a:rPr lang="en-US" sz="2000" dirty="0"/>
              <a:t>: We can strategically analyze application data to identify stages with high rejection rates or extended processing times. Understanding these bottlenecks allows for targeted interventions and process improvements, ultimately enhancing the candidate experience.</a:t>
            </a:r>
          </a:p>
          <a:p>
            <a:pPr>
              <a:buFont typeface="Arial" panose="020B0604020202020204" pitchFamily="34" charset="0"/>
              <a:buChar char="•"/>
            </a:pPr>
            <a:r>
              <a:rPr lang="en-US" sz="2000" b="1" dirty="0"/>
              <a:t>Refine Candidate Targeting: </a:t>
            </a:r>
            <a:r>
              <a:rPr lang="en-US" sz="2000" dirty="0"/>
              <a:t>Data empowers us to delve deeper into applicant profiles, including skills, backgrounds, and qualifications. This knowledge enables us to develop targeted recruitment strategies that attract candidates who are a strong fit for the organization's needs.</a:t>
            </a:r>
          </a:p>
          <a:p>
            <a:pPr>
              <a:buFont typeface="Arial" panose="020B0604020202020204" pitchFamily="34" charset="0"/>
              <a:buChar char="•"/>
            </a:pPr>
            <a:r>
              <a:rPr lang="en-US" sz="2000" b="1" dirty="0"/>
              <a:t>Optimize Workforce Planning: </a:t>
            </a:r>
            <a:r>
              <a:rPr lang="en-US" sz="2000" dirty="0"/>
              <a:t>By analyzing trends in open positions, we can gain valuable insights to inform strategic workforce planning. Data analysis can reveal areas where talent acquisition efforts need to be adjusted or intensified to ensure a well-equipped workforce that aligns with evolving business goals.</a:t>
            </a:r>
          </a:p>
          <a:p>
            <a:r>
              <a:rPr lang="en-US" sz="2000" dirty="0"/>
              <a:t>By embracing data-driven decision-making, hiring teams can significantly enhance the efficiency and effectiveness of the talent acquisition process. This project has ignited a passion for exploring how data analytics can be further leveraged to empower strategic talent acquisition in today's competitive landscape.</a:t>
            </a:r>
          </a:p>
        </p:txBody>
      </p:sp>
    </p:spTree>
    <p:extLst>
      <p:ext uri="{BB962C8B-B14F-4D97-AF65-F5344CB8AC3E}">
        <p14:creationId xmlns:p14="http://schemas.microsoft.com/office/powerpoint/2010/main" val="72023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911F-D234-4CE2-ABB5-376A9F78D562}"/>
              </a:ext>
            </a:extLst>
          </p:cNvPr>
          <p:cNvSpPr>
            <a:spLocks noGrp="1"/>
          </p:cNvSpPr>
          <p:nvPr>
            <p:ph type="title"/>
          </p:nvPr>
        </p:nvSpPr>
        <p:spPr>
          <a:xfrm>
            <a:off x="1024127" y="337847"/>
            <a:ext cx="9720072" cy="788309"/>
          </a:xfrm>
        </p:spPr>
        <p:txBody>
          <a:bodyPr/>
          <a:lstStyle/>
          <a:p>
            <a:pPr algn="ctr"/>
            <a:r>
              <a:rPr lang="en-US" b="1" u="sng" dirty="0"/>
              <a:t>Tech Stack Used:</a:t>
            </a:r>
          </a:p>
        </p:txBody>
      </p:sp>
      <p:sp>
        <p:nvSpPr>
          <p:cNvPr id="3" name="Content Placeholder 2">
            <a:extLst>
              <a:ext uri="{FF2B5EF4-FFF2-40B4-BE49-F238E27FC236}">
                <a16:creationId xmlns:a16="http://schemas.microsoft.com/office/drawing/2014/main" id="{E6959C80-B0E9-4D2C-8E85-1AB67EB2E475}"/>
              </a:ext>
            </a:extLst>
          </p:cNvPr>
          <p:cNvSpPr>
            <a:spLocks noGrp="1"/>
          </p:cNvSpPr>
          <p:nvPr>
            <p:ph idx="1"/>
          </p:nvPr>
        </p:nvSpPr>
        <p:spPr>
          <a:xfrm>
            <a:off x="1024127" y="1328286"/>
            <a:ext cx="10054551" cy="5818472"/>
          </a:xfrm>
        </p:spPr>
        <p:txBody>
          <a:bodyPr>
            <a:normAutofit fontScale="25000" lnSpcReduction="20000"/>
          </a:bodyPr>
          <a:lstStyle/>
          <a:p>
            <a:r>
              <a:rPr lang="en-US" sz="8000" dirty="0"/>
              <a:t>The tech stack for this project relies on two powerful tools: Microsoft Excel and PowerPoint.</a:t>
            </a:r>
          </a:p>
          <a:p>
            <a:r>
              <a:rPr lang="en-US" sz="9600" b="1" i="1" dirty="0"/>
              <a:t>Excel: The Data Analysis Powerhouse</a:t>
            </a:r>
          </a:p>
          <a:p>
            <a:pPr>
              <a:buFont typeface="Arial" panose="020B0604020202020204" pitchFamily="34" charset="0"/>
              <a:buChar char="•"/>
            </a:pPr>
            <a:r>
              <a:rPr lang="en-US" sz="8000" b="1" dirty="0"/>
              <a:t>Data Organization &amp; Calculations: </a:t>
            </a:r>
            <a:r>
              <a:rPr lang="en-US" sz="8000" dirty="0"/>
              <a:t>Excel excels at managing large datasets, performing complex calculations, and manipulating information with ease.</a:t>
            </a:r>
          </a:p>
          <a:p>
            <a:pPr>
              <a:buFont typeface="Arial" panose="020B0604020202020204" pitchFamily="34" charset="0"/>
              <a:buChar char="•"/>
            </a:pPr>
            <a:r>
              <a:rPr lang="en-US" sz="8000" b="1" dirty="0"/>
              <a:t>Data Visualization: </a:t>
            </a:r>
            <a:r>
              <a:rPr lang="en-US" sz="8000" dirty="0"/>
              <a:t>It offers a wide range of built-in charts and graphs to transform raw data into clear and insightful visuals.</a:t>
            </a:r>
          </a:p>
          <a:p>
            <a:pPr>
              <a:buFont typeface="Arial" panose="020B0604020202020204" pitchFamily="34" charset="0"/>
              <a:buChar char="•"/>
            </a:pPr>
            <a:r>
              <a:rPr lang="en-US" sz="8000" b="1" dirty="0"/>
              <a:t>Data Cleaning &amp; Transformation: </a:t>
            </a:r>
            <a:r>
              <a:rPr lang="en-US" sz="8000" dirty="0"/>
              <a:t>Excel provides tools to clean, filter, and transform data, ensuring its accuracy and suitability for analysis.</a:t>
            </a:r>
          </a:p>
          <a:p>
            <a:r>
              <a:rPr lang="en-US" sz="9600" b="1" i="1" dirty="0"/>
              <a:t>PowerPoint: The Communication Champion</a:t>
            </a:r>
          </a:p>
          <a:p>
            <a:pPr>
              <a:buFont typeface="Arial" panose="020B0604020202020204" pitchFamily="34" charset="0"/>
              <a:buChar char="•"/>
            </a:pPr>
            <a:r>
              <a:rPr lang="en-US" sz="8000" b="1" dirty="0"/>
              <a:t>Storytelling with Slides: </a:t>
            </a:r>
            <a:r>
              <a:rPr lang="en-US" sz="8000" dirty="0"/>
              <a:t>PowerPoint allows you to present findings and insights from your Excel analysis in a clear, concise, and visually engaging manner.</a:t>
            </a:r>
          </a:p>
          <a:p>
            <a:pPr>
              <a:buFont typeface="Arial" panose="020B0604020202020204" pitchFamily="34" charset="0"/>
              <a:buChar char="•"/>
            </a:pPr>
            <a:r>
              <a:rPr lang="en-US" sz="8000" b="1" dirty="0"/>
              <a:t>Charts &amp; Graphs Integration: </a:t>
            </a:r>
            <a:r>
              <a:rPr lang="en-US" sz="8000" dirty="0"/>
              <a:t>Seamlessly integrate charts and graphs generated in Excel directly into your PowerPoint slides.</a:t>
            </a:r>
          </a:p>
          <a:p>
            <a:pPr>
              <a:buFont typeface="Arial" panose="020B0604020202020204" pitchFamily="34" charset="0"/>
              <a:buChar char="•"/>
            </a:pPr>
            <a:r>
              <a:rPr lang="en-US" sz="8000" b="1" dirty="0"/>
              <a:t>Data-Driven Narratives: </a:t>
            </a:r>
            <a:r>
              <a:rPr lang="en-US" sz="8000" dirty="0"/>
              <a:t>Combine visuals with text to craft a compelling narrative that effectively communicates your data-driven insights.</a:t>
            </a:r>
          </a:p>
          <a:p>
            <a:r>
              <a:rPr lang="en-US" sz="8000" dirty="0"/>
              <a:t>Together, Excel and PowerPoint form a powerful duo, enabling you to extract valuable insights from data and share them with impact.</a:t>
            </a:r>
          </a:p>
          <a:p>
            <a:endParaRPr lang="en-US" dirty="0"/>
          </a:p>
        </p:txBody>
      </p:sp>
    </p:spTree>
    <p:extLst>
      <p:ext uri="{BB962C8B-B14F-4D97-AF65-F5344CB8AC3E}">
        <p14:creationId xmlns:p14="http://schemas.microsoft.com/office/powerpoint/2010/main" val="190370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FDEC-B256-49A9-A26A-6F80200ADFF6}"/>
              </a:ext>
            </a:extLst>
          </p:cNvPr>
          <p:cNvSpPr>
            <a:spLocks noGrp="1"/>
          </p:cNvSpPr>
          <p:nvPr>
            <p:ph type="title"/>
          </p:nvPr>
        </p:nvSpPr>
        <p:spPr>
          <a:xfrm>
            <a:off x="1024128" y="421586"/>
            <a:ext cx="9720072" cy="733445"/>
          </a:xfrm>
        </p:spPr>
        <p:txBody>
          <a:bodyPr>
            <a:normAutofit/>
          </a:bodyPr>
          <a:lstStyle/>
          <a:p>
            <a:pPr algn="ctr"/>
            <a:r>
              <a:rPr lang="en-US" sz="4800" b="1" u="sng" dirty="0"/>
              <a:t>Data Cleaning:</a:t>
            </a:r>
          </a:p>
        </p:txBody>
      </p:sp>
      <p:sp>
        <p:nvSpPr>
          <p:cNvPr id="3" name="Content Placeholder 2">
            <a:extLst>
              <a:ext uri="{FF2B5EF4-FFF2-40B4-BE49-F238E27FC236}">
                <a16:creationId xmlns:a16="http://schemas.microsoft.com/office/drawing/2014/main" id="{609F6867-BB41-4BCF-97F0-4CA4C4CC7FB6}"/>
              </a:ext>
            </a:extLst>
          </p:cNvPr>
          <p:cNvSpPr>
            <a:spLocks noGrp="1"/>
          </p:cNvSpPr>
          <p:nvPr>
            <p:ph idx="1"/>
          </p:nvPr>
        </p:nvSpPr>
        <p:spPr>
          <a:xfrm>
            <a:off x="837718" y="1229147"/>
            <a:ext cx="10516563" cy="5207267"/>
          </a:xfrm>
        </p:spPr>
        <p:txBody>
          <a:bodyPr>
            <a:normAutofit fontScale="85000" lnSpcReduction="20000"/>
          </a:bodyPr>
          <a:lstStyle/>
          <a:p>
            <a:r>
              <a:rPr lang="en-US" sz="2800" b="1" i="1" dirty="0"/>
              <a:t>A) Handling Missing Values:</a:t>
            </a:r>
          </a:p>
          <a:p>
            <a:pPr marL="514350" indent="-514350">
              <a:buFont typeface="+mj-lt"/>
              <a:buAutoNum type="arabicPeriod"/>
            </a:pPr>
            <a:r>
              <a:rPr lang="en-US" sz="2600" dirty="0"/>
              <a:t>Our analysis identified 15 entries in the "event_name" column where a hyphen (-) was used. Since these hyphens indicate that the candidate's gender information is unavailable within the context of this project, we opted to replace them with the phrase "Don't want to say". Both the hyphen and the chosen phrase effectively convey the same meaning - the candidate's gender is not known.</a:t>
            </a:r>
          </a:p>
          <a:p>
            <a:pPr marL="514350" indent="-514350">
              <a:buFont typeface="+mj-lt"/>
              <a:buAutoNum type="arabicPeriod"/>
            </a:pPr>
            <a:r>
              <a:rPr lang="en-US" sz="2600" dirty="0"/>
              <a:t>We found a missing salary in "Sales" for "i7" position. To fill this gap, we used a technique called    median imputation. Median is the middle value when we order offered salaries for "i7" in Sales. It's less  sensitive to outliers than average. We imputed the median salary of 45,400 for this missing value.</a:t>
            </a:r>
          </a:p>
          <a:p>
            <a:pPr marL="514350" indent="-514350">
              <a:buFont typeface="+mj-lt"/>
              <a:buAutoNum type="arabicPeriod"/>
            </a:pPr>
            <a:r>
              <a:rPr lang="en-US" sz="2600" dirty="0"/>
              <a:t>We encountered a single instance in the "Post Name" column with a hyphen (-), indicating missing data. This record belonged to the "Sales Department" with an offered salary of 85,914. To address this gap, we employed a technique called mode imputation. Mode refers to the most frequent value within a specific group. In this case, we analyzed positions within the "Sales Department" where offered salaries ranged from 85,000 to 96,000. We identified "c9" as the job title that appeared most often within this category. Consequently, we imputed "c9" as the missing job title for this particular entry. This approach ensures the data is filled with the most probable job title based on department and salary range.</a:t>
            </a:r>
          </a:p>
          <a:p>
            <a:endParaRPr lang="en-US" dirty="0"/>
          </a:p>
        </p:txBody>
      </p:sp>
    </p:spTree>
    <p:extLst>
      <p:ext uri="{BB962C8B-B14F-4D97-AF65-F5344CB8AC3E}">
        <p14:creationId xmlns:p14="http://schemas.microsoft.com/office/powerpoint/2010/main" val="48475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45D5-942E-462F-B96C-8480BCDA6C7D}"/>
              </a:ext>
            </a:extLst>
          </p:cNvPr>
          <p:cNvSpPr>
            <a:spLocks noGrp="1"/>
          </p:cNvSpPr>
          <p:nvPr>
            <p:ph type="title"/>
          </p:nvPr>
        </p:nvSpPr>
        <p:spPr>
          <a:xfrm>
            <a:off x="1014503" y="469713"/>
            <a:ext cx="9720072" cy="800822"/>
          </a:xfrm>
        </p:spPr>
        <p:txBody>
          <a:bodyPr>
            <a:normAutofit/>
          </a:bodyPr>
          <a:lstStyle/>
          <a:p>
            <a:pPr algn="ctr"/>
            <a:r>
              <a:rPr lang="en-US" sz="4800" b="1" u="sng" dirty="0"/>
              <a:t>Data Cleaning:</a:t>
            </a:r>
          </a:p>
        </p:txBody>
      </p:sp>
      <p:sp>
        <p:nvSpPr>
          <p:cNvPr id="3" name="Content Placeholder 2">
            <a:extLst>
              <a:ext uri="{FF2B5EF4-FFF2-40B4-BE49-F238E27FC236}">
                <a16:creationId xmlns:a16="http://schemas.microsoft.com/office/drawing/2014/main" id="{B42F40FD-9DBD-43B4-856C-A74A897216A3}"/>
              </a:ext>
            </a:extLst>
          </p:cNvPr>
          <p:cNvSpPr>
            <a:spLocks noGrp="1"/>
          </p:cNvSpPr>
          <p:nvPr>
            <p:ph idx="1"/>
          </p:nvPr>
        </p:nvSpPr>
        <p:spPr>
          <a:xfrm>
            <a:off x="764247" y="1393257"/>
            <a:ext cx="10064175" cy="5233737"/>
          </a:xfrm>
        </p:spPr>
        <p:txBody>
          <a:bodyPr>
            <a:normAutofit fontScale="25000" lnSpcReduction="20000"/>
          </a:bodyPr>
          <a:lstStyle/>
          <a:p>
            <a:r>
              <a:rPr lang="en-US" sz="9600" b="1" i="1" dirty="0"/>
              <a:t>B) Rectifying Error in Column Values:</a:t>
            </a:r>
          </a:p>
          <a:p>
            <a:r>
              <a:rPr lang="en-US" sz="8000" dirty="0"/>
              <a:t>Our data cleaning process identified a potential inconsistency in the "Post Name" column. We discovered a category labeled "c-10". After careful examination, we determined this to be a typographical error. To ensure data accuracy and consistency, we rectified the category name to the most likely intended value, "c10".</a:t>
            </a:r>
          </a:p>
          <a:p>
            <a:r>
              <a:rPr lang="en-US" sz="9600" b="1" i="1" dirty="0"/>
              <a:t>C) Identifying duplicate data:</a:t>
            </a:r>
          </a:p>
          <a:p>
            <a:r>
              <a:rPr lang="en-US" sz="8000" dirty="0"/>
              <a:t>Our data quality check identified 54 potential inconsistencies in the "application_id" column. These entries appear to be duplicated values. To ensure data integrity, further investigation is required to determine the appropriate course of action. We can either remove these duplicates entirely, assuming they represent erroneous entries, or replace them with the correct unique application IDs. Highlighting these cells allows for a focused review to resolve the duplication issue and maintain data accuracy.</a:t>
            </a:r>
          </a:p>
          <a:p>
            <a:r>
              <a:rPr lang="en-US" sz="9600" b="1" i="1" dirty="0"/>
              <a:t>D) Detecting And Removing Outliers:</a:t>
            </a:r>
          </a:p>
          <a:p>
            <a:pPr marL="0" indent="0">
              <a:buNone/>
            </a:pPr>
            <a:r>
              <a:rPr lang="en-US" sz="8000" dirty="0"/>
              <a:t>The "Offered Salary" boxplot identified three potential outliers: 200,000, 300,000, and 400,000. To mitigate their impact, we considered replacing them with the median salary for each outlier's department and job title. This approach targets a more representative value based on the specific position within the company.</a:t>
            </a:r>
          </a:p>
          <a:p>
            <a:pPr marL="0" indent="0">
              <a:buNone/>
            </a:pPr>
            <a:endParaRPr lang="en-US" dirty="0"/>
          </a:p>
          <a:p>
            <a:endParaRPr lang="en-US" sz="1800" dirty="0"/>
          </a:p>
          <a:p>
            <a:r>
              <a:rPr lang="en-US" dirty="0"/>
              <a:t>  </a:t>
            </a:r>
          </a:p>
        </p:txBody>
      </p:sp>
    </p:spTree>
    <p:extLst>
      <p:ext uri="{BB962C8B-B14F-4D97-AF65-F5344CB8AC3E}">
        <p14:creationId xmlns:p14="http://schemas.microsoft.com/office/powerpoint/2010/main" val="353701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DFE5-7C14-4B10-A731-8A64AD10D568}"/>
              </a:ext>
            </a:extLst>
          </p:cNvPr>
          <p:cNvSpPr>
            <a:spLocks noGrp="1"/>
          </p:cNvSpPr>
          <p:nvPr>
            <p:ph type="title"/>
          </p:nvPr>
        </p:nvSpPr>
        <p:spPr>
          <a:xfrm>
            <a:off x="937288" y="1104536"/>
            <a:ext cx="9720071" cy="572087"/>
          </a:xfrm>
        </p:spPr>
        <p:txBody>
          <a:bodyPr>
            <a:normAutofit fontScale="90000"/>
          </a:bodyPr>
          <a:lstStyle/>
          <a:p>
            <a:r>
              <a:rPr lang="en-US" sz="4000" b="1" dirty="0"/>
              <a:t>A). Hiring Analysis: </a:t>
            </a:r>
            <a:endParaRPr lang="en-US" sz="3200" b="1" dirty="0"/>
          </a:p>
        </p:txBody>
      </p:sp>
      <p:sp>
        <p:nvSpPr>
          <p:cNvPr id="3" name="Content Placeholder 2">
            <a:extLst>
              <a:ext uri="{FF2B5EF4-FFF2-40B4-BE49-F238E27FC236}">
                <a16:creationId xmlns:a16="http://schemas.microsoft.com/office/drawing/2014/main" id="{54E97EDB-F142-4151-9630-E032DA765034}"/>
              </a:ext>
            </a:extLst>
          </p:cNvPr>
          <p:cNvSpPr>
            <a:spLocks noGrp="1"/>
          </p:cNvSpPr>
          <p:nvPr>
            <p:ph idx="1"/>
          </p:nvPr>
        </p:nvSpPr>
        <p:spPr>
          <a:xfrm>
            <a:off x="1091505" y="1826709"/>
            <a:ext cx="10391434" cy="5092183"/>
          </a:xfrm>
        </p:spPr>
        <p:txBody>
          <a:bodyPr>
            <a:normAutofit fontScale="77500" lnSpcReduction="20000"/>
          </a:bodyPr>
          <a:lstStyle/>
          <a:p>
            <a:pPr marL="0" indent="0">
              <a:buNone/>
            </a:pPr>
            <a:r>
              <a:rPr lang="en-US" sz="3100" b="1" i="1" dirty="0"/>
              <a:t>TASK:</a:t>
            </a:r>
            <a:r>
              <a:rPr lang="en-US" sz="3100" b="1" dirty="0"/>
              <a:t> </a:t>
            </a:r>
            <a:r>
              <a:rPr lang="en-US" sz="2600" dirty="0"/>
              <a:t>To determine the gender distribution of hires. How many males and females have been hired by the company?</a:t>
            </a:r>
          </a:p>
          <a:p>
            <a:r>
              <a:rPr lang="en-US" sz="3100" b="1" i="1" dirty="0"/>
              <a:t>Analyzing Gender Distribution in Hires</a:t>
            </a:r>
          </a:p>
          <a:p>
            <a:r>
              <a:rPr lang="en-US" sz="2600" dirty="0"/>
              <a:t>Our objective was to assess the gender representation among new hires at the company. To achieve this, we employed a data analysis technique. We examined two specific criteria:</a:t>
            </a:r>
          </a:p>
          <a:p>
            <a:pPr>
              <a:buFont typeface="+mj-lt"/>
              <a:buAutoNum type="arabicPeriod"/>
            </a:pPr>
            <a:r>
              <a:rPr lang="en-US" sz="2900" b="1" dirty="0"/>
              <a:t>Gender: </a:t>
            </a:r>
            <a:r>
              <a:rPr lang="en-US" sz="2600" dirty="0"/>
              <a:t>We searched for the terms "Male" and "Female" in a designated column (likely column D).</a:t>
            </a:r>
          </a:p>
          <a:p>
            <a:pPr>
              <a:buFont typeface="+mj-lt"/>
              <a:buAutoNum type="arabicPeriod"/>
            </a:pPr>
            <a:r>
              <a:rPr lang="en-US" sz="2900" b="1" dirty="0"/>
              <a:t>Hiring Decision: </a:t>
            </a:r>
            <a:r>
              <a:rPr lang="en-US" sz="2600" dirty="0"/>
              <a:t>We looked for the term "Hired" in another column (likely column C).</a:t>
            </a:r>
          </a:p>
          <a:p>
            <a:r>
              <a:rPr lang="en-US" sz="2600" dirty="0"/>
              <a:t>By applying a counting function with these conditions (COUNTIFS), we were able to determine the following:</a:t>
            </a:r>
          </a:p>
          <a:p>
            <a:pPr>
              <a:buFont typeface="Arial" panose="020B0604020202020204" pitchFamily="34" charset="0"/>
              <a:buChar char="•"/>
            </a:pPr>
            <a:r>
              <a:rPr lang="en-US" sz="2900" b="1" dirty="0"/>
              <a:t>Number of males hired</a:t>
            </a:r>
          </a:p>
          <a:p>
            <a:pPr>
              <a:buFont typeface="Arial" panose="020B0604020202020204" pitchFamily="34" charset="0"/>
              <a:buChar char="•"/>
            </a:pPr>
            <a:r>
              <a:rPr lang="en-US" sz="2900" b="1" dirty="0"/>
              <a:t>Number of females hired</a:t>
            </a:r>
          </a:p>
          <a:p>
            <a:r>
              <a:rPr lang="en-US" sz="2600" dirty="0"/>
              <a:t>The analysis revealed that '2563' males and '1856' females were hired by the company. This breakdown provides valuable insights into the gender make-up of new hires, allowing for further investigation into potential gender balance within the organization.</a:t>
            </a:r>
          </a:p>
          <a:p>
            <a:pPr marL="0" indent="0">
              <a:buNone/>
            </a:pPr>
            <a:endParaRPr lang="en-US" dirty="0"/>
          </a:p>
        </p:txBody>
      </p:sp>
      <p:sp>
        <p:nvSpPr>
          <p:cNvPr id="7" name="TextBox 6">
            <a:extLst>
              <a:ext uri="{FF2B5EF4-FFF2-40B4-BE49-F238E27FC236}">
                <a16:creationId xmlns:a16="http://schemas.microsoft.com/office/drawing/2014/main" id="{C0D6A8CE-4D38-49D6-B4E3-31CD0D5F95A3}"/>
              </a:ext>
            </a:extLst>
          </p:cNvPr>
          <p:cNvSpPr txBox="1"/>
          <p:nvPr/>
        </p:nvSpPr>
        <p:spPr>
          <a:xfrm>
            <a:off x="677115" y="123453"/>
            <a:ext cx="10240419" cy="830997"/>
          </a:xfrm>
          <a:prstGeom prst="rect">
            <a:avLst/>
          </a:prstGeom>
          <a:noFill/>
        </p:spPr>
        <p:txBody>
          <a:bodyPr wrap="square" rtlCol="0">
            <a:spAutoFit/>
          </a:bodyPr>
          <a:lstStyle/>
          <a:p>
            <a:pPr algn="ctr"/>
            <a:r>
              <a:rPr lang="en-US" sz="4800" b="1" u="sng" dirty="0"/>
              <a:t>Insights</a:t>
            </a:r>
          </a:p>
        </p:txBody>
      </p:sp>
    </p:spTree>
    <p:extLst>
      <p:ext uri="{BB962C8B-B14F-4D97-AF65-F5344CB8AC3E}">
        <p14:creationId xmlns:p14="http://schemas.microsoft.com/office/powerpoint/2010/main" val="182687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B9D7BE-463D-4755-A24B-8243B483F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623" y="1013058"/>
            <a:ext cx="9278754" cy="4831883"/>
          </a:xfrm>
        </p:spPr>
      </p:pic>
    </p:spTree>
    <p:extLst>
      <p:ext uri="{BB962C8B-B14F-4D97-AF65-F5344CB8AC3E}">
        <p14:creationId xmlns:p14="http://schemas.microsoft.com/office/powerpoint/2010/main" val="302120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F11C-390B-4A2D-BB6D-2683FD36AB05}"/>
              </a:ext>
            </a:extLst>
          </p:cNvPr>
          <p:cNvSpPr>
            <a:spLocks noGrp="1"/>
          </p:cNvSpPr>
          <p:nvPr>
            <p:ph type="title"/>
          </p:nvPr>
        </p:nvSpPr>
        <p:spPr>
          <a:xfrm>
            <a:off x="1024128" y="421587"/>
            <a:ext cx="9720072" cy="623824"/>
          </a:xfrm>
          <a:noFill/>
        </p:spPr>
        <p:txBody>
          <a:bodyPr>
            <a:normAutofit/>
          </a:bodyPr>
          <a:lstStyle/>
          <a:p>
            <a:r>
              <a:rPr lang="en-US" sz="3600" b="1" dirty="0"/>
              <a:t>B). Salary Analysis: </a:t>
            </a:r>
          </a:p>
        </p:txBody>
      </p:sp>
      <p:sp>
        <p:nvSpPr>
          <p:cNvPr id="3" name="Content Placeholder 2">
            <a:extLst>
              <a:ext uri="{FF2B5EF4-FFF2-40B4-BE49-F238E27FC236}">
                <a16:creationId xmlns:a16="http://schemas.microsoft.com/office/drawing/2014/main" id="{BCF5BBEB-B264-42C1-B3FE-D0FFBA656917}"/>
              </a:ext>
            </a:extLst>
          </p:cNvPr>
          <p:cNvSpPr>
            <a:spLocks noGrp="1"/>
          </p:cNvSpPr>
          <p:nvPr>
            <p:ph idx="1"/>
          </p:nvPr>
        </p:nvSpPr>
        <p:spPr>
          <a:xfrm>
            <a:off x="1024129" y="1143588"/>
            <a:ext cx="9720071" cy="5100320"/>
          </a:xfrm>
        </p:spPr>
        <p:txBody>
          <a:bodyPr>
            <a:normAutofit/>
          </a:bodyPr>
          <a:lstStyle/>
          <a:p>
            <a:pPr marL="0" indent="0">
              <a:buNone/>
            </a:pPr>
            <a:r>
              <a:rPr lang="en-US" sz="2400" b="1" i="1" dirty="0"/>
              <a:t>TASK: </a:t>
            </a:r>
            <a:r>
              <a:rPr lang="en-US" sz="2000" dirty="0"/>
              <a:t>To Calculate the average salary offered by this company? Use Excel functions to calculate this.</a:t>
            </a:r>
          </a:p>
          <a:p>
            <a:r>
              <a:rPr lang="en-US" sz="2400" b="1" i="1" dirty="0"/>
              <a:t>Unveiling the Average Offered Salary</a:t>
            </a:r>
          </a:p>
          <a:p>
            <a:r>
              <a:rPr lang="en-US" sz="2000" dirty="0"/>
              <a:t>To understand the overall salary structure at the company, we calculated the average offered salary using Excel's built-in functions. We employed the AVERAGE function, referencing the column containing salary data (likely column G). This calculation yielded an average offered salary of 49,878.86.</a:t>
            </a:r>
          </a:p>
          <a:p>
            <a:r>
              <a:rPr lang="en-US" sz="2000" b="1" dirty="0"/>
              <a:t>Insight Of Analysis</a:t>
            </a:r>
          </a:p>
          <a:p>
            <a:r>
              <a:rPr lang="en-US" sz="2000" dirty="0"/>
              <a:t>This average salary serves as a key benchmark for understanding the company's compensation strategy. It provides a central point of reference for further analysis, such as exploring salary variations across departments, job titles, or experience levels.</a:t>
            </a:r>
          </a:p>
          <a:p>
            <a:pPr marL="1200150" lvl="2" indent="-285750">
              <a:spcBef>
                <a:spcPts val="10"/>
              </a:spcBef>
              <a:spcAft>
                <a:spcPts val="0"/>
              </a:spcAft>
              <a:buFont typeface="Wingdings" panose="05000000000000000000" pitchFamily="2" charset="2"/>
              <a:buChar char="Ø"/>
              <a:tabLst>
                <a:tab pos="533400" algn="l"/>
                <a:tab pos="534035" algn="l"/>
              </a:tabLst>
            </a:pPr>
            <a:endParaRPr lang="en-US" sz="1800" dirty="0"/>
          </a:p>
          <a:p>
            <a:pPr marL="1200150" lvl="2" indent="-285750">
              <a:spcBef>
                <a:spcPts val="10"/>
              </a:spcBef>
              <a:spcAft>
                <a:spcPts val="0"/>
              </a:spcAft>
              <a:tabLst>
                <a:tab pos="533400" algn="l"/>
                <a:tab pos="534035" algn="l"/>
              </a:tabLst>
            </a:pPr>
            <a:endParaRPr lang="en-US" sz="1800" dirty="0"/>
          </a:p>
          <a:p>
            <a:pPr marL="1143000" marR="0" lvl="2" indent="-228600">
              <a:spcBef>
                <a:spcPts val="10"/>
              </a:spcBef>
              <a:spcAft>
                <a:spcPts val="0"/>
              </a:spcAft>
              <a:buFont typeface="Wingdings" panose="05000000000000000000" pitchFamily="2" charset="2"/>
              <a:buChar char=""/>
              <a:tabLst>
                <a:tab pos="533400" algn="l"/>
                <a:tab pos="534035" algn="l"/>
              </a:tabLst>
            </a:pPr>
            <a:endParaRPr lang="en-US" sz="1800" b="1" dirty="0">
              <a:effectLst/>
              <a:latin typeface="Microsoft YaHei UI" panose="020B0503020204020204" pitchFamily="34" charset="-122"/>
              <a:ea typeface="Microsoft YaHei UI" panose="020B0503020204020204" pitchFamily="34" charset="-122"/>
              <a:cs typeface="Microsoft YaHei UI" panose="020B0503020204020204" pitchFamily="34" charset="-122"/>
            </a:endParaRPr>
          </a:p>
          <a:p>
            <a:pPr marL="0" indent="0">
              <a:buNone/>
            </a:pPr>
            <a:endParaRPr lang="en-US" dirty="0"/>
          </a:p>
        </p:txBody>
      </p:sp>
    </p:spTree>
    <p:extLst>
      <p:ext uri="{BB962C8B-B14F-4D97-AF65-F5344CB8AC3E}">
        <p14:creationId xmlns:p14="http://schemas.microsoft.com/office/powerpoint/2010/main" val="665686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4948</TotalTime>
  <Words>2112</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Microsoft YaHei UI</vt:lpstr>
      <vt:lpstr>Arial</vt:lpstr>
      <vt:lpstr>Calibri</vt:lpstr>
      <vt:lpstr>Tw Cen MT</vt:lpstr>
      <vt:lpstr>Tw Cen MT Condensed</vt:lpstr>
      <vt:lpstr>Wingdings</vt:lpstr>
      <vt:lpstr>Wingdings 3</vt:lpstr>
      <vt:lpstr>Integral</vt:lpstr>
      <vt:lpstr>Hiring Process Analysis</vt:lpstr>
      <vt:lpstr>Project Description:</vt:lpstr>
      <vt:lpstr>Project Approach</vt:lpstr>
      <vt:lpstr>Tech Stack Used:</vt:lpstr>
      <vt:lpstr>Data Cleaning:</vt:lpstr>
      <vt:lpstr>Data Cleaning:</vt:lpstr>
      <vt:lpstr>A). Hiring Analysis: </vt:lpstr>
      <vt:lpstr>PowerPoint Presentation</vt:lpstr>
      <vt:lpstr>B). Salary Analysis: </vt:lpstr>
      <vt:lpstr>PowerPoint Presentation</vt:lpstr>
      <vt:lpstr>C). Salary Distribution: </vt:lpstr>
      <vt:lpstr>PowerPoint Presentation</vt:lpstr>
      <vt:lpstr>D). Departmental Analysis: </vt:lpstr>
      <vt:lpstr>PowerPoint Presentation</vt:lpstr>
      <vt:lpstr>E). Position Tier Analysis: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Analysis</dc:title>
  <dc:creator>Rishabh Anand</dc:creator>
  <cp:lastModifiedBy>Rishabh Anand</cp:lastModifiedBy>
  <cp:revision>40</cp:revision>
  <dcterms:created xsi:type="dcterms:W3CDTF">2024-07-05T08:14:03Z</dcterms:created>
  <dcterms:modified xsi:type="dcterms:W3CDTF">2024-07-08T18:42:38Z</dcterms:modified>
</cp:coreProperties>
</file>