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76" r:id="rId14"/>
    <p:sldId id="267" r:id="rId15"/>
    <p:sldId id="268" r:id="rId16"/>
    <p:sldId id="277" r:id="rId17"/>
    <p:sldId id="278" r:id="rId18"/>
    <p:sldId id="269" r:id="rId19"/>
    <p:sldId id="279" r:id="rId20"/>
    <p:sldId id="280" r:id="rId21"/>
    <p:sldId id="270" r:id="rId22"/>
    <p:sldId id="281"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604331-9E8F-4CFE-B8DE-50C816703494}">
          <p14:sldIdLst>
            <p14:sldId id="256"/>
            <p14:sldId id="257"/>
            <p14:sldId id="258"/>
            <p14:sldId id="259"/>
            <p14:sldId id="260"/>
            <p14:sldId id="261"/>
          </p14:sldIdLst>
        </p14:section>
        <p14:section name="Untitled Section" id="{F89CE49B-C780-40F2-9A39-790CC9BBB831}">
          <p14:sldIdLst>
            <p14:sldId id="262"/>
            <p14:sldId id="275"/>
            <p14:sldId id="263"/>
            <p14:sldId id="264"/>
            <p14:sldId id="265"/>
            <p14:sldId id="266"/>
            <p14:sldId id="276"/>
            <p14:sldId id="267"/>
            <p14:sldId id="268"/>
            <p14:sldId id="277"/>
            <p14:sldId id="278"/>
            <p14:sldId id="269"/>
            <p14:sldId id="279"/>
            <p14:sldId id="280"/>
            <p14:sldId id="270"/>
            <p14:sldId id="281"/>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56" d="100"/>
          <a:sy n="56" d="100"/>
        </p:scale>
        <p:origin x="5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A812854-4C85-4D94-87A8-EBDE5668564D}" type="datetimeFigureOut">
              <a:rPr lang="en-US" smtClean="0"/>
              <a:t>7/20/2024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ED4A545-2638-45BC-93EB-42551729F64F}" type="slidenum">
              <a:rPr lang="en-US" smtClean="0"/>
              <a:t>‹#›</a:t>
            </a:fld>
            <a:endParaRPr lang="en-US"/>
          </a:p>
        </p:txBody>
      </p:sp>
    </p:spTree>
    <p:extLst>
      <p:ext uri="{BB962C8B-B14F-4D97-AF65-F5344CB8AC3E}">
        <p14:creationId xmlns:p14="http://schemas.microsoft.com/office/powerpoint/2010/main" val="6620982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12854-4C85-4D94-87A8-EBDE5668564D}"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44532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12854-4C85-4D94-87A8-EBDE5668564D}"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148013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12854-4C85-4D94-87A8-EBDE5668564D}"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424166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812854-4C85-4D94-87A8-EBDE5668564D}" type="datetimeFigureOut">
              <a:rPr lang="en-US" smtClean="0"/>
              <a:t>7/20/2024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356924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812854-4C85-4D94-87A8-EBDE5668564D}"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154074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12854-4C85-4D94-87A8-EBDE5668564D}"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39024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12854-4C85-4D94-87A8-EBDE5668564D}"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94371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12854-4C85-4D94-87A8-EBDE5668564D}" type="datetimeFigureOut">
              <a:rPr lang="en-US" smtClean="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A545-2638-45BC-93EB-42551729F64F}" type="slidenum">
              <a:rPr lang="en-US" smtClean="0"/>
              <a:t>‹#›</a:t>
            </a:fld>
            <a:endParaRPr lang="en-US"/>
          </a:p>
        </p:txBody>
      </p:sp>
    </p:spTree>
    <p:extLst>
      <p:ext uri="{BB962C8B-B14F-4D97-AF65-F5344CB8AC3E}">
        <p14:creationId xmlns:p14="http://schemas.microsoft.com/office/powerpoint/2010/main" val="86508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A812854-4C85-4D94-87A8-EBDE5668564D}" type="datetimeFigureOut">
              <a:rPr lang="en-US" smtClean="0"/>
              <a:t>7/20/2024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8ED4A545-2638-45BC-93EB-42551729F64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900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DA812854-4C85-4D94-87A8-EBDE5668564D}" type="datetimeFigureOut">
              <a:rPr lang="en-US" smtClean="0"/>
              <a:t>7/20/2024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8ED4A545-2638-45BC-93EB-42551729F64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37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A812854-4C85-4D94-87A8-EBDE5668564D}" type="datetimeFigureOut">
              <a:rPr lang="en-US" smtClean="0"/>
              <a:t>7/20/2024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ED4A545-2638-45BC-93EB-42551729F64F}"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84587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sharpenSoften amount="-74000"/>
                    </a14:imgEffect>
                    <a14:imgEffect>
                      <a14:colorTemperature colorTemp="5100"/>
                    </a14:imgEffect>
                    <a14:imgEffect>
                      <a14:saturation sat="87000"/>
                    </a14:imgEffect>
                    <a14:imgEffect>
                      <a14:brightnessContrast contrast="37000"/>
                    </a14:imgEffect>
                  </a14:imgLayer>
                </a14:imgProps>
              </a:ext>
            </a:extLst>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3479-77EC-4787-842A-BCEC6CEAC59F}"/>
              </a:ext>
            </a:extLst>
          </p:cNvPr>
          <p:cNvSpPr>
            <a:spLocks noGrp="1"/>
          </p:cNvSpPr>
          <p:nvPr>
            <p:ph type="ctrTitle"/>
          </p:nvPr>
        </p:nvSpPr>
        <p:spPr>
          <a:xfrm>
            <a:off x="1649730" y="2056197"/>
            <a:ext cx="9144000" cy="2745606"/>
          </a:xfrm>
        </p:spPr>
        <p:txBody>
          <a:bodyPr>
            <a:noAutofit/>
          </a:bodyPr>
          <a:lstStyle/>
          <a:p>
            <a:r>
              <a:rPr lang="en-US" sz="9600" b="1" dirty="0">
                <a:solidFill>
                  <a:schemeClr val="tx1"/>
                </a:solidFill>
                <a:latin typeface="+mn-lt"/>
              </a:rPr>
              <a:t>IMDB MOVIE ANALYSIS</a:t>
            </a:r>
          </a:p>
        </p:txBody>
      </p:sp>
    </p:spTree>
    <p:extLst>
      <p:ext uri="{BB962C8B-B14F-4D97-AF65-F5344CB8AC3E}">
        <p14:creationId xmlns:p14="http://schemas.microsoft.com/office/powerpoint/2010/main" val="69912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383AF1-1E9F-4154-AF9F-B759C00C91AA}"/>
              </a:ext>
            </a:extLst>
          </p:cNvPr>
          <p:cNvSpPr>
            <a:spLocks noGrp="1"/>
          </p:cNvSpPr>
          <p:nvPr>
            <p:ph type="title"/>
          </p:nvPr>
        </p:nvSpPr>
        <p:spPr>
          <a:xfrm>
            <a:off x="706253" y="365125"/>
            <a:ext cx="10779493" cy="1604444"/>
          </a:xfrm>
        </p:spPr>
        <p:txBody>
          <a:bodyPr>
            <a:normAutofit/>
          </a:bodyPr>
          <a:lstStyle/>
          <a:p>
            <a:r>
              <a:rPr lang="en-US" sz="2400" b="1" dirty="0">
                <a:latin typeface="+mn-lt"/>
              </a:rPr>
              <a:t>Insight:</a:t>
            </a:r>
            <a:br>
              <a:rPr lang="en-US" sz="2000" dirty="0"/>
            </a:br>
            <a:r>
              <a:rPr lang="en-US" sz="2000" dirty="0">
                <a:latin typeface="+mn-lt"/>
              </a:rPr>
              <a:t>1). The below graph represents the </a:t>
            </a:r>
            <a:r>
              <a:rPr lang="en-US" sz="2000" dirty="0" err="1">
                <a:latin typeface="+mn-lt"/>
              </a:rPr>
              <a:t>imdb_score</a:t>
            </a:r>
            <a:r>
              <a:rPr lang="en-US" sz="2000" dirty="0">
                <a:latin typeface="+mn-lt"/>
              </a:rPr>
              <a:t> against the duration of the movie</a:t>
            </a:r>
            <a:br>
              <a:rPr lang="en-US" sz="2000" dirty="0">
                <a:latin typeface="+mn-lt"/>
              </a:rPr>
            </a:br>
            <a:r>
              <a:rPr lang="en-US" sz="2000" dirty="0">
                <a:latin typeface="+mn-lt"/>
              </a:rPr>
              <a:t>2). The trendline shows that the movie having duration between 100 to 150 tends to have higher </a:t>
            </a:r>
            <a:r>
              <a:rPr lang="en-US" sz="2000" dirty="0" err="1">
                <a:latin typeface="+mn-lt"/>
              </a:rPr>
              <a:t>imdb</a:t>
            </a:r>
            <a:r>
              <a:rPr lang="en-US" sz="2000" dirty="0">
                <a:latin typeface="+mn-lt"/>
              </a:rPr>
              <a:t> score.</a:t>
            </a:r>
            <a:br>
              <a:rPr lang="en-US" sz="2000" dirty="0">
                <a:latin typeface="+mn-lt"/>
              </a:rPr>
            </a:br>
            <a:endParaRPr lang="en-US" sz="2000" dirty="0">
              <a:latin typeface="+mn-lt"/>
            </a:endParaRPr>
          </a:p>
        </p:txBody>
      </p:sp>
      <p:pic>
        <p:nvPicPr>
          <p:cNvPr id="8" name="Content Placeholder 7">
            <a:extLst>
              <a:ext uri="{FF2B5EF4-FFF2-40B4-BE49-F238E27FC236}">
                <a16:creationId xmlns:a16="http://schemas.microsoft.com/office/drawing/2014/main" id="{0D4C10DC-BCA9-4994-AA07-2B31EAB361FF}"/>
              </a:ext>
            </a:extLst>
          </p:cNvPr>
          <p:cNvPicPr>
            <a:picLocks noGrp="1" noChangeAspect="1"/>
          </p:cNvPicPr>
          <p:nvPr>
            <p:ph idx="4294967295"/>
          </p:nvPr>
        </p:nvPicPr>
        <p:blipFill>
          <a:blip r:embed="rId2"/>
          <a:stretch>
            <a:fillRect/>
          </a:stretch>
        </p:blipFill>
        <p:spPr>
          <a:xfrm>
            <a:off x="1245870" y="1969569"/>
            <a:ext cx="9490075" cy="4423410"/>
          </a:xfrm>
        </p:spPr>
      </p:pic>
    </p:spTree>
    <p:extLst>
      <p:ext uri="{BB962C8B-B14F-4D97-AF65-F5344CB8AC3E}">
        <p14:creationId xmlns:p14="http://schemas.microsoft.com/office/powerpoint/2010/main" val="286510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4834-F0C3-4212-90F2-4A64801B9429}"/>
              </a:ext>
            </a:extLst>
          </p:cNvPr>
          <p:cNvSpPr>
            <a:spLocks noGrp="1"/>
          </p:cNvSpPr>
          <p:nvPr>
            <p:ph type="title"/>
          </p:nvPr>
        </p:nvSpPr>
        <p:spPr>
          <a:xfrm>
            <a:off x="838200" y="365125"/>
            <a:ext cx="10515600" cy="886159"/>
          </a:xfrm>
        </p:spPr>
        <p:txBody>
          <a:bodyPr>
            <a:normAutofit/>
          </a:bodyPr>
          <a:lstStyle/>
          <a:p>
            <a:r>
              <a:rPr lang="en-US" sz="2800" b="1" dirty="0">
                <a:latin typeface="+mn-lt"/>
              </a:rPr>
              <a:t>C) Language Analysis: </a:t>
            </a:r>
            <a:br>
              <a:rPr lang="en-US" dirty="0"/>
            </a:br>
            <a:r>
              <a:rPr lang="en-US" sz="2200" dirty="0"/>
              <a:t>Situation: Examine the distribution of movies based on their language.</a:t>
            </a:r>
          </a:p>
        </p:txBody>
      </p:sp>
      <p:sp>
        <p:nvSpPr>
          <p:cNvPr id="3" name="Content Placeholder 2">
            <a:extLst>
              <a:ext uri="{FF2B5EF4-FFF2-40B4-BE49-F238E27FC236}">
                <a16:creationId xmlns:a16="http://schemas.microsoft.com/office/drawing/2014/main" id="{E3607E9A-3D63-4C14-80CB-7AA6ED0AD12C}"/>
              </a:ext>
            </a:extLst>
          </p:cNvPr>
          <p:cNvSpPr>
            <a:spLocks noGrp="1"/>
          </p:cNvSpPr>
          <p:nvPr>
            <p:ph idx="1"/>
          </p:nvPr>
        </p:nvSpPr>
        <p:spPr>
          <a:xfrm>
            <a:off x="838200" y="1251284"/>
            <a:ext cx="10515600" cy="4954555"/>
          </a:xfrm>
        </p:spPr>
        <p:txBody>
          <a:bodyPr/>
          <a:lstStyle/>
          <a:p>
            <a:pPr marL="0" indent="0">
              <a:buNone/>
            </a:pPr>
            <a:r>
              <a:rPr lang="en-US" b="1" dirty="0"/>
              <a:t>TASK</a:t>
            </a:r>
            <a:r>
              <a:rPr lang="en-US" b="1" i="1" dirty="0"/>
              <a:t>: </a:t>
            </a:r>
            <a:r>
              <a:rPr lang="en-US" sz="2000" dirty="0"/>
              <a:t>Determine the most common languages used in movies and analyze their impact on the IMDB score using descriptive statistics.</a:t>
            </a:r>
          </a:p>
          <a:p>
            <a:pPr marL="0" indent="0">
              <a:buNone/>
            </a:pPr>
            <a:endParaRPr lang="en-US" sz="2000" dirty="0"/>
          </a:p>
          <a:p>
            <a:pPr marL="0" indent="0">
              <a:buNone/>
            </a:pPr>
            <a:endParaRPr lang="en-US" sz="2000" b="1" i="1" dirty="0"/>
          </a:p>
        </p:txBody>
      </p:sp>
      <p:pic>
        <p:nvPicPr>
          <p:cNvPr id="6" name="Picture 5">
            <a:extLst>
              <a:ext uri="{FF2B5EF4-FFF2-40B4-BE49-F238E27FC236}">
                <a16:creationId xmlns:a16="http://schemas.microsoft.com/office/drawing/2014/main" id="{436106B5-BB87-4113-AF23-E74224B79CF3}"/>
              </a:ext>
            </a:extLst>
          </p:cNvPr>
          <p:cNvPicPr>
            <a:picLocks noChangeAspect="1"/>
          </p:cNvPicPr>
          <p:nvPr/>
        </p:nvPicPr>
        <p:blipFill>
          <a:blip r:embed="rId2"/>
          <a:stretch>
            <a:fillRect/>
          </a:stretch>
        </p:blipFill>
        <p:spPr>
          <a:xfrm>
            <a:off x="1004637" y="2137443"/>
            <a:ext cx="10182726" cy="4201111"/>
          </a:xfrm>
          <a:prstGeom prst="rect">
            <a:avLst/>
          </a:prstGeom>
        </p:spPr>
      </p:pic>
    </p:spTree>
    <p:extLst>
      <p:ext uri="{BB962C8B-B14F-4D97-AF65-F5344CB8AC3E}">
        <p14:creationId xmlns:p14="http://schemas.microsoft.com/office/powerpoint/2010/main" val="120005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7B0C35-8207-422A-BD3E-65CC85817BE6}"/>
              </a:ext>
            </a:extLst>
          </p:cNvPr>
          <p:cNvSpPr>
            <a:spLocks noGrp="1"/>
          </p:cNvSpPr>
          <p:nvPr>
            <p:ph type="title"/>
          </p:nvPr>
        </p:nvSpPr>
        <p:spPr>
          <a:xfrm>
            <a:off x="571499" y="365125"/>
            <a:ext cx="11049001" cy="2088682"/>
          </a:xfrm>
        </p:spPr>
        <p:txBody>
          <a:bodyPr>
            <a:noAutofit/>
          </a:bodyPr>
          <a:lstStyle/>
          <a:p>
            <a:r>
              <a:rPr lang="en-US" sz="2400" b="1" dirty="0">
                <a:latin typeface="+mn-lt"/>
              </a:rPr>
              <a:t>Insight:</a:t>
            </a:r>
            <a:br>
              <a:rPr lang="en-US" sz="2400" dirty="0"/>
            </a:br>
            <a:r>
              <a:rPr lang="en-US" sz="2000" dirty="0">
                <a:latin typeface="+mn-lt"/>
              </a:rPr>
              <a:t>1). The below graphs shows Top languages along with some statistical measures such as Average, Median, Variance and Standard Deviation.</a:t>
            </a:r>
            <a:br>
              <a:rPr lang="en-US" sz="2000" dirty="0">
                <a:latin typeface="+mn-lt"/>
              </a:rPr>
            </a:br>
            <a:r>
              <a:rPr lang="en-US" sz="2000" dirty="0">
                <a:latin typeface="+mn-lt"/>
              </a:rPr>
              <a:t>2). The graph is calculated by taking into account the Top 20 languages.</a:t>
            </a:r>
            <a:br>
              <a:rPr lang="en-US" sz="2000" dirty="0">
                <a:latin typeface="+mn-lt"/>
              </a:rPr>
            </a:br>
            <a:r>
              <a:rPr lang="en-US" sz="2000" dirty="0">
                <a:latin typeface="+mn-lt"/>
              </a:rPr>
              <a:t>3). English has the Highest number of movies i.e. 3606.</a:t>
            </a:r>
            <a:br>
              <a:rPr lang="en-US" sz="2000" dirty="0">
                <a:latin typeface="+mn-lt"/>
              </a:rPr>
            </a:br>
            <a:r>
              <a:rPr lang="en-US" sz="2000" dirty="0">
                <a:latin typeface="+mn-lt"/>
              </a:rPr>
              <a:t>4). Whereas Persian movies have the highest average of </a:t>
            </a:r>
            <a:r>
              <a:rPr lang="en-US" sz="2000" dirty="0" err="1">
                <a:latin typeface="+mn-lt"/>
              </a:rPr>
              <a:t>imdb</a:t>
            </a:r>
            <a:r>
              <a:rPr lang="en-US" sz="2000" dirty="0">
                <a:latin typeface="+mn-lt"/>
              </a:rPr>
              <a:t> of 8.4</a:t>
            </a:r>
            <a:br>
              <a:rPr lang="en-US" sz="2000" dirty="0"/>
            </a:br>
            <a:endParaRPr lang="en-US" sz="2000" dirty="0"/>
          </a:p>
        </p:txBody>
      </p:sp>
      <p:pic>
        <p:nvPicPr>
          <p:cNvPr id="5" name="Content Placeholder 4">
            <a:extLst>
              <a:ext uri="{FF2B5EF4-FFF2-40B4-BE49-F238E27FC236}">
                <a16:creationId xmlns:a16="http://schemas.microsoft.com/office/drawing/2014/main" id="{56FEAC01-B0DF-43EE-91E1-9F1083F999C1}"/>
              </a:ext>
            </a:extLst>
          </p:cNvPr>
          <p:cNvPicPr>
            <a:picLocks noGrp="1" noChangeAspect="1"/>
          </p:cNvPicPr>
          <p:nvPr>
            <p:ph idx="4294967295"/>
          </p:nvPr>
        </p:nvPicPr>
        <p:blipFill>
          <a:blip r:embed="rId2"/>
          <a:stretch>
            <a:fillRect/>
          </a:stretch>
        </p:blipFill>
        <p:spPr>
          <a:xfrm>
            <a:off x="1428750" y="2267269"/>
            <a:ext cx="8907463" cy="4042092"/>
          </a:xfrm>
        </p:spPr>
      </p:pic>
    </p:spTree>
    <p:extLst>
      <p:ext uri="{BB962C8B-B14F-4D97-AF65-F5344CB8AC3E}">
        <p14:creationId xmlns:p14="http://schemas.microsoft.com/office/powerpoint/2010/main" val="172265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996D29-7C6D-443D-BE5D-D6B2CF278928}"/>
              </a:ext>
            </a:extLst>
          </p:cNvPr>
          <p:cNvSpPr>
            <a:spLocks noGrp="1"/>
          </p:cNvSpPr>
          <p:nvPr>
            <p:ph type="title"/>
          </p:nvPr>
        </p:nvSpPr>
        <p:spPr>
          <a:xfrm>
            <a:off x="838200" y="351322"/>
            <a:ext cx="10515600" cy="1704307"/>
          </a:xfrm>
        </p:spPr>
        <p:txBody>
          <a:bodyPr>
            <a:normAutofit fontScale="90000"/>
          </a:bodyPr>
          <a:lstStyle/>
          <a:p>
            <a:r>
              <a:rPr lang="en-US" sz="2700" b="1" dirty="0">
                <a:latin typeface="+mn-lt"/>
              </a:rPr>
              <a:t>Insight:</a:t>
            </a:r>
            <a:br>
              <a:rPr lang="en-US" sz="2400" b="1" dirty="0"/>
            </a:br>
            <a:r>
              <a:rPr lang="en-US" sz="2200" dirty="0">
                <a:latin typeface="+mn-lt"/>
              </a:rPr>
              <a:t>1). Below graph has most common languages used in movies.</a:t>
            </a:r>
            <a:br>
              <a:rPr lang="en-US" sz="2200" dirty="0">
                <a:latin typeface="+mn-lt"/>
              </a:rPr>
            </a:br>
            <a:r>
              <a:rPr lang="en-US" sz="2200" dirty="0">
                <a:latin typeface="+mn-lt"/>
              </a:rPr>
              <a:t>2). As English being the most dominant in the list of languages with 3606 is being excluded from the list</a:t>
            </a:r>
            <a:br>
              <a:rPr lang="en-US" sz="2200" dirty="0">
                <a:latin typeface="+mn-lt"/>
              </a:rPr>
            </a:br>
            <a:r>
              <a:rPr lang="en-US" sz="2200" dirty="0">
                <a:latin typeface="+mn-lt"/>
              </a:rPr>
              <a:t>3). This was done to provide a better insight of the other most common language used.</a:t>
            </a:r>
            <a:br>
              <a:rPr lang="en-US" sz="2200" dirty="0">
                <a:latin typeface="+mn-lt"/>
              </a:rPr>
            </a:br>
            <a:r>
              <a:rPr lang="en-US" sz="2200" dirty="0">
                <a:latin typeface="+mn-lt"/>
              </a:rPr>
              <a:t>4). French came out to be the most common language after English.</a:t>
            </a:r>
            <a:endParaRPr lang="en-US" sz="2200" b="1" dirty="0">
              <a:latin typeface="+mn-lt"/>
            </a:endParaRPr>
          </a:p>
        </p:txBody>
      </p:sp>
      <p:pic>
        <p:nvPicPr>
          <p:cNvPr id="5" name="Content Placeholder 4">
            <a:extLst>
              <a:ext uri="{FF2B5EF4-FFF2-40B4-BE49-F238E27FC236}">
                <a16:creationId xmlns:a16="http://schemas.microsoft.com/office/drawing/2014/main" id="{964160D0-8490-498D-B0A3-3B41C84F3192}"/>
              </a:ext>
            </a:extLst>
          </p:cNvPr>
          <p:cNvPicPr>
            <a:picLocks noGrp="1" noChangeAspect="1"/>
          </p:cNvPicPr>
          <p:nvPr>
            <p:ph idx="4294967295"/>
          </p:nvPr>
        </p:nvPicPr>
        <p:blipFill>
          <a:blip r:embed="rId2"/>
          <a:stretch>
            <a:fillRect/>
          </a:stretch>
        </p:blipFill>
        <p:spPr>
          <a:xfrm>
            <a:off x="1600200" y="2055629"/>
            <a:ext cx="9098280" cy="4352925"/>
          </a:xfrm>
        </p:spPr>
      </p:pic>
    </p:spTree>
    <p:extLst>
      <p:ext uri="{BB962C8B-B14F-4D97-AF65-F5344CB8AC3E}">
        <p14:creationId xmlns:p14="http://schemas.microsoft.com/office/powerpoint/2010/main" val="271519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2243-FFD0-4AAD-AB97-CF1D359F1694}"/>
              </a:ext>
            </a:extLst>
          </p:cNvPr>
          <p:cNvSpPr>
            <a:spLocks noGrp="1"/>
          </p:cNvSpPr>
          <p:nvPr>
            <p:ph type="title"/>
          </p:nvPr>
        </p:nvSpPr>
        <p:spPr>
          <a:xfrm>
            <a:off x="838200" y="365126"/>
            <a:ext cx="10515600" cy="818782"/>
          </a:xfrm>
        </p:spPr>
        <p:txBody>
          <a:bodyPr>
            <a:normAutofit/>
          </a:bodyPr>
          <a:lstStyle/>
          <a:p>
            <a:r>
              <a:rPr lang="en-US" sz="2800" b="1" dirty="0">
                <a:latin typeface="+mn-lt"/>
              </a:rPr>
              <a:t>D) Director Analysis: </a:t>
            </a:r>
            <a:br>
              <a:rPr lang="en-US" sz="2800" b="1" dirty="0">
                <a:latin typeface="+mn-lt"/>
              </a:rPr>
            </a:br>
            <a:r>
              <a:rPr lang="en-US" sz="2000" dirty="0">
                <a:latin typeface="+mn-lt"/>
              </a:rPr>
              <a:t>Influence of directors on movie ratings.</a:t>
            </a:r>
          </a:p>
        </p:txBody>
      </p:sp>
      <p:sp>
        <p:nvSpPr>
          <p:cNvPr id="3" name="Content Placeholder 2">
            <a:extLst>
              <a:ext uri="{FF2B5EF4-FFF2-40B4-BE49-F238E27FC236}">
                <a16:creationId xmlns:a16="http://schemas.microsoft.com/office/drawing/2014/main" id="{1257C19F-FDFA-4A95-9880-069CF79A9436}"/>
              </a:ext>
            </a:extLst>
          </p:cNvPr>
          <p:cNvSpPr>
            <a:spLocks noGrp="1"/>
          </p:cNvSpPr>
          <p:nvPr>
            <p:ph idx="1"/>
          </p:nvPr>
        </p:nvSpPr>
        <p:spPr>
          <a:xfrm>
            <a:off x="838200" y="1183908"/>
            <a:ext cx="10515600" cy="5021931"/>
          </a:xfrm>
        </p:spPr>
        <p:txBody>
          <a:bodyPr>
            <a:normAutofit/>
          </a:bodyPr>
          <a:lstStyle/>
          <a:p>
            <a:pPr marL="0" indent="0">
              <a:buNone/>
            </a:pPr>
            <a:r>
              <a:rPr lang="en-US" sz="2000" b="1" dirty="0"/>
              <a:t>TASK </a:t>
            </a:r>
            <a:r>
              <a:rPr lang="en-US" sz="2000" b="1" i="1" dirty="0"/>
              <a:t>: </a:t>
            </a:r>
            <a:r>
              <a:rPr lang="en-US" sz="2000" dirty="0"/>
              <a:t>Identify the top directors based on their average IMDB score and analyze their contribution to the success of movies using percentile calculations.</a:t>
            </a:r>
          </a:p>
          <a:p>
            <a:pPr marL="0" indent="0">
              <a:buNone/>
            </a:pPr>
            <a:endParaRPr lang="en-US" sz="2000" b="1" i="1" dirty="0"/>
          </a:p>
        </p:txBody>
      </p:sp>
      <p:pic>
        <p:nvPicPr>
          <p:cNvPr id="5" name="Picture 4">
            <a:extLst>
              <a:ext uri="{FF2B5EF4-FFF2-40B4-BE49-F238E27FC236}">
                <a16:creationId xmlns:a16="http://schemas.microsoft.com/office/drawing/2014/main" id="{F72FD97F-93E5-4530-90FE-12437FC3BDD9}"/>
              </a:ext>
            </a:extLst>
          </p:cNvPr>
          <p:cNvPicPr>
            <a:picLocks noChangeAspect="1"/>
          </p:cNvPicPr>
          <p:nvPr/>
        </p:nvPicPr>
        <p:blipFill>
          <a:blip r:embed="rId2"/>
          <a:stretch>
            <a:fillRect/>
          </a:stretch>
        </p:blipFill>
        <p:spPr>
          <a:xfrm>
            <a:off x="1174282" y="1923515"/>
            <a:ext cx="10058400" cy="4431565"/>
          </a:xfrm>
          <a:prstGeom prst="rect">
            <a:avLst/>
          </a:prstGeom>
        </p:spPr>
      </p:pic>
    </p:spTree>
    <p:extLst>
      <p:ext uri="{BB962C8B-B14F-4D97-AF65-F5344CB8AC3E}">
        <p14:creationId xmlns:p14="http://schemas.microsoft.com/office/powerpoint/2010/main" val="394397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9AFA31-E1AF-4F0B-92D1-385203ED2B88}"/>
              </a:ext>
            </a:extLst>
          </p:cNvPr>
          <p:cNvSpPr>
            <a:spLocks noGrp="1"/>
          </p:cNvSpPr>
          <p:nvPr>
            <p:ph type="title"/>
          </p:nvPr>
        </p:nvSpPr>
        <p:spPr>
          <a:xfrm>
            <a:off x="838200" y="256490"/>
            <a:ext cx="10515600" cy="1742173"/>
          </a:xfrm>
        </p:spPr>
        <p:txBody>
          <a:bodyPr>
            <a:normAutofit fontScale="90000"/>
          </a:bodyPr>
          <a:lstStyle/>
          <a:p>
            <a:r>
              <a:rPr lang="en-US" sz="2400" b="1" dirty="0">
                <a:latin typeface="+mn-lt"/>
              </a:rPr>
              <a:t>Insight:</a:t>
            </a:r>
            <a:br>
              <a:rPr lang="en-US" sz="2400" b="1" dirty="0"/>
            </a:br>
            <a:r>
              <a:rPr lang="en-US" sz="2000" dirty="0">
                <a:latin typeface="+mn-lt"/>
              </a:rPr>
              <a:t>1).According to the graph below- Tony Kaye and Charles Chaplin has the highest average </a:t>
            </a:r>
            <a:r>
              <a:rPr lang="en-US" sz="2000" dirty="0" err="1">
                <a:latin typeface="+mn-lt"/>
              </a:rPr>
              <a:t>imdb</a:t>
            </a:r>
            <a:r>
              <a:rPr lang="en-US" sz="2000" dirty="0">
                <a:latin typeface="+mn-lt"/>
              </a:rPr>
              <a:t> score for a director.</a:t>
            </a:r>
            <a:br>
              <a:rPr lang="en-US" sz="2000" dirty="0">
                <a:latin typeface="+mn-lt"/>
              </a:rPr>
            </a:br>
            <a:r>
              <a:rPr lang="en-US" sz="2000" dirty="0">
                <a:latin typeface="+mn-lt"/>
              </a:rPr>
              <a:t>2). But Tony and Charles has done only one movie, Christopher Nolan And Quentin Tarantino has a better performance with 8.4 And 8.2 </a:t>
            </a:r>
            <a:r>
              <a:rPr lang="en-US" sz="2000" dirty="0" err="1">
                <a:latin typeface="+mn-lt"/>
              </a:rPr>
              <a:t>imdb</a:t>
            </a:r>
            <a:r>
              <a:rPr lang="en-US" sz="2000" dirty="0">
                <a:latin typeface="+mn-lt"/>
              </a:rPr>
              <a:t> score respectively with 8 movies each.</a:t>
            </a:r>
            <a:br>
              <a:rPr lang="en-US" sz="2000" b="1" dirty="0">
                <a:latin typeface="+mn-lt"/>
              </a:rPr>
            </a:br>
            <a:endParaRPr lang="en-US" sz="2000" b="1" dirty="0">
              <a:latin typeface="+mn-lt"/>
            </a:endParaRPr>
          </a:p>
        </p:txBody>
      </p:sp>
      <p:pic>
        <p:nvPicPr>
          <p:cNvPr id="5" name="Content Placeholder 4">
            <a:extLst>
              <a:ext uri="{FF2B5EF4-FFF2-40B4-BE49-F238E27FC236}">
                <a16:creationId xmlns:a16="http://schemas.microsoft.com/office/drawing/2014/main" id="{EB8199EF-09C9-48BB-8DF7-AB13A3569207}"/>
              </a:ext>
            </a:extLst>
          </p:cNvPr>
          <p:cNvPicPr>
            <a:picLocks noGrp="1" noChangeAspect="1"/>
          </p:cNvPicPr>
          <p:nvPr>
            <p:ph idx="4294967295"/>
          </p:nvPr>
        </p:nvPicPr>
        <p:blipFill>
          <a:blip r:embed="rId2"/>
          <a:stretch>
            <a:fillRect/>
          </a:stretch>
        </p:blipFill>
        <p:spPr>
          <a:xfrm>
            <a:off x="1042987" y="1655763"/>
            <a:ext cx="10106025" cy="4719637"/>
          </a:xfrm>
        </p:spPr>
      </p:pic>
    </p:spTree>
    <p:extLst>
      <p:ext uri="{BB962C8B-B14F-4D97-AF65-F5344CB8AC3E}">
        <p14:creationId xmlns:p14="http://schemas.microsoft.com/office/powerpoint/2010/main" val="267684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76BE54-861A-4D97-85E9-80B9A7820031}"/>
              </a:ext>
            </a:extLst>
          </p:cNvPr>
          <p:cNvSpPr>
            <a:spLocks noGrp="1"/>
          </p:cNvSpPr>
          <p:nvPr>
            <p:ph type="title"/>
          </p:nvPr>
        </p:nvSpPr>
        <p:spPr>
          <a:xfrm>
            <a:off x="893762" y="479425"/>
            <a:ext cx="10515600" cy="761031"/>
          </a:xfrm>
        </p:spPr>
        <p:txBody>
          <a:bodyPr>
            <a:normAutofit/>
          </a:bodyPr>
          <a:lstStyle/>
          <a:p>
            <a:r>
              <a:rPr lang="en-US" sz="2400" b="1" dirty="0">
                <a:latin typeface="+mn-lt"/>
              </a:rPr>
              <a:t>Additional Insight:</a:t>
            </a:r>
            <a:br>
              <a:rPr lang="en-US" sz="2400" b="1" dirty="0">
                <a:latin typeface="+mn-lt"/>
              </a:rPr>
            </a:br>
            <a:endParaRPr lang="en-US" sz="2400" b="1" dirty="0">
              <a:latin typeface="+mn-lt"/>
            </a:endParaRPr>
          </a:p>
        </p:txBody>
      </p:sp>
      <p:pic>
        <p:nvPicPr>
          <p:cNvPr id="5" name="Content Placeholder 4">
            <a:extLst>
              <a:ext uri="{FF2B5EF4-FFF2-40B4-BE49-F238E27FC236}">
                <a16:creationId xmlns:a16="http://schemas.microsoft.com/office/drawing/2014/main" id="{9D5D427D-1054-4B40-8043-609437879D23}"/>
              </a:ext>
            </a:extLst>
          </p:cNvPr>
          <p:cNvPicPr>
            <a:picLocks noGrp="1" noChangeAspect="1"/>
          </p:cNvPicPr>
          <p:nvPr>
            <p:ph idx="4294967295"/>
          </p:nvPr>
        </p:nvPicPr>
        <p:blipFill>
          <a:blip r:embed="rId2"/>
          <a:stretch>
            <a:fillRect/>
          </a:stretch>
        </p:blipFill>
        <p:spPr>
          <a:xfrm>
            <a:off x="949325" y="1035368"/>
            <a:ext cx="10404475" cy="5051425"/>
          </a:xfrm>
        </p:spPr>
      </p:pic>
    </p:spTree>
    <p:extLst>
      <p:ext uri="{BB962C8B-B14F-4D97-AF65-F5344CB8AC3E}">
        <p14:creationId xmlns:p14="http://schemas.microsoft.com/office/powerpoint/2010/main" val="361678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707370-B89E-412D-B0FA-0FA23779681F}"/>
              </a:ext>
            </a:extLst>
          </p:cNvPr>
          <p:cNvSpPr>
            <a:spLocks noGrp="1"/>
          </p:cNvSpPr>
          <p:nvPr>
            <p:ph type="title"/>
          </p:nvPr>
        </p:nvSpPr>
        <p:spPr>
          <a:xfrm>
            <a:off x="838200" y="422911"/>
            <a:ext cx="10515600" cy="1690688"/>
          </a:xfrm>
        </p:spPr>
        <p:txBody>
          <a:bodyPr>
            <a:normAutofit/>
          </a:bodyPr>
          <a:lstStyle/>
          <a:p>
            <a:r>
              <a:rPr lang="en-US" sz="2000" dirty="0">
                <a:latin typeface="+mn-lt"/>
              </a:rPr>
              <a:t>1). The previous insight was calculated on the basis of average </a:t>
            </a:r>
            <a:r>
              <a:rPr lang="en-US" sz="2000" dirty="0" err="1">
                <a:latin typeface="+mn-lt"/>
              </a:rPr>
              <a:t>imdb</a:t>
            </a:r>
            <a:r>
              <a:rPr lang="en-US" sz="2000" dirty="0">
                <a:latin typeface="+mn-lt"/>
              </a:rPr>
              <a:t> score of directors.</a:t>
            </a:r>
            <a:br>
              <a:rPr lang="en-US" sz="2000" dirty="0">
                <a:latin typeface="+mn-lt"/>
              </a:rPr>
            </a:br>
            <a:r>
              <a:rPr lang="en-US" sz="2000" dirty="0">
                <a:latin typeface="+mn-lt"/>
              </a:rPr>
              <a:t>2). In this additional insight I have taken into account the number of movies directed by a director too along with their average </a:t>
            </a:r>
            <a:r>
              <a:rPr lang="en-US" sz="2000" dirty="0" err="1">
                <a:latin typeface="+mn-lt"/>
              </a:rPr>
              <a:t>imdb</a:t>
            </a:r>
            <a:r>
              <a:rPr lang="en-US" sz="2000" dirty="0">
                <a:latin typeface="+mn-lt"/>
              </a:rPr>
              <a:t> score.</a:t>
            </a:r>
            <a:br>
              <a:rPr lang="en-US" sz="2000" dirty="0">
                <a:latin typeface="+mn-lt"/>
              </a:rPr>
            </a:br>
            <a:r>
              <a:rPr lang="en-US" sz="2000" dirty="0">
                <a:latin typeface="+mn-lt"/>
              </a:rPr>
              <a:t>3). According to which Steven Spielberg turn out to be the director with highest average </a:t>
            </a:r>
            <a:r>
              <a:rPr lang="en-US" sz="2000" dirty="0" err="1">
                <a:latin typeface="+mn-lt"/>
              </a:rPr>
              <a:t>imdb</a:t>
            </a:r>
            <a:r>
              <a:rPr lang="en-US" sz="2000" dirty="0">
                <a:latin typeface="+mn-lt"/>
              </a:rPr>
              <a:t> score with having directed over 25 movies in his career.</a:t>
            </a:r>
          </a:p>
        </p:txBody>
      </p:sp>
      <p:pic>
        <p:nvPicPr>
          <p:cNvPr id="5" name="Content Placeholder 4">
            <a:extLst>
              <a:ext uri="{FF2B5EF4-FFF2-40B4-BE49-F238E27FC236}">
                <a16:creationId xmlns:a16="http://schemas.microsoft.com/office/drawing/2014/main" id="{9B2E01CA-7B8F-46C2-8AFC-F414ECBCC8EA}"/>
              </a:ext>
            </a:extLst>
          </p:cNvPr>
          <p:cNvPicPr>
            <a:picLocks noGrp="1" noChangeAspect="1"/>
          </p:cNvPicPr>
          <p:nvPr>
            <p:ph idx="4294967295"/>
          </p:nvPr>
        </p:nvPicPr>
        <p:blipFill>
          <a:blip r:embed="rId2"/>
          <a:stretch>
            <a:fillRect/>
          </a:stretch>
        </p:blipFill>
        <p:spPr>
          <a:xfrm>
            <a:off x="1554480" y="2082164"/>
            <a:ext cx="9018270" cy="4352925"/>
          </a:xfrm>
        </p:spPr>
      </p:pic>
    </p:spTree>
    <p:extLst>
      <p:ext uri="{BB962C8B-B14F-4D97-AF65-F5344CB8AC3E}">
        <p14:creationId xmlns:p14="http://schemas.microsoft.com/office/powerpoint/2010/main" val="192923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1E24-E2BB-4783-A74F-A7436D1D4A7F}"/>
              </a:ext>
            </a:extLst>
          </p:cNvPr>
          <p:cNvSpPr>
            <a:spLocks noGrp="1"/>
          </p:cNvSpPr>
          <p:nvPr>
            <p:ph type="title"/>
          </p:nvPr>
        </p:nvSpPr>
        <p:spPr>
          <a:xfrm>
            <a:off x="838200" y="365126"/>
            <a:ext cx="10515600" cy="905410"/>
          </a:xfrm>
        </p:spPr>
        <p:txBody>
          <a:bodyPr>
            <a:normAutofit/>
          </a:bodyPr>
          <a:lstStyle/>
          <a:p>
            <a:r>
              <a:rPr lang="en-US" sz="2800" b="1" dirty="0">
                <a:latin typeface="+mn-lt"/>
              </a:rPr>
              <a:t>E) Budget Analysis: </a:t>
            </a:r>
            <a:br>
              <a:rPr lang="en-US" sz="2000" dirty="0">
                <a:latin typeface="+mn-lt"/>
              </a:rPr>
            </a:br>
            <a:r>
              <a:rPr lang="en-US" sz="2000" dirty="0">
                <a:latin typeface="+mn-lt"/>
              </a:rPr>
              <a:t>Explore the relationship between movie budgets and their financial success.</a:t>
            </a:r>
          </a:p>
        </p:txBody>
      </p:sp>
      <p:sp>
        <p:nvSpPr>
          <p:cNvPr id="3" name="Content Placeholder 2">
            <a:extLst>
              <a:ext uri="{FF2B5EF4-FFF2-40B4-BE49-F238E27FC236}">
                <a16:creationId xmlns:a16="http://schemas.microsoft.com/office/drawing/2014/main" id="{4B3A01CD-2776-4EAA-A05A-A150E71561E9}"/>
              </a:ext>
            </a:extLst>
          </p:cNvPr>
          <p:cNvSpPr>
            <a:spLocks noGrp="1"/>
          </p:cNvSpPr>
          <p:nvPr>
            <p:ph idx="1"/>
          </p:nvPr>
        </p:nvSpPr>
        <p:spPr>
          <a:xfrm>
            <a:off x="838200" y="1270536"/>
            <a:ext cx="10515600" cy="4906427"/>
          </a:xfrm>
        </p:spPr>
        <p:txBody>
          <a:bodyPr>
            <a:normAutofit/>
          </a:bodyPr>
          <a:lstStyle/>
          <a:p>
            <a:pPr marL="0" indent="0">
              <a:buNone/>
            </a:pPr>
            <a:r>
              <a:rPr lang="en-US" sz="2000" b="1" dirty="0"/>
              <a:t>TASK </a:t>
            </a:r>
            <a:r>
              <a:rPr lang="en-US" sz="2000" b="1" i="1" dirty="0"/>
              <a:t>: </a:t>
            </a:r>
            <a:r>
              <a:rPr lang="en-US" sz="2000" dirty="0"/>
              <a:t>Analyze the correlation between movie budgets and gross earnings, and identify the movies with the highest profit margin.</a:t>
            </a:r>
          </a:p>
          <a:p>
            <a:pPr marL="0" indent="0">
              <a:buNone/>
            </a:pPr>
            <a:endParaRPr lang="en-US" sz="2000" b="1" i="1" dirty="0"/>
          </a:p>
        </p:txBody>
      </p:sp>
      <p:pic>
        <p:nvPicPr>
          <p:cNvPr id="7" name="Picture 6">
            <a:extLst>
              <a:ext uri="{FF2B5EF4-FFF2-40B4-BE49-F238E27FC236}">
                <a16:creationId xmlns:a16="http://schemas.microsoft.com/office/drawing/2014/main" id="{B8DB1BC9-50F8-4825-A2A4-35DA824CF78D}"/>
              </a:ext>
            </a:extLst>
          </p:cNvPr>
          <p:cNvPicPr>
            <a:picLocks noChangeAspect="1"/>
          </p:cNvPicPr>
          <p:nvPr/>
        </p:nvPicPr>
        <p:blipFill>
          <a:blip r:embed="rId2"/>
          <a:stretch>
            <a:fillRect/>
          </a:stretch>
        </p:blipFill>
        <p:spPr>
          <a:xfrm>
            <a:off x="838200" y="2004496"/>
            <a:ext cx="10515600" cy="4388483"/>
          </a:xfrm>
          <a:prstGeom prst="rect">
            <a:avLst/>
          </a:prstGeom>
        </p:spPr>
      </p:pic>
    </p:spTree>
    <p:extLst>
      <p:ext uri="{BB962C8B-B14F-4D97-AF65-F5344CB8AC3E}">
        <p14:creationId xmlns:p14="http://schemas.microsoft.com/office/powerpoint/2010/main" val="30906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ECED1A-7499-4954-B18C-4871D989EF88}"/>
              </a:ext>
            </a:extLst>
          </p:cNvPr>
          <p:cNvSpPr>
            <a:spLocks noGrp="1"/>
          </p:cNvSpPr>
          <p:nvPr>
            <p:ph type="title"/>
          </p:nvPr>
        </p:nvSpPr>
        <p:spPr>
          <a:xfrm>
            <a:off x="838200" y="388937"/>
            <a:ext cx="10515600" cy="1325563"/>
          </a:xfrm>
        </p:spPr>
        <p:txBody>
          <a:bodyPr>
            <a:normAutofit fontScale="90000"/>
          </a:bodyPr>
          <a:lstStyle/>
          <a:p>
            <a:r>
              <a:rPr lang="en-US" sz="2700" b="1" dirty="0">
                <a:latin typeface="+mn-lt"/>
              </a:rPr>
              <a:t>Insight:</a:t>
            </a:r>
            <a:br>
              <a:rPr lang="en-US" sz="2400" b="1" dirty="0"/>
            </a:br>
            <a:r>
              <a:rPr lang="en-US" sz="2200" dirty="0">
                <a:latin typeface="+mn-lt"/>
              </a:rPr>
              <a:t>The graph below is plotted against gross collection of movies and their budget</a:t>
            </a:r>
            <a:br>
              <a:rPr lang="en-US" sz="2400" b="1" dirty="0"/>
            </a:br>
            <a:br>
              <a:rPr lang="en-US" sz="2400" b="1" dirty="0"/>
            </a:br>
            <a:endParaRPr lang="en-US" sz="2400" b="1" dirty="0"/>
          </a:p>
        </p:txBody>
      </p:sp>
      <p:pic>
        <p:nvPicPr>
          <p:cNvPr id="5" name="Content Placeholder 4">
            <a:extLst>
              <a:ext uri="{FF2B5EF4-FFF2-40B4-BE49-F238E27FC236}">
                <a16:creationId xmlns:a16="http://schemas.microsoft.com/office/drawing/2014/main" id="{B316BC11-02C4-4855-9D53-5BC127DE601F}"/>
              </a:ext>
            </a:extLst>
          </p:cNvPr>
          <p:cNvPicPr>
            <a:picLocks noGrp="1" noChangeAspect="1"/>
          </p:cNvPicPr>
          <p:nvPr>
            <p:ph idx="4294967295"/>
          </p:nvPr>
        </p:nvPicPr>
        <p:blipFill>
          <a:blip r:embed="rId2"/>
          <a:stretch>
            <a:fillRect/>
          </a:stretch>
        </p:blipFill>
        <p:spPr>
          <a:xfrm>
            <a:off x="1716087" y="1805940"/>
            <a:ext cx="8759825" cy="4291013"/>
          </a:xfrm>
        </p:spPr>
      </p:pic>
    </p:spTree>
    <p:extLst>
      <p:ext uri="{BB962C8B-B14F-4D97-AF65-F5344CB8AC3E}">
        <p14:creationId xmlns:p14="http://schemas.microsoft.com/office/powerpoint/2010/main" val="61182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6E0-443C-4326-8F15-F8F244D1EB65}"/>
              </a:ext>
            </a:extLst>
          </p:cNvPr>
          <p:cNvSpPr>
            <a:spLocks noGrp="1"/>
          </p:cNvSpPr>
          <p:nvPr>
            <p:ph type="title"/>
          </p:nvPr>
        </p:nvSpPr>
        <p:spPr/>
        <p:txBody>
          <a:bodyPr>
            <a:normAutofit fontScale="90000"/>
          </a:bodyPr>
          <a:lstStyle/>
          <a:p>
            <a:pPr marL="0" marR="0" algn="ctr">
              <a:spcBef>
                <a:spcPts val="0"/>
              </a:spcBef>
              <a:spcAft>
                <a:spcPts val="400"/>
              </a:spcAft>
            </a:pPr>
            <a:r>
              <a:rPr lang="en-US" sz="4800" b="1" u="sng" dirty="0">
                <a:effectLst/>
                <a:latin typeface="Calibri" panose="020F0502020204030204" pitchFamily="34" charset="0"/>
                <a:ea typeface="Calibri" panose="020F0502020204030204" pitchFamily="34" charset="0"/>
                <a:cs typeface="Times New Roman" panose="02020603050405020304" pitchFamily="18" charset="0"/>
              </a:rPr>
              <a:t>Project Description</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A2081A9-EB2F-4797-A4E4-7276420DA40C}"/>
              </a:ext>
            </a:extLst>
          </p:cNvPr>
          <p:cNvSpPr>
            <a:spLocks noGrp="1"/>
          </p:cNvSpPr>
          <p:nvPr>
            <p:ph idx="1"/>
          </p:nvPr>
        </p:nvSpPr>
        <p:spPr>
          <a:xfrm>
            <a:off x="838200" y="1733391"/>
            <a:ext cx="10515600" cy="4351338"/>
          </a:xfrm>
        </p:spPr>
        <p:txBody>
          <a:bodyPr/>
          <a:lstStyle/>
          <a:p>
            <a:r>
              <a:rPr lang="en-US" sz="2000" dirty="0"/>
              <a:t>The project titled "IMDb Movie Analysis" focuses on leveraging data analysis techniques to investigate trends and patterns within movie information on IMDb.</a:t>
            </a:r>
          </a:p>
          <a:p>
            <a:r>
              <a:rPr lang="en-US" sz="2000" dirty="0"/>
              <a:t>This project utilizes a dataset containing various attributes about movies, including title, release year, director, cast members, user ratings, number of ratings received, genre classifications, runtime, production budget, revenue generated, and a popularity metric.</a:t>
            </a:r>
          </a:p>
          <a:p>
            <a:r>
              <a:rPr lang="en-US" sz="2000" dirty="0"/>
              <a:t>By employing descriptive statistics and data visualization tools, the project aims to answer intriguing questions about the world of cinema.</a:t>
            </a:r>
          </a:p>
          <a:p>
            <a:pPr marL="0" indent="0">
              <a:buNone/>
            </a:pPr>
            <a:endParaRPr lang="en-US" dirty="0"/>
          </a:p>
        </p:txBody>
      </p:sp>
    </p:spTree>
    <p:extLst>
      <p:ext uri="{BB962C8B-B14F-4D97-AF65-F5344CB8AC3E}">
        <p14:creationId xmlns:p14="http://schemas.microsoft.com/office/powerpoint/2010/main" val="275884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18C644-7135-4FF7-80F6-F9666D2FC392}"/>
              </a:ext>
            </a:extLst>
          </p:cNvPr>
          <p:cNvSpPr>
            <a:spLocks noGrp="1"/>
          </p:cNvSpPr>
          <p:nvPr>
            <p:ph type="title"/>
          </p:nvPr>
        </p:nvSpPr>
        <p:spPr>
          <a:xfrm>
            <a:off x="838200" y="439737"/>
            <a:ext cx="10515600" cy="1325563"/>
          </a:xfrm>
        </p:spPr>
        <p:txBody>
          <a:bodyPr>
            <a:normAutofit/>
          </a:bodyPr>
          <a:lstStyle/>
          <a:p>
            <a:r>
              <a:rPr lang="en-US" sz="2400" b="1" dirty="0">
                <a:latin typeface="+mn-lt"/>
              </a:rPr>
              <a:t>Insight:</a:t>
            </a:r>
            <a:br>
              <a:rPr lang="en-US" sz="2400" b="1" dirty="0"/>
            </a:br>
            <a:r>
              <a:rPr lang="en-US" sz="2000" dirty="0">
                <a:latin typeface="+mn-lt"/>
              </a:rPr>
              <a:t>1). The below graph shows Top grossing movies along with their Profit margins.</a:t>
            </a:r>
            <a:br>
              <a:rPr lang="en-US" sz="2000" dirty="0">
                <a:latin typeface="+mn-lt"/>
              </a:rPr>
            </a:br>
            <a:r>
              <a:rPr lang="en-US" sz="2000" dirty="0">
                <a:latin typeface="+mn-lt"/>
              </a:rPr>
              <a:t>2). The list contains the top 20 movies with highest profit margins.</a:t>
            </a:r>
            <a:br>
              <a:rPr lang="en-US" sz="2000" dirty="0">
                <a:latin typeface="+mn-lt"/>
              </a:rPr>
            </a:br>
            <a:r>
              <a:rPr lang="en-US" sz="2000" dirty="0">
                <a:latin typeface="+mn-lt"/>
              </a:rPr>
              <a:t>3). Avatar tops the list with the highest profit margin.</a:t>
            </a:r>
            <a:endParaRPr lang="en-US" sz="2000" b="1" dirty="0">
              <a:latin typeface="+mn-lt"/>
            </a:endParaRPr>
          </a:p>
        </p:txBody>
      </p:sp>
      <p:pic>
        <p:nvPicPr>
          <p:cNvPr id="5" name="Content Placeholder 4">
            <a:extLst>
              <a:ext uri="{FF2B5EF4-FFF2-40B4-BE49-F238E27FC236}">
                <a16:creationId xmlns:a16="http://schemas.microsoft.com/office/drawing/2014/main" id="{D731F941-81EF-4D41-9604-1D9C45EDF963}"/>
              </a:ext>
            </a:extLst>
          </p:cNvPr>
          <p:cNvPicPr>
            <a:picLocks noGrp="1" noChangeAspect="1"/>
          </p:cNvPicPr>
          <p:nvPr>
            <p:ph idx="4294967295"/>
          </p:nvPr>
        </p:nvPicPr>
        <p:blipFill>
          <a:blip r:embed="rId2"/>
          <a:stretch>
            <a:fillRect/>
          </a:stretch>
        </p:blipFill>
        <p:spPr>
          <a:xfrm>
            <a:off x="1081881" y="1902461"/>
            <a:ext cx="10028238" cy="4361180"/>
          </a:xfrm>
        </p:spPr>
      </p:pic>
    </p:spTree>
    <p:extLst>
      <p:ext uri="{BB962C8B-B14F-4D97-AF65-F5344CB8AC3E}">
        <p14:creationId xmlns:p14="http://schemas.microsoft.com/office/powerpoint/2010/main" val="231804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D4E6-C8C6-440E-BB0D-35AA2B034355}"/>
              </a:ext>
            </a:extLst>
          </p:cNvPr>
          <p:cNvSpPr>
            <a:spLocks noGrp="1"/>
          </p:cNvSpPr>
          <p:nvPr>
            <p:ph type="title"/>
          </p:nvPr>
        </p:nvSpPr>
        <p:spPr>
          <a:xfrm>
            <a:off x="838198" y="463350"/>
            <a:ext cx="10515600" cy="793117"/>
          </a:xfrm>
        </p:spPr>
        <p:txBody>
          <a:bodyPr>
            <a:normAutofit/>
          </a:bodyPr>
          <a:lstStyle/>
          <a:p>
            <a:pPr algn="ctr"/>
            <a:r>
              <a:rPr lang="en-US" b="1" u="sng" dirty="0">
                <a:latin typeface="+mn-lt"/>
              </a:rPr>
              <a:t>Conclusion</a:t>
            </a:r>
          </a:p>
        </p:txBody>
      </p:sp>
      <p:sp>
        <p:nvSpPr>
          <p:cNvPr id="4" name="Rectangle 1">
            <a:extLst>
              <a:ext uri="{FF2B5EF4-FFF2-40B4-BE49-F238E27FC236}">
                <a16:creationId xmlns:a16="http://schemas.microsoft.com/office/drawing/2014/main" id="{8ED74957-43A4-4040-B5D8-7BA860FE2E74}"/>
              </a:ext>
            </a:extLst>
          </p:cNvPr>
          <p:cNvSpPr>
            <a:spLocks noGrp="1" noChangeArrowheads="1"/>
          </p:cNvSpPr>
          <p:nvPr>
            <p:ph idx="1"/>
          </p:nvPr>
        </p:nvSpPr>
        <p:spPr bwMode="auto">
          <a:xfrm>
            <a:off x="383561" y="1256467"/>
            <a:ext cx="11424875"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Key Findings from the IMDb Movie Analysis Project: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rPr>
              <a:t>Genre Popularity:</a:t>
            </a:r>
            <a:r>
              <a:rPr kumimoji="0" lang="en-US" altLang="en-US" sz="2000" b="0" i="0" u="none" strike="noStrike" cap="none" normalizeH="0" baseline="0" dirty="0">
                <a:ln>
                  <a:noFill/>
                </a:ln>
                <a:solidFill>
                  <a:schemeClr val="tx1"/>
                </a:solidFill>
                <a:effectLst/>
              </a:rPr>
              <a:t> Drama, Comedy, Thriller, and Action dominate the dataset, suggesting a preference for these genres among moviegoers.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rPr>
              <a:t>Duration and Ratings:</a:t>
            </a:r>
            <a:r>
              <a:rPr kumimoji="0" lang="en-US" altLang="en-US" sz="2000" b="0" i="0" u="none" strike="noStrike" cap="none" normalizeH="0" baseline="0" dirty="0">
                <a:ln>
                  <a:noFill/>
                </a:ln>
                <a:solidFill>
                  <a:schemeClr val="tx1"/>
                </a:solidFill>
                <a:effectLst/>
              </a:rPr>
              <a:t> The average movie length is 109 minutes. There's a slightly positive trend (indicated by an upward sloping line) between movie duration and IMDb score. However, the R-squared value of 0.131 suggests this correlation is weak. In other words, movie length doesn't significantly impact ratings.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rPr>
              <a:t>Language Distribution:</a:t>
            </a:r>
            <a:r>
              <a:rPr kumimoji="0" lang="en-US" altLang="en-US" sz="2000" b="0" i="0" u="none" strike="noStrike" cap="none" normalizeH="0" baseline="0" dirty="0">
                <a:ln>
                  <a:noFill/>
                </a:ln>
                <a:solidFill>
                  <a:schemeClr val="tx1"/>
                </a:solidFill>
                <a:effectLst/>
              </a:rPr>
              <a:t> English, French, Spanish, Mandarin, and German are the most common languages used in the movies. Interestingly, Telugu and Persian films boast the highest average IMDb scores, suggesting a potential preference for films in these languages within their respective audiences.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rPr>
              <a:t>Acclaimed Directors:</a:t>
            </a:r>
            <a:r>
              <a:rPr kumimoji="0" lang="en-US" altLang="en-US" sz="2000" b="0" i="0" u="none" strike="noStrike" cap="none" normalizeH="0" baseline="0" dirty="0">
                <a:ln>
                  <a:noFill/>
                </a:ln>
                <a:solidFill>
                  <a:schemeClr val="tx1"/>
                </a:solidFill>
                <a:effectLst/>
              </a:rPr>
              <a:t> Ten directors stand out with an average IMDb score of 8.4 or higher: Tony Kaye, Charles Chaplin, Alfred Hitchcock, Ron Fricke, Damien Chazelle, Majid Majidi, Sergio Leone, Christopher Nolan, S. S. Rajamouli, and Richard Marquand. These filmmakers consistently deliver high-quality cinema, as reflected in the audience ratings.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rPr>
              <a:t>Box Office Success:</a:t>
            </a:r>
            <a:r>
              <a:rPr kumimoji="0" lang="en-US" altLang="en-US" sz="2000" b="0" i="0" u="none" strike="noStrike" cap="none" normalizeH="0" baseline="0" dirty="0">
                <a:ln>
                  <a:noFill/>
                </a:ln>
                <a:solidFill>
                  <a:schemeClr val="tx1"/>
                </a:solidFill>
                <a:effectLst/>
              </a:rPr>
              <a:t> The top five highest-grossing films are Avatar, Jurassic World, Titanic, Star Wars: Episode IV - A New Hope, and E.T. The Extra-Terrestrial. Not surprisingly, there's a positive correlation between a movie's budget and its gross earnings. In simpler terms, films with larger budgets tend to generate higher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26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95E9-C55C-41A1-974A-285A95BBEE91}"/>
              </a:ext>
            </a:extLst>
          </p:cNvPr>
          <p:cNvSpPr>
            <a:spLocks noGrp="1"/>
          </p:cNvSpPr>
          <p:nvPr>
            <p:ph type="title"/>
          </p:nvPr>
        </p:nvSpPr>
        <p:spPr>
          <a:xfrm>
            <a:off x="838200" y="365125"/>
            <a:ext cx="10515600" cy="915035"/>
          </a:xfrm>
        </p:spPr>
        <p:txBody>
          <a:bodyPr>
            <a:normAutofit/>
          </a:bodyPr>
          <a:lstStyle/>
          <a:p>
            <a:pPr algn="ctr"/>
            <a:r>
              <a:rPr lang="en-US" b="1" u="sng" dirty="0">
                <a:latin typeface="+mn-lt"/>
              </a:rPr>
              <a:t>5 “Why” Approach</a:t>
            </a:r>
          </a:p>
        </p:txBody>
      </p:sp>
      <p:sp>
        <p:nvSpPr>
          <p:cNvPr id="3" name="Content Placeholder 2">
            <a:extLst>
              <a:ext uri="{FF2B5EF4-FFF2-40B4-BE49-F238E27FC236}">
                <a16:creationId xmlns:a16="http://schemas.microsoft.com/office/drawing/2014/main" id="{54B5FE99-DBC7-4FD8-98C6-B04D603AD80A}"/>
              </a:ext>
            </a:extLst>
          </p:cNvPr>
          <p:cNvSpPr>
            <a:spLocks noGrp="1"/>
          </p:cNvSpPr>
          <p:nvPr>
            <p:ph idx="1"/>
          </p:nvPr>
        </p:nvSpPr>
        <p:spPr>
          <a:xfrm>
            <a:off x="1126958" y="1468488"/>
            <a:ext cx="10515600" cy="5053263"/>
          </a:xfrm>
        </p:spPr>
        <p:txBody>
          <a:bodyPr>
            <a:normAutofit lnSpcReduction="10000"/>
          </a:bodyPr>
          <a:lstStyle/>
          <a:p>
            <a:pPr marL="0" indent="0">
              <a:buNone/>
            </a:pPr>
            <a:r>
              <a:rPr lang="en-US" sz="2000" dirty="0"/>
              <a:t>With the conclusion derived from the project we could also go with the 5 “why” approach-</a:t>
            </a:r>
          </a:p>
          <a:p>
            <a:pPr marL="457200" indent="-457200">
              <a:buAutoNum type="alphaUcParenR"/>
            </a:pPr>
            <a:r>
              <a:rPr lang="en-US" sz="2000" b="1" dirty="0"/>
              <a:t>Why is Drama the most watched genre among the moviegoers?</a:t>
            </a:r>
          </a:p>
          <a:p>
            <a:pPr marL="0" indent="0">
              <a:buNone/>
            </a:pPr>
            <a:r>
              <a:rPr lang="en-US" sz="2000" b="1" dirty="0"/>
              <a:t>Ans) </a:t>
            </a:r>
            <a:r>
              <a:rPr lang="en-US" sz="2000" dirty="0"/>
              <a:t>It is because Drama genre can be enjoyed by people of all age groups.</a:t>
            </a:r>
          </a:p>
          <a:p>
            <a:pPr marL="457200" indent="-457200">
              <a:buAutoNum type="alphaUcParenR" startAt="2"/>
            </a:pPr>
            <a:r>
              <a:rPr lang="en-US" sz="2000" b="1" dirty="0"/>
              <a:t>Why does length of a movie matter for higher </a:t>
            </a:r>
            <a:r>
              <a:rPr lang="en-US" sz="2000" b="1" dirty="0" err="1"/>
              <a:t>imdb</a:t>
            </a:r>
            <a:r>
              <a:rPr lang="en-US" sz="2000" b="1" dirty="0"/>
              <a:t> rating?</a:t>
            </a:r>
          </a:p>
          <a:p>
            <a:pPr marL="0" indent="0">
              <a:buNone/>
            </a:pPr>
            <a:r>
              <a:rPr lang="en-US" sz="2000" b="1" dirty="0"/>
              <a:t>Ans) </a:t>
            </a:r>
            <a:r>
              <a:rPr lang="en-US" sz="2000" dirty="0"/>
              <a:t>It could be because long movies could be boring or shorter movie than average length have    rushed story.</a:t>
            </a:r>
          </a:p>
          <a:p>
            <a:pPr marL="0" indent="0">
              <a:buNone/>
            </a:pPr>
            <a:r>
              <a:rPr lang="en-US" sz="2000" b="1" dirty="0"/>
              <a:t>C)  Why is English the most common language used in movies?</a:t>
            </a:r>
          </a:p>
          <a:p>
            <a:pPr marL="0" indent="0">
              <a:buNone/>
            </a:pPr>
            <a:r>
              <a:rPr lang="en-US" sz="2000" b="1" dirty="0"/>
              <a:t>Ans) </a:t>
            </a:r>
            <a:r>
              <a:rPr lang="en-US" sz="2000" dirty="0"/>
              <a:t>So that the movie could reach a wider audience, English being the global language is mostly used.</a:t>
            </a:r>
          </a:p>
          <a:p>
            <a:pPr marL="0" indent="0">
              <a:buNone/>
            </a:pPr>
            <a:r>
              <a:rPr lang="en-US" sz="2000" b="1" dirty="0"/>
              <a:t>D)  Why producer tend to hire acclaimed directors?</a:t>
            </a:r>
          </a:p>
          <a:p>
            <a:pPr marL="0" indent="0">
              <a:buNone/>
            </a:pPr>
            <a:r>
              <a:rPr lang="en-US" sz="2000" b="1" dirty="0"/>
              <a:t>Ans) </a:t>
            </a:r>
            <a:r>
              <a:rPr lang="en-US" sz="2000" dirty="0"/>
              <a:t>It is because acclaimed director tends to deliver a movie with higher </a:t>
            </a:r>
            <a:r>
              <a:rPr lang="en-US" sz="2000" dirty="0" err="1"/>
              <a:t>imdb</a:t>
            </a:r>
            <a:r>
              <a:rPr lang="en-US" sz="2000" dirty="0"/>
              <a:t> score, which in turn lead to better profit margins.</a:t>
            </a:r>
          </a:p>
          <a:p>
            <a:pPr marL="457200" indent="-457200">
              <a:buAutoNum type="alphaUcParenR" startAt="5"/>
            </a:pPr>
            <a:r>
              <a:rPr lang="en-US" sz="2000" b="1" dirty="0"/>
              <a:t>Why does positive correlation with budget and it’s gross earning tell?</a:t>
            </a:r>
          </a:p>
          <a:p>
            <a:pPr marL="0" indent="0">
              <a:buNone/>
            </a:pPr>
            <a:r>
              <a:rPr lang="en-US" sz="2000" b="1" dirty="0"/>
              <a:t>Ans) </a:t>
            </a:r>
            <a:r>
              <a:rPr lang="en-US" sz="2000" dirty="0"/>
              <a:t>This simply tells that movie with higher budget tends to generate higher revenues.</a:t>
            </a:r>
          </a:p>
          <a:p>
            <a:pPr marL="0" indent="0">
              <a:buNone/>
            </a:pPr>
            <a:endParaRPr lang="en-US" sz="2000" dirty="0"/>
          </a:p>
        </p:txBody>
      </p:sp>
    </p:spTree>
    <p:extLst>
      <p:ext uri="{BB962C8B-B14F-4D97-AF65-F5344CB8AC3E}">
        <p14:creationId xmlns:p14="http://schemas.microsoft.com/office/powerpoint/2010/main" val="278249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8FDA-E8D8-4B97-B9E9-7D7F6454983B}"/>
              </a:ext>
            </a:extLst>
          </p:cNvPr>
          <p:cNvSpPr>
            <a:spLocks noGrp="1"/>
          </p:cNvSpPr>
          <p:nvPr>
            <p:ph type="title"/>
          </p:nvPr>
        </p:nvSpPr>
        <p:spPr>
          <a:xfrm>
            <a:off x="838200" y="365126"/>
            <a:ext cx="10515600" cy="1165292"/>
          </a:xfrm>
        </p:spPr>
        <p:txBody>
          <a:bodyPr>
            <a:normAutofit/>
          </a:bodyPr>
          <a:lstStyle/>
          <a:p>
            <a:pPr algn="ctr"/>
            <a:r>
              <a:rPr lang="en-US" b="1" u="sng" dirty="0">
                <a:latin typeface="+mn-lt"/>
              </a:rPr>
              <a:t>RESULT</a:t>
            </a:r>
          </a:p>
        </p:txBody>
      </p:sp>
      <p:sp>
        <p:nvSpPr>
          <p:cNvPr id="3" name="Content Placeholder 2">
            <a:extLst>
              <a:ext uri="{FF2B5EF4-FFF2-40B4-BE49-F238E27FC236}">
                <a16:creationId xmlns:a16="http://schemas.microsoft.com/office/drawing/2014/main" id="{989A7684-4242-4276-921C-5B41D08E033E}"/>
              </a:ext>
            </a:extLst>
          </p:cNvPr>
          <p:cNvSpPr>
            <a:spLocks noGrp="1"/>
          </p:cNvSpPr>
          <p:nvPr>
            <p:ph idx="1"/>
          </p:nvPr>
        </p:nvSpPr>
        <p:spPr>
          <a:xfrm>
            <a:off x="1066800" y="1714500"/>
            <a:ext cx="10058400" cy="3931920"/>
          </a:xfrm>
        </p:spPr>
        <p:txBody>
          <a:bodyPr>
            <a:normAutofit/>
          </a:bodyPr>
          <a:lstStyle/>
          <a:p>
            <a:pPr marL="0" indent="0">
              <a:buNone/>
            </a:pPr>
            <a:r>
              <a:rPr lang="en-US" sz="2400" dirty="0"/>
              <a:t>This project wasn't simply about analyzing movie data; it was about unlocking a deeper understanding of what makes a film resonate with audiences and achieve commercial success. We ventured into the vast repository of information on IMDb, a treasure trove for movie enthusiasts, and employed data analysis techniques to illuminate various facets of both the films themselves and the viewers who consume them. </a:t>
            </a:r>
          </a:p>
        </p:txBody>
      </p:sp>
    </p:spTree>
    <p:extLst>
      <p:ext uri="{BB962C8B-B14F-4D97-AF65-F5344CB8AC3E}">
        <p14:creationId xmlns:p14="http://schemas.microsoft.com/office/powerpoint/2010/main" val="347763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3301-C7A4-483F-85DB-1484B3F0C4CC}"/>
              </a:ext>
            </a:extLst>
          </p:cNvPr>
          <p:cNvSpPr>
            <a:spLocks noGrp="1"/>
          </p:cNvSpPr>
          <p:nvPr>
            <p:ph type="title"/>
          </p:nvPr>
        </p:nvSpPr>
        <p:spPr>
          <a:xfrm>
            <a:off x="915202" y="2766218"/>
            <a:ext cx="10515600" cy="1325563"/>
          </a:xfrm>
        </p:spPr>
        <p:txBody>
          <a:bodyPr>
            <a:normAutofit/>
          </a:bodyPr>
          <a:lstStyle/>
          <a:p>
            <a:pPr algn="ctr"/>
            <a:r>
              <a:rPr lang="en-US" sz="8000" b="1" dirty="0">
                <a:latin typeface="+mn-lt"/>
              </a:rPr>
              <a:t>THANK YOU</a:t>
            </a:r>
          </a:p>
        </p:txBody>
      </p:sp>
    </p:spTree>
    <p:extLst>
      <p:ext uri="{BB962C8B-B14F-4D97-AF65-F5344CB8AC3E}">
        <p14:creationId xmlns:p14="http://schemas.microsoft.com/office/powerpoint/2010/main" val="172248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385F-1F3D-4BFC-B3F8-F9C852025410}"/>
              </a:ext>
            </a:extLst>
          </p:cNvPr>
          <p:cNvSpPr>
            <a:spLocks noGrp="1"/>
          </p:cNvSpPr>
          <p:nvPr>
            <p:ph type="title"/>
          </p:nvPr>
        </p:nvSpPr>
        <p:spPr/>
        <p:txBody>
          <a:bodyPr>
            <a:normAutofit fontScale="90000"/>
          </a:bodyPr>
          <a:lstStyle/>
          <a:p>
            <a:pPr algn="ctr"/>
            <a:r>
              <a:rPr lang="en-US" sz="4800" b="1" u="sng" dirty="0">
                <a:effectLst/>
                <a:latin typeface="Calibri" panose="020F0502020204030204" pitchFamily="34" charset="0"/>
                <a:ea typeface="Calibri" panose="020F0502020204030204" pitchFamily="34" charset="0"/>
                <a:cs typeface="Times New Roman" panose="02020603050405020304" pitchFamily="18" charset="0"/>
              </a:rPr>
              <a:t>Project Approach</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DCDDB64-8CE8-4EDD-8315-2FFD2020F649}"/>
              </a:ext>
            </a:extLst>
          </p:cNvPr>
          <p:cNvSpPr>
            <a:spLocks noGrp="1"/>
          </p:cNvSpPr>
          <p:nvPr>
            <p:ph idx="1"/>
          </p:nvPr>
        </p:nvSpPr>
        <p:spPr>
          <a:xfrm>
            <a:off x="838200" y="1621088"/>
            <a:ext cx="10515600" cy="4351338"/>
          </a:xfrm>
        </p:spPr>
        <p:txBody>
          <a:bodyPr>
            <a:normAutofit lnSpcReduction="10000"/>
          </a:bodyPr>
          <a:lstStyle/>
          <a:p>
            <a:pPr marL="0" indent="0">
              <a:buNone/>
            </a:pPr>
            <a:r>
              <a:rPr lang="en-US" dirty="0"/>
              <a:t>Here's a breakdown of the approach:</a:t>
            </a:r>
          </a:p>
          <a:p>
            <a:pPr>
              <a:buFont typeface="Arial" panose="020B0604020202020204" pitchFamily="34" charset="0"/>
              <a:buChar char="•"/>
            </a:pPr>
            <a:r>
              <a:rPr lang="en-US" b="1" dirty="0"/>
              <a:t>Data Manipulation and Analysis:</a:t>
            </a:r>
            <a:r>
              <a:rPr lang="en-US" dirty="0"/>
              <a:t> Excel functions and formulas will be employed to manage the data. This includes sorting movies based on specific criteria, filtering the data to focus on relevant subsets, and applying conditional formatting for visual emphasis. Additionally, pivot tables and charts will be used to summarize and visually represent the data, aiding in identifying patterns and trends.</a:t>
            </a:r>
          </a:p>
          <a:p>
            <a:pPr>
              <a:buFont typeface="Arial" panose="020B0604020202020204" pitchFamily="34" charset="0"/>
              <a:buChar char="•"/>
            </a:pPr>
            <a:r>
              <a:rPr lang="en-US" b="1" dirty="0"/>
              <a:t>Interactive Dashboards and Reports:</a:t>
            </a:r>
            <a:r>
              <a:rPr lang="en-US" dirty="0"/>
              <a:t> To present the findings in a clear and engaging way, the project will incorporate interactive features within Excel. Slicers will allow viewers to dynamically filter the data based on their interests. Timelines can be used to explore trends over time, while data validation ensures the accuracy of user input. These elements will culminate in interactive dashboards and reports that effectively communicate the insights gleaned from the analysis.</a:t>
            </a:r>
          </a:p>
          <a:p>
            <a:pPr>
              <a:buFont typeface="Arial" panose="020B0604020202020204" pitchFamily="34" charset="0"/>
              <a:buChar char="•"/>
            </a:pPr>
            <a:r>
              <a:rPr lang="en-US" b="1" dirty="0"/>
              <a:t>Following the Data Analysis Process:</a:t>
            </a:r>
            <a:r>
              <a:rPr lang="en-US" dirty="0"/>
              <a:t> The project will adhere to a structured approach. We'll begin by clearly defining the research questions we aim to answer. Next, we'll collect the IMDb movie data and ensure its quality through cleaning techniques. Following this, the exploration and analysis phase will involve delving into the data using the methods mentioned above. Finally, the project will culminate in clear communication of the results through interactive dashboards and reports.</a:t>
            </a:r>
          </a:p>
          <a:p>
            <a:pPr marL="0" indent="0">
              <a:buNone/>
            </a:pPr>
            <a:endParaRPr lang="en-US" dirty="0"/>
          </a:p>
        </p:txBody>
      </p:sp>
    </p:spTree>
    <p:extLst>
      <p:ext uri="{BB962C8B-B14F-4D97-AF65-F5344CB8AC3E}">
        <p14:creationId xmlns:p14="http://schemas.microsoft.com/office/powerpoint/2010/main" val="190130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0A8E-C9EF-4802-B3CC-353637E57954}"/>
              </a:ext>
            </a:extLst>
          </p:cNvPr>
          <p:cNvSpPr>
            <a:spLocks noGrp="1"/>
          </p:cNvSpPr>
          <p:nvPr>
            <p:ph type="title"/>
          </p:nvPr>
        </p:nvSpPr>
        <p:spPr>
          <a:xfrm>
            <a:off x="735932" y="572704"/>
            <a:ext cx="10515600" cy="1084570"/>
          </a:xfrm>
        </p:spPr>
        <p:txBody>
          <a:bodyPr>
            <a:noAutofit/>
          </a:bodyPr>
          <a:lstStyle/>
          <a:p>
            <a:pPr algn="ctr"/>
            <a:r>
              <a:rPr lang="en-US" b="1" u="sng" dirty="0">
                <a:effectLst/>
                <a:latin typeface="Calibri" panose="020F0502020204030204" pitchFamily="34" charset="0"/>
                <a:ea typeface="Calibri" panose="020F0502020204030204" pitchFamily="34" charset="0"/>
                <a:cs typeface="Times New Roman" panose="02020603050405020304" pitchFamily="18" charset="0"/>
              </a:rPr>
              <a:t>Tech Stack Used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E3F3C046-09B0-4EDC-9844-9B5F73D69BFA}"/>
              </a:ext>
            </a:extLst>
          </p:cNvPr>
          <p:cNvSpPr>
            <a:spLocks noGrp="1" noChangeArrowheads="1"/>
          </p:cNvSpPr>
          <p:nvPr>
            <p:ph idx="1"/>
          </p:nvPr>
        </p:nvSpPr>
        <p:spPr bwMode="auto">
          <a:xfrm>
            <a:off x="581439" y="1211483"/>
            <a:ext cx="11029121" cy="537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gn="just">
              <a:spcBef>
                <a:spcPts val="0"/>
              </a:spcBef>
              <a:spcAft>
                <a:spcPts val="4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 have used MS Office LTSC Professional Plus 2021 version for my project -</a:t>
            </a:r>
          </a:p>
          <a:p>
            <a:pPr marL="0" marR="0" indent="0" algn="just">
              <a:spcBef>
                <a:spcPts val="0"/>
              </a:spcBef>
              <a:spcAft>
                <a:spcPts val="4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MS Excel: </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Numerical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Storing and manipulating numbers, performing calculations using formulas and functions, and creating financial models.</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Tables and Charts: </a:t>
            </a:r>
            <a:r>
              <a:rPr lang="en-US" sz="1800" dirty="0">
                <a:effectLst/>
                <a:latin typeface="Calibri" panose="020F0502020204030204" pitchFamily="34" charset="0"/>
                <a:ea typeface="Calibri" panose="020F0502020204030204" pitchFamily="34" charset="0"/>
                <a:cs typeface="Times New Roman" panose="02020603050405020304" pitchFamily="18" charset="0"/>
              </a:rPr>
              <a:t>Organizing large datasets into rows and columns, and generating various charts and graphs to visually represent trends and patterns.</a:t>
            </a:r>
          </a:p>
          <a:p>
            <a:pPr marL="342900" marR="0" lvl="0" indent="-342900" algn="just">
              <a:spcBef>
                <a:spcPts val="0"/>
              </a:spcBef>
              <a:spcAft>
                <a:spcPts val="400"/>
              </a:spcAft>
              <a:buFont typeface="Times New Roman" panose="02020603050405020304" pitchFamily="18"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Analysis Tools: </a:t>
            </a:r>
            <a:r>
              <a:rPr lang="en-US" sz="1800" dirty="0">
                <a:effectLst/>
                <a:latin typeface="Calibri" panose="020F0502020204030204" pitchFamily="34" charset="0"/>
                <a:ea typeface="Calibri" panose="020F0502020204030204" pitchFamily="34" charset="0"/>
                <a:cs typeface="Times New Roman" panose="02020603050405020304" pitchFamily="18" charset="0"/>
              </a:rPr>
              <a:t>Offering features like pivot tables for summarizing data, sorting and filtering for focused analysis, and conditional formatting for highlighting important information.</a:t>
            </a:r>
          </a:p>
          <a:p>
            <a:pPr marL="0" marR="0" indent="0" algn="just">
              <a:spcBef>
                <a:spcPts val="0"/>
              </a:spcBef>
              <a:spcAft>
                <a:spcPts val="4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MS PowerPoint: </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Slide Creation: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Build compelling presentations using a variety of layouts for text, images, charts, and graphs.</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Visual Storytelling: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Enhance your message with multimedia elements like pictures, videos, and sound effects, bringing your presentation to life.</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Customization: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Tailor your presentation to your audience and brand with a wide range of design themes, fonts, and color schemes.</a:t>
            </a:r>
          </a:p>
          <a:p>
            <a:pPr marL="342900" marR="0" lvl="0" indent="-342900" algn="just">
              <a:spcBef>
                <a:spcPts val="0"/>
              </a:spcBef>
              <a:spcAft>
                <a:spcPts val="400"/>
              </a:spcAft>
              <a:buFont typeface="Arial" panose="020B0604020202020204" pitchFamily="34" charset="0"/>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Delivery Tools: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Projector support, presenter notes, and speaker view with a countdown timer empower you to deliver a confident and engaging presentation.</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p>
        </p:txBody>
      </p:sp>
    </p:spTree>
    <p:extLst>
      <p:ext uri="{BB962C8B-B14F-4D97-AF65-F5344CB8AC3E}">
        <p14:creationId xmlns:p14="http://schemas.microsoft.com/office/powerpoint/2010/main" val="401955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30A7-E322-41C0-A5AB-B74FFE2EF25E}"/>
              </a:ext>
            </a:extLst>
          </p:cNvPr>
          <p:cNvSpPr>
            <a:spLocks noGrp="1"/>
          </p:cNvSpPr>
          <p:nvPr>
            <p:ph type="title"/>
          </p:nvPr>
        </p:nvSpPr>
        <p:spPr>
          <a:xfrm>
            <a:off x="838200" y="681037"/>
            <a:ext cx="10515600" cy="789907"/>
          </a:xfrm>
        </p:spPr>
        <p:txBody>
          <a:bodyPr>
            <a:normAutofit fontScale="90000"/>
          </a:bodyPr>
          <a:lstStyle/>
          <a:p>
            <a:pPr algn="ctr"/>
            <a:r>
              <a:rPr lang="en-US" sz="4800" b="1" u="sng" dirty="0">
                <a:effectLst/>
                <a:latin typeface="Calibri" panose="020F0502020204030204" pitchFamily="34" charset="0"/>
                <a:ea typeface="Calibri" panose="020F0502020204030204" pitchFamily="34" charset="0"/>
                <a:cs typeface="Times New Roman" panose="02020603050405020304" pitchFamily="18" charset="0"/>
              </a:rPr>
              <a:t>Data Cleaning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D0E0A07-B6C9-459B-87E0-FECB8E523090}"/>
              </a:ext>
            </a:extLst>
          </p:cNvPr>
          <p:cNvSpPr>
            <a:spLocks noGrp="1"/>
          </p:cNvSpPr>
          <p:nvPr>
            <p:ph idx="1"/>
          </p:nvPr>
        </p:nvSpPr>
        <p:spPr>
          <a:xfrm>
            <a:off x="918210" y="1337912"/>
            <a:ext cx="10515600" cy="5021931"/>
          </a:xfrm>
        </p:spPr>
        <p:txBody>
          <a:bodyPr>
            <a:normAutofit/>
          </a:bodyPr>
          <a:lstStyle/>
          <a:p>
            <a:r>
              <a:rPr lang="en-US" dirty="0"/>
              <a:t>The initial dataset contained 28 columns and 5043 rows. However, upon closer inspection, it was determined that:</a:t>
            </a:r>
          </a:p>
          <a:p>
            <a:pPr>
              <a:buFont typeface="Arial" panose="020B0604020202020204" pitchFamily="34" charset="0"/>
              <a:buChar char="•"/>
            </a:pPr>
            <a:r>
              <a:rPr lang="en-US" b="1" dirty="0"/>
              <a:t>Unnecessary Columns:</a:t>
            </a:r>
            <a:r>
              <a:rPr lang="en-US" dirty="0"/>
              <a:t> Certain columns lacked relevance to the project and wouldn't contribute valuable insights. These extraneous columns were removed, resulting in a streamlined dataset with only the most pertinent information.</a:t>
            </a:r>
          </a:p>
          <a:p>
            <a:pPr>
              <a:buFont typeface="Arial" panose="020B0604020202020204" pitchFamily="34" charset="0"/>
              <a:buChar char="•"/>
            </a:pPr>
            <a:r>
              <a:rPr lang="en-US" b="1" dirty="0"/>
              <a:t>Blank Rows:</a:t>
            </a:r>
            <a:r>
              <a:rPr lang="en-US" dirty="0"/>
              <a:t> The presence of blank rows within the data was identified. To address this, a "Find &amp; Select" function was employed. By utilizing the "Go to special" option and selecting "Blanks," all empty rows were highlighted. Subsequently, the "Ctrl + -" shortcut with the "Entire rows" option effectively eliminated these unnecessary rows.</a:t>
            </a:r>
          </a:p>
          <a:p>
            <a:pPr>
              <a:buFont typeface="Arial" panose="020B0604020202020204" pitchFamily="34" charset="0"/>
              <a:buChar char="•"/>
            </a:pPr>
            <a:r>
              <a:rPr lang="en-US" b="1" dirty="0"/>
              <a:t>Duplicate Rows:</a:t>
            </a:r>
            <a:r>
              <a:rPr lang="en-US" dirty="0"/>
              <a:t> The dataset was further refined by removing duplicate entries. This step ensured data consistency and prevented skewed analysis.</a:t>
            </a:r>
          </a:p>
          <a:p>
            <a:pPr>
              <a:buFont typeface="Arial" panose="020B0604020202020204" pitchFamily="34" charset="0"/>
              <a:buChar char="•"/>
            </a:pPr>
            <a:r>
              <a:rPr lang="en-US" b="1" dirty="0"/>
              <a:t>Correcting Movie Title: </a:t>
            </a:r>
            <a:r>
              <a:rPr lang="en-US" dirty="0"/>
              <a:t>On observing the “</a:t>
            </a:r>
            <a:r>
              <a:rPr lang="en-US" dirty="0" err="1"/>
              <a:t>movie_title</a:t>
            </a:r>
            <a:r>
              <a:rPr lang="en-US" dirty="0"/>
              <a:t>” columns depicted an extra “Â” character attached to it, which was then removed and updated using substitute function under the column “</a:t>
            </a:r>
            <a:r>
              <a:rPr lang="en-US" dirty="0" err="1"/>
              <a:t>Movie_Name</a:t>
            </a:r>
            <a:r>
              <a:rPr lang="en-US" dirty="0"/>
              <a:t>”</a:t>
            </a:r>
          </a:p>
          <a:p>
            <a:r>
              <a:rPr lang="en-US" b="1" dirty="0"/>
              <a:t>Cleaned Dataset Outcome:</a:t>
            </a:r>
            <a:endParaRPr lang="en-US" dirty="0"/>
          </a:p>
          <a:p>
            <a:r>
              <a:rPr lang="en-US" dirty="0"/>
              <a:t>Following the data cleaning procedures, the final dataset maintains a structure of 9 columns and 3786 rows. This refined dataset provides a more focused and reliable foundation for further analysis.</a:t>
            </a:r>
          </a:p>
          <a:p>
            <a:pPr marL="0" indent="0">
              <a:buNone/>
            </a:pPr>
            <a:endParaRPr lang="en-US" dirty="0"/>
          </a:p>
        </p:txBody>
      </p:sp>
    </p:spTree>
    <p:extLst>
      <p:ext uri="{BB962C8B-B14F-4D97-AF65-F5344CB8AC3E}">
        <p14:creationId xmlns:p14="http://schemas.microsoft.com/office/powerpoint/2010/main" val="410732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86C4-7D8A-4A2D-A709-44DCAE12B64C}"/>
              </a:ext>
            </a:extLst>
          </p:cNvPr>
          <p:cNvSpPr>
            <a:spLocks noGrp="1"/>
          </p:cNvSpPr>
          <p:nvPr>
            <p:ph type="title"/>
          </p:nvPr>
        </p:nvSpPr>
        <p:spPr>
          <a:xfrm>
            <a:off x="838200" y="603434"/>
            <a:ext cx="10515600" cy="699586"/>
          </a:xfrm>
        </p:spPr>
        <p:txBody>
          <a:bodyPr>
            <a:normAutofit fontScale="90000"/>
          </a:bodyPr>
          <a:lstStyle/>
          <a:p>
            <a:pPr marR="0" lvl="0" algn="ctr">
              <a:spcBef>
                <a:spcPts val="0"/>
              </a:spcBef>
              <a:spcAft>
                <a:spcPts val="400"/>
              </a:spcAft>
              <a:buSzPts val="2200"/>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800" b="1" u="sng" dirty="0">
                <a:effectLst/>
                <a:latin typeface="Calibri" panose="020F0502020204030204" pitchFamily="34" charset="0"/>
                <a:ea typeface="Calibri" panose="020F0502020204030204" pitchFamily="34" charset="0"/>
                <a:cs typeface="Times New Roman" panose="02020603050405020304" pitchFamily="18" charset="0"/>
              </a:rPr>
              <a:t>TASKS</a:t>
            </a: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EB2E7B8-EC03-48DB-BEC7-82C4BA66A4FC}"/>
              </a:ext>
            </a:extLst>
          </p:cNvPr>
          <p:cNvSpPr>
            <a:spLocks noGrp="1"/>
          </p:cNvSpPr>
          <p:nvPr>
            <p:ph idx="1"/>
          </p:nvPr>
        </p:nvSpPr>
        <p:spPr>
          <a:xfrm>
            <a:off x="838200" y="1117182"/>
            <a:ext cx="10515600" cy="5455068"/>
          </a:xfrm>
        </p:spPr>
        <p:txBody>
          <a:bodyPr/>
          <a:lstStyle/>
          <a:p>
            <a:pPr marL="514350" indent="-514350">
              <a:buAutoNum type="alphaUcParenR"/>
            </a:pPr>
            <a:r>
              <a:rPr lang="en-US" b="1" dirty="0"/>
              <a:t>Movie Genre Analysis: </a:t>
            </a:r>
          </a:p>
          <a:p>
            <a:pPr marL="0" indent="0">
              <a:buNone/>
            </a:pPr>
            <a:r>
              <a:rPr lang="en-US" sz="2000" dirty="0"/>
              <a:t>Analyze the distribution of movie genres and their impact on the IMDB score.</a:t>
            </a:r>
          </a:p>
          <a:p>
            <a:pPr marL="0" indent="0">
              <a:buNone/>
            </a:pPr>
            <a:r>
              <a:rPr lang="en-US" sz="2000" b="1" dirty="0"/>
              <a:t>TASK :</a:t>
            </a:r>
            <a:r>
              <a:rPr lang="en-US" sz="2000" dirty="0"/>
              <a:t> Determine he </a:t>
            </a:r>
            <a:r>
              <a:rPr lang="en-US" sz="2000" dirty="0" err="1"/>
              <a:t>mtost</a:t>
            </a:r>
            <a:r>
              <a:rPr lang="en-US" sz="2000" dirty="0"/>
              <a:t> common genres of movies in the dataset. Then, for each genre, calculate descriptive statistics (mean, median, mode, range, variance, standard deviation) of the IMDB scores.</a:t>
            </a:r>
          </a:p>
          <a:p>
            <a:pPr marL="0" indent="0">
              <a:buNone/>
            </a:pPr>
            <a:r>
              <a:rPr lang="en-US" sz="2000" dirty="0"/>
              <a:t>                                                                                                                 </a:t>
            </a:r>
          </a:p>
        </p:txBody>
      </p:sp>
      <p:pic>
        <p:nvPicPr>
          <p:cNvPr id="7" name="Picture 6">
            <a:extLst>
              <a:ext uri="{FF2B5EF4-FFF2-40B4-BE49-F238E27FC236}">
                <a16:creationId xmlns:a16="http://schemas.microsoft.com/office/drawing/2014/main" id="{C9EEF433-0695-42B8-B34A-AB8B37251547}"/>
              </a:ext>
            </a:extLst>
          </p:cNvPr>
          <p:cNvPicPr>
            <a:picLocks noChangeAspect="1"/>
          </p:cNvPicPr>
          <p:nvPr/>
        </p:nvPicPr>
        <p:blipFill>
          <a:blip r:embed="rId2"/>
          <a:stretch>
            <a:fillRect/>
          </a:stretch>
        </p:blipFill>
        <p:spPr>
          <a:xfrm>
            <a:off x="960922" y="2720339"/>
            <a:ext cx="10270156" cy="3657601"/>
          </a:xfrm>
          <a:prstGeom prst="rect">
            <a:avLst/>
          </a:prstGeom>
        </p:spPr>
      </p:pic>
    </p:spTree>
    <p:extLst>
      <p:ext uri="{BB962C8B-B14F-4D97-AF65-F5344CB8AC3E}">
        <p14:creationId xmlns:p14="http://schemas.microsoft.com/office/powerpoint/2010/main" val="32804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D3EF4C1-9BB0-4952-98CE-210B54803901}"/>
              </a:ext>
            </a:extLst>
          </p:cNvPr>
          <p:cNvSpPr>
            <a:spLocks noGrp="1"/>
          </p:cNvSpPr>
          <p:nvPr>
            <p:ph type="title"/>
          </p:nvPr>
        </p:nvSpPr>
        <p:spPr>
          <a:xfrm>
            <a:off x="884321" y="304165"/>
            <a:ext cx="10423358" cy="1165290"/>
          </a:xfrm>
        </p:spPr>
        <p:txBody>
          <a:bodyPr>
            <a:normAutofit/>
          </a:bodyPr>
          <a:lstStyle/>
          <a:p>
            <a:r>
              <a:rPr lang="en-US" sz="2400" b="1" dirty="0">
                <a:latin typeface="+mn-lt"/>
              </a:rPr>
              <a:t>Insight:</a:t>
            </a:r>
            <a:br>
              <a:rPr lang="en-US" sz="2000" dirty="0"/>
            </a:br>
            <a:r>
              <a:rPr lang="en-US" sz="2000" dirty="0">
                <a:latin typeface="+mn-lt"/>
              </a:rPr>
              <a:t>1). The graph below depicts the genre against the total number of movies.</a:t>
            </a:r>
            <a:br>
              <a:rPr lang="en-US" sz="2000" dirty="0">
                <a:latin typeface="+mn-lt"/>
              </a:rPr>
            </a:br>
            <a:r>
              <a:rPr lang="en-US" sz="2000" dirty="0">
                <a:latin typeface="+mn-lt"/>
              </a:rPr>
              <a:t>2). Where Drama category leads in genre and western being the least</a:t>
            </a:r>
          </a:p>
        </p:txBody>
      </p:sp>
      <p:pic>
        <p:nvPicPr>
          <p:cNvPr id="13" name="Content Placeholder 12">
            <a:extLst>
              <a:ext uri="{FF2B5EF4-FFF2-40B4-BE49-F238E27FC236}">
                <a16:creationId xmlns:a16="http://schemas.microsoft.com/office/drawing/2014/main" id="{B67B8307-59CC-4AC5-9FBD-34DAE6C570F4}"/>
              </a:ext>
            </a:extLst>
          </p:cNvPr>
          <p:cNvPicPr>
            <a:picLocks noGrp="1" noChangeAspect="1"/>
          </p:cNvPicPr>
          <p:nvPr>
            <p:ph idx="4294967295"/>
          </p:nvPr>
        </p:nvPicPr>
        <p:blipFill>
          <a:blip r:embed="rId2"/>
          <a:stretch>
            <a:fillRect/>
          </a:stretch>
        </p:blipFill>
        <p:spPr>
          <a:xfrm>
            <a:off x="1969770" y="1723073"/>
            <a:ext cx="7818120" cy="4632007"/>
          </a:xfrm>
        </p:spPr>
      </p:pic>
    </p:spTree>
    <p:extLst>
      <p:ext uri="{BB962C8B-B14F-4D97-AF65-F5344CB8AC3E}">
        <p14:creationId xmlns:p14="http://schemas.microsoft.com/office/powerpoint/2010/main" val="84304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2389179-0F53-4F94-A552-A7EE0DEC1779}"/>
              </a:ext>
            </a:extLst>
          </p:cNvPr>
          <p:cNvSpPr>
            <a:spLocks noGrp="1"/>
          </p:cNvSpPr>
          <p:nvPr>
            <p:ph type="title"/>
          </p:nvPr>
        </p:nvSpPr>
        <p:spPr>
          <a:xfrm>
            <a:off x="838200" y="284162"/>
            <a:ext cx="10515600" cy="1690688"/>
          </a:xfrm>
        </p:spPr>
        <p:txBody>
          <a:bodyPr>
            <a:normAutofit fontScale="90000"/>
          </a:bodyPr>
          <a:lstStyle/>
          <a:p>
            <a:r>
              <a:rPr lang="en-US" sz="2700" b="1" dirty="0">
                <a:solidFill>
                  <a:schemeClr val="tx1"/>
                </a:solidFill>
                <a:latin typeface="+mn-lt"/>
              </a:rPr>
              <a:t>Insight:</a:t>
            </a:r>
            <a:br>
              <a:rPr lang="en-US" b="1" dirty="0">
                <a:solidFill>
                  <a:schemeClr val="tx1"/>
                </a:solidFill>
                <a:latin typeface="+mn-lt"/>
              </a:rPr>
            </a:br>
            <a:r>
              <a:rPr lang="en-US" sz="2000" dirty="0">
                <a:solidFill>
                  <a:schemeClr val="tx1"/>
                </a:solidFill>
                <a:latin typeface="+mn-lt"/>
              </a:rPr>
              <a:t>1). </a:t>
            </a:r>
            <a:r>
              <a:rPr lang="en-US" sz="2200" dirty="0">
                <a:solidFill>
                  <a:schemeClr val="tx1"/>
                </a:solidFill>
                <a:latin typeface="+mn-lt"/>
              </a:rPr>
              <a:t>The graph below depicts the statical measures calculated against the different genres of movie.</a:t>
            </a:r>
            <a:br>
              <a:rPr lang="en-US" sz="2200" dirty="0">
                <a:solidFill>
                  <a:schemeClr val="tx1"/>
                </a:solidFill>
                <a:latin typeface="+mn-lt"/>
              </a:rPr>
            </a:br>
            <a:r>
              <a:rPr lang="en-US" sz="2200" dirty="0">
                <a:solidFill>
                  <a:schemeClr val="tx1"/>
                </a:solidFill>
                <a:latin typeface="+mn-lt"/>
              </a:rPr>
              <a:t>2). The descriptive statistics calculated for movie genres are – Mean, Median, Mode, Max, Min, Var and </a:t>
            </a:r>
            <a:r>
              <a:rPr lang="en-US" sz="2200" dirty="0" err="1">
                <a:solidFill>
                  <a:schemeClr val="tx1"/>
                </a:solidFill>
                <a:latin typeface="+mn-lt"/>
              </a:rPr>
              <a:t>StdDev</a:t>
            </a:r>
            <a:r>
              <a:rPr lang="en-US" sz="2200" dirty="0">
                <a:solidFill>
                  <a:schemeClr val="tx1"/>
                </a:solidFill>
              </a:rPr>
              <a:t>.</a:t>
            </a:r>
            <a:br>
              <a:rPr lang="en-US" sz="2200" dirty="0">
                <a:solidFill>
                  <a:schemeClr val="tx1"/>
                </a:solidFill>
              </a:rPr>
            </a:br>
            <a:endParaRPr lang="en-US" sz="2200" dirty="0"/>
          </a:p>
        </p:txBody>
      </p:sp>
      <p:pic>
        <p:nvPicPr>
          <p:cNvPr id="5" name="Content Placeholder 4">
            <a:extLst>
              <a:ext uri="{FF2B5EF4-FFF2-40B4-BE49-F238E27FC236}">
                <a16:creationId xmlns:a16="http://schemas.microsoft.com/office/drawing/2014/main" id="{D6E5BBF9-9EB3-4C91-99DB-4D1D27965458}"/>
              </a:ext>
            </a:extLst>
          </p:cNvPr>
          <p:cNvPicPr>
            <a:picLocks noGrp="1" noChangeAspect="1"/>
          </p:cNvPicPr>
          <p:nvPr>
            <p:ph idx="4294967295"/>
          </p:nvPr>
        </p:nvPicPr>
        <p:blipFill>
          <a:blip r:embed="rId2"/>
          <a:stretch>
            <a:fillRect/>
          </a:stretch>
        </p:blipFill>
        <p:spPr>
          <a:xfrm>
            <a:off x="1462087" y="1748790"/>
            <a:ext cx="9267825" cy="4503420"/>
          </a:xfrm>
        </p:spPr>
      </p:pic>
    </p:spTree>
    <p:extLst>
      <p:ext uri="{BB962C8B-B14F-4D97-AF65-F5344CB8AC3E}">
        <p14:creationId xmlns:p14="http://schemas.microsoft.com/office/powerpoint/2010/main" val="415167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6FE0-1CD9-4AC6-BFAE-9A71CA993BAC}"/>
              </a:ext>
            </a:extLst>
          </p:cNvPr>
          <p:cNvSpPr>
            <a:spLocks noGrp="1"/>
          </p:cNvSpPr>
          <p:nvPr>
            <p:ph type="title"/>
          </p:nvPr>
        </p:nvSpPr>
        <p:spPr>
          <a:xfrm>
            <a:off x="838200" y="365125"/>
            <a:ext cx="10515600" cy="972787"/>
          </a:xfrm>
        </p:spPr>
        <p:txBody>
          <a:bodyPr>
            <a:normAutofit/>
          </a:bodyPr>
          <a:lstStyle/>
          <a:p>
            <a:r>
              <a:rPr lang="en-US" sz="2800" b="1" dirty="0">
                <a:latin typeface="+mn-lt"/>
              </a:rPr>
              <a:t>B) </a:t>
            </a:r>
            <a:r>
              <a:rPr lang="en-US" sz="2800" b="1" i="0" dirty="0">
                <a:solidFill>
                  <a:srgbClr val="8492A6"/>
                </a:solidFill>
                <a:effectLst/>
                <a:latin typeface="+mn-lt"/>
              </a:rPr>
              <a:t> </a:t>
            </a:r>
            <a:r>
              <a:rPr lang="en-US" sz="2800" b="1" dirty="0">
                <a:latin typeface="+mn-lt"/>
              </a:rPr>
              <a:t>Movie Duration Analysis: </a:t>
            </a:r>
            <a:br>
              <a:rPr lang="en-US" sz="2800" b="1" dirty="0">
                <a:latin typeface="+mn-lt"/>
              </a:rPr>
            </a:br>
            <a:r>
              <a:rPr lang="en-US" sz="2000" dirty="0"/>
              <a:t>Analyze the distribution of movie durations and its impact on the IMDB score.</a:t>
            </a:r>
          </a:p>
        </p:txBody>
      </p:sp>
      <p:sp>
        <p:nvSpPr>
          <p:cNvPr id="3" name="Content Placeholder 2">
            <a:extLst>
              <a:ext uri="{FF2B5EF4-FFF2-40B4-BE49-F238E27FC236}">
                <a16:creationId xmlns:a16="http://schemas.microsoft.com/office/drawing/2014/main" id="{FDB74454-929B-4BF9-A354-74BA7728ADC3}"/>
              </a:ext>
            </a:extLst>
          </p:cNvPr>
          <p:cNvSpPr>
            <a:spLocks noGrp="1"/>
          </p:cNvSpPr>
          <p:nvPr>
            <p:ph idx="1"/>
          </p:nvPr>
        </p:nvSpPr>
        <p:spPr>
          <a:xfrm>
            <a:off x="838200" y="1463040"/>
            <a:ext cx="10515600" cy="4713923"/>
          </a:xfrm>
        </p:spPr>
        <p:txBody>
          <a:bodyPr>
            <a:normAutofit/>
          </a:bodyPr>
          <a:lstStyle/>
          <a:p>
            <a:pPr marL="0" indent="0">
              <a:buNone/>
            </a:pPr>
            <a:r>
              <a:rPr lang="en-US" sz="2000" b="1" dirty="0"/>
              <a:t>Task : </a:t>
            </a:r>
            <a:r>
              <a:rPr lang="en-US" sz="2000" dirty="0"/>
              <a:t>Analyze the distribution of movie durations and identify the relationship between movie duration and IMDB score.</a:t>
            </a:r>
          </a:p>
          <a:p>
            <a:pPr marL="0" indent="0">
              <a:buNone/>
            </a:pPr>
            <a:endParaRPr lang="en-US" sz="2000" dirty="0"/>
          </a:p>
          <a:p>
            <a:pPr marL="0" indent="0">
              <a:buNone/>
            </a:pPr>
            <a:endParaRPr lang="en-US" sz="2000" dirty="0"/>
          </a:p>
          <a:p>
            <a:pPr marL="0" indent="0">
              <a:buNone/>
            </a:pPr>
            <a:endParaRPr lang="en-US" sz="2000" b="1" dirty="0"/>
          </a:p>
        </p:txBody>
      </p:sp>
      <p:pic>
        <p:nvPicPr>
          <p:cNvPr id="6" name="Picture 5">
            <a:extLst>
              <a:ext uri="{FF2B5EF4-FFF2-40B4-BE49-F238E27FC236}">
                <a16:creationId xmlns:a16="http://schemas.microsoft.com/office/drawing/2014/main" id="{4A02A715-4682-480C-AC79-84D8654B6A22}"/>
              </a:ext>
            </a:extLst>
          </p:cNvPr>
          <p:cNvPicPr>
            <a:picLocks noChangeAspect="1"/>
          </p:cNvPicPr>
          <p:nvPr/>
        </p:nvPicPr>
        <p:blipFill>
          <a:blip r:embed="rId2"/>
          <a:stretch>
            <a:fillRect/>
          </a:stretch>
        </p:blipFill>
        <p:spPr>
          <a:xfrm>
            <a:off x="2809975" y="2650532"/>
            <a:ext cx="6006164" cy="2338938"/>
          </a:xfrm>
          <a:prstGeom prst="rect">
            <a:avLst/>
          </a:prstGeom>
        </p:spPr>
      </p:pic>
    </p:spTree>
    <p:extLst>
      <p:ext uri="{BB962C8B-B14F-4D97-AF65-F5344CB8AC3E}">
        <p14:creationId xmlns:p14="http://schemas.microsoft.com/office/powerpoint/2010/main" val="936523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4211</TotalTime>
  <Words>1970</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Times New Roman</vt:lpstr>
      <vt:lpstr>Savon</vt:lpstr>
      <vt:lpstr>IMDB MOVIE ANALYSIS</vt:lpstr>
      <vt:lpstr>Project Description   </vt:lpstr>
      <vt:lpstr>Project Approach </vt:lpstr>
      <vt:lpstr>Tech Stack Used  </vt:lpstr>
      <vt:lpstr>Data Cleaning </vt:lpstr>
      <vt:lpstr> TASKS  </vt:lpstr>
      <vt:lpstr>Insight: 1). The graph below depicts the genre against the total number of movies. 2). Where Drama category leads in genre and western being the least</vt:lpstr>
      <vt:lpstr>Insight: 1). The graph below depicts the statical measures calculated against the different genres of movie. 2). The descriptive statistics calculated for movie genres are – Mean, Median, Mode, Max, Min, Var and StdDev. </vt:lpstr>
      <vt:lpstr>B)  Movie Duration Analysis:  Analyze the distribution of movie durations and its impact on the IMDB score.</vt:lpstr>
      <vt:lpstr>Insight: 1). The below graph represents the imdb_score against the duration of the movie 2). The trendline shows that the movie having duration between 100 to 150 tends to have higher imdb score. </vt:lpstr>
      <vt:lpstr>C) Language Analysis:  Situation: Examine the distribution of movies based on their language.</vt:lpstr>
      <vt:lpstr>Insight: 1). The below graphs shows Top languages along with some statistical measures such as Average, Median, Variance and Standard Deviation. 2). The graph is calculated by taking into account the Top 20 languages. 3). English has the Highest number of movies i.e. 3606. 4). Whereas Persian movies have the highest average of imdb of 8.4 </vt:lpstr>
      <vt:lpstr>Insight: 1). Below graph has most common languages used in movies. 2). As English being the most dominant in the list of languages with 3606 is being excluded from the list 3). This was done to provide a better insight of the other most common language used. 4). French came out to be the most common language after English.</vt:lpstr>
      <vt:lpstr>D) Director Analysis:  Influence of directors on movie ratings.</vt:lpstr>
      <vt:lpstr>Insight: 1).According to the graph below- Tony Kaye and Charles Chaplin has the highest average imdb score for a director. 2). But Tony and Charles has done only one movie, Christopher Nolan And Quentin Tarantino has a better performance with 8.4 And 8.2 imdb score respectively with 8 movies each. </vt:lpstr>
      <vt:lpstr>Additional Insight: </vt:lpstr>
      <vt:lpstr>1). The previous insight was calculated on the basis of average imdb score of directors. 2). In this additional insight I have taken into account the number of movies directed by a director too along with their average imdb score. 3). According to which Steven Spielberg turn out to be the director with highest average imdb score with having directed over 25 movies in his career.</vt:lpstr>
      <vt:lpstr>E) Budget Analysis:  Explore the relationship between movie budgets and their financial success.</vt:lpstr>
      <vt:lpstr>Insight: The graph below is plotted against gross collection of movies and their budget  </vt:lpstr>
      <vt:lpstr>Insight: 1). The below graph shows Top grossing movies along with their Profit margins. 2). The list contains the top 20 movies with highest profit margins. 3). Avatar tops the list with the highest profit margin.</vt:lpstr>
      <vt:lpstr>Conclusion</vt:lpstr>
      <vt:lpstr>5 “Why” Approach</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Rishabh Anand</dc:creator>
  <cp:lastModifiedBy>Rishabh Anand</cp:lastModifiedBy>
  <cp:revision>37</cp:revision>
  <dcterms:created xsi:type="dcterms:W3CDTF">2024-07-17T05:52:31Z</dcterms:created>
  <dcterms:modified xsi:type="dcterms:W3CDTF">2024-07-21T11:51:09Z</dcterms:modified>
</cp:coreProperties>
</file>