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9" r:id="rId10"/>
    <p:sldId id="263" r:id="rId11"/>
    <p:sldId id="266" r:id="rId12"/>
    <p:sldId id="268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12"/>
    <p:restoredTop sz="94681"/>
  </p:normalViewPr>
  <p:slideViewPr>
    <p:cSldViewPr snapToGrid="0">
      <p:cViewPr>
        <p:scale>
          <a:sx n="90" d="100"/>
          <a:sy n="90" d="100"/>
        </p:scale>
        <p:origin x="1046" y="14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2E845B-757B-4791-A45D-91E557C74A1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579B526-6129-4944-BCD8-7685194D77B3}">
      <dgm:prSet/>
      <dgm:spPr/>
      <dgm:t>
        <a:bodyPr/>
        <a:lstStyle/>
        <a:p>
          <a:pPr>
            <a:defRPr b="1"/>
          </a:pPr>
          <a:r>
            <a:rPr lang="en-US" b="1" i="0" baseline="0"/>
            <a:t>Achievements:</a:t>
          </a:r>
          <a:endParaRPr lang="en-US"/>
        </a:p>
      </dgm:t>
    </dgm:pt>
    <dgm:pt modelId="{E74AA67A-A467-4F02-B365-180D11D80734}" type="parTrans" cxnId="{45F1CF27-EF1F-4DC7-9AE1-921039F7AB3C}">
      <dgm:prSet/>
      <dgm:spPr/>
      <dgm:t>
        <a:bodyPr/>
        <a:lstStyle/>
        <a:p>
          <a:endParaRPr lang="en-US"/>
        </a:p>
      </dgm:t>
    </dgm:pt>
    <dgm:pt modelId="{A8AB7158-E0E8-48F7-82E7-1971FCEF35C0}" type="sibTrans" cxnId="{45F1CF27-EF1F-4DC7-9AE1-921039F7AB3C}">
      <dgm:prSet/>
      <dgm:spPr/>
      <dgm:t>
        <a:bodyPr/>
        <a:lstStyle/>
        <a:p>
          <a:endParaRPr lang="en-US"/>
        </a:p>
      </dgm:t>
    </dgm:pt>
    <dgm:pt modelId="{8FC7C34B-E4C1-4327-944B-24A9C17897DD}">
      <dgm:prSet/>
      <dgm:spPr/>
      <dgm:t>
        <a:bodyPr/>
        <a:lstStyle/>
        <a:p>
          <a:r>
            <a:rPr lang="en-US" b="0" i="0" baseline="0"/>
            <a:t>Successfully built and deployed an ASL recognition system</a:t>
          </a:r>
          <a:endParaRPr lang="en-US"/>
        </a:p>
      </dgm:t>
    </dgm:pt>
    <dgm:pt modelId="{15B0008D-563F-4576-8FC5-1DDD2F2B4AAA}" type="parTrans" cxnId="{B480AC98-6A2D-442E-B7F3-2ACFFCE94FAF}">
      <dgm:prSet/>
      <dgm:spPr/>
      <dgm:t>
        <a:bodyPr/>
        <a:lstStyle/>
        <a:p>
          <a:endParaRPr lang="en-US"/>
        </a:p>
      </dgm:t>
    </dgm:pt>
    <dgm:pt modelId="{95774D13-4C8F-4C2B-945C-65724C18F329}" type="sibTrans" cxnId="{B480AC98-6A2D-442E-B7F3-2ACFFCE94FAF}">
      <dgm:prSet/>
      <dgm:spPr/>
      <dgm:t>
        <a:bodyPr/>
        <a:lstStyle/>
        <a:p>
          <a:endParaRPr lang="en-US"/>
        </a:p>
      </dgm:t>
    </dgm:pt>
    <dgm:pt modelId="{431BE058-981F-4D76-8FC6-AE5DC916DC70}">
      <dgm:prSet/>
      <dgm:spPr/>
      <dgm:t>
        <a:bodyPr/>
        <a:lstStyle/>
        <a:p>
          <a:r>
            <a:rPr lang="en-US" b="0" i="0" baseline="0"/>
            <a:t>Achieved 98% accuracy on ASL hand sign classification</a:t>
          </a:r>
          <a:endParaRPr lang="en-US"/>
        </a:p>
      </dgm:t>
    </dgm:pt>
    <dgm:pt modelId="{44FDC2E2-C392-4F3A-B049-CDD3893EE00E}" type="parTrans" cxnId="{64B6573F-A6FB-4095-9556-37EFFC09E5C8}">
      <dgm:prSet/>
      <dgm:spPr/>
      <dgm:t>
        <a:bodyPr/>
        <a:lstStyle/>
        <a:p>
          <a:endParaRPr lang="en-US"/>
        </a:p>
      </dgm:t>
    </dgm:pt>
    <dgm:pt modelId="{B852EFCC-859C-4186-BC38-ED2218C91202}" type="sibTrans" cxnId="{64B6573F-A6FB-4095-9556-37EFFC09E5C8}">
      <dgm:prSet/>
      <dgm:spPr/>
      <dgm:t>
        <a:bodyPr/>
        <a:lstStyle/>
        <a:p>
          <a:endParaRPr lang="en-US"/>
        </a:p>
      </dgm:t>
    </dgm:pt>
    <dgm:pt modelId="{7ABA6EE3-CA91-4CDE-9705-5C75E38EFCF1}">
      <dgm:prSet/>
      <dgm:spPr/>
      <dgm:t>
        <a:bodyPr/>
        <a:lstStyle/>
        <a:p>
          <a:pPr>
            <a:defRPr b="1"/>
          </a:pPr>
          <a:r>
            <a:rPr lang="en-US" b="1" i="0" baseline="0"/>
            <a:t>Challenges:</a:t>
          </a:r>
          <a:endParaRPr lang="en-US"/>
        </a:p>
      </dgm:t>
    </dgm:pt>
    <dgm:pt modelId="{57D25DFA-0268-462B-BF52-48E8F1512AFF}" type="parTrans" cxnId="{F65C6CB1-3B63-4910-BF80-99C2186A761E}">
      <dgm:prSet/>
      <dgm:spPr/>
      <dgm:t>
        <a:bodyPr/>
        <a:lstStyle/>
        <a:p>
          <a:endParaRPr lang="en-US"/>
        </a:p>
      </dgm:t>
    </dgm:pt>
    <dgm:pt modelId="{8D79439C-5121-4C46-A4B3-B95F67F0E4FC}" type="sibTrans" cxnId="{F65C6CB1-3B63-4910-BF80-99C2186A761E}">
      <dgm:prSet/>
      <dgm:spPr/>
      <dgm:t>
        <a:bodyPr/>
        <a:lstStyle/>
        <a:p>
          <a:endParaRPr lang="en-US"/>
        </a:p>
      </dgm:t>
    </dgm:pt>
    <dgm:pt modelId="{7CD57DA8-5E88-4349-BC22-6B6AED83577D}">
      <dgm:prSet/>
      <dgm:spPr/>
      <dgm:t>
        <a:bodyPr/>
        <a:lstStyle/>
        <a:p>
          <a:r>
            <a:rPr lang="en-US" b="0" i="0" baseline="0"/>
            <a:t>Variability in dataset and real-time detection issues</a:t>
          </a:r>
          <a:endParaRPr lang="en-US"/>
        </a:p>
      </dgm:t>
    </dgm:pt>
    <dgm:pt modelId="{0AEDFBC0-ED87-4892-8AEB-E8A85A41E867}" type="parTrans" cxnId="{F81FE1BB-1FE9-4E02-845C-830A20CDBB77}">
      <dgm:prSet/>
      <dgm:spPr/>
      <dgm:t>
        <a:bodyPr/>
        <a:lstStyle/>
        <a:p>
          <a:endParaRPr lang="en-US"/>
        </a:p>
      </dgm:t>
    </dgm:pt>
    <dgm:pt modelId="{663FE46B-3597-4F99-A606-83886A805125}" type="sibTrans" cxnId="{F81FE1BB-1FE9-4E02-845C-830A20CDBB77}">
      <dgm:prSet/>
      <dgm:spPr/>
      <dgm:t>
        <a:bodyPr/>
        <a:lstStyle/>
        <a:p>
          <a:endParaRPr lang="en-US"/>
        </a:p>
      </dgm:t>
    </dgm:pt>
    <dgm:pt modelId="{A326A577-6F86-4967-B912-E9032C6BAA52}">
      <dgm:prSet/>
      <dgm:spPr/>
      <dgm:t>
        <a:bodyPr/>
        <a:lstStyle/>
        <a:p>
          <a:pPr>
            <a:defRPr b="1"/>
          </a:pPr>
          <a:r>
            <a:rPr lang="en-US" b="1" i="0" baseline="0"/>
            <a:t>Future Work:</a:t>
          </a:r>
          <a:endParaRPr lang="en-US"/>
        </a:p>
      </dgm:t>
    </dgm:pt>
    <dgm:pt modelId="{F562526C-7F02-46E0-8B8C-3231F664F636}" type="parTrans" cxnId="{4BB73B14-A74B-409D-94A4-8C843D2F4ABF}">
      <dgm:prSet/>
      <dgm:spPr/>
      <dgm:t>
        <a:bodyPr/>
        <a:lstStyle/>
        <a:p>
          <a:endParaRPr lang="en-US"/>
        </a:p>
      </dgm:t>
    </dgm:pt>
    <dgm:pt modelId="{FF2CDD53-749E-4675-B0B8-B5DDAFBBF913}" type="sibTrans" cxnId="{4BB73B14-A74B-409D-94A4-8C843D2F4ABF}">
      <dgm:prSet/>
      <dgm:spPr/>
      <dgm:t>
        <a:bodyPr/>
        <a:lstStyle/>
        <a:p>
          <a:endParaRPr lang="en-US"/>
        </a:p>
      </dgm:t>
    </dgm:pt>
    <dgm:pt modelId="{4006C12C-BBAC-4A72-AB90-24927B0269CD}">
      <dgm:prSet/>
      <dgm:spPr/>
      <dgm:t>
        <a:bodyPr/>
        <a:lstStyle/>
        <a:p>
          <a:r>
            <a:rPr lang="en-US" b="0" i="0" baseline="0" dirty="0"/>
            <a:t>Explore live feed detection and real-time classification</a:t>
          </a:r>
          <a:endParaRPr lang="en-US" dirty="0"/>
        </a:p>
      </dgm:t>
    </dgm:pt>
    <dgm:pt modelId="{07AE0C95-47B8-4A6B-BCFF-14544D29709E}" type="parTrans" cxnId="{1C5C26B2-A8E4-43EC-B8E6-0DB4413E47EF}">
      <dgm:prSet/>
      <dgm:spPr/>
      <dgm:t>
        <a:bodyPr/>
        <a:lstStyle/>
        <a:p>
          <a:endParaRPr lang="en-US"/>
        </a:p>
      </dgm:t>
    </dgm:pt>
    <dgm:pt modelId="{93EDFE6B-E4EE-48E6-82C9-C244BE709B8F}" type="sibTrans" cxnId="{1C5C26B2-A8E4-43EC-B8E6-0DB4413E47EF}">
      <dgm:prSet/>
      <dgm:spPr/>
      <dgm:t>
        <a:bodyPr/>
        <a:lstStyle/>
        <a:p>
          <a:endParaRPr lang="en-US"/>
        </a:p>
      </dgm:t>
    </dgm:pt>
    <dgm:pt modelId="{1D0BBAE8-A13A-497C-B2B4-0336401A1EC6}">
      <dgm:prSet/>
      <dgm:spPr/>
      <dgm:t>
        <a:bodyPr/>
        <a:lstStyle/>
        <a:p>
          <a:r>
            <a:rPr lang="en-US" b="0" i="0" baseline="0" dirty="0"/>
            <a:t>Further optimize model for even better accuracy and efficiency</a:t>
          </a:r>
          <a:endParaRPr lang="en-US" dirty="0"/>
        </a:p>
      </dgm:t>
    </dgm:pt>
    <dgm:pt modelId="{DE8EAE42-E220-4BB7-8CDB-7376E850B309}" type="parTrans" cxnId="{1BF11277-45C6-473D-BE0A-EF9A5E533700}">
      <dgm:prSet/>
      <dgm:spPr/>
      <dgm:t>
        <a:bodyPr/>
        <a:lstStyle/>
        <a:p>
          <a:endParaRPr lang="en-US"/>
        </a:p>
      </dgm:t>
    </dgm:pt>
    <dgm:pt modelId="{B88003CC-85CC-4A2E-8268-051AEC33CB00}" type="sibTrans" cxnId="{1BF11277-45C6-473D-BE0A-EF9A5E533700}">
      <dgm:prSet/>
      <dgm:spPr/>
      <dgm:t>
        <a:bodyPr/>
        <a:lstStyle/>
        <a:p>
          <a:endParaRPr lang="en-US"/>
        </a:p>
      </dgm:t>
    </dgm:pt>
    <dgm:pt modelId="{2F6F0978-86FB-42B8-8CC8-7BF209F4F730}" type="pres">
      <dgm:prSet presAssocID="{0A2E845B-757B-4791-A45D-91E557C74A12}" presName="root" presStyleCnt="0">
        <dgm:presLayoutVars>
          <dgm:dir/>
          <dgm:resizeHandles val="exact"/>
        </dgm:presLayoutVars>
      </dgm:prSet>
      <dgm:spPr/>
    </dgm:pt>
    <dgm:pt modelId="{97E0AEA9-CBED-4CE6-9E17-5BB43BEF853B}" type="pres">
      <dgm:prSet presAssocID="{B579B526-6129-4944-BCD8-7685194D77B3}" presName="compNode" presStyleCnt="0"/>
      <dgm:spPr/>
    </dgm:pt>
    <dgm:pt modelId="{A2D28721-E01A-4AB7-8C3B-031A28D49242}" type="pres">
      <dgm:prSet presAssocID="{B579B526-6129-4944-BCD8-7685194D77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44461B17-3176-4C49-AD5F-F5530DD5C824}" type="pres">
      <dgm:prSet presAssocID="{B579B526-6129-4944-BCD8-7685194D77B3}" presName="iconSpace" presStyleCnt="0"/>
      <dgm:spPr/>
    </dgm:pt>
    <dgm:pt modelId="{BF4C0E02-473A-49FE-AC00-CE7140F16643}" type="pres">
      <dgm:prSet presAssocID="{B579B526-6129-4944-BCD8-7685194D77B3}" presName="parTx" presStyleLbl="revTx" presStyleIdx="0" presStyleCnt="6">
        <dgm:presLayoutVars>
          <dgm:chMax val="0"/>
          <dgm:chPref val="0"/>
        </dgm:presLayoutVars>
      </dgm:prSet>
      <dgm:spPr/>
    </dgm:pt>
    <dgm:pt modelId="{48219FAA-41C6-4852-AF62-6DD37BA90867}" type="pres">
      <dgm:prSet presAssocID="{B579B526-6129-4944-BCD8-7685194D77B3}" presName="txSpace" presStyleCnt="0"/>
      <dgm:spPr/>
    </dgm:pt>
    <dgm:pt modelId="{86A137FF-1C79-436F-BF9C-C3890E8E9AB8}" type="pres">
      <dgm:prSet presAssocID="{B579B526-6129-4944-BCD8-7685194D77B3}" presName="desTx" presStyleLbl="revTx" presStyleIdx="1" presStyleCnt="6">
        <dgm:presLayoutVars/>
      </dgm:prSet>
      <dgm:spPr/>
    </dgm:pt>
    <dgm:pt modelId="{7475EA63-387F-4C86-AE53-621A9AA4E5D6}" type="pres">
      <dgm:prSet presAssocID="{A8AB7158-E0E8-48F7-82E7-1971FCEF35C0}" presName="sibTrans" presStyleCnt="0"/>
      <dgm:spPr/>
    </dgm:pt>
    <dgm:pt modelId="{AA53B0BA-BFEF-40C6-BE3B-C01579BBA462}" type="pres">
      <dgm:prSet presAssocID="{7ABA6EE3-CA91-4CDE-9705-5C75E38EFCF1}" presName="compNode" presStyleCnt="0"/>
      <dgm:spPr/>
    </dgm:pt>
    <dgm:pt modelId="{A78BA525-53E4-468C-8690-DC1D48B9D5DF}" type="pres">
      <dgm:prSet presAssocID="{7ABA6EE3-CA91-4CDE-9705-5C75E38EFC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FDE8A75-6713-4AA0-B9EE-0DDD266A92C1}" type="pres">
      <dgm:prSet presAssocID="{7ABA6EE3-CA91-4CDE-9705-5C75E38EFCF1}" presName="iconSpace" presStyleCnt="0"/>
      <dgm:spPr/>
    </dgm:pt>
    <dgm:pt modelId="{29594D03-BDEC-4AD6-AEF3-E1378B3E0CD4}" type="pres">
      <dgm:prSet presAssocID="{7ABA6EE3-CA91-4CDE-9705-5C75E38EFCF1}" presName="parTx" presStyleLbl="revTx" presStyleIdx="2" presStyleCnt="6">
        <dgm:presLayoutVars>
          <dgm:chMax val="0"/>
          <dgm:chPref val="0"/>
        </dgm:presLayoutVars>
      </dgm:prSet>
      <dgm:spPr/>
    </dgm:pt>
    <dgm:pt modelId="{AD20C1EB-6298-4A82-B38F-0610CD7FE6C2}" type="pres">
      <dgm:prSet presAssocID="{7ABA6EE3-CA91-4CDE-9705-5C75E38EFCF1}" presName="txSpace" presStyleCnt="0"/>
      <dgm:spPr/>
    </dgm:pt>
    <dgm:pt modelId="{5E281453-4FE6-432D-95E9-6C8C670B661A}" type="pres">
      <dgm:prSet presAssocID="{7ABA6EE3-CA91-4CDE-9705-5C75E38EFCF1}" presName="desTx" presStyleLbl="revTx" presStyleIdx="3" presStyleCnt="6">
        <dgm:presLayoutVars/>
      </dgm:prSet>
      <dgm:spPr/>
    </dgm:pt>
    <dgm:pt modelId="{21679F06-98F6-4371-BC83-4DC929CD9009}" type="pres">
      <dgm:prSet presAssocID="{8D79439C-5121-4C46-A4B3-B95F67F0E4FC}" presName="sibTrans" presStyleCnt="0"/>
      <dgm:spPr/>
    </dgm:pt>
    <dgm:pt modelId="{91499C76-294B-43C1-8582-A702624D15FE}" type="pres">
      <dgm:prSet presAssocID="{A326A577-6F86-4967-B912-E9032C6BAA52}" presName="compNode" presStyleCnt="0"/>
      <dgm:spPr/>
    </dgm:pt>
    <dgm:pt modelId="{0A5893C2-FF50-45BC-9FAE-2A10E21BCA59}" type="pres">
      <dgm:prSet presAssocID="{A326A577-6F86-4967-B912-E9032C6BAA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6D6BF53-40DE-441B-9240-71E5FDFF4362}" type="pres">
      <dgm:prSet presAssocID="{A326A577-6F86-4967-B912-E9032C6BAA52}" presName="iconSpace" presStyleCnt="0"/>
      <dgm:spPr/>
    </dgm:pt>
    <dgm:pt modelId="{E0976067-5379-408F-9BC9-61D2952428AA}" type="pres">
      <dgm:prSet presAssocID="{A326A577-6F86-4967-B912-E9032C6BAA52}" presName="parTx" presStyleLbl="revTx" presStyleIdx="4" presStyleCnt="6">
        <dgm:presLayoutVars>
          <dgm:chMax val="0"/>
          <dgm:chPref val="0"/>
        </dgm:presLayoutVars>
      </dgm:prSet>
      <dgm:spPr/>
    </dgm:pt>
    <dgm:pt modelId="{691132E2-363D-4DBD-989F-7C568B91CEC2}" type="pres">
      <dgm:prSet presAssocID="{A326A577-6F86-4967-B912-E9032C6BAA52}" presName="txSpace" presStyleCnt="0"/>
      <dgm:spPr/>
    </dgm:pt>
    <dgm:pt modelId="{EA0B3531-2812-4A20-94B6-723BC7A5B13A}" type="pres">
      <dgm:prSet presAssocID="{A326A577-6F86-4967-B912-E9032C6BAA52}" presName="desTx" presStyleLbl="revTx" presStyleIdx="5" presStyleCnt="6">
        <dgm:presLayoutVars/>
      </dgm:prSet>
      <dgm:spPr/>
    </dgm:pt>
  </dgm:ptLst>
  <dgm:cxnLst>
    <dgm:cxn modelId="{4BB73B14-A74B-409D-94A4-8C843D2F4ABF}" srcId="{0A2E845B-757B-4791-A45D-91E557C74A12}" destId="{A326A577-6F86-4967-B912-E9032C6BAA52}" srcOrd="2" destOrd="0" parTransId="{F562526C-7F02-46E0-8B8C-3231F664F636}" sibTransId="{FF2CDD53-749E-4675-B0B8-B5DDAFBBF913}"/>
    <dgm:cxn modelId="{45F1CF27-EF1F-4DC7-9AE1-921039F7AB3C}" srcId="{0A2E845B-757B-4791-A45D-91E557C74A12}" destId="{B579B526-6129-4944-BCD8-7685194D77B3}" srcOrd="0" destOrd="0" parTransId="{E74AA67A-A467-4F02-B365-180D11D80734}" sibTransId="{A8AB7158-E0E8-48F7-82E7-1971FCEF35C0}"/>
    <dgm:cxn modelId="{2F91E527-F7A9-4C74-8D78-1E9C4DE48E3E}" type="presOf" srcId="{7CD57DA8-5E88-4349-BC22-6B6AED83577D}" destId="{5E281453-4FE6-432D-95E9-6C8C670B661A}" srcOrd="0" destOrd="0" presId="urn:microsoft.com/office/officeart/2018/5/layout/CenteredIconLabelDescriptionList"/>
    <dgm:cxn modelId="{64B6573F-A6FB-4095-9556-37EFFC09E5C8}" srcId="{B579B526-6129-4944-BCD8-7685194D77B3}" destId="{431BE058-981F-4D76-8FC6-AE5DC916DC70}" srcOrd="1" destOrd="0" parTransId="{44FDC2E2-C392-4F3A-B049-CDD3893EE00E}" sibTransId="{B852EFCC-859C-4186-BC38-ED2218C91202}"/>
    <dgm:cxn modelId="{41FFA64E-5845-4C87-92BB-DDC022DCF63A}" type="presOf" srcId="{431BE058-981F-4D76-8FC6-AE5DC916DC70}" destId="{86A137FF-1C79-436F-BF9C-C3890E8E9AB8}" srcOrd="0" destOrd="1" presId="urn:microsoft.com/office/officeart/2018/5/layout/CenteredIconLabelDescriptionList"/>
    <dgm:cxn modelId="{EEBBF175-E77F-4AA7-B010-4435B9E09DF2}" type="presOf" srcId="{B579B526-6129-4944-BCD8-7685194D77B3}" destId="{BF4C0E02-473A-49FE-AC00-CE7140F16643}" srcOrd="0" destOrd="0" presId="urn:microsoft.com/office/officeart/2018/5/layout/CenteredIconLabelDescriptionList"/>
    <dgm:cxn modelId="{1BF11277-45C6-473D-BE0A-EF9A5E533700}" srcId="{A326A577-6F86-4967-B912-E9032C6BAA52}" destId="{1D0BBAE8-A13A-497C-B2B4-0336401A1EC6}" srcOrd="1" destOrd="0" parTransId="{DE8EAE42-E220-4BB7-8CDB-7376E850B309}" sibTransId="{B88003CC-85CC-4A2E-8268-051AEC33CB00}"/>
    <dgm:cxn modelId="{07A9CE5A-3644-4EF3-8EFB-99C80EA7AE1B}" type="presOf" srcId="{8FC7C34B-E4C1-4327-944B-24A9C17897DD}" destId="{86A137FF-1C79-436F-BF9C-C3890E8E9AB8}" srcOrd="0" destOrd="0" presId="urn:microsoft.com/office/officeart/2018/5/layout/CenteredIconLabelDescriptionList"/>
    <dgm:cxn modelId="{B480AC98-6A2D-442E-B7F3-2ACFFCE94FAF}" srcId="{B579B526-6129-4944-BCD8-7685194D77B3}" destId="{8FC7C34B-E4C1-4327-944B-24A9C17897DD}" srcOrd="0" destOrd="0" parTransId="{15B0008D-563F-4576-8FC5-1DDD2F2B4AAA}" sibTransId="{95774D13-4C8F-4C2B-945C-65724C18F329}"/>
    <dgm:cxn modelId="{B504D399-90A8-4AB5-A444-B23311590E66}" type="presOf" srcId="{4006C12C-BBAC-4A72-AB90-24927B0269CD}" destId="{EA0B3531-2812-4A20-94B6-723BC7A5B13A}" srcOrd="0" destOrd="0" presId="urn:microsoft.com/office/officeart/2018/5/layout/CenteredIconLabelDescriptionList"/>
    <dgm:cxn modelId="{97B98F9B-7B4D-4001-A0D7-92F2189F4510}" type="presOf" srcId="{0A2E845B-757B-4791-A45D-91E557C74A12}" destId="{2F6F0978-86FB-42B8-8CC8-7BF209F4F730}" srcOrd="0" destOrd="0" presId="urn:microsoft.com/office/officeart/2018/5/layout/CenteredIconLabelDescriptionList"/>
    <dgm:cxn modelId="{7FA5BEA7-A7B2-497C-83C6-14DDB17D51AA}" type="presOf" srcId="{1D0BBAE8-A13A-497C-B2B4-0336401A1EC6}" destId="{EA0B3531-2812-4A20-94B6-723BC7A5B13A}" srcOrd="0" destOrd="1" presId="urn:microsoft.com/office/officeart/2018/5/layout/CenteredIconLabelDescriptionList"/>
    <dgm:cxn modelId="{F65C6CB1-3B63-4910-BF80-99C2186A761E}" srcId="{0A2E845B-757B-4791-A45D-91E557C74A12}" destId="{7ABA6EE3-CA91-4CDE-9705-5C75E38EFCF1}" srcOrd="1" destOrd="0" parTransId="{57D25DFA-0268-462B-BF52-48E8F1512AFF}" sibTransId="{8D79439C-5121-4C46-A4B3-B95F67F0E4FC}"/>
    <dgm:cxn modelId="{1C5C26B2-A8E4-43EC-B8E6-0DB4413E47EF}" srcId="{A326A577-6F86-4967-B912-E9032C6BAA52}" destId="{4006C12C-BBAC-4A72-AB90-24927B0269CD}" srcOrd="0" destOrd="0" parTransId="{07AE0C95-47B8-4A6B-BCFF-14544D29709E}" sibTransId="{93EDFE6B-E4EE-48E6-82C9-C244BE709B8F}"/>
    <dgm:cxn modelId="{F81FE1BB-1FE9-4E02-845C-830A20CDBB77}" srcId="{7ABA6EE3-CA91-4CDE-9705-5C75E38EFCF1}" destId="{7CD57DA8-5E88-4349-BC22-6B6AED83577D}" srcOrd="0" destOrd="0" parTransId="{0AEDFBC0-ED87-4892-8AEB-E8A85A41E867}" sibTransId="{663FE46B-3597-4F99-A606-83886A805125}"/>
    <dgm:cxn modelId="{A6BBBDE4-B5CE-428F-927A-C8C608974E96}" type="presOf" srcId="{7ABA6EE3-CA91-4CDE-9705-5C75E38EFCF1}" destId="{29594D03-BDEC-4AD6-AEF3-E1378B3E0CD4}" srcOrd="0" destOrd="0" presId="urn:microsoft.com/office/officeart/2018/5/layout/CenteredIconLabelDescriptionList"/>
    <dgm:cxn modelId="{D9F1D5FE-65F1-41F1-8444-DA19D1E58849}" type="presOf" srcId="{A326A577-6F86-4967-B912-E9032C6BAA52}" destId="{E0976067-5379-408F-9BC9-61D2952428AA}" srcOrd="0" destOrd="0" presId="urn:microsoft.com/office/officeart/2018/5/layout/CenteredIconLabelDescriptionList"/>
    <dgm:cxn modelId="{0F22B80F-A9DE-4F4B-8B2C-421DA9E5BBB6}" type="presParOf" srcId="{2F6F0978-86FB-42B8-8CC8-7BF209F4F730}" destId="{97E0AEA9-CBED-4CE6-9E17-5BB43BEF853B}" srcOrd="0" destOrd="0" presId="urn:microsoft.com/office/officeart/2018/5/layout/CenteredIconLabelDescriptionList"/>
    <dgm:cxn modelId="{5EBD2558-9254-4024-B5E5-24DF1FADFBDE}" type="presParOf" srcId="{97E0AEA9-CBED-4CE6-9E17-5BB43BEF853B}" destId="{A2D28721-E01A-4AB7-8C3B-031A28D49242}" srcOrd="0" destOrd="0" presId="urn:microsoft.com/office/officeart/2018/5/layout/CenteredIconLabelDescriptionList"/>
    <dgm:cxn modelId="{5624713B-B778-4E43-8B07-C5081E9F2EEF}" type="presParOf" srcId="{97E0AEA9-CBED-4CE6-9E17-5BB43BEF853B}" destId="{44461B17-3176-4C49-AD5F-F5530DD5C824}" srcOrd="1" destOrd="0" presId="urn:microsoft.com/office/officeart/2018/5/layout/CenteredIconLabelDescriptionList"/>
    <dgm:cxn modelId="{B28CFA98-22EB-44E1-B396-BD3933413B92}" type="presParOf" srcId="{97E0AEA9-CBED-4CE6-9E17-5BB43BEF853B}" destId="{BF4C0E02-473A-49FE-AC00-CE7140F16643}" srcOrd="2" destOrd="0" presId="urn:microsoft.com/office/officeart/2018/5/layout/CenteredIconLabelDescriptionList"/>
    <dgm:cxn modelId="{D957BDF2-99C0-41EF-A0D9-3C59689AE716}" type="presParOf" srcId="{97E0AEA9-CBED-4CE6-9E17-5BB43BEF853B}" destId="{48219FAA-41C6-4852-AF62-6DD37BA90867}" srcOrd="3" destOrd="0" presId="urn:microsoft.com/office/officeart/2018/5/layout/CenteredIconLabelDescriptionList"/>
    <dgm:cxn modelId="{D1A866A3-9502-4B3B-A6CD-FE041F6FB210}" type="presParOf" srcId="{97E0AEA9-CBED-4CE6-9E17-5BB43BEF853B}" destId="{86A137FF-1C79-436F-BF9C-C3890E8E9AB8}" srcOrd="4" destOrd="0" presId="urn:microsoft.com/office/officeart/2018/5/layout/CenteredIconLabelDescriptionList"/>
    <dgm:cxn modelId="{03E2CC89-7D30-4C15-8FAF-98FF4E6C06D3}" type="presParOf" srcId="{2F6F0978-86FB-42B8-8CC8-7BF209F4F730}" destId="{7475EA63-387F-4C86-AE53-621A9AA4E5D6}" srcOrd="1" destOrd="0" presId="urn:microsoft.com/office/officeart/2018/5/layout/CenteredIconLabelDescriptionList"/>
    <dgm:cxn modelId="{2E7D07A0-D2F0-4495-ACBE-9FDCAC1518D2}" type="presParOf" srcId="{2F6F0978-86FB-42B8-8CC8-7BF209F4F730}" destId="{AA53B0BA-BFEF-40C6-BE3B-C01579BBA462}" srcOrd="2" destOrd="0" presId="urn:microsoft.com/office/officeart/2018/5/layout/CenteredIconLabelDescriptionList"/>
    <dgm:cxn modelId="{971350EC-EABE-4B15-AB3A-979447E69BFE}" type="presParOf" srcId="{AA53B0BA-BFEF-40C6-BE3B-C01579BBA462}" destId="{A78BA525-53E4-468C-8690-DC1D48B9D5DF}" srcOrd="0" destOrd="0" presId="urn:microsoft.com/office/officeart/2018/5/layout/CenteredIconLabelDescriptionList"/>
    <dgm:cxn modelId="{D8D84290-DA5A-4B7E-BE14-A04B0FB3E9CE}" type="presParOf" srcId="{AA53B0BA-BFEF-40C6-BE3B-C01579BBA462}" destId="{DFDE8A75-6713-4AA0-B9EE-0DDD266A92C1}" srcOrd="1" destOrd="0" presId="urn:microsoft.com/office/officeart/2018/5/layout/CenteredIconLabelDescriptionList"/>
    <dgm:cxn modelId="{DDFA4E87-2903-4CDC-B406-3A65A21ADECE}" type="presParOf" srcId="{AA53B0BA-BFEF-40C6-BE3B-C01579BBA462}" destId="{29594D03-BDEC-4AD6-AEF3-E1378B3E0CD4}" srcOrd="2" destOrd="0" presId="urn:microsoft.com/office/officeart/2018/5/layout/CenteredIconLabelDescriptionList"/>
    <dgm:cxn modelId="{26829385-33B5-42E9-93AF-999208BEC4E9}" type="presParOf" srcId="{AA53B0BA-BFEF-40C6-BE3B-C01579BBA462}" destId="{AD20C1EB-6298-4A82-B38F-0610CD7FE6C2}" srcOrd="3" destOrd="0" presId="urn:microsoft.com/office/officeart/2018/5/layout/CenteredIconLabelDescriptionList"/>
    <dgm:cxn modelId="{6ABF7D57-6AD5-4EA1-B5A0-909F10D539F0}" type="presParOf" srcId="{AA53B0BA-BFEF-40C6-BE3B-C01579BBA462}" destId="{5E281453-4FE6-432D-95E9-6C8C670B661A}" srcOrd="4" destOrd="0" presId="urn:microsoft.com/office/officeart/2018/5/layout/CenteredIconLabelDescriptionList"/>
    <dgm:cxn modelId="{D0C300B9-2618-4693-BF87-9ED7520635C3}" type="presParOf" srcId="{2F6F0978-86FB-42B8-8CC8-7BF209F4F730}" destId="{21679F06-98F6-4371-BC83-4DC929CD9009}" srcOrd="3" destOrd="0" presId="urn:microsoft.com/office/officeart/2018/5/layout/CenteredIconLabelDescriptionList"/>
    <dgm:cxn modelId="{4983CC7B-6E9F-4F2D-920E-5FCC30F06708}" type="presParOf" srcId="{2F6F0978-86FB-42B8-8CC8-7BF209F4F730}" destId="{91499C76-294B-43C1-8582-A702624D15FE}" srcOrd="4" destOrd="0" presId="urn:microsoft.com/office/officeart/2018/5/layout/CenteredIconLabelDescriptionList"/>
    <dgm:cxn modelId="{D5D9A11C-D369-4D63-9A64-FA1705FA01E0}" type="presParOf" srcId="{91499C76-294B-43C1-8582-A702624D15FE}" destId="{0A5893C2-FF50-45BC-9FAE-2A10E21BCA59}" srcOrd="0" destOrd="0" presId="urn:microsoft.com/office/officeart/2018/5/layout/CenteredIconLabelDescriptionList"/>
    <dgm:cxn modelId="{7936A125-3504-482B-B57D-5380C33380B2}" type="presParOf" srcId="{91499C76-294B-43C1-8582-A702624D15FE}" destId="{36D6BF53-40DE-441B-9240-71E5FDFF4362}" srcOrd="1" destOrd="0" presId="urn:microsoft.com/office/officeart/2018/5/layout/CenteredIconLabelDescriptionList"/>
    <dgm:cxn modelId="{2D27BE9E-4BFE-413F-BFBE-EBFC8B7EB9BF}" type="presParOf" srcId="{91499C76-294B-43C1-8582-A702624D15FE}" destId="{E0976067-5379-408F-9BC9-61D2952428AA}" srcOrd="2" destOrd="0" presId="urn:microsoft.com/office/officeart/2018/5/layout/CenteredIconLabelDescriptionList"/>
    <dgm:cxn modelId="{8DA85C00-2C0C-48BC-A135-B752050B2FAF}" type="presParOf" srcId="{91499C76-294B-43C1-8582-A702624D15FE}" destId="{691132E2-363D-4DBD-989F-7C568B91CEC2}" srcOrd="3" destOrd="0" presId="urn:microsoft.com/office/officeart/2018/5/layout/CenteredIconLabelDescriptionList"/>
    <dgm:cxn modelId="{A674F8D4-8D2D-4C9D-BC10-4EC73A433060}" type="presParOf" srcId="{91499C76-294B-43C1-8582-A702624D15FE}" destId="{EA0B3531-2812-4A20-94B6-723BC7A5B13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D28721-E01A-4AB7-8C3B-031A28D49242}">
      <dsp:nvSpPr>
        <dsp:cNvPr id="0" name=""/>
        <dsp:cNvSpPr/>
      </dsp:nvSpPr>
      <dsp:spPr>
        <a:xfrm>
          <a:off x="981836" y="409464"/>
          <a:ext cx="1057218" cy="10572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C0E02-473A-49FE-AC00-CE7140F16643}">
      <dsp:nvSpPr>
        <dsp:cNvPr id="0" name=""/>
        <dsp:cNvSpPr/>
      </dsp:nvSpPr>
      <dsp:spPr>
        <a:xfrm>
          <a:off x="133" y="1584813"/>
          <a:ext cx="3020625" cy="453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b="1" i="0" kern="1200" baseline="0"/>
            <a:t>Achievements:</a:t>
          </a:r>
          <a:endParaRPr lang="en-US" sz="3200" kern="1200"/>
        </a:p>
      </dsp:txBody>
      <dsp:txXfrm>
        <a:off x="133" y="1584813"/>
        <a:ext cx="3020625" cy="453093"/>
      </dsp:txXfrm>
    </dsp:sp>
    <dsp:sp modelId="{86A137FF-1C79-436F-BF9C-C3890E8E9AB8}">
      <dsp:nvSpPr>
        <dsp:cNvPr id="0" name=""/>
        <dsp:cNvSpPr/>
      </dsp:nvSpPr>
      <dsp:spPr>
        <a:xfrm>
          <a:off x="133" y="2092852"/>
          <a:ext cx="3020625" cy="1063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Successfully built and deployed an ASL recognition system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Achieved 98% accuracy on ASL hand sign classification</a:t>
          </a:r>
          <a:endParaRPr lang="en-US" sz="1700" kern="1200"/>
        </a:p>
      </dsp:txBody>
      <dsp:txXfrm>
        <a:off x="133" y="2092852"/>
        <a:ext cx="3020625" cy="1063843"/>
      </dsp:txXfrm>
    </dsp:sp>
    <dsp:sp modelId="{A78BA525-53E4-468C-8690-DC1D48B9D5DF}">
      <dsp:nvSpPr>
        <dsp:cNvPr id="0" name=""/>
        <dsp:cNvSpPr/>
      </dsp:nvSpPr>
      <dsp:spPr>
        <a:xfrm>
          <a:off x="4531070" y="409464"/>
          <a:ext cx="1057218" cy="10572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94D03-BDEC-4AD6-AEF3-E1378B3E0CD4}">
      <dsp:nvSpPr>
        <dsp:cNvPr id="0" name=""/>
        <dsp:cNvSpPr/>
      </dsp:nvSpPr>
      <dsp:spPr>
        <a:xfrm>
          <a:off x="3549367" y="1584813"/>
          <a:ext cx="3020625" cy="453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b="1" i="0" kern="1200" baseline="0"/>
            <a:t>Challenges:</a:t>
          </a:r>
          <a:endParaRPr lang="en-US" sz="3200" kern="1200"/>
        </a:p>
      </dsp:txBody>
      <dsp:txXfrm>
        <a:off x="3549367" y="1584813"/>
        <a:ext cx="3020625" cy="453093"/>
      </dsp:txXfrm>
    </dsp:sp>
    <dsp:sp modelId="{5E281453-4FE6-432D-95E9-6C8C670B661A}">
      <dsp:nvSpPr>
        <dsp:cNvPr id="0" name=""/>
        <dsp:cNvSpPr/>
      </dsp:nvSpPr>
      <dsp:spPr>
        <a:xfrm>
          <a:off x="3549367" y="2092852"/>
          <a:ext cx="3020625" cy="1063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Variability in dataset and real-time detection issues</a:t>
          </a:r>
          <a:endParaRPr lang="en-US" sz="1700" kern="1200"/>
        </a:p>
      </dsp:txBody>
      <dsp:txXfrm>
        <a:off x="3549367" y="2092852"/>
        <a:ext cx="3020625" cy="1063843"/>
      </dsp:txXfrm>
    </dsp:sp>
    <dsp:sp modelId="{0A5893C2-FF50-45BC-9FAE-2A10E21BCA59}">
      <dsp:nvSpPr>
        <dsp:cNvPr id="0" name=""/>
        <dsp:cNvSpPr/>
      </dsp:nvSpPr>
      <dsp:spPr>
        <a:xfrm>
          <a:off x="8080305" y="409464"/>
          <a:ext cx="1057218" cy="10572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76067-5379-408F-9BC9-61D2952428AA}">
      <dsp:nvSpPr>
        <dsp:cNvPr id="0" name=""/>
        <dsp:cNvSpPr/>
      </dsp:nvSpPr>
      <dsp:spPr>
        <a:xfrm>
          <a:off x="7098601" y="1584813"/>
          <a:ext cx="3020625" cy="453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b="1" i="0" kern="1200" baseline="0"/>
            <a:t>Future Work:</a:t>
          </a:r>
          <a:endParaRPr lang="en-US" sz="3200" kern="1200"/>
        </a:p>
      </dsp:txBody>
      <dsp:txXfrm>
        <a:off x="7098601" y="1584813"/>
        <a:ext cx="3020625" cy="453093"/>
      </dsp:txXfrm>
    </dsp:sp>
    <dsp:sp modelId="{EA0B3531-2812-4A20-94B6-723BC7A5B13A}">
      <dsp:nvSpPr>
        <dsp:cNvPr id="0" name=""/>
        <dsp:cNvSpPr/>
      </dsp:nvSpPr>
      <dsp:spPr>
        <a:xfrm>
          <a:off x="7098601" y="2092852"/>
          <a:ext cx="3020625" cy="1063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Explore live feed detection and real-time classification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Further optimize model for even better accuracy and efficiency</a:t>
          </a:r>
          <a:endParaRPr lang="en-US" sz="1700" kern="1200" dirty="0"/>
        </a:p>
      </dsp:txBody>
      <dsp:txXfrm>
        <a:off x="7098601" y="2092852"/>
        <a:ext cx="3020625" cy="1063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F8FE5-4594-F64C-922D-3608CD9A467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5F05F-4012-5049-8A43-0723F194C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EA79-6D6D-6415-6BB9-3F57D112B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E7A17-6C3D-4EDB-04F6-3B50DDEEC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9AC90-63CF-5B3F-C696-58F0C37B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3F22-6FC1-4800-9365-B7933D65ABB5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6073A-8AE6-B942-999D-33FD6F6B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USD AAI-521 American Sign Language Detection Design and Implementation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EE6E-4E01-3A99-2767-44DE95F1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4C35-9CE9-B74F-A332-96BD14E81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5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95E7-D1AD-0074-C2E5-0015F4D7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B208C-8061-7885-E5EB-C3B7519F1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0141D-0168-4E87-8110-8B80410B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DD33-25AB-4967-B9A9-CCC1A43337CD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8DDFD-B5CA-29DF-9682-37C74D5C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USD AAI-521 American Sign Language Detection Design and Implementation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F6705-38C8-196B-946A-A42EFD24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4C35-9CE9-B74F-A332-96BD14E81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4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9FD7E-3A32-846F-D51D-8C31D83E5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6B7D9-AE5A-5982-D2BC-AA64418EF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4DD44-E966-DF40-FE95-B5EFEACE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F953-764F-4779-8FC5-319C30BDD1B5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CE1B1-BB61-D9A3-40E2-AF94BA7F7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USD AAI-521 American Sign Language Detection Design and Implementation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4E4F5-1E42-7BE2-BB62-A9CEE8CF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4C35-9CE9-B74F-A332-96BD14E81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3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54DE9-C3B2-734F-1395-AD982219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211B1-237A-E776-0644-1E7F31771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D947C-A29B-9CE8-DD1E-8F208EBC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E89C-E7F0-425F-8B05-BD53212DC6F0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342C2-A8E3-C7DF-D199-66E5A1023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USD AAI-521 American Sign Language Detection Design and Implementation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05927-4772-89BF-1431-2FC0D4E0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4C35-9CE9-B74F-A332-96BD14E81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7C004-C9CF-CE5A-61C8-69D90904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4ACA6-8699-1F34-8633-98A20B848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745EF-1ADD-44E9-18DB-B14CD864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D4B6-4518-4EC4-AA7F-085C686A86C5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A48E3-C78B-7440-039A-477A3026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USD AAI-521 American Sign Language Detection Design and Implementation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456FE-1100-0E4A-DD66-FD26C0D8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4C35-9CE9-B74F-A332-96BD14E81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9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E428F-4AA8-2F14-9EBC-99C4B55B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42951-1BD8-D05F-CF76-30815112C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06805-6B2E-850B-E428-485A2E46B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DD67B-56E4-3D54-764F-E4FE5D0D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75DB-41A8-480E-8FA2-4B83A906E0F4}" type="datetime1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9C9C6-DF1E-B48C-BB6A-3CA25116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USD AAI-521 American Sign Language Detection Design and Implementation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3B6D4-6587-AAB2-0A64-3BEB8E18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4C35-9CE9-B74F-A332-96BD14E81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9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0231-7EEE-B038-A324-88D7448F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4A779-6EC6-F813-9744-DABDB1284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3111E-F3A7-EEAD-2123-C5FB46AA2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2DD1E-A80A-1425-A311-2349C6782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C3CBE-8CA2-5B25-E5AD-79CCC4220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D0448D-3F8B-E359-442D-E3DC92F07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411B-6C3B-412F-908F-590C5C031781}" type="datetime1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39C0C-3CB1-68C8-AD07-C872273C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USD AAI-521 American Sign Language Detection Design and Implementation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C8EFF1-2E03-49CA-8A39-917536DC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4C35-9CE9-B74F-A332-96BD14E81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7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489A-BB97-A62A-B5D3-A08EEB82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562CA9-CD57-7551-0E8E-91ACE43D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07A4-3DFE-44C8-98D1-177061DECDFE}" type="datetime1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FAFE6-6066-C490-C5D6-66F86D52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USD AAI-521 American Sign Language Detection Design and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38F85-65CB-58C1-1B20-D3DD8F48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4C35-9CE9-B74F-A332-96BD14E81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0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8CB5A8-8A14-B7BD-0CC6-3BA5F7A3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D6EA-99D5-424B-9271-E14A62072327}" type="datetime1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8C8BB-696A-8F07-6B63-2C9728D5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USD AAI-521 American Sign Language Detection Design and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38582-57EF-171F-9DBA-D8707A1A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4C35-9CE9-B74F-A332-96BD14E81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B53E-8438-44BC-500F-DE8FAA8E0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C56F1-10EA-08ED-44D1-DCFDBBD76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DAC8D-5654-9F09-6BD2-2ABA3EB6D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22904-FDC4-F382-F85F-B22897B3C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2335-B90C-41E9-9011-580FCE7C1077}" type="datetime1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6EEAE-ABA7-2A10-12F5-93C45EE21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USD AAI-521 American Sign Language Detection Design and Implementation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3B6BA-583D-BEB8-8417-DB1FF198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4C35-9CE9-B74F-A332-96BD14E81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8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3D07-B3A3-2F93-DB1D-FDD09B94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47612-A028-A4DA-94E9-4DCD3F6EC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B7942-8890-CA4B-D08A-AE0548D59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CAE37-5342-A01C-1580-8BB8D866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3B36-9CCC-466C-BFEA-4FC6856646D8}" type="datetime1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0AE4C-B3C6-2295-3C54-82BF3624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USD AAI-521 American Sign Language Detection Design and Implementation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4C89D-8216-3BA4-93B9-06E27158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4C35-9CE9-B74F-A332-96BD14E81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4BEAB-7DD3-8728-643B-F294C243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B6565-A9DB-3161-A13C-372BD4166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0ABEC-24A0-2C5B-3D2E-9C46F9F52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C3E030-B995-4157-B09C-DCF45E064C8B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0C860-DDCD-CF11-86A5-F7046E06A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USD AAI-521 American Sign Language Detection Design and Implementation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C8F11-539A-F191-1D31-84CAC006E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EA4C35-9CE9-B74F-A332-96BD14E81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3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4744E-3CFE-9449-4144-8FCDD620B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813" y="1122363"/>
            <a:ext cx="11602387" cy="66146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American Sign Language Detection Design and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BA2F5-869F-0257-8C41-A8BB8B2ED35D}"/>
              </a:ext>
            </a:extLst>
          </p:cNvPr>
          <p:cNvSpPr txBox="1"/>
          <p:nvPr/>
        </p:nvSpPr>
        <p:spPr>
          <a:xfrm>
            <a:off x="2805659" y="2308485"/>
            <a:ext cx="6580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Rishabh Malik, Aleena Varghese</a:t>
            </a:r>
          </a:p>
          <a:p>
            <a:pPr algn="ctr"/>
            <a:r>
              <a:rPr lang="en-US" sz="2000" b="1" dirty="0"/>
              <a:t>Group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3BECA1-6AF0-3CC0-0E5D-26EE73A957FA}"/>
              </a:ext>
            </a:extLst>
          </p:cNvPr>
          <p:cNvSpPr txBox="1"/>
          <p:nvPr/>
        </p:nvSpPr>
        <p:spPr>
          <a:xfrm>
            <a:off x="3056610" y="3343207"/>
            <a:ext cx="607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Applications of Artificial Intelligence, University of </a:t>
            </a:r>
            <a:r>
              <a:rPr lang="en-US" dirty="0" err="1"/>
              <a:t>SanDiego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4FD3B6-B6A8-471A-8214-F34CACD2CFD8}"/>
              </a:ext>
            </a:extLst>
          </p:cNvPr>
          <p:cNvSpPr txBox="1"/>
          <p:nvPr/>
        </p:nvSpPr>
        <p:spPr>
          <a:xfrm>
            <a:off x="3045502" y="3854709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Lato Extended"/>
              </a:rPr>
              <a:t>AAI-521: Applied Computer Vision for 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87AA59-C7D5-EBA0-9C24-E30A46BF0BD6}"/>
              </a:ext>
            </a:extLst>
          </p:cNvPr>
          <p:cNvSpPr txBox="1"/>
          <p:nvPr/>
        </p:nvSpPr>
        <p:spPr>
          <a:xfrm>
            <a:off x="3045502" y="4366211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Haisav</a:t>
            </a:r>
            <a:r>
              <a:rPr lang="en-US" dirty="0"/>
              <a:t> Chokshi</a:t>
            </a:r>
          </a:p>
        </p:txBody>
      </p:sp>
      <p:pic>
        <p:nvPicPr>
          <p:cNvPr id="1026" name="Picture 2" descr="USD medallion">
            <a:extLst>
              <a:ext uri="{FF2B5EF4-FFF2-40B4-BE49-F238E27FC236}">
                <a16:creationId xmlns:a16="http://schemas.microsoft.com/office/drawing/2014/main" id="{3353AD0E-D2C7-2C0B-0A5B-73BEA2F2D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757" y="4550877"/>
            <a:ext cx="1800485" cy="180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5153E3A-7BFD-44AE-2BF4-4FE4BFE6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USD AAI-521 American Sign Language Detection Design and 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DF9369-EDC7-AD0F-8ABA-AFD01200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4C35-9CE9-B74F-A332-96BD14E816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63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5FF957-43B7-1364-BDD7-9D5A5A1EC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F7B11-61E9-8C70-54EC-119B7BF9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>
                <a:solidFill>
                  <a:schemeClr val="tx2"/>
                </a:solidFill>
              </a:rPr>
              <a:t>Interface Overview: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1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Simple web-based UI developed using Flask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Users can upload images of ASL signs for 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Model processes the image and returns predicted sign (e.g., "A" for the letter A)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5A921-2DE2-9DB3-8BDE-6AD22994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USD AAI-521 American Sign Language Detection Design and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5E3E8-AEC1-4854-3026-A747C1EB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DEA4C35-9CE9-B74F-A332-96BD14E8165A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34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8AC8E79-ECD6-4F34-BE5A-9F5E850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2BE1BB-2AB2-4D7E-9E27-8D245181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2A1615C-2156-4B15-BF3E-39794B37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5378624" cy="6402614"/>
            <a:chOff x="-19221" y="197691"/>
            <a:chExt cx="5378624" cy="640261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0AAA4B8-4E08-4663-9835-BA403F00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B4869D1-3E13-4881-A292-2F38ECC0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FEDB7CE-BB3D-4A0D-A73F-3117044F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E0C6E1-7FBF-471E-849C-A54AF1D4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2BFAA38-D910-41AD-BBED-0608E4AE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2715B-5EBE-F880-9161-1EF181A4E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476488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User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0D971E-5B73-02CB-74EA-DCB6C54B9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739" y="880203"/>
            <a:ext cx="5507803" cy="5094717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63797-FDEE-38EB-A05A-02B62282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USD AAI-521 American Sign Language Detection Design and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33CD0-8333-6717-A57C-2C1A22A9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DEA4C35-9CE9-B74F-A332-96BD14E8165A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28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1E83D3-D087-084E-8EA0-CCD800B6B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8AC8E79-ECD6-4F34-BE5A-9F5E850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2BE1BB-2AB2-4D7E-9E27-8D245181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2A1615C-2156-4B15-BF3E-39794B37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5378624" cy="6402614"/>
            <a:chOff x="-19221" y="197691"/>
            <a:chExt cx="5378624" cy="64026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0AAA4B8-4E08-4663-9835-BA403F00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B4869D1-3E13-4881-A292-2F38ECC0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FEDB7CE-BB3D-4A0D-A73F-3117044F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E0C6E1-7FBF-471E-849C-A54AF1D4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BFAA38-D910-41AD-BBED-0608E4AE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8F4AF9-EB53-4249-FEA7-2E66D3CE3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476488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User Interface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93B2B9-6E9F-727F-0A57-AB7D73104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739" y="1245096"/>
            <a:ext cx="5507803" cy="4364932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B4762-17F1-ED14-6F48-D93B854E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USD AAI-521 American Sign Language Detection Design and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4008D-E92D-F8C0-576C-3E729793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DEA4C35-9CE9-B74F-A332-96BD14E8165A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784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A7697-FFFA-396E-D7A5-12D1FE76A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Conclusion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0C9A8-6A4D-BE56-1138-B386BD35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USD AAI-521 American Sign Language Detection Design and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C070E-48B0-340B-09CD-C798A106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DEA4C35-9CE9-B74F-A332-96BD14E8165A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31CE3ED2-DB86-AA8C-7C47-C4B9677428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79169"/>
              </p:ext>
            </p:extLst>
          </p:nvPr>
        </p:nvGraphicFramePr>
        <p:xfrm>
          <a:off x="1036320" y="2560320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568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47CC0-0983-B5B6-8A39-92DADB0B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8F67996D-9246-500A-0073-84E5D1D5E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38E01-6A50-5A3C-F861-7760EC3D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USD AAI-521 American Sign Language Detection Design and 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182F1C-F37A-F7AB-5031-D000E0D0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DEA4C35-9CE9-B74F-A332-96BD14E8165A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96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AC951-9C58-BA13-1E22-9EAE3F69A16B}"/>
              </a:ext>
            </a:extLst>
          </p:cNvPr>
          <p:cNvSpPr txBox="1"/>
          <p:nvPr/>
        </p:nvSpPr>
        <p:spPr>
          <a:xfrm>
            <a:off x="804672" y="1243013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Abstract</a:t>
            </a: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02368FE-BCF0-E4CB-BD84-30EFBB241C63}"/>
              </a:ext>
            </a:extLst>
          </p:cNvPr>
          <p:cNvSpPr txBox="1"/>
          <p:nvPr/>
        </p:nvSpPr>
        <p:spPr>
          <a:xfrm>
            <a:off x="6632812" y="1032987"/>
            <a:ext cx="4919108" cy="4792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2"/>
                </a:solidFill>
              </a:rPr>
              <a:t>Team Collaboration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2"/>
                </a:solidFill>
              </a:rPr>
              <a:t>Data Preprocessing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2"/>
                </a:solidFill>
              </a:rPr>
              <a:t>Exploratory Data Analysis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2"/>
                </a:solidFill>
              </a:rPr>
              <a:t>Model Selection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2"/>
                </a:solidFill>
              </a:rPr>
              <a:t>Model Evaluation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2"/>
                </a:solidFill>
              </a:rPr>
              <a:t>Demo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2"/>
                </a:solidFill>
              </a:rPr>
              <a:t>Conclusion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tx2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tx2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FE2BB-4048-8A11-97B6-7BB7D70B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USD AAI-521 American Sign Language Detection Design and Implementation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F42B42-722B-AFED-E7F1-0FF23654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DEA4C35-9CE9-B74F-A332-96BD14E8165A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7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E5C0-FE33-2BCD-61FE-3FB34F6D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Collaboration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A952E-111D-321B-D1C5-892FD4EC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USD AAI-521 American Sign Language Detection Design and 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9136B7-69C3-7D4B-DAC6-AD01F8CB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4C35-9CE9-B74F-A332-96BD14E8165A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9E26D5-3201-E952-52AD-8EBC20DF4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668766"/>
              </p:ext>
            </p:extLst>
          </p:nvPr>
        </p:nvGraphicFramePr>
        <p:xfrm>
          <a:off x="838200" y="1318308"/>
          <a:ext cx="10515600" cy="46146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14007">
                  <a:extLst>
                    <a:ext uri="{9D8B030D-6E8A-4147-A177-3AD203B41FA5}">
                      <a16:colId xmlns:a16="http://schemas.microsoft.com/office/drawing/2014/main" val="3772627579"/>
                    </a:ext>
                  </a:extLst>
                </a:gridCol>
                <a:gridCol w="4901593">
                  <a:extLst>
                    <a:ext uri="{9D8B030D-6E8A-4147-A177-3AD203B41FA5}">
                      <a16:colId xmlns:a16="http://schemas.microsoft.com/office/drawing/2014/main" val="4111259822"/>
                    </a:ext>
                  </a:extLst>
                </a:gridCol>
              </a:tblGrid>
              <a:tr h="2248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000" dirty="0">
                          <a:effectLst/>
                        </a:rPr>
                        <a:t>Team Member 1 (Rishabh Malik)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buSzPts val="1000"/>
                        <a:buFont typeface="Symbol" panose="05050102010706020507" pitchFamily="18" charset="2"/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Team Member 2 (Aleena Varghese)</a:t>
                      </a:r>
                      <a:endParaRPr lang="en-US" sz="1000" u="none" strike="noStrike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6761506"/>
                  </a:ext>
                </a:extLst>
              </a:tr>
              <a:tr h="4389826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 Verify class distributions and identify potential issues (e.g., bad data, inconsistencies).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 Handle outliers, bad data removal, and ensure cropping consistency.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 Fine-tune the extracted features and test on subsets of the data.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 Train and validate the model on the training dataset.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 Evaluate performance using real-world test images and refine the model.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 Optimize camera feed processing for better latency and performance in real-time detection.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  Document testing, evaluation, and live integration results.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  Review and finalize the report and record the presentation video.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Analyze the dataset structure and characteristics.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Perform image resizing, normalization, and augmentation during preprocessing.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 Implement feature extraction using pre-trained CNNs (e.g.,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MobileNet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 Develop the model architecture for static ASL recognition.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 Test the model on the given test dataset.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 Document preprocessing, feature extraction, and model development steps.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  Draft the technical report and prepare presentation visuals.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1429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31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E26D21-8460-BAB1-6053-6713E5D3F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3AE81-6F18-6A2C-7B6E-8853D7504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2"/>
                </a:solidFill>
              </a:rPr>
              <a:t>Objective:</a:t>
            </a:r>
            <a:r>
              <a:rPr lang="en-US" sz="1800" dirty="0">
                <a:solidFill>
                  <a:schemeClr val="tx2"/>
                </a:solidFill>
              </a:rPr>
              <a:t> Prepare dataset for model training and ensure consistency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2"/>
                </a:solidFill>
              </a:rPr>
              <a:t>Steps:</a:t>
            </a:r>
            <a:endParaRPr lang="en-US" sz="1800" dirty="0">
              <a:solidFill>
                <a:schemeClr val="tx2"/>
              </a:solidFill>
            </a:endParaRP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Image Resizing:</a:t>
            </a:r>
            <a:r>
              <a:rPr lang="en-US" sz="1800" dirty="0">
                <a:solidFill>
                  <a:schemeClr val="tx2"/>
                </a:solidFill>
              </a:rPr>
              <a:t> Standardize all input images to a consistent size.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b="1" dirty="0">
                <a:solidFill>
                  <a:schemeClr val="tx2"/>
                </a:solidFill>
              </a:rPr>
              <a:t>Normalization:</a:t>
            </a:r>
            <a:r>
              <a:rPr lang="en-US" sz="1800" dirty="0">
                <a:solidFill>
                  <a:schemeClr val="tx2"/>
                </a:solidFill>
              </a:rPr>
              <a:t> Normalize pixel values to range [0,1] for model efficiency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2"/>
                </a:solidFill>
              </a:rPr>
              <a:t>Data Augmentation:</a:t>
            </a:r>
            <a:r>
              <a:rPr lang="en-US" sz="1800" dirty="0">
                <a:solidFill>
                  <a:schemeClr val="tx2"/>
                </a:solidFill>
              </a:rPr>
              <a:t> Applied techniques like rotation, flipping, and scaling to increase dataset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2"/>
                </a:solidFill>
              </a:rPr>
              <a:t>Splitting Dataset:</a:t>
            </a:r>
            <a:r>
              <a:rPr lang="en-US" sz="1800" dirty="0">
                <a:solidFill>
                  <a:schemeClr val="tx2"/>
                </a:solidFill>
              </a:rPr>
              <a:t> Divided into training and testing data (Training: 80%, Testing: 20%) because original test dataset we had only one image per class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A4D7A-E208-A182-19D5-26F6C9AA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USD AAI-521 American Sign Language Detection Design and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4BE1C-755B-49E8-1CE4-DC51D9E6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DEA4C35-9CE9-B74F-A332-96BD14E8165A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4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AFF791-ED81-5DDF-4C33-CB5157F61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B943C-D79E-855A-A098-56EAC80DE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tx2"/>
                </a:solidFill>
              </a:rPr>
              <a:t>Dataset Overview:</a:t>
            </a:r>
            <a:endParaRPr lang="en-US" sz="180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29 classes representing ASL alphabets (A-Z) and additional classes (SPACE, DELETE, NOTHING)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178447 training images with varying quality and conditions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29 test images used for final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tx2"/>
                </a:solidFill>
              </a:rPr>
              <a:t>Challenges:</a:t>
            </a:r>
            <a:endParaRPr lang="en-US" sz="180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Inconsistent lighting and backgrounds in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Imbalanced class distribution for some letters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tx2"/>
                </a:solidFill>
              </a:rPr>
              <a:t>Solutions:</a:t>
            </a:r>
            <a:endParaRPr lang="en-US" sz="180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Employed data augmentation to address variability and balance the dataset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2D16C-7A8F-4B9D-1EA4-2BB9463F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USD AAI-521 American Sign Language Detection Design and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AD4F0-5E0B-2CF7-FBBD-0BC65D5D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DEA4C35-9CE9-B74F-A332-96BD14E8165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8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0BC2DB-5C03-7B04-3A93-DBD2B5E1C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303872"/>
            <a:ext cx="5294716" cy="225025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495B77-BCC6-77EA-1C16-A01F957B2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2297255"/>
            <a:ext cx="5294715" cy="226349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4BA12-AB67-5F45-A346-717F8F31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USD AAI-521 American Sign Language Detection Design and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31E35-15FB-CCD1-C165-2A2FE88E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DEA4C35-9CE9-B74F-A332-96BD14E8165A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1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E06B68-78C8-0330-5147-0DAE39D4E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Model Selection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7706A45-9336-4C41-BBED-2ECC9FDB5B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72200" y="804672"/>
            <a:ext cx="5221224" cy="5230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Initial Exploration: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Tried different models for optimal performance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Convolutional Neural Networks (CNNs)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Basic architectures (VGG16, ResNet50)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EfficientNet-B0: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Chosen model for its efficiency and performance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Why EfficientNet-B0: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High accuracy (98%) in image classification tasks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Efficient and lightweight, suitable for limited resources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Model Configuration: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Trained on the prepared dataset using transfer learning with pre-trained weights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55F75-E1B1-32F1-63FF-1B3E81CC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USD AAI-521 American Sign Language Detection Design and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20044-5980-4B55-D06E-3A7598FB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DEA4C35-9CE9-B74F-A332-96BD14E8165A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52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A4B475-7505-98EC-B0C7-40BE2405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6BC47-DCC1-C53E-38D6-2428A5853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tx2"/>
                </a:solidFill>
              </a:rPr>
              <a:t>Metrics:</a:t>
            </a:r>
            <a:endParaRPr lang="en-US" sz="180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tx2"/>
                </a:solidFill>
              </a:rPr>
              <a:t>Accuracy:</a:t>
            </a:r>
            <a:r>
              <a:rPr lang="en-US" sz="1800">
                <a:solidFill>
                  <a:schemeClr val="tx2"/>
                </a:solidFill>
              </a:rPr>
              <a:t> Achieved 98% accuracy on the test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tx2"/>
                </a:solidFill>
              </a:rPr>
              <a:t>Loss Curve:</a:t>
            </a:r>
            <a:r>
              <a:rPr lang="en-US" sz="1800">
                <a:solidFill>
                  <a:schemeClr val="tx2"/>
                </a:solidFill>
              </a:rPr>
              <a:t> Monitored training and validation loss over epochs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tx2"/>
                </a:solidFill>
              </a:rPr>
              <a:t>Accuracy Curve:</a:t>
            </a:r>
            <a:r>
              <a:rPr lang="en-US" sz="1800">
                <a:solidFill>
                  <a:schemeClr val="tx2"/>
                </a:solidFill>
              </a:rPr>
              <a:t> Plot showing increasing model accuracy with each epoch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tx2"/>
                </a:solidFill>
              </a:rPr>
              <a:t>Results:</a:t>
            </a:r>
            <a:endParaRPr lang="en-US" sz="180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EfficientNet-B0 performed exceptionally well, demonstrating robust generalization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EA647-4A11-D42B-30EC-32C3DF29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USD AAI-521 American Sign Language Detection Design and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A2DC3-0716-641C-8098-F999CF75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DEA4C35-9CE9-B74F-A332-96BD14E8165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6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E4F2F9-AD14-8C07-FA29-7E449FFC7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C13C4-C8B5-797A-49DC-58F9C6F73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Evaluation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332BB4FD-92CC-818D-B8E9-4F5187B3A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236" y="2633472"/>
            <a:ext cx="11120479" cy="3586353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BDCFF-ED2F-8A41-EFCF-3FC7A706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USD AAI-521 American Sign Language Detection Design and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5D76F-4614-29F0-F8D3-D73BAA91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DEA4C35-9CE9-B74F-A332-96BD14E8165A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959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756</Words>
  <Application>Microsoft Office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Lato Extended</vt:lpstr>
      <vt:lpstr>Symbol</vt:lpstr>
      <vt:lpstr>Times New Roman</vt:lpstr>
      <vt:lpstr>Office Theme</vt:lpstr>
      <vt:lpstr>American Sign Language Detection Design and Implementation</vt:lpstr>
      <vt:lpstr>PowerPoint Presentation</vt:lpstr>
      <vt:lpstr>Team Collaboration</vt:lpstr>
      <vt:lpstr>Data Preprocessing</vt:lpstr>
      <vt:lpstr>Exploratory Data analysis</vt:lpstr>
      <vt:lpstr>PowerPoint Presentation</vt:lpstr>
      <vt:lpstr>Model Selection</vt:lpstr>
      <vt:lpstr>Model Evaluation</vt:lpstr>
      <vt:lpstr>Model Evaluation</vt:lpstr>
      <vt:lpstr>Demo</vt:lpstr>
      <vt:lpstr>User Interface</vt:lpstr>
      <vt:lpstr>User Interface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Rishabh Malik</dc:creator>
  <cp:lastModifiedBy>Rishabh Malik</cp:lastModifiedBy>
  <cp:revision>2</cp:revision>
  <dcterms:created xsi:type="dcterms:W3CDTF">2024-12-09T12:18:23Z</dcterms:created>
  <dcterms:modified xsi:type="dcterms:W3CDTF">2024-12-10T04:35:08Z</dcterms:modified>
</cp:coreProperties>
</file>