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QD2QXvMMdBZOXGlEHHe0pIEIN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CE2841-59CE-498A-9ED5-1F3BA839B131}">
  <a:tblStyle styleId="{C3CE2841-59CE-498A-9ED5-1F3BA839B1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f03851e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f03851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f03851ef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f03851ef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f03851e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f03851e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f03852179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f0385217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f03851e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f03851e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03851ef6_1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af03851ef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03851e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f03851e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f03851ef6_1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af03851ef6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f03851ef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f03851ef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f03851ef6_1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af03851ef6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9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9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9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9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9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9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63" name="Google Shape;63;p20"/>
          <p:cNvPicPr preferRelativeResize="0"/>
          <p:nvPr/>
        </p:nvPicPr>
        <p:blipFill rotWithShape="1">
          <a:blip r:embed="rId2">
            <a:alphaModFix/>
          </a:blip>
          <a:srcRect b="26445" l="9049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 rotWithShape="1">
          <a:blip r:embed="rId2">
            <a:alphaModFix/>
          </a:blip>
          <a:srcRect b="0" l="31882" r="25713" t="8095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bias.csr.unibo.it/fvc200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750" y="1179260"/>
            <a:ext cx="7684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Fingerprint Recognition Using Phase-based Image Matching</a:t>
            </a:r>
            <a:endParaRPr sz="36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750" y="2893025"/>
            <a:ext cx="74544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500"/>
              <a:t>Rishabh Dahale - 17D070008</a:t>
            </a:r>
            <a:endParaRPr b="1"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500"/>
              <a:t>Shaurya Chopra - 170100108</a:t>
            </a:r>
            <a:endParaRPr b="1"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500"/>
              <a:t>Shyam Thombre - 170010023</a:t>
            </a:r>
            <a:endParaRPr b="1"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500"/>
              <a:t>Nitish Tongia - 170010042</a:t>
            </a:r>
            <a:endParaRPr b="1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f03851ef6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Rotation and Translation</a:t>
            </a:r>
            <a:endParaRPr/>
          </a:p>
        </p:txBody>
      </p:sp>
      <p:pic>
        <p:nvPicPr>
          <p:cNvPr id="146" name="Google Shape;146;gaf03851ef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25" y="1304825"/>
            <a:ext cx="3771774" cy="282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af03851ef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9" y="1304825"/>
            <a:ext cx="3771766" cy="28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f03851ef6_1_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Rotation and Translation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af03851ef6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25" y="1304825"/>
            <a:ext cx="3771774" cy="282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af03851ef6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9" y="1304825"/>
            <a:ext cx="3771766" cy="28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03851ef6_0_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Region Extraction</a:t>
            </a:r>
            <a:endParaRPr/>
          </a:p>
        </p:txBody>
      </p:sp>
      <p:sp>
        <p:nvSpPr>
          <p:cNvPr id="160" name="Google Shape;160;gaf03851ef6_0_13"/>
          <p:cNvSpPr txBox="1"/>
          <p:nvPr>
            <p:ph idx="1" type="body"/>
          </p:nvPr>
        </p:nvSpPr>
        <p:spPr>
          <a:xfrm>
            <a:off x="311700" y="1266325"/>
            <a:ext cx="8520600" cy="3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Overlapping region of the images was extracted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improves the accuracy of fingerprint matching, since the </a:t>
            </a:r>
            <a:r>
              <a:rPr lang="en"/>
              <a:t>non overlapped</a:t>
            </a:r>
            <a:r>
              <a:rPr lang="en"/>
              <a:t> areas of the two images become the uncorrelated noise components in the BLPOC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effective </a:t>
            </a:r>
            <a:r>
              <a:rPr lang="en"/>
              <a:t>fingerprint areas in the registered </a:t>
            </a:r>
            <a:r>
              <a:rPr lang="en"/>
              <a:t>and the input image is examined using the n1-axis and the n2-axis projection of pixel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common effective image areas, are extracted for the succeeding image matching step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f03852179_3_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Region Extraction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gaf03852179_3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25" y="1570400"/>
            <a:ext cx="3771774" cy="282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af03852179_3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9" y="1570400"/>
            <a:ext cx="3771766" cy="28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Fingerprints match when BLPOC has a sharp peak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Matching score = sum of two highest peaks of BLPOC 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37" y="1827037"/>
            <a:ext cx="5383525" cy="21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/>
              <a:t>Following is a subset of results obtained by the above algorithm</a:t>
            </a:r>
            <a:endParaRPr/>
          </a:p>
        </p:txBody>
      </p:sp>
      <p:graphicFrame>
        <p:nvGraphicFramePr>
          <p:cNvPr id="181" name="Google Shape;181;p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{C3CE2841-59CE-498A-9ED5-1F3BA839B131}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 vs 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 vs 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 vs 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P4 vs P4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P5 vs P5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2" name="Google Shape;182;p6"/>
          <p:cNvGraphicFramePr/>
          <p:nvPr/>
        </p:nvGraphicFramePr>
        <p:xfrm>
          <a:off x="952500" y="340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{C3CE2841-59CE-498A-9ED5-1F3BA839B131}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 vs P2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 vs P3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 vs P4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P4 vs P5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P5 vs P6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just"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[1] Ito, Kiyoshi &amp; Morita, A. &amp; Aoki, Takiko &amp; Higuchi, Takuma &amp; Nakajima, H. &amp; Kobayashi, K.. (2005). A fingerprint recognition algorithm using phase-based image matching for low-quality fingerprints. Proceedings - International Conference on Image Processing, ICIP. 2. II - 33. 10.1109/ICIP.2005.1529984. </a:t>
            </a:r>
            <a:endParaRPr/>
          </a:p>
          <a:p>
            <a:pPr indent="0" lvl="0" marL="114300" rtl="0" algn="just"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[2] FVC2004 web site: </a:t>
            </a:r>
            <a:r>
              <a:rPr lang="en" sz="1600" u="sng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http://bias.csr.unibo.it/fvc2004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14300" rtl="0" algn="just"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[3] M. Kawagoe and A. Tojo, “Fingerprint pattern classification,” Pattern Recognition, vol. 17, no. 3, pp. 295–303,1984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 Statement and Approach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Robust fingerprint matching that works for low quality fingerprints, and is invariant of differences in minutiae caused by fingerprint surface conditions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Solution [1]: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match phase of Fourier Transforms of database and probe image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evaluation demonstrates that phase retains information even for fingertips with difficult conditions, compared to </a:t>
            </a:r>
            <a:r>
              <a:rPr lang="en"/>
              <a:t>minutiae</a:t>
            </a:r>
            <a:r>
              <a:rPr lang="en"/>
              <a:t> based algorithms.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f03851ef6_0_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gaf03851ef6_0_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rovided by FVC2004 [2]. FVC2004 is the third international Fingerprint Verification Competition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DB1 of the above dataset is used which contains images in 500 dpi resolution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size captured by sensors is 640x480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samples per person are given and samples from 10 people are provided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03851ef6_1_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Algorithm - BLPOC</a:t>
            </a:r>
            <a:endParaRPr sz="3000"/>
          </a:p>
        </p:txBody>
      </p:sp>
      <p:sp>
        <p:nvSpPr>
          <p:cNvPr id="105" name="Google Shape;105;gaf03851ef6_1_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9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03851ef6_1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111" name="Google Shape;111;gaf03851ef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838" y="1152426"/>
            <a:ext cx="4584326" cy="38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Algorithm - Core Points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388250" y="1152425"/>
            <a:ext cx="8444100" cy="3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core points of the image</a:t>
            </a:r>
            <a:endParaRPr/>
          </a:p>
          <a:p>
            <a:pPr indent="-317500" lvl="1" marL="8001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direction patterns (block-wise histogramming); relaxation for noise reduction</a:t>
            </a:r>
            <a:endParaRPr/>
          </a:p>
          <a:p>
            <a:pPr indent="-317500" lvl="1" marL="8001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Ridge line curvature around non-overlapping blocks using Poincare Index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50" y="3011675"/>
            <a:ext cx="4183750" cy="1853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155" y="3052450"/>
            <a:ext cx="230314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f03851ef6_1_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Algorithm - Core Points</a:t>
            </a:r>
            <a:endParaRPr/>
          </a:p>
        </p:txBody>
      </p:sp>
      <p:pic>
        <p:nvPicPr>
          <p:cNvPr id="125" name="Google Shape;125;gaf03851ef6_1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925" y="1209226"/>
            <a:ext cx="3290800" cy="18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af03851ef6_1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815" y="3162275"/>
            <a:ext cx="4432486" cy="17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af03851ef6_1_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0724" y="1296845"/>
            <a:ext cx="1441575" cy="172100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af03851ef6_1_105"/>
          <p:cNvSpPr txBox="1"/>
          <p:nvPr>
            <p:ph idx="1" type="body"/>
          </p:nvPr>
        </p:nvSpPr>
        <p:spPr>
          <a:xfrm>
            <a:off x="388250" y="1152425"/>
            <a:ext cx="3806100" cy="3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 Encoding for core points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for code reduction: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0+ , 0- ⇒ +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0- , 0+ </a:t>
            </a:r>
            <a:r>
              <a:rPr lang="en" sz="1600"/>
              <a:t>⇒ -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+ , 0* ⇒ +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- , 0* ⇒ -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x , x ⇒ x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(*  denotes don’t care)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(x  denotes any symbol)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03851ef6_1_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</a:t>
            </a:r>
            <a:r>
              <a:rPr lang="en"/>
              <a:t>- Rotation and Translation</a:t>
            </a:r>
            <a:endParaRPr/>
          </a:p>
        </p:txBody>
      </p:sp>
      <p:sp>
        <p:nvSpPr>
          <p:cNvPr id="134" name="Google Shape;134;gaf03851ef6_1_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 the two images (translation and rotation alignment)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POC for rotated copies from -40 to 40. Pick angle where peak occurs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location of peak gives the translation; correct for this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correction, remove whitespaces by taking projections on both axes; intersection of these intervals for the two images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f03851ef6_1_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Algorithm</a:t>
            </a:r>
            <a:endParaRPr sz="3000"/>
          </a:p>
        </p:txBody>
      </p:sp>
      <p:sp>
        <p:nvSpPr>
          <p:cNvPr id="140" name="Google Shape;140;gaf03851ef6_1_1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