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7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7E1C3-3830-4DD4-BBDA-962E895697F3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946AA-C0ED-41F7-BA13-A9506E7B0DDE}">
      <dgm:prSet/>
      <dgm:spPr/>
      <dgm:t>
        <a:bodyPr/>
        <a:lstStyle/>
        <a:p>
          <a:r>
            <a:rPr lang="en-US" b="0" i="0"/>
            <a:t>This project was aimed to used sentiment analysis to determine whether to recommend this restaurant based on their reviews</a:t>
          </a:r>
          <a:endParaRPr lang="en-US"/>
        </a:p>
      </dgm:t>
    </dgm:pt>
    <dgm:pt modelId="{41B2BE4E-747B-4DA0-B4BE-02DA17DC64A5}" type="parTrans" cxnId="{AA9FDC1A-4A18-409C-A32A-EE4A057BB98C}">
      <dgm:prSet/>
      <dgm:spPr/>
      <dgm:t>
        <a:bodyPr/>
        <a:lstStyle/>
        <a:p>
          <a:endParaRPr lang="en-US"/>
        </a:p>
      </dgm:t>
    </dgm:pt>
    <dgm:pt modelId="{6CDC5025-55C5-47B7-BD05-DA9B9CC90626}" type="sibTrans" cxnId="{AA9FDC1A-4A18-409C-A32A-EE4A057BB98C}">
      <dgm:prSet/>
      <dgm:spPr/>
      <dgm:t>
        <a:bodyPr/>
        <a:lstStyle/>
        <a:p>
          <a:endParaRPr lang="en-US"/>
        </a:p>
      </dgm:t>
    </dgm:pt>
    <dgm:pt modelId="{C0C549AA-C23C-4722-B9B0-F0579712F60A}">
      <dgm:prSet/>
      <dgm:spPr/>
      <dgm:t>
        <a:bodyPr/>
        <a:lstStyle/>
        <a:p>
          <a:r>
            <a:rPr lang="en-US" dirty="0"/>
            <a:t>It can benefit the business by taking into consideration the reviews by various consumers</a:t>
          </a:r>
        </a:p>
      </dgm:t>
    </dgm:pt>
    <dgm:pt modelId="{83950481-B2DD-4786-9C2B-88782FC4BA50}" type="parTrans" cxnId="{6D535A38-80F5-496E-B77D-4B5EB4C23606}">
      <dgm:prSet/>
      <dgm:spPr/>
      <dgm:t>
        <a:bodyPr/>
        <a:lstStyle/>
        <a:p>
          <a:endParaRPr lang="en-US"/>
        </a:p>
      </dgm:t>
    </dgm:pt>
    <dgm:pt modelId="{B67D1D0D-06E4-4DF9-AF98-D75300DCF5BB}" type="sibTrans" cxnId="{6D535A38-80F5-496E-B77D-4B5EB4C23606}">
      <dgm:prSet/>
      <dgm:spPr/>
      <dgm:t>
        <a:bodyPr/>
        <a:lstStyle/>
        <a:p>
          <a:endParaRPr lang="en-US"/>
        </a:p>
      </dgm:t>
    </dgm:pt>
    <dgm:pt modelId="{014A35C2-E8CA-40D5-B7E9-7B33152BD6FF}">
      <dgm:prSet/>
      <dgm:spPr/>
      <dgm:t>
        <a:bodyPr/>
        <a:lstStyle/>
        <a:p>
          <a:r>
            <a:rPr lang="en-US"/>
            <a:t>Finally, to attain a common ground for recommending a restaurant based on reviews</a:t>
          </a:r>
        </a:p>
      </dgm:t>
    </dgm:pt>
    <dgm:pt modelId="{BCC752A3-4E93-4060-988E-3E1A350C32A5}" type="parTrans" cxnId="{61246F60-C438-4698-99AD-959B4692DD1B}">
      <dgm:prSet/>
      <dgm:spPr/>
      <dgm:t>
        <a:bodyPr/>
        <a:lstStyle/>
        <a:p>
          <a:endParaRPr lang="en-US"/>
        </a:p>
      </dgm:t>
    </dgm:pt>
    <dgm:pt modelId="{342F019B-13C6-4451-B1C8-09E67144AB91}" type="sibTrans" cxnId="{61246F60-C438-4698-99AD-959B4692DD1B}">
      <dgm:prSet/>
      <dgm:spPr/>
      <dgm:t>
        <a:bodyPr/>
        <a:lstStyle/>
        <a:p>
          <a:endParaRPr lang="en-US"/>
        </a:p>
      </dgm:t>
    </dgm:pt>
    <dgm:pt modelId="{C37C243A-B239-4320-B3E1-5F1926010205}" type="pres">
      <dgm:prSet presAssocID="{28B7E1C3-3830-4DD4-BBDA-962E895697F3}" presName="diagram" presStyleCnt="0">
        <dgm:presLayoutVars>
          <dgm:dir/>
          <dgm:resizeHandles val="exact"/>
        </dgm:presLayoutVars>
      </dgm:prSet>
      <dgm:spPr/>
    </dgm:pt>
    <dgm:pt modelId="{EEF75135-85D5-4A20-BB68-E9FE6DA063B2}" type="pres">
      <dgm:prSet presAssocID="{380946AA-C0ED-41F7-BA13-A9506E7B0DDE}" presName="arrow" presStyleLbl="node1" presStyleIdx="0" presStyleCnt="3">
        <dgm:presLayoutVars>
          <dgm:bulletEnabled val="1"/>
        </dgm:presLayoutVars>
      </dgm:prSet>
      <dgm:spPr/>
    </dgm:pt>
    <dgm:pt modelId="{BC040459-BE84-4E29-9DCE-6527B986C921}" type="pres">
      <dgm:prSet presAssocID="{C0C549AA-C23C-4722-B9B0-F0579712F60A}" presName="arrow" presStyleLbl="node1" presStyleIdx="1" presStyleCnt="3">
        <dgm:presLayoutVars>
          <dgm:bulletEnabled val="1"/>
        </dgm:presLayoutVars>
      </dgm:prSet>
      <dgm:spPr/>
    </dgm:pt>
    <dgm:pt modelId="{CC3A1D15-51DD-4989-8D38-DBA2CDF74448}" type="pres">
      <dgm:prSet presAssocID="{014A35C2-E8CA-40D5-B7E9-7B33152BD6FF}" presName="arrow" presStyleLbl="node1" presStyleIdx="2" presStyleCnt="3">
        <dgm:presLayoutVars>
          <dgm:bulletEnabled val="1"/>
        </dgm:presLayoutVars>
      </dgm:prSet>
      <dgm:spPr/>
    </dgm:pt>
  </dgm:ptLst>
  <dgm:cxnLst>
    <dgm:cxn modelId="{AA9FDC1A-4A18-409C-A32A-EE4A057BB98C}" srcId="{28B7E1C3-3830-4DD4-BBDA-962E895697F3}" destId="{380946AA-C0ED-41F7-BA13-A9506E7B0DDE}" srcOrd="0" destOrd="0" parTransId="{41B2BE4E-747B-4DA0-B4BE-02DA17DC64A5}" sibTransId="{6CDC5025-55C5-47B7-BD05-DA9B9CC90626}"/>
    <dgm:cxn modelId="{6D535A38-80F5-496E-B77D-4B5EB4C23606}" srcId="{28B7E1C3-3830-4DD4-BBDA-962E895697F3}" destId="{C0C549AA-C23C-4722-B9B0-F0579712F60A}" srcOrd="1" destOrd="0" parTransId="{83950481-B2DD-4786-9C2B-88782FC4BA50}" sibTransId="{B67D1D0D-06E4-4DF9-AF98-D75300DCF5BB}"/>
    <dgm:cxn modelId="{61246F60-C438-4698-99AD-959B4692DD1B}" srcId="{28B7E1C3-3830-4DD4-BBDA-962E895697F3}" destId="{014A35C2-E8CA-40D5-B7E9-7B33152BD6FF}" srcOrd="2" destOrd="0" parTransId="{BCC752A3-4E93-4060-988E-3E1A350C32A5}" sibTransId="{342F019B-13C6-4451-B1C8-09E67144AB91}"/>
    <dgm:cxn modelId="{5CE5E242-A0F6-498D-BC44-9B0A1CE25C77}" type="presOf" srcId="{014A35C2-E8CA-40D5-B7E9-7B33152BD6FF}" destId="{CC3A1D15-51DD-4989-8D38-DBA2CDF74448}" srcOrd="0" destOrd="0" presId="urn:microsoft.com/office/officeart/2005/8/layout/arrow5"/>
    <dgm:cxn modelId="{90C1B1D7-FA6C-42B3-979F-F89E281B1169}" type="presOf" srcId="{380946AA-C0ED-41F7-BA13-A9506E7B0DDE}" destId="{EEF75135-85D5-4A20-BB68-E9FE6DA063B2}" srcOrd="0" destOrd="0" presId="urn:microsoft.com/office/officeart/2005/8/layout/arrow5"/>
    <dgm:cxn modelId="{F96E1DD8-724A-485D-8260-A925C22E7EC9}" type="presOf" srcId="{28B7E1C3-3830-4DD4-BBDA-962E895697F3}" destId="{C37C243A-B239-4320-B3E1-5F1926010205}" srcOrd="0" destOrd="0" presId="urn:microsoft.com/office/officeart/2005/8/layout/arrow5"/>
    <dgm:cxn modelId="{995EE0EE-122B-4C55-9CC0-291B27EFA9A4}" type="presOf" srcId="{C0C549AA-C23C-4722-B9B0-F0579712F60A}" destId="{BC040459-BE84-4E29-9DCE-6527B986C921}" srcOrd="0" destOrd="0" presId="urn:microsoft.com/office/officeart/2005/8/layout/arrow5"/>
    <dgm:cxn modelId="{A84C1263-FF9D-4167-8030-171743A7AB76}" type="presParOf" srcId="{C37C243A-B239-4320-B3E1-5F1926010205}" destId="{EEF75135-85D5-4A20-BB68-E9FE6DA063B2}" srcOrd="0" destOrd="0" presId="urn:microsoft.com/office/officeart/2005/8/layout/arrow5"/>
    <dgm:cxn modelId="{1324B573-40C0-48D6-B97C-0219EF627BB3}" type="presParOf" srcId="{C37C243A-B239-4320-B3E1-5F1926010205}" destId="{BC040459-BE84-4E29-9DCE-6527B986C921}" srcOrd="1" destOrd="0" presId="urn:microsoft.com/office/officeart/2005/8/layout/arrow5"/>
    <dgm:cxn modelId="{59B35B78-4FE5-4106-9E30-22D6A7999818}" type="presParOf" srcId="{C37C243A-B239-4320-B3E1-5F1926010205}" destId="{CC3A1D15-51DD-4989-8D38-DBA2CDF74448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23DBA-5F82-4DEF-8EEE-D99103806C5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E10783-C719-4D6F-8E7C-F39607F45C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 use the following classification models: </a:t>
          </a:r>
          <a:endParaRPr lang="en-US"/>
        </a:p>
      </dgm:t>
    </dgm:pt>
    <dgm:pt modelId="{837E1DF0-C58E-47F9-8F07-731C95E57B85}" type="parTrans" cxnId="{7DAC4665-70D8-42CB-95D9-F1319FE0CB49}">
      <dgm:prSet/>
      <dgm:spPr/>
      <dgm:t>
        <a:bodyPr/>
        <a:lstStyle/>
        <a:p>
          <a:endParaRPr lang="en-US"/>
        </a:p>
      </dgm:t>
    </dgm:pt>
    <dgm:pt modelId="{4263217A-7754-4CE2-92A8-08E41C2F1BDF}" type="sibTrans" cxnId="{7DAC4665-70D8-42CB-95D9-F1319FE0CB49}">
      <dgm:prSet/>
      <dgm:spPr/>
      <dgm:t>
        <a:bodyPr/>
        <a:lstStyle/>
        <a:p>
          <a:endParaRPr lang="en-US"/>
        </a:p>
      </dgm:t>
    </dgm:pt>
    <dgm:pt modelId="{0E0CC084-59DD-4FCB-95D4-20544C087A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NAIVE BAYES To run machine learning algorithms we need to convert text files into numerical feature vectors.</a:t>
          </a:r>
          <a:endParaRPr lang="en-US"/>
        </a:p>
      </dgm:t>
    </dgm:pt>
    <dgm:pt modelId="{EF1AABA7-31EF-4B75-A20E-73FA13025F81}" type="parTrans" cxnId="{D5262DB1-77B3-41E2-A5C9-DC21C4BAF2AA}">
      <dgm:prSet/>
      <dgm:spPr/>
      <dgm:t>
        <a:bodyPr/>
        <a:lstStyle/>
        <a:p>
          <a:endParaRPr lang="en-US"/>
        </a:p>
      </dgm:t>
    </dgm:pt>
    <dgm:pt modelId="{701CB6B5-6378-4866-BC86-66D86A697A89}" type="sibTrans" cxnId="{D5262DB1-77B3-41E2-A5C9-DC21C4BAF2AA}">
      <dgm:prSet/>
      <dgm:spPr/>
      <dgm:t>
        <a:bodyPr/>
        <a:lstStyle/>
        <a:p>
          <a:endParaRPr lang="en-US"/>
        </a:p>
      </dgm:t>
    </dgm:pt>
    <dgm:pt modelId="{B2CE29FE-0E57-41E2-9884-8714D577BD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top of that, </a:t>
          </a:r>
          <a:r>
            <a:rPr lang="en-US" b="0" i="0"/>
            <a:t>We will use bag of words model for our analysis</a:t>
          </a:r>
          <a:endParaRPr lang="en-US"/>
        </a:p>
      </dgm:t>
    </dgm:pt>
    <dgm:pt modelId="{1B0E317F-F17A-4706-9F53-62B49F3EE601}" type="parTrans" cxnId="{EA903248-BBE0-4A91-A989-5DCEB32D5F8B}">
      <dgm:prSet/>
      <dgm:spPr/>
      <dgm:t>
        <a:bodyPr/>
        <a:lstStyle/>
        <a:p>
          <a:endParaRPr lang="en-US"/>
        </a:p>
      </dgm:t>
    </dgm:pt>
    <dgm:pt modelId="{D8E79C86-8D91-49DE-8486-14145683335E}" type="sibTrans" cxnId="{EA903248-BBE0-4A91-A989-5DCEB32D5F8B}">
      <dgm:prSet/>
      <dgm:spPr/>
      <dgm:t>
        <a:bodyPr/>
        <a:lstStyle/>
        <a:p>
          <a:endParaRPr lang="en-US"/>
        </a:p>
      </dgm:t>
    </dgm:pt>
    <dgm:pt modelId="{A17DE0E1-D0B4-43F3-AEA3-3725E514E823}" type="pres">
      <dgm:prSet presAssocID="{0B623DBA-5F82-4DEF-8EEE-D99103806C5F}" presName="root" presStyleCnt="0">
        <dgm:presLayoutVars>
          <dgm:dir/>
          <dgm:resizeHandles val="exact"/>
        </dgm:presLayoutVars>
      </dgm:prSet>
      <dgm:spPr/>
    </dgm:pt>
    <dgm:pt modelId="{02BB69FE-8751-4EEC-8EE9-DD3182822EFE}" type="pres">
      <dgm:prSet presAssocID="{21E10783-C719-4D6F-8E7C-F39607F45CE0}" presName="compNode" presStyleCnt="0"/>
      <dgm:spPr/>
    </dgm:pt>
    <dgm:pt modelId="{D305307B-FE0A-4698-9333-CED6E1F36CA5}" type="pres">
      <dgm:prSet presAssocID="{21E10783-C719-4D6F-8E7C-F39607F45C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A62E00C-2380-4416-A440-656DE4E1C61F}" type="pres">
      <dgm:prSet presAssocID="{21E10783-C719-4D6F-8E7C-F39607F45CE0}" presName="spaceRect" presStyleCnt="0"/>
      <dgm:spPr/>
    </dgm:pt>
    <dgm:pt modelId="{624E78E7-B924-4AB1-BF4B-42BD53913F0B}" type="pres">
      <dgm:prSet presAssocID="{21E10783-C719-4D6F-8E7C-F39607F45CE0}" presName="textRect" presStyleLbl="revTx" presStyleIdx="0" presStyleCnt="3">
        <dgm:presLayoutVars>
          <dgm:chMax val="1"/>
          <dgm:chPref val="1"/>
        </dgm:presLayoutVars>
      </dgm:prSet>
      <dgm:spPr/>
    </dgm:pt>
    <dgm:pt modelId="{9C7CE0E8-E2FF-482F-A71C-BAB2CB9B4053}" type="pres">
      <dgm:prSet presAssocID="{4263217A-7754-4CE2-92A8-08E41C2F1BDF}" presName="sibTrans" presStyleCnt="0"/>
      <dgm:spPr/>
    </dgm:pt>
    <dgm:pt modelId="{3ABA2806-49B1-40B1-B748-E73B61D6D05D}" type="pres">
      <dgm:prSet presAssocID="{0E0CC084-59DD-4FCB-95D4-20544C087AB7}" presName="compNode" presStyleCnt="0"/>
      <dgm:spPr/>
    </dgm:pt>
    <dgm:pt modelId="{F0C01794-C06A-41A9-87E9-CCF90492CCC5}" type="pres">
      <dgm:prSet presAssocID="{0E0CC084-59DD-4FCB-95D4-20544C087A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0AD9D1-77D5-4CA0-81C2-5C13BF44953F}" type="pres">
      <dgm:prSet presAssocID="{0E0CC084-59DD-4FCB-95D4-20544C087AB7}" presName="spaceRect" presStyleCnt="0"/>
      <dgm:spPr/>
    </dgm:pt>
    <dgm:pt modelId="{B49F9FF4-A955-404A-8188-ACE2501DB20D}" type="pres">
      <dgm:prSet presAssocID="{0E0CC084-59DD-4FCB-95D4-20544C087AB7}" presName="textRect" presStyleLbl="revTx" presStyleIdx="1" presStyleCnt="3">
        <dgm:presLayoutVars>
          <dgm:chMax val="1"/>
          <dgm:chPref val="1"/>
        </dgm:presLayoutVars>
      </dgm:prSet>
      <dgm:spPr/>
    </dgm:pt>
    <dgm:pt modelId="{63B3FD10-57B3-4F2A-92E2-D34484D9C616}" type="pres">
      <dgm:prSet presAssocID="{701CB6B5-6378-4866-BC86-66D86A697A89}" presName="sibTrans" presStyleCnt="0"/>
      <dgm:spPr/>
    </dgm:pt>
    <dgm:pt modelId="{4CA18703-18C5-4B70-836A-1B56D3CBE125}" type="pres">
      <dgm:prSet presAssocID="{B2CE29FE-0E57-41E2-9884-8714D577BD62}" presName="compNode" presStyleCnt="0"/>
      <dgm:spPr/>
    </dgm:pt>
    <dgm:pt modelId="{446EF561-3A94-49EE-B049-F619D110447C}" type="pres">
      <dgm:prSet presAssocID="{B2CE29FE-0E57-41E2-9884-8714D577BD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CC7BE2D5-671D-4E8C-ADD8-07F1F57965FA}" type="pres">
      <dgm:prSet presAssocID="{B2CE29FE-0E57-41E2-9884-8714D577BD62}" presName="spaceRect" presStyleCnt="0"/>
      <dgm:spPr/>
    </dgm:pt>
    <dgm:pt modelId="{2CC9E7D8-A031-4185-8F25-512435ABED44}" type="pres">
      <dgm:prSet presAssocID="{B2CE29FE-0E57-41E2-9884-8714D577BD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C4665-70D8-42CB-95D9-F1319FE0CB49}" srcId="{0B623DBA-5F82-4DEF-8EEE-D99103806C5F}" destId="{21E10783-C719-4D6F-8E7C-F39607F45CE0}" srcOrd="0" destOrd="0" parTransId="{837E1DF0-C58E-47F9-8F07-731C95E57B85}" sibTransId="{4263217A-7754-4CE2-92A8-08E41C2F1BDF}"/>
    <dgm:cxn modelId="{EA903248-BBE0-4A91-A989-5DCEB32D5F8B}" srcId="{0B623DBA-5F82-4DEF-8EEE-D99103806C5F}" destId="{B2CE29FE-0E57-41E2-9884-8714D577BD62}" srcOrd="2" destOrd="0" parTransId="{1B0E317F-F17A-4706-9F53-62B49F3EE601}" sibTransId="{D8E79C86-8D91-49DE-8486-14145683335E}"/>
    <dgm:cxn modelId="{D5262DB1-77B3-41E2-A5C9-DC21C4BAF2AA}" srcId="{0B623DBA-5F82-4DEF-8EEE-D99103806C5F}" destId="{0E0CC084-59DD-4FCB-95D4-20544C087AB7}" srcOrd="1" destOrd="0" parTransId="{EF1AABA7-31EF-4B75-A20E-73FA13025F81}" sibTransId="{701CB6B5-6378-4866-BC86-66D86A697A89}"/>
    <dgm:cxn modelId="{8760A3BB-4820-4779-9D2B-3E8D809E5DC3}" type="presOf" srcId="{0E0CC084-59DD-4FCB-95D4-20544C087AB7}" destId="{B49F9FF4-A955-404A-8188-ACE2501DB20D}" srcOrd="0" destOrd="0" presId="urn:microsoft.com/office/officeart/2018/2/layout/IconLabelList"/>
    <dgm:cxn modelId="{9E1F44C3-9014-4D48-8EA6-265B1AAB5F13}" type="presOf" srcId="{21E10783-C719-4D6F-8E7C-F39607F45CE0}" destId="{624E78E7-B924-4AB1-BF4B-42BD53913F0B}" srcOrd="0" destOrd="0" presId="urn:microsoft.com/office/officeart/2018/2/layout/IconLabelList"/>
    <dgm:cxn modelId="{2A7685C8-42D8-44C5-96F1-40C66C65EA60}" type="presOf" srcId="{0B623DBA-5F82-4DEF-8EEE-D99103806C5F}" destId="{A17DE0E1-D0B4-43F3-AEA3-3725E514E823}" srcOrd="0" destOrd="0" presId="urn:microsoft.com/office/officeart/2018/2/layout/IconLabelList"/>
    <dgm:cxn modelId="{7F8A06FF-DEAD-44BB-B7A5-B7374624FE53}" type="presOf" srcId="{B2CE29FE-0E57-41E2-9884-8714D577BD62}" destId="{2CC9E7D8-A031-4185-8F25-512435ABED44}" srcOrd="0" destOrd="0" presId="urn:microsoft.com/office/officeart/2018/2/layout/IconLabelList"/>
    <dgm:cxn modelId="{1EE0E66B-E7F2-43E6-A19B-76A213A3A283}" type="presParOf" srcId="{A17DE0E1-D0B4-43F3-AEA3-3725E514E823}" destId="{02BB69FE-8751-4EEC-8EE9-DD3182822EFE}" srcOrd="0" destOrd="0" presId="urn:microsoft.com/office/officeart/2018/2/layout/IconLabelList"/>
    <dgm:cxn modelId="{301FADE4-EACE-4BC5-AB5F-CA48338E97EB}" type="presParOf" srcId="{02BB69FE-8751-4EEC-8EE9-DD3182822EFE}" destId="{D305307B-FE0A-4698-9333-CED6E1F36CA5}" srcOrd="0" destOrd="0" presId="urn:microsoft.com/office/officeart/2018/2/layout/IconLabelList"/>
    <dgm:cxn modelId="{C9E4BFF7-ECC1-49CD-9989-A6C7E7C12DDE}" type="presParOf" srcId="{02BB69FE-8751-4EEC-8EE9-DD3182822EFE}" destId="{8A62E00C-2380-4416-A440-656DE4E1C61F}" srcOrd="1" destOrd="0" presId="urn:microsoft.com/office/officeart/2018/2/layout/IconLabelList"/>
    <dgm:cxn modelId="{B25B0738-10D0-4CF8-A7F5-CD3EE55E155E}" type="presParOf" srcId="{02BB69FE-8751-4EEC-8EE9-DD3182822EFE}" destId="{624E78E7-B924-4AB1-BF4B-42BD53913F0B}" srcOrd="2" destOrd="0" presId="urn:microsoft.com/office/officeart/2018/2/layout/IconLabelList"/>
    <dgm:cxn modelId="{91DE9DE1-52C4-4955-8A61-5FDF24B1AE94}" type="presParOf" srcId="{A17DE0E1-D0B4-43F3-AEA3-3725E514E823}" destId="{9C7CE0E8-E2FF-482F-A71C-BAB2CB9B4053}" srcOrd="1" destOrd="0" presId="urn:microsoft.com/office/officeart/2018/2/layout/IconLabelList"/>
    <dgm:cxn modelId="{6FBB5492-378E-4B1F-A252-80A7E5278866}" type="presParOf" srcId="{A17DE0E1-D0B4-43F3-AEA3-3725E514E823}" destId="{3ABA2806-49B1-40B1-B748-E73B61D6D05D}" srcOrd="2" destOrd="0" presId="urn:microsoft.com/office/officeart/2018/2/layout/IconLabelList"/>
    <dgm:cxn modelId="{1377563A-7786-4D4D-AA66-F8A0FD7E255B}" type="presParOf" srcId="{3ABA2806-49B1-40B1-B748-E73B61D6D05D}" destId="{F0C01794-C06A-41A9-87E9-CCF90492CCC5}" srcOrd="0" destOrd="0" presId="urn:microsoft.com/office/officeart/2018/2/layout/IconLabelList"/>
    <dgm:cxn modelId="{74101341-BF4A-44EA-B1F0-619584BAB5E3}" type="presParOf" srcId="{3ABA2806-49B1-40B1-B748-E73B61D6D05D}" destId="{940AD9D1-77D5-4CA0-81C2-5C13BF44953F}" srcOrd="1" destOrd="0" presId="urn:microsoft.com/office/officeart/2018/2/layout/IconLabelList"/>
    <dgm:cxn modelId="{90D4AFB1-6E15-4880-ADFC-E25638A46292}" type="presParOf" srcId="{3ABA2806-49B1-40B1-B748-E73B61D6D05D}" destId="{B49F9FF4-A955-404A-8188-ACE2501DB20D}" srcOrd="2" destOrd="0" presId="urn:microsoft.com/office/officeart/2018/2/layout/IconLabelList"/>
    <dgm:cxn modelId="{4515311F-93F7-4E8A-B66F-65727D704A30}" type="presParOf" srcId="{A17DE0E1-D0B4-43F3-AEA3-3725E514E823}" destId="{63B3FD10-57B3-4F2A-92E2-D34484D9C616}" srcOrd="3" destOrd="0" presId="urn:microsoft.com/office/officeart/2018/2/layout/IconLabelList"/>
    <dgm:cxn modelId="{24C755B8-70E8-4EB6-90F7-B9046ACDE118}" type="presParOf" srcId="{A17DE0E1-D0B4-43F3-AEA3-3725E514E823}" destId="{4CA18703-18C5-4B70-836A-1B56D3CBE125}" srcOrd="4" destOrd="0" presId="urn:microsoft.com/office/officeart/2018/2/layout/IconLabelList"/>
    <dgm:cxn modelId="{DE95FA66-0739-47CE-BAC8-A1428A3851D3}" type="presParOf" srcId="{4CA18703-18C5-4B70-836A-1B56D3CBE125}" destId="{446EF561-3A94-49EE-B049-F619D110447C}" srcOrd="0" destOrd="0" presId="urn:microsoft.com/office/officeart/2018/2/layout/IconLabelList"/>
    <dgm:cxn modelId="{76842F77-B9D8-432C-BBC0-AF9642B38B3A}" type="presParOf" srcId="{4CA18703-18C5-4B70-836A-1B56D3CBE125}" destId="{CC7BE2D5-671D-4E8C-ADD8-07F1F57965FA}" srcOrd="1" destOrd="0" presId="urn:microsoft.com/office/officeart/2018/2/layout/IconLabelList"/>
    <dgm:cxn modelId="{A5F8E053-3203-4C1D-8A00-10F35E826F7C}" type="presParOf" srcId="{4CA18703-18C5-4B70-836A-1B56D3CBE125}" destId="{2CC9E7D8-A031-4185-8F25-512435ABED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50840-1E4B-4A93-8AD9-FE42375DA9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639390-84E7-4ED5-94F9-A3E978D442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This project was aimed to used sentiment analysis to determine whether to recommend this restaurant based on their reviews. </a:t>
          </a:r>
          <a:endParaRPr lang="en-US"/>
        </a:p>
      </dgm:t>
    </dgm:pt>
    <dgm:pt modelId="{39F710D8-DDA3-4783-B6EB-90E395366BC8}" type="parTrans" cxnId="{4597DDB2-CE3B-4184-93D2-9441E87E7E25}">
      <dgm:prSet/>
      <dgm:spPr/>
      <dgm:t>
        <a:bodyPr/>
        <a:lstStyle/>
        <a:p>
          <a:endParaRPr lang="en-US"/>
        </a:p>
      </dgm:t>
    </dgm:pt>
    <dgm:pt modelId="{0B8F0339-50BD-41B1-9DBE-4E05D7F3925C}" type="sibTrans" cxnId="{4597DDB2-CE3B-4184-93D2-9441E87E7E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9E2285-D696-4F84-B1B6-98DFE7D7B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 started with the data wrangling and text mining, which cover change text into tokens, remove punctuation, numbers, stop words and normalization them by using lemmatization. </a:t>
          </a:r>
          <a:endParaRPr lang="en-US"/>
        </a:p>
      </dgm:t>
    </dgm:pt>
    <dgm:pt modelId="{84A6460C-6B34-4307-9640-21D2BE61AB42}" type="parTrans" cxnId="{F91D39F9-EBD9-40DD-885B-823294E137CB}">
      <dgm:prSet/>
      <dgm:spPr/>
      <dgm:t>
        <a:bodyPr/>
        <a:lstStyle/>
        <a:p>
          <a:endParaRPr lang="en-US"/>
        </a:p>
      </dgm:t>
    </dgm:pt>
    <dgm:pt modelId="{A33ADF81-AE14-4526-905D-5A99C5950A89}" type="sibTrans" cxnId="{F91D39F9-EBD9-40DD-885B-823294E137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253040-7C63-4BBC-B26E-23899730F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Following we used bag of words model to convert the text into numerical feature vectors. </a:t>
          </a:r>
          <a:endParaRPr lang="en-US"/>
        </a:p>
      </dgm:t>
    </dgm:pt>
    <dgm:pt modelId="{CE2E22E1-BBFC-4E6C-A257-6CB2392EE176}" type="parTrans" cxnId="{F48222A8-9642-4C56-A36F-6B07EB2928B0}">
      <dgm:prSet/>
      <dgm:spPr/>
      <dgm:t>
        <a:bodyPr/>
        <a:lstStyle/>
        <a:p>
          <a:endParaRPr lang="en-US"/>
        </a:p>
      </dgm:t>
    </dgm:pt>
    <dgm:pt modelId="{716C7ADD-3E2C-4618-BD12-22EAEC940B56}" type="sibTrans" cxnId="{F48222A8-9642-4C56-A36F-6B07EB2928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68D5C6-1102-488A-BBC0-D6EB183004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Finally, we started training different Classification models and we got the accuracy of 0.685 for Naive Bayes</a:t>
          </a:r>
          <a:endParaRPr lang="en-US"/>
        </a:p>
      </dgm:t>
    </dgm:pt>
    <dgm:pt modelId="{84FDC358-D24F-43EB-B156-82818ABF8C12}" type="parTrans" cxnId="{9C28C524-5C42-4E24-A359-579B567EAF56}">
      <dgm:prSet/>
      <dgm:spPr/>
      <dgm:t>
        <a:bodyPr/>
        <a:lstStyle/>
        <a:p>
          <a:endParaRPr lang="en-US"/>
        </a:p>
      </dgm:t>
    </dgm:pt>
    <dgm:pt modelId="{BA9F5645-F260-4EB7-ABA4-9B3CE5FEA2A0}" type="sibTrans" cxnId="{9C28C524-5C42-4E24-A359-579B567EAF56}">
      <dgm:prSet/>
      <dgm:spPr/>
      <dgm:t>
        <a:bodyPr/>
        <a:lstStyle/>
        <a:p>
          <a:endParaRPr lang="en-US"/>
        </a:p>
      </dgm:t>
    </dgm:pt>
    <dgm:pt modelId="{22A43861-287C-4091-9B5E-BE6EC89BE028}" type="pres">
      <dgm:prSet presAssocID="{2E950840-1E4B-4A93-8AD9-FE42375DA9C3}" presName="root" presStyleCnt="0">
        <dgm:presLayoutVars>
          <dgm:dir/>
          <dgm:resizeHandles val="exact"/>
        </dgm:presLayoutVars>
      </dgm:prSet>
      <dgm:spPr/>
    </dgm:pt>
    <dgm:pt modelId="{E5369E13-2446-4569-AC6D-4A59898C4365}" type="pres">
      <dgm:prSet presAssocID="{2E950840-1E4B-4A93-8AD9-FE42375DA9C3}" presName="container" presStyleCnt="0">
        <dgm:presLayoutVars>
          <dgm:dir/>
          <dgm:resizeHandles val="exact"/>
        </dgm:presLayoutVars>
      </dgm:prSet>
      <dgm:spPr/>
    </dgm:pt>
    <dgm:pt modelId="{FF8A60CB-71EB-4FE4-9332-184E7CBFCF84}" type="pres">
      <dgm:prSet presAssocID="{C8639390-84E7-4ED5-94F9-A3E978D44281}" presName="compNode" presStyleCnt="0"/>
      <dgm:spPr/>
    </dgm:pt>
    <dgm:pt modelId="{E1EFDAE6-8E30-4296-854F-2BBD87B97E97}" type="pres">
      <dgm:prSet presAssocID="{C8639390-84E7-4ED5-94F9-A3E978D44281}" presName="iconBgRect" presStyleLbl="bgShp" presStyleIdx="0" presStyleCnt="4"/>
      <dgm:spPr/>
    </dgm:pt>
    <dgm:pt modelId="{1082DBC7-D456-47D2-8059-988DDF708DD4}" type="pres">
      <dgm:prSet presAssocID="{C8639390-84E7-4ED5-94F9-A3E978D442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D5286368-97EF-4E3B-952B-CCD91A0609ED}" type="pres">
      <dgm:prSet presAssocID="{C8639390-84E7-4ED5-94F9-A3E978D44281}" presName="spaceRect" presStyleCnt="0"/>
      <dgm:spPr/>
    </dgm:pt>
    <dgm:pt modelId="{5AC0518B-B410-4812-964A-3922263FBE22}" type="pres">
      <dgm:prSet presAssocID="{C8639390-84E7-4ED5-94F9-A3E978D44281}" presName="textRect" presStyleLbl="revTx" presStyleIdx="0" presStyleCnt="4">
        <dgm:presLayoutVars>
          <dgm:chMax val="1"/>
          <dgm:chPref val="1"/>
        </dgm:presLayoutVars>
      </dgm:prSet>
      <dgm:spPr/>
    </dgm:pt>
    <dgm:pt modelId="{DEE9C9B4-0912-40BB-A6BF-0162161947EE}" type="pres">
      <dgm:prSet presAssocID="{0B8F0339-50BD-41B1-9DBE-4E05D7F3925C}" presName="sibTrans" presStyleLbl="sibTrans2D1" presStyleIdx="0" presStyleCnt="0"/>
      <dgm:spPr/>
    </dgm:pt>
    <dgm:pt modelId="{77D34E97-CA01-4CEA-999D-D2B75FAB5162}" type="pres">
      <dgm:prSet presAssocID="{6A9E2285-D696-4F84-B1B6-98DFE7D7B438}" presName="compNode" presStyleCnt="0"/>
      <dgm:spPr/>
    </dgm:pt>
    <dgm:pt modelId="{1C693938-10DE-474F-B739-121307E94F71}" type="pres">
      <dgm:prSet presAssocID="{6A9E2285-D696-4F84-B1B6-98DFE7D7B438}" presName="iconBgRect" presStyleLbl="bgShp" presStyleIdx="1" presStyleCnt="4"/>
      <dgm:spPr/>
    </dgm:pt>
    <dgm:pt modelId="{5BA3657B-3CBF-4FE1-83E6-657C108009E0}" type="pres">
      <dgm:prSet presAssocID="{6A9E2285-D696-4F84-B1B6-98DFE7D7B4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3EF661F-ED4A-49F3-8014-4495A4C2AB8F}" type="pres">
      <dgm:prSet presAssocID="{6A9E2285-D696-4F84-B1B6-98DFE7D7B438}" presName="spaceRect" presStyleCnt="0"/>
      <dgm:spPr/>
    </dgm:pt>
    <dgm:pt modelId="{15F31F83-EF33-431F-87EA-9CC37B3E4084}" type="pres">
      <dgm:prSet presAssocID="{6A9E2285-D696-4F84-B1B6-98DFE7D7B438}" presName="textRect" presStyleLbl="revTx" presStyleIdx="1" presStyleCnt="4">
        <dgm:presLayoutVars>
          <dgm:chMax val="1"/>
          <dgm:chPref val="1"/>
        </dgm:presLayoutVars>
      </dgm:prSet>
      <dgm:spPr/>
    </dgm:pt>
    <dgm:pt modelId="{B28076DA-1BA1-461B-9F4B-3FF7443155A2}" type="pres">
      <dgm:prSet presAssocID="{A33ADF81-AE14-4526-905D-5A99C5950A89}" presName="sibTrans" presStyleLbl="sibTrans2D1" presStyleIdx="0" presStyleCnt="0"/>
      <dgm:spPr/>
    </dgm:pt>
    <dgm:pt modelId="{50F99A51-2BF2-4CF6-83F8-6DFF2E6A431E}" type="pres">
      <dgm:prSet presAssocID="{F4253040-7C63-4BBC-B26E-23899730F7A1}" presName="compNode" presStyleCnt="0"/>
      <dgm:spPr/>
    </dgm:pt>
    <dgm:pt modelId="{CACF76BD-BD62-4431-908E-63055439D8FB}" type="pres">
      <dgm:prSet presAssocID="{F4253040-7C63-4BBC-B26E-23899730F7A1}" presName="iconBgRect" presStyleLbl="bgShp" presStyleIdx="2" presStyleCnt="4"/>
      <dgm:spPr/>
    </dgm:pt>
    <dgm:pt modelId="{F281F795-4FBD-454B-8B01-6252AAD15416}" type="pres">
      <dgm:prSet presAssocID="{F4253040-7C63-4BBC-B26E-23899730F7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E7D6540F-BC71-4774-8751-F4719ECFF757}" type="pres">
      <dgm:prSet presAssocID="{F4253040-7C63-4BBC-B26E-23899730F7A1}" presName="spaceRect" presStyleCnt="0"/>
      <dgm:spPr/>
    </dgm:pt>
    <dgm:pt modelId="{5C2E876A-6EE9-420F-B635-885AF6DAED67}" type="pres">
      <dgm:prSet presAssocID="{F4253040-7C63-4BBC-B26E-23899730F7A1}" presName="textRect" presStyleLbl="revTx" presStyleIdx="2" presStyleCnt="4">
        <dgm:presLayoutVars>
          <dgm:chMax val="1"/>
          <dgm:chPref val="1"/>
        </dgm:presLayoutVars>
      </dgm:prSet>
      <dgm:spPr/>
    </dgm:pt>
    <dgm:pt modelId="{E4EA9B91-12CC-4030-BFAF-746FE5BBDFDE}" type="pres">
      <dgm:prSet presAssocID="{716C7ADD-3E2C-4618-BD12-22EAEC940B56}" presName="sibTrans" presStyleLbl="sibTrans2D1" presStyleIdx="0" presStyleCnt="0"/>
      <dgm:spPr/>
    </dgm:pt>
    <dgm:pt modelId="{3F7EB56A-D10D-4642-997B-92EC62D2E242}" type="pres">
      <dgm:prSet presAssocID="{3468D5C6-1102-488A-BBC0-D6EB18300417}" presName="compNode" presStyleCnt="0"/>
      <dgm:spPr/>
    </dgm:pt>
    <dgm:pt modelId="{7064CD4B-2BD3-498B-ABE2-DEE6C7A22C79}" type="pres">
      <dgm:prSet presAssocID="{3468D5C6-1102-488A-BBC0-D6EB18300417}" presName="iconBgRect" presStyleLbl="bgShp" presStyleIdx="3" presStyleCnt="4"/>
      <dgm:spPr/>
    </dgm:pt>
    <dgm:pt modelId="{9D71496F-2AE6-4DA2-8A00-80539AA55CE4}" type="pres">
      <dgm:prSet presAssocID="{3468D5C6-1102-488A-BBC0-D6EB183004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7CBB89-E9AA-4CD3-B2C8-83CA6FF23FC3}" type="pres">
      <dgm:prSet presAssocID="{3468D5C6-1102-488A-BBC0-D6EB18300417}" presName="spaceRect" presStyleCnt="0"/>
      <dgm:spPr/>
    </dgm:pt>
    <dgm:pt modelId="{D4417F08-8261-43F4-919B-983C7A4DBCFC}" type="pres">
      <dgm:prSet presAssocID="{3468D5C6-1102-488A-BBC0-D6EB1830041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EDAA1A-054D-406B-94D8-09A61639D6B2}" type="presOf" srcId="{716C7ADD-3E2C-4618-BD12-22EAEC940B56}" destId="{E4EA9B91-12CC-4030-BFAF-746FE5BBDFDE}" srcOrd="0" destOrd="0" presId="urn:microsoft.com/office/officeart/2018/2/layout/IconCircleList"/>
    <dgm:cxn modelId="{9C28C524-5C42-4E24-A359-579B567EAF56}" srcId="{2E950840-1E4B-4A93-8AD9-FE42375DA9C3}" destId="{3468D5C6-1102-488A-BBC0-D6EB18300417}" srcOrd="3" destOrd="0" parTransId="{84FDC358-D24F-43EB-B156-82818ABF8C12}" sibTransId="{BA9F5645-F260-4EB7-ABA4-9B3CE5FEA2A0}"/>
    <dgm:cxn modelId="{6906302B-345A-4D5D-A2FC-647DA9BBA774}" type="presOf" srcId="{A33ADF81-AE14-4526-905D-5A99C5950A89}" destId="{B28076DA-1BA1-461B-9F4B-3FF7443155A2}" srcOrd="0" destOrd="0" presId="urn:microsoft.com/office/officeart/2018/2/layout/IconCircleList"/>
    <dgm:cxn modelId="{E7CD256A-2F9C-47AE-AB3C-00618A2C215D}" type="presOf" srcId="{F4253040-7C63-4BBC-B26E-23899730F7A1}" destId="{5C2E876A-6EE9-420F-B635-885AF6DAED67}" srcOrd="0" destOrd="0" presId="urn:microsoft.com/office/officeart/2018/2/layout/IconCircleList"/>
    <dgm:cxn modelId="{883AC14C-1B08-4910-8E29-92DC156034BB}" type="presOf" srcId="{0B8F0339-50BD-41B1-9DBE-4E05D7F3925C}" destId="{DEE9C9B4-0912-40BB-A6BF-0162161947EE}" srcOrd="0" destOrd="0" presId="urn:microsoft.com/office/officeart/2018/2/layout/IconCircleList"/>
    <dgm:cxn modelId="{11CDD8A5-28DE-4F51-AADA-711938EA01C9}" type="presOf" srcId="{2E950840-1E4B-4A93-8AD9-FE42375DA9C3}" destId="{22A43861-287C-4091-9B5E-BE6EC89BE028}" srcOrd="0" destOrd="0" presId="urn:microsoft.com/office/officeart/2018/2/layout/IconCircleList"/>
    <dgm:cxn modelId="{F48222A8-9642-4C56-A36F-6B07EB2928B0}" srcId="{2E950840-1E4B-4A93-8AD9-FE42375DA9C3}" destId="{F4253040-7C63-4BBC-B26E-23899730F7A1}" srcOrd="2" destOrd="0" parTransId="{CE2E22E1-BBFC-4E6C-A257-6CB2392EE176}" sibTransId="{716C7ADD-3E2C-4618-BD12-22EAEC940B56}"/>
    <dgm:cxn modelId="{02B930AF-18DE-4A79-80E5-CE758F2C84FB}" type="presOf" srcId="{C8639390-84E7-4ED5-94F9-A3E978D44281}" destId="{5AC0518B-B410-4812-964A-3922263FBE22}" srcOrd="0" destOrd="0" presId="urn:microsoft.com/office/officeart/2018/2/layout/IconCircleList"/>
    <dgm:cxn modelId="{4597DDB2-CE3B-4184-93D2-9441E87E7E25}" srcId="{2E950840-1E4B-4A93-8AD9-FE42375DA9C3}" destId="{C8639390-84E7-4ED5-94F9-A3E978D44281}" srcOrd="0" destOrd="0" parTransId="{39F710D8-DDA3-4783-B6EB-90E395366BC8}" sibTransId="{0B8F0339-50BD-41B1-9DBE-4E05D7F3925C}"/>
    <dgm:cxn modelId="{C8BB0CD5-5C3B-4F0A-B10C-43BB7F9A5909}" type="presOf" srcId="{3468D5C6-1102-488A-BBC0-D6EB18300417}" destId="{D4417F08-8261-43F4-919B-983C7A4DBCFC}" srcOrd="0" destOrd="0" presId="urn:microsoft.com/office/officeart/2018/2/layout/IconCircleList"/>
    <dgm:cxn modelId="{61251DDB-9864-4867-9CF1-57604AA27565}" type="presOf" srcId="{6A9E2285-D696-4F84-B1B6-98DFE7D7B438}" destId="{15F31F83-EF33-431F-87EA-9CC37B3E4084}" srcOrd="0" destOrd="0" presId="urn:microsoft.com/office/officeart/2018/2/layout/IconCircleList"/>
    <dgm:cxn modelId="{F91D39F9-EBD9-40DD-885B-823294E137CB}" srcId="{2E950840-1E4B-4A93-8AD9-FE42375DA9C3}" destId="{6A9E2285-D696-4F84-B1B6-98DFE7D7B438}" srcOrd="1" destOrd="0" parTransId="{84A6460C-6B34-4307-9640-21D2BE61AB42}" sibTransId="{A33ADF81-AE14-4526-905D-5A99C5950A89}"/>
    <dgm:cxn modelId="{DCD24028-C851-49BD-BD41-AA2206F3D9DA}" type="presParOf" srcId="{22A43861-287C-4091-9B5E-BE6EC89BE028}" destId="{E5369E13-2446-4569-AC6D-4A59898C4365}" srcOrd="0" destOrd="0" presId="urn:microsoft.com/office/officeart/2018/2/layout/IconCircleList"/>
    <dgm:cxn modelId="{32801112-9ADF-446B-AABA-2569CEF2F09B}" type="presParOf" srcId="{E5369E13-2446-4569-AC6D-4A59898C4365}" destId="{FF8A60CB-71EB-4FE4-9332-184E7CBFCF84}" srcOrd="0" destOrd="0" presId="urn:microsoft.com/office/officeart/2018/2/layout/IconCircleList"/>
    <dgm:cxn modelId="{18DC8055-8D63-4012-A4A1-202311178670}" type="presParOf" srcId="{FF8A60CB-71EB-4FE4-9332-184E7CBFCF84}" destId="{E1EFDAE6-8E30-4296-854F-2BBD87B97E97}" srcOrd="0" destOrd="0" presId="urn:microsoft.com/office/officeart/2018/2/layout/IconCircleList"/>
    <dgm:cxn modelId="{0105B79B-75B4-4BB3-9A02-C1B43BCFB1B6}" type="presParOf" srcId="{FF8A60CB-71EB-4FE4-9332-184E7CBFCF84}" destId="{1082DBC7-D456-47D2-8059-988DDF708DD4}" srcOrd="1" destOrd="0" presId="urn:microsoft.com/office/officeart/2018/2/layout/IconCircleList"/>
    <dgm:cxn modelId="{22407529-9D76-416D-875F-16AD0C49279F}" type="presParOf" srcId="{FF8A60CB-71EB-4FE4-9332-184E7CBFCF84}" destId="{D5286368-97EF-4E3B-952B-CCD91A0609ED}" srcOrd="2" destOrd="0" presId="urn:microsoft.com/office/officeart/2018/2/layout/IconCircleList"/>
    <dgm:cxn modelId="{0C72DC1B-9CBE-44B4-84D7-E7FB79550FA3}" type="presParOf" srcId="{FF8A60CB-71EB-4FE4-9332-184E7CBFCF84}" destId="{5AC0518B-B410-4812-964A-3922263FBE22}" srcOrd="3" destOrd="0" presId="urn:microsoft.com/office/officeart/2018/2/layout/IconCircleList"/>
    <dgm:cxn modelId="{350CA69F-E751-4FA7-9261-2A036722728E}" type="presParOf" srcId="{E5369E13-2446-4569-AC6D-4A59898C4365}" destId="{DEE9C9B4-0912-40BB-A6BF-0162161947EE}" srcOrd="1" destOrd="0" presId="urn:microsoft.com/office/officeart/2018/2/layout/IconCircleList"/>
    <dgm:cxn modelId="{075C472A-E16B-49A3-A5D3-9E46E48C07E5}" type="presParOf" srcId="{E5369E13-2446-4569-AC6D-4A59898C4365}" destId="{77D34E97-CA01-4CEA-999D-D2B75FAB5162}" srcOrd="2" destOrd="0" presId="urn:microsoft.com/office/officeart/2018/2/layout/IconCircleList"/>
    <dgm:cxn modelId="{1041C9BF-166D-4EA6-B47A-085310943AFB}" type="presParOf" srcId="{77D34E97-CA01-4CEA-999D-D2B75FAB5162}" destId="{1C693938-10DE-474F-B739-121307E94F71}" srcOrd="0" destOrd="0" presId="urn:microsoft.com/office/officeart/2018/2/layout/IconCircleList"/>
    <dgm:cxn modelId="{BC2D8EFE-9AD5-448E-AB93-9A8909583EAD}" type="presParOf" srcId="{77D34E97-CA01-4CEA-999D-D2B75FAB5162}" destId="{5BA3657B-3CBF-4FE1-83E6-657C108009E0}" srcOrd="1" destOrd="0" presId="urn:microsoft.com/office/officeart/2018/2/layout/IconCircleList"/>
    <dgm:cxn modelId="{3C88D7B5-5D00-454E-8FF5-7A54E24B8A8D}" type="presParOf" srcId="{77D34E97-CA01-4CEA-999D-D2B75FAB5162}" destId="{83EF661F-ED4A-49F3-8014-4495A4C2AB8F}" srcOrd="2" destOrd="0" presId="urn:microsoft.com/office/officeart/2018/2/layout/IconCircleList"/>
    <dgm:cxn modelId="{3FB5B2A5-4E34-4374-83F0-D9325CE23129}" type="presParOf" srcId="{77D34E97-CA01-4CEA-999D-D2B75FAB5162}" destId="{15F31F83-EF33-431F-87EA-9CC37B3E4084}" srcOrd="3" destOrd="0" presId="urn:microsoft.com/office/officeart/2018/2/layout/IconCircleList"/>
    <dgm:cxn modelId="{C3CC3B92-C165-405D-B8F8-0AE16CF8CEC0}" type="presParOf" srcId="{E5369E13-2446-4569-AC6D-4A59898C4365}" destId="{B28076DA-1BA1-461B-9F4B-3FF7443155A2}" srcOrd="3" destOrd="0" presId="urn:microsoft.com/office/officeart/2018/2/layout/IconCircleList"/>
    <dgm:cxn modelId="{8AEC6BA4-F84C-4860-8196-E0E15A66E041}" type="presParOf" srcId="{E5369E13-2446-4569-AC6D-4A59898C4365}" destId="{50F99A51-2BF2-4CF6-83F8-6DFF2E6A431E}" srcOrd="4" destOrd="0" presId="urn:microsoft.com/office/officeart/2018/2/layout/IconCircleList"/>
    <dgm:cxn modelId="{00B481F3-55C2-4DC4-BD0A-95EE005A85A3}" type="presParOf" srcId="{50F99A51-2BF2-4CF6-83F8-6DFF2E6A431E}" destId="{CACF76BD-BD62-4431-908E-63055439D8FB}" srcOrd="0" destOrd="0" presId="urn:microsoft.com/office/officeart/2018/2/layout/IconCircleList"/>
    <dgm:cxn modelId="{168EFAC6-789D-4AC8-A60C-4A322E58AD11}" type="presParOf" srcId="{50F99A51-2BF2-4CF6-83F8-6DFF2E6A431E}" destId="{F281F795-4FBD-454B-8B01-6252AAD15416}" srcOrd="1" destOrd="0" presId="urn:microsoft.com/office/officeart/2018/2/layout/IconCircleList"/>
    <dgm:cxn modelId="{61DB0CFA-4613-46C2-A6C5-DDDEF68B1155}" type="presParOf" srcId="{50F99A51-2BF2-4CF6-83F8-6DFF2E6A431E}" destId="{E7D6540F-BC71-4774-8751-F4719ECFF757}" srcOrd="2" destOrd="0" presId="urn:microsoft.com/office/officeart/2018/2/layout/IconCircleList"/>
    <dgm:cxn modelId="{CCE846E0-1A82-460E-95A7-34936B0F7B66}" type="presParOf" srcId="{50F99A51-2BF2-4CF6-83F8-6DFF2E6A431E}" destId="{5C2E876A-6EE9-420F-B635-885AF6DAED67}" srcOrd="3" destOrd="0" presId="urn:microsoft.com/office/officeart/2018/2/layout/IconCircleList"/>
    <dgm:cxn modelId="{2962F3B6-DB31-41EC-A400-B71C7F68B217}" type="presParOf" srcId="{E5369E13-2446-4569-AC6D-4A59898C4365}" destId="{E4EA9B91-12CC-4030-BFAF-746FE5BBDFDE}" srcOrd="5" destOrd="0" presId="urn:microsoft.com/office/officeart/2018/2/layout/IconCircleList"/>
    <dgm:cxn modelId="{B95A239C-8369-4927-9E02-C31A51951A84}" type="presParOf" srcId="{E5369E13-2446-4569-AC6D-4A59898C4365}" destId="{3F7EB56A-D10D-4642-997B-92EC62D2E242}" srcOrd="6" destOrd="0" presId="urn:microsoft.com/office/officeart/2018/2/layout/IconCircleList"/>
    <dgm:cxn modelId="{15740685-429F-44FA-912F-CA4751FBC179}" type="presParOf" srcId="{3F7EB56A-D10D-4642-997B-92EC62D2E242}" destId="{7064CD4B-2BD3-498B-ABE2-DEE6C7A22C79}" srcOrd="0" destOrd="0" presId="urn:microsoft.com/office/officeart/2018/2/layout/IconCircleList"/>
    <dgm:cxn modelId="{88B6A7DC-D5AD-4278-9DB9-446320153E86}" type="presParOf" srcId="{3F7EB56A-D10D-4642-997B-92EC62D2E242}" destId="{9D71496F-2AE6-4DA2-8A00-80539AA55CE4}" srcOrd="1" destOrd="0" presId="urn:microsoft.com/office/officeart/2018/2/layout/IconCircleList"/>
    <dgm:cxn modelId="{227D0AC0-CF37-4E4D-9E5D-A7A5FB40DA42}" type="presParOf" srcId="{3F7EB56A-D10D-4642-997B-92EC62D2E242}" destId="{097CBB89-E9AA-4CD3-B2C8-83CA6FF23FC3}" srcOrd="2" destOrd="0" presId="urn:microsoft.com/office/officeart/2018/2/layout/IconCircleList"/>
    <dgm:cxn modelId="{DA0C47D4-ECAF-455F-AB15-07E8145FCA94}" type="presParOf" srcId="{3F7EB56A-D10D-4642-997B-92EC62D2E242}" destId="{D4417F08-8261-43F4-919B-983C7A4DBCF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75135-85D5-4A20-BB68-E9FE6DA063B2}">
      <dsp:nvSpPr>
        <dsp:cNvPr id="0" name=""/>
        <dsp:cNvSpPr/>
      </dsp:nvSpPr>
      <dsp:spPr>
        <a:xfrm>
          <a:off x="2193238" y="514"/>
          <a:ext cx="2523910" cy="25239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This project was aimed to used sentiment analysis to determine whether to recommend this restaurant based on their reviews</a:t>
          </a:r>
          <a:endParaRPr lang="en-US" sz="1300" kern="1200"/>
        </a:p>
      </dsp:txBody>
      <dsp:txXfrm>
        <a:off x="2824216" y="514"/>
        <a:ext cx="1261955" cy="2082226"/>
      </dsp:txXfrm>
    </dsp:sp>
    <dsp:sp modelId="{BC040459-BE84-4E29-9DCE-6527B986C921}">
      <dsp:nvSpPr>
        <dsp:cNvPr id="0" name=""/>
        <dsp:cNvSpPr/>
      </dsp:nvSpPr>
      <dsp:spPr>
        <a:xfrm rot="7200000">
          <a:off x="3651904" y="2526999"/>
          <a:ext cx="2523910" cy="25239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 can benefit the business by taking into consideration the reviews by various consumers</a:t>
          </a:r>
        </a:p>
      </dsp:txBody>
      <dsp:txXfrm rot="-5400000">
        <a:off x="4064001" y="3268397"/>
        <a:ext cx="2082226" cy="1261955"/>
      </dsp:txXfrm>
    </dsp:sp>
    <dsp:sp modelId="{CC3A1D15-51DD-4989-8D38-DBA2CDF74448}">
      <dsp:nvSpPr>
        <dsp:cNvPr id="0" name=""/>
        <dsp:cNvSpPr/>
      </dsp:nvSpPr>
      <dsp:spPr>
        <a:xfrm rot="14400000">
          <a:off x="734571" y="2526999"/>
          <a:ext cx="2523910" cy="252391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Finally, to attain a common ground for recommending a restaurant based on reviews</a:t>
          </a:r>
        </a:p>
      </dsp:txBody>
      <dsp:txXfrm rot="5400000">
        <a:off x="764158" y="3268397"/>
        <a:ext cx="2082226" cy="1261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5307B-FE0A-4698-9333-CED6E1F36CA5}">
      <dsp:nvSpPr>
        <dsp:cNvPr id="0" name=""/>
        <dsp:cNvSpPr/>
      </dsp:nvSpPr>
      <dsp:spPr>
        <a:xfrm>
          <a:off x="950813" y="562541"/>
          <a:ext cx="1254948" cy="1254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E78E7-B924-4AB1-BF4B-42BD53913F0B}">
      <dsp:nvSpPr>
        <dsp:cNvPr id="0" name=""/>
        <dsp:cNvSpPr/>
      </dsp:nvSpPr>
      <dsp:spPr>
        <a:xfrm>
          <a:off x="183900" y="2166053"/>
          <a:ext cx="2788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We use the following classification models: </a:t>
          </a:r>
          <a:endParaRPr lang="en-US" sz="1400" kern="1200"/>
        </a:p>
      </dsp:txBody>
      <dsp:txXfrm>
        <a:off x="183900" y="2166053"/>
        <a:ext cx="2788774" cy="720000"/>
      </dsp:txXfrm>
    </dsp:sp>
    <dsp:sp modelId="{F0C01794-C06A-41A9-87E9-CCF90492CCC5}">
      <dsp:nvSpPr>
        <dsp:cNvPr id="0" name=""/>
        <dsp:cNvSpPr/>
      </dsp:nvSpPr>
      <dsp:spPr>
        <a:xfrm>
          <a:off x="4227623" y="562541"/>
          <a:ext cx="1254948" cy="1254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F9FF4-A955-404A-8188-ACE2501DB20D}">
      <dsp:nvSpPr>
        <dsp:cNvPr id="0" name=""/>
        <dsp:cNvSpPr/>
      </dsp:nvSpPr>
      <dsp:spPr>
        <a:xfrm>
          <a:off x="3460710" y="2166053"/>
          <a:ext cx="2788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NAIVE BAYES To run machine learning algorithms we need to convert text files into numerical feature vectors.</a:t>
          </a:r>
          <a:endParaRPr lang="en-US" sz="1400" kern="1200"/>
        </a:p>
      </dsp:txBody>
      <dsp:txXfrm>
        <a:off x="3460710" y="2166053"/>
        <a:ext cx="2788774" cy="720000"/>
      </dsp:txXfrm>
    </dsp:sp>
    <dsp:sp modelId="{446EF561-3A94-49EE-B049-F619D110447C}">
      <dsp:nvSpPr>
        <dsp:cNvPr id="0" name=""/>
        <dsp:cNvSpPr/>
      </dsp:nvSpPr>
      <dsp:spPr>
        <a:xfrm>
          <a:off x="7504433" y="562541"/>
          <a:ext cx="1254948" cy="1254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9E7D8-A031-4185-8F25-512435ABED44}">
      <dsp:nvSpPr>
        <dsp:cNvPr id="0" name=""/>
        <dsp:cNvSpPr/>
      </dsp:nvSpPr>
      <dsp:spPr>
        <a:xfrm>
          <a:off x="6737520" y="2166053"/>
          <a:ext cx="2788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 top of that, </a:t>
          </a:r>
          <a:r>
            <a:rPr lang="en-US" sz="1400" b="0" i="0" kern="1200"/>
            <a:t>We will use bag of words model for our analysis</a:t>
          </a:r>
          <a:endParaRPr lang="en-US" sz="1400" kern="1200"/>
        </a:p>
      </dsp:txBody>
      <dsp:txXfrm>
        <a:off x="6737520" y="2166053"/>
        <a:ext cx="278877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FDAE6-8E30-4296-854F-2BBD87B97E97}">
      <dsp:nvSpPr>
        <dsp:cNvPr id="0" name=""/>
        <dsp:cNvSpPr/>
      </dsp:nvSpPr>
      <dsp:spPr>
        <a:xfrm>
          <a:off x="57854" y="123482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2DBC7-D456-47D2-8059-988DDF708DD4}">
      <dsp:nvSpPr>
        <dsp:cNvPr id="0" name=""/>
        <dsp:cNvSpPr/>
      </dsp:nvSpPr>
      <dsp:spPr>
        <a:xfrm>
          <a:off x="321652" y="387280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0518B-B410-4812-964A-3922263FBE22}">
      <dsp:nvSpPr>
        <dsp:cNvPr id="0" name=""/>
        <dsp:cNvSpPr/>
      </dsp:nvSpPr>
      <dsp:spPr>
        <a:xfrm>
          <a:off x="1583219" y="12348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This project was aimed to used sentiment analysis to determine whether to recommend this restaurant based on their reviews. </a:t>
          </a:r>
          <a:endParaRPr lang="en-US" sz="1400" kern="1200"/>
        </a:p>
      </dsp:txBody>
      <dsp:txXfrm>
        <a:off x="1583219" y="123482"/>
        <a:ext cx="2961002" cy="1256182"/>
      </dsp:txXfrm>
    </dsp:sp>
    <dsp:sp modelId="{1C693938-10DE-474F-B739-121307E94F71}">
      <dsp:nvSpPr>
        <dsp:cNvPr id="0" name=""/>
        <dsp:cNvSpPr/>
      </dsp:nvSpPr>
      <dsp:spPr>
        <a:xfrm>
          <a:off x="5060153" y="123482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3657B-3CBF-4FE1-83E6-657C108009E0}">
      <dsp:nvSpPr>
        <dsp:cNvPr id="0" name=""/>
        <dsp:cNvSpPr/>
      </dsp:nvSpPr>
      <dsp:spPr>
        <a:xfrm>
          <a:off x="5323952" y="387280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F83-EF33-431F-87EA-9CC37B3E4084}">
      <dsp:nvSpPr>
        <dsp:cNvPr id="0" name=""/>
        <dsp:cNvSpPr/>
      </dsp:nvSpPr>
      <dsp:spPr>
        <a:xfrm>
          <a:off x="6585518" y="12348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We started with the data wrangling and text mining, which cover change text into tokens, remove punctuation, numbers, stop words and normalization them by using lemmatization. </a:t>
          </a:r>
          <a:endParaRPr lang="en-US" sz="1400" kern="1200"/>
        </a:p>
      </dsp:txBody>
      <dsp:txXfrm>
        <a:off x="6585518" y="123482"/>
        <a:ext cx="2961002" cy="1256182"/>
      </dsp:txXfrm>
    </dsp:sp>
    <dsp:sp modelId="{CACF76BD-BD62-4431-908E-63055439D8FB}">
      <dsp:nvSpPr>
        <dsp:cNvPr id="0" name=""/>
        <dsp:cNvSpPr/>
      </dsp:nvSpPr>
      <dsp:spPr>
        <a:xfrm>
          <a:off x="57854" y="1944828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1F795-4FBD-454B-8B01-6252AAD15416}">
      <dsp:nvSpPr>
        <dsp:cNvPr id="0" name=""/>
        <dsp:cNvSpPr/>
      </dsp:nvSpPr>
      <dsp:spPr>
        <a:xfrm>
          <a:off x="321652" y="2208627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E876A-6EE9-420F-B635-885AF6DAED67}">
      <dsp:nvSpPr>
        <dsp:cNvPr id="0" name=""/>
        <dsp:cNvSpPr/>
      </dsp:nvSpPr>
      <dsp:spPr>
        <a:xfrm>
          <a:off x="1583219" y="194482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Following we used bag of words model to convert the text into numerical feature vectors. </a:t>
          </a:r>
          <a:endParaRPr lang="en-US" sz="1400" kern="1200"/>
        </a:p>
      </dsp:txBody>
      <dsp:txXfrm>
        <a:off x="1583219" y="1944828"/>
        <a:ext cx="2961002" cy="1256182"/>
      </dsp:txXfrm>
    </dsp:sp>
    <dsp:sp modelId="{7064CD4B-2BD3-498B-ABE2-DEE6C7A22C79}">
      <dsp:nvSpPr>
        <dsp:cNvPr id="0" name=""/>
        <dsp:cNvSpPr/>
      </dsp:nvSpPr>
      <dsp:spPr>
        <a:xfrm>
          <a:off x="5060153" y="1944828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1496F-2AE6-4DA2-8A00-80539AA55CE4}">
      <dsp:nvSpPr>
        <dsp:cNvPr id="0" name=""/>
        <dsp:cNvSpPr/>
      </dsp:nvSpPr>
      <dsp:spPr>
        <a:xfrm>
          <a:off x="5323952" y="2208627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17F08-8261-43F4-919B-983C7A4DBCFC}">
      <dsp:nvSpPr>
        <dsp:cNvPr id="0" name=""/>
        <dsp:cNvSpPr/>
      </dsp:nvSpPr>
      <dsp:spPr>
        <a:xfrm>
          <a:off x="6585518" y="194482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Finally, we started training different Classification models and we got the accuracy of 0.685 for Naive Bayes</a:t>
          </a:r>
          <a:endParaRPr lang="en-US" sz="1400" kern="1200"/>
        </a:p>
      </dsp:txBody>
      <dsp:txXfrm>
        <a:off x="6585518" y="1944828"/>
        <a:ext cx="2961002" cy="125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5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4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2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6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4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3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6133E9-A654-4C17-8C3C-DDCAC83D6EBF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BFCC-B9DD-4F1C-88AE-FEA60430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problem</a:t>
            </a:r>
            <a:b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BE6694F-C58C-4464-A6A6-6EDB3A663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8576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202D41-C23F-44BE-ADEE-5BC97BD42CC9}"/>
              </a:ext>
            </a:extLst>
          </p:cNvPr>
          <p:cNvCxnSpPr>
            <a:stCxn id="2" idx="1"/>
          </p:cNvCxnSpPr>
          <p:nvPr/>
        </p:nvCxnSpPr>
        <p:spPr>
          <a:xfrm>
            <a:off x="8177212" y="3162898"/>
            <a:ext cx="2860243" cy="144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3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7EDA-8298-4473-8250-4CB761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28" y="1862897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Most Common words in Negative Review</a:t>
            </a:r>
            <a:br>
              <a:rPr lang="en-US" sz="2500" dirty="0"/>
            </a:br>
            <a:endParaRPr lang="en-US" sz="25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1E97B7-3E1B-40A4-82C6-9A90951BC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" t="17888" r="45547" b="25440"/>
          <a:stretch/>
        </p:blipFill>
        <p:spPr>
          <a:xfrm>
            <a:off x="4724399" y="1113433"/>
            <a:ext cx="5905501" cy="3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7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8A9A8-ED03-40D8-806A-38FA1838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Sentiment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1F49211-FDE4-4585-ADB1-233846A68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57009" r="72558" b="5621"/>
          <a:stretch/>
        </p:blipFill>
        <p:spPr>
          <a:xfrm>
            <a:off x="7936724" y="1415430"/>
            <a:ext cx="3184185" cy="3259541"/>
          </a:xfrm>
          <a:prstGeom prst="rect">
            <a:avLst/>
          </a:prstGeom>
        </p:spPr>
      </p:pic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F9A657-4D29-4CB3-B24F-B5DFBD144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t="26962" r="61376" b="10827"/>
          <a:stretch/>
        </p:blipFill>
        <p:spPr>
          <a:xfrm>
            <a:off x="4508637" y="1226728"/>
            <a:ext cx="3428087" cy="38633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F95D-43B6-425C-961F-BC75F6D1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684816"/>
            <a:ext cx="9605635" cy="1059305"/>
          </a:xfrm>
        </p:spPr>
        <p:txBody>
          <a:bodyPr>
            <a:noAutofit/>
          </a:bodyPr>
          <a:lstStyle/>
          <a:p>
            <a:pPr algn="ctr"/>
            <a:br>
              <a:rPr lang="en-US" sz="3600"/>
            </a:br>
            <a:r>
              <a:rPr lang="en-IN" sz="3600"/>
              <a:t>model</a:t>
            </a:r>
            <a:endParaRPr lang="en-IN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C32E7-E51E-4EDD-9FC6-C853D15390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5729771"/>
              </p:ext>
            </p:extLst>
          </p:nvPr>
        </p:nvGraphicFramePr>
        <p:xfrm>
          <a:off x="1447331" y="2010878"/>
          <a:ext cx="9710196" cy="344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98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8A9A8-ED03-40D8-806A-38FA1838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33DC80-E294-4F57-B348-67D1FC8193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23626" r="55478" b="50876"/>
          <a:stretch/>
        </p:blipFill>
        <p:spPr>
          <a:xfrm>
            <a:off x="4674391" y="1359671"/>
            <a:ext cx="6150627" cy="30408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5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82093F-64E3-4FF5-ABD6-636ABE940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53623" r="55227" b="5840"/>
          <a:stretch/>
        </p:blipFill>
        <p:spPr>
          <a:xfrm>
            <a:off x="4571849" y="1289890"/>
            <a:ext cx="6491111" cy="32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AD2071-FAE6-400A-9225-BA9D14C4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CB1C25-9149-4C9D-B64B-F025DE94F1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278519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89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7EDA-8298-4473-8250-4CB761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Importing </a:t>
            </a:r>
            <a:br>
              <a:rPr lang="en-US" sz="3300" dirty="0"/>
            </a:br>
            <a:r>
              <a:rPr lang="en-US" sz="3300" dirty="0"/>
              <a:t>and </a:t>
            </a:r>
            <a:br>
              <a:rPr lang="en-US" sz="3300" dirty="0"/>
            </a:br>
            <a:r>
              <a:rPr lang="en-US" sz="3300" dirty="0"/>
              <a:t>Loading </a:t>
            </a:r>
            <a:br>
              <a:rPr lang="en-US" sz="3300" dirty="0"/>
            </a:br>
            <a:endParaRPr lang="en-US" sz="33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0F109B-5710-4D35-8179-2EB00CB5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" t="13296" r="58309" b="12064"/>
          <a:stretch/>
        </p:blipFill>
        <p:spPr>
          <a:xfrm>
            <a:off x="5405286" y="1047750"/>
            <a:ext cx="4524375" cy="406448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D2071-FAE6-400A-9225-BA9D14C4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Transformations</a:t>
            </a:r>
          </a:p>
        </p:txBody>
      </p: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21A5-0195-45B9-B9BA-62829AD29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dirty="0"/>
              <a:t>We started with the data wrangling and text mining, which cover change text into tokens, remove punctuation, numbers, stop words.</a:t>
            </a:r>
          </a:p>
        </p:txBody>
      </p:sp>
    </p:spTree>
    <p:extLst>
      <p:ext uri="{BB962C8B-B14F-4D97-AF65-F5344CB8AC3E}">
        <p14:creationId xmlns:p14="http://schemas.microsoft.com/office/powerpoint/2010/main" val="69489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7EDA-8298-4473-8250-4CB761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Data Wrangling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CC56AB-814C-4FD4-AE02-E4AD51E10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" t="11689" r="44949" b="9066"/>
          <a:stretch/>
        </p:blipFill>
        <p:spPr>
          <a:xfrm>
            <a:off x="4838700" y="976902"/>
            <a:ext cx="5657850" cy="413533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0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1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2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7EDA-8298-4473-8250-4CB761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Text Mining</a:t>
            </a:r>
          </a:p>
        </p:txBody>
      </p: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 2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3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1F6F8D-B4CD-426C-BEEB-D32C1E469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t="18040" r="34546" b="10170"/>
          <a:stretch/>
        </p:blipFill>
        <p:spPr>
          <a:xfrm>
            <a:off x="4622800" y="1026162"/>
            <a:ext cx="6278493" cy="4086077"/>
          </a:xfrm>
          <a:prstGeom prst="rect">
            <a:avLst/>
          </a:prstGeom>
        </p:spPr>
      </p:pic>
      <p:pic>
        <p:nvPicPr>
          <p:cNvPr id="51" name="Picture 3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3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3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7EDA-8298-4473-8250-4CB761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517784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1700" dirty="0"/>
            </a:br>
            <a:r>
              <a:rPr lang="en-US" sz="2000" dirty="0">
                <a:solidFill>
                  <a:schemeClr val="accent1"/>
                </a:solidFill>
              </a:rPr>
              <a:t>Normalization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of  words in the corpus by transforming  all of different forms of the word into one.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76AD15-172A-484A-B3C2-C8075CD14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18132" r="36968" b="42955"/>
          <a:stretch/>
        </p:blipFill>
        <p:spPr>
          <a:xfrm>
            <a:off x="4875997" y="1517784"/>
            <a:ext cx="5964379" cy="29018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2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7EDA-8298-4473-8250-4CB761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br>
              <a:rPr lang="en-US" sz="2800" dirty="0"/>
            </a:br>
            <a:r>
              <a:rPr lang="en-US" sz="2800" dirty="0" err="1"/>
              <a:t>Wordcloud</a:t>
            </a:r>
            <a:br>
              <a:rPr lang="en-US" sz="2800" dirty="0"/>
            </a:br>
            <a:r>
              <a:rPr lang="en-US" sz="2800" dirty="0"/>
              <a:t>(Repetition of words)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B9C8CD-E866-4EF7-B276-51AC22303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" t="20800" r="32681" b="24323"/>
          <a:stretch/>
        </p:blipFill>
        <p:spPr>
          <a:xfrm>
            <a:off x="4618374" y="1483228"/>
            <a:ext cx="6282919" cy="3132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" name="Picture 3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4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4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7EDA-8298-4473-8250-4CB761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Word Clouds 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/>
              <a:t>for reviews, representing most common words in each target class</a:t>
            </a:r>
          </a:p>
        </p:txBody>
      </p:sp>
      <p:cxnSp>
        <p:nvCxnSpPr>
          <p:cNvPr id="66" name="Straight Connector 4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Group 5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55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Content Placeholder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1B6CDF-942D-40B6-BE67-EB71D8E12F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t="40847" r="43845" b="24908"/>
          <a:stretch/>
        </p:blipFill>
        <p:spPr>
          <a:xfrm>
            <a:off x="4618374" y="1733551"/>
            <a:ext cx="6282919" cy="250011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4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7EDA-8298-4473-8250-4CB761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Most Common words in Positive Review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257167-BAF7-44BE-9A75-A0794EFFB6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t="17888" r="48983" b="24918"/>
          <a:stretch/>
        </p:blipFill>
        <p:spPr>
          <a:xfrm>
            <a:off x="5044829" y="1150597"/>
            <a:ext cx="5560524" cy="39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55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1412</TotalTime>
  <Words>272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The problem </vt:lpstr>
      <vt:lpstr>Importing  and  Loading  </vt:lpstr>
      <vt:lpstr>Transformations</vt:lpstr>
      <vt:lpstr>Data Wrangling</vt:lpstr>
      <vt:lpstr>Text Mining</vt:lpstr>
      <vt:lpstr> Normalization  of  words in the corpus by transforming  all of different forms of the word into one.</vt:lpstr>
      <vt:lpstr> Wordcloud (Repetition of words)</vt:lpstr>
      <vt:lpstr>Word Clouds  for reviews, representing most common words in each target class</vt:lpstr>
      <vt:lpstr>Most Common words in Positive Review</vt:lpstr>
      <vt:lpstr>Most Common words in Negative Review </vt:lpstr>
      <vt:lpstr>Sentiment analysis</vt:lpstr>
      <vt:lpstr> model</vt:lpstr>
      <vt:lpstr>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200 (NCC)</dc:title>
  <dc:creator>Rishabh Dev</dc:creator>
  <cp:lastModifiedBy>Rishabh Dev</cp:lastModifiedBy>
  <cp:revision>12</cp:revision>
  <dcterms:created xsi:type="dcterms:W3CDTF">2021-11-29T17:24:16Z</dcterms:created>
  <dcterms:modified xsi:type="dcterms:W3CDTF">2022-07-01T03:53:18Z</dcterms:modified>
</cp:coreProperties>
</file>