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71" r:id="rId4"/>
    <p:sldId id="257" r:id="rId5"/>
    <p:sldId id="272" r:id="rId6"/>
    <p:sldId id="289" r:id="rId7"/>
    <p:sldId id="274" r:id="rId8"/>
    <p:sldId id="273" r:id="rId9"/>
    <p:sldId id="275" r:id="rId10"/>
    <p:sldId id="283" r:id="rId11"/>
    <p:sldId id="284" r:id="rId12"/>
    <p:sldId id="287" r:id="rId13"/>
    <p:sldId id="288" r:id="rId14"/>
    <p:sldId id="290" r:id="rId15"/>
    <p:sldId id="291" r:id="rId16"/>
    <p:sldId id="285" r:id="rId17"/>
    <p:sldId id="282" r:id="rId18"/>
    <p:sldId id="286" r:id="rId19"/>
    <p:sldId id="280" r:id="rId20"/>
    <p:sldId id="294" r:id="rId21"/>
    <p:sldId id="281" r:id="rId22"/>
    <p:sldId id="293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4EBF6-8D4E-4119-BB0A-3EC388433E5C}" v="5" dt="2023-02-05T19:07:56.395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>
        <p:scale>
          <a:sx n="100" d="100"/>
          <a:sy n="100" d="100"/>
        </p:scale>
        <p:origin x="-591" y="-9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9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3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768" y="1662011"/>
            <a:ext cx="11593288" cy="180290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Clustering-Based Inference for Biomedical Entity Linking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771872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NAACL_2021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0298-E613-F0E1-4ED6-9C1CC0E0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Mention-Mention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AECC-5266-B08A-393C-A2C200A3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b="0" i="0" u="none" strike="noStrike" baseline="0" dirty="0"/>
              <a:t>Is a cross encoder taking input as </a:t>
            </a:r>
            <a:r>
              <a:rPr lang="en-US" b="0" i="0" u="none" strike="noStrike" baseline="0" dirty="0"/>
              <a:t>a pair of mention in context and producing a single scalar affinity for every </a:t>
            </a:r>
            <a:r>
              <a:rPr lang="en-US" b="0" i="0" u="none" strike="noStrike" baseline="0" dirty="0" err="1"/>
              <a:t>pair</a:t>
            </a:r>
            <a:r>
              <a:rPr lang="en-US" sz="1800" dirty="0" err="1">
                <a:latin typeface="NimbusRomNo9L-Regu"/>
              </a:rPr>
              <a:t>.</a:t>
            </a:r>
            <a:r>
              <a:rPr lang="en-US" dirty="0" err="1"/>
              <a:t>A</a:t>
            </a:r>
            <a:r>
              <a:rPr lang="en-US" dirty="0"/>
              <a:t> </a:t>
            </a:r>
            <a:endParaRPr lang="en-US" sz="1800" b="0" i="0" u="none" strike="noStrike" baseline="0" dirty="0">
              <a:latin typeface="NimbusRomNo9L-Regu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1800" dirty="0">
              <a:latin typeface="NimbusRomNo9L-Regu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IN" b="0" i="0" u="none" strike="noStrike" baseline="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b="0" i="0" u="none" strike="noStrike" baseline="0" dirty="0"/>
              <a:t>The affinity for a </a:t>
            </a:r>
            <a:r>
              <a:rPr lang="en-US" b="0" i="0" u="none" strike="noStrike" baseline="0" dirty="0"/>
              <a:t>mention pair is computed by concatenating their mention representations(embeddings?) and passing it through a linear layer with a sigmoid activation.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9E94A-7B68-0CD0-A3EC-55F07FDD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3028946"/>
            <a:ext cx="6408712" cy="9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00A5-A78C-EF3B-7558-CA6B5528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AFF1-170F-5FDB-5D13-DC93482C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a variant of the maximum spanning tree (MST) supervised single linkage clustering algorithm presented in Yadav et al. (2019).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Mention-</a:t>
            </a:r>
            <a:r>
              <a:rPr lang="en-US" dirty="0" err="1"/>
              <a:t>Ment</a:t>
            </a:r>
            <a:r>
              <a:rPr lang="en-US" dirty="0"/>
              <a:t> model runs an algorithm to perform clustering based on scores generated by a trainable model.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is to minimize the following loss triplet max-margin with margin mu for each cluster C*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4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023A-C7ED-2691-9B0B-B365E5A9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Training process of Clustering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0F5BC-7DBD-F773-7942-AD5EBC5C2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772816"/>
            <a:ext cx="9648054" cy="5040560"/>
          </a:xfrm>
        </p:spPr>
      </p:pic>
    </p:spTree>
    <p:extLst>
      <p:ext uri="{BB962C8B-B14F-4D97-AF65-F5344CB8AC3E}">
        <p14:creationId xmlns:p14="http://schemas.microsoft.com/office/powerpoint/2010/main" val="388005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1E91-1382-7207-7176-A3CB9E2E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_(a-b)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08FE2-D7AC-4D93-822F-429061CD9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628800"/>
            <a:ext cx="9577064" cy="4954562"/>
          </a:xfrm>
        </p:spPr>
      </p:pic>
    </p:spTree>
    <p:extLst>
      <p:ext uri="{BB962C8B-B14F-4D97-AF65-F5344CB8AC3E}">
        <p14:creationId xmlns:p14="http://schemas.microsoft.com/office/powerpoint/2010/main" val="378011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1FFE-5D7A-BDA4-D2D6-21BD27B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61836-DE9C-9850-D7D3-079EB2126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905000"/>
            <a:ext cx="9756574" cy="4620344"/>
          </a:xfrm>
        </p:spPr>
      </p:pic>
    </p:spTree>
    <p:extLst>
      <p:ext uri="{BB962C8B-B14F-4D97-AF65-F5344CB8AC3E}">
        <p14:creationId xmlns:p14="http://schemas.microsoft.com/office/powerpoint/2010/main" val="5814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312C-6BD9-1844-35B4-AD0F7069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 for loss function terms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F65984-9D08-286C-9850-51C2C5DF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objective of loss function is to , is to keep those negatives which are closest from ground truth only.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for each anchor point and  positive edge node pair , sum over diff between all negative candidates affinity with anchor and </a:t>
            </a:r>
            <a:r>
              <a:rPr lang="en-IN" sz="1400" dirty="0" err="1"/>
              <a:t>pos</a:t>
            </a:r>
            <a:r>
              <a:rPr lang="en-IN" sz="1400" dirty="0"/>
              <a:t> with anchor  and minimize this sum .(assumption).positive here is ground truth 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37FDBD-6AEF-463E-1F09-B87DF7E24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3645024"/>
            <a:ext cx="727280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AAFE-5AFD-5544-DF4E-A3507FEE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Loss Functions for the affinity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E2A6-FA72-F0E7-0AD4-677F6E7D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For each cluster C belonging to C* (true) minimize 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Similarly for mention entity model training objective is to minimize: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0D2F84-FABC-3529-B63F-782C0C5E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678" y="2492896"/>
            <a:ext cx="6336703" cy="172819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52AAD-C232-C967-C764-50FD93C47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669" y="5040303"/>
            <a:ext cx="6408712" cy="18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2A4-4252-14C7-66D1-283F5AFB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53DE6E-85BC-F3D7-21E0-3FFC5750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</a:t>
            </a:r>
          </a:p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13DC66-45D8-11C0-4D13-581F10F8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628800"/>
            <a:ext cx="904130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BE88-91F7-AE73-9781-34EF565B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2966-9D4E-D18C-093E-42492BFA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MedMention</a:t>
            </a:r>
            <a:r>
              <a:rPr lang="en-IN" dirty="0"/>
              <a:t> and BC5DR datasets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this linking example m3 correctly links to it gold target e1 instead of e3 although the affinity scores are w(m3,e1)&gt;w(m3,e3)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F5A0B-7F0F-98B9-CBF8-B5347972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55" y="3284984"/>
            <a:ext cx="7489314" cy="31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9550-E123-05A1-ACD3-6BB30752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476F41-EC2D-388C-8D7E-0B5958F6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Mention-mention relationships are also explored in some previous works also. These works use attention in a way to build the context representation of the mentions. However, as mentioned by </a:t>
            </a:r>
            <a:r>
              <a:rPr lang="en-US" dirty="0" err="1"/>
              <a:t>Logeswaran</a:t>
            </a:r>
            <a:r>
              <a:rPr lang="en-US" dirty="0"/>
              <a:t> et al. (2019) is not well suited for zero-shot linking.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9E076-D9AF-1BF0-D808-105E8790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3645024"/>
            <a:ext cx="7524329" cy="22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7876-F0F8-219E-8137-C6451443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Problem with existing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9B32-343A-96E3-437C-6B2B2AAB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sz="2600" dirty="0"/>
              <a:t>One technique uncommon in BEL that deserves more attention is clustering.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This approach works well when mentions may be difficult to link directly to their  ground truth entity, but may have very clear coreference relationships to other mentions.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 Most SOTA do not record interaction between intra document mentions , which are similar in nature based on some similarity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264A-5A92-F158-4F4D-7A10354E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15D5-6071-E4A4-591A-DD346E98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Due to TAGGERONE’s joint entity recognition , for comparison to be fair gold entity results are also passed to each of the model and result is reported.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the performance of the independent model is upper bounded by the recall of candidate generation, this is not an upper bound for the clustering-based model.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clustering-based model can allow mentions that have no suitable candidates to link to other mentions in the same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5813-1B4F-31E1-3C54-12BBE724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Candidate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EEEE66-E1AA-0B95-4447-2999E8E4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b="0" i="0" u="none" strike="noStrike" baseline="0" dirty="0"/>
              <a:t>N-gram TFIDF model to produce candidates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The candidate generator utilizes the 200k most frequent character-n-grams, and the 200k most frequent words in the names in E to produce sparse vectors for all E of the mentions and entity descriptions.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We show through analysis that our approach is better suited to link mentions with ambiguous surface forms and link mentions where the ground truth entity is not in the candidate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7AD1-7428-F214-502B-BCDDBA2C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Limitation/</a:t>
            </a:r>
            <a:r>
              <a:rPr lang="en-IN" dirty="0" err="1"/>
              <a:t>ambiguties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5957-DF4A-C78C-1EC8-77051E17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What if node matches randomly wrongly with entity with high score.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this model is effective for zero shot learning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About gold target insertion and candidate generation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model will handle ambiguity and zero shot learning in theory.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ambiguity , high score attachment with </a:t>
            </a:r>
            <a:r>
              <a:rPr lang="en-IN" dirty="0" err="1"/>
              <a:t>prerelevance</a:t>
            </a:r>
            <a:r>
              <a:rPr lang="en-IN" dirty="0"/>
              <a:t> entity should be </a:t>
            </a:r>
            <a:r>
              <a:rPr lang="en-IN" dirty="0" err="1"/>
              <a:t>overcomed</a:t>
            </a:r>
            <a:r>
              <a:rPr lang="en-IN" dirty="0"/>
              <a:t> by score within the similar mentions.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Small information is available or ambiguity is there in linking.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3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D16E-AA74-7BDF-BC93-35AF0BDE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6464-2572-FAFD-998C-A7565AC8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Recent Encoder based model utilize training which are discussed previously are some such examples.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Although they take context to learn but do not work on intra document mention interaction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summarize with recent papers discussed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Dual encoder based model , paper using LATTE 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 , for both ,zero shot learning or for ambiguous surface mentions this approach should , in theory work well.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9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274638"/>
            <a:ext cx="9143998" cy="1020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 Example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9CD55-0A44-BC4C-CDA0-91B3D298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1700808"/>
            <a:ext cx="7632848" cy="50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F280-5A5E-368C-5BA4-B2EC0ED8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Overview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ED82-D642-037D-293C-7F998A01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This model b</a:t>
            </a:r>
            <a:r>
              <a:rPr lang="en-US" b="0" i="0" u="none" strike="noStrike" baseline="0" dirty="0"/>
              <a:t>uilds a graph where</a:t>
            </a:r>
          </a:p>
          <a:p>
            <a:pPr marL="0" indent="0" algn="l">
              <a:buNone/>
            </a:pPr>
            <a:endParaRPr lang="en-US" b="0" i="0" u="none" strike="noStrike" baseline="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u="none" strike="noStrike" baseline="0" dirty="0"/>
              <a:t>Nodes -  union of all of the mentions and entities and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E</a:t>
            </a:r>
            <a:r>
              <a:rPr lang="en-US" b="0" i="0" u="none" strike="noStrike" baseline="0" dirty="0"/>
              <a:t>dges - have weights denoting the affinities between </a:t>
            </a:r>
            <a:r>
              <a:rPr lang="en-IN" b="0" i="0" u="none" strike="noStrike" baseline="0" dirty="0"/>
              <a:t>the endpoints.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b="0" i="0" u="none" strike="noStrike" baseline="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/>
              <a:t>Each cluster has must have one single entity. Mentions are either directly linked or join a cluster for linking to be done.</a:t>
            </a:r>
          </a:p>
        </p:txBody>
      </p:sp>
    </p:spTree>
    <p:extLst>
      <p:ext uri="{BB962C8B-B14F-4D97-AF65-F5344CB8AC3E}">
        <p14:creationId xmlns:p14="http://schemas.microsoft.com/office/powerpoint/2010/main" val="24250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634F-9511-D0DE-1E84-01EA4E50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General Symbols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CC4C6-0EC3-D9B0-F058-09CB9DC94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18" y="1905000"/>
            <a:ext cx="9457145" cy="4678362"/>
          </a:xfrm>
        </p:spPr>
      </p:pic>
    </p:spTree>
    <p:extLst>
      <p:ext uri="{BB962C8B-B14F-4D97-AF65-F5344CB8AC3E}">
        <p14:creationId xmlns:p14="http://schemas.microsoft.com/office/powerpoint/2010/main" val="15292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CA13-E609-DA9F-547F-7BD0F62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Some notations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9133F-668D-ECC5-51A9-4C965B695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2573929"/>
            <a:ext cx="6768752" cy="6680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1CD1E-6C5D-493A-DDE4-D2898AB9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3616037"/>
            <a:ext cx="8712968" cy="21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82AD-8B31-FE49-C123-E5921721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5523-B19F-A058-F195-F7E18DB3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                                                                                  are the functions to calculate </a:t>
            </a:r>
            <a:r>
              <a:rPr lang="en-IN" dirty="0" err="1"/>
              <a:t>affinitiy</a:t>
            </a:r>
            <a:r>
              <a:rPr lang="en-IN" dirty="0"/>
              <a:t> score between nodes.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Graph G is given as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   is candidate set for mention.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6515C-7F44-5766-6B6C-6C02187B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876547"/>
            <a:ext cx="5616624" cy="427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BC586-D522-8B18-0466-67C80B6A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3356992"/>
            <a:ext cx="4680520" cy="427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D2D7E-0649-65F7-7DD0-CA3297A7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8" y="3356992"/>
            <a:ext cx="2933721" cy="434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7E3FD-052F-0213-3EE3-89EEE4623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4471814"/>
            <a:ext cx="884087" cy="4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5BA8-8CDC-43D9-0494-2FDD3F04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77FD-EBFE-3672-C4FF-EDC29A20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Affinity here is defined as the score of similarity between two nodes of graph.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every cluster contains one entity this process terminate. Initial state is one mention per cluster.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two trainable models for affinity calc. </a:t>
            </a:r>
            <a:r>
              <a:rPr lang="en-US" dirty="0" err="1"/>
              <a:t>inititallized</a:t>
            </a:r>
            <a:r>
              <a:rPr lang="en-US" dirty="0"/>
              <a:t> with embeddings from </a:t>
            </a:r>
            <a:r>
              <a:rPr lang="en-US" dirty="0" err="1"/>
              <a:t>BioBert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4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3516</TotalTime>
  <Words>826</Words>
  <Application>Microsoft Office PowerPoint</Application>
  <PresentationFormat>Custom</PresentationFormat>
  <Paragraphs>84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Corbel</vt:lpstr>
      <vt:lpstr>NimbusRomNo9L-Regu</vt:lpstr>
      <vt:lpstr>Wingdings</vt:lpstr>
      <vt:lpstr>Chalkboard 16x9</vt:lpstr>
      <vt:lpstr>Clustering-Based Inference for Biomedical Entity Linking</vt:lpstr>
      <vt:lpstr>The Problem with existing solution</vt:lpstr>
      <vt:lpstr>_</vt:lpstr>
      <vt:lpstr>An Example</vt:lpstr>
      <vt:lpstr>Overview of proposed solution</vt:lpstr>
      <vt:lpstr>General Symbols</vt:lpstr>
      <vt:lpstr>Some notations</vt:lpstr>
      <vt:lpstr>Notations</vt:lpstr>
      <vt:lpstr>Model Overview</vt:lpstr>
      <vt:lpstr>Mention-Mention Model</vt:lpstr>
      <vt:lpstr>Training </vt:lpstr>
      <vt:lpstr>Training process of Clustering Algorithm</vt:lpstr>
      <vt:lpstr>_(a-b)</vt:lpstr>
      <vt:lpstr>Algorithm</vt:lpstr>
      <vt:lpstr>Notation for loss function terms</vt:lpstr>
      <vt:lpstr>Loss Functions for the affinity models</vt:lpstr>
      <vt:lpstr>Results</vt:lpstr>
      <vt:lpstr>Observations</vt:lpstr>
      <vt:lpstr>example</vt:lpstr>
      <vt:lpstr>Observation</vt:lpstr>
      <vt:lpstr>Candidate generation</vt:lpstr>
      <vt:lpstr>Limitation/ambiguties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Clustering-Based Inference for Biomedical Entity Linking</dc:title>
  <dc:creator>rishabh dev singh</dc:creator>
  <cp:lastModifiedBy>rishabh dev singh</cp:lastModifiedBy>
  <cp:revision>5</cp:revision>
  <dcterms:created xsi:type="dcterms:W3CDTF">2023-02-03T10:26:45Z</dcterms:created>
  <dcterms:modified xsi:type="dcterms:W3CDTF">2023-02-05T21:03:13Z</dcterms:modified>
</cp:coreProperties>
</file>