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0" r:id="rId4"/>
    <p:sldId id="295" r:id="rId5"/>
    <p:sldId id="271" r:id="rId6"/>
    <p:sldId id="272" r:id="rId7"/>
    <p:sldId id="273" r:id="rId8"/>
    <p:sldId id="280" r:id="rId9"/>
    <p:sldId id="288" r:id="rId10"/>
    <p:sldId id="287" r:id="rId11"/>
    <p:sldId id="289" r:id="rId12"/>
    <p:sldId id="281" r:id="rId13"/>
    <p:sldId id="296" r:id="rId14"/>
    <p:sldId id="297" r:id="rId15"/>
    <p:sldId id="292" r:id="rId16"/>
    <p:sldId id="284" r:id="rId17"/>
    <p:sldId id="277" r:id="rId18"/>
    <p:sldId id="291" r:id="rId19"/>
    <p:sldId id="274" r:id="rId20"/>
    <p:sldId id="294" r:id="rId21"/>
    <p:sldId id="293" r:id="rId22"/>
    <p:sldId id="276" r:id="rId23"/>
    <p:sldId id="275" r:id="rId24"/>
    <p:sldId id="290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814F6-D580-A8FF-130D-E7CFE2E2C6D7}" v="9" dt="2023-02-03T10:18:56.678"/>
    <p1510:client id="{956124CC-7ADC-BA7C-06B7-501FB8D7AC1B}" v="815" dt="2023-01-29T11:38:07.895"/>
    <p1510:client id="{A02B4197-D03F-8567-B7D6-9B9A8A5FD7EE}" v="188" dt="2023-01-30T03:33:17.930"/>
    <p1510:client id="{C52A43C1-5CFD-F16A-8E5A-BEA00E2E2A90}" v="130" dt="2023-01-29T15:01:01.135"/>
    <p1510:client id="{D2804957-DBA7-19A8-D6F2-BCD7393D7176}" v="1001" dt="2023-01-30T05:49:12.037"/>
    <p1510:client id="{ECB10DDB-6AEB-16EC-F016-3A2427DB562F}" v="786" dt="2023-01-29T17:52:28.206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2:12:23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14909 6757 16383 0 0,'-5'0'0'0'0,"-7"0"0"0"0,-5 0 0 0 0,-6 0 0 0 0,-4 0 0 0 0,-2 0 0 0 0,-1 0 0 0 0,0 0 0 0 0,-1 0 0 0 0,1 0 0 0 0,5 5 0 0 0,7 7 0 0 0,7 6 0 0 0,4 5 0 0 0,4 3 0 0 0,8-2 0 0 0,2-1 0 0 0,6-3 0 0 0,0-2 0 0 0,3-2 0 0 0,4-5 0 0 0,3-4 0 0 0,-2-8 0 0 0,0-4 0 0 0,2-1 0 0 0,-4-5 0 0 0,-4-5 0 0 0,0 0 0 0 0,-3-2 0 0 0,-3-3 0 0 0,2 2 0 0 0,-2-1 0 0 0,4 3 0 0 0,-1 10 0 0 0,-3 10 0 0 0,-2 15 0 0 0,-3 10 0 0 0,-2 9 0 0 0,-1 9 0 0 0,-1 1 0 0 0,0 3 0 0 0,-1-2 0 0 0,1-5 0 0 0,-1-4 0 0 0,1-4 0 0 0,0-3 0 0 0,0-2 0 0 0,0-1 0 0 0,0-1 0 0 0,0 1 0 0 0,0-1 0 0 0,-5 1 0 0 0,-2-1 0 0 0,-4-4 0 0 0,-1-1 0 0 0,3 0 0 0 0,-4-4 0 0 0,-3-5 0 0 0,0 0 0 0 0,-1-2 0 0 0,-4-4 0 0 0,-2-2 0 0 0,2-8 0 0 0,5-9 0 0 0,5-6 0 0 0,4-7 0 0 0,4-3 0 0 0,7 3 0 0 0,8 5 0 0 0,2 1 0 0 0,-2-1 0 0 0,3-3 0 0 0,3 3 0 0 0,-1-1 0 0 0,1 4 0 0 0,-2-1 0 0 0,1 2 0 0 0,2 4 0 0 0,-1-1 0 0 0,0 2 0 0 0,-2-3 0 0 0,1 1 0 0 0,-3-3 0 0 0,2 2 0 0 0,-2 3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2:12:23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16224 5463 16383 0 0,'5'0'0'0'0,"2"-5"0"0"0,4-2 0 0 0,6 1 0 0 0,4 1 0 0 0,4 1 0 0 0,3 2 0 0 0,6 1 0 0 0,3 0 0 0 0,-1 1 0 0 0,0 0 0 0 0,-3 1 0 0 0,-1-1 0 0 0,-6 5 0 0 0,-8 7 0 0 0,-2 1 0 0 0,-3 3 0 0 0,-4 5 0 0 0,-4 2 0 0 0,-3 4 0 0 0,-1 1 0 0 0,-1 1 0 0 0,-6-4 0 0 0,-6-7 0 0 0,-2-1 0 0 0,-2-3 0 0 0,-5-5 0 0 0,2-8 0 0 0,4-10 0 0 0,5-8 0 0 0,3-6 0 0 0,4-4 0 0 0,7 2 0 0 0,3 1 0 0 0,5 5 0 0 0,0-1 0 0 0,-1 0 0 0 0,2 2 0 0 0,4 5 0 0 0,-1-1 0 0 0,-4-3 0 0 0,2 2 0 0 0,3 3 0 0 0,4 4 0 0 0,-2-2 0 0 0,1 0 0 0 0,-3-2 0 0 0,1 1 0 0 0,-3-4 0 0 0,1 2 0 0 0,2 3 0 0 0,-1 3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2:12:23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11356 5001 16383 0 0,'5'10'0'0'0,"11"8"0"0"0,4 6 0 0 0,2 9 0 0 0,4-1 0 0 0,1-2 0 0 0,-3 0 0 0 0,-6 0 0 0 0,-2-6 0 0 0,-2-2 0 0 0,-5 1 0 0 0,2-4 0 0 0,-1 0 0 0 0,-3 1 0 0 0,-2 3 0 0 0,-2 2 0 0 0,4 2 0 0 0,0 1 0 0 0,-1 1 0 0 0,4 0 0 0 0,-1 1 0 0 0,0 0 0 0 0,-3-1 0 0 0,2-4 0 0 0,1-2 0 0 0,-2 0 0 0 0,-1-4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2:12:23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11895 4895 16383 0 0,'-5'0'0'0'0,"-6"5"0"0"0,-7 1 0 0 0,0 6 0 0 0,-2-1 0 0 0,2 4 0 0 0,0-1 0 0 0,-2 2 0 0 0,1 3 0 0 0,1-1 0 0 0,2 1 0 0 0,-1-3 0 0 0,2 1 0 0 0,0-2 0 0 0,1 1 0 0 0,4 2 0 0 0,-2-1 0 0 0,1 2 0 0 0,3 1 0 0 0,-2-1 0 0 0,0 0 0 0 0,-3-3 0 0 0,1 1 0 0 0,2 2 0 0 0,3 4 0 0 0,8-3 0 0 0,8 0 0 0 0,8-3 0 0 0,1 0 0 0 0,2-2 0 0 0,3-4 0 0 0,3-4 0 0 0,1 2 0 0 0,1-1 0 0 0,-3 4 0 0 0,-2-1 0 0 0,0-2 0 0 0,-3 3 0 0 0,-1-1 0 0 0,2-3 0 0 0,-3 3 0 0 0,1-1 0 0 0,-4 4 0 0 0,2-2 0 0 0,-3-2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2:12:23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11864 5010 16383 0 0,'5'0'0'0'0,"6"0"0"0"0,7 0 0 0 0,5 0 0 0 0,4-5 0 0 0,1-1 0 0 0,2-6 0 0 0,1 1 0 0 0,-1-4 0 0 0,1 1 0 0 0,-1-2 0 0 0,-1 2 0 0 0,1-2 0 0 0,-6-4 0 0 0,-1 3 0 0 0,-1 3 0 0 0,2 5 0 0 0,-3-2 0 0 0,-6 2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2:12:23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12054 4916 16383 0 0,'0'5'0'0'0,"0"6"0"0"0,0 7 0 0 0,5 0 0 0 0,2 2 0 0 0,4-2 0 0 0,1 0 0 0 0,-2 3 0 0 0,-3 2 0 0 0,-2 2 0 0 0,-2 2 0 0 0,3-3 0 0 0,1-2 0 0 0,-1 2 0 0 0,-2 0 0 0 0,-1 2 0 0 0,4-3 0 0 0,1-2 0 0 0,-2-3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2:12:23.7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23406 8075 16383 0 0,'-5'0'0'0'0,"-17"-5"0"0"0,-23-2 0 0 0,-31 1 0 0 0,-25 6 0 0 0,-32 8 0 0 0,-22 7 0 0 0,-30 12 0 0 0,-17 11 0 0 0,-10 8 0 0 0,-4 7 0 0 0,1 9 0 0 0,2 5 0 0 0,7-1 0 0 0,4 5 0 0 0,7-1 0 0 0,17-1 0 0 0,18-4 0 0 0,17-2 0 0 0,13-2 0 0 0,8-2 0 0 0,11 0 0 0 0,4-6 0 0 0,10-7 0 0 0,7-6 0 0 0,14-5 0 0 0,14-3 0 0 0,14-8 0 0 0,9-7 0 0 0,2-2 0 0 0,7 1 0 0 0,-2-1 0 0 0,1 1 0 0 0,4 3 0 0 0,3 3 0 0 0,0-2 0 0 0,-1 0 0 0 0,-1 3 0 0 0,-1 1 0 0 0,-1-3 0 0 0,0 0 0 0 0,-1-4 0 0 0,4 1 0 0 0,8 1 0 0 0,5 4 0 0 0,6 1 0 0 0,3 3 0 0 0,2 1 0 0 0,-3-4 0 0 0,-1-6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2:12:23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19061 8895 16383 0 0,'5'0'0'0'0,"1"10"0"0"0,5 13 0 0 0,1 8 0 0 0,3 8 0 0 0,4 13 0 0 0,3 2 0 0 0,-1-3 0 0 0,-5-5 0 0 0,-5-6 0 0 0,1-9 0 0 0,-2-5 0 0 0,-2-2 0 0 0,2-6 0 0 0,4-5 0 0 0,0 0 0 0 0,3-2 0 0 0,3-3 0 0 0,3-3 0 0 0,3-2 0 0 0,6-2 0 0 0,4-1 0 0 0,0-1 0 0 0,-1 1 0 0 0,-2-1 0 0 0,-1 1 0 0 0,-6 0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2:12:23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17854 6842 16383 0 0,'5'0'0'0'0,"7"0"0"0"0,10 0 0 0 0,18 0 0 0 0,26 5 0 0 0,36 2 0 0 0,27 4 0 0 0,25 1 0 0 0,6 2 0 0 0,2 0 0 0 0,-8-3 0 0 0,-20-3 0 0 0,-18-3 0 0 0,-13-2 0 0 0,-20-3 0 0 0,-9 0 0 0 0,-12 0 0 0 0,-6-1 0 0 0,1 1 0 0 0,-3-1 0 0 0,-2 1 0 0 0,-4 0 0 0 0,-5 0 0 0 0,-5 0 0 0 0,-5 0 0 0 0,-7 0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2:12:23.7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18955 6609 16383 0 0,'10'0'0'0'0,"18"10"0"0"0,14 8 0 0 0,15 11 0 0 0,8 6 0 0 0,2 1 0 0 0,-4 6 0 0 0,-9-6 0 0 0,-4-3 0 0 0,-9-3 0 0 0,-3-1 0 0 0,-2-5 0 0 0,-3-3 0 0 0,3 6 0 0 0,1-2 0 0 0,-1 0 0 0 0,-3-5 0 0 0,0-5 0 0 0,-12-6 0 0 0,-14-3 0 0 0,-14-4 0 0 0,-10-2 0 0 0,-12 4 0 0 0,-6 7 0 0 0,-7 10 0 0 0,-7 13 0 0 0,6 10 0 0 0,-1 7 0 0 0,-1 5 0 0 0,0-2 0 0 0,4-5 0 0 0,4-11 0 0 0,8-12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2:12:23.7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16775 10546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2:12:23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13578 8521 16383 0 0,'0'5'0'0'0,"0"6"0"0"0,0 7 0 0 0,0 5 0 0 0,0 4 0 0 0,0 1 0 0 0,0 2 0 0 0,5-4 0 0 0,2-2 0 0 0,4-5 0 0 0,6-6 0 0 0,4-5 0 0 0,4-3 0 0 0,-2-9 0 0 0,0-2 0 0 0,-4-7 0 0 0,-6-4 0 0 0,1-1 0 0 0,-3-1 0 0 0,-2-3 0 0 0,1 2 0 0 0,-1 0 0 0 0,-1-1 0 0 0,-3-3 0 0 0,-1-2 0 0 0,-3-2 0 0 0,0 5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2:12:28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16245 7117 16383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2:12:28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13282 5339 16383 0 0,'0'0'0'0'0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2:12:28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13324 4641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2:12:23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13869 8599 16383 0 0,'0'5'0'0'0,"0"6"0"0"0,0 7 0 0 0,0 5 0 0 0,0 4 0 0 0,0 2 0 0 0,0 0 0 0 0,0 2 0 0 0,0-1 0 0 0,-5-4 0 0 0,-1-3 0 0 0,-1 0 0 0 0,-3-3 0 0 0,0-1 0 0 0,2 2 0 0 0,1 1 0 0 0,3-1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2:12:23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13854 8641 16383 0 0,'5'0'0'0'0,"6"0"0"0"0,7 0 0 0 0,5 0 0 0 0,3 0 0 0 0,3 0 0 0 0,1 0 0 0 0,1 0 0 0 0,-6 5 0 0 0,-6 7 0 0 0,-7 6 0 0 0,-10 0 0 0 0,-6 2 0 0 0,-7-3 0 0 0,-6-4 0 0 0,-6-4 0 0 0,-3-3 0 0 0,-3-4 0 0 0,-1-1 0 0 0,-1-1 0 0 0,6 4 0 0 0,6 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2:12:23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19061 8514 16383 0 0,'0'5'0'0'0,"0"7"0"0"0,0 6 0 0 0,0 5 0 0 0,0 3 0 0 0,0 3 0 0 0,0 1 0 0 0,0 0 0 0 0,0 1 0 0 0,0-1 0 0 0,0 0 0 0 0,5-5 0 0 0,6-7 0 0 0,2-2 0 0 0,3-3 0 0 0,0 1 0 0 0,1-2 0 0 0,3-3 0 0 0,3-3 0 0 0,-2-8 0 0 0,-1-3 0 0 0,-2-6 0 0 0,-5-5 0 0 0,0-1 0 0 0,-2-3 0 0 0,-3-2 0 0 0,-2-2 0 0 0,-3-3 0 0 0,-2-1 0 0 0,0-1 0 0 0,-2 0 0 0 0,1-1 0 0 0,4 5 0 0 0,2 2 0 0 0,0 5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2:12:23.7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19424 8662 16383 0 0,'-5'0'0'0'0,"-7"0"0"0"0,0 5 0 0 0,0 7 0 0 0,-1 1 0 0 0,0 3 0 0 0,3 4 0 0 0,4 4 0 0 0,2 2 0 0 0,2 3 0 0 0,1 0 0 0 0,1 1 0 0 0,5-5 0 0 0,8-7 0 0 0,5-6 0 0 0,5-5 0 0 0,4-5 0 0 0,-3-6 0 0 0,0-3 0 0 0,-5-1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2:12:23.7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16309 7439 16383 0 0,'5'0'0'0'0,"6"0"0"0"0,7 0 0 0 0,0-5 0 0 0,-3-6 0 0 0,-4-7 0 0 0,-4-5 0 0 0,-3-4 0 0 0,-2-1 0 0 0,-2-2 0 0 0,0 9 0 0 0,-1 14 0 0 0,0 12 0 0 0,0 11 0 0 0,1 8 0 0 0,0 4 0 0 0,-1 2 0 0 0,1 2 0 0 0,0 0 0 0 0,0-1 0 0 0,0 0 0 0 0,0-1 0 0 0,0 0 0 0 0,0-1 0 0 0,0 0 0 0 0,0 1 0 0 0,0-1 0 0 0,0 0 0 0 0,0 0 0 0 0,0 0 0 0 0,0-5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2:12:23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16372 7308 16383 0 0,'5'0'0'0'0,"2"-5"0"0"0,4-1 0 0 0,6-6 0 0 0,4 1 0 0 0,4 1 0 0 0,-2-3 0 0 0,0 2 0 0 0,1 2 0 0 0,-4 8 0 0 0,0 4 0 0 0,-4 6 0 0 0,-4 7 0 0 0,-4 5 0 0 0,-4 5 0 0 0,-2-3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2:12:23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16351 7498 16383 0 0,'5'0'0'0'0,"7"0"0"0"0,6 0 0 0 0,5 0 0 0 0,3 0 0 0 0,3 0 0 0 0,-4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2/4/2023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2/4/2023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2/4/2023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2.xml"/><Relationship Id="rId4" Type="http://schemas.openxmlformats.org/officeDocument/2006/relationships/customXml" Target="../ink/ink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customXml" Target="../ink/ink1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705151"/>
            <a:ext cx="9144000" cy="2866849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LATTE: Latent Type Modeling for Biomedical Entity Linking 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AAAI , Apr 2020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FB1C-E6AF-07DF-B3A4-00B9E90D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Latent Type (g) 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44E0152-9776-9172-0186-2967816BC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077" y="4759139"/>
            <a:ext cx="4520768" cy="191429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49A195-6E06-E8F3-426F-E3B709131044}"/>
              </a:ext>
            </a:extLst>
          </p:cNvPr>
          <p:cNvSpPr txBox="1"/>
          <p:nvPr/>
        </p:nvSpPr>
        <p:spPr>
          <a:xfrm>
            <a:off x="1468955" y="1918715"/>
            <a:ext cx="8643053" cy="40811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layer takes the output states of the encoder layer, and then concatenates them to form a fixed-dimensional vector </a:t>
            </a:r>
            <a:r>
              <a:rPr lang="en-US" sz="2400" b="1">
                <a:ea typeface="+mn-lt"/>
                <a:cs typeface="+mn-lt"/>
              </a:rPr>
              <a:t>u</a:t>
            </a:r>
            <a:r>
              <a:rPr lang="en-US" sz="2400" b="1" baseline="-25000">
                <a:ea typeface="+mn-lt"/>
                <a:cs typeface="+mn-lt"/>
              </a:rPr>
              <a:t>p</a:t>
            </a:r>
            <a:r>
              <a:rPr lang="en-US" sz="2400" b="1">
                <a:ea typeface="+mn-lt"/>
                <a:cs typeface="+mn-lt"/>
              </a:rPr>
              <a:t> and u</a:t>
            </a:r>
            <a:r>
              <a:rPr lang="en-US" sz="2400" b="1" i="1" baseline="-25000">
                <a:ea typeface="+mn-lt"/>
                <a:cs typeface="+mn-lt"/>
              </a:rPr>
              <a:t>c</a:t>
            </a:r>
            <a:r>
              <a:rPr lang="en-US" sz="2400">
                <a:ea typeface="+mn-lt"/>
                <a:cs typeface="+mn-lt"/>
              </a:rPr>
              <a:t>.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 Passed through FFN -&gt; </a:t>
            </a:r>
            <a:r>
              <a:rPr lang="en-US" sz="2400" err="1">
                <a:ea typeface="+mn-lt"/>
                <a:cs typeface="+mn-lt"/>
              </a:rPr>
              <a:t>softmax</a:t>
            </a:r>
            <a:r>
              <a:rPr lang="en-US" sz="2400">
                <a:ea typeface="+mn-lt"/>
                <a:cs typeface="+mn-lt"/>
              </a:rPr>
              <a:t> layer to obtain two probability distributions over 'k' latent types.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It then computes the similarity '</a:t>
            </a:r>
            <a:r>
              <a:rPr lang="en-US" sz="2400" i="1">
                <a:ea typeface="+mn-lt"/>
                <a:cs typeface="+mn-lt"/>
              </a:rPr>
              <a:t>g'</a:t>
            </a:r>
            <a:r>
              <a:rPr lang="en-US" sz="2400">
                <a:ea typeface="+mn-lt"/>
                <a:cs typeface="+mn-lt"/>
              </a:rPr>
              <a:t> between the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two distributions of the mention and the candidate using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 cosine similarity </a:t>
            </a:r>
            <a:br>
              <a:rPr lang="en-US" sz="2400">
                <a:ea typeface="+mn-lt"/>
                <a:cs typeface="+mn-lt"/>
              </a:rPr>
            </a:br>
            <a:br>
              <a:rPr lang="en-US" sz="2400">
                <a:ea typeface="+mn-lt"/>
                <a:cs typeface="+mn-lt"/>
              </a:rPr>
            </a:br>
            <a:br>
              <a:rPr lang="en-US" sz="2400">
                <a:ea typeface="+mn-lt"/>
                <a:cs typeface="+mn-lt"/>
              </a:rPr>
            </a:b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5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F400-182A-5C0A-ACB0-6DE333AE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Known Type </a:t>
            </a:r>
            <a:r>
              <a:rPr lang="en-US" err="1"/>
              <a:t>Clf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C93BE-43E4-F583-9637-389B497AF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purpose of using KT </a:t>
            </a:r>
            <a:r>
              <a:rPr lang="en-US" err="1">
                <a:ea typeface="+mn-lt"/>
                <a:cs typeface="+mn-lt"/>
              </a:rPr>
              <a:t>clf</a:t>
            </a:r>
            <a:r>
              <a:rPr lang="en-US">
                <a:ea typeface="+mn-lt"/>
                <a:cs typeface="+mn-lt"/>
              </a:rPr>
              <a:t> is to indirectly supervise the latent type modelling,  which is trained to predict the entity types of both the mention and candidate vectors. </a:t>
            </a:r>
          </a:p>
          <a:p>
            <a:r>
              <a:rPr lang="en-US">
                <a:ea typeface="+mn-lt"/>
                <a:cs typeface="+mn-lt"/>
              </a:rPr>
              <a:t>It takes the encoded representations </a:t>
            </a:r>
            <a:r>
              <a:rPr lang="en-US" err="1">
                <a:ea typeface="+mn-lt"/>
                <a:cs typeface="+mn-lt"/>
              </a:rPr>
              <a:t>vp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err="1">
                <a:ea typeface="+mn-lt"/>
                <a:cs typeface="+mn-lt"/>
              </a:rPr>
              <a:t>vc</a:t>
            </a:r>
            <a:r>
              <a:rPr lang="en-US">
                <a:ea typeface="+mn-lt"/>
                <a:cs typeface="+mn-lt"/>
              </a:rPr>
              <a:t> of the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latent types, and then uses a </a:t>
            </a:r>
            <a:r>
              <a:rPr lang="en-US" err="1">
                <a:ea typeface="+mn-lt"/>
                <a:cs typeface="+mn-lt"/>
              </a:rPr>
              <a:t>FFNk</a:t>
            </a:r>
            <a:r>
              <a:rPr lang="en-US">
                <a:ea typeface="+mn-lt"/>
                <a:cs typeface="+mn-lt"/>
              </a:rPr>
              <a:t> with  </a:t>
            </a:r>
            <a:r>
              <a:rPr lang="en-US" err="1">
                <a:ea typeface="+mn-lt"/>
                <a:cs typeface="+mn-lt"/>
              </a:rPr>
              <a:t>ReLU</a:t>
            </a:r>
            <a:r>
              <a:rPr lang="en-US">
                <a:ea typeface="+mn-lt"/>
                <a:cs typeface="+mn-lt"/>
              </a:rPr>
              <a:t> activation .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CE12F85A-B9A1-39B2-5581-0EC15DB51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943" y="4413601"/>
            <a:ext cx="5287784" cy="12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7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EABE-661C-7781-5529-4003C53A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Similarity Score</a:t>
            </a:r>
          </a:p>
        </p:txBody>
      </p:sp>
      <p:pic>
        <p:nvPicPr>
          <p:cNvPr id="4" name="Picture 4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348F37AE-0CAE-6B53-8F00-558014CC2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386" y="3717525"/>
            <a:ext cx="5561801" cy="117858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A196FB-D2E3-E4CA-69B1-2542DE5922EE}"/>
              </a:ext>
            </a:extLst>
          </p:cNvPr>
          <p:cNvSpPr txBox="1"/>
          <p:nvPr/>
        </p:nvSpPr>
        <p:spPr>
          <a:xfrm>
            <a:off x="2638630" y="2118564"/>
            <a:ext cx="4488967" cy="1089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400"/>
              <a:t> f -&gt; interaction score </a:t>
            </a:r>
            <a:endParaRPr lang="en-US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400"/>
              <a:t> g -&gt; </a:t>
            </a:r>
            <a:r>
              <a:rPr lang="en-US" sz="2400">
                <a:ea typeface="+mn-lt"/>
                <a:cs typeface="+mn-lt"/>
              </a:rPr>
              <a:t>latent type similarity </a:t>
            </a:r>
            <a:br>
              <a:rPr lang="en-US" sz="2400">
                <a:ea typeface="+mn-lt"/>
                <a:cs typeface="+mn-lt"/>
              </a:rPr>
            </a:b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172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461F-54F8-1743-681E-18CFF193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Losses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75FE-C262-9F3C-5720-1B36C8AC6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Given the known type y   belong  to                      , of   a mention or a candidate, and its predicted type distribution </a:t>
            </a:r>
            <a:r>
              <a:rPr lang="en-GB" err="1">
                <a:ea typeface="+mn-lt"/>
                <a:cs typeface="+mn-lt"/>
              </a:rPr>
              <a:t>ycap</a:t>
            </a:r>
            <a:r>
              <a:rPr lang="en-GB">
                <a:ea typeface="+mn-lt"/>
                <a:cs typeface="+mn-lt"/>
              </a:rPr>
              <a:t>, the loss is calculated as follows:</a:t>
            </a:r>
          </a:p>
          <a:p>
            <a:r>
              <a:rPr lang="en-GB"/>
              <a:t>Type classification loss -</a:t>
            </a:r>
          </a:p>
          <a:p>
            <a:pPr marL="0" indent="0">
              <a:buNone/>
            </a:pPr>
            <a:endParaRPr lang="en-GB"/>
          </a:p>
          <a:p>
            <a:endParaRPr lang="en-GB"/>
          </a:p>
          <a:p>
            <a:endParaRPr lang="en-GB"/>
          </a:p>
          <a:p>
            <a:pPr marL="0" indent="0">
              <a:buNone/>
            </a:pPr>
            <a:endParaRPr lang="en-GB"/>
          </a:p>
          <a:p>
            <a:endParaRPr lang="en-GB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557C846-943D-A5ED-F5D0-F54CD8611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942" y="1905009"/>
            <a:ext cx="1085845" cy="400050"/>
          </a:xfrm>
          <a:prstGeom prst="rect">
            <a:avLst/>
          </a:prstGeo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1C3C6396-CBD2-FA4A-F6A3-31E833CC1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030" y="3686321"/>
            <a:ext cx="274318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2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EBA1-8DE3-C2F2-33A3-F0E67FCD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Ranking loss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68A54F-2AF3-BC9B-938D-ECF2602CC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Given the final scores                                         of p with res to  c(</a:t>
            </a:r>
            <a:r>
              <a:rPr lang="en-GB" err="1"/>
              <a:t>pos</a:t>
            </a:r>
            <a:r>
              <a:rPr lang="en-GB"/>
              <a:t>) and c(neg) respectively , the ranking loss is given by :</a:t>
            </a:r>
            <a:endParaRPr lang="en-GB">
              <a:ea typeface="+mn-lt"/>
              <a:cs typeface="+mn-lt"/>
            </a:endParaRPr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2A9F5ADB-2796-CB16-67E5-F5126ED3B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23" y="1903044"/>
            <a:ext cx="2200264" cy="361950"/>
          </a:xfrm>
          <a:prstGeom prst="rect">
            <a:avLst/>
          </a:prstGeom>
        </p:spPr>
      </p:pic>
      <p:pic>
        <p:nvPicPr>
          <p:cNvPr id="10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550F76E0-6978-C879-B0CD-830EB946D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316" y="3596717"/>
            <a:ext cx="6427853" cy="9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1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0C1D-7FA0-8AC3-0BED-AF60498D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Modules and their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048B-050E-1B40-1D06-F2DEA3CB4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LT module - latent type encoder, </a:t>
            </a:r>
            <a:r>
              <a:rPr lang="en-US" err="1"/>
              <a:t>Softmax</a:t>
            </a:r>
            <a:r>
              <a:rPr lang="en-US"/>
              <a:t> &amp; similarity measure. From this step, character embedding is included and the mention candidate interaction is switched to cross-attention.</a:t>
            </a:r>
            <a:endParaRPr lang="en-US">
              <a:ea typeface="+mn-lt"/>
              <a:cs typeface="+mn-lt"/>
            </a:endParaRPr>
          </a:p>
          <a:p>
            <a:r>
              <a:rPr lang="en-US"/>
              <a:t>KT module -</a:t>
            </a:r>
            <a:r>
              <a:rPr lang="en-US">
                <a:ea typeface="+mn-lt"/>
                <a:cs typeface="+mn-lt"/>
              </a:rPr>
              <a:t>This module consists of the two known type classifiers, for mention and candidate respectively</a:t>
            </a:r>
            <a:endParaRPr lang="en-US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14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7335-27F9-D461-0EED-4F4C129D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Binary Pairwise Relation Constraint 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8530C-FDCA-C5E5-AEB2-BFF3EF778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If one candidate is the ground truth entity for a given mention, the relation between them is labeled as 1, otherwise 0. </a:t>
            </a:r>
          </a:p>
          <a:p>
            <a:r>
              <a:rPr lang="en-US">
                <a:ea typeface="+mn-lt"/>
                <a:cs typeface="+mn-lt"/>
              </a:rPr>
              <a:t>We can learn the latent types from this pairwise information, as a mention and its ground truth candidate should share the same latent type distribution. </a:t>
            </a:r>
          </a:p>
          <a:p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480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38097" y="695374"/>
            <a:ext cx="9143998" cy="1020762"/>
          </a:xfrm>
        </p:spPr>
        <p:txBody>
          <a:bodyPr/>
          <a:lstStyle/>
          <a:p>
            <a:r>
              <a:rPr lang="en-US"/>
              <a:t>Result</a:t>
            </a:r>
            <a:br>
              <a:rPr lang="en-US"/>
            </a:br>
            <a:endParaRPr lang="en-US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42A4CEFB-64E9-C2E1-373B-3FE8E3348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918" y="1790161"/>
            <a:ext cx="8276324" cy="4713123"/>
          </a:xfrm>
        </p:spPr>
      </p:pic>
    </p:spTree>
    <p:extLst>
      <p:ext uri="{BB962C8B-B14F-4D97-AF65-F5344CB8AC3E}">
        <p14:creationId xmlns:p14="http://schemas.microsoft.com/office/powerpoint/2010/main" val="92979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3FC8D-CF2D-16DE-C155-5C9680AE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Effect of different components on model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1D097C4-FFA7-5E43-ECA5-2245F2839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976" y="2292970"/>
            <a:ext cx="8975235" cy="3709097"/>
          </a:xfrm>
        </p:spPr>
      </p:pic>
    </p:spTree>
    <p:extLst>
      <p:ext uri="{BB962C8B-B14F-4D97-AF65-F5344CB8AC3E}">
        <p14:creationId xmlns:p14="http://schemas.microsoft.com/office/powerpoint/2010/main" val="127492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 -LTM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Introducing latent type modeling with cross-attention boosts Precision@1 on </a:t>
            </a:r>
            <a:r>
              <a:rPr lang="en-US" err="1">
                <a:ea typeface="+mn-lt"/>
                <a:cs typeface="+mn-lt"/>
              </a:rPr>
              <a:t>MedMentions</a:t>
            </a:r>
            <a:r>
              <a:rPr lang="en-US">
                <a:ea typeface="+mn-lt"/>
                <a:cs typeface="+mn-lt"/>
              </a:rPr>
              <a:t> and 3DNotes by 6.07% and 2.32% respectively.</a:t>
            </a:r>
          </a:p>
          <a:p>
            <a:r>
              <a:rPr lang="en-US">
                <a:ea typeface="+mn-lt"/>
                <a:cs typeface="+mn-lt"/>
              </a:rPr>
              <a:t>It shows that the cross-attention mechanism captures the semantic similarity between mention and candidates .</a:t>
            </a:r>
          </a:p>
          <a:p>
            <a:r>
              <a:rPr lang="en-US">
                <a:ea typeface="+mn-lt"/>
                <a:cs typeface="+mn-lt"/>
              </a:rPr>
              <a:t>LATTE performs with a better margin on Med-Mentions than 3D notes due to its latent type matching feature being more effective for OOV words mentions.</a:t>
            </a:r>
          </a:p>
          <a:p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439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/>
            <a:r>
              <a:rPr lang="en-US" dirty="0"/>
              <a:t>With precise fine grained type information, EL can be done with ease. </a:t>
            </a:r>
          </a:p>
          <a:p>
            <a:r>
              <a:rPr lang="en-US" dirty="0"/>
              <a:t> This fine grained type information is not always available.</a:t>
            </a:r>
          </a:p>
          <a:p>
            <a:r>
              <a:rPr lang="en-US" dirty="0"/>
              <a:t>The types that are available are coarse grained. For ex : 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lvl="1"/>
            <a:r>
              <a:rPr lang="en-US" sz="2400" i="1" dirty="0">
                <a:ea typeface="+mn-lt"/>
                <a:cs typeface="+mn-lt"/>
              </a:rPr>
              <a:t>"Type 2 Diabetes Mellitus" </a:t>
            </a:r>
            <a:r>
              <a:rPr lang="en-US" sz="2400" dirty="0">
                <a:ea typeface="+mn-lt"/>
                <a:cs typeface="+mn-lt"/>
              </a:rPr>
              <a:t>and</a:t>
            </a:r>
            <a:r>
              <a:rPr lang="en-US" sz="2400" i="1" dirty="0">
                <a:ea typeface="+mn-lt"/>
                <a:cs typeface="+mn-lt"/>
              </a:rPr>
              <a:t> "Parkinson Disease"</a:t>
            </a:r>
            <a:r>
              <a:rPr lang="en-US" sz="2400" dirty="0">
                <a:ea typeface="+mn-lt"/>
                <a:cs typeface="+mn-lt"/>
              </a:rPr>
              <a:t> both have the semantic type </a:t>
            </a:r>
            <a:r>
              <a:rPr lang="en-US" sz="2400" b="1" u="sng" dirty="0">
                <a:ea typeface="+mn-lt"/>
                <a:cs typeface="+mn-lt"/>
              </a:rPr>
              <a:t>Disease or Syndrome</a:t>
            </a:r>
            <a:r>
              <a:rPr lang="en-US" sz="2400" dirty="0">
                <a:ea typeface="+mn-lt"/>
                <a:cs typeface="+mn-lt"/>
              </a:rPr>
              <a:t> ( T-047 ) </a:t>
            </a:r>
          </a:p>
          <a:p>
            <a:pPr lvl="1"/>
            <a:r>
              <a:rPr lang="en-US" sz="2400" dirty="0">
                <a:ea typeface="+mn-lt"/>
                <a:cs typeface="+mn-lt"/>
              </a:rPr>
              <a:t>But the former is a </a:t>
            </a:r>
            <a:r>
              <a:rPr lang="en-US" sz="2400" i="1" dirty="0">
                <a:ea typeface="+mn-lt"/>
                <a:cs typeface="+mn-lt"/>
              </a:rPr>
              <a:t>metabolic disorder</a:t>
            </a:r>
            <a:r>
              <a:rPr lang="en-US" sz="2400" dirty="0">
                <a:ea typeface="+mn-lt"/>
                <a:cs typeface="+mn-lt"/>
              </a:rPr>
              <a:t> , while the latter is a </a:t>
            </a:r>
            <a:r>
              <a:rPr lang="en-US" sz="2400" i="1" dirty="0">
                <a:ea typeface="+mn-lt"/>
                <a:cs typeface="+mn-lt"/>
              </a:rPr>
              <a:t>nervous system disorder</a:t>
            </a:r>
            <a:r>
              <a:rPr lang="en-US" sz="2400" dirty="0">
                <a:ea typeface="+mn-lt"/>
                <a:cs typeface="+mn-lt"/>
              </a:rPr>
              <a:t>. </a:t>
            </a:r>
          </a:p>
          <a:p>
            <a:pPr lvl="1"/>
            <a:r>
              <a:rPr lang="en-US" sz="2400" dirty="0">
                <a:ea typeface="+mn-lt"/>
                <a:cs typeface="+mn-lt"/>
              </a:rPr>
              <a:t>So, Here a fine grain typing could be based on the body system where the disease occur.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DDC7-E92A-4C07-B77F-A5CAD3B1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03B1A-0394-D60E-4A9B-61FCCEEF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When the OOV rate is high, Type information provides an extra link between a mention and the corresponding entity, which is beyond lexical and semantic matching .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For such biomedical terms, we do not have pre-trained word embeddings.</a:t>
            </a:r>
            <a:endParaRPr lang="en-US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10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9566-E435-EBE9-5112-870AD1BA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C86AF-797D-B83B-FD6B-687995735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For abbreviations has very few common features with the complete name.</a:t>
            </a:r>
            <a:endParaRPr lang="en-US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Also lower frequency, and hence it is hard for models to learn the mapping through training.</a:t>
            </a:r>
            <a:endParaRPr lang="en-US"/>
          </a:p>
          <a:p>
            <a:r>
              <a:rPr lang="en-GB">
                <a:ea typeface="+mn-lt"/>
                <a:cs typeface="+mn-lt"/>
              </a:rPr>
              <a:t> LATTE overcomes this problem by exploiting the type information .</a:t>
            </a:r>
          </a:p>
          <a:p>
            <a:r>
              <a:rPr lang="en-GB">
                <a:ea typeface="+mn-lt"/>
                <a:cs typeface="+mn-lt"/>
              </a:rPr>
              <a:t>Since each type has a large amount of samples to train the type classifiers.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86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Observation- KT </a:t>
            </a:r>
            <a:r>
              <a:rPr lang="en-US" err="1"/>
              <a:t>clf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If we add the known type supervision(Type classifier), there are 7.71% and 3.72% gains in Precision@1 with respect to the two datasets. </a:t>
            </a:r>
          </a:p>
          <a:p>
            <a:r>
              <a:rPr lang="en-US">
                <a:ea typeface="+mn-lt"/>
                <a:cs typeface="+mn-lt"/>
              </a:rPr>
              <a:t>This shows that multi-tasking with known type classification has strong positive effect on the entity linking task. 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32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Overcome</a:t>
            </a: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FF15DC4B-202C-C326-780A-22B4CB288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4" y="2066166"/>
            <a:ext cx="9139167" cy="3944867"/>
          </a:xfrm>
        </p:spPr>
      </p:pic>
    </p:spTree>
    <p:extLst>
      <p:ext uri="{BB962C8B-B14F-4D97-AF65-F5344CB8AC3E}">
        <p14:creationId xmlns:p14="http://schemas.microsoft.com/office/powerpoint/2010/main" val="66606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A240-DEB9-DA28-862D-B9B0658B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481" y="2872684"/>
            <a:ext cx="9143998" cy="1020762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68A7FB-1E7B-B667-67DF-971113E5CD80}"/>
                  </a:ext>
                </a:extLst>
              </p14:cNvPr>
              <p14:cNvContentPartPr/>
              <p14:nvPr/>
            </p14:nvContentPartPr>
            <p14:xfrm>
              <a:off x="5644984" y="3163816"/>
              <a:ext cx="13127" cy="13127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68A7FB-1E7B-B667-67DF-971113E5CD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8634" y="2507466"/>
                <a:ext cx="1312700" cy="131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866046-214A-5768-C52F-F6B70E726A00}"/>
                  </a:ext>
                </a:extLst>
              </p14:cNvPr>
              <p14:cNvContentPartPr/>
              <p14:nvPr/>
            </p14:nvContentPartPr>
            <p14:xfrm>
              <a:off x="4174663" y="2281624"/>
              <a:ext cx="13127" cy="13127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866046-214A-5768-C52F-F6B70E726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8313" y="1625274"/>
                <a:ext cx="1312700" cy="131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DC39BE7-E66B-45AF-2FA5-871F0D24163E}"/>
                  </a:ext>
                </a:extLst>
              </p14:cNvPr>
              <p14:cNvContentPartPr/>
              <p14:nvPr/>
            </p14:nvContentPartPr>
            <p14:xfrm>
              <a:off x="4195668" y="1935048"/>
              <a:ext cx="13127" cy="13127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DC39BE7-E66B-45AF-2FA5-871F0D2416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9318" y="1278698"/>
                <a:ext cx="1312700" cy="1312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974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Latent Entity Typing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har char="•"/>
            </a:pPr>
            <a:r>
              <a:rPr lang="en-US"/>
              <a:t>Term "latent" means hidden or implicit.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However, the latent entity type information in the immediate context of the mention is neglected. 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This may sometimes cause the models link mentions to incorrect entities with incorrect type.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6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C451-B9BF-3505-030D-1B4AC0DE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1178989"/>
            <a:ext cx="9143998" cy="116411"/>
          </a:xfrm>
        </p:spPr>
        <p:txBody>
          <a:bodyPr>
            <a:normAutofit fontScale="90000"/>
          </a:bodyPr>
          <a:lstStyle/>
          <a:p>
            <a:r>
              <a:rPr lang="en-GB"/>
              <a:t>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63ED4-0216-6A7D-4C07-362095DA8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More than half of error in some SOTA models cases fall into the category of type errors.</a:t>
            </a:r>
            <a:endParaRPr lang="en-US">
              <a:ea typeface="+mn-lt"/>
              <a:cs typeface="+mn-lt"/>
            </a:endParaRPr>
          </a:p>
          <a:p>
            <a:endParaRPr lang="en-US"/>
          </a:p>
          <a:p>
            <a:r>
              <a:rPr lang="en-US"/>
              <a:t>By reading the context surrounding the [MASK] token, we can easily determine the entities fitting the context .There are trainable models for this purpose.</a:t>
            </a:r>
            <a:endParaRPr lang="en-US">
              <a:ea typeface="+mn-lt"/>
              <a:cs typeface="+mn-lt"/>
            </a:endParaRPr>
          </a:p>
          <a:p>
            <a:endParaRPr lang="en-US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85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5491-C82A-8B53-7CD5-4BE66C6D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664A-4150-07F0-B18C-26991F73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 LATTE jointly does entity disambiguation, and latent fine-grained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type learning, without direct supervision.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LATTE uses latent fine grained information from entity and candidates to improve the EL task at hand.</a:t>
            </a:r>
          </a:p>
          <a:p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902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ea typeface="+mn-lt"/>
                <a:cs typeface="+mn-lt"/>
              </a:rPr>
              <a:t>Given :</a:t>
            </a:r>
          </a:p>
          <a:p>
            <a:pPr lvl="1"/>
            <a:r>
              <a:rPr lang="en-US" sz="2400">
                <a:ea typeface="+mn-lt"/>
                <a:cs typeface="+mn-lt"/>
              </a:rPr>
              <a:t> mention phrase (mention with context)</a:t>
            </a:r>
            <a:r>
              <a:rPr lang="en-US" sz="2400" b="1">
                <a:ea typeface="+mn-lt"/>
                <a:cs typeface="+mn-lt"/>
              </a:rPr>
              <a:t> "p"</a:t>
            </a:r>
            <a:r>
              <a:rPr lang="en-US" sz="2400">
                <a:ea typeface="+mn-lt"/>
                <a:cs typeface="+mn-lt"/>
              </a:rPr>
              <a:t> from a biomedical text. </a:t>
            </a:r>
          </a:p>
          <a:p>
            <a:pPr lvl="1"/>
            <a:r>
              <a:rPr lang="en-US" sz="2400">
                <a:ea typeface="+mn-lt"/>
                <a:cs typeface="+mn-lt"/>
              </a:rPr>
              <a:t> A set of candidate entities </a:t>
            </a:r>
            <a:r>
              <a:rPr lang="en-US" sz="2400" b="1">
                <a:ea typeface="+mn-lt"/>
                <a:cs typeface="+mn-lt"/>
              </a:rPr>
              <a:t>c </a:t>
            </a:r>
            <a:r>
              <a:rPr lang="en-US" sz="2400">
                <a:ea typeface="+mn-lt"/>
                <a:cs typeface="+mn-lt"/>
              </a:rPr>
              <a:t>= {c1,…., cl } from a knowledge-base.</a:t>
            </a:r>
            <a:endParaRPr lang="en-US" sz="2400"/>
          </a:p>
          <a:p>
            <a:r>
              <a:rPr lang="en-US" sz="2800">
                <a:ea typeface="+mn-lt"/>
                <a:cs typeface="+mn-lt"/>
              </a:rPr>
              <a:t> The model computes a relevance score "</a:t>
            </a:r>
            <a:r>
              <a:rPr lang="en-US" sz="3600" b="1">
                <a:ea typeface="+mn-lt"/>
                <a:cs typeface="+mn-lt"/>
              </a:rPr>
              <a:t> </a:t>
            </a:r>
            <a:r>
              <a:rPr lang="en-US" sz="3200" b="1" err="1">
                <a:ea typeface="+mn-lt"/>
                <a:cs typeface="+mn-lt"/>
              </a:rPr>
              <a:t>r</a:t>
            </a:r>
            <a:r>
              <a:rPr lang="en-US" sz="3200" b="1" baseline="-25000" err="1">
                <a:ea typeface="+mn-lt"/>
                <a:cs typeface="+mn-lt"/>
              </a:rPr>
              <a:t>p,c</a:t>
            </a:r>
            <a:r>
              <a:rPr lang="en-US" sz="3200" b="1">
                <a:ea typeface="+mn-lt"/>
                <a:cs typeface="+mn-lt"/>
              </a:rPr>
              <a:t> </a:t>
            </a:r>
            <a:r>
              <a:rPr lang="en-US" sz="2800">
                <a:ea typeface="+mn-lt"/>
                <a:cs typeface="+mn-lt"/>
              </a:rPr>
              <a:t>" for each entity in </a:t>
            </a:r>
            <a:r>
              <a:rPr lang="en-US" sz="2800" b="1">
                <a:ea typeface="+mn-lt"/>
                <a:cs typeface="+mn-lt"/>
              </a:rPr>
              <a:t>C</a:t>
            </a:r>
            <a:r>
              <a:rPr lang="en-US" sz="2800">
                <a:ea typeface="+mn-lt"/>
                <a:cs typeface="+mn-lt"/>
              </a:rPr>
              <a:t>, based on its relevance with the mention. </a:t>
            </a:r>
            <a:br>
              <a:rPr lang="en-US" sz="2800">
                <a:ea typeface="+mn-lt"/>
                <a:cs typeface="+mn-lt"/>
              </a:rPr>
            </a:br>
            <a:endParaRPr lang="en-US" sz="2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135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70D3C39A-A34D-6671-C8F4-A2E50B89A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928" y="1718588"/>
            <a:ext cx="8023378" cy="495398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EFEF13-87D6-2BC9-0170-06D55E6C54E9}"/>
                  </a:ext>
                </a:extLst>
              </p14:cNvPr>
              <p14:cNvContentPartPr/>
              <p14:nvPr/>
            </p14:nvContentPartPr>
            <p14:xfrm>
              <a:off x="4834260" y="2985278"/>
              <a:ext cx="131131" cy="293452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EFEF13-87D6-2BC9-0170-06D55E6C54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6346" y="2967319"/>
                <a:ext cx="166601" cy="329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708BF2-6F21-C077-75F3-1FDDAB2162BD}"/>
                  </a:ext>
                </a:extLst>
              </p14:cNvPr>
              <p14:cNvContentPartPr/>
              <p14:nvPr/>
            </p14:nvContentPartPr>
            <p14:xfrm>
              <a:off x="4321695" y="3848290"/>
              <a:ext cx="84732" cy="93882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708BF2-6F21-C077-75F3-1FDDAB2162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03819" y="3830374"/>
                <a:ext cx="120126" cy="129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403F23-ADCD-A61E-8757-2A13A55429FE}"/>
                  </a:ext>
                </a:extLst>
              </p14:cNvPr>
              <p14:cNvContentPartPr/>
              <p14:nvPr/>
            </p14:nvContentPartPr>
            <p14:xfrm>
              <a:off x="4437725" y="3898977"/>
              <a:ext cx="20500" cy="135927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403F23-ADCD-A61E-8757-2A13A55429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20053" y="3881045"/>
                <a:ext cx="55491" cy="171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88D486-AAE4-B889-FA2E-F0EAFA850975}"/>
                  </a:ext>
                </a:extLst>
              </p14:cNvPr>
              <p14:cNvContentPartPr/>
              <p14:nvPr/>
            </p14:nvContentPartPr>
            <p14:xfrm>
              <a:off x="4458226" y="3919982"/>
              <a:ext cx="83170" cy="46879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88D486-AAE4-B889-FA2E-F0EAFA8509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40301" y="3902225"/>
                <a:ext cx="118661" cy="82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861DB80-ECDF-9C84-F301-E314E62FBCDD}"/>
                  </a:ext>
                </a:extLst>
              </p14:cNvPr>
              <p14:cNvContentPartPr/>
              <p14:nvPr/>
            </p14:nvContentPartPr>
            <p14:xfrm>
              <a:off x="7041790" y="3856969"/>
              <a:ext cx="90566" cy="135522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61DB80-ECDF-9C84-F301-E314E62FBCD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23821" y="3839043"/>
                <a:ext cx="126146" cy="171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B40B6D-7606-A436-9CD3-B8C471D794D5}"/>
                  </a:ext>
                </a:extLst>
              </p14:cNvPr>
              <p14:cNvContentPartPr/>
              <p14:nvPr/>
            </p14:nvContentPartPr>
            <p14:xfrm>
              <a:off x="7177371" y="3930484"/>
              <a:ext cx="55044" cy="9646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B40B6D-7606-A436-9CD3-B8C471D794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59500" y="3912553"/>
                <a:ext cx="90429" cy="131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891C8B-A8A4-927C-1A88-546C6CFD4036}"/>
                  </a:ext>
                </a:extLst>
              </p14:cNvPr>
              <p14:cNvContentPartPr/>
              <p14:nvPr/>
            </p14:nvContentPartPr>
            <p14:xfrm>
              <a:off x="5676492" y="3239011"/>
              <a:ext cx="32798" cy="18620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891C8B-A8A4-927C-1A88-546C6CFD403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58667" y="3221038"/>
                <a:ext cx="68092" cy="221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4131A35-3714-FD9A-1B30-6DC6C532C1B0}"/>
                  </a:ext>
                </a:extLst>
              </p14:cNvPr>
              <p14:cNvContentPartPr/>
              <p14:nvPr/>
            </p14:nvContentPartPr>
            <p14:xfrm>
              <a:off x="5707998" y="3219622"/>
              <a:ext cx="85378" cy="3538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4131A35-3714-FD9A-1B30-6DC6C532C1B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90136" y="3201752"/>
                <a:ext cx="120744" cy="70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19AB614-D64A-0081-E002-663F6CDB8F6D}"/>
                  </a:ext>
                </a:extLst>
              </p14:cNvPr>
              <p14:cNvContentPartPr/>
              <p14:nvPr/>
            </p14:nvContentPartPr>
            <p14:xfrm>
              <a:off x="5697495" y="3352858"/>
              <a:ext cx="49527" cy="13127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19AB614-D64A-0081-E002-663F6CDB8F6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79680" y="2696508"/>
                <a:ext cx="84802" cy="131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5553F8F-12CD-70B2-5C30-807F95CC88A8}"/>
                  </a:ext>
                </a:extLst>
              </p14:cNvPr>
              <p14:cNvContentPartPr/>
              <p14:nvPr/>
            </p14:nvContentPartPr>
            <p14:xfrm>
              <a:off x="5634482" y="2272847"/>
              <a:ext cx="210596" cy="132858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5553F8F-12CD-70B2-5C30-807F95CC88A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16513" y="2254893"/>
                <a:ext cx="246175" cy="168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948AFAD-4521-374A-C7AE-EFAD19B32F04}"/>
                  </a:ext>
                </a:extLst>
              </p14:cNvPr>
              <p14:cNvContentPartPr/>
              <p14:nvPr/>
            </p14:nvContentPartPr>
            <p14:xfrm>
              <a:off x="3218954" y="2113587"/>
              <a:ext cx="113972" cy="242665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948AFAD-4521-374A-C7AE-EFAD19B32F0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01034" y="2095612"/>
                <a:ext cx="149454" cy="2782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F6D6F3F-21D7-3129-C38B-A992D85994DE}"/>
                  </a:ext>
                </a:extLst>
              </p14:cNvPr>
              <p14:cNvContentPartPr/>
              <p14:nvPr/>
            </p14:nvContentPartPr>
            <p14:xfrm>
              <a:off x="3315245" y="2061075"/>
              <a:ext cx="137921" cy="226803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F6D6F3F-21D7-3129-C38B-A992D85994D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297287" y="2043103"/>
                <a:ext cx="173479" cy="262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50B0C0-6723-27C6-1233-9C6286A9597B}"/>
                  </a:ext>
                </a:extLst>
              </p14:cNvPr>
              <p14:cNvContentPartPr/>
              <p14:nvPr/>
            </p14:nvContentPartPr>
            <p14:xfrm>
              <a:off x="3471009" y="2024422"/>
              <a:ext cx="162878" cy="68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50B0C0-6723-27C6-1233-9C6286A9597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453031" y="2006485"/>
                <a:ext cx="198474" cy="103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F713E74-E5E0-C433-4665-8A7E6BA41A96}"/>
                  </a:ext>
                </a:extLst>
              </p14:cNvPr>
              <p14:cNvContentPartPr/>
              <p14:nvPr/>
            </p14:nvContentPartPr>
            <p14:xfrm>
              <a:off x="3565530" y="2071578"/>
              <a:ext cx="38415" cy="138978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F713E74-E5E0-C433-4665-8A7E6BA41A9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547745" y="2053622"/>
                <a:ext cx="73629" cy="1745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52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EB19-2848-65B5-41BC-94318EE8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 Attn Layer</a:t>
            </a:r>
          </a:p>
        </p:txBody>
      </p:sp>
      <p:pic>
        <p:nvPicPr>
          <p:cNvPr id="7" name="Picture 7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9833FD8C-C5C2-47F4-CE32-AFA947F3E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974" y="1905000"/>
            <a:ext cx="8303375" cy="4267200"/>
          </a:xfrm>
        </p:spPr>
      </p:pic>
    </p:spTree>
    <p:extLst>
      <p:ext uri="{BB962C8B-B14F-4D97-AF65-F5344CB8AC3E}">
        <p14:creationId xmlns:p14="http://schemas.microsoft.com/office/powerpoint/2010/main" val="396031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D637-610F-143F-1903-25A5A4E0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Similarity Score (f)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E386089-0B31-2E83-0937-D706690E6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0421" y="5460016"/>
            <a:ext cx="3542717" cy="733425"/>
          </a:xfr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7408A6AE-C1E6-A71B-C234-487ABA5E5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158" y="2463357"/>
            <a:ext cx="4446450" cy="1237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16E6A3-C8C1-42DA-2409-9AB2B03BFAB7}"/>
              </a:ext>
            </a:extLst>
          </p:cNvPr>
          <p:cNvSpPr txBox="1"/>
          <p:nvPr/>
        </p:nvSpPr>
        <p:spPr>
          <a:xfrm>
            <a:off x="1558958" y="1913495"/>
            <a:ext cx="572993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Attended vector are calculated as :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64A68A-4FC7-DDC3-C64D-8EB0BFB5D5FA}"/>
              </a:ext>
            </a:extLst>
          </p:cNvPr>
          <p:cNvSpPr txBox="1"/>
          <p:nvPr/>
        </p:nvSpPr>
        <p:spPr>
          <a:xfrm>
            <a:off x="7668929" y="2589283"/>
            <a:ext cx="3626600" cy="1089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Vectors are </a:t>
            </a:r>
            <a:r>
              <a:rPr lang="en-US" sz="2400" err="1"/>
              <a:t>concated</a:t>
            </a:r>
            <a:r>
              <a:rPr lang="en-US" sz="2400"/>
              <a:t> : 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+mn-lt"/>
                <a:cs typeface="+mn-lt"/>
              </a:rPr>
              <a:t>            </a:t>
            </a:r>
            <a:r>
              <a:rPr lang="en-US" sz="2400" b="1">
                <a:ea typeface="+mn-lt"/>
                <a:cs typeface="+mn-lt"/>
              </a:rPr>
              <a:t>X = [x1; ::; </a:t>
            </a:r>
            <a:r>
              <a:rPr lang="en-US" sz="2400" b="1" err="1">
                <a:ea typeface="+mn-lt"/>
                <a:cs typeface="+mn-lt"/>
              </a:rPr>
              <a:t>xn</a:t>
            </a:r>
            <a:r>
              <a:rPr lang="en-US" sz="2400" b="1">
                <a:ea typeface="+mn-lt"/>
                <a:cs typeface="+mn-lt"/>
              </a:rPr>
              <a:t>] </a:t>
            </a:r>
            <a:br>
              <a:rPr lang="en-US" sz="2400">
                <a:ea typeface="+mn-lt"/>
                <a:cs typeface="+mn-lt"/>
              </a:rPr>
            </a:br>
            <a:endParaRPr lang="en-US" sz="2400">
              <a:ea typeface="+mn-lt"/>
              <a:cs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B5DF7F-3AEB-1A77-0EBD-26D94F13CD23}"/>
              </a:ext>
            </a:extLst>
          </p:cNvPr>
          <p:cNvSpPr txBox="1"/>
          <p:nvPr/>
        </p:nvSpPr>
        <p:spPr>
          <a:xfrm>
            <a:off x="2613044" y="4368569"/>
            <a:ext cx="7360018" cy="1089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ea typeface="+mn-lt"/>
                <a:cs typeface="+mn-lt"/>
              </a:rPr>
              <a:t>Fed into a multi-layer feed-forward network, to obtain the attention based relevance score ' f ' </a:t>
            </a:r>
            <a:br>
              <a:rPr lang="en-US" sz="2400">
                <a:ea typeface="+mn-lt"/>
                <a:cs typeface="+mn-lt"/>
              </a:rPr>
            </a:br>
            <a:endParaRPr lang="en-US" sz="2400">
              <a:ea typeface="+mn-lt"/>
              <a:cs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25AA6FD-08CD-194B-5F76-2997EE1D5E59}"/>
                  </a:ext>
                </a:extLst>
              </p14:cNvPr>
              <p14:cNvContentPartPr/>
              <p14:nvPr/>
            </p14:nvContentPartPr>
            <p14:xfrm>
              <a:off x="7120269" y="3629954"/>
              <a:ext cx="1507369" cy="5675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25AA6FD-08CD-194B-5F76-2997EE1D5E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02273" y="3611960"/>
                <a:ext cx="1543002" cy="603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DF2B7F8-63B6-9AB4-1048-387B5ED4250B}"/>
                  </a:ext>
                </a:extLst>
              </p14:cNvPr>
              <p14:cNvContentPartPr/>
              <p14:nvPr/>
            </p14:nvContentPartPr>
            <p14:xfrm>
              <a:off x="7041790" y="4046009"/>
              <a:ext cx="188027" cy="179473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DF2B7F8-63B6-9AB4-1048-387B5ED425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3814" y="4028062"/>
                <a:ext cx="223619" cy="215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B3B314E-EF00-D65B-9CCB-CA17795F8DA7}"/>
                  </a:ext>
                </a:extLst>
              </p14:cNvPr>
              <p14:cNvContentPartPr/>
              <p14:nvPr/>
            </p14:nvContentPartPr>
            <p14:xfrm>
              <a:off x="6443158" y="3027287"/>
              <a:ext cx="714667" cy="32529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B3B314E-EF00-D65B-9CCB-CA17795F8D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25165" y="3009414"/>
                <a:ext cx="750292" cy="67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5AFB344-59F9-42CB-359B-9C7BCC1309E3}"/>
                  </a:ext>
                </a:extLst>
              </p14:cNvPr>
              <p14:cNvContentPartPr/>
              <p14:nvPr/>
            </p14:nvContentPartPr>
            <p14:xfrm>
              <a:off x="6989279" y="2911761"/>
              <a:ext cx="283262" cy="309539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5AFB344-59F9-42CB-359B-9C7BCC1309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71306" y="2893785"/>
                <a:ext cx="318849" cy="345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677D84C-3B5F-FB1E-6B3D-99325C27AACA}"/>
                  </a:ext>
                </a:extLst>
              </p14:cNvPr>
              <p14:cNvContentPartPr/>
              <p14:nvPr/>
            </p14:nvContentPartPr>
            <p14:xfrm>
              <a:off x="5907542" y="4865189"/>
              <a:ext cx="13127" cy="13127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677D84C-3B5F-FB1E-6B3D-99325C27AA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51192" y="4208839"/>
                <a:ext cx="1312700" cy="1312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18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Chalkboard 16x9</vt:lpstr>
      <vt:lpstr>LATTE: Latent Type Modeling for Biomedical Entity Linking  </vt:lpstr>
      <vt:lpstr>Problems</vt:lpstr>
      <vt:lpstr>Latent Entity Typing</vt:lpstr>
      <vt:lpstr>_</vt:lpstr>
      <vt:lpstr>Overview of paper</vt:lpstr>
      <vt:lpstr>Problem Statement</vt:lpstr>
      <vt:lpstr>Model</vt:lpstr>
      <vt:lpstr>Cross Attn Layer</vt:lpstr>
      <vt:lpstr>Similarity Score (f)</vt:lpstr>
      <vt:lpstr>Latent Type (g) </vt:lpstr>
      <vt:lpstr>Known Type Clf</vt:lpstr>
      <vt:lpstr>Final Similarity Score</vt:lpstr>
      <vt:lpstr>Losses optimization</vt:lpstr>
      <vt:lpstr>Ranking loss</vt:lpstr>
      <vt:lpstr>Modules and their importance</vt:lpstr>
      <vt:lpstr>  Binary Pairwise Relation Constraint  </vt:lpstr>
      <vt:lpstr>Result </vt:lpstr>
      <vt:lpstr>Effect of different components on model</vt:lpstr>
      <vt:lpstr>Observation -LTM</vt:lpstr>
      <vt:lpstr>Continued..</vt:lpstr>
      <vt:lpstr>Continued..</vt:lpstr>
      <vt:lpstr>Observation- KT clf</vt:lpstr>
      <vt:lpstr>Problems Overcome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revision>5</cp:revision>
  <dcterms:created xsi:type="dcterms:W3CDTF">2023-01-29T10:32:34Z</dcterms:created>
  <dcterms:modified xsi:type="dcterms:W3CDTF">2023-02-04T22:34:40Z</dcterms:modified>
</cp:coreProperties>
</file>