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3" r:id="rId3"/>
    <p:sldId id="257" r:id="rId4"/>
    <p:sldId id="261" r:id="rId5"/>
    <p:sldId id="264" r:id="rId6"/>
    <p:sldId id="266" r:id="rId7"/>
    <p:sldId id="265" r:id="rId8"/>
    <p:sldId id="270" r:id="rId9"/>
    <p:sldId id="268" r:id="rId10"/>
    <p:sldId id="272" r:id="rId11"/>
    <p:sldId id="276" r:id="rId12"/>
    <p:sldId id="274" r:id="rId13"/>
    <p:sldId id="273" r:id="rId14"/>
    <p:sldId id="275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868F7-ADBA-4EB0-91E3-0F6B445F7A60}" v="6" dt="2023-03-30T05:35:31.093"/>
    <p1510:client id="{17AA6E69-6E98-ACCA-7678-92F58DF67178}" v="116" dt="2023-03-30T05:42:19.398"/>
    <p1510:client id="{42CD86AF-FB0E-DAA6-CB9D-5E5DE584B126}" v="217" dt="2023-03-29T17:32:05.612"/>
    <p1510:client id="{987A7F6D-5FD6-4D1D-AA66-0DFCA7B1CE1B}" v="3523" dt="2023-03-19T19:45:59.154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3/31/2023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3/31/2023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3/31/2023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Disease Normalization with Graph Embeddings 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Proceedings of SAI Intelligent Systems Conference, Aug 2020</a:t>
            </a:r>
          </a:p>
          <a:p>
            <a:r>
              <a:rPr lang="en-US" err="1"/>
              <a:t>D.Pujary</a:t>
            </a:r>
            <a:r>
              <a:rPr lang="en-US"/>
              <a:t> et el. , University of Amsterdam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3D30-D65F-43A0-837D-DF3923C9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Result- EL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984EB01-DFB4-3D57-3DE0-678F0BE86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264" y="1861236"/>
            <a:ext cx="9142495" cy="2566599"/>
          </a:xfrm>
        </p:spPr>
      </p:pic>
    </p:spTree>
    <p:extLst>
      <p:ext uri="{BB962C8B-B14F-4D97-AF65-F5344CB8AC3E}">
        <p14:creationId xmlns:p14="http://schemas.microsoft.com/office/powerpoint/2010/main" val="16020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7903-1682-12FA-589C-D53C5020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 - MTL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6A870DF-B516-1D44-1EB5-234E5C0A3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546" y="2183481"/>
            <a:ext cx="9141619" cy="2187483"/>
          </a:xfrm>
        </p:spPr>
      </p:pic>
    </p:spTree>
    <p:extLst>
      <p:ext uri="{BB962C8B-B14F-4D97-AF65-F5344CB8AC3E}">
        <p14:creationId xmlns:p14="http://schemas.microsoft.com/office/powerpoint/2010/main" val="150816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B037-73C2-580E-BD33-943A62A7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EE8FB-32E0-9C51-1B51-5D3758B2B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lot of times, linking is done to a node's siblings.</a:t>
            </a:r>
          </a:p>
          <a:p>
            <a:pPr lvl="1"/>
            <a:r>
              <a:rPr lang="en-US" sz="2400"/>
              <a:t>EX : It confuses</a:t>
            </a:r>
            <a:r>
              <a:rPr lang="en-US" sz="2400" b="1" i="1" u="sng"/>
              <a:t> D016399-</a:t>
            </a:r>
            <a:r>
              <a:rPr lang="en-US" sz="2400" b="1" i="1" u="sng">
                <a:ea typeface="+mn-lt"/>
                <a:cs typeface="+mn-lt"/>
              </a:rPr>
              <a:t> </a:t>
            </a:r>
            <a:r>
              <a:rPr lang="en-US" sz="2400" b="1" i="1" u="sng" err="1">
                <a:ea typeface="+mn-lt"/>
                <a:cs typeface="+mn-lt"/>
              </a:rPr>
              <a:t>Lymphom</a:t>
            </a:r>
            <a:r>
              <a:rPr lang="en-US" sz="2400" u="sng">
                <a:ea typeface="+mn-lt"/>
                <a:cs typeface="+mn-lt"/>
              </a:rPr>
              <a:t> T-Cell</a:t>
            </a:r>
            <a:r>
              <a:rPr lang="en-US" sz="2400">
                <a:ea typeface="+mn-lt"/>
                <a:cs typeface="+mn-lt"/>
              </a:rPr>
              <a:t> with </a:t>
            </a:r>
            <a:r>
              <a:rPr lang="en-US" sz="2400" b="1" i="1" u="sng">
                <a:ea typeface="+mn-lt"/>
                <a:cs typeface="+mn-lt"/>
              </a:rPr>
              <a:t>D015458- Leukemia, T-Cell,</a:t>
            </a:r>
            <a:r>
              <a:rPr lang="en-US" sz="2400">
                <a:ea typeface="+mn-lt"/>
                <a:cs typeface="+mn-lt"/>
              </a:rPr>
              <a:t> with which it shares an ancestor: </a:t>
            </a:r>
            <a:r>
              <a:rPr lang="en-US" sz="2400" i="1" u="sng">
                <a:ea typeface="+mn-lt"/>
                <a:cs typeface="+mn-lt"/>
              </a:rPr>
              <a:t>D008232- Lymphoproliferative Disorders. </a:t>
            </a:r>
            <a:br>
              <a:rPr lang="en-US" sz="2400" i="1" u="sng">
                <a:ea typeface="+mn-lt"/>
                <a:cs typeface="+mn-lt"/>
              </a:rPr>
            </a:br>
            <a:endParaRPr lang="en-US" sz="2400">
              <a:ea typeface="+mn-lt"/>
              <a:cs typeface="+mn-lt"/>
            </a:endParaRPr>
          </a:p>
          <a:p>
            <a:r>
              <a:rPr lang="en-US"/>
              <a:t>This might be due to the fact that MESH and NCBI are not large resources. </a:t>
            </a:r>
          </a:p>
          <a:p>
            <a:r>
              <a:rPr lang="en-US"/>
              <a:t>Also , we are not looking at disease synonyms , which is leading to degraded results</a:t>
            </a:r>
          </a:p>
        </p:txBody>
      </p:sp>
    </p:spTree>
    <p:extLst>
      <p:ext uri="{BB962C8B-B14F-4D97-AF65-F5344CB8AC3E}">
        <p14:creationId xmlns:p14="http://schemas.microsoft.com/office/powerpoint/2010/main" val="140434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FCEB-0739-6137-D20C-397E959F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Expt. Setup for Dual Encoder 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1C94-289B-2EB1-3A90-784BD4665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Dataset : BC5CDR </a:t>
            </a:r>
          </a:p>
          <a:p>
            <a:pPr lvl="1"/>
            <a:r>
              <a:rPr lang="en-US"/>
              <a:t>Unique Mentions :  9,149 </a:t>
            </a:r>
          </a:p>
          <a:p>
            <a:pPr lvl="1"/>
            <a:r>
              <a:rPr lang="en-US"/>
              <a:t>Split : 50%-50%-0% ( </a:t>
            </a:r>
            <a:r>
              <a:rPr lang="en-US" err="1"/>
              <a:t>Train:Test:Dev</a:t>
            </a:r>
            <a:r>
              <a:rPr lang="en-US"/>
              <a:t>)</a:t>
            </a:r>
          </a:p>
          <a:p>
            <a:pPr lvl="1"/>
            <a:r>
              <a:rPr lang="en-US"/>
              <a:t>Types : Chemical , Disease</a:t>
            </a:r>
          </a:p>
          <a:p>
            <a:pPr>
              <a:buFont typeface="Arial" pitchFamily="49" charset="0"/>
              <a:buChar char="▪"/>
            </a:pPr>
            <a:r>
              <a:rPr lang="en-US"/>
              <a:t>8 Mentions/512 tokens are processed in single forward pass.</a:t>
            </a:r>
          </a:p>
          <a:p>
            <a:pPr>
              <a:buFont typeface="Arial" pitchFamily="49" charset="0"/>
              <a:buChar char="▪"/>
            </a:pPr>
            <a:r>
              <a:rPr lang="en-US"/>
              <a:t>128 char as context window</a:t>
            </a:r>
            <a:r>
              <a:rPr lang="en-US">
                <a:ea typeface="+mn-lt"/>
                <a:cs typeface="+mn-lt"/>
              </a:rPr>
              <a:t> , max mention span : 10 tokens</a:t>
            </a:r>
          </a:p>
          <a:p>
            <a:pPr>
              <a:buFont typeface="Arial" pitchFamily="49" charset="0"/>
              <a:buChar char="▪"/>
            </a:pPr>
            <a:r>
              <a:rPr lang="en-US" sz="2800"/>
              <a:t>Adam with initial LR : 10</a:t>
            </a:r>
            <a:r>
              <a:rPr lang="en-US" sz="2800" baseline="30000"/>
              <a:t>-5 </a:t>
            </a:r>
            <a:r>
              <a:rPr lang="en-US" sz="2800" baseline="30000">
                <a:ea typeface="+mn-lt"/>
                <a:cs typeface="+mn-lt"/>
              </a:rPr>
              <a:t> </a:t>
            </a:r>
            <a:r>
              <a:rPr lang="en-US" sz="2800">
                <a:ea typeface="+mn-lt"/>
                <a:cs typeface="+mn-lt"/>
              </a:rPr>
              <a:t> ,</a:t>
            </a:r>
            <a:r>
              <a:rPr lang="en-US">
                <a:ea typeface="+mn-lt"/>
                <a:cs typeface="+mn-lt"/>
              </a:rPr>
              <a:t> Model : BioBert_V1.1_pubmed</a:t>
            </a:r>
          </a:p>
          <a:p>
            <a:pPr>
              <a:buFont typeface="Arial" pitchFamily="49" charset="0"/>
              <a:buChar char="▪"/>
            </a:pPr>
            <a:r>
              <a:rPr lang="en-US" sz="200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Ratio of </a:t>
            </a:r>
            <a:r>
              <a:rPr lang="en-US" b="1">
                <a:ea typeface="+mn-lt"/>
                <a:cs typeface="+mn-lt"/>
              </a:rPr>
              <a:t>Hard : Random </a:t>
            </a:r>
            <a:r>
              <a:rPr lang="en-US">
                <a:ea typeface="+mn-lt"/>
                <a:cs typeface="+mn-lt"/>
              </a:rPr>
              <a:t>negative candidates – 1:1 (10 of each) </a:t>
            </a:r>
          </a:p>
          <a:p>
            <a:pPr>
              <a:buFont typeface="Arial" pitchFamily="49" charset="0"/>
              <a:buChar char="▪"/>
            </a:pPr>
            <a:r>
              <a:rPr lang="en-US" sz="2800"/>
              <a:t>Eval Metric : precision@1 (79.4) and MAP(83.3) after 50 epoch.</a:t>
            </a:r>
          </a:p>
          <a:p>
            <a:pPr>
              <a:buFont typeface="Arial" pitchFamily="49" charset="0"/>
              <a:buChar char="▪"/>
            </a:pPr>
            <a:endParaRPr lang="en-US"/>
          </a:p>
          <a:p>
            <a:pPr>
              <a:buFont typeface="Arial" pitchFamily="49" charset="0"/>
              <a:buChar char="▪"/>
            </a:pPr>
            <a:endParaRPr lang="en-US"/>
          </a:p>
          <a:p>
            <a:pPr>
              <a:buFont typeface="Arial" pitchFamily="49" charset="0"/>
              <a:buChar char="▪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3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C214-2564-6FC4-8E7E-F561D965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Expt</a:t>
            </a:r>
            <a:r>
              <a:rPr lang="en-US"/>
              <a:t> Setup for Graph based 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0E76B-8B70-4BB6-CF71-1DB4CA281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680" y="1978628"/>
            <a:ext cx="8975734" cy="41935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Dataset : </a:t>
            </a:r>
            <a:r>
              <a:rPr lang="en-US" err="1"/>
              <a:t>Pubmed</a:t>
            </a:r>
            <a:r>
              <a:rPr lang="en-US"/>
              <a:t> Abstracts(792)</a:t>
            </a:r>
          </a:p>
          <a:p>
            <a:r>
              <a:rPr lang="en-US"/>
              <a:t>Optimizer : Adam , 0.001 LR</a:t>
            </a:r>
          </a:p>
          <a:p>
            <a:r>
              <a:rPr lang="en-US"/>
              <a:t>Epoch to train Node2Vec : 100 , GCN based EL : 500</a:t>
            </a:r>
          </a:p>
          <a:p>
            <a:r>
              <a:rPr lang="en-US"/>
              <a:t>All node </a:t>
            </a:r>
            <a:r>
              <a:rPr lang="en-US" err="1"/>
              <a:t>Emb</a:t>
            </a:r>
            <a:r>
              <a:rPr lang="en-US"/>
              <a:t> Dim : 1024</a:t>
            </a:r>
          </a:p>
          <a:p>
            <a:r>
              <a:rPr lang="en-US"/>
              <a:t>GCN Layers (L) = 2 </a:t>
            </a:r>
          </a:p>
          <a:p>
            <a:r>
              <a:rPr lang="en-US"/>
              <a:t>Metric : Precision@k , Mean Reciprocal Rank</a:t>
            </a:r>
          </a:p>
        </p:txBody>
      </p:sp>
    </p:spTree>
    <p:extLst>
      <p:ext uri="{BB962C8B-B14F-4D97-AF65-F5344CB8AC3E}">
        <p14:creationId xmlns:p14="http://schemas.microsoft.com/office/powerpoint/2010/main" val="12474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43E9-1F95-0371-077E-022C8464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7ACAD-BFC6-FF64-E91F-239F99A9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KB entity representations does not use semantic information between them.</a:t>
            </a:r>
          </a:p>
          <a:p>
            <a:r>
              <a:rPr lang="en-US"/>
              <a:t>The idea is to use the </a:t>
            </a:r>
            <a:r>
              <a:rPr lang="en-US" b="1"/>
              <a:t>hierarchical </a:t>
            </a:r>
            <a:r>
              <a:rPr lang="en-US"/>
              <a:t>graph structure of Ontology to get better entity representations. </a:t>
            </a:r>
          </a:p>
          <a:p>
            <a:r>
              <a:rPr lang="en-US"/>
              <a:t>This is done by using the KB graph to get graph embeddings.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8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MESH Ontology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MESH KB has concepts in a hierarchical manner like this : </a:t>
            </a:r>
          </a:p>
        </p:txBody>
      </p:sp>
      <p:pic>
        <p:nvPicPr>
          <p:cNvPr id="2" name="Picture 2" descr="Timeline&#10;&#10;Description automatically generated">
            <a:extLst>
              <a:ext uri="{FF2B5EF4-FFF2-40B4-BE49-F238E27FC236}">
                <a16:creationId xmlns:a16="http://schemas.microsoft.com/office/drawing/2014/main" id="{D97DD368-DA30-649E-B549-D5282B912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393" y="2386169"/>
            <a:ext cx="7538350" cy="40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MESH Ontology</a:t>
            </a: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34C3B68-2B45-15DA-BC67-98CF9C20A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42" y="1832300"/>
            <a:ext cx="8810869" cy="411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75A46-1C40-0B76-9202-CAC6562F88FC}"/>
              </a:ext>
            </a:extLst>
          </p:cNvPr>
          <p:cNvSpPr txBox="1"/>
          <p:nvPr/>
        </p:nvSpPr>
        <p:spPr>
          <a:xfrm>
            <a:off x="1789894" y="2010530"/>
            <a:ext cx="9568520" cy="44135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MeSH</a:t>
            </a:r>
            <a:r>
              <a:rPr lang="en-US" sz="2400">
                <a:ea typeface="+mn-lt"/>
                <a:cs typeface="+mn-lt"/>
              </a:rPr>
              <a:t> nodes are arrayed hierarchically (in the form of an acyclic directed graph or tree) from most generic to most specific in up to thirteen hierarchical levels.</a:t>
            </a:r>
            <a:br>
              <a:rPr lang="en-US" sz="2400">
                <a:ea typeface="+mn-lt"/>
                <a:cs typeface="+mn-lt"/>
              </a:rPr>
            </a:br>
            <a:endParaRPr lang="en-US" sz="240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Use of graph encoders to get graph embeddings of </a:t>
            </a:r>
            <a:r>
              <a:rPr lang="en-US" sz="2400" b="1"/>
              <a:t>disease </a:t>
            </a:r>
            <a:r>
              <a:rPr lang="en-US" sz="2400"/>
              <a:t>entities</a:t>
            </a:r>
            <a:r>
              <a:rPr lang="en-US" sz="2400" b="1"/>
              <a:t>.</a:t>
            </a:r>
            <a:endParaRPr lang="en-US"/>
          </a:p>
          <a:p>
            <a:pPr>
              <a:lnSpc>
                <a:spcPct val="90000"/>
              </a:lnSpc>
            </a:pPr>
            <a:endParaRPr lang="en-US" sz="24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Apart from this , the scope note information is also used to get better embedding of concepts.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Lastly, shared encoder is used for MTL of NER and EL.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6615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F20A15C-83D5-7FAA-D66A-77229D3B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42" y="1904549"/>
            <a:ext cx="7328018" cy="45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7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Mention and Concept Embedding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7FB0C-A0FA-2D75-7CC2-707198627692}"/>
              </a:ext>
            </a:extLst>
          </p:cNvPr>
          <p:cNvSpPr txBox="1"/>
          <p:nvPr/>
        </p:nvSpPr>
        <p:spPr>
          <a:xfrm>
            <a:off x="1813251" y="1879009"/>
            <a:ext cx="9999704" cy="44135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sz="2400"/>
              <a:t>For mention , Bio-</a:t>
            </a:r>
            <a:r>
              <a:rPr lang="en-US" sz="2400" err="1"/>
              <a:t>ELMo</a:t>
            </a:r>
            <a:r>
              <a:rPr lang="en-US" sz="2400"/>
              <a:t> is used to get contextualized embedding. </a:t>
            </a:r>
            <a:endParaRPr lang="en-US"/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sz="2400"/>
              <a:t>Average of all tokens of a mention span is taken as a mention embedding.</a:t>
            </a:r>
            <a:endParaRPr lang="en-US"/>
          </a:p>
          <a:p>
            <a:pPr>
              <a:lnSpc>
                <a:spcPct val="90000"/>
              </a:lnSpc>
            </a:pPr>
            <a:endParaRPr lang="en-US" sz="2400"/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sz="2400"/>
              <a:t>For Every disease in MESH , we learn a Node Embedding.</a:t>
            </a:r>
            <a:endParaRPr lang="en-US"/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sz="2400"/>
              <a:t>This is done in 2 ways: 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 marL="457200" indent="-457200" algn="l">
              <a:lnSpc>
                <a:spcPct val="90000"/>
              </a:lnSpc>
              <a:buAutoNum type="arabicPeriod"/>
            </a:pPr>
            <a:r>
              <a:rPr lang="en-US" sz="2400"/>
              <a:t>Node2Vec</a:t>
            </a:r>
            <a:endParaRPr lang="en-US"/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US" sz="2400"/>
              <a:t>Vanilla : Graph structure only</a:t>
            </a: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US" sz="2400"/>
              <a:t>With Lexical info using scope note(</a:t>
            </a:r>
            <a:r>
              <a:rPr lang="en-US" sz="2400" err="1"/>
              <a:t>BioElmo</a:t>
            </a:r>
            <a:r>
              <a:rPr lang="en-US" sz="2400"/>
              <a:t>) </a:t>
            </a:r>
          </a:p>
          <a:p>
            <a:pPr marL="457200" lvl="1">
              <a:lnSpc>
                <a:spcPct val="90000"/>
              </a:lnSpc>
            </a:pPr>
            <a:endParaRPr lang="en-US" sz="2400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/>
              <a:t>GCN </a:t>
            </a:r>
            <a:br>
              <a:rPr lang="en-US" sz="2400">
                <a:ea typeface="+mn-lt"/>
                <a:cs typeface="+mn-lt"/>
              </a:rPr>
            </a:br>
            <a:br>
              <a:rPr lang="en-US" sz="2400">
                <a:ea typeface="+mn-lt"/>
                <a:cs typeface="+mn-lt"/>
              </a:rPr>
            </a:br>
            <a:r>
              <a:rPr lang="en-US" sz="240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7598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0830-9E04-3256-B5CC-18B6D06A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GCN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6C9F3-49B7-33F4-E4F3-79A05F3BEBFC}"/>
              </a:ext>
            </a:extLst>
          </p:cNvPr>
          <p:cNvSpPr txBox="1"/>
          <p:nvPr/>
        </p:nvSpPr>
        <p:spPr>
          <a:xfrm>
            <a:off x="1444880" y="1864157"/>
            <a:ext cx="9536970" cy="20867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 GCN is a trainable encoder where node representations are</a:t>
            </a:r>
            <a:br>
              <a:rPr lang="en-US" sz="2400"/>
            </a:br>
            <a:r>
              <a:rPr lang="en-US" sz="2400"/>
              <a:t>updated in parallel by transforming messages from adjacent nodes in a graph structure.</a:t>
            </a:r>
            <a:endParaRPr lang="en-US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 Stacking L GCN layers allows information to flow from nodes as far as L hops away in graph structure. 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D77C505-0DBE-160A-69CC-6FE734F07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42" y="3676199"/>
            <a:ext cx="8537436" cy="862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DF135C-06CB-BC60-A88B-3A24D881B608}"/>
              </a:ext>
            </a:extLst>
          </p:cNvPr>
          <p:cNvSpPr txBox="1"/>
          <p:nvPr/>
        </p:nvSpPr>
        <p:spPr>
          <a:xfrm>
            <a:off x="1719177" y="5040941"/>
            <a:ext cx="9494903" cy="1089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400"/>
              <a:t>For the Oth representation of nodes, we use the </a:t>
            </a:r>
            <a:r>
              <a:rPr lang="en-US" sz="2400" err="1"/>
              <a:t>bioELMo</a:t>
            </a:r>
            <a:r>
              <a:rPr lang="en-US" sz="2400"/>
              <a:t> encoding of a node’s scope note. 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400"/>
              <a:t>Final layer (L) of a node gives the final concept Embedding.</a:t>
            </a:r>
          </a:p>
        </p:txBody>
      </p:sp>
    </p:spTree>
    <p:extLst>
      <p:ext uri="{BB962C8B-B14F-4D97-AF65-F5344CB8AC3E}">
        <p14:creationId xmlns:p14="http://schemas.microsoft.com/office/powerpoint/2010/main" val="325191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1E99-67E4-4504-BDA1-E64AC10909A6}"/>
              </a:ext>
            </a:extLst>
          </p:cNvPr>
          <p:cNvSpPr txBox="1"/>
          <p:nvPr/>
        </p:nvSpPr>
        <p:spPr>
          <a:xfrm>
            <a:off x="1869308" y="1914736"/>
            <a:ext cx="9484387" cy="629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Ranking is basically a logistic regression classifier parameterized by a bilinear product between the embedding </a:t>
            </a:r>
            <a:r>
              <a:rPr lang="en-US" sz="2400" err="1">
                <a:ea typeface="+mn-lt"/>
                <a:cs typeface="+mn-lt"/>
              </a:rPr>
              <a:t>emb</a:t>
            </a:r>
            <a:r>
              <a:rPr lang="en-US" sz="2400">
                <a:ea typeface="+mn-lt"/>
                <a:cs typeface="+mn-lt"/>
              </a:rPr>
              <a:t>(y) of a node y and the contextualized encoding enc(</a:t>
            </a:r>
            <a:r>
              <a:rPr lang="en-US" sz="2400" err="1">
                <a:ea typeface="+mn-lt"/>
                <a:cs typeface="+mn-lt"/>
              </a:rPr>
              <a:t>x;m</a:t>
            </a:r>
            <a:r>
              <a:rPr lang="en-US" sz="2400">
                <a:ea typeface="+mn-lt"/>
                <a:cs typeface="+mn-lt"/>
              </a:rPr>
              <a:t>) </a:t>
            </a:r>
            <a:endParaRPr lang="en-US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For Node2vec :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p(</a:t>
            </a:r>
            <a:r>
              <a:rPr lang="en-US" sz="3200" err="1">
                <a:ea typeface="+mn-lt"/>
                <a:cs typeface="+mn-lt"/>
              </a:rPr>
              <a:t>y|x</a:t>
            </a:r>
            <a:r>
              <a:rPr lang="en-US" sz="3200">
                <a:ea typeface="+mn-lt"/>
                <a:cs typeface="+mn-lt"/>
              </a:rPr>
              <a:t>; m; θ)  =  exp(enc(</a:t>
            </a:r>
            <a:r>
              <a:rPr lang="en-US" sz="3200" err="1">
                <a:ea typeface="+mn-lt"/>
                <a:cs typeface="+mn-lt"/>
              </a:rPr>
              <a:t>x;m</a:t>
            </a:r>
            <a:r>
              <a:rPr lang="en-US" sz="3200">
                <a:ea typeface="+mn-lt"/>
                <a:cs typeface="+mn-lt"/>
              </a:rPr>
              <a:t>)</a:t>
            </a:r>
            <a:r>
              <a:rPr lang="en-US" sz="3200" baseline="30000">
                <a:ea typeface="+mn-lt"/>
                <a:cs typeface="+mn-lt"/>
              </a:rPr>
              <a:t>T</a:t>
            </a:r>
            <a:r>
              <a:rPr lang="en-US" sz="3200">
                <a:ea typeface="+mn-lt"/>
                <a:cs typeface="+mn-lt"/>
              </a:rPr>
              <a:t> * W *</a:t>
            </a:r>
            <a:r>
              <a:rPr lang="en-US" sz="3200" err="1">
                <a:ea typeface="+mn-lt"/>
                <a:cs typeface="+mn-lt"/>
              </a:rPr>
              <a:t>emb</a:t>
            </a:r>
            <a:r>
              <a:rPr lang="en-US" sz="3200">
                <a:ea typeface="+mn-lt"/>
                <a:cs typeface="+mn-lt"/>
              </a:rPr>
              <a:t>(y)) 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For GCN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p(</a:t>
            </a:r>
            <a:r>
              <a:rPr lang="en-US" sz="3200" err="1">
                <a:ea typeface="+mn-lt"/>
                <a:cs typeface="+mn-lt"/>
              </a:rPr>
              <a:t>y|x</a:t>
            </a:r>
            <a:r>
              <a:rPr lang="en-US" sz="3200">
                <a:ea typeface="+mn-lt"/>
                <a:cs typeface="+mn-lt"/>
              </a:rPr>
              <a:t>; m; θ)  = exp(enc(</a:t>
            </a:r>
            <a:r>
              <a:rPr lang="en-US" sz="3200" err="1">
                <a:ea typeface="+mn-lt"/>
                <a:cs typeface="+mn-lt"/>
              </a:rPr>
              <a:t>x;m</a:t>
            </a:r>
            <a:r>
              <a:rPr lang="en-US" sz="3200">
                <a:ea typeface="+mn-lt"/>
                <a:cs typeface="+mn-lt"/>
              </a:rPr>
              <a:t>)</a:t>
            </a:r>
            <a:r>
              <a:rPr lang="en-US" sz="3200" baseline="30000">
                <a:ea typeface="+mn-lt"/>
                <a:cs typeface="+mn-lt"/>
              </a:rPr>
              <a:t>T</a:t>
            </a:r>
            <a:r>
              <a:rPr lang="en-US" sz="3200">
                <a:ea typeface="+mn-lt"/>
                <a:cs typeface="+mn-lt"/>
              </a:rPr>
              <a:t> * </a:t>
            </a:r>
            <a:r>
              <a:rPr lang="en-US" sz="3200" err="1">
                <a:ea typeface="+mn-lt"/>
                <a:cs typeface="+mn-lt"/>
              </a:rPr>
              <a:t>gcn</a:t>
            </a:r>
            <a:r>
              <a:rPr lang="en-US" sz="3200">
                <a:ea typeface="+mn-lt"/>
                <a:cs typeface="+mn-lt"/>
              </a:rPr>
              <a:t>(y; θ))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Where </a:t>
            </a:r>
          </a:p>
          <a:p>
            <a:pPr marL="1257300" lvl="2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x : mention , y : disease</a:t>
            </a:r>
            <a:endParaRPr lang="en-US"/>
          </a:p>
          <a:p>
            <a:pPr marL="1257300" lvl="2" indent="-342900">
              <a:lnSpc>
                <a:spcPct val="90000"/>
              </a:lnSpc>
              <a:buFont typeface="Arial"/>
              <a:buChar char="•"/>
            </a:pPr>
            <a:r>
              <a:rPr lang="en-US" sz="2400" err="1">
                <a:ea typeface="+mn-lt"/>
                <a:cs typeface="+mn-lt"/>
              </a:rPr>
              <a:t>gcn</a:t>
            </a:r>
            <a:r>
              <a:rPr lang="en-US" sz="2400">
                <a:ea typeface="+mn-lt"/>
                <a:cs typeface="+mn-lt"/>
              </a:rPr>
              <a:t>(y; θ) = h(</a:t>
            </a:r>
            <a:r>
              <a:rPr lang="en-US" sz="2400" err="1">
                <a:ea typeface="+mn-lt"/>
                <a:cs typeface="+mn-lt"/>
              </a:rPr>
              <a:t>y</a:t>
            </a:r>
            <a:r>
              <a:rPr lang="en-US" sz="2400" baseline="-25000" err="1">
                <a:ea typeface="+mn-lt"/>
                <a:cs typeface="+mn-lt"/>
              </a:rPr>
              <a:t>L</a:t>
            </a:r>
            <a:r>
              <a:rPr lang="en-US" sz="2400">
                <a:ea typeface="+mn-lt"/>
                <a:cs typeface="+mn-lt"/>
              </a:rPr>
              <a:t>) </a:t>
            </a:r>
          </a:p>
          <a:p>
            <a:pPr marL="1257300" lvl="2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Θ -&gt; Trainable params of GCN</a:t>
            </a:r>
            <a:br>
              <a:rPr lang="en-US" sz="2400">
                <a:ea typeface="+mn-lt"/>
                <a:cs typeface="+mn-lt"/>
              </a:rPr>
            </a:br>
            <a:endParaRPr lang="en-US" sz="2400">
              <a:ea typeface="+mn-lt"/>
              <a:cs typeface="+mn-lt"/>
            </a:endParaRP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br>
              <a:rPr lang="en-US" sz="2400">
                <a:ea typeface="+mn-lt"/>
                <a:cs typeface="+mn-lt"/>
              </a:rPr>
            </a:br>
            <a:br>
              <a:rPr lang="en-US" sz="2400">
                <a:ea typeface="+mn-lt"/>
                <a:cs typeface="+mn-lt"/>
              </a:rPr>
            </a:br>
            <a:br>
              <a:rPr lang="en-US" sz="2400">
                <a:ea typeface="+mn-lt"/>
                <a:cs typeface="+mn-lt"/>
              </a:rPr>
            </a:br>
            <a:endParaRPr lang="en-US" sz="2400">
              <a:ea typeface="+mn-lt"/>
              <a:cs typeface="+mn-lt"/>
            </a:endParaRP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100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Chalkboard 16x9</vt:lpstr>
      <vt:lpstr>Disease Normalization with Graph Embeddings  </vt:lpstr>
      <vt:lpstr>Previous Problems</vt:lpstr>
      <vt:lpstr>MESH Ontology</vt:lpstr>
      <vt:lpstr>MESH Ontology</vt:lpstr>
      <vt:lpstr>Idea</vt:lpstr>
      <vt:lpstr>Model</vt:lpstr>
      <vt:lpstr> Mention and Concept Embedding</vt:lpstr>
      <vt:lpstr>GCN</vt:lpstr>
      <vt:lpstr>Ranking</vt:lpstr>
      <vt:lpstr>Result- EL</vt:lpstr>
      <vt:lpstr>Result - MTL</vt:lpstr>
      <vt:lpstr>Error Analysis</vt:lpstr>
      <vt:lpstr>Expt. Setup for Dual Encoder EL</vt:lpstr>
      <vt:lpstr>Expt Setup for Graph based 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revision>2</cp:revision>
  <dcterms:created xsi:type="dcterms:W3CDTF">2023-03-19T08:41:16Z</dcterms:created>
  <dcterms:modified xsi:type="dcterms:W3CDTF">2023-03-31T21:00:40Z</dcterms:modified>
</cp:coreProperties>
</file>