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69" r:id="rId3"/>
    <p:sldId id="264" r:id="rId4"/>
    <p:sldId id="270" r:id="rId5"/>
    <p:sldId id="274" r:id="rId6"/>
    <p:sldId id="271" r:id="rId7"/>
    <p:sldId id="272" r:id="rId8"/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5" r:id="rId17"/>
    <p:sldId id="266" r:id="rId18"/>
    <p:sldId id="268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79B53-A1A7-3DD7-FF4E-9875E92BA003}" v="689" dt="2023-01-24T09:12:48.503"/>
    <p1510:client id="{E0EB2962-5835-56AA-F7AD-B4A08BEAD409}" v="51" dt="2023-01-22T19:14:51.1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esk with stethoscope and computer keyboard">
            <a:extLst>
              <a:ext uri="{FF2B5EF4-FFF2-40B4-BE49-F238E27FC236}">
                <a16:creationId xmlns:a16="http://schemas.microsoft.com/office/drawing/2014/main" id="{FEDDA1DC-D15D-6E4D-B5DA-8201BDC181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b="15726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28AF0-288D-3C39-9FB2-39F3D9D9D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779" y="802298"/>
            <a:ext cx="863707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6600"/>
              <a:t>Overview oF BIO 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71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AFF89-A9B6-4A14-8BC5-9B5343E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</a:t>
            </a: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084111B4-8E65-4869-8F97-6A0229B13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298" y="127180"/>
            <a:ext cx="10576145" cy="5742190"/>
          </a:xfrm>
        </p:spPr>
      </p:pic>
    </p:spTree>
    <p:extLst>
      <p:ext uri="{BB962C8B-B14F-4D97-AF65-F5344CB8AC3E}">
        <p14:creationId xmlns:p14="http://schemas.microsoft.com/office/powerpoint/2010/main" val="1336472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F6CA-D290-4F2F-BA58-6B46924D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Mention Encoder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F6326-0B22-40EA-855E-8AFDF407F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100"/>
              <a:t>Given an input text document</a:t>
            </a:r>
            <a:r>
              <a:rPr lang="en-US" sz="2100"/>
              <a:t> </a:t>
            </a:r>
            <a:r>
              <a:rPr lang="en-IN" sz="2100"/>
              <a:t>of  T tokens with M mentions, the</a:t>
            </a:r>
            <a:r>
              <a:rPr lang="en-US" sz="2100"/>
              <a:t> </a:t>
            </a:r>
            <a:r>
              <a:rPr lang="en-IN" sz="2100"/>
              <a:t>output of the final layer of the encoder, denoted</a:t>
            </a:r>
            <a:r>
              <a:rPr lang="en-US" sz="2100"/>
              <a:t> </a:t>
            </a:r>
            <a:r>
              <a:rPr lang="en-IN" sz="2100"/>
              <a:t>by [h</a:t>
            </a:r>
            <a:r>
              <a:rPr lang="en-US" sz="2100" err="1"/>
              <a:t>i</a:t>
            </a:r>
            <a:r>
              <a:rPr lang="en-IN" sz="2100"/>
              <a:t>; : : : ; </a:t>
            </a:r>
            <a:r>
              <a:rPr lang="en-IN" sz="2100" err="1"/>
              <a:t>hT</a:t>
            </a:r>
            <a:r>
              <a:rPr lang="en-IN" sz="2100"/>
              <a:t>], is a contextualized representation</a:t>
            </a:r>
            <a:r>
              <a:rPr lang="en-US" sz="2100"/>
              <a:t> </a:t>
            </a:r>
            <a:r>
              <a:rPr lang="en-IN" sz="2100"/>
              <a:t>of the input tokens</a:t>
            </a:r>
            <a:r>
              <a:rPr lang="en-US" sz="2100"/>
              <a:t>.</a:t>
            </a:r>
            <a:br>
              <a:rPr lang="en-IN"/>
            </a:br>
            <a:endParaRPr lang="en-US"/>
          </a:p>
          <a:p>
            <a:r>
              <a:rPr lang="en-IN" sz="2100"/>
              <a:t>For each mention span (</a:t>
            </a:r>
            <a:r>
              <a:rPr lang="en-US" sz="2100" err="1"/>
              <a:t>i</a:t>
            </a:r>
            <a:r>
              <a:rPr lang="en-IN" sz="2100"/>
              <a:t>; j),</a:t>
            </a:r>
            <a:r>
              <a:rPr lang="en-US" sz="2100"/>
              <a:t> </a:t>
            </a:r>
            <a:r>
              <a:rPr lang="en-IN" sz="2100"/>
              <a:t>we concatenate the first and the last tokens of the</a:t>
            </a:r>
            <a:r>
              <a:rPr lang="en-US" sz="2100"/>
              <a:t> </a:t>
            </a:r>
            <a:r>
              <a:rPr lang="en-IN" sz="2100"/>
              <a:t>span and pass it through a linear layer to obtain </a:t>
            </a:r>
            <a:r>
              <a:rPr lang="en-IN" sz="2100" err="1"/>
              <a:t>th</a:t>
            </a:r>
            <a:r>
              <a:rPr lang="en-US" sz="2100"/>
              <a:t>e</a:t>
            </a:r>
            <a:r>
              <a:rPr lang="en-IN" sz="2100"/>
              <a:t> representations for mention</a:t>
            </a:r>
            <a:r>
              <a:rPr lang="en-US" sz="2100"/>
              <a:t> ‘k’</a:t>
            </a:r>
            <a:r>
              <a:rPr lang="en-IN" sz="2100"/>
              <a:t> </a:t>
            </a:r>
            <a:r>
              <a:rPr lang="en-US" sz="2100"/>
              <a:t>as </a:t>
            </a:r>
            <a:r>
              <a:rPr lang="en-US"/>
              <a:t>:</a:t>
            </a:r>
            <a:br>
              <a:rPr lang="en-IN"/>
            </a:br>
            <a:r>
              <a:rPr lang="en-US"/>
              <a:t>		</a:t>
            </a:r>
            <a:r>
              <a:rPr lang="en-US" b="1"/>
              <a:t>                                        </a:t>
            </a:r>
            <a:r>
              <a:rPr lang="en-US"/>
              <a:t>Um(k)</a:t>
            </a:r>
            <a:r>
              <a:rPr lang="en-IN" sz="1800" b="1" i="0">
                <a:solidFill>
                  <a:srgbClr val="000000"/>
                </a:solidFill>
                <a:effectLst/>
                <a:latin typeface="CMR10"/>
              </a:rPr>
              <a:t>= </a:t>
            </a:r>
            <a:r>
              <a:rPr lang="en-IN" sz="1800" b="1" i="0">
                <a:solidFill>
                  <a:srgbClr val="000000"/>
                </a:solidFill>
                <a:effectLst/>
                <a:latin typeface="CMBX10"/>
              </a:rPr>
              <a:t>W</a:t>
            </a:r>
            <a:r>
              <a:rPr lang="en-IN" sz="1800" b="1" i="0">
                <a:solidFill>
                  <a:srgbClr val="000000"/>
                </a:solidFill>
                <a:effectLst/>
                <a:latin typeface="CMR10"/>
              </a:rPr>
              <a:t>[</a:t>
            </a:r>
            <a:r>
              <a:rPr lang="en-IN" sz="1800" b="1" i="0">
                <a:solidFill>
                  <a:srgbClr val="000000"/>
                </a:solidFill>
                <a:effectLst/>
                <a:latin typeface="CMBX10"/>
              </a:rPr>
              <a:t>h</a:t>
            </a:r>
            <a:r>
              <a:rPr lang="en-IN" sz="1800" b="1" i="0">
                <a:solidFill>
                  <a:srgbClr val="000000"/>
                </a:solidFill>
                <a:effectLst/>
                <a:latin typeface="CMBX8"/>
              </a:rPr>
              <a:t>i</a:t>
            </a:r>
            <a:r>
              <a:rPr lang="en-IN" sz="1800" b="1" i="0">
                <a:solidFill>
                  <a:srgbClr val="000000"/>
                </a:solidFill>
                <a:effectLst/>
                <a:latin typeface="CMR10"/>
              </a:rPr>
              <a:t>; </a:t>
            </a:r>
            <a:r>
              <a:rPr lang="en-IN" sz="1800" b="1" i="0" err="1">
                <a:solidFill>
                  <a:srgbClr val="000000"/>
                </a:solidFill>
                <a:effectLst/>
                <a:latin typeface="CMBX10"/>
              </a:rPr>
              <a:t>h</a:t>
            </a:r>
            <a:r>
              <a:rPr lang="en-IN" sz="1800" b="1" i="0" err="1">
                <a:solidFill>
                  <a:srgbClr val="000000"/>
                </a:solidFill>
                <a:effectLst/>
                <a:latin typeface="CMBX8"/>
              </a:rPr>
              <a:t>j</a:t>
            </a:r>
            <a:r>
              <a:rPr lang="en-IN" sz="1800" b="1" i="0">
                <a:solidFill>
                  <a:srgbClr val="000000"/>
                </a:solidFill>
                <a:effectLst/>
                <a:latin typeface="CMR10"/>
              </a:rPr>
              <a:t>] + </a:t>
            </a:r>
            <a:r>
              <a:rPr lang="en-IN" sz="1800" b="1" i="0">
                <a:solidFill>
                  <a:srgbClr val="000000"/>
                </a:solidFill>
                <a:effectLst/>
                <a:latin typeface="CMBX10"/>
              </a:rPr>
              <a:t>b</a:t>
            </a:r>
            <a:r>
              <a:rPr lang="en-IN" sz="1800" b="1" i="1">
                <a:solidFill>
                  <a:srgbClr val="000000"/>
                </a:solidFill>
                <a:effectLst/>
                <a:latin typeface="CMMI10"/>
              </a:rPr>
              <a:t>:</a:t>
            </a:r>
            <a:r>
              <a:rPr lang="en-IN" b="1"/>
              <a:t> </a:t>
            </a:r>
            <a:br>
              <a:rPr lang="en-IN" b="1"/>
            </a:br>
            <a:endParaRPr lang="en-US" b="1"/>
          </a:p>
          <a:p>
            <a:r>
              <a:rPr lang="en-US"/>
              <a:t>The model uses a self attention so every mention in a document captures contextual info of all other mentions in document.</a:t>
            </a:r>
            <a:br>
              <a:rPr lang="en-IN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7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9DC5-A6C1-4129-B22A-5BC201CE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Candidate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1874F-A4A0-4414-BAAB-C7ECEB7CB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UMLS concept names are the candidate entities. </a:t>
            </a:r>
            <a:endParaRPr lang="en-US" b="1"/>
          </a:p>
          <a:p>
            <a:r>
              <a:rPr lang="en-IN"/>
              <a:t>Given an input candidate</a:t>
            </a:r>
            <a:r>
              <a:rPr lang="en-US"/>
              <a:t> </a:t>
            </a:r>
            <a:r>
              <a:rPr lang="en-IN"/>
              <a:t>entity e = [y1; : : : ; </a:t>
            </a:r>
            <a:r>
              <a:rPr lang="en-IN" err="1"/>
              <a:t>yT</a:t>
            </a:r>
            <a:r>
              <a:rPr lang="en-IN"/>
              <a:t> ] of T tokens, the output of</a:t>
            </a:r>
            <a:r>
              <a:rPr lang="en-US"/>
              <a:t> </a:t>
            </a:r>
            <a:r>
              <a:rPr lang="en-IN"/>
              <a:t>the final layer corresponding to the [CLS] token</a:t>
            </a:r>
            <a:r>
              <a:rPr lang="en-US"/>
              <a:t> </a:t>
            </a:r>
            <a:r>
              <a:rPr lang="en-IN"/>
              <a:t>yields the representation for the candidate entity. </a:t>
            </a:r>
            <a:endParaRPr lang="en-US"/>
          </a:p>
          <a:p>
            <a:r>
              <a:rPr lang="en-US"/>
              <a:t>We denote this rep as </a:t>
            </a:r>
            <a:r>
              <a:rPr lang="en-US" err="1"/>
              <a:t>Ve</a:t>
            </a:r>
            <a:r>
              <a:rPr lang="en-US"/>
              <a:t>.</a:t>
            </a:r>
            <a:br>
              <a:rPr lang="en-IN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83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C716C-ACF7-4AE9-8B88-9E600394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Candidate Selection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714CA-8DF0-4AF0-8EC8-F6E23B497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use random Negative Sampling and hard negative sampling.</a:t>
            </a:r>
          </a:p>
          <a:p>
            <a:r>
              <a:rPr lang="en-US"/>
              <a:t>HNS is obtained by performing NN search btw mention and all KB Entities</a:t>
            </a:r>
          </a:p>
          <a:p>
            <a:r>
              <a:rPr lang="en-IN"/>
              <a:t>The hard negative candidates are the entities that are more similar to the</a:t>
            </a:r>
            <a:br>
              <a:rPr lang="en-IN"/>
            </a:br>
            <a:r>
              <a:rPr lang="en-IN"/>
              <a:t>mention than the gold target entity </a:t>
            </a:r>
            <a:r>
              <a:rPr lang="en-US"/>
              <a:t>.</a:t>
            </a:r>
          </a:p>
          <a:p>
            <a:r>
              <a:rPr lang="en-US"/>
              <a:t>This is done only during training and for testing all entities are used. </a:t>
            </a:r>
            <a:br>
              <a:rPr lang="en-IN"/>
            </a:br>
            <a:br>
              <a:rPr lang="en-IN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59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E9F1F-8541-4ED4-A7C9-6C017C39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4921A-2846-49E7-9729-ED2CC95F6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0" i="0">
                <a:solidFill>
                  <a:srgbClr val="000000"/>
                </a:solidFill>
                <a:effectLst/>
                <a:latin typeface="NimbusRomNo9L-Regu"/>
              </a:rPr>
              <a:t>The retrieved set of candidate entities</a:t>
            </a:r>
            <a:r>
              <a:rPr lang="en-US" sz="1800" b="0" i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en-US" sz="1800" b="1" i="0" err="1">
                <a:solidFill>
                  <a:srgbClr val="000000"/>
                </a:solidFill>
                <a:effectLst/>
                <a:latin typeface="NimbusRomNo9L-Regu"/>
              </a:rPr>
              <a:t>Ck</a:t>
            </a:r>
            <a:r>
              <a:rPr lang="en-US" sz="1800" b="1" i="0">
                <a:solidFill>
                  <a:srgbClr val="000000"/>
                </a:solidFill>
                <a:effectLst/>
                <a:latin typeface="NimbusRomNo9L-Regu"/>
              </a:rPr>
              <a:t> : {c1, c2,…</a:t>
            </a:r>
            <a:r>
              <a:rPr lang="en-US" sz="1800" b="1" i="0" err="1">
                <a:solidFill>
                  <a:srgbClr val="000000"/>
                </a:solidFill>
                <a:effectLst/>
                <a:latin typeface="NimbusRomNo9L-Regu"/>
              </a:rPr>
              <a:t>cT</a:t>
            </a:r>
            <a:r>
              <a:rPr lang="en-US" sz="1800" b="1" i="0">
                <a:solidFill>
                  <a:srgbClr val="000000"/>
                </a:solidFill>
                <a:effectLst/>
                <a:latin typeface="NimbusRomNo9L-Regu"/>
              </a:rPr>
              <a:t> } </a:t>
            </a:r>
            <a:r>
              <a:rPr lang="en-US" sz="1800" b="0" i="0">
                <a:solidFill>
                  <a:srgbClr val="000000"/>
                </a:solidFill>
                <a:effectLst/>
                <a:latin typeface="NimbusRomNo9L-Regu"/>
              </a:rPr>
              <a:t>of</a:t>
            </a:r>
            <a:r>
              <a:rPr lang="en-IN" sz="1800" b="0" i="0">
                <a:solidFill>
                  <a:srgbClr val="000000"/>
                </a:solidFill>
                <a:effectLst/>
                <a:latin typeface="NimbusRomNo9L-Regu"/>
              </a:rPr>
              <a:t> each mention</a:t>
            </a:r>
            <a:r>
              <a:rPr lang="en-US" sz="1800" b="0" i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en-US" sz="1800" b="1" i="0" err="1">
                <a:solidFill>
                  <a:srgbClr val="000000"/>
                </a:solidFill>
                <a:effectLst/>
                <a:latin typeface="NimbusRomNo9L-Regu"/>
              </a:rPr>
              <a:t>mk</a:t>
            </a:r>
            <a:r>
              <a:rPr lang="en-IN" sz="1800" b="0" i="1">
                <a:solidFill>
                  <a:srgbClr val="000000"/>
                </a:solidFill>
                <a:effectLst/>
                <a:latin typeface="CMMI8"/>
              </a:rPr>
              <a:t> </a:t>
            </a:r>
            <a:r>
              <a:rPr lang="en-IN" sz="1800" b="0" i="0">
                <a:solidFill>
                  <a:srgbClr val="000000"/>
                </a:solidFill>
                <a:effectLst/>
                <a:latin typeface="NimbusRomNo9L-Regu"/>
              </a:rPr>
              <a:t>are scored using a dot product between the</a:t>
            </a:r>
            <a:r>
              <a:rPr lang="en-US" sz="1800" b="0" i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en-IN" sz="1800" b="0" i="0">
                <a:solidFill>
                  <a:srgbClr val="000000"/>
                </a:solidFill>
                <a:effectLst/>
                <a:latin typeface="NimbusRomNo9L-Regu"/>
              </a:rPr>
              <a:t>mention representation </a:t>
            </a:r>
            <a:r>
              <a:rPr lang="en-US" sz="1800" b="1">
                <a:solidFill>
                  <a:srgbClr val="000000"/>
                </a:solidFill>
                <a:latin typeface="CMBX10"/>
              </a:rPr>
              <a:t>U</a:t>
            </a:r>
            <a:r>
              <a:rPr lang="en-IN" sz="1800" b="1" i="0">
                <a:solidFill>
                  <a:srgbClr val="000000"/>
                </a:solidFill>
                <a:effectLst/>
                <a:latin typeface="CMBX8"/>
              </a:rPr>
              <a:t>m</a:t>
            </a:r>
            <a:r>
              <a:rPr lang="en-US" sz="1800" b="1" i="0">
                <a:solidFill>
                  <a:srgbClr val="000000"/>
                </a:solidFill>
                <a:effectLst/>
                <a:latin typeface="CMBX8"/>
              </a:rPr>
              <a:t>(</a:t>
            </a:r>
            <a:r>
              <a:rPr lang="en-IN" sz="1800" b="1" i="0">
                <a:solidFill>
                  <a:srgbClr val="000000"/>
                </a:solidFill>
                <a:effectLst/>
                <a:latin typeface="CMBX8"/>
              </a:rPr>
              <a:t>k</a:t>
            </a:r>
            <a:r>
              <a:rPr lang="en-US" sz="1800" b="1" i="0">
                <a:solidFill>
                  <a:srgbClr val="000000"/>
                </a:solidFill>
                <a:effectLst/>
                <a:latin typeface="CMBX8"/>
              </a:rPr>
              <a:t>)</a:t>
            </a:r>
            <a:r>
              <a:rPr lang="en-IN" sz="1800" b="1" i="0">
                <a:solidFill>
                  <a:srgbClr val="000000"/>
                </a:solidFill>
                <a:effectLst/>
                <a:latin typeface="CMBX8"/>
              </a:rPr>
              <a:t> </a:t>
            </a:r>
            <a:r>
              <a:rPr lang="en-IN" sz="1800" b="0" i="0">
                <a:solidFill>
                  <a:srgbClr val="000000"/>
                </a:solidFill>
                <a:effectLst/>
                <a:latin typeface="NimbusRomNo9L-Regu"/>
              </a:rPr>
              <a:t>and each candidate representation </a:t>
            </a:r>
            <a:r>
              <a:rPr lang="en-US" sz="1800" b="1" err="1">
                <a:solidFill>
                  <a:srgbClr val="000000"/>
                </a:solidFill>
                <a:latin typeface="CMBX10"/>
              </a:rPr>
              <a:t>Vc</a:t>
            </a:r>
            <a:r>
              <a:rPr lang="en-IN" sz="1800" b="0" i="0">
                <a:solidFill>
                  <a:srgbClr val="000000"/>
                </a:solidFill>
                <a:effectLst/>
                <a:latin typeface="NimbusRomNo9L-Regu"/>
              </a:rPr>
              <a:t>. </a:t>
            </a:r>
            <a:endParaRPr lang="en-US" sz="1800" b="0" i="0">
              <a:solidFill>
                <a:srgbClr val="000000"/>
              </a:solidFill>
              <a:effectLst/>
              <a:latin typeface="NimbusRomNo9L-Regu"/>
            </a:endParaRPr>
          </a:p>
          <a:p>
            <a:r>
              <a:rPr lang="en-IN" sz="1800" b="0" i="0">
                <a:solidFill>
                  <a:srgbClr val="000000"/>
                </a:solidFill>
                <a:effectLst/>
                <a:latin typeface="NimbusRomNo9L-Regu"/>
              </a:rPr>
              <a:t>Formally, </a:t>
            </a:r>
            <a:r>
              <a:rPr lang="en-IN" sz="1800" b="1" i="0">
                <a:solidFill>
                  <a:srgbClr val="000000"/>
                </a:solidFill>
                <a:effectLst/>
                <a:latin typeface="NimbusRomNo9L-Regu"/>
              </a:rPr>
              <a:t>for each </a:t>
            </a:r>
            <a:r>
              <a:rPr lang="en-IN" sz="1800" b="1" i="1">
                <a:solidFill>
                  <a:srgbClr val="000000"/>
                </a:solidFill>
                <a:effectLst/>
                <a:latin typeface="CMMI10"/>
              </a:rPr>
              <a:t>c </a:t>
            </a:r>
            <a:r>
              <a:rPr lang="en-US" sz="1800" b="1" i="1">
                <a:solidFill>
                  <a:srgbClr val="000000"/>
                </a:solidFill>
                <a:latin typeface="CMSY10"/>
              </a:rPr>
              <a:t>in</a:t>
            </a:r>
            <a:r>
              <a:rPr lang="en-IN" sz="1800" b="1" i="1">
                <a:solidFill>
                  <a:srgbClr val="000000"/>
                </a:solidFill>
                <a:effectLst/>
                <a:latin typeface="CMSY10"/>
              </a:rPr>
              <a:t> </a:t>
            </a:r>
            <a:r>
              <a:rPr lang="en-US" sz="1800" b="1" i="1" err="1">
                <a:solidFill>
                  <a:srgbClr val="000000"/>
                </a:solidFill>
                <a:effectLst/>
                <a:latin typeface="CMSY10"/>
              </a:rPr>
              <a:t>Ck</a:t>
            </a:r>
            <a:r>
              <a:rPr lang="en-US" sz="1800" b="1" i="1">
                <a:solidFill>
                  <a:srgbClr val="000000"/>
                </a:solidFill>
                <a:effectLst/>
                <a:latin typeface="CMSY10"/>
              </a:rPr>
              <a:t> </a:t>
            </a:r>
            <a:r>
              <a:rPr lang="en-US" sz="1600"/>
              <a:t>:</a:t>
            </a:r>
            <a:br>
              <a:rPr lang="en-IN" sz="1600"/>
            </a:br>
            <a:endParaRPr lang="en-US" sz="1800" b="0" i="0">
              <a:solidFill>
                <a:srgbClr val="000000"/>
              </a:solidFill>
              <a:effectLst/>
              <a:latin typeface="NimbusRomNo9L-Regu"/>
            </a:endParaRPr>
          </a:p>
          <a:p>
            <a:br>
              <a:rPr lang="en-IN"/>
            </a:br>
            <a:endParaRPr lang="en-US"/>
          </a:p>
          <a:p>
            <a:r>
              <a:rPr lang="en-US"/>
              <a:t>We use cross-entropy loss to maximize score of gold target </a:t>
            </a:r>
            <a:r>
              <a:rPr lang="en-US" err="1"/>
              <a:t>ent</a:t>
            </a:r>
            <a:r>
              <a:rPr lang="en-US"/>
              <a:t>.</a:t>
            </a:r>
          </a:p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9AF67CA-6828-478C-BC01-2F8B080AC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412" y="3640667"/>
            <a:ext cx="4928673" cy="114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64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725D7-F699-4ECC-889E-6B874D97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E358E-CEBB-44C1-8AE1-8EDF91CBE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During Inference :  Rep of all </a:t>
            </a:r>
            <a:r>
              <a:rPr lang="en-US" err="1"/>
              <a:t>entites</a:t>
            </a:r>
            <a:r>
              <a:rPr lang="en-US"/>
              <a:t> (concepts) of KB are precomputed and cached.</a:t>
            </a:r>
          </a:p>
          <a:p>
            <a:r>
              <a:rPr lang="en-IN"/>
              <a:t>The inference task </a:t>
            </a:r>
            <a:r>
              <a:rPr lang="en-US"/>
              <a:t>is </a:t>
            </a:r>
            <a:r>
              <a:rPr lang="en-IN"/>
              <a:t> finding the maximum dot </a:t>
            </a:r>
            <a:r>
              <a:rPr lang="en-IN" err="1"/>
              <a:t>produc</a:t>
            </a:r>
            <a:r>
              <a:rPr lang="en-US"/>
              <a:t>t </a:t>
            </a:r>
            <a:r>
              <a:rPr lang="en-IN"/>
              <a:t>between each mention representation and all entity</a:t>
            </a:r>
            <a:r>
              <a:rPr lang="en-US"/>
              <a:t> </a:t>
            </a:r>
            <a:r>
              <a:rPr lang="en-IN"/>
              <a:t>representations </a:t>
            </a:r>
            <a:r>
              <a:rPr lang="en-US"/>
              <a:t>: </a:t>
            </a:r>
          </a:p>
          <a:p>
            <a:pPr lvl="2"/>
            <a:br>
              <a:rPr lang="en-IN"/>
            </a:br>
            <a:r>
              <a:rPr lang="en-US"/>
              <a:t> </a:t>
            </a:r>
          </a:p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414E291-DB2E-4FE7-BB75-56FDBD6BB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896" y="3426048"/>
            <a:ext cx="7310367" cy="172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97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EC633-5977-4AED-8EB0-CFA1100BA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B04008A-269D-41E1-BBED-E8789A832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241" y="2037685"/>
            <a:ext cx="7655775" cy="3449638"/>
          </a:xfrm>
        </p:spPr>
      </p:pic>
    </p:spTree>
    <p:extLst>
      <p:ext uri="{BB962C8B-B14F-4D97-AF65-F5344CB8AC3E}">
        <p14:creationId xmlns:p14="http://schemas.microsoft.com/office/powerpoint/2010/main" val="2936272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8D24-1EED-49E9-AA1C-57716A5C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C6D612F-5851-4A50-B7A5-4B1E71D9E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232" y="2159657"/>
            <a:ext cx="9243861" cy="3162574"/>
          </a:xfrm>
        </p:spPr>
      </p:pic>
    </p:spTree>
    <p:extLst>
      <p:ext uri="{BB962C8B-B14F-4D97-AF65-F5344CB8AC3E}">
        <p14:creationId xmlns:p14="http://schemas.microsoft.com/office/powerpoint/2010/main" val="3739258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BE9F-F115-4BDD-958A-B0DF517C9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C5F6820-9579-4EDB-AC48-613B80D4D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1179" y="2033642"/>
            <a:ext cx="3570174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832A89-87B8-4607-B4BC-630A4B75A9F1}"/>
              </a:ext>
            </a:extLst>
          </p:cNvPr>
          <p:cNvSpPr txBox="1"/>
          <p:nvPr/>
        </p:nvSpPr>
        <p:spPr>
          <a:xfrm>
            <a:off x="1576552" y="2518979"/>
            <a:ext cx="5903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0" i="0">
                <a:solidFill>
                  <a:srgbClr val="000000"/>
                </a:solidFill>
                <a:effectLst/>
                <a:latin typeface="NimbusRomNo9L-Regu"/>
              </a:rPr>
              <a:t>We observe that our collective dual encoder model is 3-4x faster than the single-mention</a:t>
            </a:r>
            <a:r>
              <a:rPr lang="en-US" sz="1800" b="0" i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en-IN" sz="1800" b="0" i="0">
                <a:solidFill>
                  <a:srgbClr val="000000"/>
                </a:solidFill>
                <a:effectLst/>
                <a:latin typeface="NimbusRomNo9L-Regu"/>
              </a:rPr>
              <a:t>Dual Encoder model and up to 25x faster (on average over the two datasets) than BLINK</a:t>
            </a:r>
            <a:r>
              <a:rPr lang="en-IN"/>
              <a:t> </a:t>
            </a:r>
            <a:r>
              <a:rPr lang="en-US"/>
              <a:t>.</a:t>
            </a:r>
            <a:br>
              <a:rPr lang="en-IN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03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6368-8F25-469E-B009-9D2A0F8A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CC503-BD69-46A7-9E46-B7CDF6E1C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>
                <a:solidFill>
                  <a:srgbClr val="000000"/>
                </a:solidFill>
                <a:latin typeface="NimbusRomNo9L-Regu"/>
              </a:rPr>
              <a:t>D</a:t>
            </a:r>
            <a:r>
              <a:rPr lang="en-IN" sz="1800" b="0" i="0" err="1">
                <a:solidFill>
                  <a:srgbClr val="000000"/>
                </a:solidFill>
                <a:effectLst/>
                <a:latin typeface="NimbusRomNo9L-Regu"/>
              </a:rPr>
              <a:t>ense</a:t>
            </a:r>
            <a:r>
              <a:rPr lang="en-IN" sz="1800" b="0" i="0">
                <a:solidFill>
                  <a:srgbClr val="000000"/>
                </a:solidFill>
                <a:effectLst/>
                <a:latin typeface="NimbusRomNo9L-Regu"/>
              </a:rPr>
              <a:t> retrieval</a:t>
            </a:r>
            <a:r>
              <a:rPr lang="en-US" sz="1800" b="0" i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en-IN" sz="1800" b="0" i="0">
                <a:solidFill>
                  <a:srgbClr val="000000"/>
                </a:solidFill>
                <a:effectLst/>
                <a:latin typeface="NimbusRomNo9L-Regu"/>
              </a:rPr>
              <a:t>of candidates improves the accuracy of entity disambiguation models</a:t>
            </a:r>
            <a:r>
              <a:rPr lang="en-IN"/>
              <a:t> </a:t>
            </a:r>
            <a:r>
              <a:rPr lang="en-US"/>
              <a:t>.</a:t>
            </a:r>
          </a:p>
          <a:p>
            <a:r>
              <a:rPr lang="en-IN" sz="1800" b="0" i="0">
                <a:solidFill>
                  <a:srgbClr val="000000"/>
                </a:solidFill>
                <a:effectLst/>
                <a:latin typeface="NimbusRomNo9L-Regu"/>
              </a:rPr>
              <a:t>For the </a:t>
            </a:r>
            <a:r>
              <a:rPr lang="en-IN" sz="1800" b="0" i="0" err="1">
                <a:solidFill>
                  <a:srgbClr val="000000"/>
                </a:solidFill>
                <a:effectLst/>
                <a:latin typeface="NimbusRomNo9L-Regu"/>
              </a:rPr>
              <a:t>MedMentions</a:t>
            </a:r>
            <a:r>
              <a:rPr lang="en-IN" sz="1800" b="0" i="0">
                <a:solidFill>
                  <a:srgbClr val="000000"/>
                </a:solidFill>
                <a:effectLst/>
                <a:latin typeface="NimbusRomNo9L-Regu"/>
              </a:rPr>
              <a:t> dataset, our collective dual encoder model outperforms all other models, while being extremely</a:t>
            </a:r>
            <a:r>
              <a:rPr lang="en-US" sz="1800" b="0" i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en-IN" sz="1800" b="0" i="0">
                <a:solidFill>
                  <a:srgbClr val="000000"/>
                </a:solidFill>
                <a:effectLst/>
                <a:latin typeface="NimbusRomNo9L-Regu"/>
              </a:rPr>
              <a:t>time efficient during training and inference</a:t>
            </a:r>
            <a:r>
              <a:rPr lang="en-IN"/>
              <a:t> </a:t>
            </a:r>
            <a:r>
              <a:rPr lang="en-US"/>
              <a:t>.</a:t>
            </a:r>
          </a:p>
          <a:p>
            <a:r>
              <a:rPr lang="en-IN" sz="1800" b="0" i="0">
                <a:solidFill>
                  <a:srgbClr val="000000"/>
                </a:solidFill>
                <a:effectLst/>
                <a:latin typeface="NimbusRomNo9L-Regu"/>
              </a:rPr>
              <a:t>Our model compares </a:t>
            </a:r>
            <a:r>
              <a:rPr lang="en-IN" sz="1800" b="0" i="0" err="1">
                <a:solidFill>
                  <a:srgbClr val="000000"/>
                </a:solidFill>
                <a:effectLst/>
                <a:latin typeface="NimbusRomNo9L-Regu"/>
              </a:rPr>
              <a:t>favorably</a:t>
            </a:r>
            <a:r>
              <a:rPr lang="en-IN" sz="1800" b="0" i="0">
                <a:solidFill>
                  <a:srgbClr val="000000"/>
                </a:solidFill>
                <a:effectLst/>
                <a:latin typeface="NimbusRomNo9L-Regu"/>
              </a:rPr>
              <a:t> against the state-of-the-art entity</a:t>
            </a:r>
            <a:r>
              <a:rPr lang="en-US" sz="1800" b="0" i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en-IN" sz="1800" b="0" i="0">
                <a:solidFill>
                  <a:srgbClr val="000000"/>
                </a:solidFill>
                <a:effectLst/>
                <a:latin typeface="NimbusRomNo9L-Regu"/>
              </a:rPr>
              <a:t>linking model BLINK on both datasets</a:t>
            </a:r>
            <a:r>
              <a:rPr lang="en-US" sz="1800" b="0" i="0">
                <a:solidFill>
                  <a:srgbClr val="000000"/>
                </a:solidFill>
                <a:effectLst/>
                <a:latin typeface="NimbusRomNo9L-Regu"/>
              </a:rPr>
              <a:t>.</a:t>
            </a:r>
          </a:p>
          <a:p>
            <a:r>
              <a:rPr lang="en-US" sz="1800">
                <a:solidFill>
                  <a:srgbClr val="000000"/>
                </a:solidFill>
                <a:latin typeface="NimbusRomNo9L-Regu"/>
              </a:rPr>
              <a:t>H</a:t>
            </a:r>
            <a:r>
              <a:rPr lang="en-IN" sz="1800" b="0" i="0" err="1">
                <a:solidFill>
                  <a:srgbClr val="000000"/>
                </a:solidFill>
                <a:effectLst/>
                <a:latin typeface="NimbusRomNo9L-Regu"/>
              </a:rPr>
              <a:t>ard</a:t>
            </a:r>
            <a:r>
              <a:rPr lang="en-US" sz="1800" b="0" i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en-IN" sz="1800" b="0" i="0">
                <a:solidFill>
                  <a:srgbClr val="000000"/>
                </a:solidFill>
                <a:effectLst/>
                <a:latin typeface="NimbusRomNo9L-Regu"/>
              </a:rPr>
              <a:t>negative mining is essential for the model for better</a:t>
            </a:r>
            <a:r>
              <a:rPr lang="en-US" sz="1800" b="0" i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en-IN" sz="1800" b="0" i="0">
                <a:solidFill>
                  <a:srgbClr val="000000"/>
                </a:solidFill>
                <a:effectLst/>
                <a:latin typeface="NimbusRomNo9L-Regu"/>
              </a:rPr>
              <a:t>entity disambiguation.</a:t>
            </a:r>
            <a:r>
              <a:rPr lang="en-IN"/>
              <a:t> </a:t>
            </a:r>
            <a:br>
              <a:rPr lang="en-IN"/>
            </a:br>
            <a:br>
              <a:rPr lang="en-IN"/>
            </a:br>
            <a:br>
              <a:rPr lang="en-IN"/>
            </a:br>
            <a:br>
              <a:rPr lang="en-IN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1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32B3-B896-38DC-A060-279A9FAB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Med-mention dataset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AA9F30F-248F-AC01-6435-B07525906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546" y="1972426"/>
            <a:ext cx="11296608" cy="3789736"/>
          </a:xfrm>
        </p:spPr>
      </p:pic>
    </p:spTree>
    <p:extLst>
      <p:ext uri="{BB962C8B-B14F-4D97-AF65-F5344CB8AC3E}">
        <p14:creationId xmlns:p14="http://schemas.microsoft.com/office/powerpoint/2010/main" val="114102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FA8DF-A269-4448-8AC4-5D93B718C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sets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5753BA2-C6B8-42D9-B1E0-212BEE42E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0803" y="2368061"/>
            <a:ext cx="9733247" cy="2306009"/>
          </a:xfrm>
        </p:spPr>
      </p:pic>
    </p:spTree>
    <p:extLst>
      <p:ext uri="{BB962C8B-B14F-4D97-AF65-F5344CB8AC3E}">
        <p14:creationId xmlns:p14="http://schemas.microsoft.com/office/powerpoint/2010/main" val="217989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563D1-DF4C-EB37-0E5F-B9187739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32602"/>
            <a:ext cx="9603275" cy="721152"/>
          </a:xfrm>
        </p:spPr>
        <p:txBody>
          <a:bodyPr/>
          <a:lstStyle/>
          <a:p>
            <a:r>
              <a:rPr lang="en-US"/>
              <a:t>Knowledge Base (UMLS )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6EBD7-69E0-26AA-3723-8B69C043D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833131"/>
          </a:xfrm>
        </p:spPr>
        <p:txBody>
          <a:bodyPr/>
          <a:lstStyle/>
          <a:p>
            <a:r>
              <a:rPr lang="en-US"/>
              <a:t>Collection of Tables. </a:t>
            </a:r>
          </a:p>
          <a:p>
            <a:r>
              <a:rPr lang="en-US"/>
              <a:t>MRCONSO : CUID (Specific ID) , Definition , Synonyms ( lexical term ) mapping</a:t>
            </a:r>
          </a:p>
          <a:p>
            <a:r>
              <a:rPr lang="en-US"/>
              <a:t>MRSTY :  Semantic type ID (T-116, T-117),  Synonyms mapping</a:t>
            </a:r>
            <a:endParaRPr lang="en-US">
              <a:ea typeface="+mn-lt"/>
              <a:cs typeface="+mn-lt"/>
            </a:endParaRPr>
          </a:p>
          <a:p>
            <a:r>
              <a:rPr lang="en-US"/>
              <a:t>MRREL : Relation between Semantic Types ( Can be used to find concepts of any specific Semantic Type )</a:t>
            </a:r>
          </a:p>
        </p:txBody>
      </p:sp>
    </p:spTree>
    <p:extLst>
      <p:ext uri="{BB962C8B-B14F-4D97-AF65-F5344CB8AC3E}">
        <p14:creationId xmlns:p14="http://schemas.microsoft.com/office/powerpoint/2010/main" val="251789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pic>
        <p:nvPicPr>
          <p:cNvPr id="4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F5547FFB-D5BE-B949-E155-4C65795CC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823" y="707475"/>
            <a:ext cx="5266069" cy="550705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DEABF9-A6A6-0D7D-E823-A7BDCF6B2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5310" y="1261987"/>
            <a:ext cx="3159432" cy="94547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/>
              <a:t>SNOMED – UMLS Mapping of a Subset of SNOMED -CT</a:t>
            </a:r>
          </a:p>
        </p:txBody>
      </p:sp>
    </p:spTree>
    <p:extLst>
      <p:ext uri="{BB962C8B-B14F-4D97-AF65-F5344CB8AC3E}">
        <p14:creationId xmlns:p14="http://schemas.microsoft.com/office/powerpoint/2010/main" val="255838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B8B62-66D7-FE92-C272-06632F6A7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in Bio 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AF9C5-F8BE-1300-563D-764F37482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Multiple Surface Names for any concept like : </a:t>
            </a:r>
          </a:p>
          <a:p>
            <a:r>
              <a:rPr lang="en-US"/>
              <a:t>Very large and rare mentions like :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i="1" err="1">
                <a:ea typeface="+mn-lt"/>
                <a:cs typeface="+mn-lt"/>
              </a:rPr>
              <a:t>RimabotulinumtoxinB</a:t>
            </a:r>
            <a:r>
              <a:rPr lang="en-US" i="1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, </a:t>
            </a:r>
            <a:r>
              <a:rPr lang="en-US" i="1" err="1">
                <a:ea typeface="+mn-lt"/>
                <a:cs typeface="+mn-lt"/>
              </a:rPr>
              <a:t>AbobotulinumtoxinA</a:t>
            </a:r>
            <a:r>
              <a:rPr lang="en-US" i="1">
                <a:ea typeface="+mn-lt"/>
                <a:cs typeface="+mn-lt"/>
              </a:rPr>
              <a:t> , </a:t>
            </a:r>
            <a:r>
              <a:rPr lang="en-US">
                <a:ea typeface="+mn-lt"/>
                <a:cs typeface="+mn-lt"/>
              </a:rPr>
              <a:t>which are not present in general domain.</a:t>
            </a:r>
          </a:p>
          <a:p>
            <a:r>
              <a:rPr lang="en-US"/>
              <a:t>Compound mentions like : "</a:t>
            </a:r>
            <a:r>
              <a:rPr lang="en-US" i="1">
                <a:ea typeface="+mn-lt"/>
                <a:cs typeface="+mn-lt"/>
              </a:rPr>
              <a:t>Acquired immunodeficiency syndrome (AIDS) "</a:t>
            </a:r>
            <a:r>
              <a:rPr lang="en-US">
                <a:ea typeface="+mn-lt"/>
                <a:cs typeface="+mn-lt"/>
              </a:rPr>
              <a:t> , "</a:t>
            </a:r>
            <a:r>
              <a:rPr lang="en-US" i="1">
                <a:ea typeface="+mn-lt"/>
                <a:cs typeface="+mn-lt"/>
              </a:rPr>
              <a:t>Ebola </a:t>
            </a:r>
            <a:r>
              <a:rPr lang="en-US" i="1" err="1">
                <a:ea typeface="+mn-lt"/>
                <a:cs typeface="+mn-lt"/>
              </a:rPr>
              <a:t>haemorrhagic</a:t>
            </a:r>
            <a:r>
              <a:rPr lang="en-US" i="1">
                <a:ea typeface="+mn-lt"/>
                <a:cs typeface="+mn-lt"/>
              </a:rPr>
              <a:t> fever". </a:t>
            </a:r>
          </a:p>
          <a:p>
            <a:r>
              <a:rPr lang="en-US"/>
              <a:t>Ambiguity in Semantic type of mentions. </a:t>
            </a:r>
          </a:p>
        </p:txBody>
      </p:sp>
    </p:spTree>
    <p:extLst>
      <p:ext uri="{BB962C8B-B14F-4D97-AF65-F5344CB8AC3E}">
        <p14:creationId xmlns:p14="http://schemas.microsoft.com/office/powerpoint/2010/main" val="3269363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C211-EEAA-0680-1937-3778B0E9B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 type ambiguity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21058ED-9660-B477-982C-B30BCFC51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8911" y="1946461"/>
            <a:ext cx="6099788" cy="3895938"/>
          </a:xfrm>
        </p:spPr>
      </p:pic>
    </p:spTree>
    <p:extLst>
      <p:ext uri="{BB962C8B-B14F-4D97-AF65-F5344CB8AC3E}">
        <p14:creationId xmlns:p14="http://schemas.microsoft.com/office/powerpoint/2010/main" val="144671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29AFA-E197-4D9E-BAC0-58F9EA039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/>
              <a:t>Fast and Effective Biomedical Entity Linking Using a Dual Encoder</a:t>
            </a:r>
            <a:endParaRPr lang="en-US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8C059-AB11-41FF-BB7E-19E63B4D59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en-US"/>
              <a:t>Pub : APR 21 , </a:t>
            </a:r>
            <a:r>
              <a:rPr lang="en-US">
                <a:ea typeface="+mn-lt"/>
                <a:cs typeface="+mn-lt"/>
              </a:rPr>
              <a:t>ACL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47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2B02-B92F-4532-B2F0-BFFDA80A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C8337-DB5A-4276-BE8D-FDC2C43D2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Uses a BERT based retrieve and </a:t>
            </a:r>
            <a:r>
              <a:rPr lang="en-US" err="1"/>
              <a:t>rerank</a:t>
            </a:r>
            <a:r>
              <a:rPr lang="en-US"/>
              <a:t> paradigm , candidate </a:t>
            </a:r>
            <a:r>
              <a:rPr lang="en-US" err="1"/>
              <a:t>entites</a:t>
            </a:r>
            <a:r>
              <a:rPr lang="en-US"/>
              <a:t>(concepts) are selected using a retriever model, then from these retrieved candidates,  ranking is done to get the best candidate.</a:t>
            </a:r>
          </a:p>
          <a:p>
            <a:r>
              <a:rPr lang="en-US"/>
              <a:t>Problem : Slow at training and test time. They process only one mention at a time.</a:t>
            </a:r>
          </a:p>
          <a:p>
            <a:r>
              <a:rPr lang="en-US"/>
              <a:t>Solution  : One shot training using Bert based dual encoder ( one for mention , one for concept ) that resolves multiple mentions in a document in one shot. </a:t>
            </a:r>
          </a:p>
          <a:p>
            <a:r>
              <a:rPr lang="en-US"/>
              <a:t>Idea is to use collective entity linking , that processes </a:t>
            </a:r>
            <a:r>
              <a:rPr lang="en-US" err="1"/>
              <a:t>enti</a:t>
            </a:r>
            <a:r>
              <a:rPr lang="en-IN"/>
              <a:t>r</a:t>
            </a:r>
            <a:r>
              <a:rPr lang="en-US"/>
              <a:t>e document only once , all entities are linked in one pass.</a:t>
            </a:r>
          </a:p>
        </p:txBody>
      </p:sp>
    </p:spTree>
    <p:extLst>
      <p:ext uri="{BB962C8B-B14F-4D97-AF65-F5344CB8AC3E}">
        <p14:creationId xmlns:p14="http://schemas.microsoft.com/office/powerpoint/2010/main" val="2151619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Gallery</vt:lpstr>
      <vt:lpstr>Overview oF BIO EL</vt:lpstr>
      <vt:lpstr>Med-mention dataset</vt:lpstr>
      <vt:lpstr>Data sets </vt:lpstr>
      <vt:lpstr>Knowledge Base (UMLS ) </vt:lpstr>
      <vt:lpstr>PowerPoint Presentation</vt:lpstr>
      <vt:lpstr>Problems in Bio EL</vt:lpstr>
      <vt:lpstr>Semantic type ambiguity</vt:lpstr>
      <vt:lpstr>Fast and Effective Biomedical Entity Linking Using a Dual Encoder</vt:lpstr>
      <vt:lpstr>Abstract </vt:lpstr>
      <vt:lpstr>Model </vt:lpstr>
      <vt:lpstr>Mention Encoder </vt:lpstr>
      <vt:lpstr>Candidate Encoder</vt:lpstr>
      <vt:lpstr>Candidate Selection </vt:lpstr>
      <vt:lpstr>Scoring</vt:lpstr>
      <vt:lpstr>Inference</vt:lpstr>
      <vt:lpstr>Results </vt:lpstr>
      <vt:lpstr>Results</vt:lpstr>
      <vt:lpstr>Speed </vt:lpstr>
      <vt:lpstr>Observations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and Effective Biomedical Entity Linking Using a Dual Encoder</dc:title>
  <dc:creator>ATUL BUNKAR</dc:creator>
  <cp:revision>2</cp:revision>
  <dcterms:created xsi:type="dcterms:W3CDTF">2022-09-04T13:15:30Z</dcterms:created>
  <dcterms:modified xsi:type="dcterms:W3CDTF">2023-02-04T22:32:54Z</dcterms:modified>
</cp:coreProperties>
</file>