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77" r:id="rId6"/>
    <p:sldId id="264" r:id="rId7"/>
    <p:sldId id="265" r:id="rId8"/>
    <p:sldId id="268" r:id="rId9"/>
    <p:sldId id="269" r:id="rId10"/>
    <p:sldId id="270" r:id="rId11"/>
    <p:sldId id="272" r:id="rId12"/>
    <p:sldId id="266" r:id="rId13"/>
    <p:sldId id="273" r:id="rId14"/>
    <p:sldId id="274" r:id="rId15"/>
    <p:sldId id="275" r:id="rId16"/>
    <p:sldId id="271" r:id="rId17"/>
    <p:sldId id="276" r:id="rId18"/>
    <p:sldId id="262" r:id="rId19"/>
    <p:sldId id="26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BUNKAR" initials="AB" lastIdx="1" clrIdx="0">
    <p:extLst>
      <p:ext uri="{19B8F6BF-5375-455C-9EA6-DF929625EA0E}">
        <p15:presenceInfo xmlns:p15="http://schemas.microsoft.com/office/powerpoint/2012/main" userId="S::atul.bunkar@iitg.ac.in::23048edb-63d3-48de-8074-e8d34439df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1T19:16:08.61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13461" TargetMode="External"/><Relationship Id="rId2" Type="http://schemas.openxmlformats.org/officeDocument/2006/relationships/hyperlink" Target="https://arxiv.org/abs/2010.009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1500-87A9-4C36-9804-C9742917B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Generative Bio-entity Linking Via KB guided Pre-training and </a:t>
            </a:r>
            <a:r>
              <a:rPr lang="en-US" sz="3200" dirty="0" err="1"/>
              <a:t>syn</a:t>
            </a:r>
            <a:r>
              <a:rPr lang="en-US" sz="3200" dirty="0"/>
              <a:t> aware fine tuning – </a:t>
            </a:r>
            <a:r>
              <a:rPr lang="en-US" sz="3200" dirty="0" err="1"/>
              <a:t>maY</a:t>
            </a:r>
            <a:r>
              <a:rPr lang="en-US" sz="3200" dirty="0"/>
              <a:t> ,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9F4ED-9455-4AE5-8A62-2B506198E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2AF-92EF-4660-95BA-C509EE97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7B1C2-390B-47BA-91B1-51FD6DB5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14795" cy="345061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Inference of seq2seq EL uses beam search where the target words are from the name set  “S” which is set of all the synonyms mapped to all the concepts.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Beam search uses K best tokens at each step instead of only the highest probability token to find the global optimum output from all possible paths.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Negative log probability is used to get the k </a:t>
            </a:r>
          </a:p>
          <a:p>
            <a:pPr marL="0" indent="0" algn="l">
              <a:buNone/>
            </a:pPr>
            <a:r>
              <a:rPr lang="en-US" dirty="0"/>
              <a:t>    best paths.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45CBEDD-BEC9-4655-A6AA-3E952946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74" y="1853754"/>
            <a:ext cx="5944592" cy="38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362-8CEC-4FA7-B813-EE7507D2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300B-D9CF-4BF1-97F2-DC6479FA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ource Sans Pro" panose="020F0502020204030204" pitchFamily="34" charset="0"/>
              </a:rPr>
              <a:t>BART is a transformer encoder-decoder (seq2seq) model with a bidirectional (BERT-like) encoder and an autoregressive (GPT-like) decoder</a:t>
            </a:r>
            <a:endParaRPr lang="en-US" b="0" i="0" dirty="0">
              <a:effectLst/>
              <a:latin typeface="Source Sans Pro" panose="020F0502020204030204" pitchFamily="34" charset="0"/>
            </a:endParaRPr>
          </a:p>
          <a:p>
            <a:r>
              <a:rPr lang="en-IN" b="0" i="0" dirty="0">
                <a:effectLst/>
                <a:latin typeface="NimbusRomNo9L-Regu"/>
              </a:rPr>
              <a:t>We pre-train and fine-tune our</a:t>
            </a:r>
            <a:r>
              <a:rPr lang="en-US" b="0" i="0" dirty="0">
                <a:effectLst/>
                <a:latin typeface="NimbusRomNo9L-Regu"/>
              </a:rPr>
              <a:t> </a:t>
            </a:r>
            <a:r>
              <a:rPr lang="en-IN" b="0" i="0" dirty="0">
                <a:effectLst/>
                <a:latin typeface="NimbusRomNo9L-Regu"/>
              </a:rPr>
              <a:t>model using teacher forcing </a:t>
            </a:r>
            <a:r>
              <a:rPr lang="en-IN" b="0" i="0" dirty="0">
                <a:solidFill>
                  <a:srgbClr val="000000"/>
                </a:solidFill>
                <a:effectLst/>
                <a:latin typeface="NimbusRomNo9L-Regu"/>
              </a:rPr>
              <a:t>and label smoothing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NimbusRomNo9L-Regu"/>
              </a:rPr>
              <a:t>which are standard in seq2seq training</a:t>
            </a:r>
            <a:r>
              <a:rPr lang="en-US" b="0" i="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7DA-6E14-4577-B2B9-DC108B7B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Kb</a:t>
            </a:r>
            <a:r>
              <a:rPr lang="en-US" dirty="0"/>
              <a:t> Guided Pretraining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B6EF-88FD-44D0-989F-2351E50C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Done because of low training data compared to a large KB , which causes zero shot problem.</a:t>
            </a:r>
          </a:p>
          <a:p>
            <a:r>
              <a:rPr lang="en-US" sz="1800" dirty="0">
                <a:solidFill>
                  <a:srgbClr val="000000"/>
                </a:solidFill>
                <a:latin typeface="NimbusRomNo9L-Regu"/>
              </a:rPr>
              <a:t>For this we define a set of templates , to mix synonyms and definitions and form synthetic input language. </a:t>
            </a:r>
          </a:p>
          <a:p>
            <a:r>
              <a:rPr lang="en-US" sz="1800" dirty="0">
                <a:solidFill>
                  <a:srgbClr val="000000"/>
                </a:solidFill>
                <a:latin typeface="NimbusRomNo9L-Regu"/>
              </a:rPr>
              <a:t>We select 2 synonyms :  Sa, Sb and definition “Ce” and </a:t>
            </a:r>
            <a:r>
              <a:rPr lang="en-US" sz="1800" dirty="0" err="1">
                <a:solidFill>
                  <a:srgbClr val="000000"/>
                </a:solidFill>
                <a:latin typeface="NimbusRomNo9L-Regu"/>
              </a:rPr>
              <a:t>concate</a:t>
            </a:r>
            <a:r>
              <a:rPr lang="en-IN" sz="1800" dirty="0" err="1">
                <a:solidFill>
                  <a:srgbClr val="000000"/>
                </a:solidFill>
                <a:latin typeface="NimbusRomNo9L-Regu"/>
              </a:rPr>
              <a:t>nate</a:t>
            </a: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 them to a random template . This forms the encoder input. Ex :  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CEB32E-3351-46D8-897E-F92BC55F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38" y="4074143"/>
            <a:ext cx="535732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C080-8A71-4188-B784-95A58353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Kb</a:t>
            </a:r>
            <a:r>
              <a:rPr lang="en-US" dirty="0"/>
              <a:t> Guided Pretraining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8E87-CD7A-4C5B-903D-7E114147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decoder , </a:t>
            </a:r>
            <a:br>
              <a:rPr lang="en-IN" dirty="0"/>
            </a:br>
            <a:endParaRPr lang="en-US" dirty="0"/>
          </a:p>
          <a:p>
            <a:r>
              <a:rPr lang="en-US" dirty="0"/>
              <a:t>Ce is simulated context , Sb is for the model to predict. </a:t>
            </a:r>
          </a:p>
          <a:p>
            <a:r>
              <a:rPr lang="en-US" dirty="0"/>
              <a:t>If a definition is absent , other synonyms are used to create context. 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2073B5-CF9D-4064-89C6-302F0CB7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27" y="2436147"/>
            <a:ext cx="2217612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2D19-0A0F-4A27-A11E-A8C91B62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templates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65F2DD-239A-4AFE-A782-8920150F9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18665"/>
              </p:ext>
            </p:extLst>
          </p:nvPr>
        </p:nvGraphicFramePr>
        <p:xfrm>
          <a:off x="1450975" y="2016125"/>
          <a:ext cx="96043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324702009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184735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3408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7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23347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55682E35-AF9B-40C9-81E4-A2205AEF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5" y="1789698"/>
            <a:ext cx="9603274" cy="41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0B8-9204-4081-ABE6-C6C8B572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 Aware fine 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0058-581E-4A31-8684-0F55CDB8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Seq2seq EL is highly influenced by textual similarity between mention and concept names.</a:t>
            </a:r>
          </a:p>
          <a:p>
            <a:r>
              <a:rPr lang="en-US" dirty="0"/>
              <a:t>From the synonym names generated , we select the one which has the highest TFIDF similarity with the mention.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this , we get the synonym name </a:t>
            </a:r>
            <a:r>
              <a:rPr lang="en-US" dirty="0" err="1"/>
              <a:t>Sm_hat</a:t>
            </a:r>
            <a:r>
              <a:rPr lang="en-US" dirty="0"/>
              <a:t> , and map that to concept. (</a:t>
            </a:r>
            <a:r>
              <a:rPr lang="en-US" dirty="0" err="1"/>
              <a:t>Em</a:t>
            </a:r>
            <a:r>
              <a:rPr lang="en-US" dirty="0"/>
              <a:t>) 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889800-FB68-48B0-A73B-0D1CFC91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09" y="3741038"/>
            <a:ext cx="5833942" cy="10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1ABB-18B2-4F9C-82A4-1FCCCD31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OverAll</a:t>
            </a:r>
            <a:r>
              <a:rPr lang="en-US" dirty="0"/>
              <a:t>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E192-F2FE-421C-A0CF-8838DFFF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Generate Templates -&gt; Feed in encoder -&gt; prefix prompts -&gt; Beam search to get target synonym tokens  -&gt; Tfidf Similarity btw mention m and all synonyms -&gt; target synonym  -&gt;  -&gt; Get the concept for that synonym.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6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27C3-457E-4F71-BADD-F5E5B23B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64A5-1D49-4D4E-95D3-CEF6B8A2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subset of UMLS-st21pv : It contains 2.37M concepts , 1.11M concepts have multiple synonyms. 160k concepts contain definitions. </a:t>
            </a:r>
          </a:p>
          <a:p>
            <a:r>
              <a:rPr lang="en-US" dirty="0"/>
              <a:t>Domain : Literature . </a:t>
            </a:r>
          </a:p>
          <a:p>
            <a:r>
              <a:rPr lang="en-US" dirty="0"/>
              <a:t>Entity :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Virus, bacterium, anatomical structure, body system, body substance, finding, injury or poisoning, biologic function, etc</a:t>
            </a:r>
            <a:endParaRPr lang="en-US" dirty="0"/>
          </a:p>
          <a:p>
            <a:r>
              <a:rPr lang="en-US" dirty="0"/>
              <a:t>From this data we generate the input to encoder. </a:t>
            </a:r>
          </a:p>
          <a:p>
            <a:r>
              <a:rPr lang="en-US" dirty="0"/>
              <a:t>Name set S of synonyms is also generated from UMLS.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8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B8AD-6A9B-497C-AE2E-BC461F82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8AF9-5C2C-4515-81CF-0A46AAE5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NCBI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Domain – Literature , Entity Type – Disease ,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fully annotated at the mention and concept level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6,892 disease mentions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790 unique disease concepts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BC5CDR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Entity Types - </a:t>
            </a:r>
            <a:r>
              <a:rPr lang="en-IN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Chemicals, diseases, chemical-disease interaction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4409(Chemicals) 5818(Diseases) 3116(Chemical-disease interaction)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/>
              <a:t>Cometa</a:t>
            </a:r>
            <a:r>
              <a:rPr lang="en-US" dirty="0"/>
              <a:t> 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Layman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/Social Media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,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Mentions – 20015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 Entity types :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Clinical finding (44.4%), Substance(23%) , Body Structure(11%) , procedure(7.8%) , bio products(3.6%) , physical object(3.4%),qualifier value(3%), observable entity (2%), other(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10%)</a:t>
            </a:r>
            <a:endParaRPr lang="en-US" dirty="0"/>
          </a:p>
          <a:p>
            <a:r>
              <a:rPr lang="en-US" dirty="0"/>
              <a:t>Ask A Patient – </a:t>
            </a:r>
            <a:r>
              <a:rPr lang="en-US" dirty="0" err="1"/>
              <a:t>Laymann</a:t>
            </a:r>
            <a:r>
              <a:rPr lang="en-US" dirty="0"/>
              <a:t> Text , Entity Type – Drugs , 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8,662 phrases mapped to one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the 1,036 medical concepts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 SNOMED-CT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6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262-A94F-44AC-A2B6-CFC38F9A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B93148-CCB9-4A4D-93D6-A968DC17B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20" y="2134479"/>
            <a:ext cx="11625392" cy="2729177"/>
          </a:xfrm>
        </p:spPr>
      </p:pic>
    </p:spTree>
    <p:extLst>
      <p:ext uri="{BB962C8B-B14F-4D97-AF65-F5344CB8AC3E}">
        <p14:creationId xmlns:p14="http://schemas.microsoft.com/office/powerpoint/2010/main" val="217472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F137-F0A8-4814-8DF9-E3CE4419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/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A1E6-59E7-4F73-84A1-14664DC3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 : No large scale human labelled data for bio EL dataset for pretraining.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(Related work )Synonym knowledge can be fed in similarity based methods, but the memory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ootprint to store representation of each concept was very large and hard to deploy.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 shot problem is very common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BioMed has multiple synonyms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 1 to 1 mapping btw mention and concept hurts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953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9F6-F09A-4026-B15E-C0BCD52C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63379"/>
            <a:ext cx="9603275" cy="1681655"/>
          </a:xfrm>
        </p:spPr>
        <p:txBody>
          <a:bodyPr/>
          <a:lstStyle/>
          <a:p>
            <a:r>
              <a:rPr lang="en-US" dirty="0"/>
              <a:t>			  </a:t>
            </a:r>
            <a:r>
              <a:rPr lang="en-US" dirty="0" err="1"/>
              <a:t>tHANK</a:t>
            </a:r>
            <a:r>
              <a:rPr lang="en-US" dirty="0"/>
              <a:t> YOU !!!</a:t>
            </a:r>
          </a:p>
        </p:txBody>
      </p:sp>
    </p:spTree>
    <p:extLst>
      <p:ext uri="{BB962C8B-B14F-4D97-AF65-F5344CB8AC3E}">
        <p14:creationId xmlns:p14="http://schemas.microsoft.com/office/powerpoint/2010/main" val="4012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F727-BEBE-48E0-8CDF-CBB2A03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in 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63AE-B512-4DC1-A99E-61C0BA70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Idea : To generate synthetic samples with synonyms using KB. This fills the gap of pretraining corpus.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tun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sing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textual similarity between mentions and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nonym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get the most similar synonym to mention at decoder side.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Constraint – Expensive pretraining.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A336-B0E4-4D42-861C-CE79F047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566B-2608-4467-9AFC-F450CE73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-apple-system"/>
              </a:rPr>
              <a:t>The GENRE (Generative </a:t>
            </a:r>
            <a:r>
              <a:rPr lang="en-IN" b="0" i="0" dirty="0" err="1">
                <a:effectLst/>
                <a:latin typeface="-apple-system"/>
              </a:rPr>
              <a:t>ENtity</a:t>
            </a:r>
            <a:r>
              <a:rPr lang="en-IN" b="0" i="0" dirty="0">
                <a:effectLst/>
                <a:latin typeface="-apple-system"/>
              </a:rPr>
              <a:t> Retrieval</a:t>
            </a:r>
            <a:r>
              <a:rPr lang="en-US" b="0" i="0" dirty="0">
                <a:effectLst/>
                <a:latin typeface="-apple-system"/>
              </a:rPr>
              <a:t>/linking</a:t>
            </a:r>
            <a:r>
              <a:rPr lang="en-IN" b="0" i="0" dirty="0">
                <a:effectLst/>
                <a:latin typeface="-apple-system"/>
              </a:rPr>
              <a:t>) system as presented in </a:t>
            </a:r>
            <a:r>
              <a:rPr lang="en-IN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Autoregressive Entity Retrieval</a:t>
            </a:r>
            <a:r>
              <a:rPr lang="en-IN" b="0" i="0" dirty="0">
                <a:effectLst/>
                <a:latin typeface="-apple-system"/>
              </a:rPr>
              <a:t> .</a:t>
            </a:r>
            <a:r>
              <a:rPr lang="en-US" dirty="0">
                <a:latin typeface="-apple-system"/>
              </a:rPr>
              <a:t> It is b</a:t>
            </a:r>
            <a:r>
              <a:rPr lang="en-IN" b="0" i="0" dirty="0" err="1">
                <a:effectLst/>
                <a:latin typeface="-apple-system"/>
              </a:rPr>
              <a:t>ased</a:t>
            </a:r>
            <a:r>
              <a:rPr lang="en-IN" b="0" i="0" dirty="0">
                <a:effectLst/>
                <a:latin typeface="-apple-system"/>
              </a:rPr>
              <a:t> on fine-tuned </a:t>
            </a:r>
            <a:r>
              <a:rPr lang="en-IN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BART</a:t>
            </a:r>
            <a:r>
              <a:rPr lang="en-IN" b="0" i="0" dirty="0">
                <a:effectLst/>
                <a:latin typeface="-apple-system"/>
              </a:rPr>
              <a:t> architecture</a:t>
            </a:r>
            <a:r>
              <a:rPr lang="en-US" b="0" i="0" dirty="0">
                <a:effectLst/>
                <a:latin typeface="-apple-system"/>
              </a:rPr>
              <a:t>.</a:t>
            </a:r>
            <a:r>
              <a:rPr lang="en-IN" b="0" i="0" dirty="0">
                <a:effectLst/>
                <a:latin typeface="-apple-system"/>
              </a:rPr>
              <a:t> 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Entity linking as a seq2seq task which input mention with context and outputs concept names token by token.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GENRE pretrained on Wikipedia EL data to boost performance.</a:t>
            </a:r>
          </a:p>
          <a:p>
            <a:r>
              <a:rPr lang="en-IN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GENRE performs retrieval generating the unique entity name conditioned on the input text using </a:t>
            </a:r>
            <a:r>
              <a:rPr lang="en-IN" sz="18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constrained beam search </a:t>
            </a:r>
            <a:r>
              <a:rPr lang="en-IN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only generate valid identifiers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6F1-B63E-4FAE-A62B-36245BFD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forcing at decoder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A44D-1045-4819-B4EB-297A27BC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476490" cy="3450613"/>
          </a:xfrm>
        </p:spPr>
        <p:txBody>
          <a:bodyPr/>
          <a:lstStyle/>
          <a:p>
            <a:r>
              <a:rPr lang="en-IN" b="1" i="0" dirty="0">
                <a:effectLst/>
                <a:latin typeface="charter"/>
              </a:rPr>
              <a:t>Teacher forcing</a:t>
            </a:r>
            <a:r>
              <a:rPr lang="en-IN" b="0" i="0" dirty="0">
                <a:effectLst/>
                <a:latin typeface="charter"/>
              </a:rPr>
              <a:t>: During </a:t>
            </a:r>
            <a:r>
              <a:rPr lang="en-IN" b="1" i="0" dirty="0">
                <a:effectLst/>
                <a:latin typeface="charter"/>
              </a:rPr>
              <a:t>training</a:t>
            </a:r>
            <a:r>
              <a:rPr lang="en-IN" b="0" i="0" dirty="0">
                <a:effectLst/>
                <a:latin typeface="charter"/>
              </a:rPr>
              <a:t> decoder receives the </a:t>
            </a:r>
            <a:r>
              <a:rPr lang="en-IN" b="1" i="0" dirty="0">
                <a:effectLst/>
                <a:latin typeface="charter"/>
              </a:rPr>
              <a:t>correct</a:t>
            </a:r>
            <a:r>
              <a:rPr lang="en-IN" b="0" i="0" dirty="0">
                <a:effectLst/>
                <a:latin typeface="charter"/>
              </a:rPr>
              <a:t> output from the training set as the previously decoded result to predict the next output. However, during </a:t>
            </a:r>
            <a:r>
              <a:rPr lang="en-IN" b="1" i="0" dirty="0">
                <a:effectLst/>
                <a:latin typeface="charter"/>
              </a:rPr>
              <a:t>inference</a:t>
            </a:r>
            <a:r>
              <a:rPr lang="en-US" b="1" i="0" dirty="0">
                <a:effectLst/>
                <a:latin typeface="charter"/>
              </a:rPr>
              <a:t>(prediction)</a:t>
            </a:r>
            <a:r>
              <a:rPr lang="en-IN" b="0" i="0" dirty="0">
                <a:effectLst/>
                <a:latin typeface="charter"/>
              </a:rPr>
              <a:t> decoder receives the </a:t>
            </a:r>
            <a:r>
              <a:rPr lang="en-IN" b="1" i="1" dirty="0">
                <a:effectLst/>
                <a:latin typeface="charter"/>
              </a:rPr>
              <a:t>previously decoded result</a:t>
            </a:r>
            <a:r>
              <a:rPr lang="en-IN" b="0" i="0" dirty="0">
                <a:effectLst/>
                <a:latin typeface="charter"/>
              </a:rPr>
              <a:t> to predict the next output. Teacher forcing improves the training process.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0EF250-71B8-4074-80D4-E5FF421A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63" y="1669823"/>
            <a:ext cx="3306155" cy="42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4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D2DE-DBD1-4B12-8460-B5CBAB78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B372FC-259F-4495-B8D8-73755CA5B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358" y="1989849"/>
            <a:ext cx="9241716" cy="3449638"/>
          </a:xfrm>
        </p:spPr>
      </p:pic>
    </p:spTree>
    <p:extLst>
      <p:ext uri="{BB962C8B-B14F-4D97-AF65-F5344CB8AC3E}">
        <p14:creationId xmlns:p14="http://schemas.microsoft.com/office/powerpoint/2010/main" val="39103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201D-D8AB-42B1-B886-0FF0A591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for 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C4D7-0BDF-4325-98A4-A114BBC4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Used the GENRE model with some changes.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Need for change : No large scale human labelled BioMed data for EL which can be used for pretraining.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Biomed concepts contains multiple synonyms. Results are sensitive to synonyms selection for training.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has same Format as a seq2seq Entity linking !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3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8015-6173-410D-8B36-FC3CBDB4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synonym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FCE8-D98F-4FDC-8322-634487FF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For each concept </a:t>
            </a:r>
            <a:r>
              <a:rPr lang="en-US" sz="1800" i="1" dirty="0">
                <a:solidFill>
                  <a:srgbClr val="000000"/>
                </a:solidFill>
                <a:latin typeface="CMMI10"/>
              </a:rPr>
              <a:t>“</a:t>
            </a:r>
            <a:r>
              <a:rPr lang="en-US" sz="1800" b="1" i="1" dirty="0">
                <a:solidFill>
                  <a:srgbClr val="000000"/>
                </a:solidFill>
                <a:latin typeface="CMMI10"/>
              </a:rPr>
              <a:t>e</a:t>
            </a:r>
            <a:r>
              <a:rPr lang="en-US" sz="1800" i="1" dirty="0">
                <a:solidFill>
                  <a:srgbClr val="000000"/>
                </a:solidFill>
                <a:latin typeface="CMMI10"/>
              </a:rPr>
              <a:t>”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we have a set of synonyms names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NimbusRomNo9L-Regu"/>
              </a:rPr>
              <a:t>S_e</a:t>
            </a:r>
            <a:r>
              <a:rPr lang="en-US" sz="1800" b="1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All the synonyms forms a 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set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SY10"/>
              </a:rPr>
              <a:t>S</a:t>
            </a:r>
            <a:r>
              <a:rPr lang="en-IN" dirty="0"/>
              <a:t> </a:t>
            </a:r>
            <a:r>
              <a:rPr lang="en-US" dirty="0"/>
              <a:t>.(The Target names)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Names-to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concept mappings can be defined by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: </a:t>
            </a:r>
            <a:br>
              <a:rPr lang="en-IN" dirty="0"/>
            </a:br>
            <a:endParaRPr lang="en-US" dirty="0"/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For mention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en-IN" sz="1800" b="1" i="1" dirty="0">
                <a:solidFill>
                  <a:srgbClr val="000000"/>
                </a:solidFill>
                <a:effectLst/>
                <a:latin typeface="CMMI10"/>
              </a:rPr>
              <a:t>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”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with left and right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contexts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en-IN" sz="1800" b="1" i="1" dirty="0">
                <a:solidFill>
                  <a:srgbClr val="000000"/>
                </a:solidFill>
                <a:effectLst/>
                <a:latin typeface="CMMI1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effectLst/>
                <a:latin typeface="CMMI8"/>
              </a:rPr>
              <a:t>l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8"/>
              </a:rPr>
              <a:t>”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8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en-IN" sz="1800" b="1" i="1" dirty="0" err="1">
                <a:solidFill>
                  <a:srgbClr val="000000"/>
                </a:solidFill>
                <a:effectLst/>
                <a:latin typeface="CMMI10"/>
              </a:rPr>
              <a:t>c</a:t>
            </a:r>
            <a:r>
              <a:rPr lang="en-IN" sz="1800" b="1" i="1" dirty="0" err="1">
                <a:solidFill>
                  <a:srgbClr val="000000"/>
                </a:solidFill>
                <a:effectLst/>
                <a:latin typeface="CMMI8"/>
              </a:rPr>
              <a:t>r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8"/>
              </a:rPr>
              <a:t>”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8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8"/>
              </a:rPr>
              <a:t>with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gold label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(concept)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 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NimbusRomNo9L-Regu"/>
              </a:rPr>
              <a:t>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, we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need to find the target concept </a:t>
            </a:r>
            <a:r>
              <a:rPr lang="en-US" sz="1800" b="1" i="1" dirty="0" err="1">
                <a:solidFill>
                  <a:srgbClr val="000000"/>
                </a:solidFill>
                <a:latin typeface="CMMI10"/>
              </a:rPr>
              <a:t>Em_hat</a:t>
            </a:r>
            <a:r>
              <a:rPr lang="en-US" sz="1800" i="1" dirty="0">
                <a:solidFill>
                  <a:srgbClr val="000000"/>
                </a:solidFill>
                <a:latin typeface="CMMI10"/>
              </a:rPr>
              <a:t>. 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8"/>
              </a:rPr>
              <a:t> 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261FC7-273F-4B07-B47E-F0015BD8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17" y="3005562"/>
            <a:ext cx="1530894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9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F630-C63A-4D4F-AEAB-7C829501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F182-64AA-46E7-A331-23B0745C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The encoder input is: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[BOS]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c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[ST]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MonL-Regu"/>
              </a:rPr>
              <a:t>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[ET]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MonL-Regu"/>
              </a:rPr>
              <a:t> </a:t>
            </a:r>
            <a:r>
              <a:rPr lang="en-IN" sz="1800" b="0" i="1" dirty="0" err="1">
                <a:solidFill>
                  <a:srgbClr val="000000"/>
                </a:solidFill>
                <a:effectLst/>
                <a:latin typeface="CMMI10"/>
              </a:rPr>
              <a:t>c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NimbusRomNo9L-Regu"/>
              </a:rPr>
              <a:t>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[EOS]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;</a:t>
            </a:r>
            <a:b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where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[ST]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[ET]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are the special tokens marking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m</a:t>
            </a:r>
            <a:r>
              <a:rPr lang="en-IN" sz="1800" b="0" i="0" dirty="0">
                <a:solidFill>
                  <a:srgbClr val="000080"/>
                </a:solidFill>
                <a:effectLst/>
                <a:latin typeface="NimbusRomNo9L-Regu"/>
              </a:rPr>
              <a:t>1</a:t>
            </a:r>
            <a:r>
              <a:rPr lang="en-IN" dirty="0"/>
              <a:t> </a:t>
            </a:r>
            <a:endParaRPr lang="en-US" dirty="0"/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For the decoder side,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we use simple prefix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prompts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P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8"/>
              </a:rPr>
              <a:t>m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MR10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&lt;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m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is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&gt;</a:t>
            </a:r>
            <a:r>
              <a:rPr lang="en-IN" dirty="0"/>
              <a:t> </a:t>
            </a:r>
            <a:r>
              <a:rPr lang="en-US" dirty="0"/>
              <a:t>____ </a:t>
            </a:r>
          </a:p>
          <a:p>
            <a:r>
              <a:rPr lang="en-US" sz="1800" dirty="0"/>
              <a:t>This strengthens the interaction between mentions and make decoder side</a:t>
            </a:r>
          </a:p>
          <a:p>
            <a:pPr marL="0" indent="0">
              <a:buNone/>
            </a:pPr>
            <a:r>
              <a:rPr lang="en-US" sz="1800" dirty="0"/>
              <a:t>    output resemble natural language sentence. 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[BOS]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m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MonL-Regu"/>
              </a:rPr>
              <a:t>is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s;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where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s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imbusRomNo9L-Regu"/>
              </a:rPr>
              <a:t>is a target name belong to label concept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CMMI10"/>
              </a:rPr>
              <a:t>e</a:t>
            </a:r>
            <a:r>
              <a:rPr lang="en-IN" sz="1600" dirty="0"/>
              <a:t> </a:t>
            </a:r>
            <a:r>
              <a:rPr lang="en-US" sz="1600" dirty="0"/>
              <a:t>.</a:t>
            </a:r>
          </a:p>
          <a:p>
            <a:r>
              <a:rPr lang="en-US" sz="1600" dirty="0"/>
              <a:t>Training </a:t>
            </a:r>
            <a:r>
              <a:rPr lang="en-US" sz="1600" dirty="0" err="1"/>
              <a:t>Obj</a:t>
            </a:r>
            <a:r>
              <a:rPr lang="en-US" sz="1600" dirty="0"/>
              <a:t> : To maximize the likelihood : </a:t>
            </a:r>
            <a:br>
              <a:rPr lang="en-IN" sz="1600" dirty="0"/>
            </a:b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E9ECEE-E11F-4AFD-8423-40D74F0C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59" y="4757624"/>
            <a:ext cx="4078146" cy="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87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Gallery</vt:lpstr>
      <vt:lpstr>Generative Bio-entity Linking Via KB guided Pre-training and syn aware fine tuning – maY , 2022</vt:lpstr>
      <vt:lpstr>Intro / Abstract</vt:lpstr>
      <vt:lpstr>Idea in short</vt:lpstr>
      <vt:lpstr>GENRE model</vt:lpstr>
      <vt:lpstr>Teacher forcing at decoder side</vt:lpstr>
      <vt:lpstr>Approach</vt:lpstr>
      <vt:lpstr>GENRE for our task</vt:lpstr>
      <vt:lpstr>Concept – synonym mapping</vt:lpstr>
      <vt:lpstr>Seq2seq EL </vt:lpstr>
      <vt:lpstr>Beam search </vt:lpstr>
      <vt:lpstr>BarT</vt:lpstr>
      <vt:lpstr>Kb Guided Pretraining  </vt:lpstr>
      <vt:lpstr>Kb Guided Pretraining   </vt:lpstr>
      <vt:lpstr>Some templates</vt:lpstr>
      <vt:lpstr>Synonym Aware fine tune</vt:lpstr>
      <vt:lpstr>OverAll flow </vt:lpstr>
      <vt:lpstr>Data Used for pretraining</vt:lpstr>
      <vt:lpstr>Data Used for evaluation </vt:lpstr>
      <vt:lpstr>Primary Results </vt:lpstr>
      <vt:lpstr>     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BUNKAR</dc:creator>
  <cp:lastModifiedBy>ATUL BUNKAR</cp:lastModifiedBy>
  <cp:revision>8</cp:revision>
  <dcterms:created xsi:type="dcterms:W3CDTF">2022-08-21T08:51:35Z</dcterms:created>
  <dcterms:modified xsi:type="dcterms:W3CDTF">2022-08-29T07:15:34Z</dcterms:modified>
</cp:coreProperties>
</file>