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8"/>
  </p:notesMasterIdLst>
  <p:sldIdLst>
    <p:sldId id="256" r:id="rId2"/>
    <p:sldId id="332" r:id="rId3"/>
    <p:sldId id="383" r:id="rId4"/>
    <p:sldId id="386" r:id="rId5"/>
    <p:sldId id="387" r:id="rId6"/>
    <p:sldId id="388" r:id="rId7"/>
    <p:sldId id="390" r:id="rId8"/>
    <p:sldId id="391" r:id="rId9"/>
    <p:sldId id="364" r:id="rId10"/>
    <p:sldId id="393" r:id="rId11"/>
    <p:sldId id="394" r:id="rId12"/>
    <p:sldId id="339" r:id="rId13"/>
    <p:sldId id="398" r:id="rId14"/>
    <p:sldId id="337" r:id="rId15"/>
    <p:sldId id="338" r:id="rId16"/>
    <p:sldId id="399" r:id="rId17"/>
    <p:sldId id="373" r:id="rId18"/>
    <p:sldId id="374" r:id="rId19"/>
    <p:sldId id="375" r:id="rId20"/>
    <p:sldId id="376" r:id="rId21"/>
    <p:sldId id="400" r:id="rId22"/>
    <p:sldId id="378" r:id="rId23"/>
    <p:sldId id="379" r:id="rId24"/>
    <p:sldId id="380" r:id="rId25"/>
    <p:sldId id="381" r:id="rId26"/>
    <p:sldId id="401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6085" autoAdjust="0"/>
  </p:normalViewPr>
  <p:slideViewPr>
    <p:cSldViewPr>
      <p:cViewPr varScale="1">
        <p:scale>
          <a:sx n="57" d="100"/>
          <a:sy n="57" d="100"/>
        </p:scale>
        <p:origin x="702" y="8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F9C0BB-FEF1-431F-AF39-26BDFE60C55E}" type="datetimeFigureOut">
              <a:rPr lang="en-US"/>
              <a:pPr>
                <a:defRPr/>
              </a:pPr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C0C358-0826-481E-8784-0AB2726AD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52462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95897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265226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358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7F3228-DC49-4B9A-A408-62E2AC27584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076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475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0536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6889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5732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016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sldNum="0"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47368"/>
            <a:ext cx="11506200" cy="1297117"/>
          </a:xfrm>
        </p:spPr>
        <p:txBody>
          <a:bodyPr rtlCol="0">
            <a:normAutofit fontScale="90000"/>
          </a:bodyPr>
          <a:lstStyle/>
          <a:p>
            <a:pPr defTabSz="856939">
              <a:defRPr/>
            </a:pPr>
            <a:r>
              <a:rPr lang="en-US" altLang="en-US" sz="7200" dirty="0">
                <a:latin typeface="+mn-lt"/>
                <a:ea typeface="+mn-ea"/>
                <a:cs typeface="+mn-cs"/>
              </a:rPr>
              <a:t>Hadoop :Introduction</a:t>
            </a:r>
          </a:p>
        </p:txBody>
      </p:sp>
      <p:pic>
        <p:nvPicPr>
          <p:cNvPr id="5" name="Picture 4" descr="E:\Images\elephant_sq - Copy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36235"/>
            <a:ext cx="3041626" cy="26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534A8-097F-A1BD-48F3-7C89FB6EB44C}"/>
              </a:ext>
            </a:extLst>
          </p:cNvPr>
          <p:cNvSpPr txBox="1"/>
          <p:nvPr/>
        </p:nvSpPr>
        <p:spPr>
          <a:xfrm>
            <a:off x="6324600" y="518160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By : Mr. S. S, Meena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394595" y="1447800"/>
            <a:ext cx="2492605" cy="2545080"/>
            <a:chOff x="9394595" y="1447800"/>
            <a:chExt cx="2492605" cy="2545080"/>
          </a:xfrm>
        </p:grpSpPr>
        <p:sp>
          <p:nvSpPr>
            <p:cNvPr id="60" name="Up Arrow 59"/>
            <p:cNvSpPr/>
            <p:nvPr/>
          </p:nvSpPr>
          <p:spPr>
            <a:xfrm>
              <a:off x="10637444" y="2286000"/>
              <a:ext cx="91596" cy="1706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94595" y="1447800"/>
              <a:ext cx="2492605" cy="886397"/>
            </a:xfrm>
            <a:prstGeom prst="rect">
              <a:avLst/>
            </a:prstGeom>
            <a:noFill/>
          </p:spPr>
          <p:txBody>
            <a:bodyPr wrap="none" lIns="146304" tIns="73152" rIns="146304" bIns="73152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Hadoop defeated</a:t>
              </a:r>
            </a:p>
            <a:p>
              <a:pPr algn="ctr"/>
              <a:r>
                <a:rPr lang="en-US" sz="2400" dirty="0">
                  <a:latin typeface="+mj-lt"/>
                </a:rPr>
                <a:t>Super computer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62532" y="4586630"/>
            <a:ext cx="2410468" cy="1280770"/>
            <a:chOff x="10162532" y="4586630"/>
            <a:chExt cx="2410468" cy="1280770"/>
          </a:xfrm>
        </p:grpSpPr>
        <p:sp>
          <p:nvSpPr>
            <p:cNvPr id="48" name="Down Arrow 47"/>
            <p:cNvSpPr/>
            <p:nvPr/>
          </p:nvSpPr>
          <p:spPr>
            <a:xfrm>
              <a:off x="11091064" y="4586630"/>
              <a:ext cx="80465" cy="4425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162532" y="4981003"/>
              <a:ext cx="2410468" cy="886397"/>
            </a:xfrm>
            <a:prstGeom prst="rect">
              <a:avLst/>
            </a:prstGeom>
            <a:noFill/>
          </p:spPr>
          <p:txBody>
            <a:bodyPr wrap="none" lIns="146304" tIns="73152" rIns="146304" bIns="73152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Hadoop became </a:t>
              </a:r>
            </a:p>
            <a:p>
              <a:pPr algn="ctr"/>
              <a:r>
                <a:rPr lang="en-US" sz="2400" dirty="0">
                  <a:latin typeface="+mj-lt"/>
                </a:rPr>
                <a:t>top-level project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9545" y="4465208"/>
            <a:ext cx="3375255" cy="3182436"/>
            <a:chOff x="8359545" y="4465208"/>
            <a:chExt cx="3375255" cy="3182436"/>
          </a:xfrm>
        </p:grpSpPr>
        <p:sp>
          <p:nvSpPr>
            <p:cNvPr id="71" name="Down Arrow 70"/>
            <p:cNvSpPr/>
            <p:nvPr/>
          </p:nvSpPr>
          <p:spPr>
            <a:xfrm>
              <a:off x="10134600" y="4465208"/>
              <a:ext cx="110836" cy="23494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59545" y="6553200"/>
              <a:ext cx="3375255" cy="1094444"/>
              <a:chOff x="8091729" y="6677956"/>
              <a:chExt cx="3375255" cy="10944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143510" y="6886003"/>
                <a:ext cx="3323474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lvl="1" algn="ctr"/>
                <a:r>
                  <a:rPr lang="en-US" sz="2400" dirty="0">
                    <a:latin typeface="+mj-lt"/>
                  </a:rPr>
                  <a:t>		launched Hive,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SQL Support for Hadoop</a:t>
                </a: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1729" y="6677956"/>
                <a:ext cx="1204088" cy="92600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486036" y="4495800"/>
            <a:ext cx="3999049" cy="1572197"/>
            <a:chOff x="5486036" y="4495800"/>
            <a:chExt cx="3999049" cy="1572197"/>
          </a:xfrm>
        </p:grpSpPr>
        <p:sp>
          <p:nvSpPr>
            <p:cNvPr id="51" name="Down Arrow 50"/>
            <p:cNvSpPr/>
            <p:nvPr/>
          </p:nvSpPr>
          <p:spPr>
            <a:xfrm>
              <a:off x="7421880" y="4495800"/>
              <a:ext cx="121920" cy="7393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486036" y="5181600"/>
              <a:ext cx="3999049" cy="886397"/>
              <a:chOff x="5486036" y="5334000"/>
              <a:chExt cx="3999049" cy="88639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486036" y="5334000"/>
                <a:ext cx="3971665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Development of                  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started as </a:t>
                </a:r>
                <a:r>
                  <a:rPr lang="en-US" sz="2400" dirty="0" err="1">
                    <a:latin typeface="+mj-lt"/>
                  </a:rPr>
                  <a:t>Lucene</a:t>
                </a:r>
                <a:r>
                  <a:rPr lang="en-US" sz="2400" dirty="0">
                    <a:latin typeface="+mj-lt"/>
                  </a:rPr>
                  <a:t> sub-project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808" y="5366447"/>
                <a:ext cx="1619277" cy="419394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1902031" y="4814345"/>
            <a:ext cx="3305766" cy="1040292"/>
            <a:chOff x="1902031" y="4814345"/>
            <a:chExt cx="3305766" cy="1040292"/>
          </a:xfrm>
        </p:grpSpPr>
        <p:sp>
          <p:nvSpPr>
            <p:cNvPr id="52" name="Left-Right Arrow 51"/>
            <p:cNvSpPr/>
            <p:nvPr/>
          </p:nvSpPr>
          <p:spPr>
            <a:xfrm>
              <a:off x="2438400" y="4814345"/>
              <a:ext cx="1584960" cy="1249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02031" y="4968240"/>
              <a:ext cx="3305766" cy="886397"/>
              <a:chOff x="1902031" y="4968240"/>
              <a:chExt cx="3305766" cy="886397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03046" y="4968240"/>
                <a:ext cx="3304751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             published GFS &amp;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MapReduce papers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2031" y="5062664"/>
                <a:ext cx="1063592" cy="348444"/>
              </a:xfrm>
              <a:prstGeom prst="rect">
                <a:avLst/>
              </a:prstGeom>
            </p:spPr>
          </p:pic>
        </p:grpSp>
      </p:grpSp>
      <p:sp>
        <p:nvSpPr>
          <p:cNvPr id="2" name="Rectangle 1"/>
          <p:cNvSpPr/>
          <p:nvPr/>
        </p:nvSpPr>
        <p:spPr>
          <a:xfrm>
            <a:off x="48768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7264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4256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752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9744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2008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2384" y="2618803"/>
            <a:ext cx="3154710" cy="1124695"/>
            <a:chOff x="372384" y="2618803"/>
            <a:chExt cx="3154710" cy="1124695"/>
          </a:xfrm>
        </p:grpSpPr>
        <p:sp>
          <p:nvSpPr>
            <p:cNvPr id="42" name="Right Arrow 41"/>
            <p:cNvSpPr/>
            <p:nvPr/>
          </p:nvSpPr>
          <p:spPr>
            <a:xfrm>
              <a:off x="487680" y="3632662"/>
              <a:ext cx="2926080" cy="1108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2384" y="2618803"/>
              <a:ext cx="3154710" cy="886397"/>
              <a:chOff x="372384" y="2618803"/>
              <a:chExt cx="3154710" cy="88639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72384" y="2618803"/>
                <a:ext cx="3154710" cy="886397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    Doug Cutting started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working on         </a:t>
                </a: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710" y="3036926"/>
                <a:ext cx="1018090" cy="377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2945069" y="1411272"/>
            <a:ext cx="2849498" cy="2627328"/>
            <a:chOff x="2945069" y="1411272"/>
            <a:chExt cx="2849498" cy="2627328"/>
          </a:xfrm>
        </p:grpSpPr>
        <p:sp>
          <p:nvSpPr>
            <p:cNvPr id="43" name="Up Arrow 42"/>
            <p:cNvSpPr/>
            <p:nvPr/>
          </p:nvSpPr>
          <p:spPr>
            <a:xfrm>
              <a:off x="4277780" y="2597727"/>
              <a:ext cx="100760" cy="144087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945069" y="1411272"/>
              <a:ext cx="2849498" cy="1255728"/>
              <a:chOff x="2945069" y="1411272"/>
              <a:chExt cx="2849498" cy="125572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2945069" y="1411272"/>
                <a:ext cx="2849498" cy="1255728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Doug Cutting added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DFS &amp; MapReduce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in          </a:t>
                </a:r>
              </a:p>
            </p:txBody>
          </p:sp>
          <p:pic>
            <p:nvPicPr>
              <p:cNvPr id="44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7468" y="2193910"/>
                <a:ext cx="1018090" cy="3779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6392279" y="2438400"/>
            <a:ext cx="4080727" cy="1554480"/>
            <a:chOff x="6392279" y="2438400"/>
            <a:chExt cx="4080727" cy="1554480"/>
          </a:xfrm>
        </p:grpSpPr>
        <p:sp>
          <p:nvSpPr>
            <p:cNvPr id="58" name="Up Arrow 57"/>
            <p:cNvSpPr/>
            <p:nvPr/>
          </p:nvSpPr>
          <p:spPr>
            <a:xfrm>
              <a:off x="9022081" y="3627120"/>
              <a:ext cx="73150" cy="36576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92279" y="2438400"/>
              <a:ext cx="4080727" cy="1255728"/>
              <a:chOff x="6392279" y="2438400"/>
              <a:chExt cx="4080727" cy="1255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630368" y="2438400"/>
                <a:ext cx="2842638" cy="1255728"/>
              </a:xfrm>
              <a:prstGeom prst="rect">
                <a:avLst/>
              </a:prstGeom>
              <a:noFill/>
            </p:spPr>
            <p:txBody>
              <a:bodyPr wrap="none" lIns="146304" tIns="73152" rIns="146304" bIns="73152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converted 4TB of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image archives over </a:t>
                </a:r>
              </a:p>
              <a:p>
                <a:pPr algn="ctr"/>
                <a:r>
                  <a:rPr lang="en-US" sz="2400" dirty="0">
                    <a:latin typeface="+mj-lt"/>
                  </a:rPr>
                  <a:t>100 EC2 instances</a:t>
                </a:r>
              </a:p>
            </p:txBody>
          </p:sp>
          <p:pic>
            <p:nvPicPr>
              <p:cNvPr id="1029" name="Picture 5" descr="Image result for ny times logo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2279" y="2636172"/>
                <a:ext cx="1353592" cy="907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Group 25"/>
          <p:cNvGrpSpPr/>
          <p:nvPr/>
        </p:nvGrpSpPr>
        <p:grpSpPr>
          <a:xfrm>
            <a:off x="11211100" y="2711628"/>
            <a:ext cx="2270493" cy="1292225"/>
            <a:chOff x="11211100" y="2711628"/>
            <a:chExt cx="2270493" cy="1292225"/>
          </a:xfrm>
        </p:grpSpPr>
        <p:sp>
          <p:nvSpPr>
            <p:cNvPr id="65" name="TextBox 64"/>
            <p:cNvSpPr txBox="1"/>
            <p:nvPr/>
          </p:nvSpPr>
          <p:spPr>
            <a:xfrm>
              <a:off x="11211100" y="2711628"/>
              <a:ext cx="2270493" cy="886397"/>
            </a:xfrm>
            <a:prstGeom prst="rect">
              <a:avLst/>
            </a:prstGeom>
            <a:noFill/>
          </p:spPr>
          <p:txBody>
            <a:bodyPr wrap="none" lIns="146304" tIns="73152" rIns="146304" bIns="73152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Doug Cutting </a:t>
              </a:r>
            </a:p>
            <a:p>
              <a:pPr algn="ctr"/>
              <a:r>
                <a:rPr lang="en-US" sz="2400" dirty="0">
                  <a:latin typeface="+mj-lt"/>
                </a:rPr>
                <a:t>joined Cloudera</a:t>
              </a:r>
            </a:p>
          </p:txBody>
        </p:sp>
        <p:sp>
          <p:nvSpPr>
            <p:cNvPr id="50" name="Up Arrow 49"/>
            <p:cNvSpPr/>
            <p:nvPr/>
          </p:nvSpPr>
          <p:spPr>
            <a:xfrm>
              <a:off x="12191393" y="3561283"/>
              <a:ext cx="80465" cy="4425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" tIns="73152" rIns="146304" bIns="73152"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58240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2004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609600" y="91441"/>
            <a:ext cx="13167360" cy="1030504"/>
          </a:xfrm>
          <a:prstGeom prst="rect">
            <a:avLst/>
          </a:prstGeom>
        </p:spPr>
        <p:txBody>
          <a:bodyPr lIns="146304" tIns="73152" rIns="146304" bIns="73152" anchor="ctr" anchorCtr="0"/>
          <a:lstStyle>
            <a:lvl1pPr defTabSz="1463040" eaLnBrk="1" latinLnBrk="0" hangingPunct="1">
              <a:buNone/>
              <a:defRPr sz="58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Hadoop 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12480" y="3992880"/>
            <a:ext cx="1341120" cy="609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/>
            <a:r>
              <a:rPr lang="en-US" dirty="0">
                <a:latin typeface="+mj-l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1119178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Anish_Training_Data\Images\tech-logo\Hadoop\hdfs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15" y="4865732"/>
            <a:ext cx="3358677" cy="33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Hadoop Components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3017500" cy="1092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defTabSz="1306221">
              <a:buNone/>
              <a:defRPr/>
            </a:pPr>
            <a:r>
              <a:rPr lang="en-US" altLang="en-US" sz="3700" b="1" dirty="0">
                <a:solidFill>
                  <a:schemeClr val="accent1">
                    <a:lumMod val="50000"/>
                  </a:schemeClr>
                </a:solidFill>
              </a:rPr>
              <a:t>Hadoop consists of three key parts</a:t>
            </a:r>
          </a:p>
        </p:txBody>
      </p:sp>
      <p:pic>
        <p:nvPicPr>
          <p:cNvPr id="1027" name="Picture 3" descr="D:\Anish_Training_Data\Images\tech-logo\Hadoop\Integrations-hadoopyarn-340x216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05" y="5429093"/>
            <a:ext cx="3568595" cy="22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Anish_Training_Data\Images\tech-logo\Hadoop\hive_logo_medium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70" y="5995386"/>
            <a:ext cx="3694545" cy="11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276600" y="4267200"/>
            <a:ext cx="4030413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307013" y="4267200"/>
            <a:ext cx="160587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307014" y="4267200"/>
            <a:ext cx="4275386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55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38401" y="356235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Master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677401" y="358140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Slave Node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95702" y="2368551"/>
            <a:ext cx="7239000" cy="1212850"/>
            <a:chOff x="3619500" y="2311400"/>
            <a:chExt cx="7239000" cy="1212850"/>
          </a:xfrm>
        </p:grpSpPr>
        <p:cxnSp>
          <p:nvCxnSpPr>
            <p:cNvPr id="6" name="Elbow Connector 5"/>
            <p:cNvCxnSpPr>
              <a:stCxn id="3" idx="0"/>
              <a:endCxn id="4" idx="0"/>
            </p:cNvCxnSpPr>
            <p:nvPr/>
          </p:nvCxnSpPr>
          <p:spPr>
            <a:xfrm rot="16200000" flipH="1">
              <a:off x="7229475" y="-104775"/>
              <a:ext cx="19050" cy="7239000"/>
            </a:xfrm>
            <a:prstGeom prst="bentConnector3">
              <a:avLst>
                <a:gd name="adj1" fmla="val -3400000"/>
              </a:avLst>
            </a:prstGeom>
            <a:ln>
              <a:solidFill>
                <a:schemeClr val="accent5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19950" y="2311400"/>
              <a:ext cx="0" cy="533400"/>
            </a:xfrm>
            <a:prstGeom prst="line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3" name="Picture 5" descr="E:\Images\Servers\Home-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85" y="4294771"/>
            <a:ext cx="2011832" cy="27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Hadoop Nodes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891352" y="4419601"/>
            <a:ext cx="2134393" cy="2493818"/>
            <a:chOff x="5729368" y="3505200"/>
            <a:chExt cx="2347832" cy="2743200"/>
          </a:xfrm>
        </p:grpSpPr>
        <p:pic>
          <p:nvPicPr>
            <p:cNvPr id="23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68" y="35052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24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68" y="36576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25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168" y="38100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2" name="Rounded Rectangle 1"/>
          <p:cNvSpPr/>
          <p:nvPr/>
        </p:nvSpPr>
        <p:spPr>
          <a:xfrm>
            <a:off x="6057902" y="1537035"/>
            <a:ext cx="2514600" cy="8382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3970365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/>
          <p:cNvSpPr/>
          <p:nvPr/>
        </p:nvSpPr>
        <p:spPr>
          <a:xfrm>
            <a:off x="3429000" y="4881563"/>
            <a:ext cx="7696200" cy="952500"/>
          </a:xfrm>
          <a:prstGeom prst="rect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95400" y="356235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Master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744200" y="3581401"/>
            <a:ext cx="2514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Slave Node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52700" y="2320426"/>
            <a:ext cx="9448800" cy="1260975"/>
            <a:chOff x="2476498" y="2263275"/>
            <a:chExt cx="9448800" cy="1260975"/>
          </a:xfrm>
        </p:grpSpPr>
        <p:cxnSp>
          <p:nvCxnSpPr>
            <p:cNvPr id="6" name="Elbow Connector 5"/>
            <p:cNvCxnSpPr>
              <a:stCxn id="3" idx="0"/>
              <a:endCxn id="4" idx="0"/>
            </p:cNvCxnSpPr>
            <p:nvPr/>
          </p:nvCxnSpPr>
          <p:spPr>
            <a:xfrm rot="16200000" flipH="1">
              <a:off x="7191373" y="-1209675"/>
              <a:ext cx="19050" cy="9448800"/>
            </a:xfrm>
            <a:prstGeom prst="bentConnector3">
              <a:avLst>
                <a:gd name="adj1" fmla="val -3726315"/>
              </a:avLst>
            </a:prstGeom>
            <a:ln>
              <a:solidFill>
                <a:schemeClr val="accent5"/>
              </a:solidFill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19950" y="2263275"/>
              <a:ext cx="0" cy="49897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/>
              <a:t>Hadoop Daemons</a:t>
            </a:r>
          </a:p>
        </p:txBody>
      </p:sp>
      <p:pic>
        <p:nvPicPr>
          <p:cNvPr id="15" name="Picture 3" descr="D:\Anish_Training_Data\Images\tech-logo\Hadoop\Integrations-hadoopyarn-340x216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4" b="24396"/>
          <a:stretch/>
        </p:blipFill>
        <p:spPr bwMode="auto">
          <a:xfrm>
            <a:off x="5943600" y="4865521"/>
            <a:ext cx="268113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5072063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Manager</a:t>
            </a:r>
          </a:p>
        </p:txBody>
      </p:sp>
      <p:cxnSp>
        <p:nvCxnSpPr>
          <p:cNvPr id="9" name="Elbow Connector 8"/>
          <p:cNvCxnSpPr>
            <a:stCxn id="3" idx="2"/>
            <a:endCxn id="5" idx="1"/>
          </p:cNvCxnSpPr>
          <p:nvPr/>
        </p:nvCxnSpPr>
        <p:spPr>
          <a:xfrm rot="16200000" flipH="1">
            <a:off x="2693194" y="4260057"/>
            <a:ext cx="976312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10000" y="6225842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NameNode</a:t>
            </a:r>
            <a:endParaRPr lang="en-US" b="1" dirty="0"/>
          </a:p>
        </p:txBody>
      </p:sp>
      <p:cxnSp>
        <p:nvCxnSpPr>
          <p:cNvPr id="27" name="Elbow Connector 26"/>
          <p:cNvCxnSpPr>
            <a:stCxn id="3" idx="2"/>
            <a:endCxn id="26" idx="1"/>
          </p:cNvCxnSpPr>
          <p:nvPr/>
        </p:nvCxnSpPr>
        <p:spPr>
          <a:xfrm rot="16200000" flipH="1">
            <a:off x="2116305" y="4836946"/>
            <a:ext cx="2130091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067800" y="5072063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</a:t>
            </a:r>
          </a:p>
          <a:p>
            <a:pPr algn="ctr"/>
            <a:r>
              <a:rPr lang="en-US" b="1" dirty="0"/>
              <a:t>Manager</a:t>
            </a:r>
          </a:p>
        </p:txBody>
      </p:sp>
      <p:cxnSp>
        <p:nvCxnSpPr>
          <p:cNvPr id="30" name="Elbow Connector 29"/>
          <p:cNvCxnSpPr>
            <a:stCxn id="4" idx="2"/>
            <a:endCxn id="29" idx="3"/>
          </p:cNvCxnSpPr>
          <p:nvPr/>
        </p:nvCxnSpPr>
        <p:spPr>
          <a:xfrm rot="5400000">
            <a:off x="10894219" y="4269582"/>
            <a:ext cx="957262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67800" y="6225842"/>
            <a:ext cx="1676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DataNode</a:t>
            </a:r>
            <a:endParaRPr lang="en-US" b="1" dirty="0"/>
          </a:p>
        </p:txBody>
      </p:sp>
      <p:cxnSp>
        <p:nvCxnSpPr>
          <p:cNvPr id="32" name="Elbow Connector 31"/>
          <p:cNvCxnSpPr>
            <a:stCxn id="4" idx="2"/>
            <a:endCxn id="31" idx="3"/>
          </p:cNvCxnSpPr>
          <p:nvPr/>
        </p:nvCxnSpPr>
        <p:spPr>
          <a:xfrm rot="5400000">
            <a:off x="10317330" y="4846471"/>
            <a:ext cx="2111041" cy="1257300"/>
          </a:xfrm>
          <a:prstGeom prst="bentConnector2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051884" y="1524000"/>
            <a:ext cx="2514600" cy="838200"/>
          </a:xfrm>
          <a:prstGeom prst="roundRect">
            <a:avLst>
              <a:gd name="adj" fmla="val 22409"/>
            </a:avLst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Nodes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29000" y="6057900"/>
            <a:ext cx="7696200" cy="952500"/>
          </a:xfrm>
          <a:prstGeom prst="rect">
            <a:avLst/>
          </a:prstGeom>
          <a:ln>
            <a:solidFill>
              <a:schemeClr val="accent5"/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7" descr="D:\Anish_Training_Data\Images\tech-logo\Hadoop\hdfs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1" b="30832"/>
          <a:stretch/>
        </p:blipFill>
        <p:spPr bwMode="auto">
          <a:xfrm>
            <a:off x="6010976" y="6057900"/>
            <a:ext cx="2523424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57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" grpId="0" animBg="1"/>
      <p:bldP spid="5" grpId="0" animBg="1"/>
      <p:bldP spid="26" grpId="0" animBg="1"/>
      <p:bldP spid="29" grpId="0" animBg="1"/>
      <p:bldP spid="31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5410200" y="1524001"/>
            <a:ext cx="8153400" cy="57150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24645" y="1638301"/>
            <a:ext cx="5286555" cy="54864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9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88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1703388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9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2819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9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3962401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8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9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Images\Servers\hpmediasmart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5768977"/>
            <a:ext cx="109555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/>
          <p:cNvGrpSpPr/>
          <p:nvPr/>
        </p:nvGrpSpPr>
        <p:grpSpPr>
          <a:xfrm>
            <a:off x="9753600" y="5056188"/>
            <a:ext cx="76200" cy="663576"/>
            <a:chOff x="10439400" y="5056188"/>
            <a:chExt cx="76200" cy="663576"/>
          </a:xfrm>
        </p:grpSpPr>
        <p:sp>
          <p:nvSpPr>
            <p:cNvPr id="35" name="Flowchart: Connector 34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1353800" y="4545012"/>
            <a:ext cx="838200" cy="103189"/>
            <a:chOff x="12115800" y="4441824"/>
            <a:chExt cx="838200" cy="103188"/>
          </a:xfrm>
        </p:grpSpPr>
        <p:sp>
          <p:nvSpPr>
            <p:cNvPr id="47" name="Flowchart: Connector 46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lowchart: Terminator 84"/>
          <p:cNvSpPr/>
          <p:nvPr/>
        </p:nvSpPr>
        <p:spPr>
          <a:xfrm>
            <a:off x="8277044" y="22098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89" name="Flowchart: Terminator 88"/>
          <p:cNvSpPr/>
          <p:nvPr/>
        </p:nvSpPr>
        <p:spPr>
          <a:xfrm>
            <a:off x="9343844" y="22098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0" name="Flowchart: Terminator 89"/>
          <p:cNvSpPr/>
          <p:nvPr/>
        </p:nvSpPr>
        <p:spPr>
          <a:xfrm>
            <a:off x="10439399" y="2209800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1" name="Flowchart: Terminator 90"/>
          <p:cNvSpPr/>
          <p:nvPr/>
        </p:nvSpPr>
        <p:spPr>
          <a:xfrm>
            <a:off x="12315644" y="2209800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2" name="Flowchart: Terminator 91"/>
          <p:cNvSpPr/>
          <p:nvPr/>
        </p:nvSpPr>
        <p:spPr>
          <a:xfrm>
            <a:off x="9372599" y="3302398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3" name="Flowchart: Terminator 92"/>
          <p:cNvSpPr/>
          <p:nvPr/>
        </p:nvSpPr>
        <p:spPr>
          <a:xfrm>
            <a:off x="8305799" y="3302398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4" name="Flowchart: Terminator 93"/>
          <p:cNvSpPr/>
          <p:nvPr/>
        </p:nvSpPr>
        <p:spPr>
          <a:xfrm>
            <a:off x="9372599" y="4445398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5" name="Flowchart: Terminator 94"/>
          <p:cNvSpPr/>
          <p:nvPr/>
        </p:nvSpPr>
        <p:spPr>
          <a:xfrm>
            <a:off x="9372599" y="62484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6" name="Flowchart: Terminator 95"/>
          <p:cNvSpPr/>
          <p:nvPr/>
        </p:nvSpPr>
        <p:spPr>
          <a:xfrm>
            <a:off x="8353244" y="4445398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8353244" y="6248400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8" name="Flowchart: Terminator 97"/>
          <p:cNvSpPr/>
          <p:nvPr/>
        </p:nvSpPr>
        <p:spPr>
          <a:xfrm>
            <a:off x="10410644" y="3302398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99" name="Flowchart: Terminator 98"/>
          <p:cNvSpPr/>
          <p:nvPr/>
        </p:nvSpPr>
        <p:spPr>
          <a:xfrm>
            <a:off x="10410644" y="4445398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10410644" y="6248400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1" name="Flowchart: Terminator 100"/>
          <p:cNvSpPr/>
          <p:nvPr/>
        </p:nvSpPr>
        <p:spPr>
          <a:xfrm>
            <a:off x="12315644" y="3302398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2" name="Flowchart: Terminator 101"/>
          <p:cNvSpPr/>
          <p:nvPr/>
        </p:nvSpPr>
        <p:spPr>
          <a:xfrm>
            <a:off x="12315644" y="4445398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3" name="Flowchart: Terminator 102"/>
          <p:cNvSpPr/>
          <p:nvPr/>
        </p:nvSpPr>
        <p:spPr>
          <a:xfrm>
            <a:off x="12315644" y="6248400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638800" y="3162301"/>
            <a:ext cx="2347832" cy="2743200"/>
            <a:chOff x="5729368" y="3505200"/>
            <a:chExt cx="2347832" cy="2743200"/>
          </a:xfrm>
        </p:grpSpPr>
        <p:pic>
          <p:nvPicPr>
            <p:cNvPr id="3074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68" y="35052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106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68" y="36576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pic>
          <p:nvPicPr>
            <p:cNvPr id="107" name="Picture 2" descr="E:\Images\Servers\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168" y="3810000"/>
              <a:ext cx="2043032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</p:grpSp>
      <p:sp>
        <p:nvSpPr>
          <p:cNvPr id="3" name="Striped Right Arrow 2"/>
          <p:cNvSpPr/>
          <p:nvPr/>
        </p:nvSpPr>
        <p:spPr>
          <a:xfrm>
            <a:off x="2667001" y="4191000"/>
            <a:ext cx="1447800" cy="81121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Work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11353800" y="6324601"/>
            <a:ext cx="838200" cy="103189"/>
            <a:chOff x="12115800" y="4441824"/>
            <a:chExt cx="838200" cy="103188"/>
          </a:xfrm>
        </p:grpSpPr>
        <p:sp>
          <p:nvSpPr>
            <p:cNvPr id="117" name="Flowchart: Connector 116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1353800" y="3402012"/>
            <a:ext cx="838200" cy="103189"/>
            <a:chOff x="12115800" y="4441824"/>
            <a:chExt cx="838200" cy="103188"/>
          </a:xfrm>
        </p:grpSpPr>
        <p:sp>
          <p:nvSpPr>
            <p:cNvPr id="124" name="Flowchart: Connector 123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353800" y="2286001"/>
            <a:ext cx="838200" cy="103189"/>
            <a:chOff x="12115800" y="4441824"/>
            <a:chExt cx="838200" cy="103188"/>
          </a:xfrm>
        </p:grpSpPr>
        <p:sp>
          <p:nvSpPr>
            <p:cNvPr id="131" name="Flowchart: Connector 130"/>
            <p:cNvSpPr/>
            <p:nvPr/>
          </p:nvSpPr>
          <p:spPr>
            <a:xfrm>
              <a:off x="12115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122682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124206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125730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127254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12877800" y="4441824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686800" y="5051425"/>
            <a:ext cx="76200" cy="663576"/>
            <a:chOff x="10439400" y="5056188"/>
            <a:chExt cx="76200" cy="663576"/>
          </a:xfrm>
        </p:grpSpPr>
        <p:sp>
          <p:nvSpPr>
            <p:cNvPr id="139" name="Flowchart: Connector 138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0744200" y="5051425"/>
            <a:ext cx="76200" cy="663576"/>
            <a:chOff x="10439400" y="5056188"/>
            <a:chExt cx="76200" cy="663576"/>
          </a:xfrm>
        </p:grpSpPr>
        <p:sp>
          <p:nvSpPr>
            <p:cNvPr id="144" name="Flowchart: Connector 143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2649200" y="5051425"/>
            <a:ext cx="76200" cy="663576"/>
            <a:chOff x="10439400" y="5056188"/>
            <a:chExt cx="76200" cy="663576"/>
          </a:xfrm>
        </p:grpSpPr>
        <p:sp>
          <p:nvSpPr>
            <p:cNvPr id="149" name="Flowchart: Connector 148"/>
            <p:cNvSpPr/>
            <p:nvPr/>
          </p:nvSpPr>
          <p:spPr>
            <a:xfrm>
              <a:off x="10439400" y="5437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10439400" y="5235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10439400" y="5056188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10439400" y="5616576"/>
              <a:ext cx="76200" cy="10318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6028020" y="5810877"/>
            <a:ext cx="1597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Master(s)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180834" y="6705601"/>
            <a:ext cx="17063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100 SLAVES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264" y="3272325"/>
            <a:ext cx="2442675" cy="2823675"/>
            <a:chOff x="277263" y="3272325"/>
            <a:chExt cx="2442675" cy="2823674"/>
          </a:xfrm>
        </p:grpSpPr>
        <p:sp>
          <p:nvSpPr>
            <p:cNvPr id="156" name="Rectangle 155"/>
            <p:cNvSpPr/>
            <p:nvPr/>
          </p:nvSpPr>
          <p:spPr>
            <a:xfrm>
              <a:off x="1071239" y="5634334"/>
              <a:ext cx="8547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4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USER</a:t>
              </a:r>
            </a:p>
          </p:txBody>
        </p:sp>
        <p:pic>
          <p:nvPicPr>
            <p:cNvPr id="21505" name="Picture 1" descr="D:\Anish_Training_Data\Images\students images\admin_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63" y="3272325"/>
              <a:ext cx="2442675" cy="244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Flowchart: Terminator 104"/>
          <p:cNvSpPr/>
          <p:nvPr/>
        </p:nvSpPr>
        <p:spPr>
          <a:xfrm>
            <a:off x="8277044" y="1877704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08" name="Flowchart: Terminator 107"/>
          <p:cNvSpPr/>
          <p:nvPr/>
        </p:nvSpPr>
        <p:spPr>
          <a:xfrm>
            <a:off x="9343844" y="1877704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10" name="Flowchart: Terminator 109"/>
          <p:cNvSpPr/>
          <p:nvPr/>
        </p:nvSpPr>
        <p:spPr>
          <a:xfrm>
            <a:off x="10439399" y="1877704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12" name="Flowchart: Terminator 111"/>
          <p:cNvSpPr/>
          <p:nvPr/>
        </p:nvSpPr>
        <p:spPr>
          <a:xfrm>
            <a:off x="12315644" y="1877704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15" name="Flowchart: Terminator 114"/>
          <p:cNvSpPr/>
          <p:nvPr/>
        </p:nvSpPr>
        <p:spPr>
          <a:xfrm>
            <a:off x="9372599" y="2970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37" name="Flowchart: Terminator 136"/>
          <p:cNvSpPr/>
          <p:nvPr/>
        </p:nvSpPr>
        <p:spPr>
          <a:xfrm>
            <a:off x="8305799" y="2970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3" name="Flowchart: Terminator 152"/>
          <p:cNvSpPr/>
          <p:nvPr/>
        </p:nvSpPr>
        <p:spPr>
          <a:xfrm>
            <a:off x="9372599" y="4113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5" name="Flowchart: Terminator 154"/>
          <p:cNvSpPr/>
          <p:nvPr/>
        </p:nvSpPr>
        <p:spPr>
          <a:xfrm>
            <a:off x="9372599" y="5916304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7" name="Flowchart: Terminator 156"/>
          <p:cNvSpPr/>
          <p:nvPr/>
        </p:nvSpPr>
        <p:spPr>
          <a:xfrm>
            <a:off x="8353244" y="4113302"/>
            <a:ext cx="790755" cy="2790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353244" y="5916304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59" name="Flowchart: Terminator 158"/>
          <p:cNvSpPr/>
          <p:nvPr/>
        </p:nvSpPr>
        <p:spPr>
          <a:xfrm>
            <a:off x="10410644" y="2970302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0" name="Flowchart: Terminator 159"/>
          <p:cNvSpPr/>
          <p:nvPr/>
        </p:nvSpPr>
        <p:spPr>
          <a:xfrm>
            <a:off x="10410644" y="4113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1" name="Flowchart: Terminator 160"/>
          <p:cNvSpPr/>
          <p:nvPr/>
        </p:nvSpPr>
        <p:spPr>
          <a:xfrm>
            <a:off x="10410644" y="5916304"/>
            <a:ext cx="790755" cy="27900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2" name="Flowchart: Terminator 161"/>
          <p:cNvSpPr/>
          <p:nvPr/>
        </p:nvSpPr>
        <p:spPr>
          <a:xfrm>
            <a:off x="12315644" y="2970302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12315644" y="4113302"/>
            <a:ext cx="790755" cy="279002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164" name="Flowchart: Terminator 163"/>
          <p:cNvSpPr/>
          <p:nvPr/>
        </p:nvSpPr>
        <p:spPr>
          <a:xfrm>
            <a:off x="12315644" y="5916304"/>
            <a:ext cx="790755" cy="27900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/>
              <a:t>Sub Work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Hadoop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72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21355 4.44444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3" grpId="0" animBg="1"/>
      <p:bldP spid="3" grpId="1" animBg="1"/>
      <p:bldP spid="105" grpId="0" animBg="1"/>
      <p:bldP spid="108" grpId="0" animBg="1"/>
      <p:bldP spid="110" grpId="0" animBg="1"/>
      <p:bldP spid="112" grpId="0" animBg="1"/>
      <p:bldP spid="115" grpId="0" animBg="1"/>
      <p:bldP spid="137" grpId="0" animBg="1"/>
      <p:bldP spid="153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>
          <a:xfrm>
            <a:off x="9753600" y="2320438"/>
            <a:ext cx="2560320" cy="1280160"/>
          </a:xfrm>
          <a:prstGeom prst="cloudCallout">
            <a:avLst/>
          </a:prstGeom>
          <a:solidFill>
            <a:srgbClr val="6DAF99"/>
          </a:solidFill>
          <a:ln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Fault Tolerance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2139462" y="5638800"/>
            <a:ext cx="2560320" cy="1280160"/>
          </a:xfrm>
          <a:prstGeom prst="cloudCallout">
            <a:avLst/>
          </a:prstGeom>
          <a:solidFill>
            <a:srgbClr val="397757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Economic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629400" y="1447800"/>
            <a:ext cx="2560320" cy="1280160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Distributed Processing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9372600" y="5825638"/>
            <a:ext cx="2560320" cy="1280160"/>
          </a:xfrm>
          <a:prstGeom prst="cloudCallout">
            <a:avLst/>
          </a:prstGeom>
          <a:solidFill>
            <a:schemeClr val="accent2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High Availability</a:t>
            </a:r>
          </a:p>
        </p:txBody>
      </p:sp>
      <p:sp>
        <p:nvSpPr>
          <p:cNvPr id="32" name="Cloud Callout 31"/>
          <p:cNvSpPr/>
          <p:nvPr/>
        </p:nvSpPr>
        <p:spPr>
          <a:xfrm>
            <a:off x="908538" y="3419475"/>
            <a:ext cx="2560320" cy="1280160"/>
          </a:xfrm>
          <a:prstGeom prst="cloudCallout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Easy to use</a:t>
            </a:r>
          </a:p>
        </p:txBody>
      </p:sp>
      <p:sp>
        <p:nvSpPr>
          <p:cNvPr id="33" name="Cloud Callout 32"/>
          <p:cNvSpPr/>
          <p:nvPr/>
        </p:nvSpPr>
        <p:spPr>
          <a:xfrm>
            <a:off x="3346938" y="1558438"/>
            <a:ext cx="2560320" cy="1280160"/>
          </a:xfrm>
          <a:prstGeom prst="cloudCallou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Open Source</a:t>
            </a:r>
          </a:p>
        </p:txBody>
      </p:sp>
      <p:sp>
        <p:nvSpPr>
          <p:cNvPr id="34" name="Cloud Callout 33"/>
          <p:cNvSpPr/>
          <p:nvPr/>
        </p:nvSpPr>
        <p:spPr>
          <a:xfrm>
            <a:off x="5791200" y="5943600"/>
            <a:ext cx="2560320" cy="1280160"/>
          </a:xfrm>
          <a:prstGeom prst="cloudCallout">
            <a:avLst/>
          </a:prstGeom>
          <a:solidFill>
            <a:srgbClr val="7F63A1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Scalability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1353800" y="4038600"/>
            <a:ext cx="2560320" cy="1280160"/>
          </a:xfrm>
          <a:prstGeom prst="cloudCallo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Reliability</a:t>
            </a:r>
          </a:p>
        </p:txBody>
      </p:sp>
      <p:pic>
        <p:nvPicPr>
          <p:cNvPr id="2052" name="Picture 4" descr="E:\Images\elephant_sq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81" y="2946042"/>
            <a:ext cx="3433626" cy="294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Hadoop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692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0"/>
            <a:ext cx="70408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Source code is freely available</a:t>
            </a:r>
          </a:p>
          <a:p>
            <a:r>
              <a:rPr lang="en-US" sz="4000" dirty="0"/>
              <a:t>Can be redistributed </a:t>
            </a:r>
          </a:p>
          <a:p>
            <a:r>
              <a:rPr lang="en-US" sz="4000" dirty="0"/>
              <a:t>Can be modified</a:t>
            </a:r>
          </a:p>
          <a:p>
            <a:endParaRPr lang="en-US" sz="4000" dirty="0"/>
          </a:p>
        </p:txBody>
      </p:sp>
      <p:sp>
        <p:nvSpPr>
          <p:cNvPr id="2" name="Hexagon 1"/>
          <p:cNvSpPr/>
          <p:nvPr/>
        </p:nvSpPr>
        <p:spPr>
          <a:xfrm>
            <a:off x="8610600" y="2286000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Free</a:t>
            </a:r>
          </a:p>
        </p:txBody>
      </p:sp>
      <p:sp>
        <p:nvSpPr>
          <p:cNvPr id="13" name="Hexagon 12"/>
          <p:cNvSpPr/>
          <p:nvPr/>
        </p:nvSpPr>
        <p:spPr>
          <a:xfrm>
            <a:off x="11826240" y="4042209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Affordable</a:t>
            </a:r>
          </a:p>
        </p:txBody>
      </p:sp>
      <p:sp>
        <p:nvSpPr>
          <p:cNvPr id="14" name="Hexagon 13"/>
          <p:cNvSpPr/>
          <p:nvPr/>
        </p:nvSpPr>
        <p:spPr>
          <a:xfrm>
            <a:off x="10951945" y="5798419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Community</a:t>
            </a:r>
          </a:p>
        </p:txBody>
      </p:sp>
      <p:sp>
        <p:nvSpPr>
          <p:cNvPr id="15" name="Hexagon 14"/>
          <p:cNvSpPr/>
          <p:nvPr/>
        </p:nvSpPr>
        <p:spPr>
          <a:xfrm>
            <a:off x="10919861" y="2286000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Transparent</a:t>
            </a:r>
          </a:p>
        </p:txBody>
      </p:sp>
      <p:sp>
        <p:nvSpPr>
          <p:cNvPr id="16" name="Hexagon 15"/>
          <p:cNvSpPr/>
          <p:nvPr/>
        </p:nvSpPr>
        <p:spPr>
          <a:xfrm>
            <a:off x="7741920" y="4049428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Inter-operable</a:t>
            </a:r>
          </a:p>
        </p:txBody>
      </p:sp>
      <p:sp>
        <p:nvSpPr>
          <p:cNvPr id="17" name="Hexagon 16"/>
          <p:cNvSpPr/>
          <p:nvPr/>
        </p:nvSpPr>
        <p:spPr>
          <a:xfrm>
            <a:off x="8626642" y="5798419"/>
            <a:ext cx="1737360" cy="146304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/>
              <a:t>No vendor 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9911275" y="4173563"/>
            <a:ext cx="1482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22238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Distributed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15491"/>
            <a:ext cx="75742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Data is processed </a:t>
            </a:r>
            <a:r>
              <a:rPr lang="en-US" sz="4000" dirty="0" err="1"/>
              <a:t>distributedly</a:t>
            </a:r>
            <a:r>
              <a:rPr lang="en-US" sz="4000" dirty="0"/>
              <a:t> on cluster</a:t>
            </a:r>
          </a:p>
          <a:p>
            <a:r>
              <a:rPr lang="en-US" sz="4000" dirty="0"/>
              <a:t>Multiple nodes in the cluster process data independently</a:t>
            </a:r>
          </a:p>
        </p:txBody>
      </p:sp>
      <p:pic>
        <p:nvPicPr>
          <p:cNvPr id="717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96191" y="4038600"/>
            <a:ext cx="1993490" cy="14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88" y="4175397"/>
            <a:ext cx="625203" cy="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827" y="308870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971" y="4597604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23" y="460291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3118592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TextBox 7177"/>
          <p:cNvSpPr txBox="1"/>
          <p:nvPr/>
        </p:nvSpPr>
        <p:spPr>
          <a:xfrm>
            <a:off x="9144000" y="5486400"/>
            <a:ext cx="303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Centralized Processing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5095" y="7234535"/>
            <a:ext cx="303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Distributed Processing</a:t>
            </a:r>
          </a:p>
        </p:txBody>
      </p:sp>
      <p:pic>
        <p:nvPicPr>
          <p:cNvPr id="53" name="Picture 8" descr="Image result for processing gea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171" y="4607258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178" grpId="0"/>
      <p:bldP spid="7178" grpId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15491"/>
            <a:ext cx="77266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Failure of nodes are recovered automatically</a:t>
            </a:r>
          </a:p>
          <a:p>
            <a:r>
              <a:rPr lang="en-US" sz="4000" dirty="0"/>
              <a:t>Framework takes care of failure of hardware as well tasks</a:t>
            </a:r>
          </a:p>
        </p:txBody>
      </p:sp>
      <p:sp>
        <p:nvSpPr>
          <p:cNvPr id="9" name="Oval 8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827" y="308870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971" y="4597604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9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608966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23" y="4602910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Image result for processing ge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191" y="3118592"/>
            <a:ext cx="516696" cy="5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Image result for no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348" y="2796203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15491"/>
            <a:ext cx="7345680" cy="4080509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Data is reliably stored on the cluster of machines despite machine failures</a:t>
            </a:r>
          </a:p>
          <a:p>
            <a:r>
              <a:rPr lang="en-US" sz="4000" dirty="0"/>
              <a:t>Failure of nodes doesn’t cause data loss</a:t>
            </a:r>
          </a:p>
        </p:txBody>
      </p:sp>
      <p:sp>
        <p:nvSpPr>
          <p:cNvPr id="8" name="Oval 7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Image result for no x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40" y="4417749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Image result for no x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5902370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1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Introduction to Hadoop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Hadoop nodes &amp; daemons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Hadoop Architecture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Characteristics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en-US" sz="2900" dirty="0"/>
              <a:t>Hadoop Features</a:t>
            </a:r>
          </a:p>
          <a:p>
            <a:pPr marL="489834" indent="-489834" defTabSz="130622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en-US" sz="2900" dirty="0"/>
          </a:p>
        </p:txBody>
      </p:sp>
      <p:pic>
        <p:nvPicPr>
          <p:cNvPr id="1026" name="Picture 2" descr="D:\Anish_Training_Data\Images\elearning\train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5" y="1609726"/>
            <a:ext cx="7735886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eft Arrow 23"/>
          <p:cNvSpPr/>
          <p:nvPr/>
        </p:nvSpPr>
        <p:spPr>
          <a:xfrm>
            <a:off x="7054622" y="6676762"/>
            <a:ext cx="2317978" cy="1748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9214223">
            <a:off x="6809565" y="5902677"/>
            <a:ext cx="2317978" cy="1748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1" y="2057400"/>
            <a:ext cx="7421880" cy="4080509"/>
          </a:xfrm>
        </p:spPr>
        <p:txBody>
          <a:bodyPr>
            <a:normAutofit/>
          </a:bodyPr>
          <a:lstStyle/>
          <a:p>
            <a:r>
              <a:rPr lang="en-US" sz="4000" dirty="0"/>
              <a:t>Data is highly available and accessible despite hardware failure</a:t>
            </a:r>
          </a:p>
          <a:p>
            <a:r>
              <a:rPr lang="en-US" sz="4000" dirty="0"/>
              <a:t>There will be no downtime for end user application due to data</a:t>
            </a:r>
          </a:p>
        </p:txBody>
      </p:sp>
      <p:sp>
        <p:nvSpPr>
          <p:cNvPr id="5" name="Oval 4"/>
          <p:cNvSpPr/>
          <p:nvPr/>
        </p:nvSpPr>
        <p:spPr>
          <a:xfrm>
            <a:off x="8981581" y="3376940"/>
            <a:ext cx="3657600" cy="34747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810381" y="5114300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70071" y="5101466"/>
            <a:ext cx="1828800" cy="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898871" y="355348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596191" y="3553480"/>
            <a:ext cx="130268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748591" y="5114300"/>
            <a:ext cx="1150280" cy="14084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98871" y="5114300"/>
            <a:ext cx="825910" cy="15608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483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304800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8871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400" y="307214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5399" y="6041381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7181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ng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4556760"/>
            <a:ext cx="1361581" cy="96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675796" y="5987349"/>
            <a:ext cx="1378826" cy="1759827"/>
            <a:chOff x="809187" y="4336173"/>
            <a:chExt cx="1378826" cy="1759826"/>
          </a:xfrm>
        </p:grpSpPr>
        <p:sp>
          <p:nvSpPr>
            <p:cNvPr id="21" name="Rectangle 20"/>
            <p:cNvSpPr/>
            <p:nvPr/>
          </p:nvSpPr>
          <p:spPr>
            <a:xfrm>
              <a:off x="1071239" y="5634334"/>
              <a:ext cx="85472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4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USER</a:t>
              </a:r>
            </a:p>
          </p:txBody>
        </p:sp>
        <p:pic>
          <p:nvPicPr>
            <p:cNvPr id="22" name="Picture 1" descr="D:\Anish_Training_Data\Images\students images\admin_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87" y="4336173"/>
              <a:ext cx="1378826" cy="137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5" descr="Image result for no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072" y="5902370"/>
            <a:ext cx="1101690" cy="11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Image result for no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14" y="6553200"/>
            <a:ext cx="424749" cy="4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59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0"/>
            <a:ext cx="704088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Vertical Scalability – New hardware can be added to the nodes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Horizontal Scalability – New nodes can be added on the fly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601200" y="4648200"/>
            <a:ext cx="2094863" cy="1896955"/>
            <a:chOff x="10097137" y="4648200"/>
            <a:chExt cx="2094863" cy="1896955"/>
          </a:xfrm>
        </p:grpSpPr>
        <p:pic>
          <p:nvPicPr>
            <p:cNvPr id="8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97137" y="4648200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78652" y="4648200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1724" y="4648200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102278" y="5582588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83793" y="5582588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486865" y="5582588"/>
              <a:ext cx="705135" cy="9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9906000" y="1676400"/>
            <a:ext cx="2304288" cy="1090674"/>
            <a:chOff x="9906000" y="1828800"/>
            <a:chExt cx="2304288" cy="1090674"/>
          </a:xfrm>
        </p:grpSpPr>
        <p:pic>
          <p:nvPicPr>
            <p:cNvPr id="1026" name="Picture 2" descr="Image result for power muscle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7071" y="1828800"/>
              <a:ext cx="793217" cy="109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Image result for power muscle clip 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06000" y="1828800"/>
              <a:ext cx="793217" cy="1090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5" descr="E:\Images\Servers\Home-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69015" y="2209800"/>
            <a:ext cx="853213" cy="11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1200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82715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85787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6063" y="4648200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6063" y="5582587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E:\Images\Servers\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6063" y="6505033"/>
            <a:ext cx="705135" cy="9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68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800" y="4495800"/>
            <a:ext cx="8077200" cy="2667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Economic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1"/>
            <a:ext cx="10469880" cy="2438400"/>
          </a:xfrm>
        </p:spPr>
        <p:txBody>
          <a:bodyPr>
            <a:normAutofit/>
          </a:bodyPr>
          <a:lstStyle/>
          <a:p>
            <a:r>
              <a:rPr lang="en-US" sz="4000" dirty="0"/>
              <a:t>No need to purchase costly license</a:t>
            </a:r>
          </a:p>
          <a:p>
            <a:r>
              <a:rPr lang="en-US" sz="4000" dirty="0"/>
              <a:t>No need to purchase costly hardware</a:t>
            </a:r>
          </a:p>
        </p:txBody>
      </p:sp>
      <p:sp>
        <p:nvSpPr>
          <p:cNvPr id="2" name="Oval 1"/>
          <p:cNvSpPr/>
          <p:nvPr/>
        </p:nvSpPr>
        <p:spPr>
          <a:xfrm>
            <a:off x="10668000" y="4800600"/>
            <a:ext cx="2011680" cy="201168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Economic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4800601"/>
            <a:ext cx="2011680" cy="201168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Open Source</a:t>
            </a:r>
          </a:p>
        </p:txBody>
      </p:sp>
      <p:sp>
        <p:nvSpPr>
          <p:cNvPr id="7" name="Oval 6"/>
          <p:cNvSpPr/>
          <p:nvPr/>
        </p:nvSpPr>
        <p:spPr>
          <a:xfrm>
            <a:off x="5943600" y="4800601"/>
            <a:ext cx="2011680" cy="201168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/>
              <a:t>Commodity Hardware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2104" y="542171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44457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48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  <p:bldP spid="7" grpId="0" animBg="1"/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2057400"/>
            <a:ext cx="8412479" cy="4572000"/>
          </a:xfrm>
        </p:spPr>
        <p:txBody>
          <a:bodyPr>
            <a:normAutofit/>
          </a:bodyPr>
          <a:lstStyle/>
          <a:p>
            <a:r>
              <a:rPr lang="en-US" sz="4000" dirty="0"/>
              <a:t>Distributed computing challenges are handled by framework</a:t>
            </a:r>
          </a:p>
          <a:p>
            <a:r>
              <a:rPr lang="en-US" sz="4000" dirty="0"/>
              <a:t>Client just need to concentrate on business logic</a:t>
            </a:r>
          </a:p>
        </p:txBody>
      </p:sp>
      <p:pic>
        <p:nvPicPr>
          <p:cNvPr id="9218" name="Picture 2" descr="D:\Anish_Training_Data\Images\user-friendl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03" y="3822412"/>
            <a:ext cx="5196897" cy="39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848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Data Locality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1" y="2057400"/>
            <a:ext cx="8183880" cy="4572000"/>
          </a:xfrm>
        </p:spPr>
        <p:txBody>
          <a:bodyPr>
            <a:normAutofit/>
          </a:bodyPr>
          <a:lstStyle/>
          <a:p>
            <a:r>
              <a:rPr lang="en-US" sz="4000" dirty="0"/>
              <a:t>Move computation to data instead of data to computation</a:t>
            </a:r>
          </a:p>
          <a:p>
            <a:r>
              <a:rPr lang="en-US" sz="4000" dirty="0"/>
              <a:t>Data is processed on the nodes where it is stored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762997" y="1381632"/>
            <a:ext cx="1927989" cy="3026302"/>
            <a:chOff x="8991600" y="2362200"/>
            <a:chExt cx="1927990" cy="3026302"/>
          </a:xfrm>
        </p:grpSpPr>
        <p:pic>
          <p:nvPicPr>
            <p:cNvPr id="15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80707" y="236220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80707" y="3667632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1601" y="236220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91600" y="366763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067800" y="5019170"/>
              <a:ext cx="18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Storage Servers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96468" y="1371601"/>
            <a:ext cx="1927642" cy="3036332"/>
            <a:chOff x="12396465" y="2352169"/>
            <a:chExt cx="1927641" cy="3036331"/>
          </a:xfrm>
        </p:grpSpPr>
        <p:pic>
          <p:nvPicPr>
            <p:cNvPr id="5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572" y="235217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572" y="365760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6466" y="2352169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6465" y="365760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2725399" y="5019168"/>
              <a:ext cx="145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 Servers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11201400" y="2524631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999948" y="2075179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95510" y="2075179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95510" y="3356290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99948" y="3356290"/>
            <a:ext cx="645195" cy="3554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3074" name="Picture 2" descr="Image result for wrong cross transparen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07" y="1530243"/>
            <a:ext cx="2427966" cy="24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0881171" y="4898498"/>
            <a:ext cx="1927642" cy="2938434"/>
            <a:chOff x="12397611" y="4669899"/>
            <a:chExt cx="1927641" cy="2938434"/>
          </a:xfrm>
        </p:grpSpPr>
        <p:pic>
          <p:nvPicPr>
            <p:cNvPr id="41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6718" y="466990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6718" y="5975331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7612" y="4669899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5" descr="E:\Images\Servers\Home-Serv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397611" y="5975330"/>
              <a:ext cx="938534" cy="128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2964844" y="723900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634557" y="5363447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630120" y="5363447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630119" y="6644558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4557" y="6644558"/>
              <a:ext cx="645195" cy="3554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924800" y="5842060"/>
            <a:ext cx="1257306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9753600" y="5956361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118117" y="5181599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113678" y="5185410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113677" y="6465010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118117" y="6465010"/>
            <a:ext cx="645195" cy="365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4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255538"/>
            <a:ext cx="6009218" cy="400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731520" y="152401"/>
            <a:ext cx="13167360" cy="103050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Everyday we generate 2.3 trillion GBs of data</a:t>
            </a:r>
          </a:p>
          <a:p>
            <a:r>
              <a:rPr lang="en-US" sz="3200" dirty="0"/>
              <a:t>Hadoop handles huge volumes of data efficiently</a:t>
            </a:r>
          </a:p>
          <a:p>
            <a:r>
              <a:rPr lang="en-US" sz="3200" dirty="0"/>
              <a:t>Hadoop uses the power of distributed computing</a:t>
            </a:r>
          </a:p>
          <a:p>
            <a:r>
              <a:rPr lang="en-US" sz="3200" dirty="0"/>
              <a:t>HDFS &amp; Yarn are two main components of Hadoop</a:t>
            </a:r>
          </a:p>
          <a:p>
            <a:r>
              <a:rPr lang="en-US" sz="3200" dirty="0"/>
              <a:t>It is highly fault tolerant, reliable &amp; available</a:t>
            </a:r>
          </a:p>
        </p:txBody>
      </p:sp>
    </p:spTree>
    <p:extLst>
      <p:ext uri="{BB962C8B-B14F-4D97-AF65-F5344CB8AC3E}">
        <p14:creationId xmlns:p14="http://schemas.microsoft.com/office/powerpoint/2010/main" val="8540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38743"/>
            <a:ext cx="9326880" cy="1755648"/>
          </a:xfrm>
        </p:spPr>
        <p:txBody>
          <a:bodyPr>
            <a:normAutofit/>
          </a:bodyPr>
          <a:lstStyle/>
          <a:p>
            <a:pPr algn="ctr"/>
            <a:r>
              <a:rPr lang="en-US" sz="7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36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1838646"/>
            <a:ext cx="13517880" cy="904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Technology that empowers Yahoo, Facebook, Twitter, </a:t>
            </a:r>
            <a:r>
              <a:rPr lang="en-US" sz="3200" dirty="0" err="1"/>
              <a:t>Walmart</a:t>
            </a:r>
            <a:r>
              <a:rPr lang="en-US" sz="3200" dirty="0"/>
              <a:t> and others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71" y="4115047"/>
            <a:ext cx="2603080" cy="2603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71" y="6639521"/>
            <a:ext cx="1554480" cy="51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14" y="4988667"/>
            <a:ext cx="992444" cy="878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11" y="3048000"/>
            <a:ext cx="14478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242" y="5022851"/>
            <a:ext cx="1133704" cy="810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44" y="4345620"/>
            <a:ext cx="1766512" cy="17665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1561" y="5848290"/>
            <a:ext cx="1177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24598353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2181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700" b="0" dirty="0"/>
              <a:t>An Open Source framework that allows distributed processing of large data-sets across the cluster of commodity hardware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37135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218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2181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700" b="0" dirty="0"/>
              <a:t>An </a:t>
            </a:r>
            <a:r>
              <a:rPr 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</a:t>
            </a:r>
            <a:r>
              <a:rPr lang="en-US" sz="3700" b="0" dirty="0"/>
              <a:t> framework that allows distributed processing of large data-sets across the cluster of commodity hardware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37135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433186" cy="29277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Open Source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Source code is freely available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It may be redistributed and modified</a:t>
            </a:r>
          </a:p>
        </p:txBody>
      </p:sp>
    </p:spTree>
    <p:extLst>
      <p:ext uri="{BB962C8B-B14F-4D97-AF65-F5344CB8AC3E}">
        <p14:creationId xmlns:p14="http://schemas.microsoft.com/office/powerpoint/2010/main" val="39589039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2181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700" b="0" dirty="0"/>
              <a:t>An open source framework that allows </a:t>
            </a:r>
            <a:r>
              <a:rPr 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Processing</a:t>
            </a:r>
            <a:r>
              <a:rPr lang="en-US" sz="3700" b="0" dirty="0"/>
              <a:t> of large data-sets across the cluster of commodity hardware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37135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585586" cy="3766920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Distributed Processing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Data is processed </a:t>
            </a:r>
            <a:r>
              <a:rPr lang="en-US" sz="2800" b="0" dirty="0" err="1"/>
              <a:t>distributedly</a:t>
            </a:r>
            <a:r>
              <a:rPr lang="en-US" sz="2800" b="0" dirty="0"/>
              <a:t> on multiple nodes / servers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Multiple machines processes the data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541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2181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700" b="0" dirty="0"/>
              <a:t>An open source framework that allows distributed processing of large data-sets across the </a:t>
            </a:r>
            <a:r>
              <a:rPr 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n-US" sz="3700" b="0" dirty="0"/>
              <a:t> of commodity hardware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37135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433186" cy="33849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Cluster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Multiple machines connected together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Nodes are connected via LAN</a:t>
            </a:r>
          </a:p>
        </p:txBody>
      </p:sp>
    </p:spTree>
    <p:extLst>
      <p:ext uri="{BB962C8B-B14F-4D97-AF65-F5344CB8AC3E}">
        <p14:creationId xmlns:p14="http://schemas.microsoft.com/office/powerpoint/2010/main" val="349230384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85395"/>
            <a:ext cx="6278880" cy="21818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700" b="0" dirty="0"/>
              <a:t>An open source framework that allows distributed processing of large data-sets across the cluster of </a:t>
            </a:r>
            <a:r>
              <a:rPr 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Commodity</a:t>
            </a:r>
            <a:r>
              <a:rPr lang="en-US" sz="3700" b="0" dirty="0"/>
              <a:t> </a:t>
            </a:r>
            <a:r>
              <a:rPr 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</p:txBody>
      </p:sp>
      <p:pic>
        <p:nvPicPr>
          <p:cNvPr id="6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37135"/>
            <a:ext cx="4250826" cy="2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832558" y="1447800"/>
            <a:ext cx="0" cy="5924358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30414" y="2101434"/>
            <a:ext cx="5433186" cy="3384966"/>
          </a:xfrm>
          <a:prstGeom prst="rect">
            <a:avLst/>
          </a:prstGeom>
        </p:spPr>
        <p:txBody>
          <a:bodyPr lIns="146304" tIns="73152" rIns="146304" bIns="73152">
            <a:noAutofit/>
          </a:bodyPr>
          <a:lstStyle>
            <a:lvl1pPr marL="731520" indent="-731520" algn="l" defTabSz="146304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  <a:defRPr sz="51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88720" indent="-45720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5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5603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29184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02336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14630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Commodity Hardware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Economic / affordable machines</a:t>
            </a:r>
          </a:p>
          <a:p>
            <a:pPr>
              <a:buFont typeface="Wingdings" pitchFamily="2" charset="2"/>
              <a:buChar char="v"/>
            </a:pPr>
            <a:r>
              <a:rPr lang="en-US" sz="2800" b="0" dirty="0"/>
              <a:t>Typically low performance hardware</a:t>
            </a:r>
          </a:p>
          <a:p>
            <a:pPr>
              <a:buFont typeface="Wingdings" pitchFamily="2" charset="2"/>
              <a:buChar char="v"/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838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0"/>
            <a:ext cx="13167360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Hadoop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72640"/>
            <a:ext cx="12908280" cy="2346960"/>
          </a:xfrm>
        </p:spPr>
        <p:txBody>
          <a:bodyPr>
            <a:noAutofit/>
          </a:bodyPr>
          <a:lstStyle/>
          <a:p>
            <a:r>
              <a:rPr lang="en-US" altLang="en-US" sz="3200" b="0" dirty="0"/>
              <a:t>Open source framework written in Java</a:t>
            </a:r>
          </a:p>
          <a:p>
            <a:r>
              <a:rPr lang="en-US" sz="3200" b="0" dirty="0"/>
              <a:t>Inspired by Google's Map-Reduce programming model as well as its file system (GFS)</a:t>
            </a:r>
          </a:p>
          <a:p>
            <a:endParaRPr lang="en-US" sz="3200" b="0" dirty="0"/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4876801"/>
            <a:ext cx="5657850" cy="27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10229</TotalTime>
  <Words>656</Words>
  <Application>Microsoft Office PowerPoint</Application>
  <PresentationFormat>Custom</PresentationFormat>
  <Paragraphs>200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Calibri</vt:lpstr>
      <vt:lpstr>Gill Sans MT</vt:lpstr>
      <vt:lpstr>Wingdings</vt:lpstr>
      <vt:lpstr>Gallery</vt:lpstr>
      <vt:lpstr>Hadoop :Introduction</vt:lpstr>
      <vt:lpstr>Agenda</vt:lpstr>
      <vt:lpstr>What is Hadoop?</vt:lpstr>
      <vt:lpstr>What is Hadoop?</vt:lpstr>
      <vt:lpstr>What is Hadoop?</vt:lpstr>
      <vt:lpstr>What is Hadoop?</vt:lpstr>
      <vt:lpstr>What is Hadoop?</vt:lpstr>
      <vt:lpstr>What is Hadoop?</vt:lpstr>
      <vt:lpstr>What is Hadoop?</vt:lpstr>
      <vt:lpstr>PowerPoint Presentation</vt:lpstr>
      <vt:lpstr>Hadoop Components</vt:lpstr>
      <vt:lpstr>Hadoop Nodes</vt:lpstr>
      <vt:lpstr>Hadoop Daemons</vt:lpstr>
      <vt:lpstr>Basic Hadoop Architecture</vt:lpstr>
      <vt:lpstr>Hadoop Characteristics</vt:lpstr>
      <vt:lpstr>Open Source</vt:lpstr>
      <vt:lpstr>Distributed Processing</vt:lpstr>
      <vt:lpstr>Fault Tolerance</vt:lpstr>
      <vt:lpstr>Reliability</vt:lpstr>
      <vt:lpstr>High Availability</vt:lpstr>
      <vt:lpstr>Scalability</vt:lpstr>
      <vt:lpstr>Economic</vt:lpstr>
      <vt:lpstr>Easy to Use</vt:lpstr>
      <vt:lpstr>Data Locality</vt:lpstr>
      <vt:lpstr>Summary</vt:lpstr>
      <vt:lpstr>Thank You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Rahul</dc:creator>
  <cp:lastModifiedBy>Shyam Meena</cp:lastModifiedBy>
  <cp:revision>485</cp:revision>
  <dcterms:created xsi:type="dcterms:W3CDTF">2013-03-06T17:03:52Z</dcterms:created>
  <dcterms:modified xsi:type="dcterms:W3CDTF">2022-07-21T05:15:15Z</dcterms:modified>
</cp:coreProperties>
</file>