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74"/>
  </p:notesMasterIdLst>
  <p:sldIdLst>
    <p:sldId id="257" r:id="rId4"/>
    <p:sldId id="292" r:id="rId5"/>
    <p:sldId id="297" r:id="rId6"/>
    <p:sldId id="298" r:id="rId7"/>
    <p:sldId id="299" r:id="rId8"/>
    <p:sldId id="301" r:id="rId9"/>
    <p:sldId id="390" r:id="rId10"/>
    <p:sldId id="383" r:id="rId11"/>
    <p:sldId id="300" r:id="rId12"/>
    <p:sldId id="302" r:id="rId13"/>
    <p:sldId id="303" r:id="rId14"/>
    <p:sldId id="304" r:id="rId15"/>
    <p:sldId id="307" r:id="rId16"/>
    <p:sldId id="306" r:id="rId17"/>
    <p:sldId id="330" r:id="rId18"/>
    <p:sldId id="293" r:id="rId19"/>
    <p:sldId id="308" r:id="rId20"/>
    <p:sldId id="294" r:id="rId21"/>
    <p:sldId id="309" r:id="rId22"/>
    <p:sldId id="312" r:id="rId23"/>
    <p:sldId id="329" r:id="rId24"/>
    <p:sldId id="313" r:id="rId25"/>
    <p:sldId id="331" r:id="rId26"/>
    <p:sldId id="314" r:id="rId27"/>
    <p:sldId id="315" r:id="rId28"/>
    <p:sldId id="316" r:id="rId29"/>
    <p:sldId id="317" r:id="rId30"/>
    <p:sldId id="318" r:id="rId31"/>
    <p:sldId id="382" r:id="rId32"/>
    <p:sldId id="332" r:id="rId33"/>
    <p:sldId id="333" r:id="rId34"/>
    <p:sldId id="319" r:id="rId35"/>
    <p:sldId id="320" r:id="rId36"/>
    <p:sldId id="321" r:id="rId37"/>
    <p:sldId id="322" r:id="rId38"/>
    <p:sldId id="323" r:id="rId39"/>
    <p:sldId id="334" r:id="rId40"/>
    <p:sldId id="335" r:id="rId41"/>
    <p:sldId id="324" r:id="rId42"/>
    <p:sldId id="336" r:id="rId43"/>
    <p:sldId id="295" r:id="rId44"/>
    <p:sldId id="357" r:id="rId45"/>
    <p:sldId id="358" r:id="rId46"/>
    <p:sldId id="359" r:id="rId47"/>
    <p:sldId id="373" r:id="rId48"/>
    <p:sldId id="360" r:id="rId49"/>
    <p:sldId id="362" r:id="rId50"/>
    <p:sldId id="368" r:id="rId51"/>
    <p:sldId id="370" r:id="rId52"/>
    <p:sldId id="361" r:id="rId53"/>
    <p:sldId id="374" r:id="rId54"/>
    <p:sldId id="371" r:id="rId55"/>
    <p:sldId id="372" r:id="rId56"/>
    <p:sldId id="369" r:id="rId57"/>
    <p:sldId id="363" r:id="rId58"/>
    <p:sldId id="364" r:id="rId59"/>
    <p:sldId id="365" r:id="rId60"/>
    <p:sldId id="366" r:id="rId61"/>
    <p:sldId id="367" r:id="rId62"/>
    <p:sldId id="353" r:id="rId63"/>
    <p:sldId id="296" r:id="rId64"/>
    <p:sldId id="375" r:id="rId65"/>
    <p:sldId id="386" r:id="rId66"/>
    <p:sldId id="387" r:id="rId67"/>
    <p:sldId id="388" r:id="rId68"/>
    <p:sldId id="394" r:id="rId69"/>
    <p:sldId id="392" r:id="rId70"/>
    <p:sldId id="391" r:id="rId71"/>
    <p:sldId id="393" r:id="rId72"/>
    <p:sldId id="389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A88E92D-F861-61BA-A66E-FB9A903495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D295F65-2A8E-6D92-7F6D-A4FAAAC691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CC2BFE9-58B9-B70E-E630-E8D806AD260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DEA54FB-691E-6384-5BD2-07850F38B0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E0C02C87-2CFF-830E-F506-6AD601CAAA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BB3A9C17-F601-960A-203A-AACF71707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3550B800-2A98-4307-B3C2-05F14EB09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D89B5E5-251B-FBCD-9B8F-C4200CF88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A6F98E-C221-4459-B21D-3C434A92C77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78D6A2C-9737-E4F7-CD7A-95E329EBAE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FAA33A3-249A-CAFE-EF17-2B2288F11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EB98D9-478E-7E08-7835-50AA4EDC55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69F15B-1A0C-4071-9F7F-5268A3294759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9508D2A-C698-AD49-7A00-9F895CD7F2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32605B8-8823-C606-C17E-022CFAAAF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D88FDC6-4F4D-5967-5E80-E913F97B5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63B23-AF68-4EF8-9C36-55CB4E17604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154FD69-17E0-B085-E48B-502B7DAC35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77510AF-6350-5C03-BD5D-7A8ED7BD7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DBD58FC-0123-DFD6-F095-4431B5F77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FED004-781F-4CF2-93CF-459F7738787C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FE33173-726E-BE21-4E9F-EFCE6B6B11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CB3AAD8-AFAB-47D6-CDBC-2581DB121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B74B866-E06C-51C7-3DAE-54EF84F01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90A2F-3296-4549-815A-1C7140A85687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666CE7C-7F97-8CB8-AFDB-AC2979C143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F01EFD4-6776-327F-E09F-25664D5BF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6F76BF9-343C-D218-F115-B0503AA34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97E18C-DDCA-4B1B-959F-2D22401B440E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3933988-1564-0C5E-71D4-968F67C09D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B25A9F6-40E6-9F4E-B89F-B21D13076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A7F5D8E-B129-15E2-DE86-E445CF29F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3196BD-65FE-4A13-8144-B60E021ADC18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A3A6370-105F-7441-CFFF-4E11760F5C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665B495-71FA-40D6-121B-7E7DB875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7C2CED8-7B45-464D-D0CA-4795AFDDF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5C42C3-3658-43BC-82AE-AC645DE1AC5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9B9E987-018B-52AA-2947-4A96F458A9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308558F-7603-BF31-3EE7-661A22B41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2E51400-DCEB-50A2-2275-800EC5D6E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9E2FA5-AEC0-4B40-A47F-F7F0BF64EA4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5F92FA9-2E18-02D3-C960-866ABFD207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62D1341-2004-CA98-CE41-8778CAABD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1A7A285-B3C5-1C73-98E1-D7D2AACC5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E85CAA-B4AD-4355-92DC-4D0E7B1E4BF0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4BBAA8-5610-A2F2-C580-DB373C9D62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AB889BE-026F-F17B-7C14-2D6C3D616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D767885-1BE9-2DBE-D458-BBD0FE4F9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B26454-FB57-40AA-A63F-C9B62F51346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9980520-849B-9A75-6A15-42F696CF5C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53D661E-5830-A8BC-CECD-45200A272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827FCEA-FAB8-DFDA-2C1B-A6C6CED63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3D480-A179-4419-97B9-8C61A4BCF8E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078A474-C056-66BB-1EA1-C2A1DC3978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A354C8F-47A6-3E77-2A64-11D0D56AE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22C1B1B-5BC5-72AC-756E-16330A2FB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5F9BF-CA6D-418C-B6CB-3C1E5567AE68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5859712-AB3A-CD12-09F8-B8DFDD6A1D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DEAEB95-FD34-46F2-B895-6A2944B15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BAF205B-FB84-1A42-C6E2-CF08DADEF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930DEA-D950-4F27-9EFA-A4BA8825289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D847CDF-0753-9FAB-1C14-DB38FD74C2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F2A5908-F70F-4C71-76DA-DC9E5373F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B0816FA-F20A-ADD9-2C34-C1D2687DD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153940-55CC-4EEE-AE94-D3CEA64308EB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93C67AB-54D2-4BEC-B053-37CB6AAB99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DEC8AFA-8273-F355-92B4-A2EAD80C2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ECDA473-409C-DF34-CDA9-4E3D38D05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1D56D-E048-4B5C-85D9-93689A234C40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97B0B44-F6F9-B154-D3C5-CAF8C37417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7AE2DFB-7F88-99BB-1ED6-D7595BE5B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548EC8E-BA05-395A-900E-CF69AF7E7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68F0C4-150E-4FD5-BCBE-D196778BBA06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6B63D03-0198-DC01-E7C5-9081B15C1C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A7D8198-289E-EA3B-75A5-2C047A9A4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5E213EA-BE17-7B6F-10C7-7062D6FEC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BFF7D0-44DC-42EE-8F94-6C516F1E3D4F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953064D-A779-E299-B817-E4C5793D1B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8E8A2B4-ADEC-39CB-785E-8F83556ED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Note that even/odd makes the inside of the star empty.  Winding number does not.  The winding number is counted by noting the number of line segments crossed and the </a:t>
            </a:r>
            <a:r>
              <a:rPr lang="en-US" altLang="en-US" i="1"/>
              <a:t>direction</a:t>
            </a:r>
            <a:r>
              <a:rPr lang="en-US" altLang="en-US"/>
              <a:t> of the crossing.  The direction is created by walking around the edges in clockwise (or ccw) fashion.  Each line segment is given a direction by this walk.  Then, when deciding if a point is inside or out, you count the number of right</a:t>
            </a:r>
            <a:r>
              <a:rPr lang="en-US" altLang="en-US">
                <a:sym typeface="Wingdings" panose="05000000000000000000" pitchFamily="2" charset="2"/>
              </a:rPr>
              <a:t>left crossings and leftright crossings.  If they are equal, you are outside.  Otherwise, you are inside.</a:t>
            </a: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4E2B07B-2A21-BD6C-9751-39A334FCF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B658C8-0AE3-411F-9B69-FF4A108DA67A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61F5779-6ECD-1804-3486-DADEA4DAE0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3B3DAE3-3B6A-5514-A1ED-A2E6125F6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NOTE!  Some clipping algorithms leave the pieces connected by a line, others do not.  The major difference is that you want to know what is inside and what is outside of the polygon.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8084413-AA85-701D-3B78-9C9333CAF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CE519-CB51-4173-A659-214D78684F91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962B7B9-5D2E-1D3E-B753-F62397D3B6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C875C4C-1D1C-A804-0E19-B18489540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ED89299-5DFA-09AD-5F0E-A2676AC79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D4FB9B-B85A-4BDC-932C-EBD812804979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0E98F98-392E-F463-27DB-2F73A22EED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EFD1148-29E7-2742-AEDD-63F4A2D5A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7832E99-5D0E-9E66-B3A7-08BAE942A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232B4B-DB68-4D76-BB84-2971562F273C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8AF92A7-DFD3-F1E3-D437-07D034A505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76623B-EFC0-4C78-D29E-FF0377018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9B33E9A-5623-91DB-56B0-D369A96FEC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CB46BB-75E3-48DC-B6E5-7E5A2C6C237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7AED552-9847-87E9-3C3D-F53300D6F5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38DBE0F-595F-756D-B5BD-D6AECA149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3FD86E2-DC4B-CB7D-6676-A3B390593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986247-95E4-49DB-9070-2F74D003F7FE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14FA4BB-D225-21F5-2210-03F6169CEC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DB9A370-E1DA-8B60-D094-0D451E150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B231C75-63BE-D0C2-B980-BFFE38F31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4F834E-D13B-4475-AF6B-C98C82DE2CD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E5635EF-3EE3-10C6-D4BA-EC07509A25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579842A-5D21-03F0-50A3-0EF377A3D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76B6ED9-06BE-933F-DDA1-A3838B82A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C428A2-4819-453F-8EAA-56D9ACF4B8FC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8643CC9-6412-A44B-8ABF-E4F3A2AA12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F31D675-B2C3-C3F1-2BEE-A58E1E943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6B010989-BD92-BBCA-7B31-997CFE956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3CDFF4-0F7C-4381-9482-AC3F8E354648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7C91B68-FE83-3CEF-B87A-91F0906A6A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FB6605A-5893-EDB4-117A-C4DD4372F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DAB32DB-75F1-1F1C-1156-C890E6303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19DF0B-5E47-46B1-8A10-4F1DA3457919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9F4DC83-4BF9-CD53-2585-3795399F70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C4CB6BB-A21A-57F6-7E31-747C38A09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32D19E-76E1-970C-8A50-F96979EAB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C8A9F3-B7AE-49DC-9FFB-11A60A5A27D8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FD8818C-BA7A-F012-A5CF-98DE877F39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73D52F1-BF6B-616F-553D-4FC67BA50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E48B7B6-06EE-0DE0-388C-002C4E5E1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1CEEEB-D3CD-4A02-A231-E5A1C804AA98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57B3D53-41C8-7740-9636-8D0DFD1211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1FFF185-B451-4877-2776-337CDD4A3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450E442-0BFF-A29E-1EB8-0DBD45B4A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EA2D4-0216-440F-AC75-38DCDB2D967C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0DD4E90-C441-848A-B372-7B9A4675CE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4A24BF5-CE72-3E01-128D-90D542EC8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08715B7-EA7C-C265-50FA-C191C9721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1BACDF-CCB3-4C80-9856-E4796909A4C3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B59B197-1096-DE18-E4DA-A933E4BD50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EF9DFFD-0F27-597B-1EEC-AAAED60B9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AA586E3-96C3-2911-2E83-F9E80382C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3E48DF-2111-4639-A02E-63FE80888AA3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A723C04-2F0A-5DF6-5138-0424D5C6C7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A4246A6-74A5-6E04-19F5-8D581530F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09EE0DB-5097-AF91-677A-582CD6200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E0B97-1B95-4412-93A8-9D2A367B431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073F5BC-9D43-B958-9387-DD8ECA4E2A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55A3C48-B141-A807-68BB-813E93E9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D39C4FC-B69C-9A52-FC85-5105073AB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A18DE-18CF-4B66-87AB-74E6E236F271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9675143-6F55-9997-C1BE-3A00CF0E8B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22C3F6E-A548-993F-64BA-B92E8DC78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824586D3-4002-5365-0573-4A64766E6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939393-9187-422F-A6B9-00CB32C43F49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3985BB4-D563-00ED-BADC-8883C8B1CD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D37E954-9780-45C2-ED7C-E3FE85515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933497D-9392-E853-2110-FF9AC41B0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360239-6032-49B0-9F93-A4FC59AE72EF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8561258-6753-5FA0-D379-372DCDB125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622A45B-00D8-ABD7-DDAF-1256791E2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B82D1D04-56FB-39D5-09F9-7F12537B4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55E116-3D54-42D0-88FD-B0433EEF4B36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8A862B9-AC17-3741-FEE5-8EC64FDFC6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9B7D58A-8C32-8856-FAD9-94924F05F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0C1A1F3-8511-628A-3C1E-5EC802A24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9D64B3-4AAC-4634-9C6B-524204D3EB6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D8E1C12-93F7-2B5E-945A-7D214D8ECE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2BB97A-B61A-DA79-B415-CC690E0B0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B665C6E-A652-FFEC-1882-A0C9AFD41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E7AFF-D07C-48A5-B45C-BF50EFB75F54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8916632-C13D-1956-0C5B-DC60010E5D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125BABA-97F6-B203-3D35-E6AE43938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290884A-A5B4-A8D3-7617-121B1A778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2D269B-95F0-44F4-B119-6AD7F11BDCDC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09E7378-7BCE-6BD8-6267-EE89F23607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C1F862C-91FE-575D-FD41-7FCA068F4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EBFB0B9-DF53-2525-B21D-1F9E95D7D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34FE5C-AF9C-4282-A868-DCC672459C4B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EAD07F0-3ABF-3B2E-6DF9-CCA5538EB6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2C511E2-C9E4-26DF-EE19-F3109548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E7C4648-8E09-6386-F3E3-DFC2736AB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3B0777-922B-4358-863E-F079168EE070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11E4F2C-61C2-3B42-E1FF-6F999CFFB7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10BC1F5-C02E-F4A1-4748-C7ADB0ED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091E8-5472-ECF8-D02D-BFFBA467D9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FD7FB-1AA2-4022-BF35-8EA21C26694B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D21544-E604-CB57-3CE9-F3E642DE1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AFED26-7A6D-C672-4041-23F82A9D3A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009B6-8725-4FB3-B200-ADBAF64A3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80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844EB-6D07-3423-A1E9-CED13D4D9A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93AC2-5285-4A8C-8CE4-D5177C1FDC89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54FB3A-126F-C0E7-E174-CFD13177B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5547E1-59E6-FDD8-66FD-586BC626F5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9340-9C94-40A2-8BD6-50B9FB88B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D1CD1F-9FE7-9FC6-10F5-6C0671B33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D1EE-D5C8-411B-85AA-E50C6BFDB492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321547-D8BD-4862-8369-7BF08C5CC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E07A09-94DF-E2C8-48F0-407EA55F1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FF7F2-12D7-484D-95B6-4D333BAE6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713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341BC-CC44-F004-0A11-389D028BE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CB7E4-05C0-4E02-BDF0-6249C27CAB99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94D28-C00C-CAEE-5841-4E80CCDB0E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C3FDA-0BC1-AC62-F36C-B6944B8D1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42885-B6C0-4987-B790-F6E3E502A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3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EDACE3-83D8-1859-04CB-42229E237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D52B1-255C-4132-8964-97E400FDF215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E82B09-9158-1B4A-3A4E-6E79494C9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704B50-6228-4FAB-F9D3-71CEEB928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52B8D-F1F0-44B6-A402-873E75B57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7BF7EB-A2EA-EBCF-43BE-00AD3EC92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116A-48A6-4B30-93BF-CA8EBE5A224D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AA7C2F-DB1F-541A-B44F-CDD6CB1D0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2E86E5-AAE3-C824-4116-A55E5AE30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16AB-2416-482C-A5A9-9528610D4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92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50CB-278F-7407-D5E0-DF91137EBC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143BD-64EF-498B-8CE2-328403FD0044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292A3-9222-49BB-CB45-CD50F030F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5CA36-30D9-434F-8E75-FA5731742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D3B2C-49D0-4246-A774-87737288E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4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C5E066-45C4-EC3A-3D51-A42964D7C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F2DD2-61BA-4F95-B2D2-5DDF3B6E7D6A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AD5B60-D89A-737E-5386-A8B1895AE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F1E65A-C678-4E7C-7EB9-009161123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BAF7B-BA79-4184-8271-8398B7C8D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7088EF-4259-7A14-2AA1-C20C80F6CA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72535-CD6A-40B5-A14C-E2766C9B8CF7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BA4F94-5C18-0DA1-E25E-AD4133C7BC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460A28-F206-0A21-2B19-D3C7CDE1A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592B0-E45F-42AC-AF1A-F43E3C091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93AECF-B8C4-9EA2-A4AC-0331CA56F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377F-262C-483B-B3C2-FEB274424E88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E4FBC7-7B8B-5D87-6DD6-EC9C9A771C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48D753-CE0F-BA33-8751-AAF53248B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4CA4-4BA3-4732-AEB0-77457C118D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0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DE22E-C9D3-6E41-3F33-397BEABB4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25FF2-77B7-438E-A38F-80D977126E6B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CAB7BA-3796-154D-CF0E-29D9B21E3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35DD-228E-18A2-DA81-01B9E66CE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AC9C6-655C-4D7F-BD94-3727280E1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8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6FE52-30AD-F19A-59DA-379E33053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2972B-29D6-4D75-BC0A-DFCBDD73C5E5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7BA0C-D4B4-7E5E-D2B0-F70E5102D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FAB83-C9AC-6E3A-E5E7-67BA3F39C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E95E-2763-4F08-A423-6ECA8A12C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0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3DB0F5-738C-C6DC-0AF7-45B4082DC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568F40-68E1-C063-A676-234C070B4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C8A30C-0B5E-5D9E-A527-428BA97DE3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fld id="{F833DF2E-A3D0-4A1A-95DC-D51D416C58D0}" type="datetime4">
              <a:rPr lang="en-US"/>
              <a:pPr>
                <a:defRPr/>
              </a:pPr>
              <a:t>October 15, 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437EA5-4F4A-4DAD-DCFD-21BFC3DD2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/>
              <a:t>Computer Graphics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FF3C54-6EEE-3A0B-1311-9337A72040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78B4A1C1-8F43-467B-B8B7-F693E65554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B4E8DE1-B2F0-4DBC-5F7E-3E3393FB50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Chapter 7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27E28B-6381-F761-E087-ED7A3D1ED5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7239000" cy="1752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latin typeface="Times New Roman" panose="02020603050405020304" pitchFamily="18" charset="0"/>
              </a:rPr>
              <a:t>2D Clipping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41EC0D6B-9C40-E423-F36C-4812A4659A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4A4A2-9DD7-4959-B8DC-DA1FDC1804B2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1A56F267-DF54-0E89-26D2-D28A63B9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FB6D4182-435D-627A-2C23-756AB30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69C98-5C28-4302-B32D-D1C454D70C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9013B5B9-E68B-14D9-3A3C-944B9D7E7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1.4 Applications: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Extract part of a defined scene for viewing.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Drawing operations such as erase, copy, move etc.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Displaying multi view windows.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Creating objects using solid modeling techniques.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Anti-aliasing line segments or object boundaries.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Identify visible surfaces in 3D views.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5CE1A64D-31AE-EBD8-EC04-417986E6D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96CECBD3-DBFD-A6AE-A2BA-552F52544F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63E89-2E5D-45EC-856B-C7796C99DACA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1B75EC51-85F7-14BF-2C60-C9EE61C8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4C146D4A-7CD1-5553-376F-721516B7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3E48B-9C29-416E-A435-8A9CB72C56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C23EA626-47C7-A16F-6B36-EC231E5E8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36FA65C6-6FB0-A2F8-357E-6C2968ED2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3605213" algn="l"/>
              </a:tabLst>
            </a:pPr>
            <a:r>
              <a:rPr lang="en-US" altLang="en-US" sz="2800" b="1">
                <a:latin typeface="Times New Roman" panose="02020603050405020304" pitchFamily="18" charset="0"/>
              </a:rPr>
              <a:t>1.5 Types of clipping:</a:t>
            </a:r>
          </a:p>
          <a:p>
            <a:pPr lvl="1" eaLnBrk="1" hangingPunct="1">
              <a:tabLst>
                <a:tab pos="3605213" algn="l"/>
              </a:tabLst>
            </a:pPr>
            <a:r>
              <a:rPr lang="en-US" altLang="en-US" sz="2400">
                <a:latin typeface="Times New Roman" panose="02020603050405020304" pitchFamily="18" charset="0"/>
              </a:rPr>
              <a:t>Three types of clipping techniques are used depending upon when the clipping operation is performed</a:t>
            </a:r>
          </a:p>
          <a:p>
            <a:pPr eaLnBrk="1" hangingPunct="1">
              <a:buFontTx/>
              <a:buNone/>
              <a:tabLst>
                <a:tab pos="3605213" algn="l"/>
              </a:tabLst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3605213" algn="l"/>
              </a:tabLst>
            </a:pPr>
            <a:r>
              <a:rPr lang="en-US" altLang="en-US" sz="2400" b="1" i="1">
                <a:latin typeface="Times New Roman" panose="02020603050405020304" pitchFamily="18" charset="0"/>
              </a:rPr>
              <a:t>a. Analytical clipping</a:t>
            </a:r>
          </a:p>
          <a:p>
            <a:pPr lvl="1" eaLnBrk="1" hangingPunct="1">
              <a:tabLst>
                <a:tab pos="3605213" algn="l"/>
              </a:tabLst>
            </a:pPr>
            <a:r>
              <a:rPr lang="en-US" altLang="en-US" sz="2400">
                <a:latin typeface="Times New Roman" panose="02020603050405020304" pitchFamily="18" charset="0"/>
              </a:rPr>
              <a:t>Clip it before you scan convert it</a:t>
            </a:r>
          </a:p>
          <a:p>
            <a:pPr lvl="1" eaLnBrk="1" hangingPunct="1">
              <a:tabLst>
                <a:tab pos="3605213" algn="l"/>
              </a:tabLst>
            </a:pPr>
            <a:r>
              <a:rPr lang="en-US" altLang="en-US" sz="2400">
                <a:latin typeface="Times New Roman" panose="02020603050405020304" pitchFamily="18" charset="0"/>
              </a:rPr>
              <a:t>used mostly for lines, rectangles, and polygons, where clipping algorithms are simple and efficient</a:t>
            </a:r>
          </a:p>
          <a:p>
            <a:pPr eaLnBrk="1" hangingPunct="1">
              <a:buFontTx/>
              <a:buNone/>
              <a:tabLst>
                <a:tab pos="3605213" algn="l"/>
              </a:tabLst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875A6797-99CB-3DBA-EAA5-2D9206DE17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F15B3F-C379-4A1E-8BFE-C51347CA805A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0A93E4EE-393A-051B-60BC-5F30A6B2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81BA8404-5BAB-565B-250A-05611F2A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2459E-0729-4843-A07B-22BC10FED8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2012FA20-EDC2-A43F-884E-88E9287A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17B812F3-A723-53D0-F77B-E92F416B4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400" b="1" i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b.	Scissoring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Clip it during scan conversion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a brute force technique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</a:rPr>
              <a:t>scan convert the primitive, only write pixels if inside the clipping region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</a:rPr>
              <a:t>easy for thick and filled primitives as part of scan line fill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</a:rPr>
              <a:t>if primitive is not much larger than clip region, most pixels will fall inside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</a:rPr>
              <a:t>can be more efficient than analytical clipping.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2D503B07-15B9-8EF1-8B11-5BDA7FF188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E927F-29C3-4335-8B52-E474733DDC5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338EAF85-ED48-1441-4099-B37DBAA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2389BF0D-4874-D3C4-CB04-417313DD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E7319-F68C-4F4B-BC18-2D4A65486F1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BE0A7E34-3204-BF18-6CF4-E4747AA5D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F3064EAF-F38A-37E4-61A3-2A41B84B5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400" b="1" i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c. Raster Clipping 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Clip it after scan conversion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render everything onto a temporary canvas and copy the clipping region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</a:rPr>
              <a:t>wasteful, but simple and easy, 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</a:rPr>
              <a:t>often used for text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129938E8-14D9-A833-3C13-0E031BF892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F8A3B-23C6-4659-ACFD-5FFDCF4AE7F3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ACFC09F7-9BD8-27B7-56F4-99E8EF0A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AE4C1D0E-3CA4-9701-B51A-4158BCEC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CB75C-3D5B-44F8-BA3E-F0DD9FBFAC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B0FD28EC-AC78-56A8-8541-DF7BD0FED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592637F7-B54A-497A-034D-B9690F60B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Foley and van Dam suggest the following: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for floating point graphics libraries, try to use analytical clipping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for integer graphics libraries 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analytical clipping for lines and polygons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others, do during scan conversion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sometimes both analytical and raster clipping performed</a:t>
            </a:r>
          </a:p>
          <a:p>
            <a:pPr lvl="1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386C774C-FF8A-B760-E217-0D560C3DC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B8C58-33EE-4DC8-BB89-D0319458FAA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B9847425-DC84-0CD2-F4DB-B4687D54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4D5A27FB-90D1-DE38-447E-816E1257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D70C0-F421-4E29-8D64-83747DA868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85F926C0-BD12-583D-88DD-EE2BFC00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1.6 Levels of clipping: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Point Clipping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Line Clipping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Polygon Clipping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Area Clipping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Text Clipping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Curve Clipping</a:t>
            </a:r>
          </a:p>
          <a:p>
            <a:pPr lvl="1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037F46CA-B129-B8C8-FDE7-9E18F1C0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724881E-2992-FF39-6CF9-C2E5231BC7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Clipping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8D8D03-BEE1-E85B-BFE3-22EEC878C4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2800" y="3048000"/>
            <a:ext cx="4267200" cy="30480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Introduction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Point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Polygon/Area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Text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Curve Clipping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1B569A5D-9A6C-BE7F-0049-B0BE1C7A68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95E27-AF5E-4766-A1FF-E4FDA4519B8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F1390A1A-BEE7-805D-8BB7-4B39D143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A35A6DAD-59F6-21D2-95EF-B7CFE42A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791EE-97AB-4A2A-B4DD-1E86065D100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C21AC8A-F71C-4AAF-1F9A-BE65D4DA5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Point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F9F3C3C9-EC8E-98C7-BF73-EA7B30824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648200" cy="3733800"/>
          </a:xfrm>
          <a:noFill/>
        </p:spPr>
        <p:txBody>
          <a:bodyPr/>
          <a:lstStyle/>
          <a:p>
            <a:pPr marL="830263" lvl="1" eaLnBrk="1" hangingPunct="1"/>
            <a:r>
              <a:rPr lang="en-IE" altLang="en-US" sz="2400">
                <a:latin typeface="Times New Roman" panose="02020603050405020304" pitchFamily="18" charset="0"/>
              </a:rPr>
              <a:t>Simple and Easy </a:t>
            </a:r>
          </a:p>
          <a:p>
            <a:pPr marL="830263" lvl="1" eaLnBrk="1" hangingPunct="1"/>
            <a:r>
              <a:rPr lang="en-IE" altLang="en-US" sz="2400">
                <a:latin typeface="Times New Roman" panose="02020603050405020304" pitchFamily="18" charset="0"/>
              </a:rPr>
              <a:t>a point (</a:t>
            </a:r>
            <a:r>
              <a:rPr lang="en-IE" altLang="en-US" sz="2400" i="1">
                <a:latin typeface="Times New Roman" panose="02020603050405020304" pitchFamily="18" charset="0"/>
              </a:rPr>
              <a:t>x,y</a:t>
            </a:r>
            <a:r>
              <a:rPr lang="en-IE" altLang="en-US" sz="2400">
                <a:latin typeface="Times New Roman" panose="02020603050405020304" pitchFamily="18" charset="0"/>
              </a:rPr>
              <a:t>) is not clipped if:</a:t>
            </a:r>
          </a:p>
          <a:p>
            <a:pPr marL="0" indent="0" eaLnBrk="1" hangingPunct="1">
              <a:buFontTx/>
              <a:buNone/>
            </a:pPr>
            <a:r>
              <a:rPr lang="en-IE" altLang="en-US" sz="2400" i="1">
                <a:latin typeface="Times New Roman" panose="02020603050405020304" pitchFamily="18" charset="0"/>
              </a:rPr>
              <a:t>	wx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min </a:t>
            </a:r>
            <a:r>
              <a:rPr lang="en-IE" altLang="en-US" sz="2400" i="1">
                <a:latin typeface="Times New Roman" panose="02020603050405020304" pitchFamily="18" charset="0"/>
                <a:cs typeface="Arial" panose="020B0604020202020204" pitchFamily="34" charset="0"/>
              </a:rPr>
              <a:t>≤ x ≤ </a:t>
            </a:r>
            <a:r>
              <a:rPr lang="en-IE" altLang="en-US" sz="2400" i="1">
                <a:latin typeface="Times New Roman" panose="02020603050405020304" pitchFamily="18" charset="0"/>
              </a:rPr>
              <a:t>wx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max</a:t>
            </a:r>
            <a:r>
              <a:rPr lang="en-IE" altLang="en-US" sz="240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		&amp;</a:t>
            </a:r>
          </a:p>
          <a:p>
            <a:pPr marL="0" indent="0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 	</a:t>
            </a:r>
            <a:r>
              <a:rPr lang="en-IE" altLang="en-US" sz="2400" i="1">
                <a:latin typeface="Times New Roman" panose="02020603050405020304" pitchFamily="18" charset="0"/>
              </a:rPr>
              <a:t>wy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min </a:t>
            </a:r>
            <a:r>
              <a:rPr lang="en-IE" altLang="en-US" sz="2400" i="1">
                <a:latin typeface="Times New Roman" panose="02020603050405020304" pitchFamily="18" charset="0"/>
                <a:cs typeface="Arial" panose="020B0604020202020204" pitchFamily="34" charset="0"/>
              </a:rPr>
              <a:t>≤ y ≤ </a:t>
            </a:r>
            <a:r>
              <a:rPr lang="en-IE" altLang="en-US" sz="2400" i="1">
                <a:latin typeface="Times New Roman" panose="02020603050405020304" pitchFamily="18" charset="0"/>
              </a:rPr>
              <a:t>wy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max</a:t>
            </a:r>
          </a:p>
          <a:p>
            <a:pPr marL="830263" lvl="1" eaLnBrk="1" hangingPunct="1"/>
            <a:endParaRPr lang="en-IE" altLang="en-US" sz="2400">
              <a:latin typeface="Times New Roman" panose="02020603050405020304" pitchFamily="18" charset="0"/>
            </a:endParaRPr>
          </a:p>
          <a:p>
            <a:pPr marL="830263" lvl="1" eaLnBrk="1" hangingPunct="1"/>
            <a:r>
              <a:rPr lang="en-IE" altLang="en-US" sz="2400">
                <a:latin typeface="Times New Roman" panose="02020603050405020304" pitchFamily="18" charset="0"/>
              </a:rPr>
              <a:t>otherwise it is clipped</a:t>
            </a:r>
          </a:p>
        </p:txBody>
      </p:sp>
      <p:grpSp>
        <p:nvGrpSpPr>
          <p:cNvPr id="24583" name="Group 44">
            <a:extLst>
              <a:ext uri="{FF2B5EF4-FFF2-40B4-BE49-F238E27FC236}">
                <a16:creationId xmlns:a16="http://schemas.microsoft.com/office/drawing/2014/main" id="{C5C01F82-AA57-3D75-9F6C-16AD46458029}"/>
              </a:ext>
            </a:extLst>
          </p:cNvPr>
          <p:cNvGrpSpPr>
            <a:grpSpLocks/>
          </p:cNvGrpSpPr>
          <p:nvPr/>
        </p:nvGrpSpPr>
        <p:grpSpPr bwMode="auto">
          <a:xfrm>
            <a:off x="4333875" y="1828800"/>
            <a:ext cx="4810125" cy="3419475"/>
            <a:chOff x="1229" y="2066"/>
            <a:chExt cx="3030" cy="2154"/>
          </a:xfrm>
        </p:grpSpPr>
        <p:sp>
          <p:nvSpPr>
            <p:cNvPr id="24584" name="Line 4">
              <a:extLst>
                <a:ext uri="{FF2B5EF4-FFF2-40B4-BE49-F238E27FC236}">
                  <a16:creationId xmlns:a16="http://schemas.microsoft.com/office/drawing/2014/main" id="{2E3264E1-2FA3-5DF2-0032-E74C18FD3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9" y="2667"/>
              <a:ext cx="253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5">
              <a:extLst>
                <a:ext uri="{FF2B5EF4-FFF2-40B4-BE49-F238E27FC236}">
                  <a16:creationId xmlns:a16="http://schemas.microsoft.com/office/drawing/2014/main" id="{E501F3B4-E2B5-F605-CBF8-2F90EA968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2" y="3990"/>
              <a:ext cx="2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6">
              <a:extLst>
                <a:ext uri="{FF2B5EF4-FFF2-40B4-BE49-F238E27FC236}">
                  <a16:creationId xmlns:a16="http://schemas.microsoft.com/office/drawing/2014/main" id="{96B1B894-01D8-7DAD-E70E-B80A894D0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2084"/>
              <a:ext cx="0" cy="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Rectangle 7">
              <a:extLst>
                <a:ext uri="{FF2B5EF4-FFF2-40B4-BE49-F238E27FC236}">
                  <a16:creationId xmlns:a16="http://schemas.microsoft.com/office/drawing/2014/main" id="{E0CC7EA7-13D5-C7FD-D549-A680A887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65"/>
              <a:ext cx="1246" cy="8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588" name="Line 8">
              <a:extLst>
                <a:ext uri="{FF2B5EF4-FFF2-40B4-BE49-F238E27FC236}">
                  <a16:creationId xmlns:a16="http://schemas.microsoft.com/office/drawing/2014/main" id="{5E5AD74E-B0AC-735B-EEBE-50FCB452E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6" y="2664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9">
              <a:extLst>
                <a:ext uri="{FF2B5EF4-FFF2-40B4-BE49-F238E27FC236}">
                  <a16:creationId xmlns:a16="http://schemas.microsoft.com/office/drawing/2014/main" id="{D27F408B-BB50-577C-1A32-6DBBD065A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6" y="3505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0">
              <a:extLst>
                <a:ext uri="{FF2B5EF4-FFF2-40B4-BE49-F238E27FC236}">
                  <a16:creationId xmlns:a16="http://schemas.microsoft.com/office/drawing/2014/main" id="{B5203999-DF33-89FC-29B4-6C4297416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3931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1">
              <a:extLst>
                <a:ext uri="{FF2B5EF4-FFF2-40B4-BE49-F238E27FC236}">
                  <a16:creationId xmlns:a16="http://schemas.microsoft.com/office/drawing/2014/main" id="{12752473-C7AD-78C6-37C9-06109BB53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3931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12">
              <a:extLst>
                <a:ext uri="{FF2B5EF4-FFF2-40B4-BE49-F238E27FC236}">
                  <a16:creationId xmlns:a16="http://schemas.microsoft.com/office/drawing/2014/main" id="{646AA333-FC01-EE01-1166-D6CFD70DB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252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24593" name="Text Box 13">
              <a:extLst>
                <a:ext uri="{FF2B5EF4-FFF2-40B4-BE49-F238E27FC236}">
                  <a16:creationId xmlns:a16="http://schemas.microsoft.com/office/drawing/2014/main" id="{E19B8784-BB62-FF53-FB56-09AB35451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337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24594" name="Text Box 14">
              <a:extLst>
                <a:ext uri="{FF2B5EF4-FFF2-40B4-BE49-F238E27FC236}">
                  <a16:creationId xmlns:a16="http://schemas.microsoft.com/office/drawing/2014/main" id="{EF5636E3-0B40-8976-D489-EEF842258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398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24595" name="Text Box 15">
              <a:extLst>
                <a:ext uri="{FF2B5EF4-FFF2-40B4-BE49-F238E27FC236}">
                  <a16:creationId xmlns:a16="http://schemas.microsoft.com/office/drawing/2014/main" id="{799C42CC-C9EF-D314-89CD-361DF41E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" y="398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24596" name="Text Box 16">
              <a:extLst>
                <a:ext uri="{FF2B5EF4-FFF2-40B4-BE49-F238E27FC236}">
                  <a16:creationId xmlns:a16="http://schemas.microsoft.com/office/drawing/2014/main" id="{3375EF7F-D71F-78A2-98B8-9065363B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2419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24597" name="Oval 17">
              <a:extLst>
                <a:ext uri="{FF2B5EF4-FFF2-40B4-BE49-F238E27FC236}">
                  <a16:creationId xmlns:a16="http://schemas.microsoft.com/office/drawing/2014/main" id="{33F5C276-56F8-8D75-8C53-5AD0783F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291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598" name="Oval 18">
              <a:extLst>
                <a:ext uri="{FF2B5EF4-FFF2-40B4-BE49-F238E27FC236}">
                  <a16:creationId xmlns:a16="http://schemas.microsoft.com/office/drawing/2014/main" id="{45B18306-707C-E96B-C162-54FF2624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544"/>
              <a:ext cx="47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599" name="Text Box 19">
              <a:extLst>
                <a:ext uri="{FF2B5EF4-FFF2-40B4-BE49-F238E27FC236}">
                  <a16:creationId xmlns:a16="http://schemas.microsoft.com/office/drawing/2014/main" id="{47120183-FF15-AF9E-C0CA-9485E462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2856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</a:t>
              </a:r>
              <a:endParaRPr lang="en-US" altLang="en-US" sz="1400" b="1" baseline="0"/>
            </a:p>
          </p:txBody>
        </p:sp>
        <p:sp>
          <p:nvSpPr>
            <p:cNvPr id="24600" name="Text Box 20">
              <a:extLst>
                <a:ext uri="{FF2B5EF4-FFF2-40B4-BE49-F238E27FC236}">
                  <a16:creationId xmlns:a16="http://schemas.microsoft.com/office/drawing/2014/main" id="{DBC31200-242F-B72D-D3E4-A8D1D1998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479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2</a:t>
              </a:r>
              <a:endParaRPr lang="en-US" altLang="en-US" sz="1400" b="1" baseline="0"/>
            </a:p>
          </p:txBody>
        </p:sp>
        <p:sp>
          <p:nvSpPr>
            <p:cNvPr id="24601" name="Text Box 21">
              <a:extLst>
                <a:ext uri="{FF2B5EF4-FFF2-40B4-BE49-F238E27FC236}">
                  <a16:creationId xmlns:a16="http://schemas.microsoft.com/office/drawing/2014/main" id="{65DAA01D-DC09-A79C-C025-7A91603E9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2779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5</a:t>
              </a:r>
              <a:endParaRPr lang="en-US" altLang="en-US" sz="1400" b="1" baseline="0"/>
            </a:p>
          </p:txBody>
        </p:sp>
        <p:sp>
          <p:nvSpPr>
            <p:cNvPr id="24602" name="Text Box 22">
              <a:extLst>
                <a:ext uri="{FF2B5EF4-FFF2-40B4-BE49-F238E27FC236}">
                  <a16:creationId xmlns:a16="http://schemas.microsoft.com/office/drawing/2014/main" id="{97084391-E089-1816-BD1D-81B101834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2940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endParaRPr lang="en-US" altLang="en-US" sz="1400" b="1" baseline="0"/>
            </a:p>
          </p:txBody>
        </p:sp>
        <p:sp>
          <p:nvSpPr>
            <p:cNvPr id="24603" name="Text Box 23">
              <a:extLst>
                <a:ext uri="{FF2B5EF4-FFF2-40B4-BE49-F238E27FC236}">
                  <a16:creationId xmlns:a16="http://schemas.microsoft.com/office/drawing/2014/main" id="{96967467-2844-C651-9B5A-018AC60DD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652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endParaRPr lang="en-US" altLang="en-US" sz="1400" b="1" baseline="0"/>
            </a:p>
          </p:txBody>
        </p:sp>
        <p:sp>
          <p:nvSpPr>
            <p:cNvPr id="24604" name="Text Box 24">
              <a:extLst>
                <a:ext uri="{FF2B5EF4-FFF2-40B4-BE49-F238E27FC236}">
                  <a16:creationId xmlns:a16="http://schemas.microsoft.com/office/drawing/2014/main" id="{1D63AF90-C224-AA58-15F2-35B710214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3235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endParaRPr lang="en-US" altLang="en-US" sz="1400" b="1" baseline="0"/>
            </a:p>
          </p:txBody>
        </p:sp>
        <p:sp>
          <p:nvSpPr>
            <p:cNvPr id="24605" name="Text Box 25">
              <a:extLst>
                <a:ext uri="{FF2B5EF4-FFF2-40B4-BE49-F238E27FC236}">
                  <a16:creationId xmlns:a16="http://schemas.microsoft.com/office/drawing/2014/main" id="{2B6C5477-5D5A-1AFF-015A-317BF3875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2134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</a:t>
              </a:r>
              <a:endParaRPr lang="en-US" altLang="en-US" sz="1400" b="1" baseline="0"/>
            </a:p>
          </p:txBody>
        </p:sp>
        <p:sp>
          <p:nvSpPr>
            <p:cNvPr id="24606" name="Text Box 26">
              <a:extLst>
                <a:ext uri="{FF2B5EF4-FFF2-40B4-BE49-F238E27FC236}">
                  <a16:creationId xmlns:a16="http://schemas.microsoft.com/office/drawing/2014/main" id="{0842B2F5-B7D1-E428-5E9E-807ED026B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3289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endParaRPr lang="en-US" altLang="en-US" sz="1400" b="1" baseline="0"/>
            </a:p>
          </p:txBody>
        </p:sp>
        <p:sp>
          <p:nvSpPr>
            <p:cNvPr id="24607" name="Oval 27">
              <a:extLst>
                <a:ext uri="{FF2B5EF4-FFF2-40B4-BE49-F238E27FC236}">
                  <a16:creationId xmlns:a16="http://schemas.microsoft.com/office/drawing/2014/main" id="{E54CEAEB-502E-1E19-A1CA-5E3F7A59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2419"/>
              <a:ext cx="303" cy="30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08" name="Text Box 28">
              <a:extLst>
                <a:ext uri="{FF2B5EF4-FFF2-40B4-BE49-F238E27FC236}">
                  <a16:creationId xmlns:a16="http://schemas.microsoft.com/office/drawing/2014/main" id="{D86EE865-F2F8-BA5E-D94D-125A19BF8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2262"/>
              <a:ext cx="4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200" baseline="0">
                  <a:solidFill>
                    <a:srgbClr val="FF0000"/>
                  </a:solidFill>
                </a:rPr>
                <a:t>Clipped</a:t>
              </a:r>
              <a:endParaRPr lang="en-US" alt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24609" name="Text Box 29">
              <a:extLst>
                <a:ext uri="{FF2B5EF4-FFF2-40B4-BE49-F238E27FC236}">
                  <a16:creationId xmlns:a16="http://schemas.microsoft.com/office/drawing/2014/main" id="{F28D354F-DFED-EB56-2D4A-0C6E6D48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2986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200" baseline="0">
                  <a:solidFill>
                    <a:srgbClr val="FF0000"/>
                  </a:solidFill>
                </a:rPr>
                <a:t>Points Within the Window are Not Clipped</a:t>
              </a:r>
              <a:endParaRPr lang="en-US" alt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24610" name="Line 30">
              <a:extLst>
                <a:ext uri="{FF2B5EF4-FFF2-40B4-BE49-F238E27FC236}">
                  <a16:creationId xmlns:a16="http://schemas.microsoft.com/office/drawing/2014/main" id="{FD98EB34-9259-83AB-0D11-9FA88BEF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6" y="3504"/>
              <a:ext cx="253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1">
              <a:extLst>
                <a:ext uri="{FF2B5EF4-FFF2-40B4-BE49-F238E27FC236}">
                  <a16:creationId xmlns:a16="http://schemas.microsoft.com/office/drawing/2014/main" id="{BEC6E40E-C488-C14D-E152-917C68FA2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56" y="3005"/>
              <a:ext cx="1836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32">
              <a:extLst>
                <a:ext uri="{FF2B5EF4-FFF2-40B4-BE49-F238E27FC236}">
                  <a16:creationId xmlns:a16="http://schemas.microsoft.com/office/drawing/2014/main" id="{0B908C8D-0D18-1EBA-F6EA-36CDBB07E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598" y="2992"/>
              <a:ext cx="1836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Oval 33">
              <a:extLst>
                <a:ext uri="{FF2B5EF4-FFF2-40B4-BE49-F238E27FC236}">
                  <a16:creationId xmlns:a16="http://schemas.microsoft.com/office/drawing/2014/main" id="{53BDBEF7-F81B-9886-EABB-6823EC8F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838"/>
              <a:ext cx="47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14" name="Oval 34">
              <a:extLst>
                <a:ext uri="{FF2B5EF4-FFF2-40B4-BE49-F238E27FC236}">
                  <a16:creationId xmlns:a16="http://schemas.microsoft.com/office/drawing/2014/main" id="{FB4DFA6A-EB7C-349C-CD31-96CD301E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29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15" name="Oval 35">
              <a:extLst>
                <a:ext uri="{FF2B5EF4-FFF2-40B4-BE49-F238E27FC236}">
                  <a16:creationId xmlns:a16="http://schemas.microsoft.com/office/drawing/2014/main" id="{D43F64F5-FCC1-D8E4-815C-E868DFDE4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013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16" name="Oval 36">
              <a:extLst>
                <a:ext uri="{FF2B5EF4-FFF2-40B4-BE49-F238E27FC236}">
                  <a16:creationId xmlns:a16="http://schemas.microsoft.com/office/drawing/2014/main" id="{FD5DEEF0-2A36-AFB4-6D81-3FB1F2317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371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17" name="Oval 37">
              <a:extLst>
                <a:ext uri="{FF2B5EF4-FFF2-40B4-BE49-F238E27FC236}">
                  <a16:creationId xmlns:a16="http://schemas.microsoft.com/office/drawing/2014/main" id="{34BE74F2-6F5E-2B21-C5B7-19984701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199"/>
              <a:ext cx="47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18" name="Oval 38">
              <a:extLst>
                <a:ext uri="{FF2B5EF4-FFF2-40B4-BE49-F238E27FC236}">
                  <a16:creationId xmlns:a16="http://schemas.microsoft.com/office/drawing/2014/main" id="{0BB91662-B63C-7051-F2E5-1F4CA66FF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066"/>
              <a:ext cx="303" cy="30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19" name="Text Box 39">
              <a:extLst>
                <a:ext uri="{FF2B5EF4-FFF2-40B4-BE49-F238E27FC236}">
                  <a16:creationId xmlns:a16="http://schemas.microsoft.com/office/drawing/2014/main" id="{9D051237-A69B-4ADE-2603-74AC58BF1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9"/>
              <a:ext cx="4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200" baseline="0">
                  <a:solidFill>
                    <a:srgbClr val="FF0000"/>
                  </a:solidFill>
                </a:rPr>
                <a:t>Clipped</a:t>
              </a:r>
              <a:endParaRPr lang="en-US" alt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24620" name="Oval 40">
              <a:extLst>
                <a:ext uri="{FF2B5EF4-FFF2-40B4-BE49-F238E27FC236}">
                  <a16:creationId xmlns:a16="http://schemas.microsoft.com/office/drawing/2014/main" id="{507DBEC5-678E-34B6-CDD5-EA642C3E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3598"/>
              <a:ext cx="304" cy="30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21" name="Text Box 41">
              <a:extLst>
                <a:ext uri="{FF2B5EF4-FFF2-40B4-BE49-F238E27FC236}">
                  <a16:creationId xmlns:a16="http://schemas.microsoft.com/office/drawing/2014/main" id="{4D176BA2-B8B9-C668-2B43-D200F8E1F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3667"/>
              <a:ext cx="4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200" baseline="0">
                  <a:solidFill>
                    <a:srgbClr val="FF0000"/>
                  </a:solidFill>
                </a:rPr>
                <a:t>Clipped</a:t>
              </a:r>
              <a:endParaRPr lang="en-US" altLang="en-US" sz="1200" baseline="0">
                <a:solidFill>
                  <a:srgbClr val="FF0000"/>
                </a:solidFill>
              </a:endParaRPr>
            </a:p>
          </p:txBody>
        </p:sp>
        <p:sp>
          <p:nvSpPr>
            <p:cNvPr id="24622" name="Oval 42">
              <a:extLst>
                <a:ext uri="{FF2B5EF4-FFF2-40B4-BE49-F238E27FC236}">
                  <a16:creationId xmlns:a16="http://schemas.microsoft.com/office/drawing/2014/main" id="{08B12C0A-E306-9531-16B8-3A82F509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894"/>
              <a:ext cx="303" cy="30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23" name="Text Box 43">
              <a:extLst>
                <a:ext uri="{FF2B5EF4-FFF2-40B4-BE49-F238E27FC236}">
                  <a16:creationId xmlns:a16="http://schemas.microsoft.com/office/drawing/2014/main" id="{43690495-B1A0-B4AE-C2ED-AE5394364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737"/>
              <a:ext cx="4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200" baseline="0">
                  <a:solidFill>
                    <a:srgbClr val="FF0000"/>
                  </a:solidFill>
                </a:rPr>
                <a:t>Clipped</a:t>
              </a:r>
              <a:endParaRPr lang="en-US" altLang="en-US" sz="1200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5D953E5-6A51-25DA-566B-EA1CA5268C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Clipping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E16755C-13C4-51A5-C33B-4030F3AAE7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24200" y="3048000"/>
            <a:ext cx="4191000" cy="2819400"/>
          </a:xfrm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Introduction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Point Clipping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Line Clipping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Polygon/Area Clipping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Text Clipping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Curve Clipping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81A77D81-7E34-80E6-78F9-D3B6DA440E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05E96D-FA07-4EC5-B723-7D46D4E6C79F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06C55CDA-BA2E-AD0C-FD2B-4B26913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1B0D16A5-F711-70B4-069B-B45A61CF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07F093-0BFA-4EBE-8945-3C7F510BB7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4A158E5E-7BCE-6308-A015-15D3F5C95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962A8CCB-502F-935B-43AE-052FAA3DE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4191000" cy="4525963"/>
          </a:xfrm>
        </p:spPr>
        <p:txBody>
          <a:bodyPr/>
          <a:lstStyle/>
          <a:p>
            <a:pPr marL="830263"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It is Harder than point clipping</a:t>
            </a:r>
          </a:p>
          <a:p>
            <a:pPr marL="830263"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We first examine the end-points of each line to see if they are in the window or not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Both endpoints inside, line trivially accepted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One in and one out, line is partially inside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Both outside, might be partially inside</a:t>
            </a:r>
          </a:p>
          <a:p>
            <a:pPr marL="1238250"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What about trivial cases?</a:t>
            </a:r>
          </a:p>
          <a:p>
            <a:pPr marL="830263" lvl="1" eaLnBrk="1" hangingPunct="1">
              <a:lnSpc>
                <a:spcPct val="90000"/>
              </a:lnSpc>
            </a:pPr>
            <a:endParaRPr lang="en-IE" altLang="en-US">
              <a:latin typeface="Times New Roman" panose="02020603050405020304" pitchFamily="18" charset="0"/>
            </a:endParaRPr>
          </a:p>
        </p:txBody>
      </p:sp>
      <p:grpSp>
        <p:nvGrpSpPr>
          <p:cNvPr id="27655" name="Group 64">
            <a:extLst>
              <a:ext uri="{FF2B5EF4-FFF2-40B4-BE49-F238E27FC236}">
                <a16:creationId xmlns:a16="http://schemas.microsoft.com/office/drawing/2014/main" id="{24D4D45A-E0CB-887C-C684-AE2AE07F9C5E}"/>
              </a:ext>
            </a:extLst>
          </p:cNvPr>
          <p:cNvGrpSpPr>
            <a:grpSpLocks/>
          </p:cNvGrpSpPr>
          <p:nvPr/>
        </p:nvGrpSpPr>
        <p:grpSpPr bwMode="auto">
          <a:xfrm>
            <a:off x="4540250" y="1600200"/>
            <a:ext cx="4562475" cy="3798888"/>
            <a:chOff x="2544" y="1872"/>
            <a:chExt cx="3173" cy="2291"/>
          </a:xfrm>
        </p:grpSpPr>
        <p:sp>
          <p:nvSpPr>
            <p:cNvPr id="27656" name="Line 51">
              <a:extLst>
                <a:ext uri="{FF2B5EF4-FFF2-40B4-BE49-F238E27FC236}">
                  <a16:creationId xmlns:a16="http://schemas.microsoft.com/office/drawing/2014/main" id="{DCF47ED6-6448-0CB7-421D-DE77AE007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52">
              <a:extLst>
                <a:ext uri="{FF2B5EF4-FFF2-40B4-BE49-F238E27FC236}">
                  <a16:creationId xmlns:a16="http://schemas.microsoft.com/office/drawing/2014/main" id="{354928E9-5715-AA61-5363-7A26DEBC2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53">
              <a:extLst>
                <a:ext uri="{FF2B5EF4-FFF2-40B4-BE49-F238E27FC236}">
                  <a16:creationId xmlns:a16="http://schemas.microsoft.com/office/drawing/2014/main" id="{B69B8297-1F47-9FDF-1B5B-FDA1537DB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7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54">
              <a:extLst>
                <a:ext uri="{FF2B5EF4-FFF2-40B4-BE49-F238E27FC236}">
                  <a16:creationId xmlns:a16="http://schemas.microsoft.com/office/drawing/2014/main" id="{6B0D0BC4-0EA0-57B4-9245-8D8AF69E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7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Rectangle 55">
              <a:extLst>
                <a:ext uri="{FF2B5EF4-FFF2-40B4-BE49-F238E27FC236}">
                  <a16:creationId xmlns:a16="http://schemas.microsoft.com/office/drawing/2014/main" id="{00AAD9E8-11BE-8B2E-7E29-BAD1E6DD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1008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1" name="Text Box 56">
              <a:extLst>
                <a:ext uri="{FF2B5EF4-FFF2-40B4-BE49-F238E27FC236}">
                  <a16:creationId xmlns:a16="http://schemas.microsoft.com/office/drawing/2014/main" id="{45E0E275-CBA1-9646-2595-3727A99D4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4" y="3072"/>
              <a:ext cx="5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ymin</a:t>
              </a:r>
            </a:p>
          </p:txBody>
        </p:sp>
        <p:sp>
          <p:nvSpPr>
            <p:cNvPr id="27662" name="Text Box 57">
              <a:extLst>
                <a:ext uri="{FF2B5EF4-FFF2-40B4-BE49-F238E27FC236}">
                  <a16:creationId xmlns:a16="http://schemas.microsoft.com/office/drawing/2014/main" id="{A56A2DAE-74AB-D961-1E78-F9D9185D3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2112"/>
              <a:ext cx="5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ymax</a:t>
              </a:r>
            </a:p>
          </p:txBody>
        </p:sp>
        <p:sp>
          <p:nvSpPr>
            <p:cNvPr id="27663" name="Text Box 58">
              <a:extLst>
                <a:ext uri="{FF2B5EF4-FFF2-40B4-BE49-F238E27FC236}">
                  <a16:creationId xmlns:a16="http://schemas.microsoft.com/office/drawing/2014/main" id="{A2EE5DA2-8265-72DB-AFAE-5A9BBBE6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3888"/>
              <a:ext cx="5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xmin</a:t>
              </a:r>
            </a:p>
          </p:txBody>
        </p:sp>
        <p:sp>
          <p:nvSpPr>
            <p:cNvPr id="27664" name="Text Box 59">
              <a:extLst>
                <a:ext uri="{FF2B5EF4-FFF2-40B4-BE49-F238E27FC236}">
                  <a16:creationId xmlns:a16="http://schemas.microsoft.com/office/drawing/2014/main" id="{7B266802-7B3A-D3CC-3483-F3E790159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888"/>
              <a:ext cx="59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xmax</a:t>
              </a:r>
            </a:p>
          </p:txBody>
        </p:sp>
        <p:sp>
          <p:nvSpPr>
            <p:cNvPr id="27665" name="Line 60">
              <a:extLst>
                <a:ext uri="{FF2B5EF4-FFF2-40B4-BE49-F238E27FC236}">
                  <a16:creationId xmlns:a16="http://schemas.microsoft.com/office/drawing/2014/main" id="{AAA1B1B7-A4BC-574A-F83F-F6E7D8530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61">
              <a:extLst>
                <a:ext uri="{FF2B5EF4-FFF2-40B4-BE49-F238E27FC236}">
                  <a16:creationId xmlns:a16="http://schemas.microsoft.com/office/drawing/2014/main" id="{6BF3FB20-5ED2-DADF-1206-DCD0D3EF8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112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62">
              <a:extLst>
                <a:ext uri="{FF2B5EF4-FFF2-40B4-BE49-F238E27FC236}">
                  <a16:creationId xmlns:a16="http://schemas.microsoft.com/office/drawing/2014/main" id="{0D446770-5C16-D93E-F0FE-6624FA5D9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54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63">
              <a:extLst>
                <a:ext uri="{FF2B5EF4-FFF2-40B4-BE49-F238E27FC236}">
                  <a16:creationId xmlns:a16="http://schemas.microsoft.com/office/drawing/2014/main" id="{AA43EC60-16B7-4286-EA5F-6B950A86F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12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16BB561-9E9B-826B-4A41-E5B73F8F74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Clipping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32F3405-3B93-4B55-AF0A-21A4612D77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2800" y="3048000"/>
            <a:ext cx="6705600" cy="29718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Introduction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Point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Polygon/Area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Text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Curve Clipping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>
            <a:extLst>
              <a:ext uri="{FF2B5EF4-FFF2-40B4-BE49-F238E27FC236}">
                <a16:creationId xmlns:a16="http://schemas.microsoft.com/office/drawing/2014/main" id="{289613F1-70F8-74FF-5D2D-B8508D764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7C6B1-733A-444A-A6F2-5440C90995A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29699" name="Footer Placeholder 5">
            <a:extLst>
              <a:ext uri="{FF2B5EF4-FFF2-40B4-BE49-F238E27FC236}">
                <a16:creationId xmlns:a16="http://schemas.microsoft.com/office/drawing/2014/main" id="{434FE65A-2844-B58B-2029-B4286B66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29700" name="Slide Number Placeholder 6">
            <a:extLst>
              <a:ext uri="{FF2B5EF4-FFF2-40B4-BE49-F238E27FC236}">
                <a16:creationId xmlns:a16="http://schemas.microsoft.com/office/drawing/2014/main" id="{CF70AE51-8FB6-CF7F-57EC-151AAD13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309A9-9A9C-49F7-86E4-334217C6BD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B805CC23-3FDE-AA63-4141-5A620F115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6020" name="Group 4">
            <a:extLst>
              <a:ext uri="{FF2B5EF4-FFF2-40B4-BE49-F238E27FC236}">
                <a16:creationId xmlns:a16="http://schemas.microsoft.com/office/drawing/2014/main" id="{9A6FA1A0-3C72-0881-354E-9C654C32DE9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1676400"/>
          <a:ext cx="7923213" cy="4159251"/>
        </p:xfrm>
        <a:graphic>
          <a:graphicData uri="http://schemas.openxmlformats.org/drawingml/2006/table">
            <a:tbl>
              <a:tblPr/>
              <a:tblGrid>
                <a:gridCol w="328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Situation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Solution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Both end-points inside the window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Don’t clip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One end-point inside the window, one outside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Must clip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Both end-points outside the window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Don’t know!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724" name="Group 26">
            <a:extLst>
              <a:ext uri="{FF2B5EF4-FFF2-40B4-BE49-F238E27FC236}">
                <a16:creationId xmlns:a16="http://schemas.microsoft.com/office/drawing/2014/main" id="{2BFC958A-3981-3700-868A-C220B399D71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362200"/>
            <a:ext cx="1352550" cy="1003300"/>
            <a:chOff x="3696" y="1827"/>
            <a:chExt cx="938" cy="696"/>
          </a:xfrm>
        </p:grpSpPr>
        <p:sp>
          <p:nvSpPr>
            <p:cNvPr id="29739" name="Line 27">
              <a:extLst>
                <a:ext uri="{FF2B5EF4-FFF2-40B4-BE49-F238E27FC236}">
                  <a16:creationId xmlns:a16="http://schemas.microsoft.com/office/drawing/2014/main" id="{3892994A-BE79-FB2E-86E2-F7000E279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12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28">
              <a:extLst>
                <a:ext uri="{FF2B5EF4-FFF2-40B4-BE49-F238E27FC236}">
                  <a16:creationId xmlns:a16="http://schemas.microsoft.com/office/drawing/2014/main" id="{D31475DF-73FA-3F92-790A-A86B45D70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2" y="1827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Rectangle 29">
              <a:extLst>
                <a:ext uri="{FF2B5EF4-FFF2-40B4-BE49-F238E27FC236}">
                  <a16:creationId xmlns:a16="http://schemas.microsoft.com/office/drawing/2014/main" id="{EDA07FC2-2EFA-9B1D-B8F1-6D74D2E9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953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42" name="Line 30">
              <a:extLst>
                <a:ext uri="{FF2B5EF4-FFF2-40B4-BE49-F238E27FC236}">
                  <a16:creationId xmlns:a16="http://schemas.microsoft.com/office/drawing/2014/main" id="{75D7DBBA-AB41-26DF-7FFA-5F9486531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6" y="2024"/>
              <a:ext cx="149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Line 31">
              <a:extLst>
                <a:ext uri="{FF2B5EF4-FFF2-40B4-BE49-F238E27FC236}">
                  <a16:creationId xmlns:a16="http://schemas.microsoft.com/office/drawing/2014/main" id="{304BDE3D-8CB1-E1CF-7710-AFB3441E8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14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5" name="Group 32">
            <a:extLst>
              <a:ext uri="{FF2B5EF4-FFF2-40B4-BE49-F238E27FC236}">
                <a16:creationId xmlns:a16="http://schemas.microsoft.com/office/drawing/2014/main" id="{47F0B2AF-4F7D-1D04-4656-3D32446C24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505200"/>
            <a:ext cx="1331913" cy="989013"/>
            <a:chOff x="3787" y="2659"/>
            <a:chExt cx="938" cy="696"/>
          </a:xfrm>
        </p:grpSpPr>
        <p:sp>
          <p:nvSpPr>
            <p:cNvPr id="29733" name="Line 33">
              <a:extLst>
                <a:ext uri="{FF2B5EF4-FFF2-40B4-BE49-F238E27FC236}">
                  <a16:creationId xmlns:a16="http://schemas.microsoft.com/office/drawing/2014/main" id="{2B83134C-0357-A3F9-7CF9-CE1731AEB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344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4">
              <a:extLst>
                <a:ext uri="{FF2B5EF4-FFF2-40B4-BE49-F238E27FC236}">
                  <a16:creationId xmlns:a16="http://schemas.microsoft.com/office/drawing/2014/main" id="{39B96FFE-51A5-855F-8B27-AB65A64F0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3" y="2659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35">
              <a:extLst>
                <a:ext uri="{FF2B5EF4-FFF2-40B4-BE49-F238E27FC236}">
                  <a16:creationId xmlns:a16="http://schemas.microsoft.com/office/drawing/2014/main" id="{54CEA43B-9F29-DCCD-E6EC-31E50F17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85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36" name="Line 36">
              <a:extLst>
                <a:ext uri="{FF2B5EF4-FFF2-40B4-BE49-F238E27FC236}">
                  <a16:creationId xmlns:a16="http://schemas.microsoft.com/office/drawing/2014/main" id="{45926639-2D14-53BA-4F09-0C38BAB49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840"/>
              <a:ext cx="31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7">
              <a:extLst>
                <a:ext uri="{FF2B5EF4-FFF2-40B4-BE49-F238E27FC236}">
                  <a16:creationId xmlns:a16="http://schemas.microsoft.com/office/drawing/2014/main" id="{6C960437-271A-376A-D370-98FB10A68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886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8">
              <a:extLst>
                <a:ext uri="{FF2B5EF4-FFF2-40B4-BE49-F238E27FC236}">
                  <a16:creationId xmlns:a16="http://schemas.microsoft.com/office/drawing/2014/main" id="{9E11F929-87B4-0F7E-62E3-DD43B6AA3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704"/>
              <a:ext cx="9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6" name="Group 39">
            <a:extLst>
              <a:ext uri="{FF2B5EF4-FFF2-40B4-BE49-F238E27FC236}">
                <a16:creationId xmlns:a16="http://schemas.microsoft.com/office/drawing/2014/main" id="{5DD7AD5B-9F8C-4A41-234A-5A430C3C5D4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724400"/>
            <a:ext cx="1379538" cy="1023938"/>
            <a:chOff x="3787" y="3420"/>
            <a:chExt cx="938" cy="696"/>
          </a:xfrm>
        </p:grpSpPr>
        <p:sp>
          <p:nvSpPr>
            <p:cNvPr id="29727" name="Line 40">
              <a:extLst>
                <a:ext uri="{FF2B5EF4-FFF2-40B4-BE49-F238E27FC236}">
                  <a16:creationId xmlns:a16="http://schemas.microsoft.com/office/drawing/2014/main" id="{9D0BDA79-C40B-C17F-3DF5-5D4C81EE8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4105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41">
              <a:extLst>
                <a:ext uri="{FF2B5EF4-FFF2-40B4-BE49-F238E27FC236}">
                  <a16:creationId xmlns:a16="http://schemas.microsoft.com/office/drawing/2014/main" id="{7DFE8511-27B5-7CE3-9AED-89E3EE29A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3" y="3420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Rectangle 42">
              <a:extLst>
                <a:ext uri="{FF2B5EF4-FFF2-40B4-BE49-F238E27FC236}">
                  <a16:creationId xmlns:a16="http://schemas.microsoft.com/office/drawing/2014/main" id="{756DB9ED-FA2E-AD6B-49FF-347139E96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546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30" name="Line 43">
              <a:extLst>
                <a:ext uri="{FF2B5EF4-FFF2-40B4-BE49-F238E27FC236}">
                  <a16:creationId xmlns:a16="http://schemas.microsoft.com/office/drawing/2014/main" id="{A0FB727C-C0D8-9CBD-EBE9-ADA7BD239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44">
              <a:extLst>
                <a:ext uri="{FF2B5EF4-FFF2-40B4-BE49-F238E27FC236}">
                  <a16:creationId xmlns:a16="http://schemas.microsoft.com/office/drawing/2014/main" id="{79006295-CD79-97D2-7793-E101C61B7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3793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45">
              <a:extLst>
                <a:ext uri="{FF2B5EF4-FFF2-40B4-BE49-F238E27FC236}">
                  <a16:creationId xmlns:a16="http://schemas.microsoft.com/office/drawing/2014/main" id="{EBD17DDA-4030-2B1D-613A-E807A87AD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" y="3657"/>
              <a:ext cx="9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7EBA0A-2BBC-4EB9-E08F-D5EF4F7B8C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Line Clipping Algorithms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2A1083F-0456-2641-2CFD-E7C93D7D29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124200"/>
            <a:ext cx="6477000" cy="24384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Analytical 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Cohen Sutherland 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Liang Barsky Line Clipping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D897EE7D-A3D3-3251-522B-E7A0EAA74D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CA616F-0347-4E1B-A011-60C693B31E87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B9D5EC5B-0A73-1E61-A2EB-B80BCBEA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27657121-089F-1C54-7812-FFB9FF71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64A8B2-6EB9-47F1-8905-A0334B975E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866E2B3-6F20-259B-A20B-64C25E196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r>
              <a:rPr lang="en-IE" altLang="en-US" sz="4000">
                <a:latin typeface="Times New Roman" panose="02020603050405020304" pitchFamily="18" charset="0"/>
              </a:rPr>
              <a:t> 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FC44C182-F8D1-D5D3-B346-56196CFC1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34025" cy="4525963"/>
          </a:xfrm>
        </p:spPr>
        <p:txBody>
          <a:bodyPr/>
          <a:lstStyle/>
          <a:p>
            <a:pPr lvl="1" eaLnBrk="1" hangingPunct="1"/>
            <a:r>
              <a:rPr lang="en-IE" altLang="en-US">
                <a:latin typeface="Times New Roman" panose="02020603050405020304" pitchFamily="18" charset="0"/>
              </a:rPr>
              <a:t>An efficient line clipping algorithm</a:t>
            </a:r>
          </a:p>
          <a:p>
            <a:pPr lvl="1" eaLnBrk="1" hangingPunct="1"/>
            <a:r>
              <a:rPr lang="en-IE" altLang="en-US">
                <a:latin typeface="Times New Roman" panose="02020603050405020304" pitchFamily="18" charset="0"/>
              </a:rPr>
              <a:t>The key advantage of the algorithm is that it vastly reduces the number of line intersections that must be calculated.</a:t>
            </a: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1E8FA135-0153-EB0D-4281-DCA488A8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1247775"/>
            <a:ext cx="3148012" cy="56245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6" name="Text Box 5">
            <a:extLst>
              <a:ext uri="{FF2B5EF4-FFF2-40B4-BE49-F238E27FC236}">
                <a16:creationId xmlns:a16="http://schemas.microsoft.com/office/drawing/2014/main" id="{15C47D2A-0D20-28FD-E10B-A9E1EB2A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3960813"/>
            <a:ext cx="30448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eaLnBrk="1" hangingPunct="1">
              <a:spcBef>
                <a:spcPct val="50000"/>
              </a:spcBef>
              <a:buFontTx/>
              <a:buNone/>
            </a:pPr>
            <a:r>
              <a:rPr lang="en-IE" altLang="en-US" sz="2000" baseline="0">
                <a:latin typeface="Times New Roman" panose="02020603050405020304" pitchFamily="18" charset="0"/>
              </a:rPr>
              <a:t>Dr. Ivan E. Sutherland co-developed the Cohen-Sutherland clipping algorithm. Sutherland is a graphics giant and includes amongst his achievements the invention of the head mounted display.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pic>
        <p:nvPicPr>
          <p:cNvPr id="32777" name="Picture 6">
            <a:extLst>
              <a:ext uri="{FF2B5EF4-FFF2-40B4-BE49-F238E27FC236}">
                <a16:creationId xmlns:a16="http://schemas.microsoft.com/office/drawing/2014/main" id="{2868FB4D-C994-2D37-C832-23509C0F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319213"/>
            <a:ext cx="18097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Rectangle 7">
            <a:extLst>
              <a:ext uri="{FF2B5EF4-FFF2-40B4-BE49-F238E27FC236}">
                <a16:creationId xmlns:a16="http://schemas.microsoft.com/office/drawing/2014/main" id="{0EF7E9FD-155A-0D58-E17D-AA0AEBD0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0850"/>
            <a:ext cx="6002338" cy="132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9" name="Text Box 8">
            <a:extLst>
              <a:ext uri="{FF2B5EF4-FFF2-40B4-BE49-F238E27FC236}">
                <a16:creationId xmlns:a16="http://schemas.microsoft.com/office/drawing/2014/main" id="{148A210E-066B-ECF6-B433-032DD172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5842000"/>
            <a:ext cx="470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eaLnBrk="1" hangingPunct="1">
              <a:spcBef>
                <a:spcPct val="50000"/>
              </a:spcBef>
              <a:buFontTx/>
              <a:buNone/>
            </a:pPr>
            <a:r>
              <a:rPr lang="en-IE" altLang="en-US" sz="2000" baseline="0">
                <a:latin typeface="Times New Roman" panose="02020603050405020304" pitchFamily="18" charset="0"/>
              </a:rPr>
              <a:t>Cohen is something of a mystery – can anybody find out who he was?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pic>
        <p:nvPicPr>
          <p:cNvPr id="32780" name="Picture 9">
            <a:extLst>
              <a:ext uri="{FF2B5EF4-FFF2-40B4-BE49-F238E27FC236}">
                <a16:creationId xmlns:a16="http://schemas.microsoft.com/office/drawing/2014/main" id="{3ACADFA0-4C64-6E6A-4C05-87C4EF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5597525"/>
            <a:ext cx="9525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52B424A1-1A09-A3CF-28E3-771776EC2B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1C9D1-F78F-4AAB-B677-415EB232B4DD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E3A5DB2B-02F9-A51F-CFD6-7AF11EF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ADB61D83-BE00-B8B0-B5F6-D9215D02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7375AA-8364-4C38-AAEA-604BA4EC57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D60FD4FE-586F-50E8-5474-4AA9FF9DE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F3B0116E-31B0-BB74-BF40-F7E00C323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IE" altLang="en-US">
                <a:latin typeface="Times New Roman" panose="02020603050405020304" pitchFamily="18" charset="0"/>
              </a:rPr>
              <a:t>Two phases Algorithm</a:t>
            </a:r>
            <a:endParaRPr lang="en-US" altLang="en-US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GB" altLang="en-US" sz="2400" b="1" i="1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Phase I: Identification Phase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All line segments fall into one of the following categories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>
                <a:latin typeface="Times New Roman" panose="02020603050405020304" pitchFamily="18" charset="0"/>
              </a:rPr>
              <a:t>Visible: Both endpoints lies inside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>
                <a:latin typeface="Times New Roman" panose="02020603050405020304" pitchFamily="18" charset="0"/>
              </a:rPr>
              <a:t>Invisible: Line completely lies outside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>
                <a:latin typeface="Times New Roman" panose="02020603050405020304" pitchFamily="18" charset="0"/>
              </a:rPr>
              <a:t>Clipping Candidate: A line neither in category 1 or 2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GB" altLang="en-US" sz="2400" b="1" i="1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Phase II: Perform Clipping</a:t>
            </a:r>
            <a:endParaRPr lang="en-GB" altLang="en-US" sz="2400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GB" altLang="en-US" sz="2800">
                <a:latin typeface="Times New Roman" panose="02020603050405020304" pitchFamily="18" charset="0"/>
              </a:rPr>
              <a:t>	</a:t>
            </a:r>
            <a:r>
              <a:rPr lang="en-GB" altLang="en-US" sz="2400">
                <a:latin typeface="Times New Roman" panose="02020603050405020304" pitchFamily="18" charset="0"/>
              </a:rPr>
              <a:t>Compute intersection for all lines that are candidate for clipping.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C6B10DD2-C00E-CF1C-635E-01576F13CC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D22D5-7A25-4322-8B04-03CC787323C1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7299A939-316C-7807-7675-B79E298B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7F848AEF-8CEE-F0ED-5EE0-CAE012A2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FE0AB-E6A6-493C-9A88-D0F4CD51B4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624D3444-D985-6C2E-1253-EBD1B26A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3A206EF5-6548-822F-22DD-1D2C16DC0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 b="1" i="1">
                <a:latin typeface="Times New Roman" panose="02020603050405020304" pitchFamily="18" charset="0"/>
              </a:rPr>
              <a:t>Phase I: Identification Phase: </a:t>
            </a:r>
            <a:r>
              <a:rPr lang="en-IE" altLang="en-US" sz="2400">
                <a:latin typeface="Times New Roman" panose="02020603050405020304" pitchFamily="18" charset="0"/>
              </a:rPr>
              <a:t>World space is divided into regions based on the window boundaries</a:t>
            </a:r>
          </a:p>
          <a:p>
            <a:pPr lvl="1" eaLnBrk="1" hangingPunct="1"/>
            <a:r>
              <a:rPr lang="en-IE" altLang="en-US" sz="2000">
                <a:latin typeface="Times New Roman" panose="02020603050405020304" pitchFamily="18" charset="0"/>
              </a:rPr>
              <a:t>Each region has a unique four bit region code</a:t>
            </a:r>
          </a:p>
          <a:p>
            <a:pPr lvl="1" eaLnBrk="1" hangingPunct="1"/>
            <a:r>
              <a:rPr lang="en-IE" altLang="en-US" sz="2000">
                <a:latin typeface="Times New Roman" panose="02020603050405020304" pitchFamily="18" charset="0"/>
              </a:rPr>
              <a:t>Region codes indicate the position of the regions with respect to the window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91176" name="Group 40">
            <a:extLst>
              <a:ext uri="{FF2B5EF4-FFF2-40B4-BE49-F238E27FC236}">
                <a16:creationId xmlns:a16="http://schemas.microsoft.com/office/drawing/2014/main" id="{FEE57CC4-BD83-87FD-36B3-C31883C8F94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419600" y="3581400"/>
          <a:ext cx="3690938" cy="2687638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4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Window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861" name="Group 30">
            <a:extLst>
              <a:ext uri="{FF2B5EF4-FFF2-40B4-BE49-F238E27FC236}">
                <a16:creationId xmlns:a16="http://schemas.microsoft.com/office/drawing/2014/main" id="{CF552337-8AD9-D1F4-56EB-E1B8DEFC0054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4613275"/>
            <a:ext cx="2884487" cy="1339850"/>
            <a:chOff x="973" y="2626"/>
            <a:chExt cx="1817" cy="844"/>
          </a:xfrm>
        </p:grpSpPr>
        <p:sp>
          <p:nvSpPr>
            <p:cNvPr id="35862" name="Rectangle 31">
              <a:extLst>
                <a:ext uri="{FF2B5EF4-FFF2-40B4-BE49-F238E27FC236}">
                  <a16:creationId xmlns:a16="http://schemas.microsoft.com/office/drawing/2014/main" id="{12CE0665-1CFF-E2FA-B62A-64E6DCE2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above</a:t>
              </a:r>
              <a:endParaRPr lang="en-US" altLang="en-US" sz="1800" baseline="0"/>
            </a:p>
          </p:txBody>
        </p:sp>
        <p:sp>
          <p:nvSpPr>
            <p:cNvPr id="35863" name="Rectangle 32">
              <a:extLst>
                <a:ext uri="{FF2B5EF4-FFF2-40B4-BE49-F238E27FC236}">
                  <a16:creationId xmlns:a16="http://schemas.microsoft.com/office/drawing/2014/main" id="{04B9E40D-B0AD-FB78-A964-3C96B12B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below</a:t>
              </a:r>
              <a:endParaRPr lang="en-US" altLang="en-US" sz="1800" baseline="0"/>
            </a:p>
          </p:txBody>
        </p:sp>
        <p:sp>
          <p:nvSpPr>
            <p:cNvPr id="35864" name="Rectangle 33">
              <a:extLst>
                <a:ext uri="{FF2B5EF4-FFF2-40B4-BE49-F238E27FC236}">
                  <a16:creationId xmlns:a16="http://schemas.microsoft.com/office/drawing/2014/main" id="{092609DD-C73A-B64D-45FA-72887F363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right</a:t>
              </a:r>
              <a:endParaRPr lang="en-US" altLang="en-US" sz="1800" baseline="0"/>
            </a:p>
          </p:txBody>
        </p:sp>
        <p:sp>
          <p:nvSpPr>
            <p:cNvPr id="35865" name="Rectangle 34">
              <a:extLst>
                <a:ext uri="{FF2B5EF4-FFF2-40B4-BE49-F238E27FC236}">
                  <a16:creationId xmlns:a16="http://schemas.microsoft.com/office/drawing/2014/main" id="{C0AFCFA2-F81C-9D25-8520-80D0705F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left</a:t>
              </a:r>
              <a:endParaRPr lang="en-US" altLang="en-US" sz="1800" baseline="0"/>
            </a:p>
          </p:txBody>
        </p:sp>
        <p:sp>
          <p:nvSpPr>
            <p:cNvPr id="35866" name="Text Box 35">
              <a:extLst>
                <a:ext uri="{FF2B5EF4-FFF2-40B4-BE49-F238E27FC236}">
                  <a16:creationId xmlns:a16="http://schemas.microsoft.com/office/drawing/2014/main" id="{EF6BC404-5A7B-0E23-2A37-27F4FE8C6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3</a:t>
              </a:r>
              <a:endParaRPr lang="en-US" altLang="en-US" sz="1800" baseline="0"/>
            </a:p>
          </p:txBody>
        </p:sp>
        <p:sp>
          <p:nvSpPr>
            <p:cNvPr id="35867" name="Text Box 36">
              <a:extLst>
                <a:ext uri="{FF2B5EF4-FFF2-40B4-BE49-F238E27FC236}">
                  <a16:creationId xmlns:a16="http://schemas.microsoft.com/office/drawing/2014/main" id="{CB5A5887-1E70-9C6F-A21A-7E9728E0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2</a:t>
              </a:r>
              <a:endParaRPr lang="en-US" altLang="en-US" sz="1800" baseline="0"/>
            </a:p>
          </p:txBody>
        </p:sp>
        <p:sp>
          <p:nvSpPr>
            <p:cNvPr id="35868" name="Text Box 37">
              <a:extLst>
                <a:ext uri="{FF2B5EF4-FFF2-40B4-BE49-F238E27FC236}">
                  <a16:creationId xmlns:a16="http://schemas.microsoft.com/office/drawing/2014/main" id="{97045749-9B99-6D9D-CA14-E4BF4A1B6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1</a:t>
              </a:r>
              <a:endParaRPr lang="en-US" altLang="en-US" sz="1800" baseline="0"/>
            </a:p>
          </p:txBody>
        </p:sp>
        <p:sp>
          <p:nvSpPr>
            <p:cNvPr id="35869" name="Text Box 38">
              <a:extLst>
                <a:ext uri="{FF2B5EF4-FFF2-40B4-BE49-F238E27FC236}">
                  <a16:creationId xmlns:a16="http://schemas.microsoft.com/office/drawing/2014/main" id="{7B6F3BD2-CB2D-2C31-363D-2642FD24C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0</a:t>
              </a:r>
              <a:endParaRPr lang="en-US" altLang="en-US" sz="1800" baseline="0"/>
            </a:p>
          </p:txBody>
        </p:sp>
        <p:sp>
          <p:nvSpPr>
            <p:cNvPr id="35870" name="Text Box 39">
              <a:extLst>
                <a:ext uri="{FF2B5EF4-FFF2-40B4-BE49-F238E27FC236}">
                  <a16:creationId xmlns:a16="http://schemas.microsoft.com/office/drawing/2014/main" id="{FE154CF7-EDC9-BD14-CF96-872C6DE0A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3239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Region Code Legend</a:t>
              </a:r>
              <a:endParaRPr lang="en-US" altLang="en-US" sz="1800" baseline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362067DB-9FC6-FB94-E11D-C1D5F0B5F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CEBDF-DB3B-4AC6-A8BB-E378B42F0782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67024206-04F6-0D05-AD10-885D507E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5DF5E628-7561-063B-ECBD-54914CA6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40E68-80A6-4330-99C3-36ACCB8ED1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971AC744-51F0-10BE-0640-93D0FA998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B824AAC7-18FE-63C7-F091-9A1536099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6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Every end-point is labelled with the appropriate region code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7895" name="Group 4">
            <a:extLst>
              <a:ext uri="{FF2B5EF4-FFF2-40B4-BE49-F238E27FC236}">
                <a16:creationId xmlns:a16="http://schemas.microsoft.com/office/drawing/2014/main" id="{0BF69604-97EF-2282-6623-87D071BB8B0C}"/>
              </a:ext>
            </a:extLst>
          </p:cNvPr>
          <p:cNvGrpSpPr>
            <a:grpSpLocks/>
          </p:cNvGrpSpPr>
          <p:nvPr/>
        </p:nvGrpSpPr>
        <p:grpSpPr bwMode="auto">
          <a:xfrm>
            <a:off x="1746250" y="2679700"/>
            <a:ext cx="5549900" cy="3614738"/>
            <a:chOff x="1120" y="1978"/>
            <a:chExt cx="3496" cy="2277"/>
          </a:xfrm>
        </p:grpSpPr>
        <p:sp>
          <p:nvSpPr>
            <p:cNvPr id="37896" name="Line 5">
              <a:extLst>
                <a:ext uri="{FF2B5EF4-FFF2-40B4-BE49-F238E27FC236}">
                  <a16:creationId xmlns:a16="http://schemas.microsoft.com/office/drawing/2014/main" id="{B60B6B8D-BB23-7052-F08A-B4CCF2F8F0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234" y="297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6">
              <a:extLst>
                <a:ext uri="{FF2B5EF4-FFF2-40B4-BE49-F238E27FC236}">
                  <a16:creationId xmlns:a16="http://schemas.microsoft.com/office/drawing/2014/main" id="{8555945A-736A-B385-CFA1-5BCC08BAE9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558" y="299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7">
              <a:extLst>
                <a:ext uri="{FF2B5EF4-FFF2-40B4-BE49-F238E27FC236}">
                  <a16:creationId xmlns:a16="http://schemas.microsoft.com/office/drawing/2014/main" id="{B9A14744-8287-DC5A-D648-58B986D08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" y="262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8">
              <a:extLst>
                <a:ext uri="{FF2B5EF4-FFF2-40B4-BE49-F238E27FC236}">
                  <a16:creationId xmlns:a16="http://schemas.microsoft.com/office/drawing/2014/main" id="{D1A16505-74CB-D20A-8BF8-1BD0237D8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9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9">
              <a:extLst>
                <a:ext uri="{FF2B5EF4-FFF2-40B4-BE49-F238E27FC236}">
                  <a16:creationId xmlns:a16="http://schemas.microsoft.com/office/drawing/2014/main" id="{3D7C2A31-9054-D458-6E0F-CEE79EED3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402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0">
              <a:extLst>
                <a:ext uri="{FF2B5EF4-FFF2-40B4-BE49-F238E27FC236}">
                  <a16:creationId xmlns:a16="http://schemas.microsoft.com/office/drawing/2014/main" id="{3BD4A8F2-3DC8-3B96-38F4-F01A00B7C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199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Rectangle 11">
              <a:extLst>
                <a:ext uri="{FF2B5EF4-FFF2-40B4-BE49-F238E27FC236}">
                  <a16:creationId xmlns:a16="http://schemas.microsoft.com/office/drawing/2014/main" id="{7A114CEC-B5F8-FBF3-00E2-255436DD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61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3" name="Line 12">
              <a:extLst>
                <a:ext uri="{FF2B5EF4-FFF2-40B4-BE49-F238E27FC236}">
                  <a16:creationId xmlns:a16="http://schemas.microsoft.com/office/drawing/2014/main" id="{B6E608BE-8373-4872-1287-DDA6E29D6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261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3">
              <a:extLst>
                <a:ext uri="{FF2B5EF4-FFF2-40B4-BE49-F238E27FC236}">
                  <a16:creationId xmlns:a16="http://schemas.microsoft.com/office/drawing/2014/main" id="{7DEEF810-9BB4-6C0A-9CE8-B45CCDCF4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49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4">
              <a:extLst>
                <a:ext uri="{FF2B5EF4-FFF2-40B4-BE49-F238E27FC236}">
                  <a16:creationId xmlns:a16="http://schemas.microsoft.com/office/drawing/2014/main" id="{6428D0BF-855C-DCB7-C254-8666BBC0F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96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5">
              <a:extLst>
                <a:ext uri="{FF2B5EF4-FFF2-40B4-BE49-F238E27FC236}">
                  <a16:creationId xmlns:a16="http://schemas.microsoft.com/office/drawing/2014/main" id="{3E60FCEC-75CA-D383-044C-A1B1A17D1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Text Box 16">
              <a:extLst>
                <a:ext uri="{FF2B5EF4-FFF2-40B4-BE49-F238E27FC236}">
                  <a16:creationId xmlns:a16="http://schemas.microsoft.com/office/drawing/2014/main" id="{05569DC2-28ED-8D56-38BC-0A22915CA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48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37908" name="Text Box 17">
              <a:extLst>
                <a:ext uri="{FF2B5EF4-FFF2-40B4-BE49-F238E27FC236}">
                  <a16:creationId xmlns:a16="http://schemas.microsoft.com/office/drawing/2014/main" id="{D2E66C95-CBB7-85B6-FC15-70816BC8C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36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37909" name="Text Box 18">
              <a:extLst>
                <a:ext uri="{FF2B5EF4-FFF2-40B4-BE49-F238E27FC236}">
                  <a16:creationId xmlns:a16="http://schemas.microsoft.com/office/drawing/2014/main" id="{4A52DC6E-4A81-82FF-C4B5-1767BFAE8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402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37910" name="Text Box 19">
              <a:extLst>
                <a:ext uri="{FF2B5EF4-FFF2-40B4-BE49-F238E27FC236}">
                  <a16:creationId xmlns:a16="http://schemas.microsoft.com/office/drawing/2014/main" id="{973C937C-B59B-BF42-D295-575855E2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402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37911" name="Text Box 20">
              <a:extLst>
                <a:ext uri="{FF2B5EF4-FFF2-40B4-BE49-F238E27FC236}">
                  <a16:creationId xmlns:a16="http://schemas.microsoft.com/office/drawing/2014/main" id="{FF626212-EB63-92EF-0D6A-7E69B5F4F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35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37912" name="Line 21">
              <a:extLst>
                <a:ext uri="{FF2B5EF4-FFF2-40B4-BE49-F238E27FC236}">
                  <a16:creationId xmlns:a16="http://schemas.microsoft.com/office/drawing/2014/main" id="{9CFDEF5A-D751-C903-FE97-0ACC7A2B6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704"/>
              <a:ext cx="44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22">
              <a:extLst>
                <a:ext uri="{FF2B5EF4-FFF2-40B4-BE49-F238E27FC236}">
                  <a16:creationId xmlns:a16="http://schemas.microsoft.com/office/drawing/2014/main" id="{A73D9303-8AED-3052-1550-08DFB99E3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217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3">
              <a:extLst>
                <a:ext uri="{FF2B5EF4-FFF2-40B4-BE49-F238E27FC236}">
                  <a16:creationId xmlns:a16="http://schemas.microsoft.com/office/drawing/2014/main" id="{D0CDCD89-C0A7-2370-EAA5-2E1E9C40A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335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24">
              <a:extLst>
                <a:ext uri="{FF2B5EF4-FFF2-40B4-BE49-F238E27FC236}">
                  <a16:creationId xmlns:a16="http://schemas.microsoft.com/office/drawing/2014/main" id="{D3A53AD4-80EB-7F68-A75F-8250BAC4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307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Text Box 25">
              <a:extLst>
                <a:ext uri="{FF2B5EF4-FFF2-40B4-BE49-F238E27FC236}">
                  <a16:creationId xmlns:a16="http://schemas.microsoft.com/office/drawing/2014/main" id="{365A2A27-E8D3-BF03-7414-B970CD3CF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72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3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37917" name="Text Box 26">
              <a:extLst>
                <a:ext uri="{FF2B5EF4-FFF2-40B4-BE49-F238E27FC236}">
                  <a16:creationId xmlns:a16="http://schemas.microsoft.com/office/drawing/2014/main" id="{5BF01BFA-C4D7-1CEE-D118-5BB9049AA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6 </a:t>
              </a:r>
              <a:r>
                <a:rPr lang="en-IE" altLang="en-US" sz="1400" b="1" baseline="0"/>
                <a:t>[0000]</a:t>
              </a:r>
              <a:endParaRPr lang="en-US" altLang="en-US" sz="1400" b="1" baseline="0"/>
            </a:p>
          </p:txBody>
        </p:sp>
        <p:sp>
          <p:nvSpPr>
            <p:cNvPr id="37918" name="Text Box 27">
              <a:extLst>
                <a:ext uri="{FF2B5EF4-FFF2-40B4-BE49-F238E27FC236}">
                  <a16:creationId xmlns:a16="http://schemas.microsoft.com/office/drawing/2014/main" id="{A56B2E4C-47B2-BEDF-2C9C-C2AD77A01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292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5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37919" name="Text Box 28">
              <a:extLst>
                <a:ext uri="{FF2B5EF4-FFF2-40B4-BE49-F238E27FC236}">
                  <a16:creationId xmlns:a16="http://schemas.microsoft.com/office/drawing/2014/main" id="{1A40FB6A-0D5D-BD6D-56C8-2A3B904BF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37920" name="Text Box 29">
              <a:extLst>
                <a:ext uri="{FF2B5EF4-FFF2-40B4-BE49-F238E27FC236}">
                  <a16:creationId xmlns:a16="http://schemas.microsoft.com/office/drawing/2014/main" id="{8FA5E667-6CBD-242D-A465-4AD92B68C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366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r>
                <a:rPr lang="en-IE" altLang="en-US" sz="1400" b="1" baseline="0"/>
                <a:t> [0100]</a:t>
              </a:r>
              <a:endParaRPr lang="en-US" altLang="en-US" sz="1400" b="1" baseline="0"/>
            </a:p>
          </p:txBody>
        </p:sp>
        <p:sp>
          <p:nvSpPr>
            <p:cNvPr id="37921" name="Text Box 30">
              <a:extLst>
                <a:ext uri="{FF2B5EF4-FFF2-40B4-BE49-F238E27FC236}">
                  <a16:creationId xmlns:a16="http://schemas.microsoft.com/office/drawing/2014/main" id="{2FF2412E-F3A1-82BC-95D4-41F3053BB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24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37922" name="Text Box 31">
              <a:extLst>
                <a:ext uri="{FF2B5EF4-FFF2-40B4-BE49-F238E27FC236}">
                  <a16:creationId xmlns:a16="http://schemas.microsoft.com/office/drawing/2014/main" id="{D2BCEBA6-FD5E-EB51-669F-BA5F300AD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208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 </a:t>
              </a:r>
              <a:r>
                <a:rPr lang="en-IE" altLang="en-US" sz="1400" b="1" baseline="0"/>
                <a:t>[1000]</a:t>
              </a:r>
              <a:endParaRPr lang="en-US" altLang="en-US" sz="1400" b="1" baseline="0"/>
            </a:p>
          </p:txBody>
        </p:sp>
        <p:sp>
          <p:nvSpPr>
            <p:cNvPr id="37923" name="Text Box 32">
              <a:extLst>
                <a:ext uri="{FF2B5EF4-FFF2-40B4-BE49-F238E27FC236}">
                  <a16:creationId xmlns:a16="http://schemas.microsoft.com/office/drawing/2014/main" id="{A39E5405-9FA4-9FD3-02F3-4C3D8FC4A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27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37924" name="Line 33">
              <a:extLst>
                <a:ext uri="{FF2B5EF4-FFF2-40B4-BE49-F238E27FC236}">
                  <a16:creationId xmlns:a16="http://schemas.microsoft.com/office/drawing/2014/main" id="{A86DA15E-FDFB-5049-1D2B-A50D35593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7" y="207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Text Box 34">
              <a:extLst>
                <a:ext uri="{FF2B5EF4-FFF2-40B4-BE49-F238E27FC236}">
                  <a16:creationId xmlns:a16="http://schemas.microsoft.com/office/drawing/2014/main" id="{E54343E8-CEDB-CE4C-D1F3-680497051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92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12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37926" name="Text Box 35">
              <a:extLst>
                <a:ext uri="{FF2B5EF4-FFF2-40B4-BE49-F238E27FC236}">
                  <a16:creationId xmlns:a16="http://schemas.microsoft.com/office/drawing/2014/main" id="{5FDCDAB3-EF11-A5DA-B01A-1A1F9EC83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99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11 </a:t>
              </a:r>
              <a:r>
                <a:rPr lang="en-IE" altLang="en-US" sz="1400" b="1" baseline="0"/>
                <a:t>[1010]</a:t>
              </a:r>
              <a:endParaRPr lang="en-US" altLang="en-US" sz="1400" b="1" baseline="0"/>
            </a:p>
          </p:txBody>
        </p:sp>
        <p:sp>
          <p:nvSpPr>
            <p:cNvPr id="37927" name="Line 36">
              <a:extLst>
                <a:ext uri="{FF2B5EF4-FFF2-40B4-BE49-F238E27FC236}">
                  <a16:creationId xmlns:a16="http://schemas.microsoft.com/office/drawing/2014/main" id="{A56DA6D6-6F86-9138-5878-A4B48E817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3848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Text Box 37">
              <a:extLst>
                <a:ext uri="{FF2B5EF4-FFF2-40B4-BE49-F238E27FC236}">
                  <a16:creationId xmlns:a16="http://schemas.microsoft.com/office/drawing/2014/main" id="{36FDE608-3C85-3922-2EB0-271E193BB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75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13</a:t>
              </a:r>
              <a:r>
                <a:rPr lang="en-IE" altLang="en-US" sz="1400" b="1" baseline="0"/>
                <a:t> [0101]</a:t>
              </a:r>
              <a:endParaRPr lang="en-US" altLang="en-US" sz="1400" b="1" baseline="0"/>
            </a:p>
          </p:txBody>
        </p:sp>
        <p:sp>
          <p:nvSpPr>
            <p:cNvPr id="37929" name="Text Box 38">
              <a:extLst>
                <a:ext uri="{FF2B5EF4-FFF2-40B4-BE49-F238E27FC236}">
                  <a16:creationId xmlns:a16="http://schemas.microsoft.com/office/drawing/2014/main" id="{11C57569-3039-6B2F-BF01-F17005512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75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14</a:t>
              </a:r>
              <a:r>
                <a:rPr lang="en-IE" altLang="en-US" sz="1400" b="1" baseline="0"/>
                <a:t> [0110]</a:t>
              </a:r>
              <a:endParaRPr lang="en-US" altLang="en-US" sz="1400" b="1" baseline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4">
            <a:extLst>
              <a:ext uri="{FF2B5EF4-FFF2-40B4-BE49-F238E27FC236}">
                <a16:creationId xmlns:a16="http://schemas.microsoft.com/office/drawing/2014/main" id="{E05103B5-0CAE-6A5F-F7C1-3A6B4792BA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E04FB2-63C3-4A64-92D0-68D0B77C7C4A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39939" name="Footer Placeholder 5">
            <a:extLst>
              <a:ext uri="{FF2B5EF4-FFF2-40B4-BE49-F238E27FC236}">
                <a16:creationId xmlns:a16="http://schemas.microsoft.com/office/drawing/2014/main" id="{608BE541-58DA-C56A-7CE1-DB2D6DDE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39940" name="Slide Number Placeholder 6">
            <a:extLst>
              <a:ext uri="{FF2B5EF4-FFF2-40B4-BE49-F238E27FC236}">
                <a16:creationId xmlns:a16="http://schemas.microsoft.com/office/drawing/2014/main" id="{8668ACB5-E121-2B20-ADC9-1660A2CD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F9E11-FD67-4334-B20D-6A6E5A11C8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F428504A-6914-5DB4-B5FA-8CC4E8BF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FF73C33A-BE07-2FC4-166A-9942554F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altLang="en-US" sz="2400" b="1" baseline="0">
                <a:latin typeface="Times New Roman" panose="02020603050405020304" pitchFamily="18" charset="0"/>
              </a:rPr>
              <a:t>Visible Lines:</a:t>
            </a:r>
            <a:r>
              <a:rPr lang="en-IE" altLang="en-US" sz="2400" baseline="0">
                <a:latin typeface="Times New Roman" panose="02020603050405020304" pitchFamily="18" charset="0"/>
              </a:rPr>
              <a:t> Lines completely contained within the window boundaries have region code [0000] for both end-points so are not clipped</a:t>
            </a:r>
            <a:endParaRPr lang="en-IE" altLang="en-US" sz="2400" i="1" baseline="0">
              <a:latin typeface="Times New Roman" panose="02020603050405020304" pitchFamily="18" charset="0"/>
            </a:endParaRPr>
          </a:p>
        </p:txBody>
      </p:sp>
      <p:grpSp>
        <p:nvGrpSpPr>
          <p:cNvPr id="39943" name="Group 4">
            <a:extLst>
              <a:ext uri="{FF2B5EF4-FFF2-40B4-BE49-F238E27FC236}">
                <a16:creationId xmlns:a16="http://schemas.microsoft.com/office/drawing/2014/main" id="{61B910EE-53ED-4C84-74FA-E29242D33C06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3013075"/>
            <a:ext cx="5549900" cy="3614738"/>
            <a:chOff x="1120" y="1728"/>
            <a:chExt cx="3496" cy="2277"/>
          </a:xfrm>
        </p:grpSpPr>
        <p:sp>
          <p:nvSpPr>
            <p:cNvPr id="39944" name="Line 5">
              <a:extLst>
                <a:ext uri="{FF2B5EF4-FFF2-40B4-BE49-F238E27FC236}">
                  <a16:creationId xmlns:a16="http://schemas.microsoft.com/office/drawing/2014/main" id="{DAAC3853-04B5-B3A7-A43E-A0E6D3E43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234" y="272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6">
              <a:extLst>
                <a:ext uri="{FF2B5EF4-FFF2-40B4-BE49-F238E27FC236}">
                  <a16:creationId xmlns:a16="http://schemas.microsoft.com/office/drawing/2014/main" id="{3C8DDF9B-5936-B789-F886-DAD2BC126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558" y="274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7">
              <a:extLst>
                <a:ext uri="{FF2B5EF4-FFF2-40B4-BE49-F238E27FC236}">
                  <a16:creationId xmlns:a16="http://schemas.microsoft.com/office/drawing/2014/main" id="{3FDE24CE-00A4-1C5D-858A-6EA09540C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" y="237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8">
              <a:extLst>
                <a:ext uri="{FF2B5EF4-FFF2-40B4-BE49-F238E27FC236}">
                  <a16:creationId xmlns:a16="http://schemas.microsoft.com/office/drawing/2014/main" id="{29009A59-9AD3-1602-BB0A-B1EFD31FB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24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9">
              <a:extLst>
                <a:ext uri="{FF2B5EF4-FFF2-40B4-BE49-F238E27FC236}">
                  <a16:creationId xmlns:a16="http://schemas.microsoft.com/office/drawing/2014/main" id="{34327F4B-B866-A60C-7D10-6A3AE0354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77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0">
              <a:extLst>
                <a:ext uri="{FF2B5EF4-FFF2-40B4-BE49-F238E27FC236}">
                  <a16:creationId xmlns:a16="http://schemas.microsoft.com/office/drawing/2014/main" id="{F3C2EB40-0D9A-1598-ECC5-1575DD248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174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ectangle 11">
              <a:extLst>
                <a:ext uri="{FF2B5EF4-FFF2-40B4-BE49-F238E27FC236}">
                  <a16:creationId xmlns:a16="http://schemas.microsoft.com/office/drawing/2014/main" id="{069F1D0D-7F64-EFDF-DF7F-9D1B3295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36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51" name="Line 12">
              <a:extLst>
                <a:ext uri="{FF2B5EF4-FFF2-40B4-BE49-F238E27FC236}">
                  <a16:creationId xmlns:a16="http://schemas.microsoft.com/office/drawing/2014/main" id="{8981DF64-EC59-DD46-0667-97176DDB0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236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3">
              <a:extLst>
                <a:ext uri="{FF2B5EF4-FFF2-40B4-BE49-F238E27FC236}">
                  <a16:creationId xmlns:a16="http://schemas.microsoft.com/office/drawing/2014/main" id="{3C347596-F300-2FC5-4EFA-8FB063538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24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4">
              <a:extLst>
                <a:ext uri="{FF2B5EF4-FFF2-40B4-BE49-F238E27FC236}">
                  <a16:creationId xmlns:a16="http://schemas.microsoft.com/office/drawing/2014/main" id="{523EC56F-7D41-78E4-6F54-923290A51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71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5">
              <a:extLst>
                <a:ext uri="{FF2B5EF4-FFF2-40B4-BE49-F238E27FC236}">
                  <a16:creationId xmlns:a16="http://schemas.microsoft.com/office/drawing/2014/main" id="{77E2A6A0-53F6-68B7-21A5-C2075554F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71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16">
              <a:extLst>
                <a:ext uri="{FF2B5EF4-FFF2-40B4-BE49-F238E27FC236}">
                  <a16:creationId xmlns:a16="http://schemas.microsoft.com/office/drawing/2014/main" id="{3E393990-AE2A-6EF6-F4E5-611DC564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23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39956" name="Text Box 17">
              <a:extLst>
                <a:ext uri="{FF2B5EF4-FFF2-40B4-BE49-F238E27FC236}">
                  <a16:creationId xmlns:a16="http://schemas.microsoft.com/office/drawing/2014/main" id="{FEA4C78F-652C-39BD-75F5-5B6566A0B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11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39957" name="Text Box 18">
              <a:extLst>
                <a:ext uri="{FF2B5EF4-FFF2-40B4-BE49-F238E27FC236}">
                  <a16:creationId xmlns:a16="http://schemas.microsoft.com/office/drawing/2014/main" id="{11CFC595-51C0-A8CE-BE6A-4F6BB4ADC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377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39958" name="Text Box 19">
              <a:extLst>
                <a:ext uri="{FF2B5EF4-FFF2-40B4-BE49-F238E27FC236}">
                  <a16:creationId xmlns:a16="http://schemas.microsoft.com/office/drawing/2014/main" id="{9F055685-FEDB-BF79-A8E0-A25A55B1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377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39959" name="Text Box 20">
              <a:extLst>
                <a:ext uri="{FF2B5EF4-FFF2-40B4-BE49-F238E27FC236}">
                  <a16:creationId xmlns:a16="http://schemas.microsoft.com/office/drawing/2014/main" id="{F83CD146-E57C-CB71-C3E4-0A7914AFC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10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39960" name="Line 21">
              <a:extLst>
                <a:ext uri="{FF2B5EF4-FFF2-40B4-BE49-F238E27FC236}">
                  <a16:creationId xmlns:a16="http://schemas.microsoft.com/office/drawing/2014/main" id="{E2B1B490-008D-5EC4-ACA6-7159096D1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45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2">
              <a:extLst>
                <a:ext uri="{FF2B5EF4-FFF2-40B4-BE49-F238E27FC236}">
                  <a16:creationId xmlns:a16="http://schemas.microsoft.com/office/drawing/2014/main" id="{11D74E02-84FE-7B50-089F-04A906941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192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3">
              <a:extLst>
                <a:ext uri="{FF2B5EF4-FFF2-40B4-BE49-F238E27FC236}">
                  <a16:creationId xmlns:a16="http://schemas.microsoft.com/office/drawing/2014/main" id="{952E2D51-C3E9-A6AD-BFA3-B109311E1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310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4">
              <a:extLst>
                <a:ext uri="{FF2B5EF4-FFF2-40B4-BE49-F238E27FC236}">
                  <a16:creationId xmlns:a16="http://schemas.microsoft.com/office/drawing/2014/main" id="{2F6B0A5A-430B-6028-F5B2-83B990CAB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282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5">
              <a:extLst>
                <a:ext uri="{FF2B5EF4-FFF2-40B4-BE49-F238E27FC236}">
                  <a16:creationId xmlns:a16="http://schemas.microsoft.com/office/drawing/2014/main" id="{EAA6B98C-79A2-50D9-12AD-B32F7C21C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47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3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39965" name="Text Box 26">
              <a:extLst>
                <a:ext uri="{FF2B5EF4-FFF2-40B4-BE49-F238E27FC236}">
                  <a16:creationId xmlns:a16="http://schemas.microsoft.com/office/drawing/2014/main" id="{EBC35000-3605-0236-D92D-49664B7E5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38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6 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9966" name="Text Box 27">
              <a:extLst>
                <a:ext uri="{FF2B5EF4-FFF2-40B4-BE49-F238E27FC236}">
                  <a16:creationId xmlns:a16="http://schemas.microsoft.com/office/drawing/2014/main" id="{E2B58EEF-0534-06ED-0477-A6C5C471C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267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5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39967" name="Text Box 28">
              <a:extLst>
                <a:ext uri="{FF2B5EF4-FFF2-40B4-BE49-F238E27FC236}">
                  <a16:creationId xmlns:a16="http://schemas.microsoft.com/office/drawing/2014/main" id="{E7278377-8C2C-260E-085E-FDC6653DB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283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39968" name="Text Box 29">
              <a:extLst>
                <a:ext uri="{FF2B5EF4-FFF2-40B4-BE49-F238E27FC236}">
                  <a16:creationId xmlns:a16="http://schemas.microsoft.com/office/drawing/2014/main" id="{B3071B44-DF80-64E8-2C5A-F74898FF3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341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r>
                <a:rPr lang="en-IE" altLang="en-US" sz="1400" b="1" baseline="0"/>
                <a:t> [0100]</a:t>
              </a:r>
              <a:endParaRPr lang="en-US" altLang="en-US" sz="1400" b="1" baseline="0"/>
            </a:p>
          </p:txBody>
        </p:sp>
        <p:sp>
          <p:nvSpPr>
            <p:cNvPr id="39969" name="Text Box 30">
              <a:extLst>
                <a:ext uri="{FF2B5EF4-FFF2-40B4-BE49-F238E27FC236}">
                  <a16:creationId xmlns:a16="http://schemas.microsoft.com/office/drawing/2014/main" id="{A8EF9FE5-8AE3-5411-8DE7-2F74EBC77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299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39970" name="Text Box 31">
              <a:extLst>
                <a:ext uri="{FF2B5EF4-FFF2-40B4-BE49-F238E27FC236}">
                  <a16:creationId xmlns:a16="http://schemas.microsoft.com/office/drawing/2014/main" id="{6C8331D9-2DAB-A7B6-8BBE-02DBB7F3C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183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 </a:t>
              </a:r>
              <a:r>
                <a:rPr lang="en-IE" altLang="en-US" sz="1400" b="1" baseline="0"/>
                <a:t>[1000]</a:t>
              </a:r>
              <a:endParaRPr lang="en-US" altLang="en-US" sz="1400" b="1" baseline="0"/>
            </a:p>
          </p:txBody>
        </p:sp>
        <p:sp>
          <p:nvSpPr>
            <p:cNvPr id="39971" name="Text Box 32">
              <a:extLst>
                <a:ext uri="{FF2B5EF4-FFF2-40B4-BE49-F238E27FC236}">
                  <a16:creationId xmlns:a16="http://schemas.microsoft.com/office/drawing/2014/main" id="{4B7D3292-D231-A42D-63F3-2DEB3AD60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02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39972" name="Line 33">
              <a:extLst>
                <a:ext uri="{FF2B5EF4-FFF2-40B4-BE49-F238E27FC236}">
                  <a16:creationId xmlns:a16="http://schemas.microsoft.com/office/drawing/2014/main" id="{8742E49E-A6A0-7077-7AFD-B64271772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7" y="182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Text Box 34">
              <a:extLst>
                <a:ext uri="{FF2B5EF4-FFF2-40B4-BE49-F238E27FC236}">
                  <a16:creationId xmlns:a16="http://schemas.microsoft.com/office/drawing/2014/main" id="{63CB6DA9-5B6A-DEDB-76B0-ED57E34B4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67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12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39974" name="Text Box 35">
              <a:extLst>
                <a:ext uri="{FF2B5EF4-FFF2-40B4-BE49-F238E27FC236}">
                  <a16:creationId xmlns:a16="http://schemas.microsoft.com/office/drawing/2014/main" id="{359E5C3E-247A-64BC-7549-68B40A9CB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74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11 </a:t>
              </a:r>
              <a:r>
                <a:rPr lang="en-IE" altLang="en-US" sz="1400" b="1" baseline="0"/>
                <a:t>[1010]</a:t>
              </a:r>
              <a:endParaRPr lang="en-US" altLang="en-US" sz="1400" b="1" baseline="0"/>
            </a:p>
          </p:txBody>
        </p:sp>
        <p:sp>
          <p:nvSpPr>
            <p:cNvPr id="39975" name="Line 36">
              <a:extLst>
                <a:ext uri="{FF2B5EF4-FFF2-40B4-BE49-F238E27FC236}">
                  <a16:creationId xmlns:a16="http://schemas.microsoft.com/office/drawing/2014/main" id="{B9C6B6E7-0D24-0C74-96A1-AED8A3A7A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3600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37">
              <a:extLst>
                <a:ext uri="{FF2B5EF4-FFF2-40B4-BE49-F238E27FC236}">
                  <a16:creationId xmlns:a16="http://schemas.microsoft.com/office/drawing/2014/main" id="{20B00684-6729-58C7-EA14-CF7094291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507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13</a:t>
              </a:r>
              <a:r>
                <a:rPr lang="en-IE" altLang="en-US" sz="1400" b="1" baseline="0"/>
                <a:t> [0101]</a:t>
              </a:r>
              <a:endParaRPr lang="en-US" altLang="en-US" sz="1400" b="1" baseline="0"/>
            </a:p>
          </p:txBody>
        </p:sp>
        <p:sp>
          <p:nvSpPr>
            <p:cNvPr id="39977" name="Text Box 38">
              <a:extLst>
                <a:ext uri="{FF2B5EF4-FFF2-40B4-BE49-F238E27FC236}">
                  <a16:creationId xmlns:a16="http://schemas.microsoft.com/office/drawing/2014/main" id="{48C4B9DE-3DE4-A1CE-3B6E-8467D1A0D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51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14</a:t>
              </a:r>
              <a:r>
                <a:rPr lang="en-IE" altLang="en-US" sz="1400" b="1" baseline="0"/>
                <a:t> [0110]</a:t>
              </a:r>
              <a:endParaRPr lang="en-US" altLang="en-US" sz="1400" b="1" baseline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4">
            <a:extLst>
              <a:ext uri="{FF2B5EF4-FFF2-40B4-BE49-F238E27FC236}">
                <a16:creationId xmlns:a16="http://schemas.microsoft.com/office/drawing/2014/main" id="{389A33DC-7870-25C5-0249-D59358B383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3D8AE-99B1-401A-BB67-2CFC4087F3AC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41987" name="Footer Placeholder 5">
            <a:extLst>
              <a:ext uri="{FF2B5EF4-FFF2-40B4-BE49-F238E27FC236}">
                <a16:creationId xmlns:a16="http://schemas.microsoft.com/office/drawing/2014/main" id="{342B72DA-BF9B-FA00-C3C2-7F57686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85FF965E-A79E-1BB3-6317-38CE4481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E21AE-B6D6-4F4D-8595-5132D49F27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28E1E903-2BA7-52C4-05C2-EE44ADB77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3F0E05AB-6E40-C080-041F-C1EBF86C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02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altLang="en-US" sz="2400" b="1" baseline="0">
                <a:latin typeface="Times New Roman" panose="02020603050405020304" pitchFamily="18" charset="0"/>
              </a:rPr>
              <a:t>Invisible Lines: </a:t>
            </a:r>
            <a:r>
              <a:rPr lang="en-IE" altLang="en-US" sz="2400" baseline="0">
                <a:latin typeface="Times New Roman" panose="02020603050405020304" pitchFamily="18" charset="0"/>
              </a:rPr>
              <a:t>Any line with a common set bit in the region codes of both end-points can be clipped completely</a:t>
            </a:r>
          </a:p>
          <a:p>
            <a:pPr lvl="1" eaLnBrk="1" hangingPunct="1"/>
            <a:r>
              <a:rPr lang="en-IE" altLang="en-US" sz="2000" baseline="0">
                <a:latin typeface="Times New Roman" panose="02020603050405020304" pitchFamily="18" charset="0"/>
              </a:rPr>
              <a:t>The AND operation can efficiently check this </a:t>
            </a:r>
          </a:p>
          <a:p>
            <a:pPr lvl="1" eaLnBrk="1" hangingPunct="1"/>
            <a:r>
              <a:rPr lang="en-IE" altLang="en-US" sz="2000" baseline="0">
                <a:latin typeface="Times New Roman" panose="02020603050405020304" pitchFamily="18" charset="0"/>
              </a:rPr>
              <a:t>Non Zero means Invisible</a:t>
            </a:r>
          </a:p>
        </p:txBody>
      </p:sp>
      <p:grpSp>
        <p:nvGrpSpPr>
          <p:cNvPr id="41991" name="Group 4">
            <a:extLst>
              <a:ext uri="{FF2B5EF4-FFF2-40B4-BE49-F238E27FC236}">
                <a16:creationId xmlns:a16="http://schemas.microsoft.com/office/drawing/2014/main" id="{749083CB-7F32-9C5E-5D77-87920D6AF3FD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3013075"/>
            <a:ext cx="5549900" cy="3614738"/>
            <a:chOff x="1120" y="1908"/>
            <a:chExt cx="3496" cy="2277"/>
          </a:xfrm>
        </p:grpSpPr>
        <p:sp>
          <p:nvSpPr>
            <p:cNvPr id="41992" name="Line 5">
              <a:extLst>
                <a:ext uri="{FF2B5EF4-FFF2-40B4-BE49-F238E27FC236}">
                  <a16:creationId xmlns:a16="http://schemas.microsoft.com/office/drawing/2014/main" id="{1FA38E4C-BACC-8E5E-F753-ACB2737083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234" y="290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6">
              <a:extLst>
                <a:ext uri="{FF2B5EF4-FFF2-40B4-BE49-F238E27FC236}">
                  <a16:creationId xmlns:a16="http://schemas.microsoft.com/office/drawing/2014/main" id="{F1B715E7-C800-8F76-2D89-E6DEA5AB13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558" y="292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7">
              <a:extLst>
                <a:ext uri="{FF2B5EF4-FFF2-40B4-BE49-F238E27FC236}">
                  <a16:creationId xmlns:a16="http://schemas.microsoft.com/office/drawing/2014/main" id="{45AEB1E7-817B-D59A-2221-26CEECB96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" y="255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8">
              <a:extLst>
                <a:ext uri="{FF2B5EF4-FFF2-40B4-BE49-F238E27FC236}">
                  <a16:creationId xmlns:a16="http://schemas.microsoft.com/office/drawing/2014/main" id="{FFA40898-2E29-E110-B9B4-ED8E4C111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2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9">
              <a:extLst>
                <a:ext uri="{FF2B5EF4-FFF2-40B4-BE49-F238E27FC236}">
                  <a16:creationId xmlns:a16="http://schemas.microsoft.com/office/drawing/2014/main" id="{0CDC84A6-4BCC-97BB-73B9-69CE4D1FA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95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0">
              <a:extLst>
                <a:ext uri="{FF2B5EF4-FFF2-40B4-BE49-F238E27FC236}">
                  <a16:creationId xmlns:a16="http://schemas.microsoft.com/office/drawing/2014/main" id="{91465234-8963-080C-36ED-B0552D73E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192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Rectangle 11">
              <a:extLst>
                <a:ext uri="{FF2B5EF4-FFF2-40B4-BE49-F238E27FC236}">
                  <a16:creationId xmlns:a16="http://schemas.microsoft.com/office/drawing/2014/main" id="{7A392FDA-49DD-4DAE-6DCF-CBA7B340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54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99" name="Line 12">
              <a:extLst>
                <a:ext uri="{FF2B5EF4-FFF2-40B4-BE49-F238E27FC236}">
                  <a16:creationId xmlns:a16="http://schemas.microsoft.com/office/drawing/2014/main" id="{A6FC4D84-E49D-892A-3318-ECDEDFBA3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254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3">
              <a:extLst>
                <a:ext uri="{FF2B5EF4-FFF2-40B4-BE49-F238E27FC236}">
                  <a16:creationId xmlns:a16="http://schemas.microsoft.com/office/drawing/2014/main" id="{A60395B4-3881-B31B-AD58-BDF1D2AA1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42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4">
              <a:extLst>
                <a:ext uri="{FF2B5EF4-FFF2-40B4-BE49-F238E27FC236}">
                  <a16:creationId xmlns:a16="http://schemas.microsoft.com/office/drawing/2014/main" id="{80A4D042-1A8E-C891-390B-439D1CDD5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15">
              <a:extLst>
                <a:ext uri="{FF2B5EF4-FFF2-40B4-BE49-F238E27FC236}">
                  <a16:creationId xmlns:a16="http://schemas.microsoft.com/office/drawing/2014/main" id="{CA259B21-6C59-6BCE-55C1-88952D3B4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Text Box 16">
              <a:extLst>
                <a:ext uri="{FF2B5EF4-FFF2-40B4-BE49-F238E27FC236}">
                  <a16:creationId xmlns:a16="http://schemas.microsoft.com/office/drawing/2014/main" id="{3BC0E3B9-D752-8E77-3971-3FB9BEEF1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41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42004" name="Text Box 17">
              <a:extLst>
                <a:ext uri="{FF2B5EF4-FFF2-40B4-BE49-F238E27FC236}">
                  <a16:creationId xmlns:a16="http://schemas.microsoft.com/office/drawing/2014/main" id="{9393D8C7-3A66-4124-D796-E5BAD71A0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29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42005" name="Text Box 18">
              <a:extLst>
                <a:ext uri="{FF2B5EF4-FFF2-40B4-BE49-F238E27FC236}">
                  <a16:creationId xmlns:a16="http://schemas.microsoft.com/office/drawing/2014/main" id="{BB49398D-0208-0CF4-B225-1DEE3AD69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395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42006" name="Text Box 19">
              <a:extLst>
                <a:ext uri="{FF2B5EF4-FFF2-40B4-BE49-F238E27FC236}">
                  <a16:creationId xmlns:a16="http://schemas.microsoft.com/office/drawing/2014/main" id="{338DB538-2462-6823-19A6-F82EE80AE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395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42007" name="Text Box 20">
              <a:extLst>
                <a:ext uri="{FF2B5EF4-FFF2-40B4-BE49-F238E27FC236}">
                  <a16:creationId xmlns:a16="http://schemas.microsoft.com/office/drawing/2014/main" id="{18B389B4-A310-23CE-9814-4356AE523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28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42008" name="Line 21">
              <a:extLst>
                <a:ext uri="{FF2B5EF4-FFF2-40B4-BE49-F238E27FC236}">
                  <a16:creationId xmlns:a16="http://schemas.microsoft.com/office/drawing/2014/main" id="{7FEDA8D4-491D-99A3-0C41-9E64CDBE4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3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2">
              <a:extLst>
                <a:ext uri="{FF2B5EF4-FFF2-40B4-BE49-F238E27FC236}">
                  <a16:creationId xmlns:a16="http://schemas.microsoft.com/office/drawing/2014/main" id="{F46BC0A3-6923-F276-3CD0-E3DBD4459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210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23">
              <a:extLst>
                <a:ext uri="{FF2B5EF4-FFF2-40B4-BE49-F238E27FC236}">
                  <a16:creationId xmlns:a16="http://schemas.microsoft.com/office/drawing/2014/main" id="{267BAE06-7513-CD4D-399A-E035618C3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328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24">
              <a:extLst>
                <a:ext uri="{FF2B5EF4-FFF2-40B4-BE49-F238E27FC236}">
                  <a16:creationId xmlns:a16="http://schemas.microsoft.com/office/drawing/2014/main" id="{E5B9A304-3DC8-1958-298D-B4660657F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300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Text Box 25">
              <a:extLst>
                <a:ext uri="{FF2B5EF4-FFF2-40B4-BE49-F238E27FC236}">
                  <a16:creationId xmlns:a16="http://schemas.microsoft.com/office/drawing/2014/main" id="{4CF7865B-81ED-E149-9039-33B89B9A6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65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3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42013" name="Text Box 26">
              <a:extLst>
                <a:ext uri="{FF2B5EF4-FFF2-40B4-BE49-F238E27FC236}">
                  <a16:creationId xmlns:a16="http://schemas.microsoft.com/office/drawing/2014/main" id="{9FF0D5BB-1A9C-7FD7-8D03-A286B81B7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56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6 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42014" name="Text Box 27">
              <a:extLst>
                <a:ext uri="{FF2B5EF4-FFF2-40B4-BE49-F238E27FC236}">
                  <a16:creationId xmlns:a16="http://schemas.microsoft.com/office/drawing/2014/main" id="{76F5113B-9A8B-4D76-304D-B22D5110C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285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5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42015" name="Text Box 28">
              <a:extLst>
                <a:ext uri="{FF2B5EF4-FFF2-40B4-BE49-F238E27FC236}">
                  <a16:creationId xmlns:a16="http://schemas.microsoft.com/office/drawing/2014/main" id="{D0C37042-287E-9080-7B9D-4B775EE9F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01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42016" name="Text Box 29">
              <a:extLst>
                <a:ext uri="{FF2B5EF4-FFF2-40B4-BE49-F238E27FC236}">
                  <a16:creationId xmlns:a16="http://schemas.microsoft.com/office/drawing/2014/main" id="{5900D9C2-C8C1-105B-11A9-6ABA62856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359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r>
                <a:rPr lang="en-IE" altLang="en-US" sz="1400" b="1" baseline="0"/>
                <a:t> [0100]</a:t>
              </a:r>
              <a:endParaRPr lang="en-US" altLang="en-US" sz="1400" b="1" baseline="0"/>
            </a:p>
          </p:txBody>
        </p:sp>
        <p:sp>
          <p:nvSpPr>
            <p:cNvPr id="42017" name="Text Box 30">
              <a:extLst>
                <a:ext uri="{FF2B5EF4-FFF2-40B4-BE49-F238E27FC236}">
                  <a16:creationId xmlns:a16="http://schemas.microsoft.com/office/drawing/2014/main" id="{96C8AFA6-61BA-B7F3-F60C-6DA5CD0FA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17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42018" name="Text Box 31">
              <a:extLst>
                <a:ext uri="{FF2B5EF4-FFF2-40B4-BE49-F238E27FC236}">
                  <a16:creationId xmlns:a16="http://schemas.microsoft.com/office/drawing/2014/main" id="{6AB11112-A5AE-AF15-6F91-51631A98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201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 </a:t>
              </a:r>
              <a:r>
                <a:rPr lang="en-IE" altLang="en-US" sz="1400" b="1" baseline="0"/>
                <a:t>[1000]</a:t>
              </a:r>
              <a:endParaRPr lang="en-US" altLang="en-US" sz="1400" b="1" baseline="0"/>
            </a:p>
          </p:txBody>
        </p:sp>
        <p:sp>
          <p:nvSpPr>
            <p:cNvPr id="42019" name="Text Box 32">
              <a:extLst>
                <a:ext uri="{FF2B5EF4-FFF2-40B4-BE49-F238E27FC236}">
                  <a16:creationId xmlns:a16="http://schemas.microsoft.com/office/drawing/2014/main" id="{6EC7CE00-8379-B373-DEF5-665A7968A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20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42020" name="Line 33">
              <a:extLst>
                <a:ext uri="{FF2B5EF4-FFF2-40B4-BE49-F238E27FC236}">
                  <a16:creationId xmlns:a16="http://schemas.microsoft.com/office/drawing/2014/main" id="{46FFF904-0FE6-459B-9D90-D0B728B62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7" y="2000"/>
              <a:ext cx="338" cy="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Text Box 34">
              <a:extLst>
                <a:ext uri="{FF2B5EF4-FFF2-40B4-BE49-F238E27FC236}">
                  <a16:creationId xmlns:a16="http://schemas.microsoft.com/office/drawing/2014/main" id="{2AE9CB73-C0A6-C2B9-2383-683E678A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85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12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[0010]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42022" name="Text Box 35">
              <a:extLst>
                <a:ext uri="{FF2B5EF4-FFF2-40B4-BE49-F238E27FC236}">
                  <a16:creationId xmlns:a16="http://schemas.microsoft.com/office/drawing/2014/main" id="{5AEBD60B-75DB-E56A-7F87-0E521AD02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92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11 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[1010]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42023" name="Line 36">
              <a:extLst>
                <a:ext uri="{FF2B5EF4-FFF2-40B4-BE49-F238E27FC236}">
                  <a16:creationId xmlns:a16="http://schemas.microsoft.com/office/drawing/2014/main" id="{BF6B552F-0A60-02B7-390D-FA24CF421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3780"/>
              <a:ext cx="1933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37">
              <a:extLst>
                <a:ext uri="{FF2B5EF4-FFF2-40B4-BE49-F238E27FC236}">
                  <a16:creationId xmlns:a16="http://schemas.microsoft.com/office/drawing/2014/main" id="{F4C73E40-4FB1-53DB-656F-75B6A08F8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687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13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[0101]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42025" name="Text Box 38">
              <a:extLst>
                <a:ext uri="{FF2B5EF4-FFF2-40B4-BE49-F238E27FC236}">
                  <a16:creationId xmlns:a16="http://schemas.microsoft.com/office/drawing/2014/main" id="{AAE7A1F6-582A-AE96-2904-7BD9FC182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69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14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[0110]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F69F0780-4B23-5FD2-3DA1-A1F760A372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E95025-6CEF-443F-8A68-079AC4559240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5DB12033-215D-021A-24DA-CF191F1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DAD75294-660B-95F2-CF46-2CCFC4CD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1125E0-08FC-4674-ADF1-98081F9D4F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362356DF-5DD8-465E-2326-2CABADA08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E1B81249-123E-6955-9C69-2308227D5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 b="1">
                <a:latin typeface="Times New Roman" panose="02020603050405020304" pitchFamily="18" charset="0"/>
              </a:rPr>
              <a:t>Clipping Candidates: </a:t>
            </a:r>
            <a:r>
              <a:rPr lang="en-IE" altLang="en-US" sz="2400">
                <a:latin typeface="Times New Roman" panose="02020603050405020304" pitchFamily="18" charset="0"/>
              </a:rPr>
              <a:t>Lines that cannot be identified as completely inside or outside the window may or may not cross the window interior. These lines are processed in Phase II. </a:t>
            </a:r>
            <a:endParaRPr lang="en-GB" altLang="en-US" sz="24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IE" altLang="en-US" sz="2000">
                <a:latin typeface="Times New Roman" panose="02020603050405020304" pitchFamily="18" charset="0"/>
              </a:rPr>
              <a:t>If AND operation result in 0 the line is candidate for clipping</a:t>
            </a:r>
          </a:p>
        </p:txBody>
      </p:sp>
      <p:grpSp>
        <p:nvGrpSpPr>
          <p:cNvPr id="44039" name="Group 4">
            <a:extLst>
              <a:ext uri="{FF2B5EF4-FFF2-40B4-BE49-F238E27FC236}">
                <a16:creationId xmlns:a16="http://schemas.microsoft.com/office/drawing/2014/main" id="{AF7C8717-0BCA-8C5A-F4AE-3F2696C19A50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3013075"/>
            <a:ext cx="5549900" cy="3614738"/>
            <a:chOff x="1120" y="1908"/>
            <a:chExt cx="3496" cy="2277"/>
          </a:xfrm>
        </p:grpSpPr>
        <p:sp>
          <p:nvSpPr>
            <p:cNvPr id="44040" name="Line 5">
              <a:extLst>
                <a:ext uri="{FF2B5EF4-FFF2-40B4-BE49-F238E27FC236}">
                  <a16:creationId xmlns:a16="http://schemas.microsoft.com/office/drawing/2014/main" id="{D78D761A-BE23-55D0-8C82-E54E08C0D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234" y="290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6">
              <a:extLst>
                <a:ext uri="{FF2B5EF4-FFF2-40B4-BE49-F238E27FC236}">
                  <a16:creationId xmlns:a16="http://schemas.microsoft.com/office/drawing/2014/main" id="{BD3EE39D-2555-58B8-063A-2C34E1C41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558" y="292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7">
              <a:extLst>
                <a:ext uri="{FF2B5EF4-FFF2-40B4-BE49-F238E27FC236}">
                  <a16:creationId xmlns:a16="http://schemas.microsoft.com/office/drawing/2014/main" id="{73A81D56-4A95-87CC-DC70-F3473D5A7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" y="255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8">
              <a:extLst>
                <a:ext uri="{FF2B5EF4-FFF2-40B4-BE49-F238E27FC236}">
                  <a16:creationId xmlns:a16="http://schemas.microsoft.com/office/drawing/2014/main" id="{DB7957C9-59B2-81F3-0829-54C779010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2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9">
              <a:extLst>
                <a:ext uri="{FF2B5EF4-FFF2-40B4-BE49-F238E27FC236}">
                  <a16:creationId xmlns:a16="http://schemas.microsoft.com/office/drawing/2014/main" id="{1C653913-02F4-9CF5-8B3D-A9B63FDC7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95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0">
              <a:extLst>
                <a:ext uri="{FF2B5EF4-FFF2-40B4-BE49-F238E27FC236}">
                  <a16:creationId xmlns:a16="http://schemas.microsoft.com/office/drawing/2014/main" id="{8EF82492-8257-797D-269A-A2A1F1CED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192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Rectangle 11">
              <a:extLst>
                <a:ext uri="{FF2B5EF4-FFF2-40B4-BE49-F238E27FC236}">
                  <a16:creationId xmlns:a16="http://schemas.microsoft.com/office/drawing/2014/main" id="{BB480F43-18C9-1CA0-4660-6F99BEB7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54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47" name="Line 12">
              <a:extLst>
                <a:ext uri="{FF2B5EF4-FFF2-40B4-BE49-F238E27FC236}">
                  <a16:creationId xmlns:a16="http://schemas.microsoft.com/office/drawing/2014/main" id="{267A7386-3224-6746-EE78-837B56A97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254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13">
              <a:extLst>
                <a:ext uri="{FF2B5EF4-FFF2-40B4-BE49-F238E27FC236}">
                  <a16:creationId xmlns:a16="http://schemas.microsoft.com/office/drawing/2014/main" id="{306C2A93-2A38-22E0-3508-D5D637510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42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4">
              <a:extLst>
                <a:ext uri="{FF2B5EF4-FFF2-40B4-BE49-F238E27FC236}">
                  <a16:creationId xmlns:a16="http://schemas.microsoft.com/office/drawing/2014/main" id="{1DECE746-4A30-A951-C2D7-EB8C082A7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15">
              <a:extLst>
                <a:ext uri="{FF2B5EF4-FFF2-40B4-BE49-F238E27FC236}">
                  <a16:creationId xmlns:a16="http://schemas.microsoft.com/office/drawing/2014/main" id="{FF9DEACA-45DD-C557-44C5-8213127AB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Text Box 16">
              <a:extLst>
                <a:ext uri="{FF2B5EF4-FFF2-40B4-BE49-F238E27FC236}">
                  <a16:creationId xmlns:a16="http://schemas.microsoft.com/office/drawing/2014/main" id="{3820CC2B-7C0C-8CB3-C641-80CA828F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41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44052" name="Text Box 17">
              <a:extLst>
                <a:ext uri="{FF2B5EF4-FFF2-40B4-BE49-F238E27FC236}">
                  <a16:creationId xmlns:a16="http://schemas.microsoft.com/office/drawing/2014/main" id="{EDD38D4E-ECEA-9AAC-75F2-23C36FAFE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29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44053" name="Text Box 18">
              <a:extLst>
                <a:ext uri="{FF2B5EF4-FFF2-40B4-BE49-F238E27FC236}">
                  <a16:creationId xmlns:a16="http://schemas.microsoft.com/office/drawing/2014/main" id="{3454E670-CFC2-DED6-D3F5-61CCE2A5C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395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44054" name="Text Box 19">
              <a:extLst>
                <a:ext uri="{FF2B5EF4-FFF2-40B4-BE49-F238E27FC236}">
                  <a16:creationId xmlns:a16="http://schemas.microsoft.com/office/drawing/2014/main" id="{C9131B9B-7F0E-9742-C275-8E1ECEFE2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395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44055" name="Text Box 20">
              <a:extLst>
                <a:ext uri="{FF2B5EF4-FFF2-40B4-BE49-F238E27FC236}">
                  <a16:creationId xmlns:a16="http://schemas.microsoft.com/office/drawing/2014/main" id="{842D41E7-E0A8-C252-8E8D-666E07E1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28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44056" name="Line 21">
              <a:extLst>
                <a:ext uri="{FF2B5EF4-FFF2-40B4-BE49-F238E27FC236}">
                  <a16:creationId xmlns:a16="http://schemas.microsoft.com/office/drawing/2014/main" id="{B1566DFC-6C63-7ECB-7C23-F8029C9D0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3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22">
              <a:extLst>
                <a:ext uri="{FF2B5EF4-FFF2-40B4-BE49-F238E27FC236}">
                  <a16:creationId xmlns:a16="http://schemas.microsoft.com/office/drawing/2014/main" id="{CEC05392-564C-A2FE-7790-9AD884B58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2100"/>
              <a:ext cx="648" cy="534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23">
              <a:extLst>
                <a:ext uri="{FF2B5EF4-FFF2-40B4-BE49-F238E27FC236}">
                  <a16:creationId xmlns:a16="http://schemas.microsoft.com/office/drawing/2014/main" id="{0B28C070-78BC-7765-59D6-75543EBE6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3281"/>
              <a:ext cx="468" cy="368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24">
              <a:extLst>
                <a:ext uri="{FF2B5EF4-FFF2-40B4-BE49-F238E27FC236}">
                  <a16:creationId xmlns:a16="http://schemas.microsoft.com/office/drawing/2014/main" id="{9ED152A3-0168-EB7A-0558-CDB80932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3008"/>
              <a:ext cx="1854" cy="288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Text Box 25">
              <a:extLst>
                <a:ext uri="{FF2B5EF4-FFF2-40B4-BE49-F238E27FC236}">
                  <a16:creationId xmlns:a16="http://schemas.microsoft.com/office/drawing/2014/main" id="{907D17C8-AE4D-F020-20DF-EE9C6341B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65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3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44061" name="Text Box 26">
              <a:extLst>
                <a:ext uri="{FF2B5EF4-FFF2-40B4-BE49-F238E27FC236}">
                  <a16:creationId xmlns:a16="http://schemas.microsoft.com/office/drawing/2014/main" id="{DBA798E2-7554-158E-F1F4-314E8BBA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56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6 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44062" name="Text Box 27">
              <a:extLst>
                <a:ext uri="{FF2B5EF4-FFF2-40B4-BE49-F238E27FC236}">
                  <a16:creationId xmlns:a16="http://schemas.microsoft.com/office/drawing/2014/main" id="{E5A5CCEF-6403-2CFB-F7C1-5CB92C7F8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285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5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44063" name="Text Box 28">
              <a:extLst>
                <a:ext uri="{FF2B5EF4-FFF2-40B4-BE49-F238E27FC236}">
                  <a16:creationId xmlns:a16="http://schemas.microsoft.com/office/drawing/2014/main" id="{23690120-03A3-CC3C-0C31-7000A49E5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01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44064" name="Text Box 29">
              <a:extLst>
                <a:ext uri="{FF2B5EF4-FFF2-40B4-BE49-F238E27FC236}">
                  <a16:creationId xmlns:a16="http://schemas.microsoft.com/office/drawing/2014/main" id="{F7EA6F7A-2079-A1EF-8D99-9D9140BF9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359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r>
                <a:rPr lang="en-IE" altLang="en-US" sz="1400" b="1" baseline="0"/>
                <a:t> [0100]</a:t>
              </a:r>
              <a:endParaRPr lang="en-US" altLang="en-US" sz="1400" b="1" baseline="0"/>
            </a:p>
          </p:txBody>
        </p:sp>
        <p:sp>
          <p:nvSpPr>
            <p:cNvPr id="44065" name="Text Box 30">
              <a:extLst>
                <a:ext uri="{FF2B5EF4-FFF2-40B4-BE49-F238E27FC236}">
                  <a16:creationId xmlns:a16="http://schemas.microsoft.com/office/drawing/2014/main" id="{616F805D-A247-4EC4-5D43-0527E03B3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17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44066" name="Text Box 31">
              <a:extLst>
                <a:ext uri="{FF2B5EF4-FFF2-40B4-BE49-F238E27FC236}">
                  <a16:creationId xmlns:a16="http://schemas.microsoft.com/office/drawing/2014/main" id="{EE1121E6-2413-672F-3772-7184ABC63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201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 </a:t>
              </a:r>
              <a:r>
                <a:rPr lang="en-IE" altLang="en-US" sz="1400" b="1" baseline="0"/>
                <a:t>[1000]</a:t>
              </a:r>
              <a:endParaRPr lang="en-US" altLang="en-US" sz="1400" b="1" baseline="0"/>
            </a:p>
          </p:txBody>
        </p:sp>
        <p:sp>
          <p:nvSpPr>
            <p:cNvPr id="44067" name="Text Box 32">
              <a:extLst>
                <a:ext uri="{FF2B5EF4-FFF2-40B4-BE49-F238E27FC236}">
                  <a16:creationId xmlns:a16="http://schemas.microsoft.com/office/drawing/2014/main" id="{CC1C3DAD-6B40-0DC4-B479-D05C8DDBA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20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44068" name="Line 33">
              <a:extLst>
                <a:ext uri="{FF2B5EF4-FFF2-40B4-BE49-F238E27FC236}">
                  <a16:creationId xmlns:a16="http://schemas.microsoft.com/office/drawing/2014/main" id="{C7B8E78B-513C-E77B-25A5-E2DDDB292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7" y="2000"/>
              <a:ext cx="338" cy="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Text Box 34">
              <a:extLst>
                <a:ext uri="{FF2B5EF4-FFF2-40B4-BE49-F238E27FC236}">
                  <a16:creationId xmlns:a16="http://schemas.microsoft.com/office/drawing/2014/main" id="{3FAB3AAC-BAE9-5FEB-2080-1F1292978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85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12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[0010]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44070" name="Text Box 35">
              <a:extLst>
                <a:ext uri="{FF2B5EF4-FFF2-40B4-BE49-F238E27FC236}">
                  <a16:creationId xmlns:a16="http://schemas.microsoft.com/office/drawing/2014/main" id="{47DE0ECB-8B9C-0F23-5BB6-4193ED637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92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11 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[1010]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44071" name="Line 36">
              <a:extLst>
                <a:ext uri="{FF2B5EF4-FFF2-40B4-BE49-F238E27FC236}">
                  <a16:creationId xmlns:a16="http://schemas.microsoft.com/office/drawing/2014/main" id="{7675BB4E-E26E-C233-4BC6-0E19B8348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3780"/>
              <a:ext cx="1933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Text Box 37">
              <a:extLst>
                <a:ext uri="{FF2B5EF4-FFF2-40B4-BE49-F238E27FC236}">
                  <a16:creationId xmlns:a16="http://schemas.microsoft.com/office/drawing/2014/main" id="{BB03FE3B-64EA-7408-73AD-26D3021BC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687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13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[0101]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44073" name="Text Box 38">
              <a:extLst>
                <a:ext uri="{FF2B5EF4-FFF2-40B4-BE49-F238E27FC236}">
                  <a16:creationId xmlns:a16="http://schemas.microsoft.com/office/drawing/2014/main" id="{EDAC4393-93B9-57E4-4C54-2C6633E3D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69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14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[0110]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CC532B83-0A5F-5860-8A02-2A2660BBF7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FFB86-4759-49B1-B462-8377566DB8EC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BC37449F-1C56-CB80-89AC-54D0A93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A5EE9A3B-6027-EF68-9A88-335B4F1C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5E341-4499-4E54-BB2E-AAA538A218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0ACBC851-2485-61EB-0681-80373395A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9F0E7E65-55A9-DD78-521B-2B61DEC74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724400" cy="39624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b="1" i="1">
                <a:latin typeface="Times New Roman" panose="02020603050405020304" pitchFamily="18" charset="0"/>
              </a:rPr>
              <a:t>Assigning Codes </a:t>
            </a:r>
          </a:p>
          <a:p>
            <a:pPr marL="830263" lvl="1" eaLnBrk="1" hangingPunct="1"/>
            <a:r>
              <a:rPr lang="en-IE" altLang="en-US">
                <a:latin typeface="Times New Roman" panose="02020603050405020304" pitchFamily="18" charset="0"/>
              </a:rPr>
              <a:t>Let point (</a:t>
            </a:r>
            <a:r>
              <a:rPr lang="en-IE" altLang="en-US" i="1">
                <a:latin typeface="Times New Roman" panose="02020603050405020304" pitchFamily="18" charset="0"/>
              </a:rPr>
              <a:t>x,y</a:t>
            </a:r>
            <a:r>
              <a:rPr lang="en-IE" altLang="en-US">
                <a:latin typeface="Times New Roman" panose="02020603050405020304" pitchFamily="18" charset="0"/>
              </a:rPr>
              <a:t>) is be given code b</a:t>
            </a:r>
            <a:r>
              <a:rPr lang="en-IE" altLang="en-US" baseline="-25000">
                <a:latin typeface="Times New Roman" panose="02020603050405020304" pitchFamily="18" charset="0"/>
              </a:rPr>
              <a:t>3</a:t>
            </a:r>
            <a:r>
              <a:rPr lang="en-IE" altLang="en-US">
                <a:latin typeface="Times New Roman" panose="02020603050405020304" pitchFamily="18" charset="0"/>
              </a:rPr>
              <a:t>b</a:t>
            </a:r>
            <a:r>
              <a:rPr lang="en-IE" altLang="en-US" baseline="-25000">
                <a:latin typeface="Times New Roman" panose="02020603050405020304" pitchFamily="18" charset="0"/>
              </a:rPr>
              <a:t>2</a:t>
            </a:r>
            <a:r>
              <a:rPr lang="en-IE" altLang="en-US">
                <a:latin typeface="Times New Roman" panose="02020603050405020304" pitchFamily="18" charset="0"/>
              </a:rPr>
              <a:t>b</a:t>
            </a:r>
            <a:r>
              <a:rPr lang="en-IE" altLang="en-US" baseline="-25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b</a:t>
            </a:r>
            <a:r>
              <a:rPr lang="en-IE" altLang="en-US" baseline="-25000">
                <a:latin typeface="Times New Roman" panose="02020603050405020304" pitchFamily="18" charset="0"/>
              </a:rPr>
              <a:t>0</a:t>
            </a:r>
            <a:r>
              <a:rPr lang="en-IE" altLang="en-US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IE" altLang="en-US" sz="2800" i="1">
                <a:latin typeface="Times New Roman" panose="02020603050405020304" pitchFamily="18" charset="0"/>
              </a:rPr>
              <a:t>	bit 3 = 1 if wy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max</a:t>
            </a:r>
            <a:r>
              <a:rPr lang="en-IE" altLang="en-US" sz="2800" i="1">
                <a:latin typeface="Times New Roman" panose="02020603050405020304" pitchFamily="18" charset="0"/>
              </a:rPr>
              <a:t> - </a:t>
            </a: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y ≤0</a:t>
            </a:r>
          </a:p>
          <a:p>
            <a:pPr marL="0" indent="0" eaLnBrk="1" hangingPunct="1">
              <a:buFontTx/>
              <a:buNone/>
            </a:pP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	bit 2 = 1 if y - </a:t>
            </a:r>
            <a:r>
              <a:rPr lang="en-IE" altLang="en-US" sz="2800" i="1">
                <a:latin typeface="Times New Roman" panose="02020603050405020304" pitchFamily="18" charset="0"/>
              </a:rPr>
              <a:t>wy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min </a:t>
            </a: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≤ 0</a:t>
            </a:r>
            <a:endParaRPr lang="en-IE" altLang="en-US" sz="2800" i="1" baseline="-25000">
              <a:latin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IE" altLang="en-US" sz="2800" i="1">
                <a:latin typeface="Times New Roman" panose="02020603050405020304" pitchFamily="18" charset="0"/>
              </a:rPr>
              <a:t>bit 1 = 1 if wx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max</a:t>
            </a:r>
            <a:r>
              <a:rPr lang="en-IE" altLang="en-US" sz="2800" i="1">
                <a:latin typeface="Times New Roman" panose="02020603050405020304" pitchFamily="18" charset="0"/>
              </a:rPr>
              <a:t> - x</a:t>
            </a: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 ≤0</a:t>
            </a:r>
          </a:p>
          <a:p>
            <a:pPr marL="0" indent="0" eaLnBrk="1" hangingPunct="1">
              <a:buFontTx/>
              <a:buNone/>
            </a:pP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	bit 0 = 1 if x - </a:t>
            </a:r>
            <a:r>
              <a:rPr lang="en-IE" altLang="en-US" sz="2800" i="1">
                <a:latin typeface="Times New Roman" panose="02020603050405020304" pitchFamily="18" charset="0"/>
              </a:rPr>
              <a:t>wx</a:t>
            </a:r>
            <a:r>
              <a:rPr lang="en-IE" altLang="en-US" sz="2800" i="1" baseline="-25000">
                <a:latin typeface="Times New Roman" panose="02020603050405020304" pitchFamily="18" charset="0"/>
              </a:rPr>
              <a:t>min </a:t>
            </a:r>
            <a:r>
              <a:rPr lang="en-IE" altLang="en-US" sz="2800" i="1">
                <a:latin typeface="Times New Roman" panose="02020603050405020304" pitchFamily="18" charset="0"/>
                <a:cs typeface="Arial" panose="020B0604020202020204" pitchFamily="34" charset="0"/>
              </a:rPr>
              <a:t>≤ 0</a:t>
            </a:r>
            <a:endParaRPr lang="en-IE" altLang="en-US" sz="2800" i="1" baseline="-25000">
              <a:latin typeface="Times New Roman" panose="02020603050405020304" pitchFamily="18" charset="0"/>
            </a:endParaRPr>
          </a:p>
        </p:txBody>
      </p:sp>
      <p:grpSp>
        <p:nvGrpSpPr>
          <p:cNvPr id="46087" name="Group 45">
            <a:extLst>
              <a:ext uri="{FF2B5EF4-FFF2-40B4-BE49-F238E27FC236}">
                <a16:creationId xmlns:a16="http://schemas.microsoft.com/office/drawing/2014/main" id="{9548B970-3B68-D06C-AC2F-B1B1B933346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362200"/>
            <a:ext cx="4318000" cy="3162300"/>
            <a:chOff x="1120" y="1978"/>
            <a:chExt cx="3725" cy="2314"/>
          </a:xfrm>
        </p:grpSpPr>
        <p:sp>
          <p:nvSpPr>
            <p:cNvPr id="46088" name="Line 46">
              <a:extLst>
                <a:ext uri="{FF2B5EF4-FFF2-40B4-BE49-F238E27FC236}">
                  <a16:creationId xmlns:a16="http://schemas.microsoft.com/office/drawing/2014/main" id="{1736B05F-3A98-4488-D8BD-47C136C102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234" y="297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47">
              <a:extLst>
                <a:ext uri="{FF2B5EF4-FFF2-40B4-BE49-F238E27FC236}">
                  <a16:creationId xmlns:a16="http://schemas.microsoft.com/office/drawing/2014/main" id="{807A5545-47D1-076D-C25A-30DE3599F5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558" y="299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48">
              <a:extLst>
                <a:ext uri="{FF2B5EF4-FFF2-40B4-BE49-F238E27FC236}">
                  <a16:creationId xmlns:a16="http://schemas.microsoft.com/office/drawing/2014/main" id="{E0DD165E-25BA-E07F-0112-30EE91D39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" y="262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49">
              <a:extLst>
                <a:ext uri="{FF2B5EF4-FFF2-40B4-BE49-F238E27FC236}">
                  <a16:creationId xmlns:a16="http://schemas.microsoft.com/office/drawing/2014/main" id="{9A6D3663-DA5B-30A5-483A-28B58F08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9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50">
              <a:extLst>
                <a:ext uri="{FF2B5EF4-FFF2-40B4-BE49-F238E27FC236}">
                  <a16:creationId xmlns:a16="http://schemas.microsoft.com/office/drawing/2014/main" id="{62980672-BB41-74C4-3282-71BDAA5AD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402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51">
              <a:extLst>
                <a:ext uri="{FF2B5EF4-FFF2-40B4-BE49-F238E27FC236}">
                  <a16:creationId xmlns:a16="http://schemas.microsoft.com/office/drawing/2014/main" id="{2AADB728-8EEA-1329-5AE7-F71332DFE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199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52">
              <a:extLst>
                <a:ext uri="{FF2B5EF4-FFF2-40B4-BE49-F238E27FC236}">
                  <a16:creationId xmlns:a16="http://schemas.microsoft.com/office/drawing/2014/main" id="{1137432E-9A05-A55D-A3E6-217AC73C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61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6095" name="Line 53">
              <a:extLst>
                <a:ext uri="{FF2B5EF4-FFF2-40B4-BE49-F238E27FC236}">
                  <a16:creationId xmlns:a16="http://schemas.microsoft.com/office/drawing/2014/main" id="{852AF920-F228-D43E-FACA-1D0356109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261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54">
              <a:extLst>
                <a:ext uri="{FF2B5EF4-FFF2-40B4-BE49-F238E27FC236}">
                  <a16:creationId xmlns:a16="http://schemas.microsoft.com/office/drawing/2014/main" id="{207795CC-3FA2-68A0-5409-00734CEB1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49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55">
              <a:extLst>
                <a:ext uri="{FF2B5EF4-FFF2-40B4-BE49-F238E27FC236}">
                  <a16:creationId xmlns:a16="http://schemas.microsoft.com/office/drawing/2014/main" id="{74E81832-50CF-4B77-874E-B3B37C937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96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56">
              <a:extLst>
                <a:ext uri="{FF2B5EF4-FFF2-40B4-BE49-F238E27FC236}">
                  <a16:creationId xmlns:a16="http://schemas.microsoft.com/office/drawing/2014/main" id="{430D4954-8A9A-CBA1-FE1C-E3AD02D12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Text Box 57">
              <a:extLst>
                <a:ext uri="{FF2B5EF4-FFF2-40B4-BE49-F238E27FC236}">
                  <a16:creationId xmlns:a16="http://schemas.microsoft.com/office/drawing/2014/main" id="{3692B311-FE50-B72F-A99F-62144034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486"/>
              <a:ext cx="6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46100" name="Text Box 58">
              <a:extLst>
                <a:ext uri="{FF2B5EF4-FFF2-40B4-BE49-F238E27FC236}">
                  <a16:creationId xmlns:a16="http://schemas.microsoft.com/office/drawing/2014/main" id="{FA859E98-38AB-B049-D494-61C9A7745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366"/>
              <a:ext cx="6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46101" name="Text Box 59">
              <a:extLst>
                <a:ext uri="{FF2B5EF4-FFF2-40B4-BE49-F238E27FC236}">
                  <a16:creationId xmlns:a16="http://schemas.microsoft.com/office/drawing/2014/main" id="{98E4D7E5-36AA-56DC-615E-4AAFFCF8E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4023"/>
              <a:ext cx="61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46102" name="Text Box 60">
              <a:extLst>
                <a:ext uri="{FF2B5EF4-FFF2-40B4-BE49-F238E27FC236}">
                  <a16:creationId xmlns:a16="http://schemas.microsoft.com/office/drawing/2014/main" id="{0C690394-F1CB-BDDF-4D31-968BE1C6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4024"/>
              <a:ext cx="6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46103" name="Text Box 61">
              <a:extLst>
                <a:ext uri="{FF2B5EF4-FFF2-40B4-BE49-F238E27FC236}">
                  <a16:creationId xmlns:a16="http://schemas.microsoft.com/office/drawing/2014/main" id="{216250C9-E0A7-AB8A-A2CF-5A8E21DF5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351"/>
              <a:ext cx="8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46104" name="Line 62">
              <a:extLst>
                <a:ext uri="{FF2B5EF4-FFF2-40B4-BE49-F238E27FC236}">
                  <a16:creationId xmlns:a16="http://schemas.microsoft.com/office/drawing/2014/main" id="{9A10DBAC-1F71-ED00-5C70-BE57BD000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704"/>
              <a:ext cx="44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63">
              <a:extLst>
                <a:ext uri="{FF2B5EF4-FFF2-40B4-BE49-F238E27FC236}">
                  <a16:creationId xmlns:a16="http://schemas.microsoft.com/office/drawing/2014/main" id="{3E8AC8E5-1C0B-0F91-5FC4-1A44E38A5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217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64">
              <a:extLst>
                <a:ext uri="{FF2B5EF4-FFF2-40B4-BE49-F238E27FC236}">
                  <a16:creationId xmlns:a16="http://schemas.microsoft.com/office/drawing/2014/main" id="{827F0E19-B690-A55F-C15A-A4C1F0FEF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335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65">
              <a:extLst>
                <a:ext uri="{FF2B5EF4-FFF2-40B4-BE49-F238E27FC236}">
                  <a16:creationId xmlns:a16="http://schemas.microsoft.com/office/drawing/2014/main" id="{5B9C9009-852C-1D25-CD84-F7762A9F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307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Text Box 66">
              <a:extLst>
                <a:ext uri="{FF2B5EF4-FFF2-40B4-BE49-F238E27FC236}">
                  <a16:creationId xmlns:a16="http://schemas.microsoft.com/office/drawing/2014/main" id="{09B746DA-E896-6BFE-84D9-E955BCF8F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725"/>
              <a:ext cx="80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3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46109" name="Text Box 67">
              <a:extLst>
                <a:ext uri="{FF2B5EF4-FFF2-40B4-BE49-F238E27FC236}">
                  <a16:creationId xmlns:a16="http://schemas.microsoft.com/office/drawing/2014/main" id="{DC10E6AD-CF58-C746-90AC-B19052840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2631"/>
              <a:ext cx="78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6 </a:t>
              </a:r>
              <a:r>
                <a:rPr lang="en-IE" altLang="en-US" sz="1400" b="1" baseline="0"/>
                <a:t>[0000]</a:t>
              </a:r>
              <a:endParaRPr lang="en-US" altLang="en-US" sz="1400" b="1" baseline="0"/>
            </a:p>
          </p:txBody>
        </p:sp>
        <p:sp>
          <p:nvSpPr>
            <p:cNvPr id="46110" name="Text Box 68">
              <a:extLst>
                <a:ext uri="{FF2B5EF4-FFF2-40B4-BE49-F238E27FC236}">
                  <a16:creationId xmlns:a16="http://schemas.microsoft.com/office/drawing/2014/main" id="{D4305311-4BD6-7EF2-2C2C-46E4BF3AC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2925"/>
              <a:ext cx="80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5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46111" name="Text Box 69">
              <a:extLst>
                <a:ext uri="{FF2B5EF4-FFF2-40B4-BE49-F238E27FC236}">
                  <a16:creationId xmlns:a16="http://schemas.microsoft.com/office/drawing/2014/main" id="{376BB664-609B-5938-8A3D-8019B67B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084"/>
              <a:ext cx="80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46112" name="Text Box 70">
              <a:extLst>
                <a:ext uri="{FF2B5EF4-FFF2-40B4-BE49-F238E27FC236}">
                  <a16:creationId xmlns:a16="http://schemas.microsoft.com/office/drawing/2014/main" id="{9E5C2997-A48E-2625-7A0D-9E7C43A29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3665"/>
              <a:ext cx="85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r>
                <a:rPr lang="en-IE" altLang="en-US" sz="1400" b="1" baseline="0"/>
                <a:t> [0100]</a:t>
              </a:r>
              <a:endParaRPr lang="en-US" altLang="en-US" sz="1400" b="1" baseline="0"/>
            </a:p>
          </p:txBody>
        </p:sp>
        <p:sp>
          <p:nvSpPr>
            <p:cNvPr id="46113" name="Text Box 71">
              <a:extLst>
                <a:ext uri="{FF2B5EF4-FFF2-40B4-BE49-F238E27FC236}">
                  <a16:creationId xmlns:a16="http://schemas.microsoft.com/office/drawing/2014/main" id="{9A3F7350-FEDF-95C7-8AC3-192354718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241"/>
              <a:ext cx="80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46114" name="Text Box 72">
              <a:extLst>
                <a:ext uri="{FF2B5EF4-FFF2-40B4-BE49-F238E27FC236}">
                  <a16:creationId xmlns:a16="http://schemas.microsoft.com/office/drawing/2014/main" id="{C47CAEBF-A495-DF41-EB8A-4C9339FAE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2087"/>
              <a:ext cx="78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 </a:t>
              </a:r>
              <a:r>
                <a:rPr lang="en-IE" altLang="en-US" sz="1400" b="1" baseline="0"/>
                <a:t>[1000]</a:t>
              </a:r>
              <a:endParaRPr lang="en-US" altLang="en-US" sz="1400" b="1" baseline="0"/>
            </a:p>
          </p:txBody>
        </p:sp>
        <p:sp>
          <p:nvSpPr>
            <p:cNvPr id="46115" name="Text Box 73">
              <a:extLst>
                <a:ext uri="{FF2B5EF4-FFF2-40B4-BE49-F238E27FC236}">
                  <a16:creationId xmlns:a16="http://schemas.microsoft.com/office/drawing/2014/main" id="{AE9F39C9-F374-DA94-4205-B18EFEF49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3277"/>
              <a:ext cx="80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46116" name="Line 74">
              <a:extLst>
                <a:ext uri="{FF2B5EF4-FFF2-40B4-BE49-F238E27FC236}">
                  <a16:creationId xmlns:a16="http://schemas.microsoft.com/office/drawing/2014/main" id="{A9349050-3E78-53CC-28EA-3A89D865A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7" y="207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Text Box 75">
              <a:extLst>
                <a:ext uri="{FF2B5EF4-FFF2-40B4-BE49-F238E27FC236}">
                  <a16:creationId xmlns:a16="http://schemas.microsoft.com/office/drawing/2014/main" id="{ACD07A8F-B66D-8708-EF50-E01E9A872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920"/>
              <a:ext cx="8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12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46118" name="Text Box 76">
              <a:extLst>
                <a:ext uri="{FF2B5EF4-FFF2-40B4-BE49-F238E27FC236}">
                  <a16:creationId xmlns:a16="http://schemas.microsoft.com/office/drawing/2014/main" id="{39228EC1-4B3A-ED05-5268-59F59A8D5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995"/>
              <a:ext cx="8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11 </a:t>
              </a:r>
              <a:r>
                <a:rPr lang="en-IE" altLang="en-US" sz="1400" b="1" baseline="0"/>
                <a:t>[1010]</a:t>
              </a:r>
              <a:endParaRPr lang="en-US" altLang="en-US" sz="1400" b="1" baseline="0"/>
            </a:p>
          </p:txBody>
        </p:sp>
        <p:sp>
          <p:nvSpPr>
            <p:cNvPr id="46119" name="Line 77">
              <a:extLst>
                <a:ext uri="{FF2B5EF4-FFF2-40B4-BE49-F238E27FC236}">
                  <a16:creationId xmlns:a16="http://schemas.microsoft.com/office/drawing/2014/main" id="{5A0ED2F1-C7A0-B12B-6657-B9771A860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3848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Text Box 78">
              <a:extLst>
                <a:ext uri="{FF2B5EF4-FFF2-40B4-BE49-F238E27FC236}">
                  <a16:creationId xmlns:a16="http://schemas.microsoft.com/office/drawing/2014/main" id="{FC913A15-D713-80CB-93DD-C8BFEB01E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755"/>
              <a:ext cx="8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13</a:t>
              </a:r>
              <a:r>
                <a:rPr lang="en-IE" altLang="en-US" sz="1400" b="1" baseline="0"/>
                <a:t> [0101]</a:t>
              </a:r>
              <a:endParaRPr lang="en-US" altLang="en-US" sz="1400" b="1" baseline="0"/>
            </a:p>
          </p:txBody>
        </p:sp>
        <p:sp>
          <p:nvSpPr>
            <p:cNvPr id="46121" name="Text Box 79">
              <a:extLst>
                <a:ext uri="{FF2B5EF4-FFF2-40B4-BE49-F238E27FC236}">
                  <a16:creationId xmlns:a16="http://schemas.microsoft.com/office/drawing/2014/main" id="{A7C39B5D-61EA-3208-5A7E-2FBFD1869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758"/>
              <a:ext cx="8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14</a:t>
              </a:r>
              <a:r>
                <a:rPr lang="en-IE" altLang="en-US" sz="1400" b="1" baseline="0"/>
                <a:t> [0110]</a:t>
              </a:r>
              <a:endParaRPr lang="en-US" altLang="en-US" sz="1400" b="1" baseline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30887065-E0A0-ABC1-F4D8-8DF09DB4BD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1BF9D6-204D-4A82-9EB1-8E5A5F6DCCE6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C7295244-C979-6D61-FAB0-8C266010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E25E6711-3429-43E1-3FF9-F81B9555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DE97A-985C-47AF-8B6C-2A1BAD49B5B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C30A88A0-192A-A8BA-D4B7-A66EBF7DE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63DC84CF-7185-288E-9ED8-5953394B3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13716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z="2800" b="1">
                <a:latin typeface="Times New Roman" panose="02020603050405020304" pitchFamily="18" charset="0"/>
              </a:rPr>
              <a:t>1. Introduction: </a:t>
            </a:r>
          </a:p>
          <a:p>
            <a:pPr marL="0" indent="0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A scene is made up of a collection of objects specified in world coordinates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7" name="Text Box 4">
            <a:extLst>
              <a:ext uri="{FF2B5EF4-FFF2-40B4-BE49-F238E27FC236}">
                <a16:creationId xmlns:a16="http://schemas.microsoft.com/office/drawing/2014/main" id="{2650F9F3-A80C-CE9E-01A5-8F5A359D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867400"/>
            <a:ext cx="207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World Coordinates</a:t>
            </a:r>
            <a:endParaRPr lang="en-US" altLang="en-US" sz="1800" baseline="0"/>
          </a:p>
        </p:txBody>
      </p:sp>
      <p:sp>
        <p:nvSpPr>
          <p:cNvPr id="5128" name="Freeform 5">
            <a:extLst>
              <a:ext uri="{FF2B5EF4-FFF2-40B4-BE49-F238E27FC236}">
                <a16:creationId xmlns:a16="http://schemas.microsoft.com/office/drawing/2014/main" id="{669DE6BE-A8E2-4252-5234-0AF6F6BDB98A}"/>
              </a:ext>
            </a:extLst>
          </p:cNvPr>
          <p:cNvSpPr>
            <a:spLocks/>
          </p:cNvSpPr>
          <p:nvPr/>
        </p:nvSpPr>
        <p:spPr bwMode="auto">
          <a:xfrm>
            <a:off x="1835150" y="3116263"/>
            <a:ext cx="5472113" cy="2447925"/>
          </a:xfrm>
          <a:custGeom>
            <a:avLst/>
            <a:gdLst>
              <a:gd name="T0" fmla="*/ 0 w 4627"/>
              <a:gd name="T1" fmla="*/ 2401209 h 2358"/>
              <a:gd name="T2" fmla="*/ 2252945 w 4627"/>
              <a:gd name="T3" fmla="*/ 611462 h 2358"/>
              <a:gd name="T4" fmla="*/ 2682246 w 4627"/>
              <a:gd name="T5" fmla="*/ 1270679 h 2358"/>
              <a:gd name="T6" fmla="*/ 3003926 w 4627"/>
              <a:gd name="T7" fmla="*/ 282373 h 2358"/>
              <a:gd name="T8" fmla="*/ 3540849 w 4627"/>
              <a:gd name="T9" fmla="*/ 847119 h 2358"/>
              <a:gd name="T10" fmla="*/ 4076588 w 4627"/>
              <a:gd name="T11" fmla="*/ 0 h 2358"/>
              <a:gd name="T12" fmla="*/ 5472113 w 4627"/>
              <a:gd name="T13" fmla="*/ 2447925 h 2358"/>
              <a:gd name="T14" fmla="*/ 0 w 4627"/>
              <a:gd name="T15" fmla="*/ 2401209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6">
            <a:extLst>
              <a:ext uri="{FF2B5EF4-FFF2-40B4-BE49-F238E27FC236}">
                <a16:creationId xmlns:a16="http://schemas.microsoft.com/office/drawing/2014/main" id="{B1C773B9-6F30-B181-E420-ED75F7729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585311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7">
            <a:extLst>
              <a:ext uri="{FF2B5EF4-FFF2-40B4-BE49-F238E27FC236}">
                <a16:creationId xmlns:a16="http://schemas.microsoft.com/office/drawing/2014/main" id="{E939201B-9E22-1A8D-AC8B-79F58EF0A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254000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Oval 8">
            <a:extLst>
              <a:ext uri="{FF2B5EF4-FFF2-40B4-BE49-F238E27FC236}">
                <a16:creationId xmlns:a16="http://schemas.microsoft.com/office/drawing/2014/main" id="{4C83DE16-4829-34B8-8E39-2EAA0244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68300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2" name="Oval 9">
            <a:extLst>
              <a:ext uri="{FF2B5EF4-FFF2-40B4-BE49-F238E27FC236}">
                <a16:creationId xmlns:a16="http://schemas.microsoft.com/office/drawing/2014/main" id="{E3D9BBF3-5163-09F6-7925-05D4B1B3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544036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3" name="Oval 10">
            <a:extLst>
              <a:ext uri="{FF2B5EF4-FFF2-40B4-BE49-F238E27FC236}">
                <a16:creationId xmlns:a16="http://schemas.microsoft.com/office/drawing/2014/main" id="{9FBD3714-AA85-2C7B-B8A0-971E4E3E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4300538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4" name="Oval 11">
            <a:extLst>
              <a:ext uri="{FF2B5EF4-FFF2-40B4-BE49-F238E27FC236}">
                <a16:creationId xmlns:a16="http://schemas.microsoft.com/office/drawing/2014/main" id="{13EF3E85-2714-472E-3740-40D91A44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91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5" name="Oval 12">
            <a:extLst>
              <a:ext uri="{FF2B5EF4-FFF2-40B4-BE49-F238E27FC236}">
                <a16:creationId xmlns:a16="http://schemas.microsoft.com/office/drawing/2014/main" id="{87B80A49-E913-3B3C-730F-630E106C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89890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6" name="Oval 13">
            <a:extLst>
              <a:ext uri="{FF2B5EF4-FFF2-40B4-BE49-F238E27FC236}">
                <a16:creationId xmlns:a16="http://schemas.microsoft.com/office/drawing/2014/main" id="{00F27645-6EF7-D14D-B3D5-37A7E31B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306387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7" name="Oval 14">
            <a:extLst>
              <a:ext uri="{FF2B5EF4-FFF2-40B4-BE49-F238E27FC236}">
                <a16:creationId xmlns:a16="http://schemas.microsoft.com/office/drawing/2014/main" id="{3ACFF918-B67B-DC5F-CF25-CD90FE4A8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49751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999D223F-59FC-83DD-90B8-63E94F263C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F48B1-AACD-4175-90A6-E5AF85B06A69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CAD9FD74-352D-C30F-9E29-6C1289DD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2A4D604C-F24F-95F2-5377-F1FDD70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225BB-CBD6-4A17-989A-9CEE638B72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452DC7F9-D9BB-B5BD-07C7-CC6391E32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>
                <a:latin typeface="Times New Roman" panose="02020603050405020304" pitchFamily="18" charset="0"/>
              </a:rPr>
              <a:t>Cohen-Sutherland Clipping Algorithm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3FA81309-16C8-A5B3-513D-09A96E08D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E" altLang="en-US" sz="2400" b="1" i="1">
                <a:latin typeface="Times New Roman" panose="02020603050405020304" pitchFamily="18" charset="0"/>
              </a:rPr>
              <a:t>Phase II: Clipping Phase:</a:t>
            </a:r>
            <a:r>
              <a:rPr lang="en-IE" altLang="en-US" sz="2000" b="1" i="1">
                <a:latin typeface="Times New Roman" panose="02020603050405020304" pitchFamily="18" charset="0"/>
              </a:rPr>
              <a:t> </a:t>
            </a:r>
            <a:r>
              <a:rPr lang="en-IE" altLang="en-US" sz="2400">
                <a:latin typeface="Times New Roman" panose="02020603050405020304" pitchFamily="18" charset="0"/>
              </a:rPr>
              <a:t>Lines that are in category 3 are now processed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Compare an end-point outside the window to a boundary (choose any order in which to consider boundaries e.g. left, right, bottom, top) and determine how much can be discarded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If the remainder of the line is entirely inside or outside the window, retain it or clip it respectively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Otherwise, compare the remainder of the line against the other window boundaries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Continue until the line is either discarded or a segment inside the window is found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A1504189-A432-AD7C-B046-7F04BF90C2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066FC-EA0F-4ACD-BF68-08845688049E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53E18E7C-AEA2-23EB-C295-B651A954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6E865B9C-E8D7-B41D-5AF1-C0357055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DB47F-2DD1-4D7B-A55C-0D7EA2F3D8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F4AC9918-F8BF-BE3F-2CBA-AD12C5C0E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38008C35-1164-7710-5854-94206FBAA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>
                <a:latin typeface="Times New Roman" panose="02020603050405020304" pitchFamily="18" charset="0"/>
              </a:rPr>
              <a:t>Intersection points with the window boundaries are calculated using the line-equation parameters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Consider a line with the end-points (</a:t>
            </a:r>
            <a:r>
              <a:rPr lang="en-IE" altLang="en-US" sz="2400" i="1">
                <a:latin typeface="Times New Roman" panose="02020603050405020304" pitchFamily="18" charset="0"/>
              </a:rPr>
              <a:t>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IE" altLang="en-US" sz="2400" i="1">
                <a:latin typeface="Times New Roman" panose="02020603050405020304" pitchFamily="18" charset="0"/>
              </a:rPr>
              <a:t>, 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IE" altLang="en-US" sz="2400">
                <a:latin typeface="Times New Roman" panose="02020603050405020304" pitchFamily="18" charset="0"/>
              </a:rPr>
              <a:t>) and (</a:t>
            </a:r>
            <a:r>
              <a:rPr lang="en-IE" altLang="en-US" sz="2400" i="1">
                <a:latin typeface="Times New Roman" panose="02020603050405020304" pitchFamily="18" charset="0"/>
              </a:rPr>
              <a:t>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2</a:t>
            </a:r>
            <a:r>
              <a:rPr lang="en-IE" altLang="en-US" sz="2400" i="1">
                <a:latin typeface="Times New Roman" panose="02020603050405020304" pitchFamily="18" charset="0"/>
              </a:rPr>
              <a:t>, 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2</a:t>
            </a:r>
            <a:r>
              <a:rPr lang="en-IE" altLang="en-US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The y-coordinate of an intersection with a vertical window boundary can be calculated using:</a:t>
            </a:r>
          </a:p>
          <a:p>
            <a:pPr lvl="1" eaLnBrk="1" hangingPunct="1">
              <a:buFontTx/>
              <a:buNone/>
            </a:pPr>
            <a:r>
              <a:rPr lang="en-IE" altLang="en-US" sz="2400" i="1">
                <a:latin typeface="Times New Roman" panose="02020603050405020304" pitchFamily="18" charset="0"/>
              </a:rPr>
              <a:t>				y = 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IE" altLang="en-US" sz="2400" i="1">
                <a:latin typeface="Times New Roman" panose="02020603050405020304" pitchFamily="18" charset="0"/>
              </a:rPr>
              <a:t> + m </a:t>
            </a:r>
            <a:r>
              <a:rPr lang="en-IE" altLang="en-US" sz="2400">
                <a:latin typeface="Times New Roman" panose="02020603050405020304" pitchFamily="18" charset="0"/>
              </a:rPr>
              <a:t>(</a:t>
            </a:r>
            <a:r>
              <a:rPr lang="en-IE" altLang="en-US" sz="2400" i="1">
                <a:latin typeface="Times New Roman" panose="02020603050405020304" pitchFamily="18" charset="0"/>
              </a:rPr>
              <a:t>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boundary</a:t>
            </a:r>
            <a:r>
              <a:rPr lang="en-IE" altLang="en-US" sz="2400" i="1">
                <a:latin typeface="Times New Roman" panose="02020603050405020304" pitchFamily="18" charset="0"/>
              </a:rPr>
              <a:t> - 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IE" altLang="en-US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	where </a:t>
            </a:r>
            <a:r>
              <a:rPr lang="en-IE" altLang="en-US" sz="2400" i="1">
                <a:latin typeface="Times New Roman" panose="02020603050405020304" pitchFamily="18" charset="0"/>
              </a:rPr>
              <a:t>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boundary</a:t>
            </a:r>
            <a:r>
              <a:rPr lang="en-IE" altLang="en-US" sz="2400">
                <a:latin typeface="Times New Roman" panose="02020603050405020304" pitchFamily="18" charset="0"/>
              </a:rPr>
              <a:t> can be set to either </a:t>
            </a:r>
            <a:r>
              <a:rPr lang="en-IE" altLang="en-US" sz="2400" i="1">
                <a:latin typeface="Times New Roman" panose="02020603050405020304" pitchFamily="18" charset="0"/>
              </a:rPr>
              <a:t>wx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min</a:t>
            </a:r>
            <a:r>
              <a:rPr lang="en-IE" altLang="en-US" sz="2400">
                <a:latin typeface="Times New Roman" panose="02020603050405020304" pitchFamily="18" charset="0"/>
              </a:rPr>
              <a:t> or </a:t>
            </a:r>
            <a:r>
              <a:rPr lang="en-IE" altLang="en-US" sz="2400" i="1">
                <a:latin typeface="Times New Roman" panose="02020603050405020304" pitchFamily="18" charset="0"/>
              </a:rPr>
              <a:t>wx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max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The x-coordinate of an intersection with a horizontal window boundary can be calculated using:</a:t>
            </a:r>
          </a:p>
          <a:p>
            <a:pPr lvl="1" eaLnBrk="1" hangingPunct="1">
              <a:buFontTx/>
              <a:buNone/>
            </a:pPr>
            <a:r>
              <a:rPr lang="en-IE" altLang="en-US" sz="2400" i="1">
                <a:latin typeface="Times New Roman" panose="02020603050405020304" pitchFamily="18" charset="0"/>
              </a:rPr>
              <a:t>				x = x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IE" altLang="en-US" sz="2400" i="1">
                <a:latin typeface="Times New Roman" panose="02020603050405020304" pitchFamily="18" charset="0"/>
              </a:rPr>
              <a:t> + </a:t>
            </a:r>
            <a:r>
              <a:rPr lang="en-IE" altLang="en-US" sz="2400">
                <a:latin typeface="Times New Roman" panose="02020603050405020304" pitchFamily="18" charset="0"/>
              </a:rPr>
              <a:t>(</a:t>
            </a:r>
            <a:r>
              <a:rPr lang="en-IE" altLang="en-US" sz="2400" i="1">
                <a:latin typeface="Times New Roman" panose="02020603050405020304" pitchFamily="18" charset="0"/>
              </a:rPr>
              <a:t>y</a:t>
            </a:r>
            <a:r>
              <a:rPr lang="en-IE" altLang="en-US" sz="2400" baseline="-25000">
                <a:latin typeface="Times New Roman" panose="02020603050405020304" pitchFamily="18" charset="0"/>
              </a:rPr>
              <a:t>boundary</a:t>
            </a:r>
            <a:r>
              <a:rPr lang="en-IE" altLang="en-US" sz="2400" i="1">
                <a:latin typeface="Times New Roman" panose="02020603050405020304" pitchFamily="18" charset="0"/>
              </a:rPr>
              <a:t> - 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IE" altLang="en-US" sz="2400">
                <a:latin typeface="Times New Roman" panose="02020603050405020304" pitchFamily="18" charset="0"/>
              </a:rPr>
              <a:t>)</a:t>
            </a:r>
            <a:r>
              <a:rPr lang="en-IE" altLang="en-US" sz="2400" i="1">
                <a:latin typeface="Times New Roman" panose="02020603050405020304" pitchFamily="18" charset="0"/>
              </a:rPr>
              <a:t> </a:t>
            </a:r>
            <a:r>
              <a:rPr lang="en-IE" altLang="en-US" sz="2400">
                <a:latin typeface="Times New Roman" panose="02020603050405020304" pitchFamily="18" charset="0"/>
              </a:rPr>
              <a:t>/</a:t>
            </a:r>
            <a:r>
              <a:rPr lang="en-IE" altLang="en-US" sz="2400" i="1">
                <a:latin typeface="Times New Roman" panose="02020603050405020304" pitchFamily="18" charset="0"/>
              </a:rPr>
              <a:t> m</a:t>
            </a:r>
            <a:endParaRPr lang="en-IE" altLang="en-US" sz="24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	where </a:t>
            </a:r>
            <a:r>
              <a:rPr lang="en-IE" altLang="en-US" sz="2400" i="1">
                <a:latin typeface="Times New Roman" panose="02020603050405020304" pitchFamily="18" charset="0"/>
              </a:rPr>
              <a:t>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boundary</a:t>
            </a:r>
            <a:r>
              <a:rPr lang="en-IE" altLang="en-US" sz="2400">
                <a:latin typeface="Times New Roman" panose="02020603050405020304" pitchFamily="18" charset="0"/>
              </a:rPr>
              <a:t> can be set to either </a:t>
            </a:r>
            <a:r>
              <a:rPr lang="en-IE" altLang="en-US" sz="2400" i="1">
                <a:latin typeface="Times New Roman" panose="02020603050405020304" pitchFamily="18" charset="0"/>
              </a:rPr>
              <a:t>wy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min</a:t>
            </a:r>
            <a:r>
              <a:rPr lang="en-IE" altLang="en-US" sz="2400">
                <a:latin typeface="Times New Roman" panose="02020603050405020304" pitchFamily="18" charset="0"/>
              </a:rPr>
              <a:t> or </a:t>
            </a:r>
            <a:r>
              <a:rPr lang="en-IE" altLang="en-US" sz="2400" i="1">
                <a:latin typeface="Times New Roman" panose="02020603050405020304" pitchFamily="18" charset="0"/>
              </a:rPr>
              <a:t>wy</a:t>
            </a:r>
            <a:r>
              <a:rPr lang="en-IE" altLang="en-US" sz="2400" i="1" baseline="-25000">
                <a:latin typeface="Times New Roman" panose="02020603050405020304" pitchFamily="18" charset="0"/>
              </a:rPr>
              <a:t>max</a:t>
            </a:r>
            <a:endParaRPr lang="en-I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CD8730EC-4340-7328-4FDD-DAAAA086BD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5D0AA-1FEB-46EC-A702-BC47AFE0640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A673A17A-A00B-32A7-EEA8-99BC78E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6A7B31A3-002C-BBB4-784C-630FD0A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1EEF1-596C-4803-BCEE-8C8AC35ADA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37F933E6-283C-1F9E-4CD5-185967803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4A43DB76-FC60-925A-3E71-D091362FA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We can use the region codes to determine which window boundaries should be considered for 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To check if a line crosses a particular boundary we compare the appropriate bits in the region codes of its end-points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If one of these is a 1 and the other is a 0 then the line crosses the boundary.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924E10AD-7712-D67E-0047-D38F6C5DBB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06EF9-9C5A-45EC-8CA7-3543FA9FC9A6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2DC24E46-3F53-B1FF-F79C-5B7DBECA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B697B666-FF07-441F-C0DB-31DA7B1B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A0C4E0-ED3C-4851-91DC-510B1915A7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83EE2F3C-3DA1-5C04-7967-6F154374C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F6E2B03C-FB2C-3389-C677-DD2900F98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 b="1">
                <a:latin typeface="Times New Roman" panose="02020603050405020304" pitchFamily="18" charset="0"/>
              </a:rPr>
              <a:t>Example1: </a:t>
            </a:r>
            <a:r>
              <a:rPr lang="en-IE" altLang="en-US" sz="2400">
                <a:latin typeface="Times New Roman" panose="02020603050405020304" pitchFamily="18" charset="0"/>
              </a:rPr>
              <a:t>Consider the line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9</a:t>
            </a:r>
            <a:r>
              <a:rPr lang="en-IE" altLang="en-US" sz="2400">
                <a:latin typeface="Times New Roman" panose="02020603050405020304" pitchFamily="18" charset="0"/>
              </a:rPr>
              <a:t> to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10</a:t>
            </a:r>
            <a:r>
              <a:rPr lang="en-IE" altLang="en-US" sz="2400">
                <a:latin typeface="Times New Roman" panose="02020603050405020304" pitchFamily="18" charset="0"/>
              </a:rPr>
              <a:t> below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Start at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10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From the region codes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of the two end-points we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know the line doesn’t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cross the left or right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boundary</a:t>
            </a:r>
          </a:p>
          <a:p>
            <a:pPr lvl="1" eaLnBrk="1" hangingPunct="1">
              <a:spcBef>
                <a:spcPct val="0"/>
              </a:spcBef>
            </a:pPr>
            <a:r>
              <a:rPr lang="en-IE" altLang="en-US" sz="2400">
                <a:latin typeface="Times New Roman" panose="02020603050405020304" pitchFamily="18" charset="0"/>
              </a:rPr>
              <a:t>Calculate the intersection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 of the line with the bottom boundary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     to generate point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10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’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The line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to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’ is completely inside the window so is retained</a:t>
            </a:r>
            <a:endParaRPr lang="en-GB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4279" name="Group 4">
            <a:extLst>
              <a:ext uri="{FF2B5EF4-FFF2-40B4-BE49-F238E27FC236}">
                <a16:creationId xmlns:a16="http://schemas.microsoft.com/office/drawing/2014/main" id="{047F93AD-6E23-4718-CF0C-05BEC449E47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0"/>
            <a:ext cx="3576638" cy="3078163"/>
            <a:chOff x="3026" y="2050"/>
            <a:chExt cx="2452" cy="2111"/>
          </a:xfrm>
        </p:grpSpPr>
        <p:sp>
          <p:nvSpPr>
            <p:cNvPr id="54280" name="Line 5">
              <a:extLst>
                <a:ext uri="{FF2B5EF4-FFF2-40B4-BE49-F238E27FC236}">
                  <a16:creationId xmlns:a16="http://schemas.microsoft.com/office/drawing/2014/main" id="{9FF28155-247D-5C02-CC42-29E9F78845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960" y="29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6">
              <a:extLst>
                <a:ext uri="{FF2B5EF4-FFF2-40B4-BE49-F238E27FC236}">
                  <a16:creationId xmlns:a16="http://schemas.microsoft.com/office/drawing/2014/main" id="{87AF1A4C-AC7C-A9D3-ACBF-CDE7ED86AC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11" y="29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7">
              <a:extLst>
                <a:ext uri="{FF2B5EF4-FFF2-40B4-BE49-F238E27FC236}">
                  <a16:creationId xmlns:a16="http://schemas.microsoft.com/office/drawing/2014/main" id="{DD210973-498D-C104-AC11-F1C6D6F73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4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8">
              <a:extLst>
                <a:ext uri="{FF2B5EF4-FFF2-40B4-BE49-F238E27FC236}">
                  <a16:creationId xmlns:a16="http://schemas.microsoft.com/office/drawing/2014/main" id="{B3A45B06-E842-30D6-0FF2-9CDD230FB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3" y="33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9">
              <a:extLst>
                <a:ext uri="{FF2B5EF4-FFF2-40B4-BE49-F238E27FC236}">
                  <a16:creationId xmlns:a16="http://schemas.microsoft.com/office/drawing/2014/main" id="{F4084F3C-8A29-0893-59E3-AF2F9CD11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39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0">
              <a:extLst>
                <a:ext uri="{FF2B5EF4-FFF2-40B4-BE49-F238E27FC236}">
                  <a16:creationId xmlns:a16="http://schemas.microsoft.com/office/drawing/2014/main" id="{5CDE8F74-F779-56D1-F561-A2A16A45A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0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Rectangle 11">
              <a:extLst>
                <a:ext uri="{FF2B5EF4-FFF2-40B4-BE49-F238E27FC236}">
                  <a16:creationId xmlns:a16="http://schemas.microsoft.com/office/drawing/2014/main" id="{40AC4E91-349E-69D0-2D94-4AABCD48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4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287" name="Line 12">
              <a:extLst>
                <a:ext uri="{FF2B5EF4-FFF2-40B4-BE49-F238E27FC236}">
                  <a16:creationId xmlns:a16="http://schemas.microsoft.com/office/drawing/2014/main" id="{78848670-6B41-ECC7-7BB5-C53195D53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4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13">
              <a:extLst>
                <a:ext uri="{FF2B5EF4-FFF2-40B4-BE49-F238E27FC236}">
                  <a16:creationId xmlns:a16="http://schemas.microsoft.com/office/drawing/2014/main" id="{D4CE71DF-4EEB-547B-D612-56CDC1C3F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33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Line 14">
              <a:extLst>
                <a:ext uri="{FF2B5EF4-FFF2-40B4-BE49-F238E27FC236}">
                  <a16:creationId xmlns:a16="http://schemas.microsoft.com/office/drawing/2014/main" id="{B3C930E5-959C-D8F4-AE91-5B2BB4C1F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Line 15">
              <a:extLst>
                <a:ext uri="{FF2B5EF4-FFF2-40B4-BE49-F238E27FC236}">
                  <a16:creationId xmlns:a16="http://schemas.microsoft.com/office/drawing/2014/main" id="{8E61F5C4-F2E2-3410-90FD-854E46A01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Text Box 16">
              <a:extLst>
                <a:ext uri="{FF2B5EF4-FFF2-40B4-BE49-F238E27FC236}">
                  <a16:creationId xmlns:a16="http://schemas.microsoft.com/office/drawing/2014/main" id="{93D70F94-B1E5-9B95-BDB0-53EC6F95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327"/>
              <a:ext cx="5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54292" name="Text Box 17">
              <a:extLst>
                <a:ext uri="{FF2B5EF4-FFF2-40B4-BE49-F238E27FC236}">
                  <a16:creationId xmlns:a16="http://schemas.microsoft.com/office/drawing/2014/main" id="{6FCCDA6E-B289-0A64-2294-FC5159F9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3232"/>
              <a:ext cx="4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54293" name="Text Box 18">
              <a:extLst>
                <a:ext uri="{FF2B5EF4-FFF2-40B4-BE49-F238E27FC236}">
                  <a16:creationId xmlns:a16="http://schemas.microsoft.com/office/drawing/2014/main" id="{F0C41CD5-BE36-06C2-429E-0E5FEC9EF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3908"/>
              <a:ext cx="4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54294" name="Text Box 19">
              <a:extLst>
                <a:ext uri="{FF2B5EF4-FFF2-40B4-BE49-F238E27FC236}">
                  <a16:creationId xmlns:a16="http://schemas.microsoft.com/office/drawing/2014/main" id="{26D3532E-5E8C-38C4-4A44-9609485AA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3909"/>
              <a:ext cx="5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54295" name="Text Box 20">
              <a:extLst>
                <a:ext uri="{FF2B5EF4-FFF2-40B4-BE49-F238E27FC236}">
                  <a16:creationId xmlns:a16="http://schemas.microsoft.com/office/drawing/2014/main" id="{632B3A3B-9E48-EEA8-8EE9-BCB0BBF2D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188"/>
              <a:ext cx="6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54296" name="Line 21">
              <a:extLst>
                <a:ext uri="{FF2B5EF4-FFF2-40B4-BE49-F238E27FC236}">
                  <a16:creationId xmlns:a16="http://schemas.microsoft.com/office/drawing/2014/main" id="{5DBB769A-70C3-6380-6407-BDFDFE422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3216"/>
              <a:ext cx="297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Text Box 22">
              <a:extLst>
                <a:ext uri="{FF2B5EF4-FFF2-40B4-BE49-F238E27FC236}">
                  <a16:creationId xmlns:a16="http://schemas.microsoft.com/office/drawing/2014/main" id="{771CA988-1D60-4514-82E6-FA8B0D41E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3657"/>
              <a:ext cx="67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10</a:t>
              </a:r>
              <a:r>
                <a:rPr lang="en-IE" altLang="en-US" sz="1400" b="1" baseline="0"/>
                <a:t> [0100]</a:t>
              </a:r>
              <a:endParaRPr lang="en-US" altLang="en-US" sz="1400" b="1" baseline="0"/>
            </a:p>
          </p:txBody>
        </p:sp>
        <p:sp>
          <p:nvSpPr>
            <p:cNvPr id="54298" name="Text Box 23">
              <a:extLst>
                <a:ext uri="{FF2B5EF4-FFF2-40B4-BE49-F238E27FC236}">
                  <a16:creationId xmlns:a16="http://schemas.microsoft.com/office/drawing/2014/main" id="{167A1C54-A96C-0CFD-154C-2C228157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105"/>
              <a:ext cx="6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9</a:t>
              </a:r>
              <a:r>
                <a:rPr lang="en-IE" altLang="en-US" sz="1400" b="1" baseline="0"/>
                <a:t> [0000]</a:t>
              </a:r>
              <a:endParaRPr lang="en-US" altLang="en-US" sz="1400" b="1" baseline="0"/>
            </a:p>
          </p:txBody>
        </p:sp>
        <p:sp>
          <p:nvSpPr>
            <p:cNvPr id="54299" name="Text Box 24">
              <a:extLst>
                <a:ext uri="{FF2B5EF4-FFF2-40B4-BE49-F238E27FC236}">
                  <a16:creationId xmlns:a16="http://schemas.microsoft.com/office/drawing/2014/main" id="{F3AE22AB-2DAA-692D-72C1-6E65A5944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" y="3357"/>
              <a:ext cx="71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10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’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54300" name="Oval 25">
              <a:extLst>
                <a:ext uri="{FF2B5EF4-FFF2-40B4-BE49-F238E27FC236}">
                  <a16:creationId xmlns:a16="http://schemas.microsoft.com/office/drawing/2014/main" id="{88831208-1F39-DCA3-44BF-E9E9CFF0C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34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301" name="Line 26">
              <a:extLst>
                <a:ext uri="{FF2B5EF4-FFF2-40B4-BE49-F238E27FC236}">
                  <a16:creationId xmlns:a16="http://schemas.microsoft.com/office/drawing/2014/main" id="{0E261E15-5E7E-40AC-AA5F-B489A8AC7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3212"/>
              <a:ext cx="78" cy="161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Text Box 27">
              <a:extLst>
                <a:ext uri="{FF2B5EF4-FFF2-40B4-BE49-F238E27FC236}">
                  <a16:creationId xmlns:a16="http://schemas.microsoft.com/office/drawing/2014/main" id="{A788DD12-8AC8-7EDB-77A8-602FFCA2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3105"/>
              <a:ext cx="6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9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1E05B494-2D64-74A6-0C1E-1727D5876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31B8A-51B5-496D-BCE3-AFC28A86520C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56323" name="Footer Placeholder 4">
            <a:extLst>
              <a:ext uri="{FF2B5EF4-FFF2-40B4-BE49-F238E27FC236}">
                <a16:creationId xmlns:a16="http://schemas.microsoft.com/office/drawing/2014/main" id="{43EA8548-A2A4-3C8C-956F-3C61E5B6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5BAE4856-D039-1D83-1E5F-CC91457C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4C867-9165-458A-8680-D3CB54B762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F1A11DFB-D47C-467A-C619-28664D517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856AB4AE-F245-5ED8-39CD-62502378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 b="1">
                <a:latin typeface="Times New Roman" panose="02020603050405020304" pitchFamily="18" charset="0"/>
              </a:rPr>
              <a:t>Example 2: </a:t>
            </a:r>
            <a:r>
              <a:rPr lang="en-IE" altLang="en-US" sz="2400">
                <a:latin typeface="Times New Roman" panose="02020603050405020304" pitchFamily="18" charset="0"/>
              </a:rPr>
              <a:t>Consider the line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3</a:t>
            </a:r>
            <a:r>
              <a:rPr lang="en-IE" altLang="en-US" sz="2400">
                <a:latin typeface="Times New Roman" panose="02020603050405020304" pitchFamily="18" charset="0"/>
              </a:rPr>
              <a:t> to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4</a:t>
            </a:r>
            <a:r>
              <a:rPr lang="en-IE" altLang="en-US" sz="2400">
                <a:latin typeface="Times New Roman" panose="02020603050405020304" pitchFamily="18" charset="0"/>
              </a:rPr>
              <a:t> below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Start at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4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From the region codes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of the two end-points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we know the line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crosses the left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boundary so calculate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the intersection point to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generate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4</a:t>
            </a:r>
            <a:r>
              <a:rPr lang="en-IE" altLang="en-US" sz="2400">
                <a:latin typeface="Times New Roman" panose="02020603050405020304" pitchFamily="18" charset="0"/>
              </a:rPr>
              <a:t>’</a:t>
            </a:r>
          </a:p>
          <a:p>
            <a:pPr lvl="1" eaLnBrk="1" hangingPunct="1"/>
            <a:endParaRPr lang="en-IE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The line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to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’ is completely outside the window so is clipped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6327" name="Group 4">
            <a:extLst>
              <a:ext uri="{FF2B5EF4-FFF2-40B4-BE49-F238E27FC236}">
                <a16:creationId xmlns:a16="http://schemas.microsoft.com/office/drawing/2014/main" id="{C53C81BC-0077-7A51-7FD0-9F306A1C37FA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2055813"/>
            <a:ext cx="4022725" cy="3317875"/>
            <a:chOff x="3026" y="2050"/>
            <a:chExt cx="2534" cy="2090"/>
          </a:xfrm>
        </p:grpSpPr>
        <p:sp>
          <p:nvSpPr>
            <p:cNvPr id="56328" name="Line 5">
              <a:extLst>
                <a:ext uri="{FF2B5EF4-FFF2-40B4-BE49-F238E27FC236}">
                  <a16:creationId xmlns:a16="http://schemas.microsoft.com/office/drawing/2014/main" id="{B0C4F8EE-E7A0-5F1F-128E-36296CF5DE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130" y="29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6">
              <a:extLst>
                <a:ext uri="{FF2B5EF4-FFF2-40B4-BE49-F238E27FC236}">
                  <a16:creationId xmlns:a16="http://schemas.microsoft.com/office/drawing/2014/main" id="{7171E19A-B989-DADA-CE5D-35E7BA5D8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381" y="29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7">
              <a:extLst>
                <a:ext uri="{FF2B5EF4-FFF2-40B4-BE49-F238E27FC236}">
                  <a16:creationId xmlns:a16="http://schemas.microsoft.com/office/drawing/2014/main" id="{31175B2F-11DD-DD0F-F796-EE1F24CC0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4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8">
              <a:extLst>
                <a:ext uri="{FF2B5EF4-FFF2-40B4-BE49-F238E27FC236}">
                  <a16:creationId xmlns:a16="http://schemas.microsoft.com/office/drawing/2014/main" id="{DCFE6FEA-D865-3DEA-6EFD-C116D7EAE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3" y="33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9">
              <a:extLst>
                <a:ext uri="{FF2B5EF4-FFF2-40B4-BE49-F238E27FC236}">
                  <a16:creationId xmlns:a16="http://schemas.microsoft.com/office/drawing/2014/main" id="{C57F8D2C-EF73-F676-77B2-C174C8DC2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39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0">
              <a:extLst>
                <a:ext uri="{FF2B5EF4-FFF2-40B4-BE49-F238E27FC236}">
                  <a16:creationId xmlns:a16="http://schemas.microsoft.com/office/drawing/2014/main" id="{5C2BEC00-82D1-8E95-32E0-764A489C4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0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Rectangle 11">
              <a:extLst>
                <a:ext uri="{FF2B5EF4-FFF2-40B4-BE49-F238E27FC236}">
                  <a16:creationId xmlns:a16="http://schemas.microsoft.com/office/drawing/2014/main" id="{4657F015-AFBA-3378-1E00-0B30B0D7E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4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35" name="Line 12">
              <a:extLst>
                <a:ext uri="{FF2B5EF4-FFF2-40B4-BE49-F238E27FC236}">
                  <a16:creationId xmlns:a16="http://schemas.microsoft.com/office/drawing/2014/main" id="{CD218C46-FEC3-B5CA-F9E3-FC35DB2AF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4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13">
              <a:extLst>
                <a:ext uri="{FF2B5EF4-FFF2-40B4-BE49-F238E27FC236}">
                  <a16:creationId xmlns:a16="http://schemas.microsoft.com/office/drawing/2014/main" id="{F305AC93-B86C-E4D6-A607-580B0A253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33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14">
              <a:extLst>
                <a:ext uri="{FF2B5EF4-FFF2-40B4-BE49-F238E27FC236}">
                  <a16:creationId xmlns:a16="http://schemas.microsoft.com/office/drawing/2014/main" id="{08FD81A8-B7F0-8445-D266-0252FDADF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15">
              <a:extLst>
                <a:ext uri="{FF2B5EF4-FFF2-40B4-BE49-F238E27FC236}">
                  <a16:creationId xmlns:a16="http://schemas.microsoft.com/office/drawing/2014/main" id="{F52A3CE9-200C-2E1B-B67C-42A7F767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Text Box 16">
              <a:extLst>
                <a:ext uri="{FF2B5EF4-FFF2-40B4-BE49-F238E27FC236}">
                  <a16:creationId xmlns:a16="http://schemas.microsoft.com/office/drawing/2014/main" id="{E1D8D4DE-9DE8-C280-9248-E9F164733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326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56340" name="Text Box 17">
              <a:extLst>
                <a:ext uri="{FF2B5EF4-FFF2-40B4-BE49-F238E27FC236}">
                  <a16:creationId xmlns:a16="http://schemas.microsoft.com/office/drawing/2014/main" id="{453E4F4B-6219-350B-2F42-C26068DC2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323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56341" name="Text Box 18">
              <a:extLst>
                <a:ext uri="{FF2B5EF4-FFF2-40B4-BE49-F238E27FC236}">
                  <a16:creationId xmlns:a16="http://schemas.microsoft.com/office/drawing/2014/main" id="{7CE5E21C-A570-3C64-5315-50771126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" y="390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56342" name="Text Box 19">
              <a:extLst>
                <a:ext uri="{FF2B5EF4-FFF2-40B4-BE49-F238E27FC236}">
                  <a16:creationId xmlns:a16="http://schemas.microsoft.com/office/drawing/2014/main" id="{1F342FBE-333E-8C9F-C8D0-8551AAD24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" y="390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56343" name="Text Box 20">
              <a:extLst>
                <a:ext uri="{FF2B5EF4-FFF2-40B4-BE49-F238E27FC236}">
                  <a16:creationId xmlns:a16="http://schemas.microsoft.com/office/drawing/2014/main" id="{84F8857B-B661-C518-8B6F-109F564B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228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56344" name="Text Box 21">
              <a:extLst>
                <a:ext uri="{FF2B5EF4-FFF2-40B4-BE49-F238E27FC236}">
                  <a16:creationId xmlns:a16="http://schemas.microsoft.com/office/drawing/2014/main" id="{3251AA9D-8044-AABC-B706-614CBD9B4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2163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4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’ [1001]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  <p:sp>
          <p:nvSpPr>
            <p:cNvPr id="56345" name="Line 22">
              <a:extLst>
                <a:ext uri="{FF2B5EF4-FFF2-40B4-BE49-F238E27FC236}">
                  <a16:creationId xmlns:a16="http://schemas.microsoft.com/office/drawing/2014/main" id="{0F157E9F-C15C-09C5-1D38-0F5689BFA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2160"/>
              <a:ext cx="509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Text Box 23">
              <a:extLst>
                <a:ext uri="{FF2B5EF4-FFF2-40B4-BE49-F238E27FC236}">
                  <a16:creationId xmlns:a16="http://schemas.microsoft.com/office/drawing/2014/main" id="{2F77EFF7-C2FD-9680-FD0B-EDEF52D4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" y="261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3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56347" name="Text Box 24">
              <a:extLst>
                <a:ext uri="{FF2B5EF4-FFF2-40B4-BE49-F238E27FC236}">
                  <a16:creationId xmlns:a16="http://schemas.microsoft.com/office/drawing/2014/main" id="{7931C100-9D51-D193-DFF6-A401BF1A1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207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4 </a:t>
              </a:r>
              <a:r>
                <a:rPr lang="en-IE" altLang="en-US" sz="1400" b="1" baseline="0"/>
                <a:t>[1000]</a:t>
              </a:r>
              <a:endParaRPr lang="en-US" altLang="en-US" sz="1400" b="1" baseline="0"/>
            </a:p>
          </p:txBody>
        </p:sp>
        <p:sp>
          <p:nvSpPr>
            <p:cNvPr id="56348" name="Oval 25">
              <a:extLst>
                <a:ext uri="{FF2B5EF4-FFF2-40B4-BE49-F238E27FC236}">
                  <a16:creationId xmlns:a16="http://schemas.microsoft.com/office/drawing/2014/main" id="{402E6A37-DF13-904E-4665-00EC6B342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292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49" name="Line 26">
              <a:extLst>
                <a:ext uri="{FF2B5EF4-FFF2-40B4-BE49-F238E27FC236}">
                  <a16:creationId xmlns:a16="http://schemas.microsoft.com/office/drawing/2014/main" id="{FF71FA88-5B29-8948-817E-35018D8E1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2314"/>
              <a:ext cx="336" cy="3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0" name="Text Box 27">
              <a:extLst>
                <a:ext uri="{FF2B5EF4-FFF2-40B4-BE49-F238E27FC236}">
                  <a16:creationId xmlns:a16="http://schemas.microsoft.com/office/drawing/2014/main" id="{A8C0D377-4E45-A1F5-5E32-51E2846C4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618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FF0000"/>
                  </a:solidFill>
                </a:rPr>
                <a:t>P</a:t>
              </a:r>
              <a:r>
                <a:rPr lang="en-IE" altLang="en-US" sz="1400" b="1">
                  <a:solidFill>
                    <a:srgbClr val="FF0000"/>
                  </a:solidFill>
                </a:rPr>
                <a:t>3</a:t>
              </a:r>
              <a:r>
                <a:rPr lang="en-IE" altLang="en-US" sz="1400" b="1" baseline="0">
                  <a:solidFill>
                    <a:srgbClr val="FF0000"/>
                  </a:solidFill>
                </a:rPr>
                <a:t> [0001]</a:t>
              </a:r>
              <a:endParaRPr lang="en-US" altLang="en-US" sz="1400" b="1" baseline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05B60717-903B-04A5-8138-09D65D6721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220E1-EA4C-49E0-8911-3EB9BC2FCF55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65ECBE7F-338E-7206-FE81-A69CFA5D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416E76D4-4FC6-C5C2-C8AC-CA1972D8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036841-04CE-4796-AE85-5D3A672D3B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6AB3B440-7ACB-40F0-1755-B0257C77C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339C74E6-3A40-8E2C-ABAB-4FFC59C9D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 b="1">
                <a:latin typeface="Times New Roman" panose="02020603050405020304" pitchFamily="18" charset="0"/>
              </a:rPr>
              <a:t>Example 3: </a:t>
            </a:r>
            <a:r>
              <a:rPr lang="en-IE" altLang="en-US" sz="2400">
                <a:latin typeface="Times New Roman" panose="02020603050405020304" pitchFamily="18" charset="0"/>
              </a:rPr>
              <a:t>Consider the line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7</a:t>
            </a:r>
            <a:r>
              <a:rPr lang="en-IE" altLang="en-US" sz="2400">
                <a:latin typeface="Times New Roman" panose="02020603050405020304" pitchFamily="18" charset="0"/>
              </a:rPr>
              <a:t> to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8</a:t>
            </a:r>
            <a:r>
              <a:rPr lang="en-IE" altLang="en-US" sz="2400">
                <a:latin typeface="Times New Roman" panose="02020603050405020304" pitchFamily="18" charset="0"/>
              </a:rPr>
              <a:t> below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Start at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7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</a:rPr>
              <a:t>From the two region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codes of the two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end-points we know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the line crosses the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left boundary so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calculate the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intersection point to </a:t>
            </a:r>
            <a:br>
              <a:rPr lang="en-IE" altLang="en-US" sz="2400">
                <a:latin typeface="Times New Roman" panose="02020603050405020304" pitchFamily="18" charset="0"/>
              </a:rPr>
            </a:br>
            <a:r>
              <a:rPr lang="en-IE" altLang="en-US" sz="2400">
                <a:latin typeface="Times New Roman" panose="02020603050405020304" pitchFamily="18" charset="0"/>
              </a:rPr>
              <a:t>generate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7</a:t>
            </a:r>
            <a:r>
              <a:rPr lang="en-IE" altLang="en-US" sz="2400">
                <a:latin typeface="Times New Roman" panose="02020603050405020304" pitchFamily="18" charset="0"/>
              </a:rPr>
              <a:t>’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8375" name="Group 4">
            <a:extLst>
              <a:ext uri="{FF2B5EF4-FFF2-40B4-BE49-F238E27FC236}">
                <a16:creationId xmlns:a16="http://schemas.microsoft.com/office/drawing/2014/main" id="{690C288A-C4B1-357B-2260-E0CA09E9666A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2135188"/>
            <a:ext cx="4594225" cy="3317875"/>
            <a:chOff x="2906" y="2150"/>
            <a:chExt cx="2894" cy="2090"/>
          </a:xfrm>
        </p:grpSpPr>
        <p:sp>
          <p:nvSpPr>
            <p:cNvPr id="58376" name="Line 5">
              <a:extLst>
                <a:ext uri="{FF2B5EF4-FFF2-40B4-BE49-F238E27FC236}">
                  <a16:creationId xmlns:a16="http://schemas.microsoft.com/office/drawing/2014/main" id="{EE382106-7D49-2F36-79B5-BD24048991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010" y="30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6">
              <a:extLst>
                <a:ext uri="{FF2B5EF4-FFF2-40B4-BE49-F238E27FC236}">
                  <a16:creationId xmlns:a16="http://schemas.microsoft.com/office/drawing/2014/main" id="{DF695533-65B4-7B4D-9DEB-273308A256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61" y="30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7">
              <a:extLst>
                <a:ext uri="{FF2B5EF4-FFF2-40B4-BE49-F238E27FC236}">
                  <a16:creationId xmlns:a16="http://schemas.microsoft.com/office/drawing/2014/main" id="{F55812E1-AEA2-FFEC-290B-86CD88C0A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7" y="25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8">
              <a:extLst>
                <a:ext uri="{FF2B5EF4-FFF2-40B4-BE49-F238E27FC236}">
                  <a16:creationId xmlns:a16="http://schemas.microsoft.com/office/drawing/2014/main" id="{0C3C495C-0409-A334-0EBF-E9E29A830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3" y="34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9">
              <a:extLst>
                <a:ext uri="{FF2B5EF4-FFF2-40B4-BE49-F238E27FC236}">
                  <a16:creationId xmlns:a16="http://schemas.microsoft.com/office/drawing/2014/main" id="{9D00DE2B-E158-6F72-F656-FC78BDD3F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40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0">
              <a:extLst>
                <a:ext uri="{FF2B5EF4-FFF2-40B4-BE49-F238E27FC236}">
                  <a16:creationId xmlns:a16="http://schemas.microsoft.com/office/drawing/2014/main" id="{09BD5E3D-0AF7-E7B6-B6CB-711F57BBF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6" y="21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1">
              <a:extLst>
                <a:ext uri="{FF2B5EF4-FFF2-40B4-BE49-F238E27FC236}">
                  <a16:creationId xmlns:a16="http://schemas.microsoft.com/office/drawing/2014/main" id="{903E7E62-57CC-07D3-171C-775EC82B9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25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3" name="Line 12">
              <a:extLst>
                <a:ext uri="{FF2B5EF4-FFF2-40B4-BE49-F238E27FC236}">
                  <a16:creationId xmlns:a16="http://schemas.microsoft.com/office/drawing/2014/main" id="{2104889C-6579-867F-6DB6-1EC05A085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8" y="25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13">
              <a:extLst>
                <a:ext uri="{FF2B5EF4-FFF2-40B4-BE49-F238E27FC236}">
                  <a16:creationId xmlns:a16="http://schemas.microsoft.com/office/drawing/2014/main" id="{07DABF3E-1303-ACCE-D5EB-B1E6548F4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8" y="34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Line 14">
              <a:extLst>
                <a:ext uri="{FF2B5EF4-FFF2-40B4-BE49-F238E27FC236}">
                  <a16:creationId xmlns:a16="http://schemas.microsoft.com/office/drawing/2014/main" id="{B2E06C0E-24C0-EE3C-15E3-DBFF7DE82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15">
              <a:extLst>
                <a:ext uri="{FF2B5EF4-FFF2-40B4-BE49-F238E27FC236}">
                  <a16:creationId xmlns:a16="http://schemas.microsoft.com/office/drawing/2014/main" id="{DB11EF5C-8627-7E20-1BA2-8619E9E33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Text Box 16">
              <a:extLst>
                <a:ext uri="{FF2B5EF4-FFF2-40B4-BE49-F238E27FC236}">
                  <a16:creationId xmlns:a16="http://schemas.microsoft.com/office/drawing/2014/main" id="{8119A278-78BE-E39E-D529-C99E21BFF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58388" name="Text Box 17">
              <a:extLst>
                <a:ext uri="{FF2B5EF4-FFF2-40B4-BE49-F238E27FC236}">
                  <a16:creationId xmlns:a16="http://schemas.microsoft.com/office/drawing/2014/main" id="{34A9A329-76E7-5E7F-6FED-059E0C01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58389" name="Text Box 18">
              <a:extLst>
                <a:ext uri="{FF2B5EF4-FFF2-40B4-BE49-F238E27FC236}">
                  <a16:creationId xmlns:a16="http://schemas.microsoft.com/office/drawing/2014/main" id="{021022FF-D042-949D-0867-01C8E10BC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58390" name="Text Box 19">
              <a:extLst>
                <a:ext uri="{FF2B5EF4-FFF2-40B4-BE49-F238E27FC236}">
                  <a16:creationId xmlns:a16="http://schemas.microsoft.com/office/drawing/2014/main" id="{E0CAA915-80D4-E101-90EF-34BC497B3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58391" name="Text Box 20">
              <a:extLst>
                <a:ext uri="{FF2B5EF4-FFF2-40B4-BE49-F238E27FC236}">
                  <a16:creationId xmlns:a16="http://schemas.microsoft.com/office/drawing/2014/main" id="{13FA1F0E-799A-A6E5-5A22-233F4B080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58392" name="Text Box 21">
              <a:extLst>
                <a:ext uri="{FF2B5EF4-FFF2-40B4-BE49-F238E27FC236}">
                  <a16:creationId xmlns:a16="http://schemas.microsoft.com/office/drawing/2014/main" id="{5F2111B1-5ED0-8574-0D02-C4ADF416D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7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’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58393" name="Line 22">
              <a:extLst>
                <a:ext uri="{FF2B5EF4-FFF2-40B4-BE49-F238E27FC236}">
                  <a16:creationId xmlns:a16="http://schemas.microsoft.com/office/drawing/2014/main" id="{94442DA8-8447-FEC0-5966-FF7A8D70B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059"/>
              <a:ext cx="2013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23">
              <a:extLst>
                <a:ext uri="{FF2B5EF4-FFF2-40B4-BE49-F238E27FC236}">
                  <a16:creationId xmlns:a16="http://schemas.microsoft.com/office/drawing/2014/main" id="{A18CE9C1-627B-9A2D-0C62-BD274CEE9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58395" name="Text Box 24">
              <a:extLst>
                <a:ext uri="{FF2B5EF4-FFF2-40B4-BE49-F238E27FC236}">
                  <a16:creationId xmlns:a16="http://schemas.microsoft.com/office/drawing/2014/main" id="{6DFBAF6D-C971-5C29-86E9-58E6C1EF6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58396" name="Oval 25">
              <a:extLst>
                <a:ext uri="{FF2B5EF4-FFF2-40B4-BE49-F238E27FC236}">
                  <a16:creationId xmlns:a16="http://schemas.microsoft.com/office/drawing/2014/main" id="{0A2BB05E-08B2-D09F-7914-8F692BEF2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97" name="Text Box 26">
              <a:extLst>
                <a:ext uri="{FF2B5EF4-FFF2-40B4-BE49-F238E27FC236}">
                  <a16:creationId xmlns:a16="http://schemas.microsoft.com/office/drawing/2014/main" id="{BA487D08-BA98-A3C7-4C72-8D5D2F50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8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’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58398" name="Oval 27">
              <a:extLst>
                <a:ext uri="{FF2B5EF4-FFF2-40B4-BE49-F238E27FC236}">
                  <a16:creationId xmlns:a16="http://schemas.microsoft.com/office/drawing/2014/main" id="{6B2F2BFC-E827-F5F7-57BD-766F80444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99" name="Line 28">
              <a:extLst>
                <a:ext uri="{FF2B5EF4-FFF2-40B4-BE49-F238E27FC236}">
                  <a16:creationId xmlns:a16="http://schemas.microsoft.com/office/drawing/2014/main" id="{A7B43A74-2BC3-BAE7-7A56-06C4FCC3C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3090"/>
              <a:ext cx="1267" cy="14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2E0E2920-F995-E977-1448-F5DC95B2B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281D2-8CD1-4E2C-AE4A-F19360AFC905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349F4A1D-4983-880B-2ED2-DF893D88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F6767B6D-C1B6-B09A-146E-99F8C1F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09822B-6035-4931-9B0C-7B97B7FB49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5036FFD9-A5E6-6EDA-4F46-D3E2C9195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9DE50C69-D638-43A9-4178-03B909BCC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altLang="en-US" sz="2400" b="1">
                <a:latin typeface="Times New Roman" panose="02020603050405020304" pitchFamily="18" charset="0"/>
              </a:rPr>
              <a:t>Example 4: </a:t>
            </a:r>
            <a:r>
              <a:rPr lang="en-IE" altLang="en-US" sz="2400">
                <a:latin typeface="Times New Roman" panose="02020603050405020304" pitchFamily="18" charset="0"/>
              </a:rPr>
              <a:t>Consider the line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7</a:t>
            </a:r>
            <a:r>
              <a:rPr lang="en-IE" altLang="en-US" sz="2400">
                <a:latin typeface="Times New Roman" panose="02020603050405020304" pitchFamily="18" charset="0"/>
              </a:rPr>
              <a:t>’ to P</a:t>
            </a:r>
            <a:r>
              <a:rPr lang="en-IE" altLang="en-US" sz="2400" baseline="-25000">
                <a:latin typeface="Times New Roman" panose="02020603050405020304" pitchFamily="18" charset="0"/>
              </a:rPr>
              <a:t>8</a:t>
            </a:r>
            <a:endParaRPr lang="en-IE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Start at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Calculate the </a:t>
            </a:r>
            <a:b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intersection with the </a:t>
            </a:r>
            <a:b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right boundary to </a:t>
            </a:r>
            <a:b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generate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’</a:t>
            </a:r>
          </a:p>
          <a:p>
            <a:pPr lvl="1" eaLnBrk="1" hangingPunct="1"/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’ to P</a:t>
            </a:r>
            <a:r>
              <a:rPr lang="en-IE" altLang="en-US" sz="2400" baseline="-2500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’ is inside </a:t>
            </a:r>
            <a:b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the window so is </a:t>
            </a:r>
            <a:b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E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retained</a:t>
            </a:r>
            <a:endParaRPr lang="en-GB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0423" name="Group 4">
            <a:extLst>
              <a:ext uri="{FF2B5EF4-FFF2-40B4-BE49-F238E27FC236}">
                <a16:creationId xmlns:a16="http://schemas.microsoft.com/office/drawing/2014/main" id="{89B53A89-7318-E865-12AF-ABEE6E2BA3AF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2138363"/>
            <a:ext cx="4594225" cy="3317875"/>
            <a:chOff x="2906" y="2150"/>
            <a:chExt cx="2894" cy="2090"/>
          </a:xfrm>
        </p:grpSpPr>
        <p:sp>
          <p:nvSpPr>
            <p:cNvPr id="60424" name="Line 5">
              <a:extLst>
                <a:ext uri="{FF2B5EF4-FFF2-40B4-BE49-F238E27FC236}">
                  <a16:creationId xmlns:a16="http://schemas.microsoft.com/office/drawing/2014/main" id="{9CA59465-9D62-B010-D620-1EFCD0A217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010" y="30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6">
              <a:extLst>
                <a:ext uri="{FF2B5EF4-FFF2-40B4-BE49-F238E27FC236}">
                  <a16:creationId xmlns:a16="http://schemas.microsoft.com/office/drawing/2014/main" id="{4BFC68AD-2267-6EBC-31D6-36E3CB3F5B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61" y="30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7">
              <a:extLst>
                <a:ext uri="{FF2B5EF4-FFF2-40B4-BE49-F238E27FC236}">
                  <a16:creationId xmlns:a16="http://schemas.microsoft.com/office/drawing/2014/main" id="{340888E1-84C9-0478-E081-500F0E2E0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7" y="25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8">
              <a:extLst>
                <a:ext uri="{FF2B5EF4-FFF2-40B4-BE49-F238E27FC236}">
                  <a16:creationId xmlns:a16="http://schemas.microsoft.com/office/drawing/2014/main" id="{78328183-FDCB-3732-E200-DA1F4A94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3" y="34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9">
              <a:extLst>
                <a:ext uri="{FF2B5EF4-FFF2-40B4-BE49-F238E27FC236}">
                  <a16:creationId xmlns:a16="http://schemas.microsoft.com/office/drawing/2014/main" id="{E89F834C-520D-E52C-8F9D-B2B0E945B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40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Line 10">
              <a:extLst>
                <a:ext uri="{FF2B5EF4-FFF2-40B4-BE49-F238E27FC236}">
                  <a16:creationId xmlns:a16="http://schemas.microsoft.com/office/drawing/2014/main" id="{F5B4F296-5643-9F14-1F65-B1D3831B7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6" y="21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Rectangle 11">
              <a:extLst>
                <a:ext uri="{FF2B5EF4-FFF2-40B4-BE49-F238E27FC236}">
                  <a16:creationId xmlns:a16="http://schemas.microsoft.com/office/drawing/2014/main" id="{E0753AA8-32E7-33FF-6F88-A1610DE5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25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431" name="Line 12">
              <a:extLst>
                <a:ext uri="{FF2B5EF4-FFF2-40B4-BE49-F238E27FC236}">
                  <a16:creationId xmlns:a16="http://schemas.microsoft.com/office/drawing/2014/main" id="{E1890EF1-BEA0-726C-75FA-58B3A8699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8" y="25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Line 13">
              <a:extLst>
                <a:ext uri="{FF2B5EF4-FFF2-40B4-BE49-F238E27FC236}">
                  <a16:creationId xmlns:a16="http://schemas.microsoft.com/office/drawing/2014/main" id="{B95F2820-CBC5-565A-1BB1-8C6DAABB6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8" y="34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14">
              <a:extLst>
                <a:ext uri="{FF2B5EF4-FFF2-40B4-BE49-F238E27FC236}">
                  <a16:creationId xmlns:a16="http://schemas.microsoft.com/office/drawing/2014/main" id="{7825BF7E-BB19-ACE5-7671-924462A1F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15">
              <a:extLst>
                <a:ext uri="{FF2B5EF4-FFF2-40B4-BE49-F238E27FC236}">
                  <a16:creationId xmlns:a16="http://schemas.microsoft.com/office/drawing/2014/main" id="{CA994D74-3E04-046A-7931-25CD4EAAC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Text Box 16">
              <a:extLst>
                <a:ext uri="{FF2B5EF4-FFF2-40B4-BE49-F238E27FC236}">
                  <a16:creationId xmlns:a16="http://schemas.microsoft.com/office/drawing/2014/main" id="{92AC1740-C513-BC86-B7CD-C4EC161E5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60436" name="Text Box 17">
              <a:extLst>
                <a:ext uri="{FF2B5EF4-FFF2-40B4-BE49-F238E27FC236}">
                  <a16:creationId xmlns:a16="http://schemas.microsoft.com/office/drawing/2014/main" id="{FA5E5CDA-6E3F-5217-548C-9BB7C7587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wy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60437" name="Text Box 18">
              <a:extLst>
                <a:ext uri="{FF2B5EF4-FFF2-40B4-BE49-F238E27FC236}">
                  <a16:creationId xmlns:a16="http://schemas.microsoft.com/office/drawing/2014/main" id="{9D519EE3-EA78-6B4F-C23E-D7F070C8A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min</a:t>
              </a:r>
              <a:endParaRPr lang="en-US" altLang="en-US" sz="1800" baseline="0"/>
            </a:p>
          </p:txBody>
        </p:sp>
        <p:sp>
          <p:nvSpPr>
            <p:cNvPr id="60438" name="Text Box 19">
              <a:extLst>
                <a:ext uri="{FF2B5EF4-FFF2-40B4-BE49-F238E27FC236}">
                  <a16:creationId xmlns:a16="http://schemas.microsoft.com/office/drawing/2014/main" id="{4F782F2F-95C3-1212-E46C-47CFACB41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wx</a:t>
              </a:r>
              <a:r>
                <a:rPr lang="en-IE" altLang="en-US" sz="1800"/>
                <a:t>max</a:t>
              </a:r>
              <a:endParaRPr lang="en-US" altLang="en-US" sz="1800" baseline="0"/>
            </a:p>
          </p:txBody>
        </p:sp>
        <p:sp>
          <p:nvSpPr>
            <p:cNvPr id="60439" name="Text Box 20">
              <a:extLst>
                <a:ext uri="{FF2B5EF4-FFF2-40B4-BE49-F238E27FC236}">
                  <a16:creationId xmlns:a16="http://schemas.microsoft.com/office/drawing/2014/main" id="{0BAC1243-3FD1-9BC5-64A3-F12E37BA5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60440" name="Text Box 21">
              <a:extLst>
                <a:ext uri="{FF2B5EF4-FFF2-40B4-BE49-F238E27FC236}">
                  <a16:creationId xmlns:a16="http://schemas.microsoft.com/office/drawing/2014/main" id="{937CF894-79C5-B996-3CE6-DC99EF320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7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’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60441" name="Line 22">
              <a:extLst>
                <a:ext uri="{FF2B5EF4-FFF2-40B4-BE49-F238E27FC236}">
                  <a16:creationId xmlns:a16="http://schemas.microsoft.com/office/drawing/2014/main" id="{C233E3D6-43C9-D1D8-6657-1A40023B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059"/>
              <a:ext cx="2013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Text Box 23">
              <a:extLst>
                <a:ext uri="{FF2B5EF4-FFF2-40B4-BE49-F238E27FC236}">
                  <a16:creationId xmlns:a16="http://schemas.microsoft.com/office/drawing/2014/main" id="{086A9BED-2850-894A-BF7E-CBB94F476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7</a:t>
              </a:r>
              <a:r>
                <a:rPr lang="en-IE" altLang="en-US" sz="1400" b="1" baseline="0"/>
                <a:t> [0001]</a:t>
              </a:r>
              <a:endParaRPr lang="en-US" altLang="en-US" sz="1400" b="1" baseline="0"/>
            </a:p>
          </p:txBody>
        </p:sp>
        <p:sp>
          <p:nvSpPr>
            <p:cNvPr id="60443" name="Text Box 24">
              <a:extLst>
                <a:ext uri="{FF2B5EF4-FFF2-40B4-BE49-F238E27FC236}">
                  <a16:creationId xmlns:a16="http://schemas.microsoft.com/office/drawing/2014/main" id="{5A8237C8-C514-622E-1EF1-0D5811E0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/>
                <a:t>P</a:t>
              </a:r>
              <a:r>
                <a:rPr lang="en-IE" altLang="en-US" sz="1400" b="1"/>
                <a:t>8</a:t>
              </a:r>
              <a:r>
                <a:rPr lang="en-IE" altLang="en-US" sz="1400" b="1" baseline="0"/>
                <a:t> [0010]</a:t>
              </a:r>
              <a:endParaRPr lang="en-US" altLang="en-US" sz="1400" b="1" baseline="0"/>
            </a:p>
          </p:txBody>
        </p:sp>
        <p:sp>
          <p:nvSpPr>
            <p:cNvPr id="60444" name="Oval 25">
              <a:extLst>
                <a:ext uri="{FF2B5EF4-FFF2-40B4-BE49-F238E27FC236}">
                  <a16:creationId xmlns:a16="http://schemas.microsoft.com/office/drawing/2014/main" id="{6ACCD2B0-E971-9CF0-2A9D-847B2A65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445" name="Text Box 26">
              <a:extLst>
                <a:ext uri="{FF2B5EF4-FFF2-40B4-BE49-F238E27FC236}">
                  <a16:creationId xmlns:a16="http://schemas.microsoft.com/office/drawing/2014/main" id="{FB70D516-0030-ABFE-CB09-AC8E130BC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baseline="0">
                  <a:solidFill>
                    <a:srgbClr val="3333CC"/>
                  </a:solidFill>
                </a:rPr>
                <a:t>P</a:t>
              </a:r>
              <a:r>
                <a:rPr lang="en-IE" altLang="en-US" sz="1400" b="1">
                  <a:solidFill>
                    <a:srgbClr val="3333CC"/>
                  </a:solidFill>
                </a:rPr>
                <a:t>8</a:t>
              </a:r>
              <a:r>
                <a:rPr lang="en-IE" altLang="en-US" sz="1400" b="1" baseline="0">
                  <a:solidFill>
                    <a:srgbClr val="3333CC"/>
                  </a:solidFill>
                </a:rPr>
                <a:t>’ [0000]</a:t>
              </a:r>
              <a:endParaRPr lang="en-US" altLang="en-US" sz="1400" b="1" baseline="0">
                <a:solidFill>
                  <a:srgbClr val="3333CC"/>
                </a:solidFill>
              </a:endParaRPr>
            </a:p>
          </p:txBody>
        </p:sp>
        <p:sp>
          <p:nvSpPr>
            <p:cNvPr id="60446" name="Oval 27">
              <a:extLst>
                <a:ext uri="{FF2B5EF4-FFF2-40B4-BE49-F238E27FC236}">
                  <a16:creationId xmlns:a16="http://schemas.microsoft.com/office/drawing/2014/main" id="{5EADF1B3-31E0-E3E7-2F01-AE9E9990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447" name="Line 28">
              <a:extLst>
                <a:ext uri="{FF2B5EF4-FFF2-40B4-BE49-F238E27FC236}">
                  <a16:creationId xmlns:a16="http://schemas.microsoft.com/office/drawing/2014/main" id="{CF555331-DBB8-CF35-E0F6-CE6BBE817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3090"/>
              <a:ext cx="1267" cy="14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CA0F026A-5A62-6F10-46A7-71174D3862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4099F-7385-4210-BF3D-35A3F0A31EF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148F57D2-FDED-E40F-B4CC-34E9A93D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2F93605C-C722-A536-0E6F-7D7A4441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76725-463E-4337-8C14-E9141E6B70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5066B97E-8DA6-A90B-0F80-429447250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173AA77D-6F18-CFEC-D73E-3F4775BB1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 algn="ctr" eaLnBrk="1" hangingPunct="1">
              <a:lnSpc>
                <a:spcPct val="90000"/>
              </a:lnSpc>
              <a:buFontTx/>
              <a:buNone/>
            </a:pPr>
            <a:r>
              <a:rPr lang="en-IE" altLang="en-US" sz="2800">
                <a:latin typeface="Times New Roman" panose="02020603050405020304" pitchFamily="18" charset="0"/>
              </a:rPr>
              <a:t>Mid-Point Subdivision Method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GB" altLang="en-US" sz="2000">
                <a:latin typeface="Times New Roman" panose="02020603050405020304" pitchFamily="18" charset="0"/>
              </a:rPr>
              <a:t>Algorithm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Initialise the list of lines to all lines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Classify lines as in </a:t>
            </a:r>
            <a:r>
              <a:rPr lang="en-GB" altLang="en-US" sz="1800" b="1" i="1">
                <a:latin typeface="Times New Roman" panose="02020603050405020304" pitchFamily="18" charset="0"/>
              </a:rPr>
              <a:t>Phase I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altLang="en-US" sz="1600">
                <a:latin typeface="Times New Roman" panose="02020603050405020304" pitchFamily="18" charset="0"/>
              </a:rPr>
              <a:t>Assign 4 point bit codes to both end points a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0</a:t>
            </a:r>
            <a:r>
              <a:rPr lang="en-GB" altLang="en-US" sz="1600">
                <a:latin typeface="Times New Roman" panose="02020603050405020304" pitchFamily="18" charset="0"/>
              </a:rPr>
              <a:t> and b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0</a:t>
            </a:r>
            <a:r>
              <a:rPr lang="en-GB" altLang="en-US" sz="1600">
                <a:latin typeface="Times New Roman" panose="02020603050405020304" pitchFamily="18" charset="0"/>
              </a:rPr>
              <a:t> 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altLang="en-US" sz="1600">
                <a:latin typeface="Times New Roman" panose="02020603050405020304" pitchFamily="18" charset="0"/>
              </a:rPr>
              <a:t>If (a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0</a:t>
            </a:r>
            <a:r>
              <a:rPr lang="en-GB" altLang="en-US" sz="1600">
                <a:latin typeface="Times New Roman" panose="02020603050405020304" pitchFamily="18" charset="0"/>
              </a:rPr>
              <a:t> = b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0 </a:t>
            </a:r>
            <a:r>
              <a:rPr lang="en-GB" altLang="en-US" sz="1600">
                <a:latin typeface="Times New Roman" panose="02020603050405020304" pitchFamily="18" charset="0"/>
              </a:rPr>
              <a:t> =  0 )Line in category 1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altLang="en-US" sz="1600">
                <a:latin typeface="Times New Roman" panose="02020603050405020304" pitchFamily="18" charset="0"/>
              </a:rPr>
              <a:t>If (a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0</a:t>
            </a:r>
            <a:r>
              <a:rPr lang="en-GB" altLang="en-US" sz="1600">
                <a:latin typeface="Times New Roman" panose="02020603050405020304" pitchFamily="18" charset="0"/>
              </a:rPr>
              <a:t>)AND (b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0 </a:t>
            </a:r>
            <a:r>
              <a:rPr lang="en-GB" altLang="en-US" sz="1600">
                <a:latin typeface="Times New Roman" panose="02020603050405020304" pitchFamily="18" charset="0"/>
              </a:rPr>
              <a:t>) #  0 ) Line in category 2</a:t>
            </a:r>
          </a:p>
          <a:p>
            <a:pPr marL="1743075" lvl="3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GB" altLang="en-US" sz="1600">
                <a:latin typeface="Times New Roman" panose="02020603050405020304" pitchFamily="18" charset="0"/>
              </a:rPr>
              <a:t>If (a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a</a:t>
            </a:r>
            <a:r>
              <a:rPr lang="en-GB" altLang="en-US" sz="1600" baseline="-25000">
                <a:latin typeface="Times New Roman" panose="02020603050405020304" pitchFamily="18" charset="0"/>
              </a:rPr>
              <a:t>0</a:t>
            </a:r>
            <a:r>
              <a:rPr lang="en-GB" altLang="en-US" sz="1600">
                <a:latin typeface="Times New Roman" panose="02020603050405020304" pitchFamily="18" charset="0"/>
              </a:rPr>
              <a:t>)AND (b</a:t>
            </a:r>
            <a:r>
              <a:rPr lang="en-GB" altLang="en-US" sz="1600" baseline="-25000">
                <a:latin typeface="Times New Roman" panose="02020603050405020304" pitchFamily="18" charset="0"/>
              </a:rPr>
              <a:t>3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2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1</a:t>
            </a:r>
            <a:r>
              <a:rPr lang="en-GB" altLang="en-US" sz="1600">
                <a:latin typeface="Times New Roman" panose="02020603050405020304" pitchFamily="18" charset="0"/>
              </a:rPr>
              <a:t>b</a:t>
            </a:r>
            <a:r>
              <a:rPr lang="en-GB" altLang="en-US" sz="1600" baseline="-25000">
                <a:latin typeface="Times New Roman" panose="02020603050405020304" pitchFamily="18" charset="0"/>
              </a:rPr>
              <a:t>0 </a:t>
            </a:r>
            <a:r>
              <a:rPr lang="en-GB" altLang="en-US" sz="1600">
                <a:latin typeface="Times New Roman" panose="02020603050405020304" pitchFamily="18" charset="0"/>
              </a:rPr>
              <a:t>) =  0 ) Line in category 3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Display all lines from the list in category 1 and remove;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Delete all lines from the list in category 2 as they are invisible;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Divide all lines of category 3 are into two smaller segments at mid-point </a:t>
            </a:r>
            <a:r>
              <a:rPr lang="en-GB" altLang="en-US" sz="1800" i="1">
                <a:latin typeface="Times New Roman" panose="02020603050405020304" pitchFamily="18" charset="0"/>
              </a:rPr>
              <a:t>(x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m</a:t>
            </a:r>
            <a:r>
              <a:rPr lang="en-GB" altLang="en-US" sz="1800" i="1">
                <a:latin typeface="Times New Roman" panose="02020603050405020304" pitchFamily="18" charset="0"/>
              </a:rPr>
              <a:t>,y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m</a:t>
            </a:r>
            <a:r>
              <a:rPr lang="en-GB" altLang="en-US" sz="1800" i="1">
                <a:latin typeface="Times New Roman" panose="02020603050405020304" pitchFamily="18" charset="0"/>
              </a:rPr>
              <a:t>)</a:t>
            </a:r>
            <a:r>
              <a:rPr lang="en-GB" altLang="en-US" sz="1800">
                <a:latin typeface="Times New Roman" panose="02020603050405020304" pitchFamily="18" charset="0"/>
              </a:rPr>
              <a:t> where </a:t>
            </a:r>
            <a:r>
              <a:rPr lang="en-GB" altLang="en-US" sz="1800" i="1">
                <a:latin typeface="Times New Roman" panose="02020603050405020304" pitchFamily="18" charset="0"/>
              </a:rPr>
              <a:t>x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m </a:t>
            </a:r>
            <a:r>
              <a:rPr lang="en-GB" altLang="en-US" sz="1800" i="1">
                <a:latin typeface="Times New Roman" panose="02020603050405020304" pitchFamily="18" charset="0"/>
              </a:rPr>
              <a:t>= (x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1 </a:t>
            </a:r>
            <a:r>
              <a:rPr lang="en-GB" altLang="en-US" sz="1800" i="1">
                <a:latin typeface="Times New Roman" panose="02020603050405020304" pitchFamily="18" charset="0"/>
              </a:rPr>
              <a:t>+x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2</a:t>
            </a:r>
            <a:r>
              <a:rPr lang="en-GB" altLang="en-US" sz="1800" i="1">
                <a:latin typeface="Times New Roman" panose="02020603050405020304" pitchFamily="18" charset="0"/>
              </a:rPr>
              <a:t>)/2 and y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m </a:t>
            </a:r>
            <a:r>
              <a:rPr lang="en-GB" altLang="en-US" sz="1800" i="1">
                <a:latin typeface="Times New Roman" panose="02020603050405020304" pitchFamily="18" charset="0"/>
              </a:rPr>
              <a:t>= (y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1 </a:t>
            </a:r>
            <a:r>
              <a:rPr lang="en-GB" altLang="en-US" sz="1800" i="1">
                <a:latin typeface="Times New Roman" panose="02020603050405020304" pitchFamily="18" charset="0"/>
              </a:rPr>
              <a:t>+y</a:t>
            </a:r>
            <a:r>
              <a:rPr lang="en-GB" altLang="en-US" sz="1800" i="1" baseline="-25000">
                <a:latin typeface="Times New Roman" panose="02020603050405020304" pitchFamily="18" charset="0"/>
              </a:rPr>
              <a:t>2</a:t>
            </a:r>
            <a:r>
              <a:rPr lang="en-GB" altLang="en-US" sz="1800" i="1">
                <a:latin typeface="Times New Roman" panose="02020603050405020304" pitchFamily="18" charset="0"/>
              </a:rPr>
              <a:t>)/2 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Remove the original line from list and enter its two newly created segments.</a:t>
            </a:r>
          </a:p>
          <a:p>
            <a:pPr marL="1327150" lvl="2" indent="-41275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1800">
                <a:latin typeface="Times New Roman" panose="02020603050405020304" pitchFamily="18" charset="0"/>
              </a:rPr>
              <a:t>Repeat step 2-5 until list is null.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A29F9FD7-19CC-864D-A0E7-188CDE84F9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2F061-86B0-4504-8A27-999E0680F731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EB0483AA-F507-5832-FFD3-1ACBE1B2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FBC9FC5C-E1DC-7EC4-4EF4-7A1B2DD5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00C50-B605-4111-A0DF-48095C5C60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063F383C-D539-CA13-40B3-51872C68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4518" name="Line 3">
            <a:extLst>
              <a:ext uri="{FF2B5EF4-FFF2-40B4-BE49-F238E27FC236}">
                <a16:creationId xmlns:a16="http://schemas.microsoft.com/office/drawing/2014/main" id="{809EB19E-FCED-9A56-F098-D6EFDC006B9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204118" y="3647282"/>
            <a:ext cx="469106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4">
            <a:extLst>
              <a:ext uri="{FF2B5EF4-FFF2-40B4-BE49-F238E27FC236}">
                <a16:creationId xmlns:a16="http://schemas.microsoft.com/office/drawing/2014/main" id="{383064C0-71F0-B1C3-795E-8A31AC5D4B8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314031" y="3698082"/>
            <a:ext cx="46942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5">
            <a:extLst>
              <a:ext uri="{FF2B5EF4-FFF2-40B4-BE49-F238E27FC236}">
                <a16:creationId xmlns:a16="http://schemas.microsoft.com/office/drawing/2014/main" id="{59986B1F-5E14-23B2-DB04-25E095F341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2811463"/>
            <a:ext cx="641191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6">
            <a:extLst>
              <a:ext uri="{FF2B5EF4-FFF2-40B4-BE49-F238E27FC236}">
                <a16:creationId xmlns:a16="http://schemas.microsoft.com/office/drawing/2014/main" id="{BF554150-473C-5BC2-E86C-C893C2F8D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8363" y="4870450"/>
            <a:ext cx="641191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7">
            <a:extLst>
              <a:ext uri="{FF2B5EF4-FFF2-40B4-BE49-F238E27FC236}">
                <a16:creationId xmlns:a16="http://schemas.microsoft.com/office/drawing/2014/main" id="{3424792F-5152-719A-7230-0F492A8FB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6108700"/>
            <a:ext cx="715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8">
            <a:extLst>
              <a:ext uri="{FF2B5EF4-FFF2-40B4-BE49-F238E27FC236}">
                <a16:creationId xmlns:a16="http://schemas.microsoft.com/office/drawing/2014/main" id="{39033F69-B620-2E36-E584-9891C5238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1339850"/>
            <a:ext cx="0" cy="528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Rectangle 9">
            <a:extLst>
              <a:ext uri="{FF2B5EF4-FFF2-40B4-BE49-F238E27FC236}">
                <a16:creationId xmlns:a16="http://schemas.microsoft.com/office/drawing/2014/main" id="{FE1D8552-6F9D-BA4E-593B-06B38AC4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2790825"/>
            <a:ext cx="3117850" cy="2079625"/>
          </a:xfrm>
          <a:prstGeom prst="rect">
            <a:avLst/>
          </a:prstGeom>
          <a:noFill/>
          <a:ln w="4445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5" name="Line 10">
            <a:extLst>
              <a:ext uri="{FF2B5EF4-FFF2-40B4-BE49-F238E27FC236}">
                <a16:creationId xmlns:a16="http://schemas.microsoft.com/office/drawing/2014/main" id="{BEA2813B-2554-2A5C-3F06-B1E9976C5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05113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11">
            <a:extLst>
              <a:ext uri="{FF2B5EF4-FFF2-40B4-BE49-F238E27FC236}">
                <a16:creationId xmlns:a16="http://schemas.microsoft.com/office/drawing/2014/main" id="{1306E3C8-EF41-57E2-4463-C4D1A8B84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873625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Line 12">
            <a:extLst>
              <a:ext uri="{FF2B5EF4-FFF2-40B4-BE49-F238E27FC236}">
                <a16:creationId xmlns:a16="http://schemas.microsoft.com/office/drawing/2014/main" id="{BE61EBFE-B5B7-C445-5C30-B1229EC20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5959475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3">
            <a:extLst>
              <a:ext uri="{FF2B5EF4-FFF2-40B4-BE49-F238E27FC236}">
                <a16:creationId xmlns:a16="http://schemas.microsoft.com/office/drawing/2014/main" id="{3FC2209A-F5D6-6021-3740-5B043EC1B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5937250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Text Box 14">
            <a:extLst>
              <a:ext uri="{FF2B5EF4-FFF2-40B4-BE49-F238E27FC236}">
                <a16:creationId xmlns:a16="http://schemas.microsoft.com/office/drawing/2014/main" id="{C3F59D69-AD38-9F53-9B06-A860DC0ED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603500"/>
            <a:ext cx="75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64530" name="Text Box 15">
            <a:extLst>
              <a:ext uri="{FF2B5EF4-FFF2-40B4-BE49-F238E27FC236}">
                <a16:creationId xmlns:a16="http://schemas.microsoft.com/office/drawing/2014/main" id="{515CDB60-0BB9-9AEB-55B7-F571155A4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60900"/>
            <a:ext cx="70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64531" name="Text Box 16">
            <a:extLst>
              <a:ext uri="{FF2B5EF4-FFF2-40B4-BE49-F238E27FC236}">
                <a16:creationId xmlns:a16="http://schemas.microsoft.com/office/drawing/2014/main" id="{ADC77F1C-0535-4403-9B39-204F4851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6207125"/>
            <a:ext cx="708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64532" name="Text Box 17">
            <a:extLst>
              <a:ext uri="{FF2B5EF4-FFF2-40B4-BE49-F238E27FC236}">
                <a16:creationId xmlns:a16="http://schemas.microsoft.com/office/drawing/2014/main" id="{76ACE732-7D40-1179-2797-D5B0DAA64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6205538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64533" name="Text Box 18">
            <a:extLst>
              <a:ext uri="{FF2B5EF4-FFF2-40B4-BE49-F238E27FC236}">
                <a16:creationId xmlns:a16="http://schemas.microsoft.com/office/drawing/2014/main" id="{C605A721-9F7D-DAE1-9BA3-BD0636204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3145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2000" b="1" baseline="0">
                <a:solidFill>
                  <a:srgbClr val="FF9900"/>
                </a:solidFill>
              </a:rPr>
              <a:t>Window</a:t>
            </a:r>
            <a:endParaRPr lang="en-US" altLang="en-US" sz="2000" b="1" baseline="0">
              <a:solidFill>
                <a:srgbClr val="FF9900"/>
              </a:solidFill>
            </a:endParaRPr>
          </a:p>
        </p:txBody>
      </p:sp>
      <p:sp>
        <p:nvSpPr>
          <p:cNvPr id="64534" name="Line 19">
            <a:extLst>
              <a:ext uri="{FF2B5EF4-FFF2-40B4-BE49-F238E27FC236}">
                <a16:creationId xmlns:a16="http://schemas.microsoft.com/office/drawing/2014/main" id="{3C62F2BD-4631-D64E-9F40-B22C5BF33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590800"/>
            <a:ext cx="441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D833AABA-C6A3-2A32-9C45-76F406182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7" name="Line 25">
            <a:extLst>
              <a:ext uri="{FF2B5EF4-FFF2-40B4-BE49-F238E27FC236}">
                <a16:creationId xmlns:a16="http://schemas.microsoft.com/office/drawing/2014/main" id="{9600012F-2F1F-38B9-ECF6-25990E8C1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429000"/>
            <a:ext cx="2209800" cy="83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05D979A9-B938-B999-C199-8023FB4C2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590800"/>
            <a:ext cx="2209800" cy="838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C00783AB-52DD-C7E2-FB06-FD50DC175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3" name="Line 31">
            <a:extLst>
              <a:ext uri="{FF2B5EF4-FFF2-40B4-BE49-F238E27FC236}">
                <a16:creationId xmlns:a16="http://schemas.microsoft.com/office/drawing/2014/main" id="{BDC0D51E-5431-0CB3-7AE2-BC0A02EB9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590800"/>
            <a:ext cx="1143000" cy="4572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CCB25239-161D-D2F1-DB63-C3935EE1A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048000"/>
            <a:ext cx="990600" cy="381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7521828B-711C-7033-77EB-D477C1876E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A59572-546E-49EE-8753-7EC3F43EC9AF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969819FB-21BF-EDB6-9EC8-58701FE8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136DD1C7-7D14-AA18-9F9E-AD106C70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309A2F-CB61-4F1B-A9A2-E57826853E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DCDB11DB-8323-5869-372D-38FD9748A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5542" name="Line 3">
            <a:extLst>
              <a:ext uri="{FF2B5EF4-FFF2-40B4-BE49-F238E27FC236}">
                <a16:creationId xmlns:a16="http://schemas.microsoft.com/office/drawing/2014/main" id="{2B793EAB-59AB-9ED3-5978-94F420D8E5C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204118" y="3647282"/>
            <a:ext cx="469106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4">
            <a:extLst>
              <a:ext uri="{FF2B5EF4-FFF2-40B4-BE49-F238E27FC236}">
                <a16:creationId xmlns:a16="http://schemas.microsoft.com/office/drawing/2014/main" id="{01266F51-A2FD-4AE0-9368-5FB44CEA1D5A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314031" y="3698082"/>
            <a:ext cx="46942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5">
            <a:extLst>
              <a:ext uri="{FF2B5EF4-FFF2-40B4-BE49-F238E27FC236}">
                <a16:creationId xmlns:a16="http://schemas.microsoft.com/office/drawing/2014/main" id="{3415E661-0038-B30B-1E3B-CB53A79CE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2811463"/>
            <a:ext cx="641191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6">
            <a:extLst>
              <a:ext uri="{FF2B5EF4-FFF2-40B4-BE49-F238E27FC236}">
                <a16:creationId xmlns:a16="http://schemas.microsoft.com/office/drawing/2014/main" id="{CE2CF0B6-22AD-4ACE-2655-3801DCD6D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8363" y="4870450"/>
            <a:ext cx="641191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7">
            <a:extLst>
              <a:ext uri="{FF2B5EF4-FFF2-40B4-BE49-F238E27FC236}">
                <a16:creationId xmlns:a16="http://schemas.microsoft.com/office/drawing/2014/main" id="{B357254D-EE5D-8FB8-6908-EC501FCA6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6108700"/>
            <a:ext cx="715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8">
            <a:extLst>
              <a:ext uri="{FF2B5EF4-FFF2-40B4-BE49-F238E27FC236}">
                <a16:creationId xmlns:a16="http://schemas.microsoft.com/office/drawing/2014/main" id="{2D566486-B6A3-5E63-AF31-F49AA600F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1339850"/>
            <a:ext cx="0" cy="528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Rectangle 9">
            <a:extLst>
              <a:ext uri="{FF2B5EF4-FFF2-40B4-BE49-F238E27FC236}">
                <a16:creationId xmlns:a16="http://schemas.microsoft.com/office/drawing/2014/main" id="{8BA714F7-6CDB-28ED-C385-484C855D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2790825"/>
            <a:ext cx="3117850" cy="2079625"/>
          </a:xfrm>
          <a:prstGeom prst="rect">
            <a:avLst/>
          </a:prstGeom>
          <a:noFill/>
          <a:ln w="4445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549" name="Line 10">
            <a:extLst>
              <a:ext uri="{FF2B5EF4-FFF2-40B4-BE49-F238E27FC236}">
                <a16:creationId xmlns:a16="http://schemas.microsoft.com/office/drawing/2014/main" id="{645F415A-CDCD-E07C-CD47-F3E690100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05113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11">
            <a:extLst>
              <a:ext uri="{FF2B5EF4-FFF2-40B4-BE49-F238E27FC236}">
                <a16:creationId xmlns:a16="http://schemas.microsoft.com/office/drawing/2014/main" id="{DE1C70FF-76AD-59B0-4768-356051714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873625"/>
            <a:ext cx="312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12">
            <a:extLst>
              <a:ext uri="{FF2B5EF4-FFF2-40B4-BE49-F238E27FC236}">
                <a16:creationId xmlns:a16="http://schemas.microsoft.com/office/drawing/2014/main" id="{328B3A8C-45D4-2B33-4E7A-1EA22369B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5959475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3">
            <a:extLst>
              <a:ext uri="{FF2B5EF4-FFF2-40B4-BE49-F238E27FC236}">
                <a16:creationId xmlns:a16="http://schemas.microsoft.com/office/drawing/2014/main" id="{C83DFA33-9951-FEAD-D3D2-1F0D160DC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5937250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4">
            <a:extLst>
              <a:ext uri="{FF2B5EF4-FFF2-40B4-BE49-F238E27FC236}">
                <a16:creationId xmlns:a16="http://schemas.microsoft.com/office/drawing/2014/main" id="{19764656-E2E4-0AB6-3FFF-A8DC40998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603500"/>
            <a:ext cx="75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65554" name="Text Box 15">
            <a:extLst>
              <a:ext uri="{FF2B5EF4-FFF2-40B4-BE49-F238E27FC236}">
                <a16:creationId xmlns:a16="http://schemas.microsoft.com/office/drawing/2014/main" id="{2B966855-1171-4A70-7C79-FAD69626E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60900"/>
            <a:ext cx="70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65555" name="Text Box 16">
            <a:extLst>
              <a:ext uri="{FF2B5EF4-FFF2-40B4-BE49-F238E27FC236}">
                <a16:creationId xmlns:a16="http://schemas.microsoft.com/office/drawing/2014/main" id="{7DEE72E0-0209-61CD-9525-2251DF6F2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6207125"/>
            <a:ext cx="708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65556" name="Text Box 17">
            <a:extLst>
              <a:ext uri="{FF2B5EF4-FFF2-40B4-BE49-F238E27FC236}">
                <a16:creationId xmlns:a16="http://schemas.microsoft.com/office/drawing/2014/main" id="{68F1B243-5735-B516-4BCA-5429C721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6205538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65557" name="Text Box 18">
            <a:extLst>
              <a:ext uri="{FF2B5EF4-FFF2-40B4-BE49-F238E27FC236}">
                <a16:creationId xmlns:a16="http://schemas.microsoft.com/office/drawing/2014/main" id="{4E16407A-141E-6718-E8E2-F9547C17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3145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2000" b="1" baseline="0">
                <a:solidFill>
                  <a:srgbClr val="FF9900"/>
                </a:solidFill>
              </a:rPr>
              <a:t>Window</a:t>
            </a:r>
            <a:endParaRPr lang="en-US" altLang="en-US" sz="2000" b="1" baseline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BC0E7EC5-22C5-62F4-A0AB-C31B7F9AC8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893C8-99C2-4360-9B10-921AE0A1B2EF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6C161D25-0A45-8CDA-B59F-03B2664A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6344E637-01C9-CA14-776C-36790B5D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85A39-CB7A-4CED-830C-F3F48516E2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2064AF61-46C5-49EE-5C24-C48AFAEBC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789A6DAB-0E76-BEAF-20FF-8DD4265B4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4738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When we display a scene only those objects within a particular window are displayed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5" name="Freeform 4">
            <a:extLst>
              <a:ext uri="{FF2B5EF4-FFF2-40B4-BE49-F238E27FC236}">
                <a16:creationId xmlns:a16="http://schemas.microsoft.com/office/drawing/2014/main" id="{7FDA5C5A-F15C-CDAB-0C4F-36C3E18BB9AC}"/>
              </a:ext>
            </a:extLst>
          </p:cNvPr>
          <p:cNvSpPr>
            <a:spLocks/>
          </p:cNvSpPr>
          <p:nvPr/>
        </p:nvSpPr>
        <p:spPr bwMode="auto">
          <a:xfrm>
            <a:off x="1835150" y="3122613"/>
            <a:ext cx="5472113" cy="2447925"/>
          </a:xfrm>
          <a:custGeom>
            <a:avLst/>
            <a:gdLst>
              <a:gd name="T0" fmla="*/ 0 w 4627"/>
              <a:gd name="T1" fmla="*/ 2401209 h 2358"/>
              <a:gd name="T2" fmla="*/ 2252945 w 4627"/>
              <a:gd name="T3" fmla="*/ 611462 h 2358"/>
              <a:gd name="T4" fmla="*/ 2682246 w 4627"/>
              <a:gd name="T5" fmla="*/ 1270679 h 2358"/>
              <a:gd name="T6" fmla="*/ 3003926 w 4627"/>
              <a:gd name="T7" fmla="*/ 282373 h 2358"/>
              <a:gd name="T8" fmla="*/ 3540849 w 4627"/>
              <a:gd name="T9" fmla="*/ 847119 h 2358"/>
              <a:gd name="T10" fmla="*/ 4076588 w 4627"/>
              <a:gd name="T11" fmla="*/ 0 h 2358"/>
              <a:gd name="T12" fmla="*/ 5472113 w 4627"/>
              <a:gd name="T13" fmla="*/ 2447925 h 2358"/>
              <a:gd name="T14" fmla="*/ 0 w 4627"/>
              <a:gd name="T15" fmla="*/ 2401209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5">
            <a:extLst>
              <a:ext uri="{FF2B5EF4-FFF2-40B4-BE49-F238E27FC236}">
                <a16:creationId xmlns:a16="http://schemas.microsoft.com/office/drawing/2014/main" id="{EA45AF86-130F-4E33-8FCA-EA053DDCB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585946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6">
            <a:extLst>
              <a:ext uri="{FF2B5EF4-FFF2-40B4-BE49-F238E27FC236}">
                <a16:creationId xmlns:a16="http://schemas.microsoft.com/office/drawing/2014/main" id="{9EB3459C-664A-8A2D-8521-D9D2FCACD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25463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ectangle 7">
            <a:extLst>
              <a:ext uri="{FF2B5EF4-FFF2-40B4-BE49-F238E27FC236}">
                <a16:creationId xmlns:a16="http://schemas.microsoft.com/office/drawing/2014/main" id="{157CFF25-6C98-39E8-DBBA-2F4C175F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3003550"/>
            <a:ext cx="2809875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9" name="Line 8">
            <a:extLst>
              <a:ext uri="{FF2B5EF4-FFF2-40B4-BE49-F238E27FC236}">
                <a16:creationId xmlns:a16="http://schemas.microsoft.com/office/drawing/2014/main" id="{89F464E1-9AB1-894B-943B-E095BDCEA7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9">
            <a:extLst>
              <a:ext uri="{FF2B5EF4-FFF2-40B4-BE49-F238E27FC236}">
                <a16:creationId xmlns:a16="http://schemas.microsoft.com/office/drawing/2014/main" id="{5ED7C875-6884-58D2-742B-AC5193893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778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0">
            <a:extLst>
              <a:ext uri="{FF2B5EF4-FFF2-40B4-BE49-F238E27FC236}">
                <a16:creationId xmlns:a16="http://schemas.microsoft.com/office/drawing/2014/main" id="{8889D1D0-A424-499F-17C2-43E87CF83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1">
            <a:extLst>
              <a:ext uri="{FF2B5EF4-FFF2-40B4-BE49-F238E27FC236}">
                <a16:creationId xmlns:a16="http://schemas.microsoft.com/office/drawing/2014/main" id="{DB8152E5-24E6-EA9F-CFC3-86CD274B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12">
            <a:extLst>
              <a:ext uri="{FF2B5EF4-FFF2-40B4-BE49-F238E27FC236}">
                <a16:creationId xmlns:a16="http://schemas.microsoft.com/office/drawing/2014/main" id="{3F166E93-2DA9-55B0-2874-6D03B5D14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2690813"/>
            <a:ext cx="750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7184" name="Text Box 13">
            <a:extLst>
              <a:ext uri="{FF2B5EF4-FFF2-40B4-BE49-F238E27FC236}">
                <a16:creationId xmlns:a16="http://schemas.microsoft.com/office/drawing/2014/main" id="{71075939-1FAB-B44B-E440-7A83F5325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62475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7185" name="Text Box 14">
            <a:extLst>
              <a:ext uri="{FF2B5EF4-FFF2-40B4-BE49-F238E27FC236}">
                <a16:creationId xmlns:a16="http://schemas.microsoft.com/office/drawing/2014/main" id="{E34F472C-FEA8-6B9D-9D24-C3D73F80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905500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7186" name="Text Box 15">
            <a:extLst>
              <a:ext uri="{FF2B5EF4-FFF2-40B4-BE49-F238E27FC236}">
                <a16:creationId xmlns:a16="http://schemas.microsoft.com/office/drawing/2014/main" id="{F3B3441E-089C-2FCC-2CBC-750283E8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903913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7187" name="Text Box 16">
            <a:extLst>
              <a:ext uri="{FF2B5EF4-FFF2-40B4-BE49-F238E27FC236}">
                <a16:creationId xmlns:a16="http://schemas.microsoft.com/office/drawing/2014/main" id="{ECCBCE92-218C-9729-35AD-D798A33F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03475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Window</a:t>
            </a:r>
            <a:endParaRPr lang="en-US" altLang="en-US" sz="1800" baseline="0"/>
          </a:p>
        </p:txBody>
      </p:sp>
      <p:sp>
        <p:nvSpPr>
          <p:cNvPr id="7188" name="Oval 17">
            <a:extLst>
              <a:ext uri="{FF2B5EF4-FFF2-40B4-BE49-F238E27FC236}">
                <a16:creationId xmlns:a16="http://schemas.microsoft.com/office/drawing/2014/main" id="{B31595B9-948A-8886-CD31-325AAF69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6893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9" name="Oval 18">
            <a:extLst>
              <a:ext uri="{FF2B5EF4-FFF2-40B4-BE49-F238E27FC236}">
                <a16:creationId xmlns:a16="http://schemas.microsoft.com/office/drawing/2014/main" id="{BC28BE48-B6F4-AE69-B02E-D54B16E7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544671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0" name="Oval 19">
            <a:extLst>
              <a:ext uri="{FF2B5EF4-FFF2-40B4-BE49-F238E27FC236}">
                <a16:creationId xmlns:a16="http://schemas.microsoft.com/office/drawing/2014/main" id="{2DBB6F5B-2C00-0C75-F8D0-BB71F147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4306888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1" name="Oval 20">
            <a:extLst>
              <a:ext uri="{FF2B5EF4-FFF2-40B4-BE49-F238E27FC236}">
                <a16:creationId xmlns:a16="http://schemas.microsoft.com/office/drawing/2014/main" id="{9A6E3C74-E61A-32AE-6924-FF1ABD62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6550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2" name="Oval 21">
            <a:extLst>
              <a:ext uri="{FF2B5EF4-FFF2-40B4-BE49-F238E27FC236}">
                <a16:creationId xmlns:a16="http://schemas.microsoft.com/office/drawing/2014/main" id="{2896FF1D-D662-1C54-F0A0-456CD3D3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9052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3" name="Oval 22">
            <a:extLst>
              <a:ext uri="{FF2B5EF4-FFF2-40B4-BE49-F238E27FC236}">
                <a16:creationId xmlns:a16="http://schemas.microsoft.com/office/drawing/2014/main" id="{6C26FC25-3F99-722A-EF2A-D25E8599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307022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4" name="Oval 23">
            <a:extLst>
              <a:ext uri="{FF2B5EF4-FFF2-40B4-BE49-F238E27FC236}">
                <a16:creationId xmlns:a16="http://schemas.microsoft.com/office/drawing/2014/main" id="{F42734C9-5D0A-8ED7-E4B3-902702D1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50386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5" name="Text Box 24">
            <a:extLst>
              <a:ext uri="{FF2B5EF4-FFF2-40B4-BE49-F238E27FC236}">
                <a16:creationId xmlns:a16="http://schemas.microsoft.com/office/drawing/2014/main" id="{D7141E64-56FD-7EC4-DB25-92048751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67400"/>
            <a:ext cx="207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World Coordinates</a:t>
            </a:r>
            <a:endParaRPr lang="en-US" altLang="en-US" sz="1800" baseline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21418AEB-7DD4-D920-B7BB-21490C9101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6A9D3-6847-4B7C-9245-F60930D887E9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66563" name="Footer Placeholder 4">
            <a:extLst>
              <a:ext uri="{FF2B5EF4-FFF2-40B4-BE49-F238E27FC236}">
                <a16:creationId xmlns:a16="http://schemas.microsoft.com/office/drawing/2014/main" id="{D22C37A7-4960-9708-061F-26B5D66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id="{5CCCB5D3-324D-C611-3DF4-BD7A2C31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8722A-9F7E-4873-A216-7FA1B8040BB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A7C9E20B-9030-82D0-5932-1FF6AA7FC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Cohen-Sutherland Line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634ACCA9-729D-5CB9-B239-46AC1BCE3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 eaLnBrk="1" hangingPunct="1">
              <a:buFontTx/>
              <a:buNone/>
            </a:pPr>
            <a:r>
              <a:rPr lang="en-IE" altLang="en-US">
                <a:latin typeface="Times New Roman" panose="02020603050405020304" pitchFamily="18" charset="0"/>
              </a:rPr>
              <a:t>Mid-Point Subdivision Method</a:t>
            </a:r>
          </a:p>
          <a:p>
            <a:pPr marL="914400" lvl="1" indent="-457200" eaLnBrk="1" hangingPunct="1"/>
            <a:endParaRPr lang="en-GB" altLang="en-US" sz="2400">
              <a:latin typeface="Times New Roman" panose="02020603050405020304" pitchFamily="18" charset="0"/>
            </a:endParaRPr>
          </a:p>
          <a:p>
            <a:pPr marL="914400" lvl="1" indent="-457200" eaLnBrk="1" hangingPunct="1"/>
            <a:r>
              <a:rPr lang="en-GB" altLang="en-US" sz="2400">
                <a:latin typeface="Times New Roman" panose="02020603050405020304" pitchFamily="18" charset="0"/>
              </a:rPr>
              <a:t>Integer Version</a:t>
            </a:r>
          </a:p>
          <a:p>
            <a:pPr marL="914400" lvl="1" indent="-457200" eaLnBrk="1" hangingPunct="1"/>
            <a:r>
              <a:rPr lang="en-GB" altLang="en-US" sz="2400">
                <a:latin typeface="Times New Roman" panose="02020603050405020304" pitchFamily="18" charset="0"/>
              </a:rPr>
              <a:t>Fast as Division by 2 can be performed by simple shift right operation</a:t>
            </a:r>
          </a:p>
          <a:p>
            <a:pPr marL="914400" lvl="1" indent="-457200" eaLnBrk="1" hangingPunct="1"/>
            <a:r>
              <a:rPr lang="en-GB" altLang="en-US" sz="2400">
                <a:latin typeface="Times New Roman" panose="02020603050405020304" pitchFamily="18" charset="0"/>
              </a:rPr>
              <a:t>For NxN max dimension of line number of subdivisions required log</a:t>
            </a:r>
            <a:r>
              <a:rPr lang="en-GB" altLang="en-US" sz="2400" baseline="-25000">
                <a:latin typeface="Times New Roman" panose="02020603050405020304" pitchFamily="18" charset="0"/>
              </a:rPr>
              <a:t>2</a:t>
            </a:r>
            <a:r>
              <a:rPr lang="en-GB" altLang="en-US" sz="2400">
                <a:latin typeface="Times New Roman" panose="02020603050405020304" pitchFamily="18" charset="0"/>
              </a:rPr>
              <a:t> N. </a:t>
            </a:r>
          </a:p>
          <a:p>
            <a:pPr marL="914400" lvl="1" indent="-457200" eaLnBrk="1" hangingPunct="1"/>
            <a:r>
              <a:rPr lang="en-GB" altLang="en-US" sz="2400">
                <a:latin typeface="Times New Roman" panose="02020603050405020304" pitchFamily="18" charset="0"/>
              </a:rPr>
              <a:t>Thus a 1024x1024 raster display require just 10 subdivisions………</a:t>
            </a:r>
          </a:p>
          <a:p>
            <a:pPr marL="914400" lvl="1" indent="-457200" eaLnBrk="1" hangingPunct="1"/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B61FFD3-9910-358F-204D-C6FEE7B59D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Clipping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459E6DC-71A8-C420-6D2C-DF8D5730ED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76600" y="3048000"/>
            <a:ext cx="4724400" cy="29718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Introduction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Point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Polygon / Area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Text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Curve Clipping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1BFA566B-E424-D466-13D8-91D307E0DB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3B7A1-EDDA-46D8-9302-6EDE883EFCA9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69635" name="Footer Placeholder 4">
            <a:extLst>
              <a:ext uri="{FF2B5EF4-FFF2-40B4-BE49-F238E27FC236}">
                <a16:creationId xmlns:a16="http://schemas.microsoft.com/office/drawing/2014/main" id="{F86BAF7D-EA0A-FC5E-D9BB-F26C9472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F49D8344-CFC5-1D04-6B88-713A2ABC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16E5BC-34ED-4762-8A0D-F39C11194A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6913FEFB-A3D3-4642-4135-FC2C0F5DE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Polygon Clipping</a:t>
            </a:r>
          </a:p>
        </p:txBody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B108C4DF-336A-4410-884C-B958349BC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Polygons have a distinct </a:t>
            </a:r>
            <a:r>
              <a:rPr lang="en-US" altLang="en-US" sz="2800" i="1">
                <a:latin typeface="Times New Roman" panose="02020603050405020304" pitchFamily="18" charset="0"/>
              </a:rPr>
              <a:t>inside</a:t>
            </a:r>
            <a:r>
              <a:rPr lang="en-US" altLang="en-US" sz="2800">
                <a:latin typeface="Times New Roman" panose="02020603050405020304" pitchFamily="18" charset="0"/>
              </a:rPr>
              <a:t> and </a:t>
            </a:r>
            <a:r>
              <a:rPr lang="en-US" altLang="en-US" sz="2800" i="1">
                <a:latin typeface="Times New Roman" panose="02020603050405020304" pitchFamily="18" charset="0"/>
              </a:rPr>
              <a:t>outside</a:t>
            </a:r>
            <a:r>
              <a:rPr lang="en-US" altLang="en-US" sz="2800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Decided by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Even/Odd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Winding Number</a:t>
            </a:r>
          </a:p>
        </p:txBody>
      </p:sp>
      <p:sp>
        <p:nvSpPr>
          <p:cNvPr id="69639" name="Freeform 4">
            <a:extLst>
              <a:ext uri="{FF2B5EF4-FFF2-40B4-BE49-F238E27FC236}">
                <a16:creationId xmlns:a16="http://schemas.microsoft.com/office/drawing/2014/main" id="{17AEDA44-DB71-B5BE-C1D1-BFA78BC6A591}"/>
              </a:ext>
            </a:extLst>
          </p:cNvPr>
          <p:cNvSpPr>
            <a:spLocks/>
          </p:cNvSpPr>
          <p:nvPr/>
        </p:nvSpPr>
        <p:spPr bwMode="auto">
          <a:xfrm>
            <a:off x="7162800" y="2209800"/>
            <a:ext cx="1371600" cy="2057400"/>
          </a:xfrm>
          <a:custGeom>
            <a:avLst/>
            <a:gdLst>
              <a:gd name="T0" fmla="*/ 0 w 864"/>
              <a:gd name="T1" fmla="*/ 1676400 h 1296"/>
              <a:gd name="T2" fmla="*/ 1066800 w 864"/>
              <a:gd name="T3" fmla="*/ 0 h 1296"/>
              <a:gd name="T4" fmla="*/ 1371600 w 864"/>
              <a:gd name="T5" fmla="*/ 2057400 h 1296"/>
              <a:gd name="T6" fmla="*/ 0 w 864"/>
              <a:gd name="T7" fmla="*/ 167640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296"/>
              <a:gd name="T14" fmla="*/ 864 w 864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296">
                <a:moveTo>
                  <a:pt x="0" y="1056"/>
                </a:moveTo>
                <a:lnTo>
                  <a:pt x="672" y="0"/>
                </a:lnTo>
                <a:lnTo>
                  <a:pt x="864" y="129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Freeform 5">
            <a:extLst>
              <a:ext uri="{FF2B5EF4-FFF2-40B4-BE49-F238E27FC236}">
                <a16:creationId xmlns:a16="http://schemas.microsoft.com/office/drawing/2014/main" id="{4F6AA08B-A51F-7E4F-A83D-1373BFA5D017}"/>
              </a:ext>
            </a:extLst>
          </p:cNvPr>
          <p:cNvSpPr>
            <a:spLocks/>
          </p:cNvSpPr>
          <p:nvPr/>
        </p:nvSpPr>
        <p:spPr bwMode="auto">
          <a:xfrm>
            <a:off x="4572000" y="2362200"/>
            <a:ext cx="1951038" cy="2206625"/>
          </a:xfrm>
          <a:custGeom>
            <a:avLst/>
            <a:gdLst>
              <a:gd name="T0" fmla="*/ 33338 w 1229"/>
              <a:gd name="T1" fmla="*/ 1719263 h 1390"/>
              <a:gd name="T2" fmla="*/ 901700 w 1229"/>
              <a:gd name="T3" fmla="*/ 0 h 1390"/>
              <a:gd name="T4" fmla="*/ 1255713 w 1229"/>
              <a:gd name="T5" fmla="*/ 2206625 h 1390"/>
              <a:gd name="T6" fmla="*/ 0 w 1229"/>
              <a:gd name="T7" fmla="*/ 328613 h 1390"/>
              <a:gd name="T8" fmla="*/ 1951038 w 1229"/>
              <a:gd name="T9" fmla="*/ 877888 h 1390"/>
              <a:gd name="T10" fmla="*/ 33338 w 1229"/>
              <a:gd name="T11" fmla="*/ 1719263 h 13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9"/>
              <a:gd name="T19" fmla="*/ 0 h 1390"/>
              <a:gd name="T20" fmla="*/ 1229 w 1229"/>
              <a:gd name="T21" fmla="*/ 1390 h 13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9" h="1390">
                <a:moveTo>
                  <a:pt x="21" y="1083"/>
                </a:moveTo>
                <a:lnTo>
                  <a:pt x="568" y="0"/>
                </a:lnTo>
                <a:lnTo>
                  <a:pt x="791" y="1390"/>
                </a:lnTo>
                <a:lnTo>
                  <a:pt x="0" y="207"/>
                </a:lnTo>
                <a:lnTo>
                  <a:pt x="1229" y="553"/>
                </a:lnTo>
                <a:lnTo>
                  <a:pt x="21" y="1083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9641" name="Group 6">
            <a:extLst>
              <a:ext uri="{FF2B5EF4-FFF2-40B4-BE49-F238E27FC236}">
                <a16:creationId xmlns:a16="http://schemas.microsoft.com/office/drawing/2014/main" id="{6DDA3011-824C-A466-3536-0021653E5B0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343400"/>
            <a:ext cx="1951038" cy="2206625"/>
            <a:chOff x="3379" y="1824"/>
            <a:chExt cx="1229" cy="1390"/>
          </a:xfrm>
        </p:grpSpPr>
        <p:sp>
          <p:nvSpPr>
            <p:cNvPr id="69642" name="Freeform 7">
              <a:extLst>
                <a:ext uri="{FF2B5EF4-FFF2-40B4-BE49-F238E27FC236}">
                  <a16:creationId xmlns:a16="http://schemas.microsoft.com/office/drawing/2014/main" id="{A91330B0-17D4-E8E6-E786-6E13FEF0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160"/>
              <a:ext cx="432" cy="576"/>
            </a:xfrm>
            <a:custGeom>
              <a:avLst/>
              <a:gdLst>
                <a:gd name="T0" fmla="*/ 0 w 432"/>
                <a:gd name="T1" fmla="*/ 288 h 576"/>
                <a:gd name="T2" fmla="*/ 144 w 432"/>
                <a:gd name="T3" fmla="*/ 0 h 576"/>
                <a:gd name="T4" fmla="*/ 384 w 432"/>
                <a:gd name="T5" fmla="*/ 48 h 576"/>
                <a:gd name="T6" fmla="*/ 432 w 432"/>
                <a:gd name="T7" fmla="*/ 432 h 576"/>
                <a:gd name="T8" fmla="*/ 192 w 432"/>
                <a:gd name="T9" fmla="*/ 576 h 576"/>
                <a:gd name="T10" fmla="*/ 0 w 432"/>
                <a:gd name="T11" fmla="*/ 336 h 576"/>
                <a:gd name="T12" fmla="*/ 0 w 432"/>
                <a:gd name="T13" fmla="*/ 288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576"/>
                <a:gd name="T23" fmla="*/ 432 w 432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576">
                  <a:moveTo>
                    <a:pt x="0" y="288"/>
                  </a:moveTo>
                  <a:lnTo>
                    <a:pt x="144" y="0"/>
                  </a:lnTo>
                  <a:lnTo>
                    <a:pt x="384" y="48"/>
                  </a:lnTo>
                  <a:lnTo>
                    <a:pt x="432" y="432"/>
                  </a:lnTo>
                  <a:lnTo>
                    <a:pt x="192" y="576"/>
                  </a:lnTo>
                  <a:lnTo>
                    <a:pt x="0" y="336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Freeform 8">
              <a:extLst>
                <a:ext uri="{FF2B5EF4-FFF2-40B4-BE49-F238E27FC236}">
                  <a16:creationId xmlns:a16="http://schemas.microsoft.com/office/drawing/2014/main" id="{BED3E151-5C77-F235-3FEF-D066D4F4E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1824"/>
              <a:ext cx="1229" cy="1390"/>
            </a:xfrm>
            <a:custGeom>
              <a:avLst/>
              <a:gdLst>
                <a:gd name="T0" fmla="*/ 21 w 1229"/>
                <a:gd name="T1" fmla="*/ 1083 h 1390"/>
                <a:gd name="T2" fmla="*/ 568 w 1229"/>
                <a:gd name="T3" fmla="*/ 0 h 1390"/>
                <a:gd name="T4" fmla="*/ 791 w 1229"/>
                <a:gd name="T5" fmla="*/ 1390 h 1390"/>
                <a:gd name="T6" fmla="*/ 0 w 1229"/>
                <a:gd name="T7" fmla="*/ 207 h 1390"/>
                <a:gd name="T8" fmla="*/ 1229 w 1229"/>
                <a:gd name="T9" fmla="*/ 553 h 1390"/>
                <a:gd name="T10" fmla="*/ 21 w 1229"/>
                <a:gd name="T11" fmla="*/ 1083 h 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9"/>
                <a:gd name="T19" fmla="*/ 0 h 1390"/>
                <a:gd name="T20" fmla="*/ 1229 w 1229"/>
                <a:gd name="T21" fmla="*/ 1390 h 1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9" h="1390">
                  <a:moveTo>
                    <a:pt x="21" y="1083"/>
                  </a:moveTo>
                  <a:lnTo>
                    <a:pt x="568" y="0"/>
                  </a:lnTo>
                  <a:lnTo>
                    <a:pt x="791" y="1390"/>
                  </a:lnTo>
                  <a:lnTo>
                    <a:pt x="0" y="207"/>
                  </a:lnTo>
                  <a:lnTo>
                    <a:pt x="1229" y="553"/>
                  </a:lnTo>
                  <a:lnTo>
                    <a:pt x="21" y="1083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2803F672-2535-2697-F1AF-39C8B12B2B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A4AA6-609B-4425-BF7B-342A8E5F2335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66852A3D-B8B3-BE9D-787C-D0B27CC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6C6C0F4F-CCA3-3221-9431-2FF4E347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761A2-E096-4B5B-989A-164C4CDCDB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46288DDA-7FA4-E682-FFFF-CCC882BCB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Polygon Clipping</a:t>
            </a:r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4E45B41F-8E98-FF45-2EE2-43F725FF4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Note the difference between clipping </a:t>
            </a:r>
            <a:r>
              <a:rPr lang="en-US" altLang="en-US" sz="2800" i="1">
                <a:latin typeface="Times New Roman" panose="02020603050405020304" pitchFamily="18" charset="0"/>
              </a:rPr>
              <a:t>lines</a:t>
            </a:r>
            <a:r>
              <a:rPr lang="en-US" altLang="en-US" sz="2800">
                <a:latin typeface="Times New Roman" panose="02020603050405020304" pitchFamily="18" charset="0"/>
              </a:rPr>
              <a:t> and </a:t>
            </a:r>
            <a:r>
              <a:rPr lang="en-US" altLang="en-US" sz="2800" i="1">
                <a:latin typeface="Times New Roman" panose="02020603050405020304" pitchFamily="18" charset="0"/>
              </a:rPr>
              <a:t>polygons</a:t>
            </a:r>
            <a:r>
              <a:rPr lang="en-US" altLang="en-US" sz="28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1687" name="Freeform 4">
            <a:extLst>
              <a:ext uri="{FF2B5EF4-FFF2-40B4-BE49-F238E27FC236}">
                <a16:creationId xmlns:a16="http://schemas.microsoft.com/office/drawing/2014/main" id="{4ECFDB34-1C1B-3E83-10F5-75674CECDDEA}"/>
              </a:ext>
            </a:extLst>
          </p:cNvPr>
          <p:cNvSpPr>
            <a:spLocks/>
          </p:cNvSpPr>
          <p:nvPr/>
        </p:nvSpPr>
        <p:spPr bwMode="auto">
          <a:xfrm>
            <a:off x="1447800" y="3048000"/>
            <a:ext cx="1981200" cy="2514600"/>
          </a:xfrm>
          <a:custGeom>
            <a:avLst/>
            <a:gdLst>
              <a:gd name="T0" fmla="*/ 76200 w 1248"/>
              <a:gd name="T1" fmla="*/ 0 h 1584"/>
              <a:gd name="T2" fmla="*/ 0 w 1248"/>
              <a:gd name="T3" fmla="*/ 1295400 h 1584"/>
              <a:gd name="T4" fmla="*/ 685800 w 1248"/>
              <a:gd name="T5" fmla="*/ 457200 h 1584"/>
              <a:gd name="T6" fmla="*/ 685800 w 1248"/>
              <a:gd name="T7" fmla="*/ 2514600 h 1584"/>
              <a:gd name="T8" fmla="*/ 1981200 w 1248"/>
              <a:gd name="T9" fmla="*/ 838200 h 1584"/>
              <a:gd name="T10" fmla="*/ 76200 w 1248"/>
              <a:gd name="T11" fmla="*/ 0 h 1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584"/>
              <a:gd name="T20" fmla="*/ 1248 w 1248"/>
              <a:gd name="T21" fmla="*/ 1584 h 1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584">
                <a:moveTo>
                  <a:pt x="48" y="0"/>
                </a:moveTo>
                <a:lnTo>
                  <a:pt x="0" y="816"/>
                </a:lnTo>
                <a:lnTo>
                  <a:pt x="432" y="288"/>
                </a:lnTo>
                <a:lnTo>
                  <a:pt x="432" y="1584"/>
                </a:lnTo>
                <a:lnTo>
                  <a:pt x="1248" y="528"/>
                </a:lnTo>
                <a:lnTo>
                  <a:pt x="48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5">
            <a:extLst>
              <a:ext uri="{FF2B5EF4-FFF2-40B4-BE49-F238E27FC236}">
                <a16:creationId xmlns:a16="http://schemas.microsoft.com/office/drawing/2014/main" id="{571ADA2D-5205-601F-7284-42F080B4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1828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9" name="Freeform 6">
            <a:extLst>
              <a:ext uri="{FF2B5EF4-FFF2-40B4-BE49-F238E27FC236}">
                <a16:creationId xmlns:a16="http://schemas.microsoft.com/office/drawing/2014/main" id="{2DE7AE9D-7987-79D2-AB75-D14F95CE95C4}"/>
              </a:ext>
            </a:extLst>
          </p:cNvPr>
          <p:cNvSpPr>
            <a:spLocks/>
          </p:cNvSpPr>
          <p:nvPr/>
        </p:nvSpPr>
        <p:spPr bwMode="auto">
          <a:xfrm>
            <a:off x="5562600" y="2209800"/>
            <a:ext cx="1981200" cy="2514600"/>
          </a:xfrm>
          <a:custGeom>
            <a:avLst/>
            <a:gdLst>
              <a:gd name="T0" fmla="*/ 76200 w 1248"/>
              <a:gd name="T1" fmla="*/ 0 h 1584"/>
              <a:gd name="T2" fmla="*/ 0 w 1248"/>
              <a:gd name="T3" fmla="*/ 1295400 h 1584"/>
              <a:gd name="T4" fmla="*/ 685800 w 1248"/>
              <a:gd name="T5" fmla="*/ 457200 h 1584"/>
              <a:gd name="T6" fmla="*/ 685800 w 1248"/>
              <a:gd name="T7" fmla="*/ 2514600 h 1584"/>
              <a:gd name="T8" fmla="*/ 1981200 w 1248"/>
              <a:gd name="T9" fmla="*/ 838200 h 1584"/>
              <a:gd name="T10" fmla="*/ 76200 w 1248"/>
              <a:gd name="T11" fmla="*/ 0 h 1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584"/>
              <a:gd name="T20" fmla="*/ 1248 w 1248"/>
              <a:gd name="T21" fmla="*/ 1584 h 1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584">
                <a:moveTo>
                  <a:pt x="48" y="0"/>
                </a:moveTo>
                <a:lnTo>
                  <a:pt x="0" y="816"/>
                </a:lnTo>
                <a:lnTo>
                  <a:pt x="432" y="288"/>
                </a:lnTo>
                <a:lnTo>
                  <a:pt x="432" y="1584"/>
                </a:lnTo>
                <a:lnTo>
                  <a:pt x="1248" y="528"/>
                </a:lnTo>
                <a:lnTo>
                  <a:pt x="48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Rectangle 7">
            <a:extLst>
              <a:ext uri="{FF2B5EF4-FFF2-40B4-BE49-F238E27FC236}">
                <a16:creationId xmlns:a16="http://schemas.microsoft.com/office/drawing/2014/main" id="{C205993F-9C8F-343F-91F9-35732A32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1828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009900"/>
              </a:solidFill>
            </a:endParaRPr>
          </a:p>
        </p:txBody>
      </p:sp>
      <p:sp>
        <p:nvSpPr>
          <p:cNvPr id="71691" name="Freeform 8">
            <a:extLst>
              <a:ext uri="{FF2B5EF4-FFF2-40B4-BE49-F238E27FC236}">
                <a16:creationId xmlns:a16="http://schemas.microsoft.com/office/drawing/2014/main" id="{9EDDD2C6-84DE-207A-8824-92397FC0F806}"/>
              </a:ext>
            </a:extLst>
          </p:cNvPr>
          <p:cNvSpPr>
            <a:spLocks/>
          </p:cNvSpPr>
          <p:nvPr/>
        </p:nvSpPr>
        <p:spPr bwMode="auto">
          <a:xfrm>
            <a:off x="3505200" y="4608513"/>
            <a:ext cx="1285875" cy="1268412"/>
          </a:xfrm>
          <a:custGeom>
            <a:avLst/>
            <a:gdLst>
              <a:gd name="T0" fmla="*/ 19050 w 810"/>
              <a:gd name="T1" fmla="*/ 0 h 799"/>
              <a:gd name="T2" fmla="*/ 0 w 810"/>
              <a:gd name="T3" fmla="*/ 496887 h 799"/>
              <a:gd name="T4" fmla="*/ 420688 w 810"/>
              <a:gd name="T5" fmla="*/ 0 h 799"/>
              <a:gd name="T6" fmla="*/ 701675 w 810"/>
              <a:gd name="T7" fmla="*/ 0 h 799"/>
              <a:gd name="T8" fmla="*/ 676275 w 810"/>
              <a:gd name="T9" fmla="*/ 1268412 h 799"/>
              <a:gd name="T10" fmla="*/ 1006475 w 810"/>
              <a:gd name="T11" fmla="*/ 1268412 h 799"/>
              <a:gd name="T12" fmla="*/ 1285875 w 810"/>
              <a:gd name="T13" fmla="*/ 890587 h 799"/>
              <a:gd name="T14" fmla="*/ 1274763 w 810"/>
              <a:gd name="T15" fmla="*/ 12700 h 799"/>
              <a:gd name="T16" fmla="*/ 19050 w 810"/>
              <a:gd name="T17" fmla="*/ 0 h 7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0"/>
              <a:gd name="T28" fmla="*/ 0 h 799"/>
              <a:gd name="T29" fmla="*/ 810 w 810"/>
              <a:gd name="T30" fmla="*/ 799 h 7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0" h="799">
                <a:moveTo>
                  <a:pt x="12" y="0"/>
                </a:moveTo>
                <a:lnTo>
                  <a:pt x="0" y="313"/>
                </a:lnTo>
                <a:lnTo>
                  <a:pt x="265" y="0"/>
                </a:lnTo>
                <a:lnTo>
                  <a:pt x="442" y="0"/>
                </a:lnTo>
                <a:lnTo>
                  <a:pt x="426" y="799"/>
                </a:lnTo>
                <a:lnTo>
                  <a:pt x="634" y="799"/>
                </a:lnTo>
                <a:lnTo>
                  <a:pt x="810" y="561"/>
                </a:lnTo>
                <a:lnTo>
                  <a:pt x="803" y="8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Line 9">
            <a:extLst>
              <a:ext uri="{FF2B5EF4-FFF2-40B4-BE49-F238E27FC236}">
                <a16:creationId xmlns:a16="http://schemas.microsoft.com/office/drawing/2014/main" id="{EB21057D-7511-7CC9-F53A-1BA9588A5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5713" y="3810000"/>
            <a:ext cx="14287" cy="5730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3" name="Line 10">
            <a:extLst>
              <a:ext uri="{FF2B5EF4-FFF2-40B4-BE49-F238E27FC236}">
                <a16:creationId xmlns:a16="http://schemas.microsoft.com/office/drawing/2014/main" id="{C03CB336-A274-E452-39F0-981079759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600" y="3810000"/>
            <a:ext cx="4826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4" name="Line 11">
            <a:extLst>
              <a:ext uri="{FF2B5EF4-FFF2-40B4-BE49-F238E27FC236}">
                <a16:creationId xmlns:a16="http://schemas.microsoft.com/office/drawing/2014/main" id="{C62782A0-BCEC-6A85-121C-C7BCB1CF7C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810000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5" name="Line 12">
            <a:extLst>
              <a:ext uri="{FF2B5EF4-FFF2-40B4-BE49-F238E27FC236}">
                <a16:creationId xmlns:a16="http://schemas.microsoft.com/office/drawing/2014/main" id="{0A50DB0B-63CF-8EC3-C17C-500C91FB5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4776788"/>
            <a:ext cx="211138" cy="328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Line 13">
            <a:extLst>
              <a:ext uri="{FF2B5EF4-FFF2-40B4-BE49-F238E27FC236}">
                <a16:creationId xmlns:a16="http://schemas.microsoft.com/office/drawing/2014/main" id="{586EAB35-4C7A-A0EB-793E-58ED6A8EF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958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4">
            <a:extLst>
              <a:ext uri="{FF2B5EF4-FFF2-40B4-BE49-F238E27FC236}">
                <a16:creationId xmlns:a16="http://schemas.microsoft.com/office/drawing/2014/main" id="{E505E8B5-F6D9-2B38-0642-E924D0F22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4102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Text Box 15">
            <a:extLst>
              <a:ext uri="{FF2B5EF4-FFF2-40B4-BE49-F238E27FC236}">
                <a16:creationId xmlns:a16="http://schemas.microsoft.com/office/drawing/2014/main" id="{2359D57E-4694-F8B0-BE80-43F9BB963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11826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0">
                <a:latin typeface="Bookman Old Style" panose="02050604050505020204" pitchFamily="18" charset="0"/>
              </a:rPr>
              <a:t>NOTE!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DFBFEC0C-0D66-72F8-B8D5-95DBEAF740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62457-1968-400E-930B-35EB6482A98B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8547CDD3-681B-8AAA-FAFF-51FAE52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9604C73B-A9EA-9E99-15F1-9CBEF028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54390-3F9E-41BF-972A-2CBCD2CBB2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537D9A38-4BC0-EC1C-93FE-191618B83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Polygon Clipping</a:t>
            </a:r>
          </a:p>
        </p:txBody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3C6DAF5D-1EB1-BC24-1B2A-F52044215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Some difficulties: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Maintaining correct inside/outside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Variable number of vertices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Handle screen corners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correctly</a:t>
            </a:r>
          </a:p>
        </p:txBody>
      </p:sp>
      <p:sp>
        <p:nvSpPr>
          <p:cNvPr id="73735" name="Freeform 4">
            <a:extLst>
              <a:ext uri="{FF2B5EF4-FFF2-40B4-BE49-F238E27FC236}">
                <a16:creationId xmlns:a16="http://schemas.microsoft.com/office/drawing/2014/main" id="{B284AB3C-50B6-589B-C9A6-65F51D6F026E}"/>
              </a:ext>
            </a:extLst>
          </p:cNvPr>
          <p:cNvSpPr>
            <a:spLocks/>
          </p:cNvSpPr>
          <p:nvPr/>
        </p:nvSpPr>
        <p:spPr bwMode="auto">
          <a:xfrm>
            <a:off x="6046788" y="2571750"/>
            <a:ext cx="2633662" cy="2228850"/>
          </a:xfrm>
          <a:custGeom>
            <a:avLst/>
            <a:gdLst>
              <a:gd name="T0" fmla="*/ 2633662 w 1659"/>
              <a:gd name="T1" fmla="*/ 0 h 1404"/>
              <a:gd name="T2" fmla="*/ 811212 w 1659"/>
              <a:gd name="T3" fmla="*/ 2228850 h 1404"/>
              <a:gd name="T4" fmla="*/ 0 w 1659"/>
              <a:gd name="T5" fmla="*/ 1049338 h 1404"/>
              <a:gd name="T6" fmla="*/ 2633662 w 1659"/>
              <a:gd name="T7" fmla="*/ 0 h 1404"/>
              <a:gd name="T8" fmla="*/ 0 60000 65536"/>
              <a:gd name="T9" fmla="*/ 0 60000 65536"/>
              <a:gd name="T10" fmla="*/ 0 60000 65536"/>
              <a:gd name="T11" fmla="*/ 0 60000 65536"/>
              <a:gd name="T12" fmla="*/ 0 w 1659"/>
              <a:gd name="T13" fmla="*/ 0 h 1404"/>
              <a:gd name="T14" fmla="*/ 1659 w 1659"/>
              <a:gd name="T15" fmla="*/ 1404 h 14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9" h="1404">
                <a:moveTo>
                  <a:pt x="1659" y="0"/>
                </a:moveTo>
                <a:lnTo>
                  <a:pt x="511" y="1404"/>
                </a:lnTo>
                <a:lnTo>
                  <a:pt x="0" y="661"/>
                </a:lnTo>
                <a:lnTo>
                  <a:pt x="1659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Rectangle 5">
            <a:extLst>
              <a:ext uri="{FF2B5EF4-FFF2-40B4-BE49-F238E27FC236}">
                <a16:creationId xmlns:a16="http://schemas.microsoft.com/office/drawing/2014/main" id="{571F27A9-A39C-5C8D-C70C-2D3F2D42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048000"/>
            <a:ext cx="1828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5167C458-97C3-04F5-7B60-F7CD2DD236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98E045-2242-4754-BC75-08D8AF310F5F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86530696-7677-52B9-FAD7-2F7585F7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D6037866-3F54-2613-55C5-9529526F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E28533-4E6C-4805-9DD6-C1EE4B361B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FF26A727-1BF1-4FAF-E77D-D4D64442D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>
                <a:latin typeface="Times New Roman" panose="02020603050405020304" pitchFamily="18" charset="0"/>
              </a:rPr>
              <a:t>Sutherland-Hodgman Area Clipping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564EFB29-998C-C331-BEEA-AE3F1100E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715000" cy="4525963"/>
          </a:xfrm>
        </p:spPr>
        <p:txBody>
          <a:bodyPr/>
          <a:lstStyle/>
          <a:p>
            <a:pPr eaLnBrk="1" hangingPunct="1"/>
            <a:r>
              <a:rPr lang="en-IE" altLang="en-US" sz="2800">
                <a:latin typeface="Times New Roman" panose="02020603050405020304" pitchFamily="18" charset="0"/>
              </a:rPr>
              <a:t>A technique for clipping areas </a:t>
            </a:r>
            <a:br>
              <a:rPr lang="en-IE" altLang="en-US" sz="2800">
                <a:latin typeface="Times New Roman" panose="02020603050405020304" pitchFamily="18" charset="0"/>
              </a:rPr>
            </a:br>
            <a:r>
              <a:rPr lang="en-IE" altLang="en-US" sz="2800">
                <a:latin typeface="Times New Roman" panose="02020603050405020304" pitchFamily="18" charset="0"/>
              </a:rPr>
              <a:t>developed by Sutherland &amp; </a:t>
            </a:r>
            <a:br>
              <a:rPr lang="en-IE" altLang="en-US" sz="2800">
                <a:latin typeface="Times New Roman" panose="02020603050405020304" pitchFamily="18" charset="0"/>
              </a:rPr>
            </a:br>
            <a:r>
              <a:rPr lang="en-IE" altLang="en-US" sz="2800">
                <a:latin typeface="Times New Roman" panose="02020603050405020304" pitchFamily="18" charset="0"/>
              </a:rPr>
              <a:t>Hodgman</a:t>
            </a:r>
          </a:p>
          <a:p>
            <a:pPr eaLnBrk="1" hangingPunct="1"/>
            <a:r>
              <a:rPr lang="en-IE" altLang="en-US" sz="2800">
                <a:latin typeface="Times New Roman" panose="02020603050405020304" pitchFamily="18" charset="0"/>
              </a:rPr>
              <a:t>Put simply the polygon is clipped </a:t>
            </a:r>
            <a:br>
              <a:rPr lang="en-IE" altLang="en-US" sz="2800">
                <a:latin typeface="Times New Roman" panose="02020603050405020304" pitchFamily="18" charset="0"/>
              </a:rPr>
            </a:br>
            <a:r>
              <a:rPr lang="en-IE" altLang="en-US" sz="2800">
                <a:latin typeface="Times New Roman" panose="02020603050405020304" pitchFamily="18" charset="0"/>
              </a:rPr>
              <a:t>by comparing it against each </a:t>
            </a:r>
            <a:br>
              <a:rPr lang="en-IE" altLang="en-US" sz="2800">
                <a:latin typeface="Times New Roman" panose="02020603050405020304" pitchFamily="18" charset="0"/>
              </a:rPr>
            </a:br>
            <a:r>
              <a:rPr lang="en-IE" altLang="en-US" sz="2800">
                <a:latin typeface="Times New Roman" panose="02020603050405020304" pitchFamily="18" charset="0"/>
              </a:rPr>
              <a:t>boundary in turn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75783" name="Group 4">
            <a:extLst>
              <a:ext uri="{FF2B5EF4-FFF2-40B4-BE49-F238E27FC236}">
                <a16:creationId xmlns:a16="http://schemas.microsoft.com/office/drawing/2014/main" id="{D628494C-D1D6-2D76-35F2-BA4192719923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4038600"/>
            <a:ext cx="8993187" cy="2205038"/>
            <a:chOff x="-10" y="2790"/>
            <a:chExt cx="5665" cy="1389"/>
          </a:xfrm>
        </p:grpSpPr>
        <p:sp>
          <p:nvSpPr>
            <p:cNvPr id="75788" name="Rectangle 5">
              <a:extLst>
                <a:ext uri="{FF2B5EF4-FFF2-40B4-BE49-F238E27FC236}">
                  <a16:creationId xmlns:a16="http://schemas.microsoft.com/office/drawing/2014/main" id="{F020F565-5A18-1267-2010-2523CE83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2910"/>
              <a:ext cx="218" cy="1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5789" name="Group 6">
              <a:extLst>
                <a:ext uri="{FF2B5EF4-FFF2-40B4-BE49-F238E27FC236}">
                  <a16:creationId xmlns:a16="http://schemas.microsoft.com/office/drawing/2014/main" id="{651DE565-59CE-BCDF-B9B6-1BFF30AEF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2790"/>
              <a:ext cx="5545" cy="1344"/>
              <a:chOff x="110" y="2790"/>
              <a:chExt cx="5545" cy="1344"/>
            </a:xfrm>
          </p:grpSpPr>
          <p:sp>
            <p:nvSpPr>
              <p:cNvPr id="207879" name="AutoShape 7">
                <a:extLst>
                  <a:ext uri="{FF2B5EF4-FFF2-40B4-BE49-F238E27FC236}">
                    <a16:creationId xmlns:a16="http://schemas.microsoft.com/office/drawing/2014/main" id="{B10A8692-FB3E-DC49-E8DA-C0D89974F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5796" name="Rectangle 8">
                <a:extLst>
                  <a:ext uri="{FF2B5EF4-FFF2-40B4-BE49-F238E27FC236}">
                    <a16:creationId xmlns:a16="http://schemas.microsoft.com/office/drawing/2014/main" id="{38C8C56B-CB52-C454-C743-64C50CF4B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7881" name="AutoShape 9">
                <a:extLst>
                  <a:ext uri="{FF2B5EF4-FFF2-40B4-BE49-F238E27FC236}">
                    <a16:creationId xmlns:a16="http://schemas.microsoft.com/office/drawing/2014/main" id="{713D4140-1167-4847-3827-3739C7FC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5798" name="Rectangle 10">
                <a:extLst>
                  <a:ext uri="{FF2B5EF4-FFF2-40B4-BE49-F238E27FC236}">
                    <a16:creationId xmlns:a16="http://schemas.microsoft.com/office/drawing/2014/main" id="{0D869991-F2D0-0419-97AD-5DD145205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7883" name="AutoShape 11">
                <a:extLst>
                  <a:ext uri="{FF2B5EF4-FFF2-40B4-BE49-F238E27FC236}">
                    <a16:creationId xmlns:a16="http://schemas.microsoft.com/office/drawing/2014/main" id="{48E7D443-94BE-56A3-EC6D-5F4F2069B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5800" name="Rectangle 12">
                <a:extLst>
                  <a:ext uri="{FF2B5EF4-FFF2-40B4-BE49-F238E27FC236}">
                    <a16:creationId xmlns:a16="http://schemas.microsoft.com/office/drawing/2014/main" id="{2E7C70BC-EA1D-57A5-9255-446EEA9BC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7885" name="AutoShape 13">
                <a:extLst>
                  <a:ext uri="{FF2B5EF4-FFF2-40B4-BE49-F238E27FC236}">
                    <a16:creationId xmlns:a16="http://schemas.microsoft.com/office/drawing/2014/main" id="{F382D162-F6BC-AB86-E9BB-DEF2B322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5802" name="Rectangle 14">
                <a:extLst>
                  <a:ext uri="{FF2B5EF4-FFF2-40B4-BE49-F238E27FC236}">
                    <a16:creationId xmlns:a16="http://schemas.microsoft.com/office/drawing/2014/main" id="{C2C973FF-EBB4-1021-0D04-29C3B1DFD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7887" name="AutoShape 15">
                <a:extLst>
                  <a:ext uri="{FF2B5EF4-FFF2-40B4-BE49-F238E27FC236}">
                    <a16:creationId xmlns:a16="http://schemas.microsoft.com/office/drawing/2014/main" id="{1CA9E06A-2C92-5D2B-D6A8-CE2B6F5F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983"/>
                <a:ext cx="1055" cy="932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5804" name="Rectangle 16">
                <a:extLst>
                  <a:ext uri="{FF2B5EF4-FFF2-40B4-BE49-F238E27FC236}">
                    <a16:creationId xmlns:a16="http://schemas.microsoft.com/office/drawing/2014/main" id="{CB5DAD0E-459C-179D-F2EC-23AD0FED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3163"/>
                <a:ext cx="623" cy="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05" name="Rectangle 17">
                <a:extLst>
                  <a:ext uri="{FF2B5EF4-FFF2-40B4-BE49-F238E27FC236}">
                    <a16:creationId xmlns:a16="http://schemas.microsoft.com/office/drawing/2014/main" id="{A569D613-2FB7-C05D-D64F-075869FB8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2925"/>
                <a:ext cx="218" cy="10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06" name="Rectangle 18">
                <a:extLst>
                  <a:ext uri="{FF2B5EF4-FFF2-40B4-BE49-F238E27FC236}">
                    <a16:creationId xmlns:a16="http://schemas.microsoft.com/office/drawing/2014/main" id="{F9A1376D-C278-8936-7BA6-64068C263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2893"/>
                <a:ext cx="218" cy="1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07" name="Rectangle 19">
                <a:extLst>
                  <a:ext uri="{FF2B5EF4-FFF2-40B4-BE49-F238E27FC236}">
                    <a16:creationId xmlns:a16="http://schemas.microsoft.com/office/drawing/2014/main" id="{97BCB6B0-CC0A-7602-B50F-7F1CE707A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901" y="2427"/>
                <a:ext cx="218" cy="1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08" name="Rectangle 20">
                <a:extLst>
                  <a:ext uri="{FF2B5EF4-FFF2-40B4-BE49-F238E27FC236}">
                    <a16:creationId xmlns:a16="http://schemas.microsoft.com/office/drawing/2014/main" id="{6DC55D49-F200-AA7D-1B70-9A125A734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051" y="3430"/>
                <a:ext cx="218" cy="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09" name="Rectangle 21">
                <a:extLst>
                  <a:ext uri="{FF2B5EF4-FFF2-40B4-BE49-F238E27FC236}">
                    <a16:creationId xmlns:a16="http://schemas.microsoft.com/office/drawing/2014/main" id="{365409A5-9C73-3909-8A26-46C756580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035" y="2638"/>
                <a:ext cx="218" cy="8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10" name="Rectangle 22">
                <a:extLst>
                  <a:ext uri="{FF2B5EF4-FFF2-40B4-BE49-F238E27FC236}">
                    <a16:creationId xmlns:a16="http://schemas.microsoft.com/office/drawing/2014/main" id="{EE5952B4-0481-40B6-BE30-2F92CD98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2931"/>
                <a:ext cx="218" cy="1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11" name="Rectangle 23">
                <a:extLst>
                  <a:ext uri="{FF2B5EF4-FFF2-40B4-BE49-F238E27FC236}">
                    <a16:creationId xmlns:a16="http://schemas.microsoft.com/office/drawing/2014/main" id="{4BBF9FEE-1541-1E4B-7E01-771C4663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948"/>
                <a:ext cx="218" cy="1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12" name="Rectangle 24">
                <a:extLst>
                  <a:ext uri="{FF2B5EF4-FFF2-40B4-BE49-F238E27FC236}">
                    <a16:creationId xmlns:a16="http://schemas.microsoft.com/office/drawing/2014/main" id="{66560BD5-E71D-A09C-F85B-DBAC6B3DF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7" y="2790"/>
                <a:ext cx="218" cy="1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813" name="Rectangle 25">
                <a:extLst>
                  <a:ext uri="{FF2B5EF4-FFF2-40B4-BE49-F238E27FC236}">
                    <a16:creationId xmlns:a16="http://schemas.microsoft.com/office/drawing/2014/main" id="{586BB828-C89E-42F8-61A7-2F641CB30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908"/>
                <a:ext cx="218" cy="1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75790" name="Text Box 26">
              <a:extLst>
                <a:ext uri="{FF2B5EF4-FFF2-40B4-BE49-F238E27FC236}">
                  <a16:creationId xmlns:a16="http://schemas.microsoft.com/office/drawing/2014/main" id="{4AB342F5-E96F-B78F-98DA-D384E4069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" y="3948"/>
              <a:ext cx="1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Original Area</a:t>
              </a:r>
              <a:endParaRPr lang="en-US" altLang="en-US" sz="1800" baseline="0"/>
            </a:p>
          </p:txBody>
        </p:sp>
        <p:sp>
          <p:nvSpPr>
            <p:cNvPr id="75791" name="Text Box 27">
              <a:extLst>
                <a:ext uri="{FF2B5EF4-FFF2-40B4-BE49-F238E27FC236}">
                  <a16:creationId xmlns:a16="http://schemas.microsoft.com/office/drawing/2014/main" id="{1BE8EDC9-D352-1D4C-20BE-687890449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3948"/>
              <a:ext cx="1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Clip Left</a:t>
              </a:r>
              <a:endParaRPr lang="en-US" altLang="en-US" sz="1800" baseline="0"/>
            </a:p>
          </p:txBody>
        </p:sp>
        <p:sp>
          <p:nvSpPr>
            <p:cNvPr id="75792" name="Text Box 28">
              <a:extLst>
                <a:ext uri="{FF2B5EF4-FFF2-40B4-BE49-F238E27FC236}">
                  <a16:creationId xmlns:a16="http://schemas.microsoft.com/office/drawing/2014/main" id="{6E445208-D594-7C94-74E5-DD6DAE0A7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3948"/>
              <a:ext cx="1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Clip Right</a:t>
              </a:r>
              <a:endParaRPr lang="en-US" altLang="en-US" sz="1800" baseline="0"/>
            </a:p>
          </p:txBody>
        </p:sp>
        <p:sp>
          <p:nvSpPr>
            <p:cNvPr id="75793" name="Text Box 29">
              <a:extLst>
                <a:ext uri="{FF2B5EF4-FFF2-40B4-BE49-F238E27FC236}">
                  <a16:creationId xmlns:a16="http://schemas.microsoft.com/office/drawing/2014/main" id="{B266DD79-1EF5-8B32-C038-DC74757D9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948"/>
              <a:ext cx="9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Clip Top</a:t>
              </a:r>
              <a:endParaRPr lang="en-US" altLang="en-US" sz="1800" baseline="0"/>
            </a:p>
          </p:txBody>
        </p:sp>
        <p:sp>
          <p:nvSpPr>
            <p:cNvPr id="75794" name="Text Box 30">
              <a:extLst>
                <a:ext uri="{FF2B5EF4-FFF2-40B4-BE49-F238E27FC236}">
                  <a16:creationId xmlns:a16="http://schemas.microsoft.com/office/drawing/2014/main" id="{3A43929B-2A2A-5ECE-1A29-9DCAE62A3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3948"/>
              <a:ext cx="9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Clip Bottom</a:t>
              </a:r>
              <a:endParaRPr lang="en-US" altLang="en-US" sz="1800" baseline="0"/>
            </a:p>
          </p:txBody>
        </p:sp>
      </p:grpSp>
      <p:grpSp>
        <p:nvGrpSpPr>
          <p:cNvPr id="75784" name="Group 31">
            <a:extLst>
              <a:ext uri="{FF2B5EF4-FFF2-40B4-BE49-F238E27FC236}">
                <a16:creationId xmlns:a16="http://schemas.microsoft.com/office/drawing/2014/main" id="{5E26194C-4B12-E3D5-E23D-8B21C3E0C5B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600200"/>
            <a:ext cx="2517775" cy="2924175"/>
            <a:chOff x="4174" y="1152"/>
            <a:chExt cx="1586" cy="1842"/>
          </a:xfrm>
        </p:grpSpPr>
        <p:sp>
          <p:nvSpPr>
            <p:cNvPr id="75785" name="Rectangle 32">
              <a:extLst>
                <a:ext uri="{FF2B5EF4-FFF2-40B4-BE49-F238E27FC236}">
                  <a16:creationId xmlns:a16="http://schemas.microsoft.com/office/drawing/2014/main" id="{1F9D250A-A0F1-CFCA-EE71-4576E145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152"/>
              <a:ext cx="1586" cy="18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5786" name="Text Box 33">
              <a:extLst>
                <a:ext uri="{FF2B5EF4-FFF2-40B4-BE49-F238E27FC236}">
                  <a16:creationId xmlns:a16="http://schemas.microsoft.com/office/drawing/2014/main" id="{EA891FCA-4C38-FE98-1758-03C1EB33C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1200"/>
              <a:ext cx="158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IE" altLang="en-US" sz="2000" baseline="0">
                  <a:latin typeface="Times New Roman" panose="02020603050405020304" pitchFamily="18" charset="0"/>
                </a:rPr>
                <a:t>Sutherland </a:t>
              </a:r>
              <a:br>
                <a:rPr lang="en-IE" altLang="en-US" sz="2000" baseline="0">
                  <a:latin typeface="Times New Roman" panose="02020603050405020304" pitchFamily="18" charset="0"/>
                </a:rPr>
              </a:br>
              <a:r>
                <a:rPr lang="en-IE" altLang="en-US" sz="2000" baseline="0">
                  <a:latin typeface="Times New Roman" panose="02020603050405020304" pitchFamily="18" charset="0"/>
                </a:rPr>
                <a:t>turns up </a:t>
              </a:r>
              <a:br>
                <a:rPr lang="en-IE" altLang="en-US" sz="2000" baseline="0">
                  <a:latin typeface="Times New Roman" panose="02020603050405020304" pitchFamily="18" charset="0"/>
                </a:rPr>
              </a:br>
              <a:r>
                <a:rPr lang="en-IE" altLang="en-US" sz="2000" baseline="0">
                  <a:latin typeface="Times New Roman" panose="02020603050405020304" pitchFamily="18" charset="0"/>
                </a:rPr>
                <a:t>again. This </a:t>
              </a:r>
              <a:br>
                <a:rPr lang="en-IE" altLang="en-US" sz="2000" baseline="0">
                  <a:latin typeface="Times New Roman" panose="02020603050405020304" pitchFamily="18" charset="0"/>
                </a:rPr>
              </a:br>
              <a:r>
                <a:rPr lang="en-IE" altLang="en-US" sz="2000" baseline="0">
                  <a:latin typeface="Times New Roman" panose="02020603050405020304" pitchFamily="18" charset="0"/>
                </a:rPr>
                <a:t>time with </a:t>
              </a:r>
              <a:br>
                <a:rPr lang="en-IE" altLang="en-US" sz="2000" baseline="0">
                  <a:latin typeface="Times New Roman" panose="02020603050405020304" pitchFamily="18" charset="0"/>
                </a:rPr>
              </a:br>
              <a:r>
                <a:rPr lang="en-IE" altLang="en-US" sz="2000" baseline="0">
                  <a:latin typeface="Times New Roman" panose="02020603050405020304" pitchFamily="18" charset="0"/>
                </a:rPr>
                <a:t>Gary Hodgman with whom he worked at the first ever graphics company </a:t>
              </a:r>
              <a:r>
                <a:rPr lang="en-GB" altLang="en-US" sz="2000" baseline="0">
                  <a:latin typeface="Times New Roman" panose="02020603050405020304" pitchFamily="18" charset="0"/>
                </a:rPr>
                <a:t>Evans &amp; Sutherland </a:t>
              </a:r>
              <a:endParaRPr lang="en-US" altLang="en-US" sz="2000" baseline="0">
                <a:latin typeface="Times New Roman" panose="02020603050405020304" pitchFamily="18" charset="0"/>
              </a:endParaRPr>
            </a:p>
          </p:txBody>
        </p:sp>
        <p:pic>
          <p:nvPicPr>
            <p:cNvPr id="75787" name="Picture 34">
              <a:extLst>
                <a:ext uri="{FF2B5EF4-FFF2-40B4-BE49-F238E27FC236}">
                  <a16:creationId xmlns:a16="http://schemas.microsoft.com/office/drawing/2014/main" id="{5B6A8F6F-93EF-D38A-D0B3-B671575A1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1248"/>
              <a:ext cx="600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6B6E9A51-B3B6-3C77-5092-EFDC91621D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893E1-9492-4080-90AA-3BCF81FABE1C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613AA2CB-671F-537C-169E-32439080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C2A9E8E6-B311-6B7E-F801-24F0BE37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C9A181-B2D1-4D9A-A9A7-C7E4D260C8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0134EBE6-D586-5082-87DA-A342C12CC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1. Basic Concept: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Simplify via separation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Clip whole polygon against one edge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Repeat with output for other 3 edges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Similar for 3D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You can create intermediate vertices that get thrown out</a:t>
            </a:r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2DBB79D0-52FA-E602-8595-7026057D4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Sutherland-Hodgeman Polygon Clipping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BE4D880E-735D-CA26-1E12-433DF3802B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DB2A0-FFCA-4219-8A84-380172D87ACF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79875" name="Footer Placeholder 4">
            <a:extLst>
              <a:ext uri="{FF2B5EF4-FFF2-40B4-BE49-F238E27FC236}">
                <a16:creationId xmlns:a16="http://schemas.microsoft.com/office/drawing/2014/main" id="{606D8AAB-2972-F74D-8E73-4FE83369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79876" name="Slide Number Placeholder 5">
            <a:extLst>
              <a:ext uri="{FF2B5EF4-FFF2-40B4-BE49-F238E27FC236}">
                <a16:creationId xmlns:a16="http://schemas.microsoft.com/office/drawing/2014/main" id="{7E8F8818-8DF8-748E-BCF6-681D5709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96A0A-F6EF-467B-B9A4-A4A9A8C106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79877" name="Freeform 2">
            <a:extLst>
              <a:ext uri="{FF2B5EF4-FFF2-40B4-BE49-F238E27FC236}">
                <a16:creationId xmlns:a16="http://schemas.microsoft.com/office/drawing/2014/main" id="{859525C6-60CE-14A8-A540-F01D843BA31F}"/>
              </a:ext>
            </a:extLst>
          </p:cNvPr>
          <p:cNvSpPr>
            <a:spLocks/>
          </p:cNvSpPr>
          <p:nvPr/>
        </p:nvSpPr>
        <p:spPr bwMode="auto">
          <a:xfrm>
            <a:off x="7727950" y="2520950"/>
            <a:ext cx="1152525" cy="2133600"/>
          </a:xfrm>
          <a:custGeom>
            <a:avLst/>
            <a:gdLst>
              <a:gd name="T0" fmla="*/ 11217 w 822"/>
              <a:gd name="T1" fmla="*/ 1450975 h 1344"/>
              <a:gd name="T2" fmla="*/ 415021 w 822"/>
              <a:gd name="T3" fmla="*/ 0 h 1344"/>
              <a:gd name="T4" fmla="*/ 684224 w 822"/>
              <a:gd name="T5" fmla="*/ 0 h 1344"/>
              <a:gd name="T6" fmla="*/ 1141308 w 822"/>
              <a:gd name="T7" fmla="*/ 1670050 h 1344"/>
              <a:gd name="T8" fmla="*/ 1152525 w 822"/>
              <a:gd name="T9" fmla="*/ 2133600 h 1344"/>
              <a:gd name="T10" fmla="*/ 1023532 w 822"/>
              <a:gd name="T11" fmla="*/ 2120900 h 1344"/>
              <a:gd name="T12" fmla="*/ 0 w 822"/>
              <a:gd name="T13" fmla="*/ 1023938 h 1344"/>
              <a:gd name="T14" fmla="*/ 0 w 822"/>
              <a:gd name="T15" fmla="*/ 596900 h 1344"/>
              <a:gd name="T16" fmla="*/ 1141308 w 822"/>
              <a:gd name="T17" fmla="*/ 341313 h 1344"/>
              <a:gd name="T18" fmla="*/ 1141308 w 822"/>
              <a:gd name="T19" fmla="*/ 584200 h 1344"/>
              <a:gd name="T20" fmla="*/ 0 w 822"/>
              <a:gd name="T21" fmla="*/ 2047875 h 1344"/>
              <a:gd name="T22" fmla="*/ 11217 w 822"/>
              <a:gd name="T23" fmla="*/ 1450975 h 13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2"/>
              <a:gd name="T37" fmla="*/ 0 h 1344"/>
              <a:gd name="T38" fmla="*/ 822 w 822"/>
              <a:gd name="T39" fmla="*/ 1344 h 13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2" h="1344">
                <a:moveTo>
                  <a:pt x="8" y="914"/>
                </a:moveTo>
                <a:lnTo>
                  <a:pt x="296" y="0"/>
                </a:lnTo>
                <a:lnTo>
                  <a:pt x="488" y="0"/>
                </a:lnTo>
                <a:lnTo>
                  <a:pt x="814" y="1052"/>
                </a:lnTo>
                <a:lnTo>
                  <a:pt x="822" y="1344"/>
                </a:lnTo>
                <a:lnTo>
                  <a:pt x="730" y="1336"/>
                </a:lnTo>
                <a:lnTo>
                  <a:pt x="0" y="645"/>
                </a:lnTo>
                <a:lnTo>
                  <a:pt x="0" y="376"/>
                </a:lnTo>
                <a:lnTo>
                  <a:pt x="814" y="215"/>
                </a:lnTo>
                <a:lnTo>
                  <a:pt x="814" y="368"/>
                </a:lnTo>
                <a:lnTo>
                  <a:pt x="0" y="1290"/>
                </a:lnTo>
                <a:lnTo>
                  <a:pt x="8" y="91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Rectangle 3">
            <a:extLst>
              <a:ext uri="{FF2B5EF4-FFF2-40B4-BE49-F238E27FC236}">
                <a16:creationId xmlns:a16="http://schemas.microsoft.com/office/drawing/2014/main" id="{2DA14E7E-EC28-75B6-E9A2-4F21DE2DD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Sutherland-Hodgeman Polygon Clipping</a:t>
            </a:r>
          </a:p>
        </p:txBody>
      </p:sp>
      <p:sp>
        <p:nvSpPr>
          <p:cNvPr id="79879" name="Rectangle 4">
            <a:extLst>
              <a:ext uri="{FF2B5EF4-FFF2-40B4-BE49-F238E27FC236}">
                <a16:creationId xmlns:a16="http://schemas.microsoft.com/office/drawing/2014/main" id="{08D40735-A0F2-8BE0-1890-10A47A1A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79880" name="Freeform 5">
            <a:extLst>
              <a:ext uri="{FF2B5EF4-FFF2-40B4-BE49-F238E27FC236}">
                <a16:creationId xmlns:a16="http://schemas.microsoft.com/office/drawing/2014/main" id="{EEBBD489-4487-959C-BE5E-AFCAC50434A6}"/>
              </a:ext>
            </a:extLst>
          </p:cNvPr>
          <p:cNvSpPr>
            <a:spLocks/>
          </p:cNvSpPr>
          <p:nvPr/>
        </p:nvSpPr>
        <p:spPr bwMode="auto">
          <a:xfrm>
            <a:off x="166688" y="2057400"/>
            <a:ext cx="1719262" cy="2895600"/>
          </a:xfrm>
          <a:custGeom>
            <a:avLst/>
            <a:gdLst>
              <a:gd name="T0" fmla="*/ 105089 w 1227"/>
              <a:gd name="T1" fmla="*/ 2803525 h 1824"/>
              <a:gd name="T2" fmla="*/ 126107 w 1227"/>
              <a:gd name="T3" fmla="*/ 2706688 h 1824"/>
              <a:gd name="T4" fmla="*/ 148526 w 1227"/>
              <a:gd name="T5" fmla="*/ 2657475 h 1824"/>
              <a:gd name="T6" fmla="*/ 874344 w 1227"/>
              <a:gd name="T7" fmla="*/ 0 h 1824"/>
              <a:gd name="T8" fmla="*/ 1681430 w 1227"/>
              <a:gd name="T9" fmla="*/ 2895600 h 1824"/>
              <a:gd name="T10" fmla="*/ 0 w 1227"/>
              <a:gd name="T11" fmla="*/ 1143000 h 1824"/>
              <a:gd name="T12" fmla="*/ 1719262 w 1227"/>
              <a:gd name="T13" fmla="*/ 755650 h 1824"/>
              <a:gd name="T14" fmla="*/ 105089 w 1227"/>
              <a:gd name="T15" fmla="*/ 2803525 h 1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27"/>
              <a:gd name="T25" fmla="*/ 0 h 1824"/>
              <a:gd name="T26" fmla="*/ 1227 w 1227"/>
              <a:gd name="T27" fmla="*/ 1824 h 1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27" h="1824">
                <a:moveTo>
                  <a:pt x="75" y="1766"/>
                </a:moveTo>
                <a:cubicBezTo>
                  <a:pt x="78" y="1752"/>
                  <a:pt x="83" y="1720"/>
                  <a:pt x="90" y="1705"/>
                </a:cubicBezTo>
                <a:cubicBezTo>
                  <a:pt x="95" y="1694"/>
                  <a:pt x="106" y="1674"/>
                  <a:pt x="106" y="1674"/>
                </a:cubicBezTo>
                <a:lnTo>
                  <a:pt x="624" y="0"/>
                </a:lnTo>
                <a:lnTo>
                  <a:pt x="1200" y="1824"/>
                </a:lnTo>
                <a:lnTo>
                  <a:pt x="0" y="720"/>
                </a:lnTo>
                <a:lnTo>
                  <a:pt x="1227" y="476"/>
                </a:lnTo>
                <a:lnTo>
                  <a:pt x="75" y="176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Rectangle 6">
            <a:extLst>
              <a:ext uri="{FF2B5EF4-FFF2-40B4-BE49-F238E27FC236}">
                <a16:creationId xmlns:a16="http://schemas.microsoft.com/office/drawing/2014/main" id="{EA53B3CE-92EB-39AE-D7DE-469A943E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2" name="Text Box 7">
            <a:extLst>
              <a:ext uri="{FF2B5EF4-FFF2-40B4-BE49-F238E27FC236}">
                <a16:creationId xmlns:a16="http://schemas.microsoft.com/office/drawing/2014/main" id="{CEDF6AA1-8EFB-2422-E408-FBB257C8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121275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aseline="0">
                <a:latin typeface="Bookman Old Style" panose="02050604050505020204" pitchFamily="18" charset="0"/>
              </a:rPr>
              <a:t>Start</a:t>
            </a:r>
          </a:p>
        </p:txBody>
      </p:sp>
      <p:sp>
        <p:nvSpPr>
          <p:cNvPr id="79883" name="Freeform 8">
            <a:extLst>
              <a:ext uri="{FF2B5EF4-FFF2-40B4-BE49-F238E27FC236}">
                <a16:creationId xmlns:a16="http://schemas.microsoft.com/office/drawing/2014/main" id="{8EA0317B-E1A1-306F-E1FF-9A50EF19DF79}"/>
              </a:ext>
            </a:extLst>
          </p:cNvPr>
          <p:cNvSpPr>
            <a:spLocks/>
          </p:cNvSpPr>
          <p:nvPr/>
        </p:nvSpPr>
        <p:spPr bwMode="auto">
          <a:xfrm>
            <a:off x="2317750" y="2057400"/>
            <a:ext cx="1397000" cy="2895600"/>
          </a:xfrm>
          <a:custGeom>
            <a:avLst/>
            <a:gdLst>
              <a:gd name="T0" fmla="*/ 11210 w 997"/>
              <a:gd name="T1" fmla="*/ 1974850 h 1824"/>
              <a:gd name="T2" fmla="*/ 552074 w 997"/>
              <a:gd name="T3" fmla="*/ 0 h 1824"/>
              <a:gd name="T4" fmla="*/ 1359168 w 997"/>
              <a:gd name="T5" fmla="*/ 2895600 h 1824"/>
              <a:gd name="T6" fmla="*/ 0 w 997"/>
              <a:gd name="T7" fmla="*/ 1500188 h 1824"/>
              <a:gd name="T8" fmla="*/ 11210 w 997"/>
              <a:gd name="T9" fmla="*/ 1060450 h 1824"/>
              <a:gd name="T10" fmla="*/ 1397000 w 997"/>
              <a:gd name="T11" fmla="*/ 755650 h 1824"/>
              <a:gd name="T12" fmla="*/ 11210 w 997"/>
              <a:gd name="T13" fmla="*/ 2535238 h 1824"/>
              <a:gd name="T14" fmla="*/ 11210 w 997"/>
              <a:gd name="T15" fmla="*/ 1974850 h 1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97"/>
              <a:gd name="T25" fmla="*/ 0 h 1824"/>
              <a:gd name="T26" fmla="*/ 997 w 997"/>
              <a:gd name="T27" fmla="*/ 1824 h 1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97" h="1824">
                <a:moveTo>
                  <a:pt x="8" y="1244"/>
                </a:moveTo>
                <a:lnTo>
                  <a:pt x="394" y="0"/>
                </a:lnTo>
                <a:lnTo>
                  <a:pt x="970" y="1824"/>
                </a:lnTo>
                <a:lnTo>
                  <a:pt x="0" y="945"/>
                </a:lnTo>
                <a:lnTo>
                  <a:pt x="8" y="668"/>
                </a:lnTo>
                <a:lnTo>
                  <a:pt x="997" y="476"/>
                </a:lnTo>
                <a:lnTo>
                  <a:pt x="8" y="1597"/>
                </a:lnTo>
                <a:lnTo>
                  <a:pt x="8" y="124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Rectangle 9">
            <a:extLst>
              <a:ext uri="{FF2B5EF4-FFF2-40B4-BE49-F238E27FC236}">
                <a16:creationId xmlns:a16="http://schemas.microsoft.com/office/drawing/2014/main" id="{01964BF3-05B8-B381-8972-7523C2BB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5" name="Text Box 10">
            <a:extLst>
              <a:ext uri="{FF2B5EF4-FFF2-40B4-BE49-F238E27FC236}">
                <a16:creationId xmlns:a16="http://schemas.microsoft.com/office/drawing/2014/main" id="{5875C407-6BD7-D0F8-7A55-A6510A92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5121275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aseline="0">
                <a:latin typeface="Bookman Old Style" panose="02050604050505020204" pitchFamily="18" charset="0"/>
              </a:rPr>
              <a:t>Left</a:t>
            </a:r>
          </a:p>
        </p:txBody>
      </p:sp>
      <p:sp>
        <p:nvSpPr>
          <p:cNvPr id="79886" name="Freeform 11">
            <a:extLst>
              <a:ext uri="{FF2B5EF4-FFF2-40B4-BE49-F238E27FC236}">
                <a16:creationId xmlns:a16="http://schemas.microsoft.com/office/drawing/2014/main" id="{0DBE4308-66FD-9C3A-D5E9-903A6A8BDC98}"/>
              </a:ext>
            </a:extLst>
          </p:cNvPr>
          <p:cNvSpPr>
            <a:spLocks/>
          </p:cNvSpPr>
          <p:nvPr/>
        </p:nvSpPr>
        <p:spPr bwMode="auto">
          <a:xfrm>
            <a:off x="4114800" y="2057400"/>
            <a:ext cx="1163638" cy="2706688"/>
          </a:xfrm>
          <a:custGeom>
            <a:avLst/>
            <a:gdLst>
              <a:gd name="T0" fmla="*/ 11216 w 830"/>
              <a:gd name="T1" fmla="*/ 1925638 h 1705"/>
              <a:gd name="T2" fmla="*/ 552378 w 830"/>
              <a:gd name="T3" fmla="*/ 0 h 1705"/>
              <a:gd name="T4" fmla="*/ 1152422 w 830"/>
              <a:gd name="T5" fmla="*/ 2146300 h 1705"/>
              <a:gd name="T6" fmla="*/ 1163638 w 830"/>
              <a:gd name="T7" fmla="*/ 2706688 h 1705"/>
              <a:gd name="T8" fmla="*/ 0 w 830"/>
              <a:gd name="T9" fmla="*/ 1500188 h 1705"/>
              <a:gd name="T10" fmla="*/ 11216 w 830"/>
              <a:gd name="T11" fmla="*/ 1073150 h 1705"/>
              <a:gd name="T12" fmla="*/ 1163638 w 830"/>
              <a:gd name="T13" fmla="*/ 804863 h 1705"/>
              <a:gd name="T14" fmla="*/ 1152422 w 830"/>
              <a:gd name="T15" fmla="*/ 1060450 h 1705"/>
              <a:gd name="T16" fmla="*/ 11216 w 830"/>
              <a:gd name="T17" fmla="*/ 2524125 h 1705"/>
              <a:gd name="T18" fmla="*/ 11216 w 830"/>
              <a:gd name="T19" fmla="*/ 1925638 h 17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30"/>
              <a:gd name="T31" fmla="*/ 0 h 1705"/>
              <a:gd name="T32" fmla="*/ 830 w 830"/>
              <a:gd name="T33" fmla="*/ 1705 h 17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30" h="1705">
                <a:moveTo>
                  <a:pt x="8" y="1213"/>
                </a:moveTo>
                <a:lnTo>
                  <a:pt x="394" y="0"/>
                </a:lnTo>
                <a:lnTo>
                  <a:pt x="822" y="1352"/>
                </a:lnTo>
                <a:lnTo>
                  <a:pt x="830" y="1705"/>
                </a:lnTo>
                <a:lnTo>
                  <a:pt x="0" y="945"/>
                </a:lnTo>
                <a:lnTo>
                  <a:pt x="8" y="676"/>
                </a:lnTo>
                <a:lnTo>
                  <a:pt x="830" y="507"/>
                </a:lnTo>
                <a:lnTo>
                  <a:pt x="822" y="668"/>
                </a:lnTo>
                <a:lnTo>
                  <a:pt x="8" y="1590"/>
                </a:lnTo>
                <a:lnTo>
                  <a:pt x="8" y="1213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Rectangle 12">
            <a:extLst>
              <a:ext uri="{FF2B5EF4-FFF2-40B4-BE49-F238E27FC236}">
                <a16:creationId xmlns:a16="http://schemas.microsoft.com/office/drawing/2014/main" id="{FDE2CCB9-4E40-FACF-2A42-3D69A350A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8" name="Text Box 13">
            <a:extLst>
              <a:ext uri="{FF2B5EF4-FFF2-40B4-BE49-F238E27FC236}">
                <a16:creationId xmlns:a16="http://schemas.microsoft.com/office/drawing/2014/main" id="{769E4AF8-F8B6-2DED-24D6-82390539D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5121275"/>
            <a:ext cx="84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aseline="0">
                <a:latin typeface="Bookman Old Style" panose="02050604050505020204" pitchFamily="18" charset="0"/>
              </a:rPr>
              <a:t>Right</a:t>
            </a:r>
          </a:p>
        </p:txBody>
      </p:sp>
      <p:sp>
        <p:nvSpPr>
          <p:cNvPr id="79889" name="Freeform 14">
            <a:extLst>
              <a:ext uri="{FF2B5EF4-FFF2-40B4-BE49-F238E27FC236}">
                <a16:creationId xmlns:a16="http://schemas.microsoft.com/office/drawing/2014/main" id="{51F38085-6071-E51B-F8F9-F6B7755F0C27}"/>
              </a:ext>
            </a:extLst>
          </p:cNvPr>
          <p:cNvSpPr>
            <a:spLocks/>
          </p:cNvSpPr>
          <p:nvPr/>
        </p:nvSpPr>
        <p:spPr bwMode="auto">
          <a:xfrm>
            <a:off x="5918200" y="2057400"/>
            <a:ext cx="1152525" cy="2597150"/>
          </a:xfrm>
          <a:custGeom>
            <a:avLst/>
            <a:gdLst>
              <a:gd name="T0" fmla="*/ 11217 w 822"/>
              <a:gd name="T1" fmla="*/ 1914525 h 1636"/>
              <a:gd name="T2" fmla="*/ 544014 w 822"/>
              <a:gd name="T3" fmla="*/ 0 h 1636"/>
              <a:gd name="T4" fmla="*/ 1141308 w 822"/>
              <a:gd name="T5" fmla="*/ 2133600 h 1636"/>
              <a:gd name="T6" fmla="*/ 1152525 w 822"/>
              <a:gd name="T7" fmla="*/ 2597150 h 1636"/>
              <a:gd name="T8" fmla="*/ 1023532 w 822"/>
              <a:gd name="T9" fmla="*/ 2584450 h 1636"/>
              <a:gd name="T10" fmla="*/ 0 w 822"/>
              <a:gd name="T11" fmla="*/ 1487488 h 1636"/>
              <a:gd name="T12" fmla="*/ 0 w 822"/>
              <a:gd name="T13" fmla="*/ 1060450 h 1636"/>
              <a:gd name="T14" fmla="*/ 1141308 w 822"/>
              <a:gd name="T15" fmla="*/ 804863 h 1636"/>
              <a:gd name="T16" fmla="*/ 1141308 w 822"/>
              <a:gd name="T17" fmla="*/ 1047750 h 1636"/>
              <a:gd name="T18" fmla="*/ 0 w 822"/>
              <a:gd name="T19" fmla="*/ 2511425 h 1636"/>
              <a:gd name="T20" fmla="*/ 11217 w 822"/>
              <a:gd name="T21" fmla="*/ 1914525 h 16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22"/>
              <a:gd name="T34" fmla="*/ 0 h 1636"/>
              <a:gd name="T35" fmla="*/ 822 w 822"/>
              <a:gd name="T36" fmla="*/ 1636 h 16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22" h="1636">
                <a:moveTo>
                  <a:pt x="8" y="1206"/>
                </a:moveTo>
                <a:lnTo>
                  <a:pt x="388" y="0"/>
                </a:lnTo>
                <a:lnTo>
                  <a:pt x="814" y="1344"/>
                </a:lnTo>
                <a:lnTo>
                  <a:pt x="822" y="1636"/>
                </a:lnTo>
                <a:lnTo>
                  <a:pt x="730" y="1628"/>
                </a:lnTo>
                <a:lnTo>
                  <a:pt x="0" y="937"/>
                </a:lnTo>
                <a:lnTo>
                  <a:pt x="0" y="668"/>
                </a:lnTo>
                <a:lnTo>
                  <a:pt x="814" y="507"/>
                </a:lnTo>
                <a:lnTo>
                  <a:pt x="814" y="660"/>
                </a:lnTo>
                <a:lnTo>
                  <a:pt x="0" y="1582"/>
                </a:lnTo>
                <a:lnTo>
                  <a:pt x="8" y="120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Rectangle 15">
            <a:extLst>
              <a:ext uri="{FF2B5EF4-FFF2-40B4-BE49-F238E27FC236}">
                <a16:creationId xmlns:a16="http://schemas.microsoft.com/office/drawing/2014/main" id="{7D247E75-1AE0-2D8F-0189-AB1A3FF8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1" name="Text Box 16">
            <a:extLst>
              <a:ext uri="{FF2B5EF4-FFF2-40B4-BE49-F238E27FC236}">
                <a16:creationId xmlns:a16="http://schemas.microsoft.com/office/drawing/2014/main" id="{27A54074-958D-BE96-C3AD-ACBD80C4E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21275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aseline="0">
                <a:latin typeface="Bookman Old Style" panose="02050604050505020204" pitchFamily="18" charset="0"/>
              </a:rPr>
              <a:t>Bottom</a:t>
            </a:r>
          </a:p>
        </p:txBody>
      </p:sp>
      <p:sp>
        <p:nvSpPr>
          <p:cNvPr id="79892" name="Rectangle 17">
            <a:extLst>
              <a:ext uri="{FF2B5EF4-FFF2-40B4-BE49-F238E27FC236}">
                <a16:creationId xmlns:a16="http://schemas.microsoft.com/office/drawing/2014/main" id="{02AEEFE1-A586-3A34-A9CA-5C4412BB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2514600"/>
            <a:ext cx="11430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3" name="Text Box 18">
            <a:extLst>
              <a:ext uri="{FF2B5EF4-FFF2-40B4-BE49-F238E27FC236}">
                <a16:creationId xmlns:a16="http://schemas.microsoft.com/office/drawing/2014/main" id="{06E303A6-7161-98FA-881C-1793E0154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5121275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aseline="0">
                <a:latin typeface="Bookman Old Style" panose="02050604050505020204" pitchFamily="18" charset="0"/>
              </a:rPr>
              <a:t>Top</a:t>
            </a:r>
          </a:p>
        </p:txBody>
      </p:sp>
      <p:sp>
        <p:nvSpPr>
          <p:cNvPr id="79894" name="Text Box 19">
            <a:extLst>
              <a:ext uri="{FF2B5EF4-FFF2-40B4-BE49-F238E27FC236}">
                <a16:creationId xmlns:a16="http://schemas.microsoft.com/office/drawing/2014/main" id="{22D9935F-AF17-D344-E0EE-B3B334DE4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0213"/>
            <a:ext cx="669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Note that the point one of the points added when clipping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on the right gets removed when we clip with bottom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360F95C1-C9A4-E7D7-24E6-9D4488186B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D7AABF-4A80-4DF7-90E7-8887EB5D8031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81923" name="Footer Placeholder 4">
            <a:extLst>
              <a:ext uri="{FF2B5EF4-FFF2-40B4-BE49-F238E27FC236}">
                <a16:creationId xmlns:a16="http://schemas.microsoft.com/office/drawing/2014/main" id="{B366ED4A-254E-0B54-53B1-710C82D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4242A172-4167-95B8-D079-1C2FFB9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06D68-9BCF-452C-B2FA-11D2B29715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470E4252-785C-D80E-9D55-C10AB7828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2. Algorithm: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Let (P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,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,….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) be the vertex list of the Polygon to be clipped and E be the edge of </a:t>
            </a:r>
            <a:r>
              <a:rPr lang="en-US" altLang="en-US" sz="2400" i="1" u="sng">
                <a:latin typeface="Times New Roman" panose="02020603050405020304" pitchFamily="18" charset="0"/>
              </a:rPr>
              <a:t>+vely oriented, convex clipping window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We clip each edge of the polygon in turn against each window edge E, forming a new polygon whose vertices are determined as follows: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F71BCCEA-E3F0-3AA3-C97A-660B3098A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Sutherland-Hodgeman Polygon Clipping</a:t>
            </a:r>
          </a:p>
        </p:txBody>
      </p:sp>
      <p:sp>
        <p:nvSpPr>
          <p:cNvPr id="81927" name="Rectangle 4">
            <a:extLst>
              <a:ext uri="{FF2B5EF4-FFF2-40B4-BE49-F238E27FC236}">
                <a16:creationId xmlns:a16="http://schemas.microsoft.com/office/drawing/2014/main" id="{417B2A48-D40D-461F-EE21-90B8BE7D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28" name="Line 6">
            <a:extLst>
              <a:ext uri="{FF2B5EF4-FFF2-40B4-BE49-F238E27FC236}">
                <a16:creationId xmlns:a16="http://schemas.microsoft.com/office/drawing/2014/main" id="{9B9FB108-4EB5-D197-8480-848CCAED8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9" name="Line 7">
            <a:extLst>
              <a:ext uri="{FF2B5EF4-FFF2-40B4-BE49-F238E27FC236}">
                <a16:creationId xmlns:a16="http://schemas.microsoft.com/office/drawing/2014/main" id="{E179B02A-ED94-AAB7-A8EF-2B55501A57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Line 9">
            <a:extLst>
              <a:ext uri="{FF2B5EF4-FFF2-40B4-BE49-F238E27FC236}">
                <a16:creationId xmlns:a16="http://schemas.microsoft.com/office/drawing/2014/main" id="{0A8F3357-6CBB-2D9E-E268-0208AC8F0E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1" name="Line 10">
            <a:extLst>
              <a:ext uri="{FF2B5EF4-FFF2-40B4-BE49-F238E27FC236}">
                <a16:creationId xmlns:a16="http://schemas.microsoft.com/office/drawing/2014/main" id="{0D7BB3CA-6331-1CEF-F41E-35F9CCC72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A0EE7BCF-54E2-0866-CE7B-34E1AFEEAB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FD3A3-664B-434D-9A8C-01FC044A5089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83971" name="Footer Placeholder 4">
            <a:extLst>
              <a:ext uri="{FF2B5EF4-FFF2-40B4-BE49-F238E27FC236}">
                <a16:creationId xmlns:a16="http://schemas.microsoft.com/office/drawing/2014/main" id="{8CED135A-E4E5-ECBD-3D98-97F1EAE2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1487E84A-4FC3-C726-436E-3751591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7E394-837A-4B2A-803C-9834E99D70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8949E1FB-A6E1-8270-B459-1B3E75259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Four cases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i="1">
                <a:latin typeface="Times New Roman" panose="02020603050405020304" pitchFamily="18" charset="0"/>
              </a:rPr>
              <a:t>Inside: </a:t>
            </a:r>
            <a:r>
              <a:rPr lang="en-US" altLang="en-US" sz="2400">
                <a:latin typeface="Times New Roman" panose="02020603050405020304" pitchFamily="18" charset="0"/>
              </a:rPr>
              <a:t>If both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i-1</a:t>
            </a:r>
            <a:r>
              <a:rPr lang="en-US" altLang="en-US" sz="2400">
                <a:latin typeface="Times New Roman" panose="02020603050405020304" pitchFamily="18" charset="0"/>
              </a:rPr>
              <a:t> and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are to the left of window edge vertex then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is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i="1">
                <a:latin typeface="Times New Roman" panose="02020603050405020304" pitchFamily="18" charset="0"/>
              </a:rPr>
              <a:t>Entering: </a:t>
            </a:r>
            <a:r>
              <a:rPr lang="en-US" altLang="en-US" sz="2400">
                <a:latin typeface="Times New Roman" panose="02020603050405020304" pitchFamily="18" charset="0"/>
              </a:rPr>
              <a:t>If 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i-1</a:t>
            </a:r>
            <a:r>
              <a:rPr lang="en-US" altLang="en-US" sz="2400">
                <a:latin typeface="Times New Roman" panose="02020603050405020304" pitchFamily="18" charset="0"/>
              </a:rPr>
              <a:t> is to the right of window edge and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is to the left of window edge vertex then intersection (I) of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i-1 </a:t>
            </a: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</a:rPr>
              <a:t> with edge E and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are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i="1">
                <a:latin typeface="Times New Roman" panose="02020603050405020304" pitchFamily="18" charset="0"/>
              </a:rPr>
              <a:t>Leaving: </a:t>
            </a:r>
            <a:r>
              <a:rPr lang="en-US" altLang="en-US" sz="2400">
                <a:latin typeface="Times New Roman" panose="02020603050405020304" pitchFamily="18" charset="0"/>
              </a:rPr>
              <a:t>If 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i-1</a:t>
            </a:r>
            <a:r>
              <a:rPr lang="en-US" altLang="en-US" sz="2400">
                <a:latin typeface="Times New Roman" panose="02020603050405020304" pitchFamily="18" charset="0"/>
              </a:rPr>
              <a:t> is to the left of window edge and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is to the right of window edge vertex then only intersection (I) of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i-1 </a:t>
            </a: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</a:rPr>
              <a:t> with edge E is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i="1">
                <a:latin typeface="Times New Roman" panose="02020603050405020304" pitchFamily="18" charset="0"/>
              </a:rPr>
              <a:t>Outside: </a:t>
            </a:r>
            <a:r>
              <a:rPr lang="en-US" altLang="en-US" sz="2400">
                <a:latin typeface="Times New Roman" panose="02020603050405020304" pitchFamily="18" charset="0"/>
              </a:rPr>
              <a:t>If both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i-1</a:t>
            </a:r>
            <a:r>
              <a:rPr lang="en-US" altLang="en-US" sz="2400">
                <a:latin typeface="Times New Roman" panose="02020603050405020304" pitchFamily="18" charset="0"/>
              </a:rPr>
              <a:t> and 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 are to the right of window edge nothing is placed on the output vertex list.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83974" name="Rectangle 3">
            <a:extLst>
              <a:ext uri="{FF2B5EF4-FFF2-40B4-BE49-F238E27FC236}">
                <a16:creationId xmlns:a16="http://schemas.microsoft.com/office/drawing/2014/main" id="{A36C2BFB-C101-D666-1F30-6ED941930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Sutherland-Hodgeman Polygon Clipping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60C40120-AAD3-4440-1D5C-CA60B48EDD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E080FE-E78C-43A1-88B9-B731556C6EA2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F523C60A-7CA7-A706-0F72-B1D93748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DACB45F7-B96E-DABF-E2BF-318CF67F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EB3B7-775A-463C-89DD-A9ADA520EA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51B8D5C5-B23A-B634-D2A1-72C57FF84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2" name="Freeform 3">
            <a:extLst>
              <a:ext uri="{FF2B5EF4-FFF2-40B4-BE49-F238E27FC236}">
                <a16:creationId xmlns:a16="http://schemas.microsoft.com/office/drawing/2014/main" id="{874A291C-CEA2-C277-BE24-6DFE044BFD20}"/>
              </a:ext>
            </a:extLst>
          </p:cNvPr>
          <p:cNvSpPr>
            <a:spLocks/>
          </p:cNvSpPr>
          <p:nvPr/>
        </p:nvSpPr>
        <p:spPr bwMode="auto">
          <a:xfrm>
            <a:off x="1835150" y="3117850"/>
            <a:ext cx="5472113" cy="2447925"/>
          </a:xfrm>
          <a:custGeom>
            <a:avLst/>
            <a:gdLst>
              <a:gd name="T0" fmla="*/ 0 w 4627"/>
              <a:gd name="T1" fmla="*/ 2401209 h 2358"/>
              <a:gd name="T2" fmla="*/ 2252945 w 4627"/>
              <a:gd name="T3" fmla="*/ 611462 h 2358"/>
              <a:gd name="T4" fmla="*/ 2682246 w 4627"/>
              <a:gd name="T5" fmla="*/ 1270679 h 2358"/>
              <a:gd name="T6" fmla="*/ 3003926 w 4627"/>
              <a:gd name="T7" fmla="*/ 282373 h 2358"/>
              <a:gd name="T8" fmla="*/ 3540849 w 4627"/>
              <a:gd name="T9" fmla="*/ 847119 h 2358"/>
              <a:gd name="T10" fmla="*/ 4076588 w 4627"/>
              <a:gd name="T11" fmla="*/ 0 h 2358"/>
              <a:gd name="T12" fmla="*/ 5472113 w 4627"/>
              <a:gd name="T13" fmla="*/ 2447925 h 2358"/>
              <a:gd name="T14" fmla="*/ 0 w 4627"/>
              <a:gd name="T15" fmla="*/ 2401209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4">
            <a:extLst>
              <a:ext uri="{FF2B5EF4-FFF2-40B4-BE49-F238E27FC236}">
                <a16:creationId xmlns:a16="http://schemas.microsoft.com/office/drawing/2014/main" id="{24DE2C84-2BEA-BEBF-D8ED-B5D8A40F5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5854700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5">
            <a:extLst>
              <a:ext uri="{FF2B5EF4-FFF2-40B4-BE49-F238E27FC236}">
                <a16:creationId xmlns:a16="http://schemas.microsoft.com/office/drawing/2014/main" id="{0D36B8D8-1391-66FC-78D9-5D84A8EF3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254158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6">
            <a:extLst>
              <a:ext uri="{FF2B5EF4-FFF2-40B4-BE49-F238E27FC236}">
                <a16:creationId xmlns:a16="http://schemas.microsoft.com/office/drawing/2014/main" id="{1978B437-FE6E-7921-4F96-4E40A3AA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901950"/>
            <a:ext cx="2808288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226" name="Group 7">
            <a:extLst>
              <a:ext uri="{FF2B5EF4-FFF2-40B4-BE49-F238E27FC236}">
                <a16:creationId xmlns:a16="http://schemas.microsoft.com/office/drawing/2014/main" id="{23C24B41-F50F-3BA8-1A16-9E9E327E6608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052638"/>
            <a:ext cx="6537325" cy="3657600"/>
            <a:chOff x="975" y="1126"/>
            <a:chExt cx="4118" cy="2304"/>
          </a:xfrm>
        </p:grpSpPr>
        <p:sp>
          <p:nvSpPr>
            <p:cNvPr id="9243" name="Rectangle 8">
              <a:extLst>
                <a:ext uri="{FF2B5EF4-FFF2-40B4-BE49-F238E27FC236}">
                  <a16:creationId xmlns:a16="http://schemas.microsoft.com/office/drawing/2014/main" id="{0C3FCB37-ACBF-4B41-6BEC-4A7B9D8C3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162"/>
              <a:ext cx="1161" cy="2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44" name="Rectangle 9">
              <a:extLst>
                <a:ext uri="{FF2B5EF4-FFF2-40B4-BE49-F238E27FC236}">
                  <a16:creationId xmlns:a16="http://schemas.microsoft.com/office/drawing/2014/main" id="{A1A317D4-4FCA-EF84-08EE-C0B7D13D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126"/>
              <a:ext cx="1161" cy="2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45" name="Rectangle 10">
              <a:extLst>
                <a:ext uri="{FF2B5EF4-FFF2-40B4-BE49-F238E27FC236}">
                  <a16:creationId xmlns:a16="http://schemas.microsoft.com/office/drawing/2014/main" id="{7629AF06-E22F-B06C-92E5-81869894F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850"/>
              <a:ext cx="2858" cy="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227" name="Oval 11">
            <a:extLst>
              <a:ext uri="{FF2B5EF4-FFF2-40B4-BE49-F238E27FC236}">
                <a16:creationId xmlns:a16="http://schemas.microsoft.com/office/drawing/2014/main" id="{A8A4BE86-04D0-53F2-9F0C-C1256158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368617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98E3C960-ECE5-E340-7A0E-4763EC6F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30371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9" name="Oval 13">
            <a:extLst>
              <a:ext uri="{FF2B5EF4-FFF2-40B4-BE49-F238E27FC236}">
                <a16:creationId xmlns:a16="http://schemas.microsoft.com/office/drawing/2014/main" id="{858B099B-70A7-2088-70D3-8DBC7584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336232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7DE80AF4-7946-8543-F299-E12148BB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390207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1" name="Oval 15">
            <a:extLst>
              <a:ext uri="{FF2B5EF4-FFF2-40B4-BE49-F238E27FC236}">
                <a16:creationId xmlns:a16="http://schemas.microsoft.com/office/drawing/2014/main" id="{A081FB14-4F4F-64E3-2AC1-6A239E8A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30670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0F00836E-DC89-977F-EF3F-77290C7A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4738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Because drawing things to a display takes time we </a:t>
            </a:r>
            <a:r>
              <a:rPr lang="en-IE" altLang="en-US" sz="2400" i="1">
                <a:latin typeface="Times New Roman" panose="02020603050405020304" pitchFamily="18" charset="0"/>
              </a:rPr>
              <a:t>clip</a:t>
            </a:r>
            <a:r>
              <a:rPr lang="en-IE" altLang="en-US" sz="2400">
                <a:latin typeface="Times New Roman" panose="02020603050405020304" pitchFamily="18" charset="0"/>
              </a:rPr>
              <a:t> everything outside the window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98F09F7-0907-987C-B4C4-E851B9EB4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3C04FEA5-E70B-8FF0-484D-F070D63D2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778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5E27A4EE-F0E9-1385-916D-72A26BDFB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345DBFED-758A-FC16-0331-9E7DDA063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F9F7E1A-F53B-29DD-9322-DC6555FFC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2690813"/>
            <a:ext cx="750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BAF01522-1720-89DC-7CB1-D26A1C5F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62475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22692515-412D-BDBD-4422-392106D7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905500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39297FAE-57BE-7EF4-B05A-078F9FB6A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903913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8BACAEFA-24F6-A81F-80AB-116FB2B0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6284913"/>
            <a:ext cx="207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World Coordinates</a:t>
            </a:r>
            <a:endParaRPr lang="en-US" altLang="en-US" sz="1800" baseline="0"/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9B062077-0A3B-2987-08B2-25CA4647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03475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Window</a:t>
            </a:r>
            <a:endParaRPr lang="en-US" altLang="en-US" sz="1800" baseline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B1EE99E6-047B-F6BE-50B9-D2FBEAEA66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1D744-38CB-4A52-9C49-2C7FD511883B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86019" name="Footer Placeholder 4">
            <a:extLst>
              <a:ext uri="{FF2B5EF4-FFF2-40B4-BE49-F238E27FC236}">
                <a16:creationId xmlns:a16="http://schemas.microsoft.com/office/drawing/2014/main" id="{8653876E-E70B-2F3F-A824-6728ED12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A1415F56-6672-3183-B7B0-24B6443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0FFA8-8E0D-41CE-90ED-CDF1BD1D0A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207CB877-681A-235E-286D-676A1A3A6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Sutherland-Hodgeman Polygon Clipping</a:t>
            </a:r>
          </a:p>
        </p:txBody>
      </p:sp>
      <p:sp>
        <p:nvSpPr>
          <p:cNvPr id="86022" name="Rectangle 3">
            <a:extLst>
              <a:ext uri="{FF2B5EF4-FFF2-40B4-BE49-F238E27FC236}">
                <a16:creationId xmlns:a16="http://schemas.microsoft.com/office/drawing/2014/main" id="{C6FC04C9-DF21-C021-3BC6-8424E93E9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Creating New Vertex List</a:t>
            </a:r>
          </a:p>
        </p:txBody>
      </p:sp>
      <p:grpSp>
        <p:nvGrpSpPr>
          <p:cNvPr id="86023" name="Group 75">
            <a:extLst>
              <a:ext uri="{FF2B5EF4-FFF2-40B4-BE49-F238E27FC236}">
                <a16:creationId xmlns:a16="http://schemas.microsoft.com/office/drawing/2014/main" id="{456EB4CC-FA0A-8B7F-98B1-F85EF1B5241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590800"/>
            <a:ext cx="2057400" cy="3484563"/>
            <a:chOff x="4272" y="1632"/>
            <a:chExt cx="1296" cy="2195"/>
          </a:xfrm>
        </p:grpSpPr>
        <p:sp>
          <p:nvSpPr>
            <p:cNvPr id="86063" name="Freeform 10">
              <a:extLst>
                <a:ext uri="{FF2B5EF4-FFF2-40B4-BE49-F238E27FC236}">
                  <a16:creationId xmlns:a16="http://schemas.microsoft.com/office/drawing/2014/main" id="{BAEEE35A-6516-C85A-8031-2F1C3F68D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872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4" name="Rectangle 11">
              <a:extLst>
                <a:ext uri="{FF2B5EF4-FFF2-40B4-BE49-F238E27FC236}">
                  <a16:creationId xmlns:a16="http://schemas.microsoft.com/office/drawing/2014/main" id="{5ECD5731-ECD0-E651-AB16-130F3F175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632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65" name="Oval 23">
              <a:extLst>
                <a:ext uri="{FF2B5EF4-FFF2-40B4-BE49-F238E27FC236}">
                  <a16:creationId xmlns:a16="http://schemas.microsoft.com/office/drawing/2014/main" id="{BAF8C387-8751-B6A7-AA90-ED1C7990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72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66" name="Oval 24">
              <a:extLst>
                <a:ext uri="{FF2B5EF4-FFF2-40B4-BE49-F238E27FC236}">
                  <a16:creationId xmlns:a16="http://schemas.microsoft.com/office/drawing/2014/main" id="{3860F821-9EF5-53F0-E6D3-9F0D6B7C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54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67" name="Oval 25">
              <a:extLst>
                <a:ext uri="{FF2B5EF4-FFF2-40B4-BE49-F238E27FC236}">
                  <a16:creationId xmlns:a16="http://schemas.microsoft.com/office/drawing/2014/main" id="{3CDACB57-B961-1B93-A434-573B6998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68" name="Oval 27">
              <a:extLst>
                <a:ext uri="{FF2B5EF4-FFF2-40B4-BE49-F238E27FC236}">
                  <a16:creationId xmlns:a16="http://schemas.microsoft.com/office/drawing/2014/main" id="{FCCCB08D-55AA-7857-ECE8-3D28C5389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39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69" name="Oval 33">
              <a:extLst>
                <a:ext uri="{FF2B5EF4-FFF2-40B4-BE49-F238E27FC236}">
                  <a16:creationId xmlns:a16="http://schemas.microsoft.com/office/drawing/2014/main" id="{3C0380E5-0CC0-567F-8D00-3BB847584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70" name="Line 34">
              <a:extLst>
                <a:ext uri="{FF2B5EF4-FFF2-40B4-BE49-F238E27FC236}">
                  <a16:creationId xmlns:a16="http://schemas.microsoft.com/office/drawing/2014/main" id="{9D58E865-07A7-19F3-DD71-61902EA4D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1920"/>
              <a:ext cx="4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71" name="Oval 37">
              <a:extLst>
                <a:ext uri="{FF2B5EF4-FFF2-40B4-BE49-F238E27FC236}">
                  <a16:creationId xmlns:a16="http://schemas.microsoft.com/office/drawing/2014/main" id="{F1C8E9AD-8A06-8918-B69D-9AB46274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51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72" name="Text Box 39">
              <a:extLst>
                <a:ext uri="{FF2B5EF4-FFF2-40B4-BE49-F238E27FC236}">
                  <a16:creationId xmlns:a16="http://schemas.microsoft.com/office/drawing/2014/main" id="{FF6BF1E2-145A-6E84-828C-B82CC5AF8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3039"/>
              <a:ext cx="101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</a:rPr>
                <a:t>out </a:t>
              </a: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 out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save nothing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</a:rPr>
                <a:t>Outside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</a:rPr>
                <a:t>(0 output)</a:t>
              </a:r>
            </a:p>
          </p:txBody>
        </p:sp>
        <p:sp>
          <p:nvSpPr>
            <p:cNvPr id="86073" name="Text Box 44">
              <a:extLst>
                <a:ext uri="{FF2B5EF4-FFF2-40B4-BE49-F238E27FC236}">
                  <a16:creationId xmlns:a16="http://schemas.microsoft.com/office/drawing/2014/main" id="{9982A213-125F-A15C-0470-DEB4D807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80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i-1</a:t>
              </a:r>
            </a:p>
          </p:txBody>
        </p:sp>
        <p:sp>
          <p:nvSpPr>
            <p:cNvPr id="86074" name="Text Box 48">
              <a:extLst>
                <a:ext uri="{FF2B5EF4-FFF2-40B4-BE49-F238E27FC236}">
                  <a16:creationId xmlns:a16="http://schemas.microsoft.com/office/drawing/2014/main" id="{0CC89BCC-C34C-F489-3AB7-76F1B9388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728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</a:t>
              </a:r>
            </a:p>
          </p:txBody>
        </p:sp>
        <p:sp>
          <p:nvSpPr>
            <p:cNvPr id="86075" name="Line 54">
              <a:extLst>
                <a:ext uri="{FF2B5EF4-FFF2-40B4-BE49-F238E27FC236}">
                  <a16:creationId xmlns:a16="http://schemas.microsoft.com/office/drawing/2014/main" id="{0CA1B7C0-4053-7476-3181-182221F7B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3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24" name="Group 69">
            <a:extLst>
              <a:ext uri="{FF2B5EF4-FFF2-40B4-BE49-F238E27FC236}">
                <a16:creationId xmlns:a16="http://schemas.microsoft.com/office/drawing/2014/main" id="{E219F2FB-2382-3F4F-6CFC-203AE1901539}"/>
              </a:ext>
            </a:extLst>
          </p:cNvPr>
          <p:cNvGrpSpPr>
            <a:grpSpLocks/>
          </p:cNvGrpSpPr>
          <p:nvPr/>
        </p:nvGrpSpPr>
        <p:grpSpPr bwMode="auto">
          <a:xfrm>
            <a:off x="0" y="2514600"/>
            <a:ext cx="2182813" cy="3514725"/>
            <a:chOff x="0" y="1584"/>
            <a:chExt cx="1375" cy="2214"/>
          </a:xfrm>
        </p:grpSpPr>
        <p:sp>
          <p:nvSpPr>
            <p:cNvPr id="86052" name="Freeform 56">
              <a:extLst>
                <a:ext uri="{FF2B5EF4-FFF2-40B4-BE49-F238E27FC236}">
                  <a16:creationId xmlns:a16="http://schemas.microsoft.com/office/drawing/2014/main" id="{3FE41732-46F0-910F-081F-FF65CB79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1824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Rectangle 57">
              <a:extLst>
                <a:ext uri="{FF2B5EF4-FFF2-40B4-BE49-F238E27FC236}">
                  <a16:creationId xmlns:a16="http://schemas.microsoft.com/office/drawing/2014/main" id="{11644E03-C72E-841A-3764-B04478C22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54" name="Oval 59">
              <a:extLst>
                <a:ext uri="{FF2B5EF4-FFF2-40B4-BE49-F238E27FC236}">
                  <a16:creationId xmlns:a16="http://schemas.microsoft.com/office/drawing/2014/main" id="{21BCB742-826A-A5BB-2040-605267FE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55" name="Oval 60">
              <a:extLst>
                <a:ext uri="{FF2B5EF4-FFF2-40B4-BE49-F238E27FC236}">
                  <a16:creationId xmlns:a16="http://schemas.microsoft.com/office/drawing/2014/main" id="{85B795F4-0D8A-A79E-9E8C-481A8E90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56" name="Oval 61">
              <a:extLst>
                <a:ext uri="{FF2B5EF4-FFF2-40B4-BE49-F238E27FC236}">
                  <a16:creationId xmlns:a16="http://schemas.microsoft.com/office/drawing/2014/main" id="{D467CCFA-753A-5E8D-BD4E-FE751E45B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78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57" name="Line 62">
              <a:extLst>
                <a:ext uri="{FF2B5EF4-FFF2-40B4-BE49-F238E27FC236}">
                  <a16:creationId xmlns:a16="http://schemas.microsoft.com/office/drawing/2014/main" id="{3AC1D969-BB6B-EE2A-E3B0-579061C5F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9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Oval 63">
              <a:extLst>
                <a:ext uri="{FF2B5EF4-FFF2-40B4-BE49-F238E27FC236}">
                  <a16:creationId xmlns:a16="http://schemas.microsoft.com/office/drawing/2014/main" id="{6CEC9572-5101-EC71-AA60-5ADE244F7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7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59" name="Text Box 64">
              <a:extLst>
                <a:ext uri="{FF2B5EF4-FFF2-40B4-BE49-F238E27FC236}">
                  <a16:creationId xmlns:a16="http://schemas.microsoft.com/office/drawing/2014/main" id="{DBD27667-1E40-E6CA-E01B-5F5801DB0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" y="2991"/>
              <a:ext cx="1362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</a:rPr>
                <a:t>in </a:t>
              </a: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 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save ending vert</a:t>
              </a:r>
              <a:r>
                <a:rPr lang="en-US" altLang="en-US" sz="20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</a:rPr>
                <a:t>Inside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</a:rPr>
                <a:t>(1 output)</a:t>
              </a:r>
            </a:p>
          </p:txBody>
        </p:sp>
        <p:sp>
          <p:nvSpPr>
            <p:cNvPr id="86060" name="Text Box 65">
              <a:extLst>
                <a:ext uri="{FF2B5EF4-FFF2-40B4-BE49-F238E27FC236}">
                  <a16:creationId xmlns:a16="http://schemas.microsoft.com/office/drawing/2014/main" id="{8F92EA5A-B39C-AD9B-2033-767A50767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i-1</a:t>
              </a:r>
            </a:p>
          </p:txBody>
        </p:sp>
        <p:sp>
          <p:nvSpPr>
            <p:cNvPr id="86061" name="Text Box 66">
              <a:extLst>
                <a:ext uri="{FF2B5EF4-FFF2-40B4-BE49-F238E27FC236}">
                  <a16:creationId xmlns:a16="http://schemas.microsoft.com/office/drawing/2014/main" id="{03314C19-06E3-53CD-16F7-2DAD840C7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</a:t>
              </a:r>
            </a:p>
          </p:txBody>
        </p:sp>
        <p:sp>
          <p:nvSpPr>
            <p:cNvPr id="86062" name="Line 67">
              <a:extLst>
                <a:ext uri="{FF2B5EF4-FFF2-40B4-BE49-F238E27FC236}">
                  <a16:creationId xmlns:a16="http://schemas.microsoft.com/office/drawing/2014/main" id="{04886AED-6BB9-A8D1-85EA-4B32C52FE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584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25" name="Group 76">
            <a:extLst>
              <a:ext uri="{FF2B5EF4-FFF2-40B4-BE49-F238E27FC236}">
                <a16:creationId xmlns:a16="http://schemas.microsoft.com/office/drawing/2014/main" id="{DB175873-0ECB-09C7-9AF0-ACB111C7349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90800"/>
            <a:ext cx="2163763" cy="3759200"/>
            <a:chOff x="1488" y="1632"/>
            <a:chExt cx="1363" cy="2368"/>
          </a:xfrm>
        </p:grpSpPr>
        <p:sp>
          <p:nvSpPr>
            <p:cNvPr id="86040" name="Freeform 4">
              <a:extLst>
                <a:ext uri="{FF2B5EF4-FFF2-40B4-BE49-F238E27FC236}">
                  <a16:creationId xmlns:a16="http://schemas.microsoft.com/office/drawing/2014/main" id="{ED3083A3-890F-1D8C-A2D2-8E9033964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872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Rectangle 5">
              <a:extLst>
                <a:ext uri="{FF2B5EF4-FFF2-40B4-BE49-F238E27FC236}">
                  <a16:creationId xmlns:a16="http://schemas.microsoft.com/office/drawing/2014/main" id="{C986D85A-EFEB-98E7-C098-785219131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32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42" name="Oval 12">
              <a:extLst>
                <a:ext uri="{FF2B5EF4-FFF2-40B4-BE49-F238E27FC236}">
                  <a16:creationId xmlns:a16="http://schemas.microsoft.com/office/drawing/2014/main" id="{DA286C9B-BFB6-81D4-43A3-58D8F988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43" name="Oval 13">
              <a:extLst>
                <a:ext uri="{FF2B5EF4-FFF2-40B4-BE49-F238E27FC236}">
                  <a16:creationId xmlns:a16="http://schemas.microsoft.com/office/drawing/2014/main" id="{888C2C21-3309-F1B7-B83B-7C98BA88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72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44" name="Oval 14">
              <a:extLst>
                <a:ext uri="{FF2B5EF4-FFF2-40B4-BE49-F238E27FC236}">
                  <a16:creationId xmlns:a16="http://schemas.microsoft.com/office/drawing/2014/main" id="{613C2C68-3F2B-39F6-1D46-2F53C3CA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45" name="Oval 15">
              <a:extLst>
                <a:ext uri="{FF2B5EF4-FFF2-40B4-BE49-F238E27FC236}">
                  <a16:creationId xmlns:a16="http://schemas.microsoft.com/office/drawing/2014/main" id="{491544BB-F72F-B3A9-D572-1BAB52AD8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46" name="Line 28">
              <a:extLst>
                <a:ext uri="{FF2B5EF4-FFF2-40B4-BE49-F238E27FC236}">
                  <a16:creationId xmlns:a16="http://schemas.microsoft.com/office/drawing/2014/main" id="{DB5CA012-B018-CB05-29A8-86F4068B3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28"/>
              <a:ext cx="62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Text Box 35">
              <a:extLst>
                <a:ext uri="{FF2B5EF4-FFF2-40B4-BE49-F238E27FC236}">
                  <a16:creationId xmlns:a16="http://schemas.microsoft.com/office/drawing/2014/main" id="{99DE76C4-E74E-3D57-5D19-18DE19F15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39"/>
              <a:ext cx="1363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</a:rPr>
                <a:t>out </a:t>
              </a: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 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save new clip vert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and ending vert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Entering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(2 outputs)</a:t>
              </a:r>
            </a:p>
          </p:txBody>
        </p:sp>
        <p:sp>
          <p:nvSpPr>
            <p:cNvPr id="86048" name="Text Box 40">
              <a:extLst>
                <a:ext uri="{FF2B5EF4-FFF2-40B4-BE49-F238E27FC236}">
                  <a16:creationId xmlns:a16="http://schemas.microsoft.com/office/drawing/2014/main" id="{33B8C2A9-3E20-EC78-3C9B-5C5A2F7A1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76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</a:t>
              </a:r>
            </a:p>
          </p:txBody>
        </p:sp>
        <p:sp>
          <p:nvSpPr>
            <p:cNvPr id="86049" name="Text Box 41">
              <a:extLst>
                <a:ext uri="{FF2B5EF4-FFF2-40B4-BE49-F238E27FC236}">
                  <a16:creationId xmlns:a16="http://schemas.microsoft.com/office/drawing/2014/main" id="{692011D0-242E-0904-84CB-C182CA84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20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i-1</a:t>
              </a:r>
            </a:p>
          </p:txBody>
        </p:sp>
        <p:sp>
          <p:nvSpPr>
            <p:cNvPr id="86050" name="Oval 71">
              <a:extLst>
                <a:ext uri="{FF2B5EF4-FFF2-40B4-BE49-F238E27FC236}">
                  <a16:creationId xmlns:a16="http://schemas.microsoft.com/office/drawing/2014/main" id="{2101E4AD-0E0E-1B90-3841-FF19063C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51" name="Line 51">
              <a:extLst>
                <a:ext uri="{FF2B5EF4-FFF2-40B4-BE49-F238E27FC236}">
                  <a16:creationId xmlns:a16="http://schemas.microsoft.com/office/drawing/2014/main" id="{82FBB77F-0EE5-2D6F-D3CE-A070B2FAC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3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26" name="Group 77">
            <a:extLst>
              <a:ext uri="{FF2B5EF4-FFF2-40B4-BE49-F238E27FC236}">
                <a16:creationId xmlns:a16="http://schemas.microsoft.com/office/drawing/2014/main" id="{B91BE80D-1DE0-8186-4BE3-A4F16977F72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90800"/>
            <a:ext cx="2392363" cy="3484563"/>
            <a:chOff x="2832" y="1632"/>
            <a:chExt cx="1507" cy="2195"/>
          </a:xfrm>
        </p:grpSpPr>
        <p:sp>
          <p:nvSpPr>
            <p:cNvPr id="86027" name="Text Box 47">
              <a:extLst>
                <a:ext uri="{FF2B5EF4-FFF2-40B4-BE49-F238E27FC236}">
                  <a16:creationId xmlns:a16="http://schemas.microsoft.com/office/drawing/2014/main" id="{4EA59ECD-B02E-E60F-9889-F3D0C0D8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3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</a:t>
              </a:r>
            </a:p>
          </p:txBody>
        </p:sp>
        <p:sp>
          <p:nvSpPr>
            <p:cNvPr id="86028" name="Freeform 8">
              <a:extLst>
                <a:ext uri="{FF2B5EF4-FFF2-40B4-BE49-F238E27FC236}">
                  <a16:creationId xmlns:a16="http://schemas.microsoft.com/office/drawing/2014/main" id="{1C5AD812-BE08-2622-1F42-5C2D592B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872"/>
              <a:ext cx="768" cy="1008"/>
            </a:xfrm>
            <a:custGeom>
              <a:avLst/>
              <a:gdLst>
                <a:gd name="T0" fmla="*/ 48 w 768"/>
                <a:gd name="T1" fmla="*/ 1008 h 1008"/>
                <a:gd name="T2" fmla="*/ 0 w 768"/>
                <a:gd name="T3" fmla="*/ 0 h 1008"/>
                <a:gd name="T4" fmla="*/ 672 w 768"/>
                <a:gd name="T5" fmla="*/ 48 h 1008"/>
                <a:gd name="T6" fmla="*/ 768 w 768"/>
                <a:gd name="T7" fmla="*/ 720 h 1008"/>
                <a:gd name="T8" fmla="*/ 48 w 768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08"/>
                <a:gd name="T17" fmla="*/ 768 w 7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0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Rectangle 9">
              <a:extLst>
                <a:ext uri="{FF2B5EF4-FFF2-40B4-BE49-F238E27FC236}">
                  <a16:creationId xmlns:a16="http://schemas.microsoft.com/office/drawing/2014/main" id="{01EC4014-9769-8C8A-A084-EB604814C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816" cy="13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30" name="Oval 20">
              <a:extLst>
                <a:ext uri="{FF2B5EF4-FFF2-40B4-BE49-F238E27FC236}">
                  <a16:creationId xmlns:a16="http://schemas.microsoft.com/office/drawing/2014/main" id="{73FD0F57-36AA-1BFD-2A7B-04333543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72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31" name="Oval 21">
              <a:extLst>
                <a:ext uri="{FF2B5EF4-FFF2-40B4-BE49-F238E27FC236}">
                  <a16:creationId xmlns:a16="http://schemas.microsoft.com/office/drawing/2014/main" id="{CE7DA0FC-B2B3-E52A-142A-D612B26F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32" name="Oval 22">
              <a:extLst>
                <a:ext uri="{FF2B5EF4-FFF2-40B4-BE49-F238E27FC236}">
                  <a16:creationId xmlns:a16="http://schemas.microsoft.com/office/drawing/2014/main" id="{151E241D-4129-6842-AE5C-F41921BE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33" name="Oval 26">
              <a:extLst>
                <a:ext uri="{FF2B5EF4-FFF2-40B4-BE49-F238E27FC236}">
                  <a16:creationId xmlns:a16="http://schemas.microsoft.com/office/drawing/2014/main" id="{58B1DABC-B44C-D148-F374-E1D9E79B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39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34" name="Line 30">
              <a:extLst>
                <a:ext uri="{FF2B5EF4-FFF2-40B4-BE49-F238E27FC236}">
                  <a16:creationId xmlns:a16="http://schemas.microsoft.com/office/drawing/2014/main" id="{AD750C8E-D546-1078-3ADC-A2AE0DDC5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736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Text Box 38">
              <a:extLst>
                <a:ext uri="{FF2B5EF4-FFF2-40B4-BE49-F238E27FC236}">
                  <a16:creationId xmlns:a16="http://schemas.microsoft.com/office/drawing/2014/main" id="{130CB1A5-38DC-4C5C-4BB5-196BE1147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39"/>
              <a:ext cx="136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</a:rPr>
                <a:t>in </a:t>
              </a: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 out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0">
                  <a:latin typeface="Bookman Old Style" panose="02050604050505020204" pitchFamily="18" charset="0"/>
                  <a:sym typeface="Wingdings" panose="05000000000000000000" pitchFamily="2" charset="2"/>
                </a:rPr>
                <a:t>save new clip vert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</a:rPr>
                <a:t>Leaving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latin typeface="Bookman Old Style" panose="02050604050505020204" pitchFamily="18" charset="0"/>
                </a:rPr>
                <a:t>(1 output)</a:t>
              </a:r>
            </a:p>
          </p:txBody>
        </p:sp>
        <p:sp>
          <p:nvSpPr>
            <p:cNvPr id="86036" name="Text Box 43">
              <a:extLst>
                <a:ext uri="{FF2B5EF4-FFF2-40B4-BE49-F238E27FC236}">
                  <a16:creationId xmlns:a16="http://schemas.microsoft.com/office/drawing/2014/main" id="{73BB49F3-5DED-3491-859C-8951495E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baseline="0"/>
                <a:t>P</a:t>
              </a:r>
              <a:r>
                <a:rPr lang="en-US" altLang="en-US" sz="1800" b="1"/>
                <a:t>i-1</a:t>
              </a:r>
            </a:p>
          </p:txBody>
        </p:sp>
        <p:sp>
          <p:nvSpPr>
            <p:cNvPr id="86037" name="Oval 73">
              <a:extLst>
                <a:ext uri="{FF2B5EF4-FFF2-40B4-BE49-F238E27FC236}">
                  <a16:creationId xmlns:a16="http://schemas.microsoft.com/office/drawing/2014/main" id="{050CEC76-2ACC-DA6F-8007-07584E914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736"/>
              <a:ext cx="96" cy="9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6038" name="Line 53">
              <a:extLst>
                <a:ext uri="{FF2B5EF4-FFF2-40B4-BE49-F238E27FC236}">
                  <a16:creationId xmlns:a16="http://schemas.microsoft.com/office/drawing/2014/main" id="{4B0C44C5-ABAB-6D74-1513-1A3A12DB6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63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Oval 32">
              <a:extLst>
                <a:ext uri="{FF2B5EF4-FFF2-40B4-BE49-F238E27FC236}">
                  <a16:creationId xmlns:a16="http://schemas.microsoft.com/office/drawing/2014/main" id="{6ABB6350-89A6-0F4A-8631-8DEC0B7E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58048EB2-26C4-9B62-764F-C5CD0D9E96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504DDB-6FC7-44FF-9B2E-6B33E3998032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88067" name="Footer Placeholder 4">
            <a:extLst>
              <a:ext uri="{FF2B5EF4-FFF2-40B4-BE49-F238E27FC236}">
                <a16:creationId xmlns:a16="http://schemas.microsoft.com/office/drawing/2014/main" id="{C7A60BB2-6B5F-E2ED-B509-CBF280B9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01DBEB2B-AF91-875B-F53B-18B33D7A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D8268-C3C5-4E54-BC78-37AE7CD498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A9B00DE2-A91F-31D0-F8F5-3DE28D0B7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IE" altLang="en-US" sz="4000">
                <a:latin typeface="Times New Roman" panose="02020603050405020304" pitchFamily="18" charset="0"/>
              </a:rPr>
              <a:t>Sutherland-Hodgman Polygon Clipping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88070" name="Rectangle 3">
            <a:extLst>
              <a:ext uri="{FF2B5EF4-FFF2-40B4-BE49-F238E27FC236}">
                <a16:creationId xmlns:a16="http://schemas.microsoft.com/office/drawing/2014/main" id="{BBED445A-F21E-94D4-D27E-A5EEF6B32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3814763" cy="5251450"/>
          </a:xfrm>
        </p:spPr>
        <p:txBody>
          <a:bodyPr/>
          <a:lstStyle/>
          <a:p>
            <a:pPr eaLnBrk="1" hangingPunct="1"/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IE" altLang="en-US" sz="2400">
                <a:latin typeface="Times New Roman" panose="02020603050405020304" pitchFamily="18" charset="0"/>
              </a:rPr>
              <a:t>Each example shows the point being processed (P) and the previous point (S)</a:t>
            </a:r>
          </a:p>
          <a:p>
            <a:pPr eaLnBrk="1" hangingPunct="1"/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IE" altLang="en-US" sz="2400">
                <a:latin typeface="Times New Roman" panose="02020603050405020304" pitchFamily="18" charset="0"/>
              </a:rPr>
              <a:t>Saved points define area clipped to the boundary in question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8071" name="Group 4">
            <a:extLst>
              <a:ext uri="{FF2B5EF4-FFF2-40B4-BE49-F238E27FC236}">
                <a16:creationId xmlns:a16="http://schemas.microsoft.com/office/drawing/2014/main" id="{9C7CB3F4-EADF-0BCA-576C-87CEFBE1441C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1425575"/>
            <a:ext cx="1700212" cy="2314575"/>
            <a:chOff x="2831" y="898"/>
            <a:chExt cx="1071" cy="1458"/>
          </a:xfrm>
        </p:grpSpPr>
        <p:sp>
          <p:nvSpPr>
            <p:cNvPr id="88119" name="Freeform 5">
              <a:extLst>
                <a:ext uri="{FF2B5EF4-FFF2-40B4-BE49-F238E27FC236}">
                  <a16:creationId xmlns:a16="http://schemas.microsoft.com/office/drawing/2014/main" id="{52F5B9F4-46E4-9A46-B1FC-00FF53887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933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Rectangle 6">
              <a:extLst>
                <a:ext uri="{FF2B5EF4-FFF2-40B4-BE49-F238E27FC236}">
                  <a16:creationId xmlns:a16="http://schemas.microsoft.com/office/drawing/2014/main" id="{A821DDAD-B4BF-69F6-2168-9F0DF24B5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898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121" name="Line 7">
              <a:extLst>
                <a:ext uri="{FF2B5EF4-FFF2-40B4-BE49-F238E27FC236}">
                  <a16:creationId xmlns:a16="http://schemas.microsoft.com/office/drawing/2014/main" id="{B76D9E55-41AC-3040-9FB2-E9157CD50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933"/>
              <a:ext cx="6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2" name="Line 8">
              <a:extLst>
                <a:ext uri="{FF2B5EF4-FFF2-40B4-BE49-F238E27FC236}">
                  <a16:creationId xmlns:a16="http://schemas.microsoft.com/office/drawing/2014/main" id="{75B3032C-1E9A-0653-CF3E-B91F33971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4" y="1643"/>
              <a:ext cx="79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3" name="Line 9">
              <a:extLst>
                <a:ext uri="{FF2B5EF4-FFF2-40B4-BE49-F238E27FC236}">
                  <a16:creationId xmlns:a16="http://schemas.microsoft.com/office/drawing/2014/main" id="{D187ECE2-63CC-25BE-9848-0FF0788F7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1" y="934"/>
              <a:ext cx="2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4" name="Text Box 10">
              <a:extLst>
                <a:ext uri="{FF2B5EF4-FFF2-40B4-BE49-F238E27FC236}">
                  <a16:creationId xmlns:a16="http://schemas.microsoft.com/office/drawing/2014/main" id="{669FF328-344B-9779-B971-0546508AF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102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S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125" name="Text Box 11">
              <a:extLst>
                <a:ext uri="{FF2B5EF4-FFF2-40B4-BE49-F238E27FC236}">
                  <a16:creationId xmlns:a16="http://schemas.microsoft.com/office/drawing/2014/main" id="{524B378F-D21D-E313-48CB-71E1972FB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52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P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126" name="Line 12">
              <a:extLst>
                <a:ext uri="{FF2B5EF4-FFF2-40B4-BE49-F238E27FC236}">
                  <a16:creationId xmlns:a16="http://schemas.microsoft.com/office/drawing/2014/main" id="{09C5B8F6-9928-31A2-B6FE-002911911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1198"/>
              <a:ext cx="140" cy="447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7" name="Line 13">
              <a:extLst>
                <a:ext uri="{FF2B5EF4-FFF2-40B4-BE49-F238E27FC236}">
                  <a16:creationId xmlns:a16="http://schemas.microsoft.com/office/drawing/2014/main" id="{A176A6DB-1819-3641-C515-D5FB33F7D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" y="1241"/>
              <a:ext cx="70" cy="22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Text Box 14">
              <a:extLst>
                <a:ext uri="{FF2B5EF4-FFF2-40B4-BE49-F238E27FC236}">
                  <a16:creationId xmlns:a16="http://schemas.microsoft.com/office/drawing/2014/main" id="{E7B0011E-B420-22EF-BAFC-8EA3D33BA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125"/>
              <a:ext cx="9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Save Point P</a:t>
              </a:r>
              <a:endParaRPr lang="en-US" altLang="en-US" sz="1800" baseline="0"/>
            </a:p>
          </p:txBody>
        </p:sp>
      </p:grpSp>
      <p:grpSp>
        <p:nvGrpSpPr>
          <p:cNvPr id="88072" name="Group 15">
            <a:extLst>
              <a:ext uri="{FF2B5EF4-FFF2-40B4-BE49-F238E27FC236}">
                <a16:creationId xmlns:a16="http://schemas.microsoft.com/office/drawing/2014/main" id="{D7854FED-209A-B19D-4F8D-A980BAF17DCF}"/>
              </a:ext>
            </a:extLst>
          </p:cNvPr>
          <p:cNvGrpSpPr>
            <a:grpSpLocks/>
          </p:cNvGrpSpPr>
          <p:nvPr/>
        </p:nvGrpSpPr>
        <p:grpSpPr bwMode="auto">
          <a:xfrm>
            <a:off x="6677025" y="1406525"/>
            <a:ext cx="2008188" cy="2354263"/>
            <a:chOff x="4206" y="886"/>
            <a:chExt cx="1265" cy="1483"/>
          </a:xfrm>
        </p:grpSpPr>
        <p:sp>
          <p:nvSpPr>
            <p:cNvPr id="88107" name="Freeform 16">
              <a:extLst>
                <a:ext uri="{FF2B5EF4-FFF2-40B4-BE49-F238E27FC236}">
                  <a16:creationId xmlns:a16="http://schemas.microsoft.com/office/drawing/2014/main" id="{81BB6038-30CA-FE6D-8E56-F5C2D44EB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923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Rectangle 17">
              <a:extLst>
                <a:ext uri="{FF2B5EF4-FFF2-40B4-BE49-F238E27FC236}">
                  <a16:creationId xmlns:a16="http://schemas.microsoft.com/office/drawing/2014/main" id="{144BBD99-5842-44A1-1A0C-E7D76DBF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886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109" name="Line 18">
              <a:extLst>
                <a:ext uri="{FF2B5EF4-FFF2-40B4-BE49-F238E27FC236}">
                  <a16:creationId xmlns:a16="http://schemas.microsoft.com/office/drawing/2014/main" id="{8127C095-2146-7009-F4F9-FFD5D3C00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921"/>
              <a:ext cx="6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19">
              <a:extLst>
                <a:ext uri="{FF2B5EF4-FFF2-40B4-BE49-F238E27FC236}">
                  <a16:creationId xmlns:a16="http://schemas.microsoft.com/office/drawing/2014/main" id="{5661B61F-6F2B-538F-5DA7-6BD406082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1" y="1186"/>
              <a:ext cx="12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Line 20">
              <a:extLst>
                <a:ext uri="{FF2B5EF4-FFF2-40B4-BE49-F238E27FC236}">
                  <a16:creationId xmlns:a16="http://schemas.microsoft.com/office/drawing/2014/main" id="{D02BCCFA-EB51-8642-CD62-FA7315A34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0" y="922"/>
              <a:ext cx="2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2" name="Text Box 21">
              <a:extLst>
                <a:ext uri="{FF2B5EF4-FFF2-40B4-BE49-F238E27FC236}">
                  <a16:creationId xmlns:a16="http://schemas.microsoft.com/office/drawing/2014/main" id="{A55B39BA-E868-D6FF-8B78-E97661E02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143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S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113" name="Text Box 22">
              <a:extLst>
                <a:ext uri="{FF2B5EF4-FFF2-40B4-BE49-F238E27FC236}">
                  <a16:creationId xmlns:a16="http://schemas.microsoft.com/office/drawing/2014/main" id="{77C7276A-4EE7-D3B9-E43E-EDB3B1187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192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P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114" name="Line 23">
              <a:extLst>
                <a:ext uri="{FF2B5EF4-FFF2-40B4-BE49-F238E27FC236}">
                  <a16:creationId xmlns:a16="http://schemas.microsoft.com/office/drawing/2014/main" id="{E130FCE4-BB96-A71C-CE06-A2EBCBA4F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4" y="1622"/>
              <a:ext cx="774" cy="327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24">
              <a:extLst>
                <a:ext uri="{FF2B5EF4-FFF2-40B4-BE49-F238E27FC236}">
                  <a16:creationId xmlns:a16="http://schemas.microsoft.com/office/drawing/2014/main" id="{DC4F4E77-2B86-352B-5980-D203BAD0E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" y="1626"/>
              <a:ext cx="367" cy="14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Text Box 25">
              <a:extLst>
                <a:ext uri="{FF2B5EF4-FFF2-40B4-BE49-F238E27FC236}">
                  <a16:creationId xmlns:a16="http://schemas.microsoft.com/office/drawing/2014/main" id="{AFFC36BD-934D-561B-B996-75256F41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" y="2119"/>
              <a:ext cx="9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Save Point </a:t>
              </a:r>
              <a:r>
                <a:rPr lang="en-IE" altLang="en-US" sz="2000" baseline="0">
                  <a:latin typeface="Times New Roman" panose="02020603050405020304" pitchFamily="18" charset="0"/>
                </a:rPr>
                <a:t>I</a:t>
              </a:r>
              <a:endParaRPr lang="en-US" altLang="en-US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88117" name="Oval 26">
              <a:extLst>
                <a:ext uri="{FF2B5EF4-FFF2-40B4-BE49-F238E27FC236}">
                  <a16:creationId xmlns:a16="http://schemas.microsoft.com/office/drawing/2014/main" id="{69C52E24-FE6B-8D2E-77B2-B1EE71802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778"/>
              <a:ext cx="69" cy="69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118" name="Text Box 27">
              <a:extLst>
                <a:ext uri="{FF2B5EF4-FFF2-40B4-BE49-F238E27FC236}">
                  <a16:creationId xmlns:a16="http://schemas.microsoft.com/office/drawing/2014/main" id="{7D2A6AE7-1E8E-4B63-32AA-90E1AB27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" y="1602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1800" baseline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73" name="Group 28">
            <a:extLst>
              <a:ext uri="{FF2B5EF4-FFF2-40B4-BE49-F238E27FC236}">
                <a16:creationId xmlns:a16="http://schemas.microsoft.com/office/drawing/2014/main" id="{A3BEE63F-760A-437D-74B5-3EA2196C4FA3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4024313"/>
            <a:ext cx="2139950" cy="2405062"/>
            <a:chOff x="2624" y="2535"/>
            <a:chExt cx="1348" cy="1515"/>
          </a:xfrm>
        </p:grpSpPr>
        <p:sp>
          <p:nvSpPr>
            <p:cNvPr id="88097" name="Freeform 29">
              <a:extLst>
                <a:ext uri="{FF2B5EF4-FFF2-40B4-BE49-F238E27FC236}">
                  <a16:creationId xmlns:a16="http://schemas.microsoft.com/office/drawing/2014/main" id="{404C998E-4F3F-1459-F056-1B7FFB043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2658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Rectangle 30">
              <a:extLst>
                <a:ext uri="{FF2B5EF4-FFF2-40B4-BE49-F238E27FC236}">
                  <a16:creationId xmlns:a16="http://schemas.microsoft.com/office/drawing/2014/main" id="{90786FD3-12A2-0F5C-E064-BA0F0F7F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626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099" name="Line 31">
              <a:extLst>
                <a:ext uri="{FF2B5EF4-FFF2-40B4-BE49-F238E27FC236}">
                  <a16:creationId xmlns:a16="http://schemas.microsoft.com/office/drawing/2014/main" id="{198D1328-BB50-07E9-2884-20F454017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661"/>
              <a:ext cx="6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32">
              <a:extLst>
                <a:ext uri="{FF2B5EF4-FFF2-40B4-BE49-F238E27FC236}">
                  <a16:creationId xmlns:a16="http://schemas.microsoft.com/office/drawing/2014/main" id="{B1693D02-03D5-8EAE-6229-F35DBF372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926"/>
              <a:ext cx="1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33">
              <a:extLst>
                <a:ext uri="{FF2B5EF4-FFF2-40B4-BE49-F238E27FC236}">
                  <a16:creationId xmlns:a16="http://schemas.microsoft.com/office/drawing/2014/main" id="{8C361E4B-EF5C-4979-FFF5-48C997C6D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1" y="3370"/>
              <a:ext cx="77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34">
              <a:extLst>
                <a:ext uri="{FF2B5EF4-FFF2-40B4-BE49-F238E27FC236}">
                  <a16:creationId xmlns:a16="http://schemas.microsoft.com/office/drawing/2014/main" id="{542EB6BE-3939-4B66-C6CD-305BA3F0E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53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P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103" name="Text Box 35">
              <a:extLst>
                <a:ext uri="{FF2B5EF4-FFF2-40B4-BE49-F238E27FC236}">
                  <a16:creationId xmlns:a16="http://schemas.microsoft.com/office/drawing/2014/main" id="{D80248B2-AD62-B5CE-EC3F-86B14D85B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358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S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104" name="Line 36">
              <a:extLst>
                <a:ext uri="{FF2B5EF4-FFF2-40B4-BE49-F238E27FC236}">
                  <a16:creationId xmlns:a16="http://schemas.microsoft.com/office/drawing/2014/main" id="{BC3DF769-511E-8E28-243A-E6D35A45B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1" y="2662"/>
              <a:ext cx="10" cy="1033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5" name="Line 37">
              <a:extLst>
                <a:ext uri="{FF2B5EF4-FFF2-40B4-BE49-F238E27FC236}">
                  <a16:creationId xmlns:a16="http://schemas.microsoft.com/office/drawing/2014/main" id="{94D29048-8AAD-BBC3-ABA9-7184BC927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3" y="3172"/>
              <a:ext cx="10" cy="507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38">
              <a:extLst>
                <a:ext uri="{FF2B5EF4-FFF2-40B4-BE49-F238E27FC236}">
                  <a16:creationId xmlns:a16="http://schemas.microsoft.com/office/drawing/2014/main" id="{5EA36095-594D-A91A-D6C3-93270BB3D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19"/>
              <a:ext cx="1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No Points Saved</a:t>
              </a:r>
              <a:endParaRPr lang="en-US" altLang="en-US" sz="1800" baseline="0"/>
            </a:p>
          </p:txBody>
        </p:sp>
      </p:grpSp>
      <p:grpSp>
        <p:nvGrpSpPr>
          <p:cNvPr id="88074" name="Group 39">
            <a:extLst>
              <a:ext uri="{FF2B5EF4-FFF2-40B4-BE49-F238E27FC236}">
                <a16:creationId xmlns:a16="http://schemas.microsoft.com/office/drawing/2014/main" id="{C08D4AF0-5F5B-1DFD-3141-6E810B31D2D8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4019550"/>
            <a:ext cx="2106613" cy="2413000"/>
            <a:chOff x="4192" y="2532"/>
            <a:chExt cx="1327" cy="1520"/>
          </a:xfrm>
        </p:grpSpPr>
        <p:sp>
          <p:nvSpPr>
            <p:cNvPr id="88085" name="Freeform 40">
              <a:extLst>
                <a:ext uri="{FF2B5EF4-FFF2-40B4-BE49-F238E27FC236}">
                  <a16:creationId xmlns:a16="http://schemas.microsoft.com/office/drawing/2014/main" id="{2B0817ED-6FCC-9F4C-E05F-4DD6988A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668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Rectangle 41">
              <a:extLst>
                <a:ext uri="{FF2B5EF4-FFF2-40B4-BE49-F238E27FC236}">
                  <a16:creationId xmlns:a16="http://schemas.microsoft.com/office/drawing/2014/main" id="{64A78AA6-69AD-FC12-428E-742484143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623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087" name="Line 42">
              <a:extLst>
                <a:ext uri="{FF2B5EF4-FFF2-40B4-BE49-F238E27FC236}">
                  <a16:creationId xmlns:a16="http://schemas.microsoft.com/office/drawing/2014/main" id="{D65F71AA-10AF-D268-8738-BA2B3860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923"/>
              <a:ext cx="1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43">
              <a:extLst>
                <a:ext uri="{FF2B5EF4-FFF2-40B4-BE49-F238E27FC236}">
                  <a16:creationId xmlns:a16="http://schemas.microsoft.com/office/drawing/2014/main" id="{E19533D5-A8D5-D4AA-3496-077892BC3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3367"/>
              <a:ext cx="77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44">
              <a:extLst>
                <a:ext uri="{FF2B5EF4-FFF2-40B4-BE49-F238E27FC236}">
                  <a16:creationId xmlns:a16="http://schemas.microsoft.com/office/drawing/2014/main" id="{B10D48F5-40B3-630F-5C39-0FB1A42B7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4" y="2659"/>
              <a:ext cx="2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Text Box 45">
              <a:extLst>
                <a:ext uri="{FF2B5EF4-FFF2-40B4-BE49-F238E27FC236}">
                  <a16:creationId xmlns:a16="http://schemas.microsoft.com/office/drawing/2014/main" id="{E2D0FF34-16F6-935A-0E99-D2592AB89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53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S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091" name="Text Box 46">
              <a:extLst>
                <a:ext uri="{FF2B5EF4-FFF2-40B4-BE49-F238E27FC236}">
                  <a16:creationId xmlns:a16="http://schemas.microsoft.com/office/drawing/2014/main" id="{855043A2-6625-04A8-BED0-A2E3FD98E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" y="279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</a:rPr>
                <a:t>P</a:t>
              </a:r>
              <a:endParaRPr lang="en-US" altLang="en-US" sz="1800" baseline="0">
                <a:solidFill>
                  <a:srgbClr val="3333CC"/>
                </a:solidFill>
              </a:endParaRPr>
            </a:p>
          </p:txBody>
        </p:sp>
        <p:sp>
          <p:nvSpPr>
            <p:cNvPr id="88092" name="Line 47">
              <a:extLst>
                <a:ext uri="{FF2B5EF4-FFF2-40B4-BE49-F238E27FC236}">
                  <a16:creationId xmlns:a16="http://schemas.microsoft.com/office/drawing/2014/main" id="{FA2EADCB-C134-3B01-CF44-96DA8C8F5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7" y="2659"/>
              <a:ext cx="625" cy="259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48">
              <a:extLst>
                <a:ext uri="{FF2B5EF4-FFF2-40B4-BE49-F238E27FC236}">
                  <a16:creationId xmlns:a16="http://schemas.microsoft.com/office/drawing/2014/main" id="{5A221D13-F61B-4734-991B-902F6B573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2682"/>
              <a:ext cx="189" cy="59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Text Box 49">
              <a:extLst>
                <a:ext uri="{FF2B5EF4-FFF2-40B4-BE49-F238E27FC236}">
                  <a16:creationId xmlns:a16="http://schemas.microsoft.com/office/drawing/2014/main" id="{9014A141-0F8C-759C-BF53-4453B0A7F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0" y="3802"/>
              <a:ext cx="1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Save Points </a:t>
              </a:r>
              <a:r>
                <a:rPr lang="en-IE" altLang="en-US" sz="2000" baseline="0">
                  <a:latin typeface="Times New Roman" panose="02020603050405020304" pitchFamily="18" charset="0"/>
                </a:rPr>
                <a:t>I</a:t>
              </a:r>
              <a:r>
                <a:rPr lang="en-IE" altLang="en-US" sz="1800" baseline="0"/>
                <a:t> &amp; P</a:t>
              </a:r>
              <a:endParaRPr lang="en-US" altLang="en-US" sz="1800" baseline="0"/>
            </a:p>
          </p:txBody>
        </p:sp>
        <p:sp>
          <p:nvSpPr>
            <p:cNvPr id="88095" name="Oval 50">
              <a:extLst>
                <a:ext uri="{FF2B5EF4-FFF2-40B4-BE49-F238E27FC236}">
                  <a16:creationId xmlns:a16="http://schemas.microsoft.com/office/drawing/2014/main" id="{68BCE8AC-B1D2-2E59-F4F2-3EE259965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756"/>
              <a:ext cx="69" cy="69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096" name="Text Box 51">
              <a:extLst>
                <a:ext uri="{FF2B5EF4-FFF2-40B4-BE49-F238E27FC236}">
                  <a16:creationId xmlns:a16="http://schemas.microsoft.com/office/drawing/2014/main" id="{1C1E6B50-4206-33EB-1D09-4DE557472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2801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1800" baseline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52">
            <a:extLst>
              <a:ext uri="{FF2B5EF4-FFF2-40B4-BE49-F238E27FC236}">
                <a16:creationId xmlns:a16="http://schemas.microsoft.com/office/drawing/2014/main" id="{452B94AD-EFD8-E00D-3727-3AC2585BBA50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332038"/>
            <a:ext cx="2363787" cy="2932112"/>
            <a:chOff x="2652" y="1331"/>
            <a:chExt cx="1489" cy="1847"/>
          </a:xfrm>
        </p:grpSpPr>
        <p:sp>
          <p:nvSpPr>
            <p:cNvPr id="88076" name="Rectangle 53">
              <a:extLst>
                <a:ext uri="{FF2B5EF4-FFF2-40B4-BE49-F238E27FC236}">
                  <a16:creationId xmlns:a16="http://schemas.microsoft.com/office/drawing/2014/main" id="{D98176FD-B293-1BCA-E111-89E4382A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331"/>
              <a:ext cx="1489" cy="18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077" name="Freeform 54">
              <a:extLst>
                <a:ext uri="{FF2B5EF4-FFF2-40B4-BE49-F238E27FC236}">
                  <a16:creationId xmlns:a16="http://schemas.microsoft.com/office/drawing/2014/main" id="{0006F80B-AEE6-0972-0B5C-74EDBAFE4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1743"/>
              <a:ext cx="786" cy="1029"/>
            </a:xfrm>
            <a:custGeom>
              <a:avLst/>
              <a:gdLst>
                <a:gd name="T0" fmla="*/ 0 w 786"/>
                <a:gd name="T1" fmla="*/ 1029 h 1029"/>
                <a:gd name="T2" fmla="*/ 18 w 786"/>
                <a:gd name="T3" fmla="*/ 0 h 1029"/>
                <a:gd name="T4" fmla="*/ 651 w 786"/>
                <a:gd name="T5" fmla="*/ 267 h 1029"/>
                <a:gd name="T6" fmla="*/ 786 w 786"/>
                <a:gd name="T7" fmla="*/ 711 h 1029"/>
                <a:gd name="T8" fmla="*/ 0 w 786"/>
                <a:gd name="T9" fmla="*/ 1029 h 10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6"/>
                <a:gd name="T16" fmla="*/ 0 h 1029"/>
                <a:gd name="T17" fmla="*/ 786 w 786"/>
                <a:gd name="T18" fmla="*/ 1029 h 10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6" h="1029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Rectangle 55">
              <a:extLst>
                <a:ext uri="{FF2B5EF4-FFF2-40B4-BE49-F238E27FC236}">
                  <a16:creationId xmlns:a16="http://schemas.microsoft.com/office/drawing/2014/main" id="{A8EEC4D7-59C5-35F9-E255-84EF2CA1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1609"/>
              <a:ext cx="347" cy="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88079" name="Group 56">
              <a:extLst>
                <a:ext uri="{FF2B5EF4-FFF2-40B4-BE49-F238E27FC236}">
                  <a16:creationId xmlns:a16="http://schemas.microsoft.com/office/drawing/2014/main" id="{EFEAFA72-1803-BF8C-6063-F6F33D95C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3" y="1874"/>
              <a:ext cx="477" cy="776"/>
              <a:chOff x="2993" y="1874"/>
              <a:chExt cx="477" cy="776"/>
            </a:xfrm>
          </p:grpSpPr>
          <p:sp>
            <p:nvSpPr>
              <p:cNvPr id="88081" name="Line 57">
                <a:extLst>
                  <a:ext uri="{FF2B5EF4-FFF2-40B4-BE49-F238E27FC236}">
                    <a16:creationId xmlns:a16="http://schemas.microsoft.com/office/drawing/2014/main" id="{8C910A0F-33C6-869F-EFDD-C2EC2B5D0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1874"/>
                <a:ext cx="338" cy="139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2" name="Line 58">
                <a:extLst>
                  <a:ext uri="{FF2B5EF4-FFF2-40B4-BE49-F238E27FC236}">
                    <a16:creationId xmlns:a16="http://schemas.microsoft.com/office/drawing/2014/main" id="{8B5D0489-100D-DEB3-ADE2-AAB1F214C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3" y="2010"/>
                <a:ext cx="120" cy="437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3" name="Line 59">
                <a:extLst>
                  <a:ext uri="{FF2B5EF4-FFF2-40B4-BE49-F238E27FC236}">
                    <a16:creationId xmlns:a16="http://schemas.microsoft.com/office/drawing/2014/main" id="{A6905FF6-4954-E580-C6AB-A01547D71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3" y="2454"/>
                <a:ext cx="477" cy="189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4" name="Line 60">
                <a:extLst>
                  <a:ext uri="{FF2B5EF4-FFF2-40B4-BE49-F238E27FC236}">
                    <a16:creationId xmlns:a16="http://schemas.microsoft.com/office/drawing/2014/main" id="{CEEE85A9-0023-EB04-8466-2A048BEB6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0" y="1875"/>
                <a:ext cx="10" cy="775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80" name="Rectangle 61">
              <a:extLst>
                <a:ext uri="{FF2B5EF4-FFF2-40B4-BE49-F238E27FC236}">
                  <a16:creationId xmlns:a16="http://schemas.microsoft.com/office/drawing/2014/main" id="{F5793A44-B909-C977-4050-A3CAEE6C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710"/>
              <a:ext cx="745" cy="1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97C5207F-075D-182A-D8F2-424627FACD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86FE3-FF2D-46EA-B5D1-398D3A84668D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90115" name="Footer Placeholder 4">
            <a:extLst>
              <a:ext uri="{FF2B5EF4-FFF2-40B4-BE49-F238E27FC236}">
                <a16:creationId xmlns:a16="http://schemas.microsoft.com/office/drawing/2014/main" id="{D790135F-E99A-FE62-108A-FCAD9757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D3BFC85F-8C3E-81F7-3DB1-5D304A80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40D35-9E33-432D-B98A-634F16FE03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grpSp>
        <p:nvGrpSpPr>
          <p:cNvPr id="90117" name="Group 5">
            <a:extLst>
              <a:ext uri="{FF2B5EF4-FFF2-40B4-BE49-F238E27FC236}">
                <a16:creationId xmlns:a16="http://schemas.microsoft.com/office/drawing/2014/main" id="{680F9632-B19E-65C7-5EBB-52529D23F2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4600" y="0"/>
            <a:ext cx="6934200" cy="7086600"/>
            <a:chOff x="3265" y="518"/>
            <a:chExt cx="7200" cy="9565"/>
          </a:xfrm>
        </p:grpSpPr>
        <p:sp>
          <p:nvSpPr>
            <p:cNvPr id="90120" name="AutoShape 6">
              <a:extLst>
                <a:ext uri="{FF2B5EF4-FFF2-40B4-BE49-F238E27FC236}">
                  <a16:creationId xmlns:a16="http://schemas.microsoft.com/office/drawing/2014/main" id="{332ADAEE-6E54-51D1-0548-943F3BA731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5" y="518"/>
              <a:ext cx="7200" cy="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121" name="AutoShape 7">
              <a:extLst>
                <a:ext uri="{FF2B5EF4-FFF2-40B4-BE49-F238E27FC236}">
                  <a16:creationId xmlns:a16="http://schemas.microsoft.com/office/drawing/2014/main" id="{B9D297A6-49CC-94EC-B99E-9CA84FDD5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" y="827"/>
              <a:ext cx="1028" cy="462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START</a:t>
              </a:r>
              <a:endParaRPr lang="en-US" altLang="en-US" sz="1800" b="1" baseline="0"/>
            </a:p>
          </p:txBody>
        </p:sp>
        <p:sp>
          <p:nvSpPr>
            <p:cNvPr id="90122" name="AutoShape 8">
              <a:extLst>
                <a:ext uri="{FF2B5EF4-FFF2-40B4-BE49-F238E27FC236}">
                  <a16:creationId xmlns:a16="http://schemas.microsoft.com/office/drawing/2014/main" id="{C9C860FB-61FE-D556-F548-DAA21F2F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1598"/>
              <a:ext cx="3188" cy="617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INPUT VERTEX LIST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(P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1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, 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2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........, 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N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)</a:t>
              </a:r>
              <a:endParaRPr lang="en-US" altLang="en-US" sz="1800" b="1" baseline="0"/>
            </a:p>
          </p:txBody>
        </p:sp>
        <p:sp>
          <p:nvSpPr>
            <p:cNvPr id="90123" name="AutoShape 9">
              <a:extLst>
                <a:ext uri="{FF2B5EF4-FFF2-40B4-BE49-F238E27FC236}">
                  <a16:creationId xmlns:a16="http://schemas.microsoft.com/office/drawing/2014/main" id="{3078AACB-999B-BAD8-E2E7-65C11EF5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3295"/>
              <a:ext cx="2263" cy="123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IF 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i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i+1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 INTERSECT E ?</a:t>
              </a:r>
              <a:endParaRPr lang="en-US" altLang="en-US" sz="1800" b="1" baseline="0"/>
            </a:p>
          </p:txBody>
        </p:sp>
        <p:sp>
          <p:nvSpPr>
            <p:cNvPr id="90124" name="AutoShape 10">
              <a:extLst>
                <a:ext uri="{FF2B5EF4-FFF2-40B4-BE49-F238E27FC236}">
                  <a16:creationId xmlns:a16="http://schemas.microsoft.com/office/drawing/2014/main" id="{D90F0A09-3CF9-6881-3EC3-BCCAF304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2524"/>
              <a:ext cx="3496" cy="462"/>
            </a:xfrm>
            <a:prstGeom prst="hexagon">
              <a:avLst>
                <a:gd name="adj" fmla="val 189177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FOR i =1 TO (N-1) DO</a:t>
              </a:r>
              <a:endParaRPr lang="en-US" altLang="en-US" sz="1800" b="1" baseline="0"/>
            </a:p>
          </p:txBody>
        </p:sp>
        <p:sp>
          <p:nvSpPr>
            <p:cNvPr id="90125" name="AutoShape 11">
              <a:extLst>
                <a:ext uri="{FF2B5EF4-FFF2-40B4-BE49-F238E27FC236}">
                  <a16:creationId xmlns:a16="http://schemas.microsoft.com/office/drawing/2014/main" id="{F50A32F8-75BB-D450-8A10-A7A80D07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4838"/>
              <a:ext cx="1235" cy="30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COMPUTE I</a:t>
              </a:r>
              <a:endParaRPr lang="en-US" altLang="en-US" sz="1800" b="1" baseline="0"/>
            </a:p>
          </p:txBody>
        </p:sp>
        <p:sp>
          <p:nvSpPr>
            <p:cNvPr id="90126" name="AutoShape 12">
              <a:extLst>
                <a:ext uri="{FF2B5EF4-FFF2-40B4-BE49-F238E27FC236}">
                  <a16:creationId xmlns:a16="http://schemas.microsoft.com/office/drawing/2014/main" id="{4E1F0241-1395-49CC-830E-0A4FA12F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545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OUTPUT I IN VERTEX LIST</a:t>
              </a:r>
              <a:endParaRPr lang="en-US" altLang="en-US" sz="1800" b="1" baseline="0"/>
            </a:p>
          </p:txBody>
        </p:sp>
        <p:sp>
          <p:nvSpPr>
            <p:cNvPr id="90127" name="Line 13">
              <a:extLst>
                <a:ext uri="{FF2B5EF4-FFF2-40B4-BE49-F238E27FC236}">
                  <a16:creationId xmlns:a16="http://schemas.microsoft.com/office/drawing/2014/main" id="{6040C491-ED05-AAF2-0A48-303053DC9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2" y="1289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4">
              <a:extLst>
                <a:ext uri="{FF2B5EF4-FFF2-40B4-BE49-F238E27FC236}">
                  <a16:creationId xmlns:a16="http://schemas.microsoft.com/office/drawing/2014/main" id="{9633C2AA-76B4-7679-442E-B1C89C8E9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2" y="2215"/>
              <a:ext cx="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5">
              <a:extLst>
                <a:ext uri="{FF2B5EF4-FFF2-40B4-BE49-F238E27FC236}">
                  <a16:creationId xmlns:a16="http://schemas.microsoft.com/office/drawing/2014/main" id="{38C654F5-9F2F-4E2D-256C-F7C5265FE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2" y="2986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6">
              <a:extLst>
                <a:ext uri="{FF2B5EF4-FFF2-40B4-BE49-F238E27FC236}">
                  <a16:creationId xmlns:a16="http://schemas.microsoft.com/office/drawing/2014/main" id="{C4DAD7FA-DDBA-0B5F-DE96-6EF89FEF0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4" y="3912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7">
              <a:extLst>
                <a:ext uri="{FF2B5EF4-FFF2-40B4-BE49-F238E27FC236}">
                  <a16:creationId xmlns:a16="http://schemas.microsoft.com/office/drawing/2014/main" id="{DD8433A2-9C71-2335-A6D4-AAE313CE7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391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Line 18">
              <a:extLst>
                <a:ext uri="{FF2B5EF4-FFF2-40B4-BE49-F238E27FC236}">
                  <a16:creationId xmlns:a16="http://schemas.microsoft.com/office/drawing/2014/main" id="{0E197EA5-69B1-2FDF-A209-9E2DBFE3A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5146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Line 19">
              <a:extLst>
                <a:ext uri="{FF2B5EF4-FFF2-40B4-BE49-F238E27FC236}">
                  <a16:creationId xmlns:a16="http://schemas.microsoft.com/office/drawing/2014/main" id="{76B6C841-07A3-9EB8-330F-88FD49C9D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4" y="3912"/>
              <a:ext cx="6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Line 20">
              <a:extLst>
                <a:ext uri="{FF2B5EF4-FFF2-40B4-BE49-F238E27FC236}">
                  <a16:creationId xmlns:a16="http://schemas.microsoft.com/office/drawing/2014/main" id="{2AD91252-1B51-4796-67D1-FFE8DC718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1" y="3912"/>
              <a:ext cx="1" cy="2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Line 21">
              <a:extLst>
                <a:ext uri="{FF2B5EF4-FFF2-40B4-BE49-F238E27FC236}">
                  <a16:creationId xmlns:a16="http://schemas.microsoft.com/office/drawing/2014/main" id="{7C18FCD3-82AC-7217-27C5-20F5D5F37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5763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22">
              <a:extLst>
                <a:ext uri="{FF2B5EF4-FFF2-40B4-BE49-F238E27FC236}">
                  <a16:creationId xmlns:a16="http://schemas.microsoft.com/office/drawing/2014/main" id="{34D3D5BA-4299-2D1B-FDF7-1D10ADD19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5918"/>
              <a:ext cx="3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23">
              <a:extLst>
                <a:ext uri="{FF2B5EF4-FFF2-40B4-BE49-F238E27FC236}">
                  <a16:creationId xmlns:a16="http://schemas.microsoft.com/office/drawing/2014/main" id="{0BD15987-B47C-F117-34F5-AD2B9E2AE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2" y="5918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AutoShape 24">
              <a:extLst>
                <a:ext uri="{FF2B5EF4-FFF2-40B4-BE49-F238E27FC236}">
                  <a16:creationId xmlns:a16="http://schemas.microsoft.com/office/drawing/2014/main" id="{1C542A6B-3492-D831-788E-DFADB8B7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6226"/>
              <a:ext cx="2263" cy="92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IF 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i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  TO LEFT OF E ?</a:t>
              </a:r>
              <a:endParaRPr lang="en-US" altLang="en-US" sz="1800" b="1" baseline="0"/>
            </a:p>
          </p:txBody>
        </p:sp>
        <p:sp>
          <p:nvSpPr>
            <p:cNvPr id="90139" name="Text Box 25">
              <a:extLst>
                <a:ext uri="{FF2B5EF4-FFF2-40B4-BE49-F238E27FC236}">
                  <a16:creationId xmlns:a16="http://schemas.microsoft.com/office/drawing/2014/main" id="{DF64E550-B431-7A48-CDBF-220A0EF5B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603"/>
              <a:ext cx="61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YES</a:t>
              </a:r>
              <a:endParaRPr lang="en-US" altLang="en-US" sz="1800" baseline="0"/>
            </a:p>
          </p:txBody>
        </p:sp>
        <p:sp>
          <p:nvSpPr>
            <p:cNvPr id="90140" name="Text Box 26">
              <a:extLst>
                <a:ext uri="{FF2B5EF4-FFF2-40B4-BE49-F238E27FC236}">
                  <a16:creationId xmlns:a16="http://schemas.microsoft.com/office/drawing/2014/main" id="{35004B17-82F5-0F52-3870-5A2AAECA9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4" y="3603"/>
              <a:ext cx="61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NO</a:t>
              </a:r>
              <a:endParaRPr lang="en-US" altLang="en-US" sz="1800" baseline="0"/>
            </a:p>
          </p:txBody>
        </p:sp>
        <p:sp>
          <p:nvSpPr>
            <p:cNvPr id="90141" name="Line 27">
              <a:extLst>
                <a:ext uri="{FF2B5EF4-FFF2-40B4-BE49-F238E27FC236}">
                  <a16:creationId xmlns:a16="http://schemas.microsoft.com/office/drawing/2014/main" id="{39DE1600-3AF6-9BC4-EBF5-5E1B0A448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4" y="6690"/>
              <a:ext cx="6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2" name="Line 28">
              <a:extLst>
                <a:ext uri="{FF2B5EF4-FFF2-40B4-BE49-F238E27FC236}">
                  <a16:creationId xmlns:a16="http://schemas.microsoft.com/office/drawing/2014/main" id="{DCAB19A1-9A12-B344-F51E-C4DC6761C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6690"/>
              <a:ext cx="1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3" name="Text Box 29">
              <a:extLst>
                <a:ext uri="{FF2B5EF4-FFF2-40B4-BE49-F238E27FC236}">
                  <a16:creationId xmlns:a16="http://schemas.microsoft.com/office/drawing/2014/main" id="{41ACADE6-E33A-194E-D091-4B68F6AC9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6380"/>
              <a:ext cx="61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YES</a:t>
              </a:r>
              <a:endParaRPr lang="en-US" altLang="en-US" sz="1800" baseline="0"/>
            </a:p>
          </p:txBody>
        </p:sp>
        <p:sp>
          <p:nvSpPr>
            <p:cNvPr id="90144" name="AutoShape 30">
              <a:extLst>
                <a:ext uri="{FF2B5EF4-FFF2-40B4-BE49-F238E27FC236}">
                  <a16:creationId xmlns:a16="http://schemas.microsoft.com/office/drawing/2014/main" id="{27CDE313-6A64-AE7C-071A-BC5AABE87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761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OUTPUT P</a:t>
              </a:r>
              <a:r>
                <a:rPr lang="en-US" altLang="ko-KR" sz="1000" b="1">
                  <a:latin typeface="Times New Roman" panose="02020603050405020304" pitchFamily="18" charset="0"/>
                  <a:ea typeface="Batang" panose="02030600000101010101" pitchFamily="18" charset="-127"/>
                </a:rPr>
                <a:t>i</a:t>
              </a: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 IN VERTEX LIST</a:t>
              </a:r>
              <a:endParaRPr lang="en-US" altLang="en-US" sz="1800" b="1" baseline="0"/>
            </a:p>
          </p:txBody>
        </p:sp>
        <p:sp>
          <p:nvSpPr>
            <p:cNvPr id="90145" name="Line 31">
              <a:extLst>
                <a:ext uri="{FF2B5EF4-FFF2-40B4-BE49-F238E27FC236}">
                  <a16:creationId xmlns:a16="http://schemas.microsoft.com/office/drawing/2014/main" id="{2DB66F28-311F-085F-CB93-497B35B4C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4" y="6689"/>
              <a:ext cx="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6" name="Line 32">
              <a:extLst>
                <a:ext uri="{FF2B5EF4-FFF2-40B4-BE49-F238E27FC236}">
                  <a16:creationId xmlns:a16="http://schemas.microsoft.com/office/drawing/2014/main" id="{BFD1FA5E-520A-BD9E-F43C-A8956633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1" y="6689"/>
              <a:ext cx="1" cy="1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7" name="Text Box 33">
              <a:extLst>
                <a:ext uri="{FF2B5EF4-FFF2-40B4-BE49-F238E27FC236}">
                  <a16:creationId xmlns:a16="http://schemas.microsoft.com/office/drawing/2014/main" id="{995AA326-EFA8-29E3-2775-02CAB1661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4" y="6380"/>
              <a:ext cx="6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NO</a:t>
              </a:r>
              <a:endParaRPr lang="en-US" altLang="en-US" sz="1800" baseline="0"/>
            </a:p>
          </p:txBody>
        </p:sp>
        <p:sp>
          <p:nvSpPr>
            <p:cNvPr id="90148" name="Line 34">
              <a:extLst>
                <a:ext uri="{FF2B5EF4-FFF2-40B4-BE49-F238E27FC236}">
                  <a16:creationId xmlns:a16="http://schemas.microsoft.com/office/drawing/2014/main" id="{77492905-3B01-24A8-E532-F1DFDEFD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7923"/>
              <a:ext cx="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Line 35">
              <a:extLst>
                <a:ext uri="{FF2B5EF4-FFF2-40B4-BE49-F238E27FC236}">
                  <a16:creationId xmlns:a16="http://schemas.microsoft.com/office/drawing/2014/main" id="{5D0B5428-8D02-C25B-3E77-1145A4C6F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8077"/>
              <a:ext cx="34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36">
              <a:extLst>
                <a:ext uri="{FF2B5EF4-FFF2-40B4-BE49-F238E27FC236}">
                  <a16:creationId xmlns:a16="http://schemas.microsoft.com/office/drawing/2014/main" id="{2D723339-7AF8-9338-3C4A-007AE8BF3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9" y="8077"/>
              <a:ext cx="1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AutoShape 37">
              <a:extLst>
                <a:ext uri="{FF2B5EF4-FFF2-40B4-BE49-F238E27FC236}">
                  <a16:creationId xmlns:a16="http://schemas.microsoft.com/office/drawing/2014/main" id="{996EC3E1-38FC-CEC1-2ADC-65E814C03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" y="8386"/>
              <a:ext cx="1235" cy="30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i =  i+1</a:t>
              </a:r>
              <a:endParaRPr lang="en-US" altLang="en-US" sz="1800" b="1" baseline="0"/>
            </a:p>
          </p:txBody>
        </p:sp>
        <p:sp>
          <p:nvSpPr>
            <p:cNvPr id="90152" name="Line 38">
              <a:extLst>
                <a:ext uri="{FF2B5EF4-FFF2-40B4-BE49-F238E27FC236}">
                  <a16:creationId xmlns:a16="http://schemas.microsoft.com/office/drawing/2014/main" id="{391130A8-075F-FB9E-FEAA-341826461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9" y="8695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3" name="Line 39">
              <a:extLst>
                <a:ext uri="{FF2B5EF4-FFF2-40B4-BE49-F238E27FC236}">
                  <a16:creationId xmlns:a16="http://schemas.microsoft.com/office/drawing/2014/main" id="{5E03262F-B2D5-076C-A759-73C640C9B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9003"/>
              <a:ext cx="33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4" name="Line 40">
              <a:extLst>
                <a:ext uri="{FF2B5EF4-FFF2-40B4-BE49-F238E27FC236}">
                  <a16:creationId xmlns:a16="http://schemas.microsoft.com/office/drawing/2014/main" id="{165AC85B-A807-A227-722C-42D0AF83D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5" y="2369"/>
              <a:ext cx="1" cy="66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Line 41">
              <a:extLst>
                <a:ext uri="{FF2B5EF4-FFF2-40B4-BE49-F238E27FC236}">
                  <a16:creationId xmlns:a16="http://schemas.microsoft.com/office/drawing/2014/main" id="{E11ED626-0E9C-BC2A-1295-A9B07C09D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369"/>
              <a:ext cx="34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8" name="Rectangle 44">
            <a:extLst>
              <a:ext uri="{FF2B5EF4-FFF2-40B4-BE49-F238E27FC236}">
                <a16:creationId xmlns:a16="http://schemas.microsoft.com/office/drawing/2014/main" id="{65867673-60EC-082D-E6A3-BF077384C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581400" cy="838200"/>
          </a:xfrm>
          <a:noFill/>
        </p:spPr>
        <p:txBody>
          <a:bodyPr/>
          <a:lstStyle/>
          <a:p>
            <a:pPr algn="l" eaLnBrk="1" hangingPunct="1"/>
            <a:r>
              <a:rPr lang="en-US" altLang="en-US" sz="4000">
                <a:latin typeface="Times New Roman" panose="02020603050405020304" pitchFamily="18" charset="0"/>
              </a:rPr>
              <a:t>Flow Chart</a:t>
            </a:r>
          </a:p>
        </p:txBody>
      </p:sp>
      <p:sp>
        <p:nvSpPr>
          <p:cNvPr id="203821" name="Text Box 45">
            <a:extLst>
              <a:ext uri="{FF2B5EF4-FFF2-40B4-BE49-F238E27FC236}">
                <a16:creationId xmlns:a16="http://schemas.microsoft.com/office/drawing/2014/main" id="{7B742499-6D50-F0FE-2288-F5410C1C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0">
                <a:latin typeface="Times New Roman" panose="02020603050405020304" pitchFamily="18" charset="0"/>
              </a:rPr>
              <a:t>Special case for first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BD58783C-20C0-1249-B1BF-411B5072E4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2701-C08E-41AF-8D6C-2398FF25506B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6BA0D631-7F33-C338-83ED-14D44C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653B359E-0226-9556-55E9-62EED414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ABF99-C46B-4BDA-8F25-E99851CA77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92165" name="Rectangle 39">
            <a:extLst>
              <a:ext uri="{FF2B5EF4-FFF2-40B4-BE49-F238E27FC236}">
                <a16:creationId xmlns:a16="http://schemas.microsoft.com/office/drawing/2014/main" id="{818ED4D4-F312-A3DF-FF39-3AFF1C732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581400" cy="838200"/>
          </a:xfrm>
          <a:noFill/>
        </p:spPr>
        <p:txBody>
          <a:bodyPr/>
          <a:lstStyle/>
          <a:p>
            <a:pPr algn="l" eaLnBrk="1" hangingPunct="1"/>
            <a:r>
              <a:rPr lang="en-US" altLang="en-US" sz="4000">
                <a:latin typeface="Times New Roman" panose="02020603050405020304" pitchFamily="18" charset="0"/>
              </a:rPr>
              <a:t>Flow Chart</a:t>
            </a:r>
          </a:p>
        </p:txBody>
      </p:sp>
      <p:sp>
        <p:nvSpPr>
          <p:cNvPr id="92166" name="Text Box 40">
            <a:extLst>
              <a:ext uri="{FF2B5EF4-FFF2-40B4-BE49-F238E27FC236}">
                <a16:creationId xmlns:a16="http://schemas.microsoft.com/office/drawing/2014/main" id="{1D8A1C24-F7CB-3E31-555D-7ED69EEF1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0">
                <a:latin typeface="Times New Roman" panose="02020603050405020304" pitchFamily="18" charset="0"/>
              </a:rPr>
              <a:t>Special case for first Vertex</a:t>
            </a:r>
          </a:p>
        </p:txBody>
      </p:sp>
      <p:grpSp>
        <p:nvGrpSpPr>
          <p:cNvPr id="92167" name="Group 41">
            <a:extLst>
              <a:ext uri="{FF2B5EF4-FFF2-40B4-BE49-F238E27FC236}">
                <a16:creationId xmlns:a16="http://schemas.microsoft.com/office/drawing/2014/main" id="{018BE31C-33D2-21EC-467F-11F02FA1DD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3200" y="381000"/>
            <a:ext cx="6096000" cy="6172200"/>
            <a:chOff x="3265" y="2369"/>
            <a:chExt cx="7200" cy="7714"/>
          </a:xfrm>
        </p:grpSpPr>
        <p:sp>
          <p:nvSpPr>
            <p:cNvPr id="92169" name="AutoShape 42">
              <a:extLst>
                <a:ext uri="{FF2B5EF4-FFF2-40B4-BE49-F238E27FC236}">
                  <a16:creationId xmlns:a16="http://schemas.microsoft.com/office/drawing/2014/main" id="{7325883F-9411-71F8-E2C8-CA22B89E30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5" y="2369"/>
              <a:ext cx="7200" cy="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170" name="AutoShape 43">
              <a:extLst>
                <a:ext uri="{FF2B5EF4-FFF2-40B4-BE49-F238E27FC236}">
                  <a16:creationId xmlns:a16="http://schemas.microsoft.com/office/drawing/2014/main" id="{BC0E7770-D18E-EC8C-139D-17F78BA0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3295"/>
              <a:ext cx="2263" cy="123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IF P</a:t>
              </a:r>
              <a:r>
                <a:rPr lang="en-US" altLang="ko-KR" sz="1000">
                  <a:latin typeface="Times New Roman" panose="02020603050405020304" pitchFamily="18" charset="0"/>
                  <a:ea typeface="Batang" panose="02030600000101010101" pitchFamily="18" charset="-127"/>
                </a:rPr>
                <a:t>N</a:t>
              </a: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P</a:t>
              </a:r>
              <a:r>
                <a:rPr lang="en-US" altLang="ko-KR" sz="1000">
                  <a:latin typeface="Times New Roman" panose="02020603050405020304" pitchFamily="18" charset="0"/>
                  <a:ea typeface="Batang" panose="02030600000101010101" pitchFamily="18" charset="-127"/>
                </a:rPr>
                <a:t>0</a:t>
              </a: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 INTERSECT E ?</a:t>
              </a:r>
              <a:endParaRPr lang="en-US" altLang="en-US" sz="1800" baseline="0"/>
            </a:p>
          </p:txBody>
        </p:sp>
        <p:sp>
          <p:nvSpPr>
            <p:cNvPr id="92171" name="AutoShape 44">
              <a:extLst>
                <a:ext uri="{FF2B5EF4-FFF2-40B4-BE49-F238E27FC236}">
                  <a16:creationId xmlns:a16="http://schemas.microsoft.com/office/drawing/2014/main" id="{5D1CCFCC-92CF-3AE7-91E6-1284C98D4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4838"/>
              <a:ext cx="1235" cy="30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COMPUTE I</a:t>
              </a:r>
              <a:endParaRPr lang="en-US" altLang="en-US" sz="1800" baseline="0"/>
            </a:p>
          </p:txBody>
        </p:sp>
        <p:sp>
          <p:nvSpPr>
            <p:cNvPr id="92172" name="AutoShape 45">
              <a:extLst>
                <a:ext uri="{FF2B5EF4-FFF2-40B4-BE49-F238E27FC236}">
                  <a16:creationId xmlns:a16="http://schemas.microsoft.com/office/drawing/2014/main" id="{F3BC8997-6690-A415-5B68-15553D39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545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OUTPUT I IN VERTEX LIST</a:t>
              </a:r>
              <a:endParaRPr lang="en-US" altLang="en-US" sz="1800" baseline="0"/>
            </a:p>
          </p:txBody>
        </p:sp>
        <p:sp>
          <p:nvSpPr>
            <p:cNvPr id="92173" name="Line 46">
              <a:extLst>
                <a:ext uri="{FF2B5EF4-FFF2-40B4-BE49-F238E27FC236}">
                  <a16:creationId xmlns:a16="http://schemas.microsoft.com/office/drawing/2014/main" id="{AD651562-CD74-8072-A444-9A3567B94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4" y="3912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Line 47">
              <a:extLst>
                <a:ext uri="{FF2B5EF4-FFF2-40B4-BE49-F238E27FC236}">
                  <a16:creationId xmlns:a16="http://schemas.microsoft.com/office/drawing/2014/main" id="{9B7D91B3-5F5B-ACD9-2D5D-813C7F63C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391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48">
              <a:extLst>
                <a:ext uri="{FF2B5EF4-FFF2-40B4-BE49-F238E27FC236}">
                  <a16:creationId xmlns:a16="http://schemas.microsoft.com/office/drawing/2014/main" id="{4B1409C9-F67C-330F-2B7C-5B58FAD83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5146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49">
              <a:extLst>
                <a:ext uri="{FF2B5EF4-FFF2-40B4-BE49-F238E27FC236}">
                  <a16:creationId xmlns:a16="http://schemas.microsoft.com/office/drawing/2014/main" id="{49D6E79C-08A4-BA3D-0C3D-C43C6F20E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4" y="3912"/>
              <a:ext cx="6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50">
              <a:extLst>
                <a:ext uri="{FF2B5EF4-FFF2-40B4-BE49-F238E27FC236}">
                  <a16:creationId xmlns:a16="http://schemas.microsoft.com/office/drawing/2014/main" id="{E768C0DC-09A5-6D94-29D0-2F2452F64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1" y="3912"/>
              <a:ext cx="1" cy="2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51">
              <a:extLst>
                <a:ext uri="{FF2B5EF4-FFF2-40B4-BE49-F238E27FC236}">
                  <a16:creationId xmlns:a16="http://schemas.microsoft.com/office/drawing/2014/main" id="{F8882163-0B5A-FC7A-DF66-193B235E3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5763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52">
              <a:extLst>
                <a:ext uri="{FF2B5EF4-FFF2-40B4-BE49-F238E27FC236}">
                  <a16:creationId xmlns:a16="http://schemas.microsoft.com/office/drawing/2014/main" id="{8DE9E98E-CB58-0B3E-7EFF-DAF82C329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5918"/>
              <a:ext cx="3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Line 53">
              <a:extLst>
                <a:ext uri="{FF2B5EF4-FFF2-40B4-BE49-F238E27FC236}">
                  <a16:creationId xmlns:a16="http://schemas.microsoft.com/office/drawing/2014/main" id="{C05C2537-2E44-F680-D66D-57C891D78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2" y="5918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Text Box 54">
              <a:extLst>
                <a:ext uri="{FF2B5EF4-FFF2-40B4-BE49-F238E27FC236}">
                  <a16:creationId xmlns:a16="http://schemas.microsoft.com/office/drawing/2014/main" id="{CCB3E895-4E02-E179-99EF-A1272D375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603"/>
              <a:ext cx="61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YES</a:t>
              </a:r>
              <a:endParaRPr lang="en-US" altLang="en-US" sz="1800" baseline="0"/>
            </a:p>
          </p:txBody>
        </p:sp>
        <p:sp>
          <p:nvSpPr>
            <p:cNvPr id="92182" name="Text Box 55">
              <a:extLst>
                <a:ext uri="{FF2B5EF4-FFF2-40B4-BE49-F238E27FC236}">
                  <a16:creationId xmlns:a16="http://schemas.microsoft.com/office/drawing/2014/main" id="{C756CECF-A7E1-5EDA-7A06-7214E5145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4" y="3603"/>
              <a:ext cx="61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NO</a:t>
              </a:r>
              <a:endParaRPr lang="en-US" altLang="en-US" sz="1800" baseline="0"/>
            </a:p>
          </p:txBody>
        </p:sp>
        <p:sp>
          <p:nvSpPr>
            <p:cNvPr id="92183" name="AutoShape 56">
              <a:extLst>
                <a:ext uri="{FF2B5EF4-FFF2-40B4-BE49-F238E27FC236}">
                  <a16:creationId xmlns:a16="http://schemas.microsoft.com/office/drawing/2014/main" id="{8B938A21-59B2-3DE8-D6A9-598FDEF8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" y="6226"/>
              <a:ext cx="1234" cy="411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aseline="0">
                  <a:latin typeface="Times New Roman" panose="02020603050405020304" pitchFamily="18" charset="0"/>
                  <a:ea typeface="Batang" panose="02030600000101010101" pitchFamily="18" charset="-127"/>
                </a:rPr>
                <a:t>END</a:t>
              </a:r>
              <a:endParaRPr lang="en-US" altLang="en-US" sz="1800" baseline="0"/>
            </a:p>
          </p:txBody>
        </p:sp>
      </p:grpSp>
      <p:sp>
        <p:nvSpPr>
          <p:cNvPr id="205881" name="Text Box 57">
            <a:extLst>
              <a:ext uri="{FF2B5EF4-FFF2-40B4-BE49-F238E27FC236}">
                <a16:creationId xmlns:a16="http://schemas.microsoft.com/office/drawing/2014/main" id="{8D57D1C4-D6B4-735E-519A-1A34992F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784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0">
                <a:latin typeface="Times New Roman" panose="02020603050405020304" pitchFamily="18" charset="0"/>
              </a:rPr>
              <a:t>YOU CAN ALSO APPEND AN ADDITIONAL VERTEX P</a:t>
            </a:r>
            <a:r>
              <a:rPr lang="en-US" altLang="en-US" sz="2400">
                <a:latin typeface="Times New Roman" panose="02020603050405020304" pitchFamily="18" charset="0"/>
              </a:rPr>
              <a:t>N+1</a:t>
            </a:r>
            <a:r>
              <a:rPr lang="en-US" altLang="en-US" sz="2400" baseline="0">
                <a:latin typeface="Times New Roman" panose="02020603050405020304" pitchFamily="18" charset="0"/>
              </a:rPr>
              <a:t> = P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r>
              <a:rPr lang="en-US" altLang="en-US" sz="2400" baseline="0">
                <a:latin typeface="Times New Roman" panose="02020603050405020304" pitchFamily="18" charset="0"/>
              </a:rPr>
              <a:t> AND AVOID SPECIAL CASE FOR FIRST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4">
            <a:extLst>
              <a:ext uri="{FF2B5EF4-FFF2-40B4-BE49-F238E27FC236}">
                <a16:creationId xmlns:a16="http://schemas.microsoft.com/office/drawing/2014/main" id="{4A77BFDB-B98E-2D10-A257-F84130C5E2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0329E7-29BE-4019-A4F1-7DB2590E94C0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94211" name="Footer Placeholder 5">
            <a:extLst>
              <a:ext uri="{FF2B5EF4-FFF2-40B4-BE49-F238E27FC236}">
                <a16:creationId xmlns:a16="http://schemas.microsoft.com/office/drawing/2014/main" id="{64679104-5AFA-7502-66FE-3BDAC7AF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94212" name="Slide Number Placeholder 6">
            <a:extLst>
              <a:ext uri="{FF2B5EF4-FFF2-40B4-BE49-F238E27FC236}">
                <a16:creationId xmlns:a16="http://schemas.microsoft.com/office/drawing/2014/main" id="{82107FB6-DEC6-EC9B-FA65-93FAC28B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34B542-E411-497A-A2ED-9B13B3C3835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AC220103-0300-CDD5-EE54-2A4BAE2DC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Sutherland-Hodgeman Polygon Clipping</a:t>
            </a: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C53018CF-9606-C247-B50A-B6C23841B4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Inside/Outside Test: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	Let </a:t>
            </a:r>
            <a:r>
              <a:rPr lang="en-US" altLang="en-US" sz="2400" i="1">
                <a:latin typeface="Times New Roman" panose="02020603050405020304" pitchFamily="18" charset="0"/>
              </a:rPr>
              <a:t>P(x,y)</a:t>
            </a:r>
            <a:r>
              <a:rPr lang="en-US" altLang="en-US" sz="2400">
                <a:latin typeface="Times New Roman" panose="02020603050405020304" pitchFamily="18" charset="0"/>
              </a:rPr>
              <a:t> be the polygon vertex which is to be tested against  edge E defined form A</a:t>
            </a:r>
            <a:r>
              <a:rPr lang="en-US" altLang="en-US" sz="2400" i="1">
                <a:latin typeface="Times New Roman" panose="02020603050405020304" pitchFamily="18" charset="0"/>
              </a:rPr>
              <a:t>(x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, 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latin typeface="Times New Roman" panose="02020603050405020304" pitchFamily="18" charset="0"/>
              </a:rPr>
              <a:t> to B</a:t>
            </a:r>
            <a:r>
              <a:rPr lang="en-US" altLang="en-US" sz="2400" i="1">
                <a:latin typeface="Times New Roman" panose="02020603050405020304" pitchFamily="18" charset="0"/>
              </a:rPr>
              <a:t>(x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, 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latin typeface="Times New Roman" panose="02020603050405020304" pitchFamily="18" charset="0"/>
              </a:rPr>
              <a:t>. Point 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</a:rPr>
              <a:t> is to be said to the left (inside) of E or AB  iff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or  C = </a:t>
            </a:r>
            <a:r>
              <a:rPr lang="en-US" altLang="en-US" sz="2400" i="1">
                <a:latin typeface="Times New Roman" panose="02020603050405020304" pitchFamily="18" charset="0"/>
              </a:rPr>
              <a:t>(x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 </a:t>
            </a:r>
            <a:r>
              <a:rPr lang="en-US" altLang="en-US" sz="2400" i="1">
                <a:latin typeface="Times New Roman" panose="02020603050405020304" pitchFamily="18" charset="0"/>
              </a:rPr>
              <a:t>–  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) (y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–  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) – (y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  </a:t>
            </a:r>
            <a:r>
              <a:rPr lang="en-US" altLang="en-US" sz="2400" i="1">
                <a:latin typeface="Times New Roman" panose="02020603050405020304" pitchFamily="18" charset="0"/>
              </a:rPr>
              <a:t>–  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)(x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–  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)   &gt; 0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otherwise it is said to be the right/Outside of edge E</a:t>
            </a:r>
          </a:p>
        </p:txBody>
      </p:sp>
      <p:graphicFrame>
        <p:nvGraphicFramePr>
          <p:cNvPr id="94215" name="Object 4">
            <a:extLst>
              <a:ext uri="{FF2B5EF4-FFF2-40B4-BE49-F238E27FC236}">
                <a16:creationId xmlns:a16="http://schemas.microsoft.com/office/drawing/2014/main" id="{E947CF22-2E95-0A0C-F328-F9324B8AA33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95600" y="3276600"/>
          <a:ext cx="2743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31800" progId="Equation.3">
                  <p:embed/>
                </p:oleObj>
              </mc:Choice>
              <mc:Fallback>
                <p:oleObj name="Equation" r:id="rId3" imgW="1257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2743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1A3E57F3-B1B9-3B5E-4BB5-3AAE3839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2C01A-2D72-4AA0-BF45-E0DBEE9AE6BB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96259" name="Footer Placeholder 4">
            <a:extLst>
              <a:ext uri="{FF2B5EF4-FFF2-40B4-BE49-F238E27FC236}">
                <a16:creationId xmlns:a16="http://schemas.microsoft.com/office/drawing/2014/main" id="{6D75F713-48CE-1716-455E-12DBD8C4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96260" name="Slide Number Placeholder 5">
            <a:extLst>
              <a:ext uri="{FF2B5EF4-FFF2-40B4-BE49-F238E27FC236}">
                <a16:creationId xmlns:a16="http://schemas.microsoft.com/office/drawing/2014/main" id="{822889C0-095A-D911-14DB-56139419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84AF86-83A8-4A2A-8B1C-A42C47D96A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96261" name="Rectangle 2">
            <a:extLst>
              <a:ext uri="{FF2B5EF4-FFF2-40B4-BE49-F238E27FC236}">
                <a16:creationId xmlns:a16="http://schemas.microsoft.com/office/drawing/2014/main" id="{76D47FE9-640D-7F32-7921-30EFDF245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Weiler-Atherton Polygon Clipping</a:t>
            </a:r>
          </a:p>
        </p:txBody>
      </p:sp>
      <p:sp>
        <p:nvSpPr>
          <p:cNvPr id="96262" name="Rectangle 3">
            <a:extLst>
              <a:ext uri="{FF2B5EF4-FFF2-40B4-BE49-F238E27FC236}">
                <a16:creationId xmlns:a16="http://schemas.microsoft.com/office/drawing/2014/main" id="{9B32ADE9-7EC7-8D38-81D5-E4D1065F3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Problem with Sutherland-Hodgeman: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Concavities can end up linked</a:t>
            </a: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Weiler-Atherton creates separate polygons in such cases</a:t>
            </a:r>
          </a:p>
        </p:txBody>
      </p:sp>
      <p:grpSp>
        <p:nvGrpSpPr>
          <p:cNvPr id="96263" name="Group 4">
            <a:extLst>
              <a:ext uri="{FF2B5EF4-FFF2-40B4-BE49-F238E27FC236}">
                <a16:creationId xmlns:a16="http://schemas.microsoft.com/office/drawing/2014/main" id="{B2545523-FEEC-252D-C3FB-3C42EF600E3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057400"/>
            <a:ext cx="2611438" cy="1905000"/>
            <a:chOff x="4176" y="912"/>
            <a:chExt cx="1645" cy="1200"/>
          </a:xfrm>
        </p:grpSpPr>
        <p:sp>
          <p:nvSpPr>
            <p:cNvPr id="96264" name="Freeform 5">
              <a:extLst>
                <a:ext uri="{FF2B5EF4-FFF2-40B4-BE49-F238E27FC236}">
                  <a16:creationId xmlns:a16="http://schemas.microsoft.com/office/drawing/2014/main" id="{BFCA6609-F561-158C-4D79-97495DC5D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" y="1200"/>
              <a:ext cx="693" cy="811"/>
            </a:xfrm>
            <a:custGeom>
              <a:avLst/>
              <a:gdLst>
                <a:gd name="T0" fmla="*/ 27 w 1248"/>
                <a:gd name="T1" fmla="*/ 0 h 1584"/>
                <a:gd name="T2" fmla="*/ 0 w 1248"/>
                <a:gd name="T3" fmla="*/ 418 h 1584"/>
                <a:gd name="T4" fmla="*/ 240 w 1248"/>
                <a:gd name="T5" fmla="*/ 147 h 1584"/>
                <a:gd name="T6" fmla="*/ 240 w 1248"/>
                <a:gd name="T7" fmla="*/ 811 h 1584"/>
                <a:gd name="T8" fmla="*/ 693 w 1248"/>
                <a:gd name="T9" fmla="*/ 270 h 1584"/>
                <a:gd name="T10" fmla="*/ 27 w 1248"/>
                <a:gd name="T11" fmla="*/ 0 h 15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8"/>
                <a:gd name="T19" fmla="*/ 0 h 1584"/>
                <a:gd name="T20" fmla="*/ 1248 w 1248"/>
                <a:gd name="T21" fmla="*/ 1584 h 15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8" h="1584">
                  <a:moveTo>
                    <a:pt x="48" y="0"/>
                  </a:moveTo>
                  <a:lnTo>
                    <a:pt x="0" y="816"/>
                  </a:lnTo>
                  <a:lnTo>
                    <a:pt x="432" y="288"/>
                  </a:lnTo>
                  <a:lnTo>
                    <a:pt x="432" y="1584"/>
                  </a:lnTo>
                  <a:lnTo>
                    <a:pt x="1248" y="52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65" name="Rectangle 6">
              <a:extLst>
                <a:ext uri="{FF2B5EF4-FFF2-40B4-BE49-F238E27FC236}">
                  <a16:creationId xmlns:a16="http://schemas.microsoft.com/office/drawing/2014/main" id="{ACA37D43-A794-1899-A300-1B935197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46"/>
              <a:ext cx="639" cy="41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266" name="Freeform 7">
              <a:extLst>
                <a:ext uri="{FF2B5EF4-FFF2-40B4-BE49-F238E27FC236}">
                  <a16:creationId xmlns:a16="http://schemas.microsoft.com/office/drawing/2014/main" id="{E711BAFF-AA95-4303-1D40-AD37DC43D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" y="1703"/>
              <a:ext cx="449" cy="409"/>
            </a:xfrm>
            <a:custGeom>
              <a:avLst/>
              <a:gdLst>
                <a:gd name="T0" fmla="*/ 7 w 810"/>
                <a:gd name="T1" fmla="*/ 0 h 799"/>
                <a:gd name="T2" fmla="*/ 0 w 810"/>
                <a:gd name="T3" fmla="*/ 160 h 799"/>
                <a:gd name="T4" fmla="*/ 147 w 810"/>
                <a:gd name="T5" fmla="*/ 0 h 799"/>
                <a:gd name="T6" fmla="*/ 245 w 810"/>
                <a:gd name="T7" fmla="*/ 0 h 799"/>
                <a:gd name="T8" fmla="*/ 236 w 810"/>
                <a:gd name="T9" fmla="*/ 409 h 799"/>
                <a:gd name="T10" fmla="*/ 351 w 810"/>
                <a:gd name="T11" fmla="*/ 409 h 799"/>
                <a:gd name="T12" fmla="*/ 449 w 810"/>
                <a:gd name="T13" fmla="*/ 287 h 799"/>
                <a:gd name="T14" fmla="*/ 445 w 810"/>
                <a:gd name="T15" fmla="*/ 4 h 799"/>
                <a:gd name="T16" fmla="*/ 7 w 810"/>
                <a:gd name="T17" fmla="*/ 0 h 7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0"/>
                <a:gd name="T28" fmla="*/ 0 h 799"/>
                <a:gd name="T29" fmla="*/ 810 w 810"/>
                <a:gd name="T30" fmla="*/ 799 h 7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0" h="799">
                  <a:moveTo>
                    <a:pt x="12" y="0"/>
                  </a:moveTo>
                  <a:lnTo>
                    <a:pt x="0" y="313"/>
                  </a:lnTo>
                  <a:lnTo>
                    <a:pt x="265" y="0"/>
                  </a:lnTo>
                  <a:lnTo>
                    <a:pt x="442" y="0"/>
                  </a:lnTo>
                  <a:lnTo>
                    <a:pt x="426" y="799"/>
                  </a:lnTo>
                  <a:lnTo>
                    <a:pt x="634" y="799"/>
                  </a:lnTo>
                  <a:lnTo>
                    <a:pt x="810" y="561"/>
                  </a:lnTo>
                  <a:lnTo>
                    <a:pt x="803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67" name="Line 8">
              <a:extLst>
                <a:ext uri="{FF2B5EF4-FFF2-40B4-BE49-F238E27FC236}">
                  <a16:creationId xmlns:a16="http://schemas.microsoft.com/office/drawing/2014/main" id="{C4605C54-D012-E23C-D64B-BEF04DEC1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2" y="1962"/>
              <a:ext cx="293" cy="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8" name="Text Box 9">
              <a:extLst>
                <a:ext uri="{FF2B5EF4-FFF2-40B4-BE49-F238E27FC236}">
                  <a16:creationId xmlns:a16="http://schemas.microsoft.com/office/drawing/2014/main" id="{68DED0CB-DCB9-F65A-FF4C-5520AACF8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912"/>
              <a:ext cx="11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aseline="0">
                  <a:latin typeface="Bookman Old Style" panose="02050604050505020204" pitchFamily="18" charset="0"/>
                </a:rPr>
                <a:t>Remember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aseline="0">
                  <a:latin typeface="Bookman Old Style" panose="02050604050505020204" pitchFamily="18" charset="0"/>
                </a:rPr>
                <a:t> me?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897A0EB4-F14E-3DCD-D6A0-2E87799E9D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C37C2-31D8-4886-9A7F-72C26634B351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98307" name="Footer Placeholder 4">
            <a:extLst>
              <a:ext uri="{FF2B5EF4-FFF2-40B4-BE49-F238E27FC236}">
                <a16:creationId xmlns:a16="http://schemas.microsoft.com/office/drawing/2014/main" id="{14394B0B-6676-5065-E82A-AF38BA63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98308" name="Slide Number Placeholder 5">
            <a:extLst>
              <a:ext uri="{FF2B5EF4-FFF2-40B4-BE49-F238E27FC236}">
                <a16:creationId xmlns:a16="http://schemas.microsoft.com/office/drawing/2014/main" id="{AAF10CDA-9D27-4B61-95B8-42C61FF8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3FDCC8-3A7E-4AD0-A92D-93F26279CC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98309" name="Freeform 2">
            <a:extLst>
              <a:ext uri="{FF2B5EF4-FFF2-40B4-BE49-F238E27FC236}">
                <a16:creationId xmlns:a16="http://schemas.microsoft.com/office/drawing/2014/main" id="{BD9DDA55-75D5-466C-02B4-031B1F34D3BB}"/>
              </a:ext>
            </a:extLst>
          </p:cNvPr>
          <p:cNvSpPr>
            <a:spLocks/>
          </p:cNvSpPr>
          <p:nvPr/>
        </p:nvSpPr>
        <p:spPr bwMode="auto">
          <a:xfrm>
            <a:off x="609600" y="2743200"/>
            <a:ext cx="1436688" cy="1620838"/>
          </a:xfrm>
          <a:custGeom>
            <a:avLst/>
            <a:gdLst>
              <a:gd name="T0" fmla="*/ 0 w 868"/>
              <a:gd name="T1" fmla="*/ 292100 h 1021"/>
              <a:gd name="T2" fmla="*/ 1277792 w 868"/>
              <a:gd name="T3" fmla="*/ 0 h 1021"/>
              <a:gd name="T4" fmla="*/ 1357240 w 868"/>
              <a:gd name="T5" fmla="*/ 762000 h 1021"/>
              <a:gd name="T6" fmla="*/ 203586 w 868"/>
              <a:gd name="T7" fmla="*/ 1011238 h 1021"/>
              <a:gd name="T8" fmla="*/ 1436688 w 868"/>
              <a:gd name="T9" fmla="*/ 1447800 h 1021"/>
              <a:gd name="T10" fmla="*/ 51310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0" name="Rectangle 3">
            <a:extLst>
              <a:ext uri="{FF2B5EF4-FFF2-40B4-BE49-F238E27FC236}">
                <a16:creationId xmlns:a16="http://schemas.microsoft.com/office/drawing/2014/main" id="{35A56465-7C39-3EB8-9FC0-53EDFEDD2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Weiler-Atherton Polygon Clipping</a:t>
            </a:r>
          </a:p>
        </p:txBody>
      </p:sp>
      <p:sp>
        <p:nvSpPr>
          <p:cNvPr id="98311" name="Rectangle 4">
            <a:extLst>
              <a:ext uri="{FF2B5EF4-FFF2-40B4-BE49-F238E27FC236}">
                <a16:creationId xmlns:a16="http://schemas.microsoft.com/office/drawing/2014/main" id="{65383B34-6856-C239-EA5C-36E2BF003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98312" name="Rectangle 5">
            <a:extLst>
              <a:ext uri="{FF2B5EF4-FFF2-40B4-BE49-F238E27FC236}">
                <a16:creationId xmlns:a16="http://schemas.microsoft.com/office/drawing/2014/main" id="{2C0A2AE3-84F3-A6A2-5526-DEA3969D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2590800"/>
            <a:ext cx="1350963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13" name="Line 6">
            <a:extLst>
              <a:ext uri="{FF2B5EF4-FFF2-40B4-BE49-F238E27FC236}">
                <a16:creationId xmlns:a16="http://schemas.microsoft.com/office/drawing/2014/main" id="{661C3144-70CF-CFCD-CF56-905D63C893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988" y="2667000"/>
            <a:ext cx="79375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Text Box 7">
            <a:extLst>
              <a:ext uri="{FF2B5EF4-FFF2-40B4-BE49-F238E27FC236}">
                <a16:creationId xmlns:a16="http://schemas.microsoft.com/office/drawing/2014/main" id="{8C89CADB-F356-B28C-99C8-3961B242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4840288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 clip pt.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and end pt.</a:t>
            </a:r>
          </a:p>
        </p:txBody>
      </p:sp>
      <p:sp>
        <p:nvSpPr>
          <p:cNvPr id="98315" name="Freeform 8">
            <a:extLst>
              <a:ext uri="{FF2B5EF4-FFF2-40B4-BE49-F238E27FC236}">
                <a16:creationId xmlns:a16="http://schemas.microsoft.com/office/drawing/2014/main" id="{7F3FC01A-08EA-C7D9-B88F-C157551EDDF3}"/>
              </a:ext>
            </a:extLst>
          </p:cNvPr>
          <p:cNvSpPr>
            <a:spLocks/>
          </p:cNvSpPr>
          <p:nvPr/>
        </p:nvSpPr>
        <p:spPr bwMode="auto">
          <a:xfrm>
            <a:off x="2584450" y="2743200"/>
            <a:ext cx="1436688" cy="1620838"/>
          </a:xfrm>
          <a:custGeom>
            <a:avLst/>
            <a:gdLst>
              <a:gd name="T0" fmla="*/ 0 w 868"/>
              <a:gd name="T1" fmla="*/ 292100 h 1021"/>
              <a:gd name="T2" fmla="*/ 1277792 w 868"/>
              <a:gd name="T3" fmla="*/ 0 h 1021"/>
              <a:gd name="T4" fmla="*/ 1357240 w 868"/>
              <a:gd name="T5" fmla="*/ 762000 h 1021"/>
              <a:gd name="T6" fmla="*/ 203586 w 868"/>
              <a:gd name="T7" fmla="*/ 1011238 h 1021"/>
              <a:gd name="T8" fmla="*/ 1436688 w 868"/>
              <a:gd name="T9" fmla="*/ 1447800 h 1021"/>
              <a:gd name="T10" fmla="*/ 51310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6" name="Rectangle 9">
            <a:extLst>
              <a:ext uri="{FF2B5EF4-FFF2-40B4-BE49-F238E27FC236}">
                <a16:creationId xmlns:a16="http://schemas.microsoft.com/office/drawing/2014/main" id="{5177AA6E-3E34-077D-D37B-03B6052B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2590800"/>
            <a:ext cx="1350963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17" name="Line 10">
            <a:extLst>
              <a:ext uri="{FF2B5EF4-FFF2-40B4-BE49-F238E27FC236}">
                <a16:creationId xmlns:a16="http://schemas.microsoft.com/office/drawing/2014/main" id="{75B82AAA-C680-8B1B-BD39-E60FE06C4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2743200"/>
            <a:ext cx="793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Text Box 11">
            <a:extLst>
              <a:ext uri="{FF2B5EF4-FFF2-40B4-BE49-F238E27FC236}">
                <a16:creationId xmlns:a16="http://schemas.microsoft.com/office/drawing/2014/main" id="{B821CD11-CD56-5C2B-161E-73F4BED8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4840288"/>
            <a:ext cx="1458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 end pt.</a:t>
            </a:r>
          </a:p>
        </p:txBody>
      </p:sp>
      <p:sp>
        <p:nvSpPr>
          <p:cNvPr id="98319" name="Freeform 12">
            <a:extLst>
              <a:ext uri="{FF2B5EF4-FFF2-40B4-BE49-F238E27FC236}">
                <a16:creationId xmlns:a16="http://schemas.microsoft.com/office/drawing/2014/main" id="{573E2C7A-CF63-349B-B737-AEDBB93EBEFE}"/>
              </a:ext>
            </a:extLst>
          </p:cNvPr>
          <p:cNvSpPr>
            <a:spLocks/>
          </p:cNvSpPr>
          <p:nvPr/>
        </p:nvSpPr>
        <p:spPr bwMode="auto">
          <a:xfrm>
            <a:off x="4489450" y="2743200"/>
            <a:ext cx="1436688" cy="1620838"/>
          </a:xfrm>
          <a:custGeom>
            <a:avLst/>
            <a:gdLst>
              <a:gd name="T0" fmla="*/ 0 w 868"/>
              <a:gd name="T1" fmla="*/ 292100 h 1021"/>
              <a:gd name="T2" fmla="*/ 1277792 w 868"/>
              <a:gd name="T3" fmla="*/ 0 h 1021"/>
              <a:gd name="T4" fmla="*/ 1357240 w 868"/>
              <a:gd name="T5" fmla="*/ 762000 h 1021"/>
              <a:gd name="T6" fmla="*/ 203586 w 868"/>
              <a:gd name="T7" fmla="*/ 1011238 h 1021"/>
              <a:gd name="T8" fmla="*/ 1436688 w 868"/>
              <a:gd name="T9" fmla="*/ 1447800 h 1021"/>
              <a:gd name="T10" fmla="*/ 51310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0" name="Rectangle 13">
            <a:extLst>
              <a:ext uri="{FF2B5EF4-FFF2-40B4-BE49-F238E27FC236}">
                <a16:creationId xmlns:a16="http://schemas.microsoft.com/office/drawing/2014/main" id="{0D808930-B158-59A4-5C4F-52D4C494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2590800"/>
            <a:ext cx="1350963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21" name="Line 14">
            <a:extLst>
              <a:ext uri="{FF2B5EF4-FFF2-40B4-BE49-F238E27FC236}">
                <a16:creationId xmlns:a16="http://schemas.microsoft.com/office/drawing/2014/main" id="{AF9A4F87-B085-B316-8123-D94CE2A08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5563" y="3657600"/>
            <a:ext cx="7143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Text Box 15">
            <a:extLst>
              <a:ext uri="{FF2B5EF4-FFF2-40B4-BE49-F238E27FC236}">
                <a16:creationId xmlns:a16="http://schemas.microsoft.com/office/drawing/2014/main" id="{C922CDBE-B1F2-98B7-C0D5-188E8A63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4840288"/>
            <a:ext cx="169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 clip pt.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cache old dir.</a:t>
            </a:r>
          </a:p>
        </p:txBody>
      </p:sp>
      <p:sp>
        <p:nvSpPr>
          <p:cNvPr id="98323" name="Freeform 16">
            <a:extLst>
              <a:ext uri="{FF2B5EF4-FFF2-40B4-BE49-F238E27FC236}">
                <a16:creationId xmlns:a16="http://schemas.microsoft.com/office/drawing/2014/main" id="{1D97AA5A-B8C5-8A20-BD53-EFE6A64C9192}"/>
              </a:ext>
            </a:extLst>
          </p:cNvPr>
          <p:cNvSpPr>
            <a:spLocks/>
          </p:cNvSpPr>
          <p:nvPr/>
        </p:nvSpPr>
        <p:spPr bwMode="auto">
          <a:xfrm>
            <a:off x="6470650" y="2743200"/>
            <a:ext cx="1436688" cy="1620838"/>
          </a:xfrm>
          <a:custGeom>
            <a:avLst/>
            <a:gdLst>
              <a:gd name="T0" fmla="*/ 0 w 868"/>
              <a:gd name="T1" fmla="*/ 292100 h 1021"/>
              <a:gd name="T2" fmla="*/ 1277792 w 868"/>
              <a:gd name="T3" fmla="*/ 0 h 1021"/>
              <a:gd name="T4" fmla="*/ 1357240 w 868"/>
              <a:gd name="T5" fmla="*/ 762000 h 1021"/>
              <a:gd name="T6" fmla="*/ 203586 w 868"/>
              <a:gd name="T7" fmla="*/ 1011238 h 1021"/>
              <a:gd name="T8" fmla="*/ 1436688 w 868"/>
              <a:gd name="T9" fmla="*/ 1447800 h 1021"/>
              <a:gd name="T10" fmla="*/ 51310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4" name="Rectangle 17">
            <a:extLst>
              <a:ext uri="{FF2B5EF4-FFF2-40B4-BE49-F238E27FC236}">
                <a16:creationId xmlns:a16="http://schemas.microsoft.com/office/drawing/2014/main" id="{78CCABB1-CEF0-6C6D-63C1-595CE1C2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2590800"/>
            <a:ext cx="1350963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25" name="Line 18">
            <a:extLst>
              <a:ext uri="{FF2B5EF4-FFF2-40B4-BE49-F238E27FC236}">
                <a16:creationId xmlns:a16="http://schemas.microsoft.com/office/drawing/2014/main" id="{FE58ADBC-F888-9B6B-8BF9-C19A84FDB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9138" y="3048000"/>
            <a:ext cx="635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Text Box 19">
            <a:extLst>
              <a:ext uri="{FF2B5EF4-FFF2-40B4-BE49-F238E27FC236}">
                <a16:creationId xmlns:a16="http://schemas.microsoft.com/office/drawing/2014/main" id="{193EF015-84FB-A7DE-4B62-274E37B7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4840288"/>
            <a:ext cx="24780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follow clip edge until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en-US" altLang="en-US" sz="1800" baseline="0">
                <a:latin typeface="Bookman Old Style" panose="02050604050505020204" pitchFamily="18" charset="0"/>
              </a:rPr>
              <a:t>new crossing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b) reach pt. already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added</a:t>
            </a:r>
          </a:p>
        </p:txBody>
      </p:sp>
      <p:sp>
        <p:nvSpPr>
          <p:cNvPr id="98327" name="Oval 20">
            <a:extLst>
              <a:ext uri="{FF2B5EF4-FFF2-40B4-BE49-F238E27FC236}">
                <a16:creationId xmlns:a16="http://schemas.microsoft.com/office/drawing/2014/main" id="{0D95F8FB-59C6-2B42-7048-7347D4E9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8194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28" name="Oval 21">
            <a:extLst>
              <a:ext uri="{FF2B5EF4-FFF2-40B4-BE49-F238E27FC236}">
                <a16:creationId xmlns:a16="http://schemas.microsoft.com/office/drawing/2014/main" id="{FDF8D2B2-5E32-EE66-EBB7-41AAB164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667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29" name="Oval 22">
            <a:extLst>
              <a:ext uri="{FF2B5EF4-FFF2-40B4-BE49-F238E27FC236}">
                <a16:creationId xmlns:a16="http://schemas.microsoft.com/office/drawing/2014/main" id="{A34123F7-CDA7-60C7-6A5E-FDD57FB4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28194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0" name="Oval 23">
            <a:extLst>
              <a:ext uri="{FF2B5EF4-FFF2-40B4-BE49-F238E27FC236}">
                <a16:creationId xmlns:a16="http://schemas.microsoft.com/office/drawing/2014/main" id="{EF845C18-339E-7452-1B9B-9B6100C5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2667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1" name="Oval 24">
            <a:extLst>
              <a:ext uri="{FF2B5EF4-FFF2-40B4-BE49-F238E27FC236}">
                <a16:creationId xmlns:a16="http://schemas.microsoft.com/office/drawing/2014/main" id="{A516ED36-4469-FA26-39DF-50A8D5BC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8194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2" name="Oval 25">
            <a:extLst>
              <a:ext uri="{FF2B5EF4-FFF2-40B4-BE49-F238E27FC236}">
                <a16:creationId xmlns:a16="http://schemas.microsoft.com/office/drawing/2014/main" id="{3FCCA7BC-18C5-6DEF-A05C-1BDEFF69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667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3" name="Oval 26">
            <a:extLst>
              <a:ext uri="{FF2B5EF4-FFF2-40B4-BE49-F238E27FC236}">
                <a16:creationId xmlns:a16="http://schemas.microsoft.com/office/drawing/2014/main" id="{F48C396D-9899-63B5-1EBB-C86E7DDE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28194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4" name="Oval 27">
            <a:extLst>
              <a:ext uri="{FF2B5EF4-FFF2-40B4-BE49-F238E27FC236}">
                <a16:creationId xmlns:a16="http://schemas.microsoft.com/office/drawing/2014/main" id="{10752F94-709E-1D6F-5DEA-4F911B01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2667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5" name="Oval 28">
            <a:extLst>
              <a:ext uri="{FF2B5EF4-FFF2-40B4-BE49-F238E27FC236}">
                <a16:creationId xmlns:a16="http://schemas.microsoft.com/office/drawing/2014/main" id="{1E68AD44-896A-2579-AA90-6F7E7774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429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6" name="Oval 29">
            <a:extLst>
              <a:ext uri="{FF2B5EF4-FFF2-40B4-BE49-F238E27FC236}">
                <a16:creationId xmlns:a16="http://schemas.microsoft.com/office/drawing/2014/main" id="{E4D48BFC-C9A9-F0AB-E749-1BA67881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5814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7" name="Oval 30">
            <a:extLst>
              <a:ext uri="{FF2B5EF4-FFF2-40B4-BE49-F238E27FC236}">
                <a16:creationId xmlns:a16="http://schemas.microsoft.com/office/drawing/2014/main" id="{6DB2DB5A-E2A2-972F-1747-96117B04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429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8" name="Oval 31">
            <a:extLst>
              <a:ext uri="{FF2B5EF4-FFF2-40B4-BE49-F238E27FC236}">
                <a16:creationId xmlns:a16="http://schemas.microsoft.com/office/drawing/2014/main" id="{D2D59A4E-8BD7-434C-C275-04E136DB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34290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39" name="Oval 32">
            <a:extLst>
              <a:ext uri="{FF2B5EF4-FFF2-40B4-BE49-F238E27FC236}">
                <a16:creationId xmlns:a16="http://schemas.microsoft.com/office/drawing/2014/main" id="{9A9ED21D-3C32-25AA-36FF-AA977CF7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3581400"/>
            <a:ext cx="15875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B678BA25-22A1-4220-2F2F-7BFEB5FAB8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99C7E-09EC-49D1-B0B6-4084370C4608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00355" name="Footer Placeholder 4">
            <a:extLst>
              <a:ext uri="{FF2B5EF4-FFF2-40B4-BE49-F238E27FC236}">
                <a16:creationId xmlns:a16="http://schemas.microsoft.com/office/drawing/2014/main" id="{FC8D1303-1FB7-1B14-4BBD-9649B4C5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00356" name="Slide Number Placeholder 5">
            <a:extLst>
              <a:ext uri="{FF2B5EF4-FFF2-40B4-BE49-F238E27FC236}">
                <a16:creationId xmlns:a16="http://schemas.microsoft.com/office/drawing/2014/main" id="{9C4B8889-2198-88B7-3765-FADC3F8D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E07EE-A17E-419C-AB89-B9963307033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00357" name="Rectangle 2">
            <a:extLst>
              <a:ext uri="{FF2B5EF4-FFF2-40B4-BE49-F238E27FC236}">
                <a16:creationId xmlns:a16="http://schemas.microsoft.com/office/drawing/2014/main" id="{CA9F1CB8-0B5E-55BF-63BB-FB111D46F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Weiler-Atherton Polygon Clipping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986E8C7A-C3CD-4F15-A59D-0B6EA86FF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Example (cont)</a:t>
            </a:r>
          </a:p>
        </p:txBody>
      </p:sp>
      <p:sp>
        <p:nvSpPr>
          <p:cNvPr id="100359" name="Freeform 4">
            <a:extLst>
              <a:ext uri="{FF2B5EF4-FFF2-40B4-BE49-F238E27FC236}">
                <a16:creationId xmlns:a16="http://schemas.microsoft.com/office/drawing/2014/main" id="{F37AF4D7-FBE0-560E-DB5F-D9C296AC2E13}"/>
              </a:ext>
            </a:extLst>
          </p:cNvPr>
          <p:cNvSpPr>
            <a:spLocks/>
          </p:cNvSpPr>
          <p:nvPr/>
        </p:nvSpPr>
        <p:spPr bwMode="auto">
          <a:xfrm>
            <a:off x="592138" y="2743200"/>
            <a:ext cx="1377950" cy="1620838"/>
          </a:xfrm>
          <a:custGeom>
            <a:avLst/>
            <a:gdLst>
              <a:gd name="T0" fmla="*/ 0 w 868"/>
              <a:gd name="T1" fmla="*/ 292100 h 1021"/>
              <a:gd name="T2" fmla="*/ 1225550 w 868"/>
              <a:gd name="T3" fmla="*/ 0 h 1021"/>
              <a:gd name="T4" fmla="*/ 1301750 w 868"/>
              <a:gd name="T5" fmla="*/ 762000 h 1021"/>
              <a:gd name="T6" fmla="*/ 195263 w 868"/>
              <a:gd name="T7" fmla="*/ 1011238 h 1021"/>
              <a:gd name="T8" fmla="*/ 1377950 w 868"/>
              <a:gd name="T9" fmla="*/ 1447800 h 1021"/>
              <a:gd name="T10" fmla="*/ 49213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0" name="Rectangle 5">
            <a:extLst>
              <a:ext uri="{FF2B5EF4-FFF2-40B4-BE49-F238E27FC236}">
                <a16:creationId xmlns:a16="http://schemas.microsoft.com/office/drawing/2014/main" id="{80EABF79-16E5-97DB-FECA-A5ED5D4B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2590800"/>
            <a:ext cx="12954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61" name="Line 6">
            <a:extLst>
              <a:ext uri="{FF2B5EF4-FFF2-40B4-BE49-F238E27FC236}">
                <a16:creationId xmlns:a16="http://schemas.microsoft.com/office/drawing/2014/main" id="{0BE7C617-17F5-3AF5-C07A-C77E8BA16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338" y="3505200"/>
            <a:ext cx="381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2" name="Text Box 7">
            <a:extLst>
              <a:ext uri="{FF2B5EF4-FFF2-40B4-BE49-F238E27FC236}">
                <a16:creationId xmlns:a16="http://schemas.microsoft.com/office/drawing/2014/main" id="{9B1A7974-C240-FDEA-69F9-2CF8BCAA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840288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continue from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cached location</a:t>
            </a:r>
          </a:p>
        </p:txBody>
      </p:sp>
      <p:sp>
        <p:nvSpPr>
          <p:cNvPr id="100363" name="Freeform 8">
            <a:extLst>
              <a:ext uri="{FF2B5EF4-FFF2-40B4-BE49-F238E27FC236}">
                <a16:creationId xmlns:a16="http://schemas.microsoft.com/office/drawing/2014/main" id="{41A585E4-CEEC-21C3-32AF-645699F276D1}"/>
              </a:ext>
            </a:extLst>
          </p:cNvPr>
          <p:cNvSpPr>
            <a:spLocks/>
          </p:cNvSpPr>
          <p:nvPr/>
        </p:nvSpPr>
        <p:spPr bwMode="auto">
          <a:xfrm>
            <a:off x="2606675" y="2743200"/>
            <a:ext cx="1377950" cy="1620838"/>
          </a:xfrm>
          <a:custGeom>
            <a:avLst/>
            <a:gdLst>
              <a:gd name="T0" fmla="*/ 0 w 868"/>
              <a:gd name="T1" fmla="*/ 292100 h 1021"/>
              <a:gd name="T2" fmla="*/ 1225550 w 868"/>
              <a:gd name="T3" fmla="*/ 0 h 1021"/>
              <a:gd name="T4" fmla="*/ 1301750 w 868"/>
              <a:gd name="T5" fmla="*/ 762000 h 1021"/>
              <a:gd name="T6" fmla="*/ 195263 w 868"/>
              <a:gd name="T7" fmla="*/ 1011238 h 1021"/>
              <a:gd name="T8" fmla="*/ 1377950 w 868"/>
              <a:gd name="T9" fmla="*/ 1447800 h 1021"/>
              <a:gd name="T10" fmla="*/ 49213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4" name="Rectangle 9">
            <a:extLst>
              <a:ext uri="{FF2B5EF4-FFF2-40B4-BE49-F238E27FC236}">
                <a16:creationId xmlns:a16="http://schemas.microsoft.com/office/drawing/2014/main" id="{844EE18C-0F88-8CAC-878B-38EA559A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2590800"/>
            <a:ext cx="12954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65" name="Line 10">
            <a:extLst>
              <a:ext uri="{FF2B5EF4-FFF2-40B4-BE49-F238E27FC236}">
                <a16:creationId xmlns:a16="http://schemas.microsoft.com/office/drawing/2014/main" id="{3015F865-8955-3FA3-A38A-3B2254D21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388620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Text Box 11">
            <a:extLst>
              <a:ext uri="{FF2B5EF4-FFF2-40B4-BE49-F238E27FC236}">
                <a16:creationId xmlns:a16="http://schemas.microsoft.com/office/drawing/2014/main" id="{8A16E347-71B0-93A4-CCE1-17A9B388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40288"/>
            <a:ext cx="147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 clip pt.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and end pt</a:t>
            </a:r>
            <a:r>
              <a:rPr lang="en-US" altLang="en-US" sz="2000" baseline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00367" name="Freeform 12">
            <a:extLst>
              <a:ext uri="{FF2B5EF4-FFF2-40B4-BE49-F238E27FC236}">
                <a16:creationId xmlns:a16="http://schemas.microsoft.com/office/drawing/2014/main" id="{FF58EA96-9065-C725-A40B-878AF1D2472B}"/>
              </a:ext>
            </a:extLst>
          </p:cNvPr>
          <p:cNvSpPr>
            <a:spLocks/>
          </p:cNvSpPr>
          <p:nvPr/>
        </p:nvSpPr>
        <p:spPr bwMode="auto">
          <a:xfrm>
            <a:off x="4554538" y="2743200"/>
            <a:ext cx="1377950" cy="1620838"/>
          </a:xfrm>
          <a:custGeom>
            <a:avLst/>
            <a:gdLst>
              <a:gd name="T0" fmla="*/ 0 w 868"/>
              <a:gd name="T1" fmla="*/ 292100 h 1021"/>
              <a:gd name="T2" fmla="*/ 1225550 w 868"/>
              <a:gd name="T3" fmla="*/ 0 h 1021"/>
              <a:gd name="T4" fmla="*/ 1301750 w 868"/>
              <a:gd name="T5" fmla="*/ 762000 h 1021"/>
              <a:gd name="T6" fmla="*/ 195263 w 868"/>
              <a:gd name="T7" fmla="*/ 1011238 h 1021"/>
              <a:gd name="T8" fmla="*/ 1377950 w 868"/>
              <a:gd name="T9" fmla="*/ 1447800 h 1021"/>
              <a:gd name="T10" fmla="*/ 49213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8" name="Rectangle 13">
            <a:extLst>
              <a:ext uri="{FF2B5EF4-FFF2-40B4-BE49-F238E27FC236}">
                <a16:creationId xmlns:a16="http://schemas.microsoft.com/office/drawing/2014/main" id="{20DA7543-EBCE-F414-539A-1B67ABBF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590800"/>
            <a:ext cx="12954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69" name="Line 14">
            <a:extLst>
              <a:ext uri="{FF2B5EF4-FFF2-40B4-BE49-F238E27FC236}">
                <a16:creationId xmlns:a16="http://schemas.microsoft.com/office/drawing/2014/main" id="{F14DF8EE-9859-32CF-06BF-07D908855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138" y="4343400"/>
            <a:ext cx="1143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Text Box 15">
            <a:extLst>
              <a:ext uri="{FF2B5EF4-FFF2-40B4-BE49-F238E27FC236}">
                <a16:creationId xmlns:a16="http://schemas.microsoft.com/office/drawing/2014/main" id="{DA24908F-E084-1919-27AA-72E0048B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4840288"/>
            <a:ext cx="144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 clip pt.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cache dir.</a:t>
            </a:r>
          </a:p>
        </p:txBody>
      </p:sp>
      <p:sp>
        <p:nvSpPr>
          <p:cNvPr id="100371" name="Freeform 16">
            <a:extLst>
              <a:ext uri="{FF2B5EF4-FFF2-40B4-BE49-F238E27FC236}">
                <a16:creationId xmlns:a16="http://schemas.microsoft.com/office/drawing/2014/main" id="{A56D86FA-5194-5327-6B2E-72B4F772DDB0}"/>
              </a:ext>
            </a:extLst>
          </p:cNvPr>
          <p:cNvSpPr>
            <a:spLocks/>
          </p:cNvSpPr>
          <p:nvPr/>
        </p:nvSpPr>
        <p:spPr bwMode="auto">
          <a:xfrm>
            <a:off x="6529388" y="2743200"/>
            <a:ext cx="1377950" cy="1620838"/>
          </a:xfrm>
          <a:custGeom>
            <a:avLst/>
            <a:gdLst>
              <a:gd name="T0" fmla="*/ 0 w 868"/>
              <a:gd name="T1" fmla="*/ 292100 h 1021"/>
              <a:gd name="T2" fmla="*/ 1225550 w 868"/>
              <a:gd name="T3" fmla="*/ 0 h 1021"/>
              <a:gd name="T4" fmla="*/ 1301750 w 868"/>
              <a:gd name="T5" fmla="*/ 762000 h 1021"/>
              <a:gd name="T6" fmla="*/ 195263 w 868"/>
              <a:gd name="T7" fmla="*/ 1011238 h 1021"/>
              <a:gd name="T8" fmla="*/ 1377950 w 868"/>
              <a:gd name="T9" fmla="*/ 1447800 h 1021"/>
              <a:gd name="T10" fmla="*/ 49213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2" name="Rectangle 17">
            <a:extLst>
              <a:ext uri="{FF2B5EF4-FFF2-40B4-BE49-F238E27FC236}">
                <a16:creationId xmlns:a16="http://schemas.microsoft.com/office/drawing/2014/main" id="{0DEBE29E-F9A5-4178-D14C-E338C6DBD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590800"/>
            <a:ext cx="12954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73" name="Line 18">
            <a:extLst>
              <a:ext uri="{FF2B5EF4-FFF2-40B4-BE49-F238E27FC236}">
                <a16:creationId xmlns:a16="http://schemas.microsoft.com/office/drawing/2014/main" id="{5A90AFA9-F089-A36C-03DD-F252AE5B83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5338" y="4038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4" name="Text Box 19">
            <a:extLst>
              <a:ext uri="{FF2B5EF4-FFF2-40B4-BE49-F238E27FC236}">
                <a16:creationId xmlns:a16="http://schemas.microsoft.com/office/drawing/2014/main" id="{E586438D-494B-59C8-C220-AFDB0455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4840288"/>
            <a:ext cx="24780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follow clip edge until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a) new crossing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b) reach pt. already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added</a:t>
            </a:r>
          </a:p>
        </p:txBody>
      </p:sp>
      <p:sp>
        <p:nvSpPr>
          <p:cNvPr id="100375" name="Oval 20">
            <a:extLst>
              <a:ext uri="{FF2B5EF4-FFF2-40B4-BE49-F238E27FC236}">
                <a16:creationId xmlns:a16="http://schemas.microsoft.com/office/drawing/2014/main" id="{E6597D61-5BA9-8C7E-BBCC-FE946BC0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2819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76" name="Oval 21">
            <a:extLst>
              <a:ext uri="{FF2B5EF4-FFF2-40B4-BE49-F238E27FC236}">
                <a16:creationId xmlns:a16="http://schemas.microsoft.com/office/drawing/2014/main" id="{859731A4-8869-DA6D-7448-B27CA272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2667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77" name="Oval 22">
            <a:extLst>
              <a:ext uri="{FF2B5EF4-FFF2-40B4-BE49-F238E27FC236}">
                <a16:creationId xmlns:a16="http://schemas.microsoft.com/office/drawing/2014/main" id="{3C37ABF8-70D5-8B5A-1D76-EE9E4825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3429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78" name="Oval 23">
            <a:extLst>
              <a:ext uri="{FF2B5EF4-FFF2-40B4-BE49-F238E27FC236}">
                <a16:creationId xmlns:a16="http://schemas.microsoft.com/office/drawing/2014/main" id="{F0969A91-2930-906A-AB2F-B97BA8C9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3581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79" name="Oval 24">
            <a:extLst>
              <a:ext uri="{FF2B5EF4-FFF2-40B4-BE49-F238E27FC236}">
                <a16:creationId xmlns:a16="http://schemas.microsoft.com/office/drawing/2014/main" id="{8332FF27-38E7-490B-DA26-5FABF8AD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2819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0" name="Oval 25">
            <a:extLst>
              <a:ext uri="{FF2B5EF4-FFF2-40B4-BE49-F238E27FC236}">
                <a16:creationId xmlns:a16="http://schemas.microsoft.com/office/drawing/2014/main" id="{C48DA061-93A9-5913-B462-F98403689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667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1" name="Oval 26">
            <a:extLst>
              <a:ext uri="{FF2B5EF4-FFF2-40B4-BE49-F238E27FC236}">
                <a16:creationId xmlns:a16="http://schemas.microsoft.com/office/drawing/2014/main" id="{66E04E2E-8FB7-BC91-E4D3-365B8592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429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2" name="Oval 27">
            <a:extLst>
              <a:ext uri="{FF2B5EF4-FFF2-40B4-BE49-F238E27FC236}">
                <a16:creationId xmlns:a16="http://schemas.microsoft.com/office/drawing/2014/main" id="{D5C78C7B-2DDC-0270-8155-C5A51514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581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3" name="Oval 28">
            <a:extLst>
              <a:ext uri="{FF2B5EF4-FFF2-40B4-BE49-F238E27FC236}">
                <a16:creationId xmlns:a16="http://schemas.microsoft.com/office/drawing/2014/main" id="{2BE04B4F-437D-3D0B-AA03-0F704727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819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4" name="Oval 29">
            <a:extLst>
              <a:ext uri="{FF2B5EF4-FFF2-40B4-BE49-F238E27FC236}">
                <a16:creationId xmlns:a16="http://schemas.microsoft.com/office/drawing/2014/main" id="{4D168C92-9D77-3EAE-0118-B0F211F2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2667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5" name="Oval 30">
            <a:extLst>
              <a:ext uri="{FF2B5EF4-FFF2-40B4-BE49-F238E27FC236}">
                <a16:creationId xmlns:a16="http://schemas.microsoft.com/office/drawing/2014/main" id="{6BD8516F-4903-E924-AAE0-FD9542F1A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3429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6" name="Oval 31">
            <a:extLst>
              <a:ext uri="{FF2B5EF4-FFF2-40B4-BE49-F238E27FC236}">
                <a16:creationId xmlns:a16="http://schemas.microsoft.com/office/drawing/2014/main" id="{BB6D53B6-B446-D951-E396-1F6DAA57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3581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7" name="Oval 32">
            <a:extLst>
              <a:ext uri="{FF2B5EF4-FFF2-40B4-BE49-F238E27FC236}">
                <a16:creationId xmlns:a16="http://schemas.microsoft.com/office/drawing/2014/main" id="{AE0A6A2F-E90F-CF50-2458-A71F0343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2819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8" name="Oval 33">
            <a:extLst>
              <a:ext uri="{FF2B5EF4-FFF2-40B4-BE49-F238E27FC236}">
                <a16:creationId xmlns:a16="http://schemas.microsoft.com/office/drawing/2014/main" id="{CB02EE04-5B6C-7B25-84BA-3979E0A2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2667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89" name="Oval 34">
            <a:extLst>
              <a:ext uri="{FF2B5EF4-FFF2-40B4-BE49-F238E27FC236}">
                <a16:creationId xmlns:a16="http://schemas.microsoft.com/office/drawing/2014/main" id="{628DF1E9-B38A-83F5-3821-A9A55014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4290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0" name="Oval 35">
            <a:extLst>
              <a:ext uri="{FF2B5EF4-FFF2-40B4-BE49-F238E27FC236}">
                <a16:creationId xmlns:a16="http://schemas.microsoft.com/office/drawing/2014/main" id="{90FCADFF-8CD1-82F8-B1C4-FB23A6B4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35814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1" name="Oval 36">
            <a:extLst>
              <a:ext uri="{FF2B5EF4-FFF2-40B4-BE49-F238E27FC236}">
                <a16:creationId xmlns:a16="http://schemas.microsoft.com/office/drawing/2014/main" id="{5CA08DC7-E8FE-4DE6-E6BD-C12ADA7D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38100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2" name="Oval 37">
            <a:extLst>
              <a:ext uri="{FF2B5EF4-FFF2-40B4-BE49-F238E27FC236}">
                <a16:creationId xmlns:a16="http://schemas.microsoft.com/office/drawing/2014/main" id="{481E71CC-091E-CB06-B9C9-AFA04721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41148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3" name="Oval 38">
            <a:extLst>
              <a:ext uri="{FF2B5EF4-FFF2-40B4-BE49-F238E27FC236}">
                <a16:creationId xmlns:a16="http://schemas.microsoft.com/office/drawing/2014/main" id="{E45EA1D9-F2E0-EF36-28DD-9B2918B6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8100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4" name="Oval 39">
            <a:extLst>
              <a:ext uri="{FF2B5EF4-FFF2-40B4-BE49-F238E27FC236}">
                <a16:creationId xmlns:a16="http://schemas.microsoft.com/office/drawing/2014/main" id="{933E3BE4-B3F4-25BB-4D51-0E6A8B96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41148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5" name="Oval 40">
            <a:extLst>
              <a:ext uri="{FF2B5EF4-FFF2-40B4-BE49-F238E27FC236}">
                <a16:creationId xmlns:a16="http://schemas.microsoft.com/office/drawing/2014/main" id="{68DBF40C-C375-D347-EE69-5DAD0892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38100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6" name="Oval 41">
            <a:extLst>
              <a:ext uri="{FF2B5EF4-FFF2-40B4-BE49-F238E27FC236}">
                <a16:creationId xmlns:a16="http://schemas.microsoft.com/office/drawing/2014/main" id="{52043909-307E-B379-F111-84CF16AA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41148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7" name="Oval 42">
            <a:extLst>
              <a:ext uri="{FF2B5EF4-FFF2-40B4-BE49-F238E27FC236}">
                <a16:creationId xmlns:a16="http://schemas.microsoft.com/office/drawing/2014/main" id="{3089103A-6626-F302-B4AB-ACABDB2F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2672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398" name="Oval 43">
            <a:extLst>
              <a:ext uri="{FF2B5EF4-FFF2-40B4-BE49-F238E27FC236}">
                <a16:creationId xmlns:a16="http://schemas.microsoft.com/office/drawing/2014/main" id="{64C86C08-5228-6205-277A-049F7FE1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42672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>
            <a:extLst>
              <a:ext uri="{FF2B5EF4-FFF2-40B4-BE49-F238E27FC236}">
                <a16:creationId xmlns:a16="http://schemas.microsoft.com/office/drawing/2014/main" id="{16DFE041-A1C4-E9F4-8446-3003139A90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561EE-AA3F-44F3-A7AF-468A8DECDE2C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02403" name="Footer Placeholder 4">
            <a:extLst>
              <a:ext uri="{FF2B5EF4-FFF2-40B4-BE49-F238E27FC236}">
                <a16:creationId xmlns:a16="http://schemas.microsoft.com/office/drawing/2014/main" id="{7460FAD3-2839-9E8E-8FF1-E7F505C2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02404" name="Slide Number Placeholder 5">
            <a:extLst>
              <a:ext uri="{FF2B5EF4-FFF2-40B4-BE49-F238E27FC236}">
                <a16:creationId xmlns:a16="http://schemas.microsoft.com/office/drawing/2014/main" id="{E7B207A4-F92C-9B2F-8D03-5BB5650E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17A1BA-0245-4305-AE9A-046CEC9EF4F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02405" name="Freeform 2">
            <a:extLst>
              <a:ext uri="{FF2B5EF4-FFF2-40B4-BE49-F238E27FC236}">
                <a16:creationId xmlns:a16="http://schemas.microsoft.com/office/drawing/2014/main" id="{4B2C52CD-C20B-CFF6-C6BD-01C57F1F85DB}"/>
              </a:ext>
            </a:extLst>
          </p:cNvPr>
          <p:cNvSpPr>
            <a:spLocks/>
          </p:cNvSpPr>
          <p:nvPr/>
        </p:nvSpPr>
        <p:spPr bwMode="auto">
          <a:xfrm>
            <a:off x="6477000" y="2667000"/>
            <a:ext cx="838200" cy="914400"/>
          </a:xfrm>
          <a:custGeom>
            <a:avLst/>
            <a:gdLst>
              <a:gd name="T0" fmla="*/ 0 w 528"/>
              <a:gd name="T1" fmla="*/ 914400 h 576"/>
              <a:gd name="T2" fmla="*/ 0 w 528"/>
              <a:gd name="T3" fmla="*/ 152400 h 576"/>
              <a:gd name="T4" fmla="*/ 762000 w 528"/>
              <a:gd name="T5" fmla="*/ 0 h 576"/>
              <a:gd name="T6" fmla="*/ 838200 w 528"/>
              <a:gd name="T7" fmla="*/ 762000 h 576"/>
              <a:gd name="T8" fmla="*/ 0 w 528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76"/>
              <a:gd name="T17" fmla="*/ 528 w 52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76">
                <a:moveTo>
                  <a:pt x="0" y="576"/>
                </a:moveTo>
                <a:lnTo>
                  <a:pt x="0" y="96"/>
                </a:lnTo>
                <a:lnTo>
                  <a:pt x="480" y="0"/>
                </a:lnTo>
                <a:lnTo>
                  <a:pt x="528" y="480"/>
                </a:lnTo>
                <a:lnTo>
                  <a:pt x="0" y="576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6" name="Freeform 3">
            <a:extLst>
              <a:ext uri="{FF2B5EF4-FFF2-40B4-BE49-F238E27FC236}">
                <a16:creationId xmlns:a16="http://schemas.microsoft.com/office/drawing/2014/main" id="{757C9633-520E-9CD1-2DFC-C6D0B05CBDB9}"/>
              </a:ext>
            </a:extLst>
          </p:cNvPr>
          <p:cNvSpPr>
            <a:spLocks/>
          </p:cNvSpPr>
          <p:nvPr/>
        </p:nvSpPr>
        <p:spPr bwMode="auto">
          <a:xfrm>
            <a:off x="6477000" y="3810000"/>
            <a:ext cx="914400" cy="457200"/>
          </a:xfrm>
          <a:custGeom>
            <a:avLst/>
            <a:gdLst>
              <a:gd name="T0" fmla="*/ 0 w 576"/>
              <a:gd name="T1" fmla="*/ 457200 h 288"/>
              <a:gd name="T2" fmla="*/ 0 w 576"/>
              <a:gd name="T3" fmla="*/ 0 h 288"/>
              <a:gd name="T4" fmla="*/ 914400 w 576"/>
              <a:gd name="T5" fmla="*/ 304800 h 288"/>
              <a:gd name="T6" fmla="*/ 0 w 576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88"/>
              <a:gd name="T14" fmla="*/ 576 w 5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88">
                <a:moveTo>
                  <a:pt x="0" y="288"/>
                </a:moveTo>
                <a:lnTo>
                  <a:pt x="0" y="0"/>
                </a:lnTo>
                <a:lnTo>
                  <a:pt x="576" y="192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DA994C72-AB4C-2F2B-FB1B-71AD4EF76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Weiler-Atherton Polygon Clipping</a:t>
            </a:r>
          </a:p>
        </p:txBody>
      </p:sp>
      <p:sp>
        <p:nvSpPr>
          <p:cNvPr id="102408" name="Rectangle 5">
            <a:extLst>
              <a:ext uri="{FF2B5EF4-FFF2-40B4-BE49-F238E27FC236}">
                <a16:creationId xmlns:a16="http://schemas.microsoft.com/office/drawing/2014/main" id="{FAC1CA29-E0AE-D8F2-4040-97FD8C093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Example (concluded)</a:t>
            </a:r>
          </a:p>
        </p:txBody>
      </p:sp>
      <p:sp>
        <p:nvSpPr>
          <p:cNvPr id="102409" name="Freeform 6">
            <a:extLst>
              <a:ext uri="{FF2B5EF4-FFF2-40B4-BE49-F238E27FC236}">
                <a16:creationId xmlns:a16="http://schemas.microsoft.com/office/drawing/2014/main" id="{7F26FB7E-18FD-E6F8-613F-3C827C453F4F}"/>
              </a:ext>
            </a:extLst>
          </p:cNvPr>
          <p:cNvSpPr>
            <a:spLocks/>
          </p:cNvSpPr>
          <p:nvPr/>
        </p:nvSpPr>
        <p:spPr bwMode="auto">
          <a:xfrm>
            <a:off x="609600" y="2667000"/>
            <a:ext cx="1377950" cy="1620838"/>
          </a:xfrm>
          <a:custGeom>
            <a:avLst/>
            <a:gdLst>
              <a:gd name="T0" fmla="*/ 0 w 868"/>
              <a:gd name="T1" fmla="*/ 292100 h 1021"/>
              <a:gd name="T2" fmla="*/ 1225550 w 868"/>
              <a:gd name="T3" fmla="*/ 0 h 1021"/>
              <a:gd name="T4" fmla="*/ 1301750 w 868"/>
              <a:gd name="T5" fmla="*/ 762000 h 1021"/>
              <a:gd name="T6" fmla="*/ 195263 w 868"/>
              <a:gd name="T7" fmla="*/ 1011238 h 1021"/>
              <a:gd name="T8" fmla="*/ 1377950 w 868"/>
              <a:gd name="T9" fmla="*/ 1447800 h 1021"/>
              <a:gd name="T10" fmla="*/ 49213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Rectangle 7">
            <a:extLst>
              <a:ext uri="{FF2B5EF4-FFF2-40B4-BE49-F238E27FC236}">
                <a16:creationId xmlns:a16="http://schemas.microsoft.com/office/drawing/2014/main" id="{7F41E456-EEC7-C206-0E72-B2AA75DF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514600"/>
            <a:ext cx="12954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11" name="Line 8">
            <a:extLst>
              <a:ext uri="{FF2B5EF4-FFF2-40B4-BE49-F238E27FC236}">
                <a16:creationId xmlns:a16="http://schemas.microsoft.com/office/drawing/2014/main" id="{1BC86579-7766-F07D-1B7C-D74B8C7807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114800"/>
            <a:ext cx="381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Text Box 9">
            <a:extLst>
              <a:ext uri="{FF2B5EF4-FFF2-40B4-BE49-F238E27FC236}">
                <a16:creationId xmlns:a16="http://schemas.microsoft.com/office/drawing/2014/main" id="{98028B0D-30CC-721B-F362-D3509D45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764088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continue from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cached location</a:t>
            </a:r>
          </a:p>
        </p:txBody>
      </p:sp>
      <p:sp>
        <p:nvSpPr>
          <p:cNvPr id="102413" name="Freeform 10">
            <a:extLst>
              <a:ext uri="{FF2B5EF4-FFF2-40B4-BE49-F238E27FC236}">
                <a16:creationId xmlns:a16="http://schemas.microsoft.com/office/drawing/2014/main" id="{5596DF2C-8AF5-DE6C-E04B-A423BC981752}"/>
              </a:ext>
            </a:extLst>
          </p:cNvPr>
          <p:cNvSpPr>
            <a:spLocks/>
          </p:cNvSpPr>
          <p:nvPr/>
        </p:nvSpPr>
        <p:spPr bwMode="auto">
          <a:xfrm>
            <a:off x="2700338" y="2667000"/>
            <a:ext cx="1377950" cy="1620838"/>
          </a:xfrm>
          <a:custGeom>
            <a:avLst/>
            <a:gdLst>
              <a:gd name="T0" fmla="*/ 0 w 868"/>
              <a:gd name="T1" fmla="*/ 292100 h 1021"/>
              <a:gd name="T2" fmla="*/ 1225550 w 868"/>
              <a:gd name="T3" fmla="*/ 0 h 1021"/>
              <a:gd name="T4" fmla="*/ 1301750 w 868"/>
              <a:gd name="T5" fmla="*/ 762000 h 1021"/>
              <a:gd name="T6" fmla="*/ 195263 w 868"/>
              <a:gd name="T7" fmla="*/ 1011238 h 1021"/>
              <a:gd name="T8" fmla="*/ 1377950 w 868"/>
              <a:gd name="T9" fmla="*/ 1447800 h 1021"/>
              <a:gd name="T10" fmla="*/ 49213 w 868"/>
              <a:gd name="T11" fmla="*/ 1620838 h 1021"/>
              <a:gd name="T12" fmla="*/ 0 w 868"/>
              <a:gd name="T13" fmla="*/ 292100 h 10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8"/>
              <a:gd name="T22" fmla="*/ 0 h 1021"/>
              <a:gd name="T23" fmla="*/ 868 w 868"/>
              <a:gd name="T24" fmla="*/ 1021 h 10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8" h="1021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4" name="Rectangle 11">
            <a:extLst>
              <a:ext uri="{FF2B5EF4-FFF2-40B4-BE49-F238E27FC236}">
                <a16:creationId xmlns:a16="http://schemas.microsoft.com/office/drawing/2014/main" id="{8F4D4071-8648-239D-CF17-39E2AC08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2514600"/>
            <a:ext cx="1295400" cy="2133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15" name="Line 12">
            <a:extLst>
              <a:ext uri="{FF2B5EF4-FFF2-40B4-BE49-F238E27FC236}">
                <a16:creationId xmlns:a16="http://schemas.microsoft.com/office/drawing/2014/main" id="{FA81B22F-BD54-6B1C-FBD7-095D0C2FD3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048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6" name="Text Box 13">
            <a:extLst>
              <a:ext uri="{FF2B5EF4-FFF2-40B4-BE49-F238E27FC236}">
                <a16:creationId xmlns:a16="http://schemas.microsoft.com/office/drawing/2014/main" id="{143E8C91-9073-0EF5-EAD0-C1C62EDE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4764088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nothing added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finished</a:t>
            </a:r>
          </a:p>
        </p:txBody>
      </p:sp>
      <p:sp>
        <p:nvSpPr>
          <p:cNvPr id="102417" name="Oval 14">
            <a:extLst>
              <a:ext uri="{FF2B5EF4-FFF2-40B4-BE49-F238E27FC236}">
                <a16:creationId xmlns:a16="http://schemas.microsoft.com/office/drawing/2014/main" id="{33DD3CA8-20ED-38A1-CACD-A37AF5032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18" name="Oval 15">
            <a:extLst>
              <a:ext uri="{FF2B5EF4-FFF2-40B4-BE49-F238E27FC236}">
                <a16:creationId xmlns:a16="http://schemas.microsoft.com/office/drawing/2014/main" id="{135E087B-6B20-1626-9A72-66FD341A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19" name="Oval 16">
            <a:extLst>
              <a:ext uri="{FF2B5EF4-FFF2-40B4-BE49-F238E27FC236}">
                <a16:creationId xmlns:a16="http://schemas.microsoft.com/office/drawing/2014/main" id="{015BA2DB-3C3F-CFFA-243F-E6C927C3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0" name="Oval 17">
            <a:extLst>
              <a:ext uri="{FF2B5EF4-FFF2-40B4-BE49-F238E27FC236}">
                <a16:creationId xmlns:a16="http://schemas.microsoft.com/office/drawing/2014/main" id="{EA37CAFA-8416-C431-90BD-E22AA5E6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1" name="Oval 18">
            <a:extLst>
              <a:ext uri="{FF2B5EF4-FFF2-40B4-BE49-F238E27FC236}">
                <a16:creationId xmlns:a16="http://schemas.microsoft.com/office/drawing/2014/main" id="{358015C7-9FFA-E863-A9FD-B43245A5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2" name="Oval 19">
            <a:extLst>
              <a:ext uri="{FF2B5EF4-FFF2-40B4-BE49-F238E27FC236}">
                <a16:creationId xmlns:a16="http://schemas.microsoft.com/office/drawing/2014/main" id="{7ACF4BA5-782A-1C9B-8097-BDFCD672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386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3" name="Oval 20">
            <a:extLst>
              <a:ext uri="{FF2B5EF4-FFF2-40B4-BE49-F238E27FC236}">
                <a16:creationId xmlns:a16="http://schemas.microsoft.com/office/drawing/2014/main" id="{838A42C4-11F8-31AA-EF7B-9C1126A3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910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4" name="Oval 21">
            <a:extLst>
              <a:ext uri="{FF2B5EF4-FFF2-40B4-BE49-F238E27FC236}">
                <a16:creationId xmlns:a16="http://schemas.microsoft.com/office/drawing/2014/main" id="{5FC13727-BB15-3565-84B5-8B89A48B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5" name="Oval 22">
            <a:extLst>
              <a:ext uri="{FF2B5EF4-FFF2-40B4-BE49-F238E27FC236}">
                <a16:creationId xmlns:a16="http://schemas.microsoft.com/office/drawing/2014/main" id="{58BEA429-9126-B2E4-95C7-A7B8929E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908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6" name="Oval 23">
            <a:extLst>
              <a:ext uri="{FF2B5EF4-FFF2-40B4-BE49-F238E27FC236}">
                <a16:creationId xmlns:a16="http://schemas.microsoft.com/office/drawing/2014/main" id="{347530A9-A6CE-D135-72CA-033F2D9A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7" name="Oval 24">
            <a:extLst>
              <a:ext uri="{FF2B5EF4-FFF2-40B4-BE49-F238E27FC236}">
                <a16:creationId xmlns:a16="http://schemas.microsoft.com/office/drawing/2014/main" id="{37D822F7-CDC7-4DDC-9378-EEBB917C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8" name="Oval 25">
            <a:extLst>
              <a:ext uri="{FF2B5EF4-FFF2-40B4-BE49-F238E27FC236}">
                <a16:creationId xmlns:a16="http://schemas.microsoft.com/office/drawing/2014/main" id="{F1D2CAF1-B2E7-A213-FE22-1D2667F0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29" name="Oval 26">
            <a:extLst>
              <a:ext uri="{FF2B5EF4-FFF2-40B4-BE49-F238E27FC236}">
                <a16:creationId xmlns:a16="http://schemas.microsoft.com/office/drawing/2014/main" id="{58D1CE3E-FF36-0107-ED59-519FA9BB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0" name="Oval 27">
            <a:extLst>
              <a:ext uri="{FF2B5EF4-FFF2-40B4-BE49-F238E27FC236}">
                <a16:creationId xmlns:a16="http://schemas.microsoft.com/office/drawing/2014/main" id="{3910305F-EDAE-ECD1-ADE3-3A7CA36D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1" name="Oval 28">
            <a:extLst>
              <a:ext uri="{FF2B5EF4-FFF2-40B4-BE49-F238E27FC236}">
                <a16:creationId xmlns:a16="http://schemas.microsoft.com/office/drawing/2014/main" id="{7D1DB0E7-E793-121D-8A5A-CC9C5839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2" name="Oval 29">
            <a:extLst>
              <a:ext uri="{FF2B5EF4-FFF2-40B4-BE49-F238E27FC236}">
                <a16:creationId xmlns:a16="http://schemas.microsoft.com/office/drawing/2014/main" id="{4AC2C973-5BB5-2E6D-87C3-C0339FF5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908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3" name="Oval 30">
            <a:extLst>
              <a:ext uri="{FF2B5EF4-FFF2-40B4-BE49-F238E27FC236}">
                <a16:creationId xmlns:a16="http://schemas.microsoft.com/office/drawing/2014/main" id="{0EC591AB-3F5F-95BB-C8EB-4DD06E0E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4" name="Oval 31">
            <a:extLst>
              <a:ext uri="{FF2B5EF4-FFF2-40B4-BE49-F238E27FC236}">
                <a16:creationId xmlns:a16="http://schemas.microsoft.com/office/drawing/2014/main" id="{2DAF015C-1AAF-4E67-A251-5DC3D341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152400" cy="152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5" name="Oval 32">
            <a:extLst>
              <a:ext uri="{FF2B5EF4-FFF2-40B4-BE49-F238E27FC236}">
                <a16:creationId xmlns:a16="http://schemas.microsoft.com/office/drawing/2014/main" id="{2440A58D-FC3C-7B96-9622-9F590694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6" name="Oval 33">
            <a:extLst>
              <a:ext uri="{FF2B5EF4-FFF2-40B4-BE49-F238E27FC236}">
                <a16:creationId xmlns:a16="http://schemas.microsoft.com/office/drawing/2014/main" id="{AC09F340-A502-C830-54C4-F4755AD5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7" name="Oval 34">
            <a:extLst>
              <a:ext uri="{FF2B5EF4-FFF2-40B4-BE49-F238E27FC236}">
                <a16:creationId xmlns:a16="http://schemas.microsoft.com/office/drawing/2014/main" id="{08748897-647C-6BEC-8E1C-ECFC2B01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38" name="Text Box 35">
            <a:extLst>
              <a:ext uri="{FF2B5EF4-FFF2-40B4-BE49-F238E27FC236}">
                <a16:creationId xmlns:a16="http://schemas.microsoft.com/office/drawing/2014/main" id="{FE20606D-3920-44B5-2A28-6FD9D9AE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4748213"/>
            <a:ext cx="20843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Final result: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Two </a:t>
            </a:r>
            <a:r>
              <a:rPr lang="en-US" altLang="en-US" sz="1800" i="1" baseline="0">
                <a:latin typeface="Bookman Old Style" panose="02050604050505020204" pitchFamily="18" charset="0"/>
              </a:rPr>
              <a:t>unconnected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aseline="0">
                <a:latin typeface="Bookman Old Style" panose="02050604050505020204" pitchFamily="18" charset="0"/>
              </a:rPr>
              <a:t>polygons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1ABA58AF-ED12-89B9-74EB-3E8C0051C8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9780D-B060-450C-85A1-A94B6DE48F88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04451" name="Footer Placeholder 4">
            <a:extLst>
              <a:ext uri="{FF2B5EF4-FFF2-40B4-BE49-F238E27FC236}">
                <a16:creationId xmlns:a16="http://schemas.microsoft.com/office/drawing/2014/main" id="{003879AF-4195-C05C-7B7A-330732F8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04452" name="Slide Number Placeholder 5">
            <a:extLst>
              <a:ext uri="{FF2B5EF4-FFF2-40B4-BE49-F238E27FC236}">
                <a16:creationId xmlns:a16="http://schemas.microsoft.com/office/drawing/2014/main" id="{71460132-DD0A-35CA-CEE8-40419B1A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7FBD4-C6E0-4E19-B4E9-5424B6F84F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06A0FE8C-769A-E819-8DF7-119499757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Weiler-Atherton Polygon Clipping</a:t>
            </a:r>
          </a:p>
        </p:txBody>
      </p:sp>
      <p:sp>
        <p:nvSpPr>
          <p:cNvPr id="104454" name="Rectangle 3">
            <a:extLst>
              <a:ext uri="{FF2B5EF4-FFF2-40B4-BE49-F238E27FC236}">
                <a16:creationId xmlns:a16="http://schemas.microsoft.com/office/drawing/2014/main" id="{8C0AF112-D8BB-D2AC-5DBD-5FDB581BE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Difficulties: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What if the polygon re-crosses edge?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How many “cached” crosses?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Your geometry step must be able to </a:t>
            </a:r>
            <a:r>
              <a:rPr lang="en-US" altLang="en-US" sz="2400" i="1">
                <a:latin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</a:rPr>
              <a:t> new polygons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Instead of 1-in-1-out</a:t>
            </a:r>
          </a:p>
        </p:txBody>
      </p:sp>
      <p:sp>
        <p:nvSpPr>
          <p:cNvPr id="104455" name="Freeform 4">
            <a:extLst>
              <a:ext uri="{FF2B5EF4-FFF2-40B4-BE49-F238E27FC236}">
                <a16:creationId xmlns:a16="http://schemas.microsoft.com/office/drawing/2014/main" id="{4F3BC9CD-4F48-EA2C-64A1-FC2259BC0427}"/>
              </a:ext>
            </a:extLst>
          </p:cNvPr>
          <p:cNvSpPr>
            <a:spLocks/>
          </p:cNvSpPr>
          <p:nvPr/>
        </p:nvSpPr>
        <p:spPr bwMode="auto">
          <a:xfrm>
            <a:off x="3352800" y="2743200"/>
            <a:ext cx="1795463" cy="869950"/>
          </a:xfrm>
          <a:custGeom>
            <a:avLst/>
            <a:gdLst>
              <a:gd name="T0" fmla="*/ 0 w 1248"/>
              <a:gd name="T1" fmla="*/ 312791 h 801"/>
              <a:gd name="T2" fmla="*/ 1519238 w 1248"/>
              <a:gd name="T3" fmla="*/ 0 h 801"/>
              <a:gd name="T4" fmla="*/ 1651596 w 1248"/>
              <a:gd name="T5" fmla="*/ 519146 h 801"/>
              <a:gd name="T6" fmla="*/ 668983 w 1248"/>
              <a:gd name="T7" fmla="*/ 577795 h 801"/>
              <a:gd name="T8" fmla="*/ 1419970 w 1248"/>
              <a:gd name="T9" fmla="*/ 160740 h 801"/>
              <a:gd name="T10" fmla="*/ 414338 w 1248"/>
              <a:gd name="T11" fmla="*/ 469187 h 801"/>
              <a:gd name="T12" fmla="*/ 579785 w 1248"/>
              <a:gd name="T13" fmla="*/ 702694 h 801"/>
              <a:gd name="T14" fmla="*/ 1795463 w 1248"/>
              <a:gd name="T15" fmla="*/ 661423 h 801"/>
              <a:gd name="T16" fmla="*/ 492026 w 1248"/>
              <a:gd name="T17" fmla="*/ 869950 h 801"/>
              <a:gd name="T18" fmla="*/ 0 w 1248"/>
              <a:gd name="T19" fmla="*/ 312791 h 8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8"/>
              <a:gd name="T31" fmla="*/ 0 h 801"/>
              <a:gd name="T32" fmla="*/ 1248 w 1248"/>
              <a:gd name="T33" fmla="*/ 801 h 8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8" h="801">
                <a:moveTo>
                  <a:pt x="0" y="288"/>
                </a:moveTo>
                <a:lnTo>
                  <a:pt x="1056" y="0"/>
                </a:lnTo>
                <a:lnTo>
                  <a:pt x="1148" y="478"/>
                </a:lnTo>
                <a:lnTo>
                  <a:pt x="465" y="532"/>
                </a:lnTo>
                <a:lnTo>
                  <a:pt x="987" y="148"/>
                </a:lnTo>
                <a:lnTo>
                  <a:pt x="288" y="432"/>
                </a:lnTo>
                <a:lnTo>
                  <a:pt x="403" y="647"/>
                </a:lnTo>
                <a:lnTo>
                  <a:pt x="1248" y="609"/>
                </a:lnTo>
                <a:lnTo>
                  <a:pt x="342" y="801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6" name="Rectangle 5">
            <a:extLst>
              <a:ext uri="{FF2B5EF4-FFF2-40B4-BE49-F238E27FC236}">
                <a16:creationId xmlns:a16="http://schemas.microsoft.com/office/drawing/2014/main" id="{7CE0B27F-B5FC-17A3-7656-E214ADB7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1173163" cy="990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4457" name="Group 6">
            <a:extLst>
              <a:ext uri="{FF2B5EF4-FFF2-40B4-BE49-F238E27FC236}">
                <a16:creationId xmlns:a16="http://schemas.microsoft.com/office/drawing/2014/main" id="{A0541593-73F9-93E8-7863-A83EF4D8BF1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14800"/>
            <a:ext cx="2209800" cy="990600"/>
            <a:chOff x="1728" y="2928"/>
            <a:chExt cx="1924" cy="960"/>
          </a:xfrm>
        </p:grpSpPr>
        <p:sp>
          <p:nvSpPr>
            <p:cNvPr id="104458" name="Freeform 7">
              <a:extLst>
                <a:ext uri="{FF2B5EF4-FFF2-40B4-BE49-F238E27FC236}">
                  <a16:creationId xmlns:a16="http://schemas.microsoft.com/office/drawing/2014/main" id="{BC12282B-2166-8FBE-878F-BF7A5B89F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039"/>
              <a:ext cx="1924" cy="801"/>
            </a:xfrm>
            <a:custGeom>
              <a:avLst/>
              <a:gdLst>
                <a:gd name="T0" fmla="*/ 0 w 1924"/>
                <a:gd name="T1" fmla="*/ 288 h 801"/>
                <a:gd name="T2" fmla="*/ 1056 w 1924"/>
                <a:gd name="T3" fmla="*/ 0 h 801"/>
                <a:gd name="T4" fmla="*/ 1924 w 1924"/>
                <a:gd name="T5" fmla="*/ 447 h 801"/>
                <a:gd name="T6" fmla="*/ 465 w 1924"/>
                <a:gd name="T7" fmla="*/ 532 h 801"/>
                <a:gd name="T8" fmla="*/ 987 w 1924"/>
                <a:gd name="T9" fmla="*/ 148 h 801"/>
                <a:gd name="T10" fmla="*/ 288 w 1924"/>
                <a:gd name="T11" fmla="*/ 432 h 801"/>
                <a:gd name="T12" fmla="*/ 403 w 1924"/>
                <a:gd name="T13" fmla="*/ 647 h 801"/>
                <a:gd name="T14" fmla="*/ 1248 w 1924"/>
                <a:gd name="T15" fmla="*/ 609 h 801"/>
                <a:gd name="T16" fmla="*/ 342 w 1924"/>
                <a:gd name="T17" fmla="*/ 801 h 801"/>
                <a:gd name="T18" fmla="*/ 0 w 1924"/>
                <a:gd name="T19" fmla="*/ 288 h 8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4"/>
                <a:gd name="T31" fmla="*/ 0 h 801"/>
                <a:gd name="T32" fmla="*/ 1924 w 1924"/>
                <a:gd name="T33" fmla="*/ 801 h 8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4" h="801">
                  <a:moveTo>
                    <a:pt x="0" y="288"/>
                  </a:moveTo>
                  <a:lnTo>
                    <a:pt x="1056" y="0"/>
                  </a:lnTo>
                  <a:lnTo>
                    <a:pt x="1924" y="447"/>
                  </a:lnTo>
                  <a:lnTo>
                    <a:pt x="465" y="532"/>
                  </a:lnTo>
                  <a:lnTo>
                    <a:pt x="987" y="148"/>
                  </a:lnTo>
                  <a:lnTo>
                    <a:pt x="288" y="432"/>
                  </a:lnTo>
                  <a:lnTo>
                    <a:pt x="403" y="647"/>
                  </a:lnTo>
                  <a:lnTo>
                    <a:pt x="1248" y="609"/>
                  </a:lnTo>
                  <a:lnTo>
                    <a:pt x="342" y="80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9" name="Rectangle 8">
              <a:extLst>
                <a:ext uri="{FF2B5EF4-FFF2-40B4-BE49-F238E27FC236}">
                  <a16:creationId xmlns:a16="http://schemas.microsoft.com/office/drawing/2014/main" id="{61D153CB-5687-C8A6-8CA3-EBAAAE3A6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28"/>
              <a:ext cx="1027" cy="96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EA1F018E-5F18-01A3-3185-0A8D3F36EA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E958AA-1FB4-41A3-AE9E-141602A61300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41EC22EC-0AAA-32E2-E81E-23CD484B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C4104A69-FC40-8C55-A72A-78943A1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78B26-277E-445E-B22B-143439040E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E09E694-3DDB-55AD-E5DA-6D3F0A353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1.1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>
                <a:latin typeface="Times New Roman" panose="02020603050405020304" pitchFamily="18" charset="0"/>
              </a:rPr>
              <a:t>Clipping</a:t>
            </a:r>
            <a:r>
              <a:rPr lang="en-US" altLang="en-US" sz="2400">
                <a:latin typeface="Times New Roman" panose="02020603050405020304" pitchFamily="18" charset="0"/>
              </a:rPr>
              <a:t> is the process of determining which elements of the picture lie inside the window and are visible.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By default, the “</a:t>
            </a:r>
            <a:r>
              <a:rPr lang="en-US" altLang="en-US" sz="2400" b="1" i="1">
                <a:latin typeface="Times New Roman" panose="02020603050405020304" pitchFamily="18" charset="0"/>
              </a:rPr>
              <a:t>clip window</a:t>
            </a:r>
            <a:r>
              <a:rPr lang="en-US" altLang="en-US" sz="2400">
                <a:latin typeface="Times New Roman" panose="02020603050405020304" pitchFamily="18" charset="0"/>
              </a:rPr>
              <a:t>” is the entire canvas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not necessary to draw outside the canvas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for some devices, it is damaging (plotters)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\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Sometimes it is convenient to restrict the “clip window” to a smaller portion of the canvas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partial canvas redraw for menus, dialog boxes, other obscuration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2A358F6A-1288-69AF-F9D1-D079A7094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>
            <a:extLst>
              <a:ext uri="{FF2B5EF4-FFF2-40B4-BE49-F238E27FC236}">
                <a16:creationId xmlns:a16="http://schemas.microsoft.com/office/drawing/2014/main" id="{413B11C5-8A01-1B0B-5698-54F0D3ABCA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2043-4ADB-4D0B-962D-1838F3F6D4D6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06499" name="Footer Placeholder 4">
            <a:extLst>
              <a:ext uri="{FF2B5EF4-FFF2-40B4-BE49-F238E27FC236}">
                <a16:creationId xmlns:a16="http://schemas.microsoft.com/office/drawing/2014/main" id="{55720E9F-BFE4-4285-334E-D90EEC54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06500" name="Slide Number Placeholder 5">
            <a:extLst>
              <a:ext uri="{FF2B5EF4-FFF2-40B4-BE49-F238E27FC236}">
                <a16:creationId xmlns:a16="http://schemas.microsoft.com/office/drawing/2014/main" id="{F9921029-63B3-93F3-F0FE-E0A2206E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76B75-C523-461D-82E4-739F6C9F90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4EAC2FFB-5DC3-CED6-CDB7-94C7D2DCB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Other Area Clipping Concerns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05FFB396-06C7-2A10-331B-C93CE2A8D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Clipping concave areas can be a little more tricky as often superfluous lines must be removed</a:t>
            </a:r>
          </a:p>
          <a:p>
            <a:pPr eaLnBrk="1" hangingPunct="1">
              <a:lnSpc>
                <a:spcPct val="90000"/>
              </a:lnSpc>
            </a:pPr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IE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E" altLang="en-US" sz="2400">
                <a:latin typeface="Times New Roman" panose="02020603050405020304" pitchFamily="18" charset="0"/>
              </a:rPr>
              <a:t>Clipping curves requires more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>
                <a:latin typeface="Times New Roman" panose="02020603050405020304" pitchFamily="18" charset="0"/>
              </a:rPr>
              <a:t>For circles we must find the two intersection points on the window boundary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06503" name="Group 4">
            <a:extLst>
              <a:ext uri="{FF2B5EF4-FFF2-40B4-BE49-F238E27FC236}">
                <a16:creationId xmlns:a16="http://schemas.microsoft.com/office/drawing/2014/main" id="{04E19898-7F24-A767-4127-C44EA3E21262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2743200"/>
            <a:ext cx="4702175" cy="2327275"/>
            <a:chOff x="2748" y="1748"/>
            <a:chExt cx="2962" cy="1466"/>
          </a:xfrm>
        </p:grpSpPr>
        <p:grpSp>
          <p:nvGrpSpPr>
            <p:cNvPr id="106515" name="Group 5">
              <a:extLst>
                <a:ext uri="{FF2B5EF4-FFF2-40B4-BE49-F238E27FC236}">
                  <a16:creationId xmlns:a16="http://schemas.microsoft.com/office/drawing/2014/main" id="{E10060EA-9FA3-3A91-E0C7-707A0CBF0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8" y="1874"/>
              <a:ext cx="1211" cy="1112"/>
              <a:chOff x="2998" y="1329"/>
              <a:chExt cx="1211" cy="1112"/>
            </a:xfrm>
          </p:grpSpPr>
          <p:sp>
            <p:nvSpPr>
              <p:cNvPr id="106524" name="Oval 6">
                <a:extLst>
                  <a:ext uri="{FF2B5EF4-FFF2-40B4-BE49-F238E27FC236}">
                    <a16:creationId xmlns:a16="http://schemas.microsoft.com/office/drawing/2014/main" id="{1D7663EE-E22E-CBD8-1245-41D6C2E9F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329"/>
                <a:ext cx="764" cy="7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6525" name="Rectangle 7">
                <a:extLst>
                  <a:ext uri="{FF2B5EF4-FFF2-40B4-BE49-F238E27FC236}">
                    <a16:creationId xmlns:a16="http://schemas.microsoft.com/office/drawing/2014/main" id="{2A8717DE-278B-516A-7D21-17049BAB9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1508"/>
                <a:ext cx="973" cy="9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6516" name="Group 8">
              <a:extLst>
                <a:ext uri="{FF2B5EF4-FFF2-40B4-BE49-F238E27FC236}">
                  <a16:creationId xmlns:a16="http://schemas.microsoft.com/office/drawing/2014/main" id="{FB955B35-F389-6B0E-F6C8-9EF735B12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" y="1748"/>
              <a:ext cx="1291" cy="1268"/>
              <a:chOff x="2341" y="2642"/>
              <a:chExt cx="1291" cy="1268"/>
            </a:xfrm>
          </p:grpSpPr>
          <p:sp>
            <p:nvSpPr>
              <p:cNvPr id="106520" name="Oval 9">
                <a:extLst>
                  <a:ext uri="{FF2B5EF4-FFF2-40B4-BE49-F238E27FC236}">
                    <a16:creationId xmlns:a16="http://schemas.microsoft.com/office/drawing/2014/main" id="{D088A671-B47F-961D-5185-A22E679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778"/>
                <a:ext cx="764" cy="7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6521" name="Rectangle 10">
                <a:extLst>
                  <a:ext uri="{FF2B5EF4-FFF2-40B4-BE49-F238E27FC236}">
                    <a16:creationId xmlns:a16="http://schemas.microsoft.com/office/drawing/2014/main" id="{AD7B6A45-FB7F-8245-1BF1-B972DA100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957"/>
                <a:ext cx="973" cy="9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6522" name="Rectangle 11">
                <a:extLst>
                  <a:ext uri="{FF2B5EF4-FFF2-40B4-BE49-F238E27FC236}">
                    <a16:creationId xmlns:a16="http://schemas.microsoft.com/office/drawing/2014/main" id="{4EC438B2-D1B7-C31E-C30D-8C27B93E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4" y="2642"/>
                <a:ext cx="1181" cy="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6523" name="Rectangle 12">
                <a:extLst>
                  <a:ext uri="{FF2B5EF4-FFF2-40B4-BE49-F238E27FC236}">
                    <a16:creationId xmlns:a16="http://schemas.microsoft.com/office/drawing/2014/main" id="{EF5F064C-8227-5737-444C-CCD990730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7" y="3166"/>
                <a:ext cx="1181" cy="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06517" name="AutoShape 13">
              <a:extLst>
                <a:ext uri="{FF2B5EF4-FFF2-40B4-BE49-F238E27FC236}">
                  <a16:creationId xmlns:a16="http://schemas.microsoft.com/office/drawing/2014/main" id="{A19C3601-3B8E-BC5C-15F1-EBA4A90C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390"/>
              <a:ext cx="378" cy="234"/>
            </a:xfrm>
            <a:prstGeom prst="rightArrow">
              <a:avLst>
                <a:gd name="adj1" fmla="val 50000"/>
                <a:gd name="adj2" fmla="val 40385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518" name="Text Box 14">
              <a:extLst>
                <a:ext uri="{FF2B5EF4-FFF2-40B4-BE49-F238E27FC236}">
                  <a16:creationId xmlns:a16="http://schemas.microsoft.com/office/drawing/2014/main" id="{CCCC6E0B-39FD-68B6-BE95-48DDDDA07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298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106519" name="Text Box 15">
              <a:extLst>
                <a:ext uri="{FF2B5EF4-FFF2-40B4-BE49-F238E27FC236}">
                  <a16:creationId xmlns:a16="http://schemas.microsoft.com/office/drawing/2014/main" id="{FEB85B62-C3B8-7523-113F-ED8286DC4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298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</p:grpSp>
      <p:grpSp>
        <p:nvGrpSpPr>
          <p:cNvPr id="106504" name="Group 16">
            <a:extLst>
              <a:ext uri="{FF2B5EF4-FFF2-40B4-BE49-F238E27FC236}">
                <a16:creationId xmlns:a16="http://schemas.microsoft.com/office/drawing/2014/main" id="{FA38C0F8-BBEB-1F60-95D5-0E5F536560E1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2935288"/>
            <a:ext cx="3314700" cy="2119312"/>
            <a:chOff x="304" y="1879"/>
            <a:chExt cx="2088" cy="1335"/>
          </a:xfrm>
        </p:grpSpPr>
        <p:sp>
          <p:nvSpPr>
            <p:cNvPr id="106505" name="Freeform 17">
              <a:extLst>
                <a:ext uri="{FF2B5EF4-FFF2-40B4-BE49-F238E27FC236}">
                  <a16:creationId xmlns:a16="http://schemas.microsoft.com/office/drawing/2014/main" id="{7E643A45-5C0A-AA57-DFA6-C66D08E0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976"/>
              <a:ext cx="789" cy="893"/>
            </a:xfrm>
            <a:custGeom>
              <a:avLst/>
              <a:gdLst>
                <a:gd name="T0" fmla="*/ 789 w 975"/>
                <a:gd name="T1" fmla="*/ 0 h 1104"/>
                <a:gd name="T2" fmla="*/ 774 w 975"/>
                <a:gd name="T3" fmla="*/ 243 h 1104"/>
                <a:gd name="T4" fmla="*/ 223 w 975"/>
                <a:gd name="T5" fmla="*/ 434 h 1104"/>
                <a:gd name="T6" fmla="*/ 757 w 975"/>
                <a:gd name="T7" fmla="*/ 636 h 1104"/>
                <a:gd name="T8" fmla="*/ 762 w 975"/>
                <a:gd name="T9" fmla="*/ 893 h 1104"/>
                <a:gd name="T10" fmla="*/ 0 w 975"/>
                <a:gd name="T11" fmla="*/ 592 h 1104"/>
                <a:gd name="T12" fmla="*/ 104 w 975"/>
                <a:gd name="T13" fmla="*/ 233 h 1104"/>
                <a:gd name="T14" fmla="*/ 789 w 975"/>
                <a:gd name="T15" fmla="*/ 0 h 1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5"/>
                <a:gd name="T25" fmla="*/ 0 h 1104"/>
                <a:gd name="T26" fmla="*/ 975 w 975"/>
                <a:gd name="T27" fmla="*/ 1104 h 1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5" h="1104">
                  <a:moveTo>
                    <a:pt x="975" y="0"/>
                  </a:moveTo>
                  <a:lnTo>
                    <a:pt x="957" y="300"/>
                  </a:lnTo>
                  <a:lnTo>
                    <a:pt x="276" y="537"/>
                  </a:lnTo>
                  <a:lnTo>
                    <a:pt x="936" y="786"/>
                  </a:lnTo>
                  <a:lnTo>
                    <a:pt x="942" y="1104"/>
                  </a:lnTo>
                  <a:lnTo>
                    <a:pt x="0" y="732"/>
                  </a:lnTo>
                  <a:lnTo>
                    <a:pt x="129" y="28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06" name="Rectangle 18">
              <a:extLst>
                <a:ext uri="{FF2B5EF4-FFF2-40B4-BE49-F238E27FC236}">
                  <a16:creationId xmlns:a16="http://schemas.microsoft.com/office/drawing/2014/main" id="{899FAE9A-1F50-65F0-B952-4F206B8DB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86"/>
              <a:ext cx="467" cy="1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507" name="Line 19">
              <a:extLst>
                <a:ext uri="{FF2B5EF4-FFF2-40B4-BE49-F238E27FC236}">
                  <a16:creationId xmlns:a16="http://schemas.microsoft.com/office/drawing/2014/main" id="{1DDC2B0D-B035-5309-40CD-AE4F7781D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2105"/>
              <a:ext cx="2" cy="632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8" name="AutoShape 20">
              <a:extLst>
                <a:ext uri="{FF2B5EF4-FFF2-40B4-BE49-F238E27FC236}">
                  <a16:creationId xmlns:a16="http://schemas.microsoft.com/office/drawing/2014/main" id="{933CCE13-F788-5110-5099-77B4BEA49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294"/>
              <a:ext cx="378" cy="234"/>
            </a:xfrm>
            <a:prstGeom prst="rightArrow">
              <a:avLst>
                <a:gd name="adj1" fmla="val 50000"/>
                <a:gd name="adj2" fmla="val 40385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509" name="Freeform 21">
              <a:extLst>
                <a:ext uri="{FF2B5EF4-FFF2-40B4-BE49-F238E27FC236}">
                  <a16:creationId xmlns:a16="http://schemas.microsoft.com/office/drawing/2014/main" id="{F750E41D-13D9-1C6B-2A29-C8D7DFCB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1960"/>
              <a:ext cx="789" cy="893"/>
            </a:xfrm>
            <a:custGeom>
              <a:avLst/>
              <a:gdLst>
                <a:gd name="T0" fmla="*/ 789 w 975"/>
                <a:gd name="T1" fmla="*/ 0 h 1104"/>
                <a:gd name="T2" fmla="*/ 774 w 975"/>
                <a:gd name="T3" fmla="*/ 243 h 1104"/>
                <a:gd name="T4" fmla="*/ 223 w 975"/>
                <a:gd name="T5" fmla="*/ 434 h 1104"/>
                <a:gd name="T6" fmla="*/ 757 w 975"/>
                <a:gd name="T7" fmla="*/ 636 h 1104"/>
                <a:gd name="T8" fmla="*/ 762 w 975"/>
                <a:gd name="T9" fmla="*/ 893 h 1104"/>
                <a:gd name="T10" fmla="*/ 0 w 975"/>
                <a:gd name="T11" fmla="*/ 592 h 1104"/>
                <a:gd name="T12" fmla="*/ 104 w 975"/>
                <a:gd name="T13" fmla="*/ 233 h 1104"/>
                <a:gd name="T14" fmla="*/ 789 w 975"/>
                <a:gd name="T15" fmla="*/ 0 h 1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5"/>
                <a:gd name="T25" fmla="*/ 0 h 1104"/>
                <a:gd name="T26" fmla="*/ 975 w 975"/>
                <a:gd name="T27" fmla="*/ 1104 h 1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5" h="1104">
                  <a:moveTo>
                    <a:pt x="975" y="0"/>
                  </a:moveTo>
                  <a:lnTo>
                    <a:pt x="957" y="300"/>
                  </a:lnTo>
                  <a:lnTo>
                    <a:pt x="276" y="537"/>
                  </a:lnTo>
                  <a:lnTo>
                    <a:pt x="936" y="786"/>
                  </a:lnTo>
                  <a:lnTo>
                    <a:pt x="942" y="1104"/>
                  </a:lnTo>
                  <a:lnTo>
                    <a:pt x="0" y="732"/>
                  </a:lnTo>
                  <a:lnTo>
                    <a:pt x="129" y="28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Rectangle 22">
              <a:extLst>
                <a:ext uri="{FF2B5EF4-FFF2-40B4-BE49-F238E27FC236}">
                  <a16:creationId xmlns:a16="http://schemas.microsoft.com/office/drawing/2014/main" id="{F5C808D3-1691-738B-0B13-7B7FCC52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879"/>
              <a:ext cx="603" cy="10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511" name="Text Box 23">
              <a:extLst>
                <a:ext uri="{FF2B5EF4-FFF2-40B4-BE49-F238E27FC236}">
                  <a16:creationId xmlns:a16="http://schemas.microsoft.com/office/drawing/2014/main" id="{65909752-4C09-5FF7-34AA-FA36ED7C4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" y="298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106512" name="Text Box 24">
              <a:extLst>
                <a:ext uri="{FF2B5EF4-FFF2-40B4-BE49-F238E27FC236}">
                  <a16:creationId xmlns:a16="http://schemas.microsoft.com/office/drawing/2014/main" id="{0264DA75-8109-6F06-D04B-692886E2E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298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aseline="0"/>
                <a:t>Window</a:t>
              </a:r>
              <a:endParaRPr lang="en-US" altLang="en-US" sz="1800" baseline="0"/>
            </a:p>
          </p:txBody>
        </p:sp>
        <p:sp>
          <p:nvSpPr>
            <p:cNvPr id="106513" name="Line 25">
              <a:extLst>
                <a:ext uri="{FF2B5EF4-FFF2-40B4-BE49-F238E27FC236}">
                  <a16:creationId xmlns:a16="http://schemas.microsoft.com/office/drawing/2014/main" id="{D8D6F20D-0795-DD4C-5861-5ACF534BB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9" y="2341"/>
              <a:ext cx="0" cy="1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Rectangle 26">
              <a:extLst>
                <a:ext uri="{FF2B5EF4-FFF2-40B4-BE49-F238E27FC236}">
                  <a16:creationId xmlns:a16="http://schemas.microsoft.com/office/drawing/2014/main" id="{D1C0ED07-B307-B8F2-0955-25AFC163E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895"/>
              <a:ext cx="603" cy="10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C10CE98-A4C2-8807-0F85-AB48A0DB08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Clipping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80B2F97-8749-96AA-B6E4-6A6AA0B418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71800"/>
            <a:ext cx="4419600" cy="28956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Introduction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Point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Polygon/Area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Text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Curve Clipping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>
            <a:extLst>
              <a:ext uri="{FF2B5EF4-FFF2-40B4-BE49-F238E27FC236}">
                <a16:creationId xmlns:a16="http://schemas.microsoft.com/office/drawing/2014/main" id="{ED85C0E1-F009-8DDB-0752-93B6E23B5C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C66DD-AC58-4DCC-A860-993890DBF5E6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09571" name="Footer Placeholder 4">
            <a:extLst>
              <a:ext uri="{FF2B5EF4-FFF2-40B4-BE49-F238E27FC236}">
                <a16:creationId xmlns:a16="http://schemas.microsoft.com/office/drawing/2014/main" id="{99777199-96CA-EC0B-B8E0-297CC01E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09572" name="Slide Number Placeholder 5">
            <a:extLst>
              <a:ext uri="{FF2B5EF4-FFF2-40B4-BE49-F238E27FC236}">
                <a16:creationId xmlns:a16="http://schemas.microsoft.com/office/drawing/2014/main" id="{5E584FCF-F6D1-0F72-B169-B4E815B1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DFB5A8-A3B5-4056-8793-AE0258BED3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C9B3112E-B010-2FBC-139F-F981D44F5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Text Clipping</a:t>
            </a: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5B4377B2-8717-58F9-1D0A-87FA4869A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Text clipping relies on the concept of bounding rectangle</a:t>
            </a:r>
          </a:p>
          <a:p>
            <a:pPr marL="609600" indent="-609600" eaLnBrk="1" hangingPunct="1"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TYPES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All or None String Clipping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All or None Character Clipping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Component Character Clipping</a:t>
            </a:r>
          </a:p>
          <a:p>
            <a:pPr marL="990600" lvl="1" indent="-533400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>
            <a:extLst>
              <a:ext uri="{FF2B5EF4-FFF2-40B4-BE49-F238E27FC236}">
                <a16:creationId xmlns:a16="http://schemas.microsoft.com/office/drawing/2014/main" id="{52DA3CDF-F8C9-16C9-8C89-B60657DA33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70601-8CEC-4321-BD98-B6B63BE216D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0595" name="Footer Placeholder 4">
            <a:extLst>
              <a:ext uri="{FF2B5EF4-FFF2-40B4-BE49-F238E27FC236}">
                <a16:creationId xmlns:a16="http://schemas.microsoft.com/office/drawing/2014/main" id="{9EFDF442-13B7-57D7-2C77-46679E52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D0CD111D-F808-6DC4-F55F-13BD6C27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886C8-D295-42E6-85C5-F8C4DEB940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30061BA9-CDDA-A51A-35CE-88D58B1BD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Text Clipping</a:t>
            </a:r>
          </a:p>
        </p:txBody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4E850081-E8E8-1264-770F-04675F1EC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525963"/>
          </a:xfrm>
        </p:spPr>
        <p:txBody>
          <a:bodyPr/>
          <a:lstStyle/>
          <a:p>
            <a:pPr marL="465138" indent="-465138"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1.	All or None String Clipping</a:t>
            </a:r>
          </a:p>
          <a:p>
            <a:pPr marL="465138" indent="-465138" eaLnBrk="1" hangingPunct="1"/>
            <a:r>
              <a:rPr lang="en-US" altLang="en-US" sz="2400">
                <a:latin typeface="Times New Roman" panose="02020603050405020304" pitchFamily="18" charset="0"/>
              </a:rPr>
              <a:t>In this scheme, if all of the string is inside window, we clip it, otherwise the string is discarded. </a:t>
            </a:r>
            <a:r>
              <a:rPr lang="en-US" altLang="en-US" sz="2400">
                <a:solidFill>
                  <a:srgbClr val="009900"/>
                </a:solidFill>
                <a:latin typeface="Times New Roman" panose="02020603050405020304" pitchFamily="18" charset="0"/>
              </a:rPr>
              <a:t>This is the fastest method.</a:t>
            </a:r>
          </a:p>
          <a:p>
            <a:pPr marL="465138" indent="-465138" eaLnBrk="1" hangingPunct="1"/>
            <a:r>
              <a:rPr lang="en-US" altLang="en-US" sz="2400">
                <a:latin typeface="Times New Roman" panose="02020603050405020304" pitchFamily="18" charset="0"/>
              </a:rPr>
              <a:t>The procedure is implemented by consider a </a:t>
            </a:r>
            <a:r>
              <a:rPr lang="en-US" altLang="en-US" sz="2400" b="1" i="1">
                <a:latin typeface="Times New Roman" panose="02020603050405020304" pitchFamily="18" charset="0"/>
              </a:rPr>
              <a:t>bounding rectangle </a:t>
            </a:r>
            <a:r>
              <a:rPr lang="en-US" altLang="en-US" sz="2400">
                <a:latin typeface="Times New Roman" panose="02020603050405020304" pitchFamily="18" charset="0"/>
              </a:rPr>
              <a:t>around the text pattern. The boundary positions are compared to the window boundaries. In case of overlapping the string is rejected.</a:t>
            </a:r>
          </a:p>
        </p:txBody>
      </p:sp>
      <p:grpSp>
        <p:nvGrpSpPr>
          <p:cNvPr id="110599" name="Group 30">
            <a:extLst>
              <a:ext uri="{FF2B5EF4-FFF2-40B4-BE49-F238E27FC236}">
                <a16:creationId xmlns:a16="http://schemas.microsoft.com/office/drawing/2014/main" id="{7FAE5D03-A0C9-F9DF-478A-D07BE2A41DC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7239000" cy="2209800"/>
            <a:chOff x="432" y="2544"/>
            <a:chExt cx="4560" cy="1392"/>
          </a:xfrm>
        </p:grpSpPr>
        <p:sp>
          <p:nvSpPr>
            <p:cNvPr id="110600" name="Rectangle 18">
              <a:extLst>
                <a:ext uri="{FF2B5EF4-FFF2-40B4-BE49-F238E27FC236}">
                  <a16:creationId xmlns:a16="http://schemas.microsoft.com/office/drawing/2014/main" id="{C02CDA9E-66F5-0878-36D8-10D16F13D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0601" name="Text Box 19">
              <a:extLst>
                <a:ext uri="{FF2B5EF4-FFF2-40B4-BE49-F238E27FC236}">
                  <a16:creationId xmlns:a16="http://schemas.microsoft.com/office/drawing/2014/main" id="{82C88CCF-02EB-1B75-5259-0C1AA1CD6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515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 NG 1</a:t>
              </a:r>
            </a:p>
          </p:txBody>
        </p:sp>
        <p:sp>
          <p:nvSpPr>
            <p:cNvPr id="110602" name="Text Box 20">
              <a:extLst>
                <a:ext uri="{FF2B5EF4-FFF2-40B4-BE49-F238E27FC236}">
                  <a16:creationId xmlns:a16="http://schemas.microsoft.com/office/drawing/2014/main" id="{1DF2A263-A933-B7E4-C8B6-7D996D6E7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81494">
              <a:off x="1872" y="3168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2</a:t>
              </a:r>
            </a:p>
          </p:txBody>
        </p:sp>
        <p:sp>
          <p:nvSpPr>
            <p:cNvPr id="110603" name="Text Box 21">
              <a:extLst>
                <a:ext uri="{FF2B5EF4-FFF2-40B4-BE49-F238E27FC236}">
                  <a16:creationId xmlns:a16="http://schemas.microsoft.com/office/drawing/2014/main" id="{510F8148-0AD3-5A15-4670-5C476CFAF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3</a:t>
              </a:r>
            </a:p>
          </p:txBody>
        </p:sp>
        <p:sp>
          <p:nvSpPr>
            <p:cNvPr id="110604" name="Text Box 22">
              <a:extLst>
                <a:ext uri="{FF2B5EF4-FFF2-40B4-BE49-F238E27FC236}">
                  <a16:creationId xmlns:a16="http://schemas.microsoft.com/office/drawing/2014/main" id="{F4A9D339-A79A-3195-2F20-B8A592552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4</a:t>
              </a:r>
            </a:p>
          </p:txBody>
        </p:sp>
        <p:sp>
          <p:nvSpPr>
            <p:cNvPr id="110605" name="Text Box 23">
              <a:extLst>
                <a:ext uri="{FF2B5EF4-FFF2-40B4-BE49-F238E27FC236}">
                  <a16:creationId xmlns:a16="http://schemas.microsoft.com/office/drawing/2014/main" id="{309216E3-7AD8-D6F6-2592-524182177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5</a:t>
              </a:r>
            </a:p>
          </p:txBody>
        </p:sp>
        <p:sp>
          <p:nvSpPr>
            <p:cNvPr id="110606" name="AutoShape 24">
              <a:extLst>
                <a:ext uri="{FF2B5EF4-FFF2-40B4-BE49-F238E27FC236}">
                  <a16:creationId xmlns:a16="http://schemas.microsoft.com/office/drawing/2014/main" id="{7EB84D93-73C2-6477-DF4D-CB2ACADF2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0607" name="Rectangle 25">
              <a:extLst>
                <a:ext uri="{FF2B5EF4-FFF2-40B4-BE49-F238E27FC236}">
                  <a16:creationId xmlns:a16="http://schemas.microsoft.com/office/drawing/2014/main" id="{E163FDC5-2FAE-968D-F1BB-01837CF7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0608" name="Text Box 29">
              <a:extLst>
                <a:ext uri="{FF2B5EF4-FFF2-40B4-BE49-F238E27FC236}">
                  <a16:creationId xmlns:a16="http://schemas.microsoft.com/office/drawing/2014/main" id="{A5D19AAB-8DF3-078E-22E7-96E69061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4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>
            <a:extLst>
              <a:ext uri="{FF2B5EF4-FFF2-40B4-BE49-F238E27FC236}">
                <a16:creationId xmlns:a16="http://schemas.microsoft.com/office/drawing/2014/main" id="{F8167E0E-ED4E-FDBE-EAE1-5F682295EE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2D51E-85E7-476A-9A3B-1489F74F74D8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1619" name="Footer Placeholder 4">
            <a:extLst>
              <a:ext uri="{FF2B5EF4-FFF2-40B4-BE49-F238E27FC236}">
                <a16:creationId xmlns:a16="http://schemas.microsoft.com/office/drawing/2014/main" id="{FECB9348-FE3D-76F9-0B2B-D99F185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1620" name="Slide Number Placeholder 5">
            <a:extLst>
              <a:ext uri="{FF2B5EF4-FFF2-40B4-BE49-F238E27FC236}">
                <a16:creationId xmlns:a16="http://schemas.microsoft.com/office/drawing/2014/main" id="{04F7F085-2D30-D103-0726-D758D15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65450-C51D-4A7B-B8FE-44E2EAEF43D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11621" name="Rectangle 2">
            <a:extLst>
              <a:ext uri="{FF2B5EF4-FFF2-40B4-BE49-F238E27FC236}">
                <a16:creationId xmlns:a16="http://schemas.microsoft.com/office/drawing/2014/main" id="{386C7FD0-EEBA-D27F-CFB4-6BE8637BF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Text Clipping</a:t>
            </a:r>
          </a:p>
        </p:txBody>
      </p:sp>
      <p:sp>
        <p:nvSpPr>
          <p:cNvPr id="111622" name="Rectangle 3">
            <a:extLst>
              <a:ext uri="{FF2B5EF4-FFF2-40B4-BE49-F238E27FC236}">
                <a16:creationId xmlns:a16="http://schemas.microsoft.com/office/drawing/2014/main" id="{8B237C1B-BDA3-06F4-F516-481668B9B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525963"/>
          </a:xfrm>
        </p:spPr>
        <p:txBody>
          <a:bodyPr/>
          <a:lstStyle/>
          <a:p>
            <a:pPr marL="465138" indent="-465138"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2.	All or None Character Clipping</a:t>
            </a:r>
          </a:p>
          <a:p>
            <a:pPr marL="465138" indent="-465138" eaLnBrk="1" hangingPunct="1"/>
            <a:r>
              <a:rPr lang="en-US" altLang="en-US" sz="2400">
                <a:latin typeface="Times New Roman" panose="02020603050405020304" pitchFamily="18" charset="0"/>
              </a:rPr>
              <a:t>In this scheme, we discard only those characters that are not completely inside window.</a:t>
            </a:r>
            <a:endParaRPr lang="en-US" altLang="en-US" sz="240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465138" indent="-465138" eaLnBrk="1" hangingPunct="1"/>
            <a:r>
              <a:rPr lang="en-US" altLang="en-US" sz="2400">
                <a:latin typeface="Times New Roman" panose="02020603050405020304" pitchFamily="18" charset="0"/>
              </a:rPr>
              <a:t>Boundary limits of individual characters are compared against window. In case of overlapping the character is rejected.</a:t>
            </a:r>
          </a:p>
        </p:txBody>
      </p:sp>
      <p:grpSp>
        <p:nvGrpSpPr>
          <p:cNvPr id="111623" name="Group 19">
            <a:extLst>
              <a:ext uri="{FF2B5EF4-FFF2-40B4-BE49-F238E27FC236}">
                <a16:creationId xmlns:a16="http://schemas.microsoft.com/office/drawing/2014/main" id="{51E3300E-4B7B-930C-F411-50538D29533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7239000" cy="2209800"/>
            <a:chOff x="432" y="2544"/>
            <a:chExt cx="4560" cy="1392"/>
          </a:xfrm>
        </p:grpSpPr>
        <p:sp>
          <p:nvSpPr>
            <p:cNvPr id="111624" name="Rectangle 4">
              <a:extLst>
                <a:ext uri="{FF2B5EF4-FFF2-40B4-BE49-F238E27FC236}">
                  <a16:creationId xmlns:a16="http://schemas.microsoft.com/office/drawing/2014/main" id="{0D03D566-E853-FB5F-2308-ABB830A3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625" name="Text Box 5">
              <a:extLst>
                <a:ext uri="{FF2B5EF4-FFF2-40B4-BE49-F238E27FC236}">
                  <a16:creationId xmlns:a16="http://schemas.microsoft.com/office/drawing/2014/main" id="{C75534D9-81B8-304B-AA74-5F18D22DA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515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 NG 1</a:t>
              </a:r>
            </a:p>
          </p:txBody>
        </p:sp>
        <p:sp>
          <p:nvSpPr>
            <p:cNvPr id="111626" name="Text Box 6">
              <a:extLst>
                <a:ext uri="{FF2B5EF4-FFF2-40B4-BE49-F238E27FC236}">
                  <a16:creationId xmlns:a16="http://schemas.microsoft.com/office/drawing/2014/main" id="{1CCBBA83-0D00-7EF0-E872-9D04C3C7B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81494">
              <a:off x="1872" y="3168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2</a:t>
              </a:r>
            </a:p>
          </p:txBody>
        </p:sp>
        <p:sp>
          <p:nvSpPr>
            <p:cNvPr id="111627" name="Text Box 7">
              <a:extLst>
                <a:ext uri="{FF2B5EF4-FFF2-40B4-BE49-F238E27FC236}">
                  <a16:creationId xmlns:a16="http://schemas.microsoft.com/office/drawing/2014/main" id="{26D1E7B4-A526-E784-BB42-6F351D691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3</a:t>
              </a:r>
            </a:p>
          </p:txBody>
        </p:sp>
        <p:sp>
          <p:nvSpPr>
            <p:cNvPr id="111628" name="Text Box 8">
              <a:extLst>
                <a:ext uri="{FF2B5EF4-FFF2-40B4-BE49-F238E27FC236}">
                  <a16:creationId xmlns:a16="http://schemas.microsoft.com/office/drawing/2014/main" id="{D18A3F26-6656-3A52-0727-97EC7DF3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4</a:t>
              </a:r>
            </a:p>
          </p:txBody>
        </p:sp>
        <p:sp>
          <p:nvSpPr>
            <p:cNvPr id="111629" name="Text Box 9">
              <a:extLst>
                <a:ext uri="{FF2B5EF4-FFF2-40B4-BE49-F238E27FC236}">
                  <a16:creationId xmlns:a16="http://schemas.microsoft.com/office/drawing/2014/main" id="{5713E281-C00E-666A-1B14-9B0D19E9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5</a:t>
              </a:r>
            </a:p>
          </p:txBody>
        </p:sp>
        <p:sp>
          <p:nvSpPr>
            <p:cNvPr id="111630" name="AutoShape 12">
              <a:extLst>
                <a:ext uri="{FF2B5EF4-FFF2-40B4-BE49-F238E27FC236}">
                  <a16:creationId xmlns:a16="http://schemas.microsoft.com/office/drawing/2014/main" id="{73054AA0-AD98-6DED-8208-2986DC16B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631" name="Rectangle 13">
              <a:extLst>
                <a:ext uri="{FF2B5EF4-FFF2-40B4-BE49-F238E27FC236}">
                  <a16:creationId xmlns:a16="http://schemas.microsoft.com/office/drawing/2014/main" id="{A96E8AD7-D0B7-91E0-2B3A-B2B260535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632" name="Text Box 14">
              <a:extLst>
                <a:ext uri="{FF2B5EF4-FFF2-40B4-BE49-F238E27FC236}">
                  <a16:creationId xmlns:a16="http://schemas.microsoft.com/office/drawing/2014/main" id="{07B113DA-63C3-7984-AE21-D69670329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76"/>
              <a:ext cx="278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NG 1</a:t>
              </a:r>
            </a:p>
          </p:txBody>
        </p:sp>
        <p:sp>
          <p:nvSpPr>
            <p:cNvPr id="111633" name="Text Box 15">
              <a:extLst>
                <a:ext uri="{FF2B5EF4-FFF2-40B4-BE49-F238E27FC236}">
                  <a16:creationId xmlns:a16="http://schemas.microsoft.com/office/drawing/2014/main" id="{C7CD2902-3C9C-03B3-C7FF-88EBA366F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81494">
              <a:off x="4715" y="3218"/>
              <a:ext cx="243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</a:t>
              </a:r>
            </a:p>
          </p:txBody>
        </p:sp>
        <p:sp>
          <p:nvSpPr>
            <p:cNvPr id="111634" name="Text Box 16">
              <a:extLst>
                <a:ext uri="{FF2B5EF4-FFF2-40B4-BE49-F238E27FC236}">
                  <a16:creationId xmlns:a16="http://schemas.microsoft.com/office/drawing/2014/main" id="{7EDE3FFC-D792-54BF-4403-99A03D71D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456"/>
              <a:ext cx="44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TRING 3</a:t>
              </a:r>
            </a:p>
          </p:txBody>
        </p:sp>
        <p:sp>
          <p:nvSpPr>
            <p:cNvPr id="111635" name="Text Box 17">
              <a:extLst>
                <a:ext uri="{FF2B5EF4-FFF2-40B4-BE49-F238E27FC236}">
                  <a16:creationId xmlns:a16="http://schemas.microsoft.com/office/drawing/2014/main" id="{71CE4BFD-C277-08BE-51B8-9FA72C16D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4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>
            <a:extLst>
              <a:ext uri="{FF2B5EF4-FFF2-40B4-BE49-F238E27FC236}">
                <a16:creationId xmlns:a16="http://schemas.microsoft.com/office/drawing/2014/main" id="{F52235EE-DB24-503F-9FD2-91FCB8CEB4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104F6-795B-47FC-9042-97913C012F33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2643" name="Footer Placeholder 4">
            <a:extLst>
              <a:ext uri="{FF2B5EF4-FFF2-40B4-BE49-F238E27FC236}">
                <a16:creationId xmlns:a16="http://schemas.microsoft.com/office/drawing/2014/main" id="{93F47392-4A0F-1FF5-0146-B38B854E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2644" name="Slide Number Placeholder 5">
            <a:extLst>
              <a:ext uri="{FF2B5EF4-FFF2-40B4-BE49-F238E27FC236}">
                <a16:creationId xmlns:a16="http://schemas.microsoft.com/office/drawing/2014/main" id="{6F4B8DC2-2E7F-8965-A598-32DD3425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E008B-89DB-4AA6-B311-0D193FC779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12645" name="Rectangle 2">
            <a:extLst>
              <a:ext uri="{FF2B5EF4-FFF2-40B4-BE49-F238E27FC236}">
                <a16:creationId xmlns:a16="http://schemas.microsoft.com/office/drawing/2014/main" id="{2B074055-B19D-3D8A-74A9-9630A2E6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Text Clipping</a:t>
            </a:r>
          </a:p>
        </p:txBody>
      </p:sp>
      <p:sp>
        <p:nvSpPr>
          <p:cNvPr id="112646" name="Rectangle 3">
            <a:extLst>
              <a:ext uri="{FF2B5EF4-FFF2-40B4-BE49-F238E27FC236}">
                <a16:creationId xmlns:a16="http://schemas.microsoft.com/office/drawing/2014/main" id="{D7A8800C-1521-68FF-27D3-2CA032329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525963"/>
          </a:xfrm>
        </p:spPr>
        <p:txBody>
          <a:bodyPr/>
          <a:lstStyle/>
          <a:p>
            <a:pPr marL="465138" indent="-465138"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3.	Component Character Clipping</a:t>
            </a:r>
          </a:p>
          <a:p>
            <a:pPr marL="465138" indent="-465138" eaLnBrk="1" hangingPunct="1"/>
            <a:r>
              <a:rPr lang="en-US" altLang="en-US" sz="2400">
                <a:latin typeface="Times New Roman" panose="02020603050405020304" pitchFamily="18" charset="0"/>
              </a:rPr>
              <a:t>Characters are treated like graphic objects.</a:t>
            </a:r>
          </a:p>
          <a:p>
            <a:pPr marL="1112838" lvl="1" indent="-533400" eaLnBrk="1" hangingPunct="1"/>
            <a:r>
              <a:rPr lang="en-US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Bit Mapped Fonts : Point Clipping</a:t>
            </a:r>
          </a:p>
          <a:p>
            <a:pPr marL="1112838" lvl="1" indent="-533400" eaLnBrk="1" hangingPunct="1"/>
            <a:r>
              <a:rPr lang="en-US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Outlined Fonts	     : Line/Curve Clipping</a:t>
            </a:r>
          </a:p>
          <a:p>
            <a:pPr marL="465138" indent="-465138" eaLnBrk="1" hangingPunct="1"/>
            <a:r>
              <a:rPr lang="en-US" altLang="en-US" sz="2400">
                <a:latin typeface="Times New Roman" panose="02020603050405020304" pitchFamily="18" charset="0"/>
              </a:rPr>
              <a:t>In case of overlapping the part of the character inside is displayed and the outside portion of the character is rejected.</a:t>
            </a:r>
          </a:p>
          <a:p>
            <a:pPr marL="465138" indent="-465138" eaLnBrk="1" hangingPunct="1"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12647" name="Group 21">
            <a:extLst>
              <a:ext uri="{FF2B5EF4-FFF2-40B4-BE49-F238E27FC236}">
                <a16:creationId xmlns:a16="http://schemas.microsoft.com/office/drawing/2014/main" id="{C8D1BA47-947A-E048-B3E2-3F43309564B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7467600" cy="2209800"/>
            <a:chOff x="432" y="2544"/>
            <a:chExt cx="4704" cy="1392"/>
          </a:xfrm>
        </p:grpSpPr>
        <p:sp>
          <p:nvSpPr>
            <p:cNvPr id="112648" name="Rectangle 4">
              <a:extLst>
                <a:ext uri="{FF2B5EF4-FFF2-40B4-BE49-F238E27FC236}">
                  <a16:creationId xmlns:a16="http://schemas.microsoft.com/office/drawing/2014/main" id="{5CA73F03-0E50-555E-0E68-D1CBD36A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649" name="Text Box 5">
              <a:extLst>
                <a:ext uri="{FF2B5EF4-FFF2-40B4-BE49-F238E27FC236}">
                  <a16:creationId xmlns:a16="http://schemas.microsoft.com/office/drawing/2014/main" id="{B6A8EB58-0FF9-6778-EBA0-C06C7DEA7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515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 NG 1</a:t>
              </a:r>
            </a:p>
          </p:txBody>
        </p:sp>
        <p:sp>
          <p:nvSpPr>
            <p:cNvPr id="112650" name="Text Box 6">
              <a:extLst>
                <a:ext uri="{FF2B5EF4-FFF2-40B4-BE49-F238E27FC236}">
                  <a16:creationId xmlns:a16="http://schemas.microsoft.com/office/drawing/2014/main" id="{00821AE0-0BAB-E9C2-087D-45E799DA8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81494">
              <a:off x="1872" y="3168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2</a:t>
              </a:r>
            </a:p>
          </p:txBody>
        </p:sp>
        <p:sp>
          <p:nvSpPr>
            <p:cNvPr id="112651" name="Text Box 7">
              <a:extLst>
                <a:ext uri="{FF2B5EF4-FFF2-40B4-BE49-F238E27FC236}">
                  <a16:creationId xmlns:a16="http://schemas.microsoft.com/office/drawing/2014/main" id="{767623E1-484F-89E2-7ECE-532EC3227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3</a:t>
              </a:r>
            </a:p>
          </p:txBody>
        </p:sp>
        <p:sp>
          <p:nvSpPr>
            <p:cNvPr id="112652" name="Text Box 8">
              <a:extLst>
                <a:ext uri="{FF2B5EF4-FFF2-40B4-BE49-F238E27FC236}">
                  <a16:creationId xmlns:a16="http://schemas.microsoft.com/office/drawing/2014/main" id="{B6F4CA55-2882-6788-EAB9-A5E4D6B70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4</a:t>
              </a:r>
            </a:p>
          </p:txBody>
        </p:sp>
        <p:sp>
          <p:nvSpPr>
            <p:cNvPr id="112653" name="Text Box 9">
              <a:extLst>
                <a:ext uri="{FF2B5EF4-FFF2-40B4-BE49-F238E27FC236}">
                  <a16:creationId xmlns:a16="http://schemas.microsoft.com/office/drawing/2014/main" id="{1D8AC932-3587-AEFE-7002-E69E63B12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5</a:t>
              </a:r>
            </a:p>
          </p:txBody>
        </p:sp>
        <p:sp>
          <p:nvSpPr>
            <p:cNvPr id="112654" name="AutoShape 10">
              <a:extLst>
                <a:ext uri="{FF2B5EF4-FFF2-40B4-BE49-F238E27FC236}">
                  <a16:creationId xmlns:a16="http://schemas.microsoft.com/office/drawing/2014/main" id="{50809270-09EE-5BC4-4FA4-89FBEDC82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655" name="Text Box 12">
              <a:extLst>
                <a:ext uri="{FF2B5EF4-FFF2-40B4-BE49-F238E27FC236}">
                  <a16:creationId xmlns:a16="http://schemas.microsoft.com/office/drawing/2014/main" id="{EE0A92FA-BD00-A1D1-BACC-9318841C9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76"/>
              <a:ext cx="278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NG 1</a:t>
              </a:r>
            </a:p>
          </p:txBody>
        </p:sp>
        <p:sp>
          <p:nvSpPr>
            <p:cNvPr id="112656" name="Text Box 15">
              <a:extLst>
                <a:ext uri="{FF2B5EF4-FFF2-40B4-BE49-F238E27FC236}">
                  <a16:creationId xmlns:a16="http://schemas.microsoft.com/office/drawing/2014/main" id="{ABA610E3-D380-CB86-751A-844389FEB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9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4</a:t>
              </a:r>
            </a:p>
          </p:txBody>
        </p:sp>
        <p:sp>
          <p:nvSpPr>
            <p:cNvPr id="112657" name="Text Box 16">
              <a:extLst>
                <a:ext uri="{FF2B5EF4-FFF2-40B4-BE49-F238E27FC236}">
                  <a16:creationId xmlns:a16="http://schemas.microsoft.com/office/drawing/2014/main" id="{1F72B6CE-B3E8-F3B8-6954-BE141A02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81494">
              <a:off x="4711" y="3251"/>
              <a:ext cx="318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</a:t>
              </a:r>
            </a:p>
          </p:txBody>
        </p:sp>
        <p:sp>
          <p:nvSpPr>
            <p:cNvPr id="112658" name="Text Box 17">
              <a:extLst>
                <a:ext uri="{FF2B5EF4-FFF2-40B4-BE49-F238E27FC236}">
                  <a16:creationId xmlns:a16="http://schemas.microsoft.com/office/drawing/2014/main" id="{EE544A15-0404-4FD9-2D11-8B824292B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56"/>
              <a:ext cx="486" cy="18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9144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STRING 3</a:t>
              </a:r>
            </a:p>
          </p:txBody>
        </p:sp>
        <p:sp>
          <p:nvSpPr>
            <p:cNvPr id="112659" name="Rectangle 18">
              <a:extLst>
                <a:ext uri="{FF2B5EF4-FFF2-40B4-BE49-F238E27FC236}">
                  <a16:creationId xmlns:a16="http://schemas.microsoft.com/office/drawing/2014/main" id="{B1A24AE1-78C3-4C59-90D5-9D4F50754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168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660" name="Rectangle 19">
              <a:extLst>
                <a:ext uri="{FF2B5EF4-FFF2-40B4-BE49-F238E27FC236}">
                  <a16:creationId xmlns:a16="http://schemas.microsoft.com/office/drawing/2014/main" id="{49463F9C-0E0C-BB2D-B756-906FFD273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312"/>
              <a:ext cx="9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661" name="Rectangle 20">
              <a:extLst>
                <a:ext uri="{FF2B5EF4-FFF2-40B4-BE49-F238E27FC236}">
                  <a16:creationId xmlns:a16="http://schemas.microsoft.com/office/drawing/2014/main" id="{9C537A64-E8A3-DDB6-BEBA-80E9F1FB2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9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662" name="Rectangle 11">
              <a:extLst>
                <a:ext uri="{FF2B5EF4-FFF2-40B4-BE49-F238E27FC236}">
                  <a16:creationId xmlns:a16="http://schemas.microsoft.com/office/drawing/2014/main" id="{FE0CE036-50BE-4B31-1D0B-4D38A070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1488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44CD62D-520D-FE8D-482B-B63472337D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2D Clipping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72EA3ED-4B8D-FA20-B8C7-8A435945E0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71800"/>
            <a:ext cx="4419600" cy="28956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Introduction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Point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Line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Polygon/Area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latin typeface="Times New Roman" panose="02020603050405020304" pitchFamily="18" charset="0"/>
              </a:rPr>
              <a:t>Text Clipping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</a:rPr>
              <a:t>Curve Clipping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>
            <a:extLst>
              <a:ext uri="{FF2B5EF4-FFF2-40B4-BE49-F238E27FC236}">
                <a16:creationId xmlns:a16="http://schemas.microsoft.com/office/drawing/2014/main" id="{1DD8C4B3-5710-BB9A-D361-CB9A4950D6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4605A-F872-4E74-9C8B-FA364ED87F30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4691" name="Footer Placeholder 4">
            <a:extLst>
              <a:ext uri="{FF2B5EF4-FFF2-40B4-BE49-F238E27FC236}">
                <a16:creationId xmlns:a16="http://schemas.microsoft.com/office/drawing/2014/main" id="{A861136C-2884-742B-D6F9-1DB559F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71EDD0C6-EFBE-CD9E-BC68-524C2AD3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6469B-8317-44F3-B55B-99EA8EDD06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14693" name="Rectangle 2">
            <a:extLst>
              <a:ext uri="{FF2B5EF4-FFF2-40B4-BE49-F238E27FC236}">
                <a16:creationId xmlns:a16="http://schemas.microsoft.com/office/drawing/2014/main" id="{88822EBC-4425-74FF-8E24-6B8723398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Curve Clipping</a:t>
            </a:r>
          </a:p>
        </p:txBody>
      </p:sp>
      <p:sp>
        <p:nvSpPr>
          <p:cNvPr id="114694" name="Rectangle 3">
            <a:extLst>
              <a:ext uri="{FF2B5EF4-FFF2-40B4-BE49-F238E27FC236}">
                <a16:creationId xmlns:a16="http://schemas.microsoft.com/office/drawing/2014/main" id="{038E53DC-01CC-E2B3-3525-B6B7447BB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990600" lvl="1" indent="-533400" eaLnBrk="1" hangingPunct="1"/>
            <a:r>
              <a:rPr lang="en-US" altLang="en-US">
                <a:latin typeface="Times New Roman" panose="02020603050405020304" pitchFamily="18" charset="0"/>
              </a:rPr>
              <a:t>Areas with curved boundaries can be clipped with methods similar to line and polygon clipping.</a:t>
            </a:r>
          </a:p>
          <a:p>
            <a:pPr marL="990600" lvl="1" indent="-533400" eaLnBrk="1" hangingPunct="1"/>
            <a:r>
              <a:rPr lang="en-US" altLang="en-US">
                <a:latin typeface="Times New Roman" panose="02020603050405020304" pitchFamily="18" charset="0"/>
              </a:rPr>
              <a:t>Curve clipping requires more processing as it involve non linear equations.</a:t>
            </a:r>
          </a:p>
          <a:p>
            <a:pPr marL="990600" lvl="1" indent="-533400" eaLnBrk="1" hangingPunct="1"/>
            <a:r>
              <a:rPr lang="en-US" altLang="en-US" b="1" i="1">
                <a:latin typeface="Times New Roman" panose="02020603050405020304" pitchFamily="18" charset="0"/>
              </a:rPr>
              <a:t>Bounding Rectangles </a:t>
            </a:r>
            <a:r>
              <a:rPr lang="en-US" altLang="en-US">
                <a:latin typeface="Times New Roman" panose="02020603050405020304" pitchFamily="18" charset="0"/>
              </a:rPr>
              <a:t>are used to test for overlap with rectangular clip window. </a:t>
            </a:r>
          </a:p>
        </p:txBody>
      </p:sp>
      <p:grpSp>
        <p:nvGrpSpPr>
          <p:cNvPr id="114695" name="Group 12">
            <a:extLst>
              <a:ext uri="{FF2B5EF4-FFF2-40B4-BE49-F238E27FC236}">
                <a16:creationId xmlns:a16="http://schemas.microsoft.com/office/drawing/2014/main" id="{09B6035D-9ABB-0891-6DE4-0591AA2ED1F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2286000" cy="1295400"/>
            <a:chOff x="2688" y="3120"/>
            <a:chExt cx="968" cy="432"/>
          </a:xfrm>
        </p:grpSpPr>
        <p:sp>
          <p:nvSpPr>
            <p:cNvPr id="114696" name="Freeform 13">
              <a:extLst>
                <a:ext uri="{FF2B5EF4-FFF2-40B4-BE49-F238E27FC236}">
                  <a16:creationId xmlns:a16="http://schemas.microsoft.com/office/drawing/2014/main" id="{8EFE389A-777F-D9BE-6222-C2C88164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120"/>
              <a:ext cx="968" cy="432"/>
            </a:xfrm>
            <a:custGeom>
              <a:avLst/>
              <a:gdLst>
                <a:gd name="T0" fmla="*/ 288 w 968"/>
                <a:gd name="T1" fmla="*/ 33 h 744"/>
                <a:gd name="T2" fmla="*/ 576 w 968"/>
                <a:gd name="T3" fmla="*/ 144 h 744"/>
                <a:gd name="T4" fmla="*/ 768 w 968"/>
                <a:gd name="T5" fmla="*/ 60 h 744"/>
                <a:gd name="T6" fmla="*/ 864 w 968"/>
                <a:gd name="T7" fmla="*/ 33 h 744"/>
                <a:gd name="T8" fmla="*/ 960 w 968"/>
                <a:gd name="T9" fmla="*/ 172 h 744"/>
                <a:gd name="T10" fmla="*/ 816 w 968"/>
                <a:gd name="T11" fmla="*/ 283 h 744"/>
                <a:gd name="T12" fmla="*/ 576 w 968"/>
                <a:gd name="T13" fmla="*/ 255 h 744"/>
                <a:gd name="T14" fmla="*/ 528 w 968"/>
                <a:gd name="T15" fmla="*/ 339 h 744"/>
                <a:gd name="T16" fmla="*/ 480 w 968"/>
                <a:gd name="T17" fmla="*/ 423 h 744"/>
                <a:gd name="T18" fmla="*/ 384 w 968"/>
                <a:gd name="T19" fmla="*/ 283 h 744"/>
                <a:gd name="T20" fmla="*/ 240 w 968"/>
                <a:gd name="T21" fmla="*/ 228 h 744"/>
                <a:gd name="T22" fmla="*/ 288 w 968"/>
                <a:gd name="T23" fmla="*/ 172 h 744"/>
                <a:gd name="T24" fmla="*/ 144 w 968"/>
                <a:gd name="T25" fmla="*/ 172 h 744"/>
                <a:gd name="T26" fmla="*/ 0 w 968"/>
                <a:gd name="T27" fmla="*/ 60 h 744"/>
                <a:gd name="T28" fmla="*/ 144 w 968"/>
                <a:gd name="T29" fmla="*/ 5 h 744"/>
                <a:gd name="T30" fmla="*/ 288 w 968"/>
                <a:gd name="T31" fmla="*/ 33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" name="Rectangle 14">
              <a:extLst>
                <a:ext uri="{FF2B5EF4-FFF2-40B4-BE49-F238E27FC236}">
                  <a16:creationId xmlns:a16="http://schemas.microsoft.com/office/drawing/2014/main" id="{F26A1554-C334-127E-30AA-2E6992697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>
            <a:extLst>
              <a:ext uri="{FF2B5EF4-FFF2-40B4-BE49-F238E27FC236}">
                <a16:creationId xmlns:a16="http://schemas.microsoft.com/office/drawing/2014/main" id="{4C1DD901-35BB-0898-D966-B476307B23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8967C-54E2-4853-A53C-645A25257764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5715" name="Footer Placeholder 4">
            <a:extLst>
              <a:ext uri="{FF2B5EF4-FFF2-40B4-BE49-F238E27FC236}">
                <a16:creationId xmlns:a16="http://schemas.microsoft.com/office/drawing/2014/main" id="{06FD2B30-3D08-1869-7AAE-D2CB4C76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5716" name="Slide Number Placeholder 5">
            <a:extLst>
              <a:ext uri="{FF2B5EF4-FFF2-40B4-BE49-F238E27FC236}">
                <a16:creationId xmlns:a16="http://schemas.microsoft.com/office/drawing/2014/main" id="{04254C3D-054C-BACE-0416-818BA18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77FD9-9467-4DBA-8B22-E2883E99A11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05AE8D3F-73A5-8EC8-B0AB-D7420FE8C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4525963"/>
          </a:xfrm>
        </p:spPr>
        <p:txBody>
          <a:bodyPr/>
          <a:lstStyle/>
          <a:p>
            <a:pPr marL="990600" lvl="1" indent="-533400" eaLnBrk="1" hangingPunct="1"/>
            <a:r>
              <a:rPr lang="en-US" altLang="en-US">
                <a:latin typeface="Times New Roman" panose="02020603050405020304" pitchFamily="18" charset="0"/>
              </a:rPr>
              <a:t>If bounding rectangle is completely inside the object/curve is saved. </a:t>
            </a:r>
          </a:p>
          <a:p>
            <a:pPr marL="990600" lvl="1" indent="-533400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marL="990600" lvl="1" indent="-533400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marL="990600" lvl="1" indent="-533400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marL="990600" lvl="1" indent="-533400" eaLnBrk="1" hangingPunct="1"/>
            <a:r>
              <a:rPr lang="en-US" altLang="en-US">
                <a:latin typeface="Times New Roman" panose="02020603050405020304" pitchFamily="18" charset="0"/>
              </a:rPr>
              <a:t>If bounding rectangle is completely outside the object/curve is discarded.</a:t>
            </a:r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EDBFAD0F-EFCD-43DF-8760-3E89561F7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Curve Clipping</a:t>
            </a:r>
          </a:p>
        </p:txBody>
      </p:sp>
      <p:grpSp>
        <p:nvGrpSpPr>
          <p:cNvPr id="115719" name="Group 19">
            <a:extLst>
              <a:ext uri="{FF2B5EF4-FFF2-40B4-BE49-F238E27FC236}">
                <a16:creationId xmlns:a16="http://schemas.microsoft.com/office/drawing/2014/main" id="{35F9EDC4-8AF7-A9A6-7BEA-C008C1B8366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6248400" cy="1143000"/>
            <a:chOff x="1152" y="1632"/>
            <a:chExt cx="3936" cy="864"/>
          </a:xfrm>
        </p:grpSpPr>
        <p:sp>
          <p:nvSpPr>
            <p:cNvPr id="115726" name="Rectangle 9">
              <a:extLst>
                <a:ext uri="{FF2B5EF4-FFF2-40B4-BE49-F238E27FC236}">
                  <a16:creationId xmlns:a16="http://schemas.microsoft.com/office/drawing/2014/main" id="{A6570018-06CD-ADC5-F29F-759E572F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153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15727" name="Group 10">
              <a:extLst>
                <a:ext uri="{FF2B5EF4-FFF2-40B4-BE49-F238E27FC236}">
                  <a16:creationId xmlns:a16="http://schemas.microsoft.com/office/drawing/2014/main" id="{5D1645D4-3973-2FC8-B585-7C33BCCC3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872"/>
              <a:ext cx="968" cy="432"/>
              <a:chOff x="2688" y="3120"/>
              <a:chExt cx="968" cy="432"/>
            </a:xfrm>
          </p:grpSpPr>
          <p:sp>
            <p:nvSpPr>
              <p:cNvPr id="115731" name="Freeform 11">
                <a:extLst>
                  <a:ext uri="{FF2B5EF4-FFF2-40B4-BE49-F238E27FC236}">
                    <a16:creationId xmlns:a16="http://schemas.microsoft.com/office/drawing/2014/main" id="{0FC53CBB-A4D1-0342-C8CA-4492EE15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120"/>
                <a:ext cx="968" cy="432"/>
              </a:xfrm>
              <a:custGeom>
                <a:avLst/>
                <a:gdLst>
                  <a:gd name="T0" fmla="*/ 288 w 968"/>
                  <a:gd name="T1" fmla="*/ 33 h 744"/>
                  <a:gd name="T2" fmla="*/ 576 w 968"/>
                  <a:gd name="T3" fmla="*/ 144 h 744"/>
                  <a:gd name="T4" fmla="*/ 768 w 968"/>
                  <a:gd name="T5" fmla="*/ 60 h 744"/>
                  <a:gd name="T6" fmla="*/ 864 w 968"/>
                  <a:gd name="T7" fmla="*/ 33 h 744"/>
                  <a:gd name="T8" fmla="*/ 960 w 968"/>
                  <a:gd name="T9" fmla="*/ 172 h 744"/>
                  <a:gd name="T10" fmla="*/ 816 w 968"/>
                  <a:gd name="T11" fmla="*/ 283 h 744"/>
                  <a:gd name="T12" fmla="*/ 576 w 968"/>
                  <a:gd name="T13" fmla="*/ 255 h 744"/>
                  <a:gd name="T14" fmla="*/ 528 w 968"/>
                  <a:gd name="T15" fmla="*/ 339 h 744"/>
                  <a:gd name="T16" fmla="*/ 480 w 968"/>
                  <a:gd name="T17" fmla="*/ 423 h 744"/>
                  <a:gd name="T18" fmla="*/ 384 w 968"/>
                  <a:gd name="T19" fmla="*/ 283 h 744"/>
                  <a:gd name="T20" fmla="*/ 240 w 968"/>
                  <a:gd name="T21" fmla="*/ 228 h 744"/>
                  <a:gd name="T22" fmla="*/ 288 w 968"/>
                  <a:gd name="T23" fmla="*/ 172 h 744"/>
                  <a:gd name="T24" fmla="*/ 144 w 968"/>
                  <a:gd name="T25" fmla="*/ 172 h 744"/>
                  <a:gd name="T26" fmla="*/ 0 w 968"/>
                  <a:gd name="T27" fmla="*/ 60 h 744"/>
                  <a:gd name="T28" fmla="*/ 144 w 968"/>
                  <a:gd name="T29" fmla="*/ 5 h 744"/>
                  <a:gd name="T30" fmla="*/ 288 w 968"/>
                  <a:gd name="T31" fmla="*/ 33 h 7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68"/>
                  <a:gd name="T49" fmla="*/ 0 h 744"/>
                  <a:gd name="T50" fmla="*/ 968 w 968"/>
                  <a:gd name="T51" fmla="*/ 744 h 7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68" h="744">
                    <a:moveTo>
                      <a:pt x="288" y="56"/>
                    </a:moveTo>
                    <a:cubicBezTo>
                      <a:pt x="360" y="96"/>
                      <a:pt x="496" y="240"/>
                      <a:pt x="576" y="248"/>
                    </a:cubicBezTo>
                    <a:cubicBezTo>
                      <a:pt x="656" y="256"/>
                      <a:pt x="720" y="136"/>
                      <a:pt x="768" y="104"/>
                    </a:cubicBezTo>
                    <a:cubicBezTo>
                      <a:pt x="816" y="72"/>
                      <a:pt x="832" y="24"/>
                      <a:pt x="864" y="56"/>
                    </a:cubicBezTo>
                    <a:cubicBezTo>
                      <a:pt x="896" y="88"/>
                      <a:pt x="968" y="224"/>
                      <a:pt x="960" y="296"/>
                    </a:cubicBezTo>
                    <a:cubicBezTo>
                      <a:pt x="952" y="368"/>
                      <a:pt x="880" y="464"/>
                      <a:pt x="816" y="488"/>
                    </a:cubicBezTo>
                    <a:cubicBezTo>
                      <a:pt x="752" y="512"/>
                      <a:pt x="624" y="424"/>
                      <a:pt x="576" y="440"/>
                    </a:cubicBezTo>
                    <a:cubicBezTo>
                      <a:pt x="528" y="456"/>
                      <a:pt x="544" y="536"/>
                      <a:pt x="528" y="584"/>
                    </a:cubicBezTo>
                    <a:cubicBezTo>
                      <a:pt x="512" y="632"/>
                      <a:pt x="504" y="744"/>
                      <a:pt x="480" y="728"/>
                    </a:cubicBezTo>
                    <a:cubicBezTo>
                      <a:pt x="456" y="712"/>
                      <a:pt x="424" y="544"/>
                      <a:pt x="384" y="488"/>
                    </a:cubicBezTo>
                    <a:cubicBezTo>
                      <a:pt x="344" y="432"/>
                      <a:pt x="256" y="424"/>
                      <a:pt x="240" y="392"/>
                    </a:cubicBezTo>
                    <a:cubicBezTo>
                      <a:pt x="224" y="360"/>
                      <a:pt x="304" y="312"/>
                      <a:pt x="288" y="296"/>
                    </a:cubicBezTo>
                    <a:cubicBezTo>
                      <a:pt x="272" y="280"/>
                      <a:pt x="192" y="328"/>
                      <a:pt x="144" y="296"/>
                    </a:cubicBezTo>
                    <a:cubicBezTo>
                      <a:pt x="96" y="264"/>
                      <a:pt x="0" y="152"/>
                      <a:pt x="0" y="104"/>
                    </a:cubicBezTo>
                    <a:cubicBezTo>
                      <a:pt x="0" y="56"/>
                      <a:pt x="96" y="16"/>
                      <a:pt x="144" y="8"/>
                    </a:cubicBezTo>
                    <a:cubicBezTo>
                      <a:pt x="192" y="0"/>
                      <a:pt x="216" y="16"/>
                      <a:pt x="28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32" name="Rectangle 12">
                <a:extLst>
                  <a:ext uri="{FF2B5EF4-FFF2-40B4-BE49-F238E27FC236}">
                    <a16:creationId xmlns:a16="http://schemas.microsoft.com/office/drawing/2014/main" id="{E486E927-59BF-D244-EB1F-19C0B7A3D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96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5728" name="AutoShape 14">
              <a:extLst>
                <a:ext uri="{FF2B5EF4-FFF2-40B4-BE49-F238E27FC236}">
                  <a16:creationId xmlns:a16="http://schemas.microsoft.com/office/drawing/2014/main" id="{241B6578-3845-EC15-8920-26203272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672" cy="240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729" name="Rectangle 15">
              <a:extLst>
                <a:ext uri="{FF2B5EF4-FFF2-40B4-BE49-F238E27FC236}">
                  <a16:creationId xmlns:a16="http://schemas.microsoft.com/office/drawing/2014/main" id="{E9032601-7775-7054-54C8-B6552B0F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2"/>
              <a:ext cx="153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730" name="Freeform 17">
              <a:extLst>
                <a:ext uri="{FF2B5EF4-FFF2-40B4-BE49-F238E27FC236}">
                  <a16:creationId xmlns:a16="http://schemas.microsoft.com/office/drawing/2014/main" id="{E44AB3EF-A851-0E98-61D3-5941BF202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872"/>
              <a:ext cx="968" cy="432"/>
            </a:xfrm>
            <a:custGeom>
              <a:avLst/>
              <a:gdLst>
                <a:gd name="T0" fmla="*/ 288 w 968"/>
                <a:gd name="T1" fmla="*/ 33 h 744"/>
                <a:gd name="T2" fmla="*/ 576 w 968"/>
                <a:gd name="T3" fmla="*/ 144 h 744"/>
                <a:gd name="T4" fmla="*/ 768 w 968"/>
                <a:gd name="T5" fmla="*/ 60 h 744"/>
                <a:gd name="T6" fmla="*/ 864 w 968"/>
                <a:gd name="T7" fmla="*/ 33 h 744"/>
                <a:gd name="T8" fmla="*/ 960 w 968"/>
                <a:gd name="T9" fmla="*/ 172 h 744"/>
                <a:gd name="T10" fmla="*/ 816 w 968"/>
                <a:gd name="T11" fmla="*/ 283 h 744"/>
                <a:gd name="T12" fmla="*/ 576 w 968"/>
                <a:gd name="T13" fmla="*/ 255 h 744"/>
                <a:gd name="T14" fmla="*/ 528 w 968"/>
                <a:gd name="T15" fmla="*/ 339 h 744"/>
                <a:gd name="T16" fmla="*/ 480 w 968"/>
                <a:gd name="T17" fmla="*/ 423 h 744"/>
                <a:gd name="T18" fmla="*/ 384 w 968"/>
                <a:gd name="T19" fmla="*/ 283 h 744"/>
                <a:gd name="T20" fmla="*/ 240 w 968"/>
                <a:gd name="T21" fmla="*/ 228 h 744"/>
                <a:gd name="T22" fmla="*/ 288 w 968"/>
                <a:gd name="T23" fmla="*/ 172 h 744"/>
                <a:gd name="T24" fmla="*/ 144 w 968"/>
                <a:gd name="T25" fmla="*/ 172 h 744"/>
                <a:gd name="T26" fmla="*/ 0 w 968"/>
                <a:gd name="T27" fmla="*/ 60 h 744"/>
                <a:gd name="T28" fmla="*/ 144 w 968"/>
                <a:gd name="T29" fmla="*/ 5 h 744"/>
                <a:gd name="T30" fmla="*/ 288 w 968"/>
                <a:gd name="T31" fmla="*/ 33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720" name="Rectangle 21">
            <a:extLst>
              <a:ext uri="{FF2B5EF4-FFF2-40B4-BE49-F238E27FC236}">
                <a16:creationId xmlns:a16="http://schemas.microsoft.com/office/drawing/2014/main" id="{25877287-8779-B200-9370-DB3D76AC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00600"/>
            <a:ext cx="2438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5721" name="Group 22">
            <a:extLst>
              <a:ext uri="{FF2B5EF4-FFF2-40B4-BE49-F238E27FC236}">
                <a16:creationId xmlns:a16="http://schemas.microsoft.com/office/drawing/2014/main" id="{BBCF07AA-7FA3-7D76-3910-B11C29A4830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486400"/>
            <a:ext cx="1536700" cy="571500"/>
            <a:chOff x="2688" y="3120"/>
            <a:chExt cx="968" cy="432"/>
          </a:xfrm>
        </p:grpSpPr>
        <p:sp>
          <p:nvSpPr>
            <p:cNvPr id="115724" name="Freeform 23">
              <a:extLst>
                <a:ext uri="{FF2B5EF4-FFF2-40B4-BE49-F238E27FC236}">
                  <a16:creationId xmlns:a16="http://schemas.microsoft.com/office/drawing/2014/main" id="{C4B2DB0D-CC8B-7B05-6E15-04CDE9CC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120"/>
              <a:ext cx="968" cy="432"/>
            </a:xfrm>
            <a:custGeom>
              <a:avLst/>
              <a:gdLst>
                <a:gd name="T0" fmla="*/ 288 w 968"/>
                <a:gd name="T1" fmla="*/ 33 h 744"/>
                <a:gd name="T2" fmla="*/ 576 w 968"/>
                <a:gd name="T3" fmla="*/ 144 h 744"/>
                <a:gd name="T4" fmla="*/ 768 w 968"/>
                <a:gd name="T5" fmla="*/ 60 h 744"/>
                <a:gd name="T6" fmla="*/ 864 w 968"/>
                <a:gd name="T7" fmla="*/ 33 h 744"/>
                <a:gd name="T8" fmla="*/ 960 w 968"/>
                <a:gd name="T9" fmla="*/ 172 h 744"/>
                <a:gd name="T10" fmla="*/ 816 w 968"/>
                <a:gd name="T11" fmla="*/ 283 h 744"/>
                <a:gd name="T12" fmla="*/ 576 w 968"/>
                <a:gd name="T13" fmla="*/ 255 h 744"/>
                <a:gd name="T14" fmla="*/ 528 w 968"/>
                <a:gd name="T15" fmla="*/ 339 h 744"/>
                <a:gd name="T16" fmla="*/ 480 w 968"/>
                <a:gd name="T17" fmla="*/ 423 h 744"/>
                <a:gd name="T18" fmla="*/ 384 w 968"/>
                <a:gd name="T19" fmla="*/ 283 h 744"/>
                <a:gd name="T20" fmla="*/ 240 w 968"/>
                <a:gd name="T21" fmla="*/ 228 h 744"/>
                <a:gd name="T22" fmla="*/ 288 w 968"/>
                <a:gd name="T23" fmla="*/ 172 h 744"/>
                <a:gd name="T24" fmla="*/ 144 w 968"/>
                <a:gd name="T25" fmla="*/ 172 h 744"/>
                <a:gd name="T26" fmla="*/ 0 w 968"/>
                <a:gd name="T27" fmla="*/ 60 h 744"/>
                <a:gd name="T28" fmla="*/ 144 w 968"/>
                <a:gd name="T29" fmla="*/ 5 h 744"/>
                <a:gd name="T30" fmla="*/ 288 w 968"/>
                <a:gd name="T31" fmla="*/ 33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5" name="Rectangle 24">
              <a:extLst>
                <a:ext uri="{FF2B5EF4-FFF2-40B4-BE49-F238E27FC236}">
                  <a16:creationId xmlns:a16="http://schemas.microsoft.com/office/drawing/2014/main" id="{4D1F0005-3B99-B4B5-CB69-86DA6676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5722" name="AutoShape 25">
            <a:extLst>
              <a:ext uri="{FF2B5EF4-FFF2-40B4-BE49-F238E27FC236}">
                <a16:creationId xmlns:a16="http://schemas.microsoft.com/office/drawing/2014/main" id="{B5847A3F-F9DB-FE37-7B60-8E3CEDDD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18100"/>
            <a:ext cx="1066800" cy="317500"/>
          </a:xfrm>
          <a:prstGeom prst="rightArrow">
            <a:avLst>
              <a:gd name="adj1" fmla="val 50000"/>
              <a:gd name="adj2" fmla="val 8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5723" name="Rectangle 26">
            <a:extLst>
              <a:ext uri="{FF2B5EF4-FFF2-40B4-BE49-F238E27FC236}">
                <a16:creationId xmlns:a16="http://schemas.microsoft.com/office/drawing/2014/main" id="{54739822-E7C8-2E99-E868-2937A078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2438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>
            <a:extLst>
              <a:ext uri="{FF2B5EF4-FFF2-40B4-BE49-F238E27FC236}">
                <a16:creationId xmlns:a16="http://schemas.microsoft.com/office/drawing/2014/main" id="{932EA190-6F56-0B30-2D17-8E652D4286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AC665-0419-4DA9-B429-73E544F6E850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16739" name="Footer Placeholder 4">
            <a:extLst>
              <a:ext uri="{FF2B5EF4-FFF2-40B4-BE49-F238E27FC236}">
                <a16:creationId xmlns:a16="http://schemas.microsoft.com/office/drawing/2014/main" id="{FC6186A3-2F90-463D-4EB1-D52B0E8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16740" name="Slide Number Placeholder 5">
            <a:extLst>
              <a:ext uri="{FF2B5EF4-FFF2-40B4-BE49-F238E27FC236}">
                <a16:creationId xmlns:a16="http://schemas.microsoft.com/office/drawing/2014/main" id="{43090A8D-1035-3E19-DCA4-3230E01A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61F599-DAB9-43E5-B8BC-09DE0FE4E1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C94B7087-274E-4C39-0740-8F4D6A147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534400" cy="4525963"/>
          </a:xfrm>
        </p:spPr>
        <p:txBody>
          <a:bodyPr/>
          <a:lstStyle/>
          <a:p>
            <a:pPr marL="990600" lvl="1" indent="-533400" eaLnBrk="1" hangingPunct="1"/>
            <a:r>
              <a:rPr lang="en-US" altLang="en-US">
                <a:latin typeface="Times New Roman" panose="02020603050405020304" pitchFamily="18" charset="0"/>
              </a:rPr>
              <a:t>If both the above tests fails we use other computation saving approaches depending upon type of object</a:t>
            </a:r>
          </a:p>
          <a:p>
            <a:pPr marL="1371600" lvl="2" indent="-457200" eaLnBrk="1" hangingPunct="1"/>
            <a:r>
              <a:rPr lang="en-US" altLang="en-US" b="1">
                <a:latin typeface="Times New Roman" panose="02020603050405020304" pitchFamily="18" charset="0"/>
              </a:rPr>
              <a:t>Circle: </a:t>
            </a:r>
            <a:r>
              <a:rPr lang="en-US" altLang="en-US">
                <a:latin typeface="Times New Roman" panose="02020603050405020304" pitchFamily="18" charset="0"/>
              </a:rPr>
              <a:t>Use coordinate extent of individual quadrant, then octant if required.</a:t>
            </a:r>
          </a:p>
          <a:p>
            <a:pPr marL="1371600" lvl="2" indent="-457200" eaLnBrk="1" hangingPunct="1"/>
            <a:r>
              <a:rPr lang="en-US" altLang="en-US" b="1">
                <a:latin typeface="Times New Roman" panose="02020603050405020304" pitchFamily="18" charset="0"/>
              </a:rPr>
              <a:t>Ellipse: </a:t>
            </a:r>
            <a:r>
              <a:rPr lang="en-US" altLang="en-US">
                <a:latin typeface="Times New Roman" panose="02020603050405020304" pitchFamily="18" charset="0"/>
              </a:rPr>
              <a:t>Use coordinate extent of individual quadrant.</a:t>
            </a:r>
          </a:p>
          <a:p>
            <a:pPr marL="1371600" lvl="2" indent="-457200" eaLnBrk="1" hangingPunct="1"/>
            <a:r>
              <a:rPr lang="en-US" altLang="en-US" b="1">
                <a:latin typeface="Times New Roman" panose="02020603050405020304" pitchFamily="18" charset="0"/>
              </a:rPr>
              <a:t>Point: </a:t>
            </a:r>
            <a:r>
              <a:rPr lang="en-US" altLang="en-US">
                <a:latin typeface="Times New Roman" panose="02020603050405020304" pitchFamily="18" charset="0"/>
              </a:rPr>
              <a:t>Use point clipping</a:t>
            </a:r>
          </a:p>
        </p:txBody>
      </p:sp>
      <p:sp>
        <p:nvSpPr>
          <p:cNvPr id="116742" name="Rectangle 3">
            <a:extLst>
              <a:ext uri="{FF2B5EF4-FFF2-40B4-BE49-F238E27FC236}">
                <a16:creationId xmlns:a16="http://schemas.microsoft.com/office/drawing/2014/main" id="{FAFEF953-A0A5-1D21-488B-EAFE1F772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Curve Clipping</a:t>
            </a:r>
          </a:p>
        </p:txBody>
      </p:sp>
      <p:grpSp>
        <p:nvGrpSpPr>
          <p:cNvPr id="116743" name="Group 23">
            <a:extLst>
              <a:ext uri="{FF2B5EF4-FFF2-40B4-BE49-F238E27FC236}">
                <a16:creationId xmlns:a16="http://schemas.microsoft.com/office/drawing/2014/main" id="{AA7DA730-DE5F-8D25-2F7B-AF58B830F52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7010400" cy="1143000"/>
            <a:chOff x="672" y="1248"/>
            <a:chExt cx="4416" cy="720"/>
          </a:xfrm>
        </p:grpSpPr>
        <p:grpSp>
          <p:nvGrpSpPr>
            <p:cNvPr id="116744" name="Group 6">
              <a:extLst>
                <a:ext uri="{FF2B5EF4-FFF2-40B4-BE49-F238E27FC236}">
                  <a16:creationId xmlns:a16="http://schemas.microsoft.com/office/drawing/2014/main" id="{22A20733-9C33-BCDA-ED28-EBD28E50F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968" cy="360"/>
              <a:chOff x="2688" y="3120"/>
              <a:chExt cx="968" cy="432"/>
            </a:xfrm>
          </p:grpSpPr>
          <p:sp>
            <p:nvSpPr>
              <p:cNvPr id="116750" name="Freeform 7">
                <a:extLst>
                  <a:ext uri="{FF2B5EF4-FFF2-40B4-BE49-F238E27FC236}">
                    <a16:creationId xmlns:a16="http://schemas.microsoft.com/office/drawing/2014/main" id="{DCD5DBDB-A149-15A1-1694-F18B38B0F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120"/>
                <a:ext cx="968" cy="432"/>
              </a:xfrm>
              <a:custGeom>
                <a:avLst/>
                <a:gdLst>
                  <a:gd name="T0" fmla="*/ 288 w 968"/>
                  <a:gd name="T1" fmla="*/ 33 h 744"/>
                  <a:gd name="T2" fmla="*/ 576 w 968"/>
                  <a:gd name="T3" fmla="*/ 144 h 744"/>
                  <a:gd name="T4" fmla="*/ 768 w 968"/>
                  <a:gd name="T5" fmla="*/ 60 h 744"/>
                  <a:gd name="T6" fmla="*/ 864 w 968"/>
                  <a:gd name="T7" fmla="*/ 33 h 744"/>
                  <a:gd name="T8" fmla="*/ 960 w 968"/>
                  <a:gd name="T9" fmla="*/ 172 h 744"/>
                  <a:gd name="T10" fmla="*/ 816 w 968"/>
                  <a:gd name="T11" fmla="*/ 283 h 744"/>
                  <a:gd name="T12" fmla="*/ 576 w 968"/>
                  <a:gd name="T13" fmla="*/ 255 h 744"/>
                  <a:gd name="T14" fmla="*/ 528 w 968"/>
                  <a:gd name="T15" fmla="*/ 339 h 744"/>
                  <a:gd name="T16" fmla="*/ 480 w 968"/>
                  <a:gd name="T17" fmla="*/ 423 h 744"/>
                  <a:gd name="T18" fmla="*/ 384 w 968"/>
                  <a:gd name="T19" fmla="*/ 283 h 744"/>
                  <a:gd name="T20" fmla="*/ 240 w 968"/>
                  <a:gd name="T21" fmla="*/ 228 h 744"/>
                  <a:gd name="T22" fmla="*/ 288 w 968"/>
                  <a:gd name="T23" fmla="*/ 172 h 744"/>
                  <a:gd name="T24" fmla="*/ 144 w 968"/>
                  <a:gd name="T25" fmla="*/ 172 h 744"/>
                  <a:gd name="T26" fmla="*/ 0 w 968"/>
                  <a:gd name="T27" fmla="*/ 60 h 744"/>
                  <a:gd name="T28" fmla="*/ 144 w 968"/>
                  <a:gd name="T29" fmla="*/ 5 h 744"/>
                  <a:gd name="T30" fmla="*/ 288 w 968"/>
                  <a:gd name="T31" fmla="*/ 33 h 7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68"/>
                  <a:gd name="T49" fmla="*/ 0 h 744"/>
                  <a:gd name="T50" fmla="*/ 968 w 968"/>
                  <a:gd name="T51" fmla="*/ 744 h 7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68" h="744">
                    <a:moveTo>
                      <a:pt x="288" y="56"/>
                    </a:moveTo>
                    <a:cubicBezTo>
                      <a:pt x="360" y="96"/>
                      <a:pt x="496" y="240"/>
                      <a:pt x="576" y="248"/>
                    </a:cubicBezTo>
                    <a:cubicBezTo>
                      <a:pt x="656" y="256"/>
                      <a:pt x="720" y="136"/>
                      <a:pt x="768" y="104"/>
                    </a:cubicBezTo>
                    <a:cubicBezTo>
                      <a:pt x="816" y="72"/>
                      <a:pt x="832" y="24"/>
                      <a:pt x="864" y="56"/>
                    </a:cubicBezTo>
                    <a:cubicBezTo>
                      <a:pt x="896" y="88"/>
                      <a:pt x="968" y="224"/>
                      <a:pt x="960" y="296"/>
                    </a:cubicBezTo>
                    <a:cubicBezTo>
                      <a:pt x="952" y="368"/>
                      <a:pt x="880" y="464"/>
                      <a:pt x="816" y="488"/>
                    </a:cubicBezTo>
                    <a:cubicBezTo>
                      <a:pt x="752" y="512"/>
                      <a:pt x="624" y="424"/>
                      <a:pt x="576" y="440"/>
                    </a:cubicBezTo>
                    <a:cubicBezTo>
                      <a:pt x="528" y="456"/>
                      <a:pt x="544" y="536"/>
                      <a:pt x="528" y="584"/>
                    </a:cubicBezTo>
                    <a:cubicBezTo>
                      <a:pt x="512" y="632"/>
                      <a:pt x="504" y="744"/>
                      <a:pt x="480" y="728"/>
                    </a:cubicBezTo>
                    <a:cubicBezTo>
                      <a:pt x="456" y="712"/>
                      <a:pt x="424" y="544"/>
                      <a:pt x="384" y="488"/>
                    </a:cubicBezTo>
                    <a:cubicBezTo>
                      <a:pt x="344" y="432"/>
                      <a:pt x="256" y="424"/>
                      <a:pt x="240" y="392"/>
                    </a:cubicBezTo>
                    <a:cubicBezTo>
                      <a:pt x="224" y="360"/>
                      <a:pt x="304" y="312"/>
                      <a:pt x="288" y="296"/>
                    </a:cubicBezTo>
                    <a:cubicBezTo>
                      <a:pt x="272" y="280"/>
                      <a:pt x="192" y="328"/>
                      <a:pt x="144" y="296"/>
                    </a:cubicBezTo>
                    <a:cubicBezTo>
                      <a:pt x="96" y="264"/>
                      <a:pt x="0" y="152"/>
                      <a:pt x="0" y="104"/>
                    </a:cubicBezTo>
                    <a:cubicBezTo>
                      <a:pt x="0" y="56"/>
                      <a:pt x="96" y="16"/>
                      <a:pt x="144" y="8"/>
                    </a:cubicBezTo>
                    <a:cubicBezTo>
                      <a:pt x="192" y="0"/>
                      <a:pt x="216" y="16"/>
                      <a:pt x="28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51" name="Rectangle 8">
                <a:extLst>
                  <a:ext uri="{FF2B5EF4-FFF2-40B4-BE49-F238E27FC236}">
                    <a16:creationId xmlns:a16="http://schemas.microsoft.com/office/drawing/2014/main" id="{C58B95DC-665C-8BE6-1D34-63605B392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96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6745" name="Rectangle 5">
              <a:extLst>
                <a:ext uri="{FF2B5EF4-FFF2-40B4-BE49-F238E27FC236}">
                  <a16:creationId xmlns:a16="http://schemas.microsoft.com/office/drawing/2014/main" id="{4F8B8D09-CBF4-5E37-B4FD-016AB7F5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48"/>
              <a:ext cx="1536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746" name="Freeform 19">
              <a:extLst>
                <a:ext uri="{FF2B5EF4-FFF2-40B4-BE49-F238E27FC236}">
                  <a16:creationId xmlns:a16="http://schemas.microsoft.com/office/drawing/2014/main" id="{4E81DEB7-F280-76FD-B3FA-59FAE458A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440"/>
              <a:ext cx="968" cy="360"/>
            </a:xfrm>
            <a:custGeom>
              <a:avLst/>
              <a:gdLst>
                <a:gd name="T0" fmla="*/ 288 w 968"/>
                <a:gd name="T1" fmla="*/ 27 h 744"/>
                <a:gd name="T2" fmla="*/ 576 w 968"/>
                <a:gd name="T3" fmla="*/ 120 h 744"/>
                <a:gd name="T4" fmla="*/ 768 w 968"/>
                <a:gd name="T5" fmla="*/ 50 h 744"/>
                <a:gd name="T6" fmla="*/ 864 w 968"/>
                <a:gd name="T7" fmla="*/ 27 h 744"/>
                <a:gd name="T8" fmla="*/ 960 w 968"/>
                <a:gd name="T9" fmla="*/ 143 h 744"/>
                <a:gd name="T10" fmla="*/ 816 w 968"/>
                <a:gd name="T11" fmla="*/ 236 h 744"/>
                <a:gd name="T12" fmla="*/ 576 w 968"/>
                <a:gd name="T13" fmla="*/ 213 h 744"/>
                <a:gd name="T14" fmla="*/ 528 w 968"/>
                <a:gd name="T15" fmla="*/ 283 h 744"/>
                <a:gd name="T16" fmla="*/ 480 w 968"/>
                <a:gd name="T17" fmla="*/ 352 h 744"/>
                <a:gd name="T18" fmla="*/ 384 w 968"/>
                <a:gd name="T19" fmla="*/ 236 h 744"/>
                <a:gd name="T20" fmla="*/ 240 w 968"/>
                <a:gd name="T21" fmla="*/ 190 h 744"/>
                <a:gd name="T22" fmla="*/ 288 w 968"/>
                <a:gd name="T23" fmla="*/ 143 h 744"/>
                <a:gd name="T24" fmla="*/ 144 w 968"/>
                <a:gd name="T25" fmla="*/ 143 h 744"/>
                <a:gd name="T26" fmla="*/ 0 w 968"/>
                <a:gd name="T27" fmla="*/ 50 h 744"/>
                <a:gd name="T28" fmla="*/ 144 w 968"/>
                <a:gd name="T29" fmla="*/ 4 h 744"/>
                <a:gd name="T30" fmla="*/ 288 w 968"/>
                <a:gd name="T31" fmla="*/ 27 h 7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68"/>
                <a:gd name="T49" fmla="*/ 0 h 744"/>
                <a:gd name="T50" fmla="*/ 968 w 968"/>
                <a:gd name="T51" fmla="*/ 744 h 7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68" h="744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47" name="Rectangle 22">
              <a:extLst>
                <a:ext uri="{FF2B5EF4-FFF2-40B4-BE49-F238E27FC236}">
                  <a16:creationId xmlns:a16="http://schemas.microsoft.com/office/drawing/2014/main" id="{735AF664-D23B-9D02-94CC-9EB740D3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44"/>
              <a:ext cx="480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748" name="Rectangle 21">
              <a:extLst>
                <a:ext uri="{FF2B5EF4-FFF2-40B4-BE49-F238E27FC236}">
                  <a16:creationId xmlns:a16="http://schemas.microsoft.com/office/drawing/2014/main" id="{6E7475E8-B519-1CDB-2443-574721DC6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48"/>
              <a:ext cx="1536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749" name="AutoShape 9">
              <a:extLst>
                <a:ext uri="{FF2B5EF4-FFF2-40B4-BE49-F238E27FC236}">
                  <a16:creationId xmlns:a16="http://schemas.microsoft.com/office/drawing/2014/main" id="{B29078B4-0C2E-5307-9DF3-3444B10C2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88"/>
              <a:ext cx="672" cy="200"/>
            </a:xfrm>
            <a:prstGeom prst="rightArrow">
              <a:avLst>
                <a:gd name="adj1" fmla="val 50000"/>
                <a:gd name="adj2" fmla="val 84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A630F567-A401-E7F8-C4D3-0DCF418F45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A9178-4726-4508-BF19-C98A3F01C9CE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6AB3E175-AF16-078F-EAC6-9F65406D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DCF41E2E-73D2-4A0C-C339-25DA1BD7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C9EA5-1B30-4B43-BCFA-6B79809A630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3F1A948-5137-8EBF-4277-D4C40E905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1.2 Shielding: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Shielding or exterior clipping </a:t>
            </a:r>
            <a:r>
              <a:rPr lang="en-US" altLang="en-US" sz="2400">
                <a:latin typeface="Times New Roman" panose="02020603050405020304" pitchFamily="18" charset="0"/>
              </a:rPr>
              <a:t>is the reverse operation of clipping where window act as the block used to abstract the view. </a:t>
            </a:r>
          </a:p>
          <a:p>
            <a:pPr lvl="1"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Examples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A multi view window system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The design of page layouts in advertising or publishing applications or for adding labels or design patterns to picture.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Combining graphs, maps o schematics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1CD2E13F-5EEC-61EB-9D59-10CDAFFC1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>
            <a:extLst>
              <a:ext uri="{FF2B5EF4-FFF2-40B4-BE49-F238E27FC236}">
                <a16:creationId xmlns:a16="http://schemas.microsoft.com/office/drawing/2014/main" id="{F9A676E5-B222-A8BB-04F3-F12A15D7C5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Times New Roman" panose="02020603050405020304" pitchFamily="18" charset="0"/>
              </a:rPr>
              <a:t>Any Question !</a:t>
            </a:r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D5071D7F-EE97-B17C-371A-84F53BA587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D4928D10-05E5-5D0C-9DE4-0901FE0AFA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0F082-B856-4A15-BC47-43CF2CEB48EC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301D8A6D-21E8-539B-D5E9-6E99CF6C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38B2A9DE-8553-D83E-026A-74BFBA25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22B33-E7BC-48E5-B30B-0ECDE2FE08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56DC90DD-D7A4-D338-E8BA-E67CD093A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8" name="Freeform 4">
            <a:extLst>
              <a:ext uri="{FF2B5EF4-FFF2-40B4-BE49-F238E27FC236}">
                <a16:creationId xmlns:a16="http://schemas.microsoft.com/office/drawing/2014/main" id="{070EF08C-F9D6-1B25-4E8F-097F88A97D5B}"/>
              </a:ext>
            </a:extLst>
          </p:cNvPr>
          <p:cNvSpPr>
            <a:spLocks/>
          </p:cNvSpPr>
          <p:nvPr/>
        </p:nvSpPr>
        <p:spPr bwMode="auto">
          <a:xfrm>
            <a:off x="1835150" y="3122613"/>
            <a:ext cx="5472113" cy="2447925"/>
          </a:xfrm>
          <a:custGeom>
            <a:avLst/>
            <a:gdLst>
              <a:gd name="T0" fmla="*/ 0 w 4627"/>
              <a:gd name="T1" fmla="*/ 2401209 h 2358"/>
              <a:gd name="T2" fmla="*/ 2252945 w 4627"/>
              <a:gd name="T3" fmla="*/ 611462 h 2358"/>
              <a:gd name="T4" fmla="*/ 2682246 w 4627"/>
              <a:gd name="T5" fmla="*/ 1270679 h 2358"/>
              <a:gd name="T6" fmla="*/ 3003926 w 4627"/>
              <a:gd name="T7" fmla="*/ 282373 h 2358"/>
              <a:gd name="T8" fmla="*/ 3540849 w 4627"/>
              <a:gd name="T9" fmla="*/ 847119 h 2358"/>
              <a:gd name="T10" fmla="*/ 4076588 w 4627"/>
              <a:gd name="T11" fmla="*/ 0 h 2358"/>
              <a:gd name="T12" fmla="*/ 5472113 w 4627"/>
              <a:gd name="T13" fmla="*/ 2447925 h 2358"/>
              <a:gd name="T14" fmla="*/ 0 w 4627"/>
              <a:gd name="T15" fmla="*/ 2401209 h 23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27"/>
              <a:gd name="T25" fmla="*/ 0 h 2358"/>
              <a:gd name="T26" fmla="*/ 4627 w 4627"/>
              <a:gd name="T27" fmla="*/ 2358 h 23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27" h="2358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5">
            <a:extLst>
              <a:ext uri="{FF2B5EF4-FFF2-40B4-BE49-F238E27FC236}">
                <a16:creationId xmlns:a16="http://schemas.microsoft.com/office/drawing/2014/main" id="{37296E1F-D405-5CBE-F1A9-ABDA9E2CF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585946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6">
            <a:extLst>
              <a:ext uri="{FF2B5EF4-FFF2-40B4-BE49-F238E27FC236}">
                <a16:creationId xmlns:a16="http://schemas.microsoft.com/office/drawing/2014/main" id="{AABC34F6-B4E0-E01B-3DC4-2B51309575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25463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Rectangle 7">
            <a:extLst>
              <a:ext uri="{FF2B5EF4-FFF2-40B4-BE49-F238E27FC236}">
                <a16:creationId xmlns:a16="http://schemas.microsoft.com/office/drawing/2014/main" id="{A97AA6A6-EA60-4DAA-0D0E-91A3EC74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906713"/>
            <a:ext cx="2808288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2" name="Line 8">
            <a:extLst>
              <a:ext uri="{FF2B5EF4-FFF2-40B4-BE49-F238E27FC236}">
                <a16:creationId xmlns:a16="http://schemas.microsoft.com/office/drawing/2014/main" id="{5F5972F7-E136-420C-C74F-7E11A1C1D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9">
            <a:extLst>
              <a:ext uri="{FF2B5EF4-FFF2-40B4-BE49-F238E27FC236}">
                <a16:creationId xmlns:a16="http://schemas.microsoft.com/office/drawing/2014/main" id="{03236B1E-A421-881F-FF8E-67814BDDD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778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0">
            <a:extLst>
              <a:ext uri="{FF2B5EF4-FFF2-40B4-BE49-F238E27FC236}">
                <a16:creationId xmlns:a16="http://schemas.microsoft.com/office/drawing/2014/main" id="{7878019B-E8A9-D63C-BA90-6EA505550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1">
            <a:extLst>
              <a:ext uri="{FF2B5EF4-FFF2-40B4-BE49-F238E27FC236}">
                <a16:creationId xmlns:a16="http://schemas.microsoft.com/office/drawing/2014/main" id="{D789462D-32C8-3B6A-1EA5-B75EC9C3F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757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12">
            <a:extLst>
              <a:ext uri="{FF2B5EF4-FFF2-40B4-BE49-F238E27FC236}">
                <a16:creationId xmlns:a16="http://schemas.microsoft.com/office/drawing/2014/main" id="{23822757-1359-1F97-5FFD-8E58F208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2690813"/>
            <a:ext cx="750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13327" name="Text Box 13">
            <a:extLst>
              <a:ext uri="{FF2B5EF4-FFF2-40B4-BE49-F238E27FC236}">
                <a16:creationId xmlns:a16="http://schemas.microsoft.com/office/drawing/2014/main" id="{8AB7B31D-9274-50CA-01D7-231F43A5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62475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wy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13328" name="Text Box 14">
            <a:extLst>
              <a:ext uri="{FF2B5EF4-FFF2-40B4-BE49-F238E27FC236}">
                <a16:creationId xmlns:a16="http://schemas.microsoft.com/office/drawing/2014/main" id="{FAD94165-524D-869E-E125-D0383C9C7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905500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min</a:t>
            </a:r>
            <a:endParaRPr lang="en-US" altLang="en-US" sz="1800" baseline="0"/>
          </a:p>
        </p:txBody>
      </p:sp>
      <p:sp>
        <p:nvSpPr>
          <p:cNvPr id="13329" name="Text Box 15">
            <a:extLst>
              <a:ext uri="{FF2B5EF4-FFF2-40B4-BE49-F238E27FC236}">
                <a16:creationId xmlns:a16="http://schemas.microsoft.com/office/drawing/2014/main" id="{0718C3C3-F3EC-B2EE-DEC1-7BD094CE4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903913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wx</a:t>
            </a:r>
            <a:r>
              <a:rPr lang="en-IE" altLang="en-US" sz="1800"/>
              <a:t>max</a:t>
            </a:r>
            <a:endParaRPr lang="en-US" altLang="en-US" sz="1800" baseline="0"/>
          </a:p>
        </p:txBody>
      </p:sp>
      <p:sp>
        <p:nvSpPr>
          <p:cNvPr id="13330" name="Text Box 16">
            <a:extLst>
              <a:ext uri="{FF2B5EF4-FFF2-40B4-BE49-F238E27FC236}">
                <a16:creationId xmlns:a16="http://schemas.microsoft.com/office/drawing/2014/main" id="{9D45436A-BAB1-7F62-5FDE-4C2EF03E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03475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Window</a:t>
            </a:r>
            <a:endParaRPr lang="en-US" altLang="en-US" sz="1800" baseline="0"/>
          </a:p>
        </p:txBody>
      </p:sp>
      <p:sp>
        <p:nvSpPr>
          <p:cNvPr id="13331" name="Oval 17">
            <a:extLst>
              <a:ext uri="{FF2B5EF4-FFF2-40B4-BE49-F238E27FC236}">
                <a16:creationId xmlns:a16="http://schemas.microsoft.com/office/drawing/2014/main" id="{0BE77A58-9158-FCE0-118C-C3093768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6893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2" name="Oval 18">
            <a:extLst>
              <a:ext uri="{FF2B5EF4-FFF2-40B4-BE49-F238E27FC236}">
                <a16:creationId xmlns:a16="http://schemas.microsoft.com/office/drawing/2014/main" id="{78725C0B-DF0C-7DF8-5337-E5A8B69F2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544671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3" name="Oval 19">
            <a:extLst>
              <a:ext uri="{FF2B5EF4-FFF2-40B4-BE49-F238E27FC236}">
                <a16:creationId xmlns:a16="http://schemas.microsoft.com/office/drawing/2014/main" id="{E4594F92-039C-BDA5-8C33-7CF554F2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4306888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4" name="Oval 20">
            <a:extLst>
              <a:ext uri="{FF2B5EF4-FFF2-40B4-BE49-F238E27FC236}">
                <a16:creationId xmlns:a16="http://schemas.microsoft.com/office/drawing/2014/main" id="{775A8C0D-D588-4AFC-46A6-806B6DD6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6550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5" name="Oval 21">
            <a:extLst>
              <a:ext uri="{FF2B5EF4-FFF2-40B4-BE49-F238E27FC236}">
                <a16:creationId xmlns:a16="http://schemas.microsoft.com/office/drawing/2014/main" id="{BA48E87A-1C1B-6624-F01A-CFE74906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9052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6" name="Oval 22">
            <a:extLst>
              <a:ext uri="{FF2B5EF4-FFF2-40B4-BE49-F238E27FC236}">
                <a16:creationId xmlns:a16="http://schemas.microsoft.com/office/drawing/2014/main" id="{7DD6A65E-2748-2FB2-54C6-5AF3359C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307022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7" name="Oval 23">
            <a:extLst>
              <a:ext uri="{FF2B5EF4-FFF2-40B4-BE49-F238E27FC236}">
                <a16:creationId xmlns:a16="http://schemas.microsoft.com/office/drawing/2014/main" id="{85DAECE0-1F0F-9E82-1FE4-A0ED2CCB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50386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38" name="Text Box 24">
            <a:extLst>
              <a:ext uri="{FF2B5EF4-FFF2-40B4-BE49-F238E27FC236}">
                <a16:creationId xmlns:a16="http://schemas.microsoft.com/office/drawing/2014/main" id="{AA17AA5D-3138-3CD9-E034-F9C4726B0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67400"/>
            <a:ext cx="207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/>
              <a:t>World Coordinates</a:t>
            </a:r>
            <a:endParaRPr lang="en-US" altLang="en-US" sz="1800" baseline="0"/>
          </a:p>
        </p:txBody>
      </p:sp>
      <p:sp>
        <p:nvSpPr>
          <p:cNvPr id="13339" name="Rectangle 25">
            <a:extLst>
              <a:ext uri="{FF2B5EF4-FFF2-40B4-BE49-F238E27FC236}">
                <a16:creationId xmlns:a16="http://schemas.microsoft.com/office/drawing/2014/main" id="{E9AF446F-A221-4A03-1582-58AE82CB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40" name="Rectangle 26">
            <a:extLst>
              <a:ext uri="{FF2B5EF4-FFF2-40B4-BE49-F238E27FC236}">
                <a16:creationId xmlns:a16="http://schemas.microsoft.com/office/drawing/2014/main" id="{83F4CB77-0278-9A1D-FEFB-ADC14ED4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2895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41" name="Line 27">
            <a:extLst>
              <a:ext uri="{FF2B5EF4-FFF2-40B4-BE49-F238E27FC236}">
                <a16:creationId xmlns:a16="http://schemas.microsoft.com/office/drawing/2014/main" id="{99303795-22BE-F9AD-1E52-971730426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30">
            <a:extLst>
              <a:ext uri="{FF2B5EF4-FFF2-40B4-BE49-F238E27FC236}">
                <a16:creationId xmlns:a16="http://schemas.microsoft.com/office/drawing/2014/main" id="{6BE9B7BF-8A44-4D36-0F7C-E72FE5CD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32">
            <a:extLst>
              <a:ext uri="{FF2B5EF4-FFF2-40B4-BE49-F238E27FC236}">
                <a16:creationId xmlns:a16="http://schemas.microsoft.com/office/drawing/2014/main" id="{4997713C-BD38-3096-1393-6A60188D9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006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324CB1C4-7C7F-EF19-77A0-89F6BFDD43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F24014-74BB-4A33-A1AD-54C1EB820B0F}" type="datetime4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October 15, 2022</a:t>
            </a:fld>
            <a:endParaRPr lang="en-US" altLang="en-US" sz="1400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56266195-E74E-A446-A6E2-F683A9A6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Computer Graphics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CC0AD9A1-836B-7E38-9509-B9CF018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BB8C6-FD8D-4F11-85BD-B5A0C5D8F2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A3A2EC4-ADE0-9CC6-E564-4D0467230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Times New Roman" panose="02020603050405020304" pitchFamily="18" charset="0"/>
              </a:rPr>
              <a:t>2D Clipping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3DD7DA1E-0D3F-2283-F58C-77D76ED07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17526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z="2800" b="1">
                <a:latin typeface="Times New Roman" panose="02020603050405020304" pitchFamily="18" charset="0"/>
              </a:rPr>
              <a:t>1.3 Example:</a:t>
            </a:r>
          </a:p>
          <a:p>
            <a:pPr marL="0" indent="0" eaLnBrk="1" hangingPunct="1"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For the image below consider which lines and points should be kept and which ones should be clipped against the clipping window</a:t>
            </a:r>
          </a:p>
        </p:txBody>
      </p:sp>
      <p:sp>
        <p:nvSpPr>
          <p:cNvPr id="15367" name="Line 4">
            <a:extLst>
              <a:ext uri="{FF2B5EF4-FFF2-40B4-BE49-F238E27FC236}">
                <a16:creationId xmlns:a16="http://schemas.microsoft.com/office/drawing/2014/main" id="{E2F8E779-A710-1B70-4610-7C6AD4610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6259513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5">
            <a:extLst>
              <a:ext uri="{FF2B5EF4-FFF2-40B4-BE49-F238E27FC236}">
                <a16:creationId xmlns:a16="http://schemas.microsoft.com/office/drawing/2014/main" id="{083D0E76-CC5F-E04E-6D7B-7EBABE5C7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5850" y="294640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5B6B9A15-89E5-867F-8B66-D4F58104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3956050"/>
            <a:ext cx="2165350" cy="144462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70" name="Line 7">
            <a:extLst>
              <a:ext uri="{FF2B5EF4-FFF2-40B4-BE49-F238E27FC236}">
                <a16:creationId xmlns:a16="http://schemas.microsoft.com/office/drawing/2014/main" id="{B56A060C-DFE7-0A94-31CC-D9DF1BF13F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9963" y="3938588"/>
            <a:ext cx="2444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8">
            <a:extLst>
              <a:ext uri="{FF2B5EF4-FFF2-40B4-BE49-F238E27FC236}">
                <a16:creationId xmlns:a16="http://schemas.microsoft.com/office/drawing/2014/main" id="{BDC30800-2F92-749E-E344-86207BD68A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9963" y="5416550"/>
            <a:ext cx="2159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9">
            <a:extLst>
              <a:ext uri="{FF2B5EF4-FFF2-40B4-BE49-F238E27FC236}">
                <a16:creationId xmlns:a16="http://schemas.microsoft.com/office/drawing/2014/main" id="{ABE3FAD7-7D3B-C20C-08C2-F4BC5CB7D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938" y="6157913"/>
            <a:ext cx="0" cy="2174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0">
            <a:extLst>
              <a:ext uri="{FF2B5EF4-FFF2-40B4-BE49-F238E27FC236}">
                <a16:creationId xmlns:a16="http://schemas.microsoft.com/office/drawing/2014/main" id="{B7C15866-3FFC-3DA3-932F-FA60AA6FF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6157913"/>
            <a:ext cx="0" cy="2174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Text Box 11">
            <a:extLst>
              <a:ext uri="{FF2B5EF4-FFF2-40B4-BE49-F238E27FC236}">
                <a16:creationId xmlns:a16="http://schemas.microsoft.com/office/drawing/2014/main" id="{180E716B-9C03-2D18-0A8E-1867EE93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06813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>
                <a:solidFill>
                  <a:srgbClr val="3333CC"/>
                </a:solidFill>
              </a:rPr>
              <a:t>wy</a:t>
            </a:r>
            <a:r>
              <a:rPr lang="en-IE" altLang="en-US" sz="1800">
                <a:solidFill>
                  <a:srgbClr val="3333CC"/>
                </a:solidFill>
              </a:rPr>
              <a:t>max</a:t>
            </a:r>
            <a:endParaRPr lang="en-US" altLang="en-US" sz="1800" baseline="0">
              <a:solidFill>
                <a:srgbClr val="3333CC"/>
              </a:solidFill>
            </a:endParaRPr>
          </a:p>
        </p:txBody>
      </p:sp>
      <p:sp>
        <p:nvSpPr>
          <p:cNvPr id="15375" name="Text Box 12">
            <a:extLst>
              <a:ext uri="{FF2B5EF4-FFF2-40B4-BE49-F238E27FC236}">
                <a16:creationId xmlns:a16="http://schemas.microsoft.com/office/drawing/2014/main" id="{8FD58B1F-FA64-B45B-6E62-7A163C78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184775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>
                <a:solidFill>
                  <a:srgbClr val="3333CC"/>
                </a:solidFill>
              </a:rPr>
              <a:t>wy</a:t>
            </a:r>
            <a:r>
              <a:rPr lang="en-IE" altLang="en-US" sz="1800">
                <a:solidFill>
                  <a:srgbClr val="3333CC"/>
                </a:solidFill>
              </a:rPr>
              <a:t>min</a:t>
            </a:r>
            <a:endParaRPr lang="en-US" altLang="en-US" sz="1800" baseline="0">
              <a:solidFill>
                <a:srgbClr val="3333CC"/>
              </a:solidFill>
            </a:endParaRPr>
          </a:p>
        </p:txBody>
      </p:sp>
      <p:sp>
        <p:nvSpPr>
          <p:cNvPr id="15376" name="Text Box 13">
            <a:extLst>
              <a:ext uri="{FF2B5EF4-FFF2-40B4-BE49-F238E27FC236}">
                <a16:creationId xmlns:a16="http://schemas.microsoft.com/office/drawing/2014/main" id="{73BE7A42-BE81-FAE8-513E-921CA9A7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6256338"/>
            <a:ext cx="708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>
                <a:solidFill>
                  <a:srgbClr val="3333CC"/>
                </a:solidFill>
              </a:rPr>
              <a:t>wx</a:t>
            </a:r>
            <a:r>
              <a:rPr lang="en-IE" altLang="en-US" sz="1800">
                <a:solidFill>
                  <a:srgbClr val="3333CC"/>
                </a:solidFill>
              </a:rPr>
              <a:t>min</a:t>
            </a:r>
            <a:endParaRPr lang="en-US" altLang="en-US" sz="1800" baseline="0">
              <a:solidFill>
                <a:srgbClr val="3333CC"/>
              </a:solidFill>
            </a:endParaRPr>
          </a:p>
        </p:txBody>
      </p:sp>
      <p:sp>
        <p:nvSpPr>
          <p:cNvPr id="15377" name="Text Box 14">
            <a:extLst>
              <a:ext uri="{FF2B5EF4-FFF2-40B4-BE49-F238E27FC236}">
                <a16:creationId xmlns:a16="http://schemas.microsoft.com/office/drawing/2014/main" id="{95CC6A7F-46AA-AC69-2698-81B7F1DB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6257925"/>
            <a:ext cx="75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>
                <a:solidFill>
                  <a:srgbClr val="3333CC"/>
                </a:solidFill>
              </a:rPr>
              <a:t>wx</a:t>
            </a:r>
            <a:r>
              <a:rPr lang="en-IE" altLang="en-US" sz="1800">
                <a:solidFill>
                  <a:srgbClr val="3333CC"/>
                </a:solidFill>
              </a:rPr>
              <a:t>max</a:t>
            </a:r>
            <a:endParaRPr lang="en-US" altLang="en-US" sz="1800" baseline="0">
              <a:solidFill>
                <a:srgbClr val="3333CC"/>
              </a:solidFill>
            </a:endParaRPr>
          </a:p>
        </p:txBody>
      </p:sp>
      <p:sp>
        <p:nvSpPr>
          <p:cNvPr id="15378" name="Text Box 15">
            <a:extLst>
              <a:ext uri="{FF2B5EF4-FFF2-40B4-BE49-F238E27FC236}">
                <a16:creationId xmlns:a16="http://schemas.microsoft.com/office/drawing/2014/main" id="{8F71BD03-D64D-CDB6-6C59-906E8131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3529013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baseline="0">
                <a:solidFill>
                  <a:srgbClr val="3333CC"/>
                </a:solidFill>
              </a:rPr>
              <a:t>Window</a:t>
            </a:r>
            <a:endParaRPr lang="en-US" altLang="en-US" sz="1800" baseline="0">
              <a:solidFill>
                <a:srgbClr val="3333CC"/>
              </a:solidFill>
            </a:endParaRPr>
          </a:p>
        </p:txBody>
      </p:sp>
      <p:sp>
        <p:nvSpPr>
          <p:cNvPr id="15379" name="Oval 16">
            <a:extLst>
              <a:ext uri="{FF2B5EF4-FFF2-40B4-BE49-F238E27FC236}">
                <a16:creationId xmlns:a16="http://schemas.microsoft.com/office/drawing/2014/main" id="{927E13DE-8E49-777C-76F5-BF452E19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4392613"/>
            <a:ext cx="82550" cy="825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577" name="Oval 17">
            <a:extLst>
              <a:ext uri="{FF2B5EF4-FFF2-40B4-BE49-F238E27FC236}">
                <a16:creationId xmlns:a16="http://schemas.microsoft.com/office/drawing/2014/main" id="{9C54C452-4C31-2142-7D0B-76180E2F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44913"/>
            <a:ext cx="82550" cy="825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1" name="Line 18">
            <a:extLst>
              <a:ext uri="{FF2B5EF4-FFF2-40B4-BE49-F238E27FC236}">
                <a16:creationId xmlns:a16="http://schemas.microsoft.com/office/drawing/2014/main" id="{220ADC8A-D098-8AD8-F57C-BD58FA074C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2688" y="410527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BA5D8DB4-5DE1-4CEE-5BD4-42D9C22D6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6213" y="3168650"/>
            <a:ext cx="7921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0">
            <a:extLst>
              <a:ext uri="{FF2B5EF4-FFF2-40B4-BE49-F238E27FC236}">
                <a16:creationId xmlns:a16="http://schemas.microsoft.com/office/drawing/2014/main" id="{DD39652B-52B8-2D49-0AFA-3C09FB08F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3" y="5040313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1">
            <a:extLst>
              <a:ext uri="{FF2B5EF4-FFF2-40B4-BE49-F238E27FC236}">
                <a16:creationId xmlns:a16="http://schemas.microsoft.com/office/drawing/2014/main" id="{27EFDBED-8756-424B-5E0D-12F7F7AD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4608513"/>
            <a:ext cx="30241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2">
            <a:extLst>
              <a:ext uri="{FF2B5EF4-FFF2-40B4-BE49-F238E27FC236}">
                <a16:creationId xmlns:a16="http://schemas.microsoft.com/office/drawing/2014/main" id="{609E13E3-DAFF-7F71-FEE4-64FB65ED2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87838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1</a:t>
            </a:r>
            <a:endParaRPr lang="en-US" altLang="en-US" sz="1400" b="1" baseline="0"/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B7035413-9FBA-9D81-1D1B-3AC49383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632200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2</a:t>
            </a:r>
            <a:endParaRPr lang="en-US" altLang="en-US" sz="1400" b="1" baseline="0"/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7C7C6D6D-BDC6-6B4A-54DB-4D195D9C3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4073525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3</a:t>
            </a:r>
            <a:endParaRPr lang="en-US" altLang="en-US" sz="1400" b="1" baseline="0"/>
          </a:p>
        </p:txBody>
      </p:sp>
      <p:sp>
        <p:nvSpPr>
          <p:cNvPr id="15388" name="Text Box 25">
            <a:extLst>
              <a:ext uri="{FF2B5EF4-FFF2-40B4-BE49-F238E27FC236}">
                <a16:creationId xmlns:a16="http://schemas.microsoft.com/office/drawing/2014/main" id="{2DCE737B-012C-FA7C-B2F0-B6BC4664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3944938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6</a:t>
            </a:r>
            <a:endParaRPr lang="en-US" altLang="en-US" sz="1400" b="1" baseline="0"/>
          </a:p>
        </p:txBody>
      </p:sp>
      <p:sp>
        <p:nvSpPr>
          <p:cNvPr id="15389" name="Text Box 26">
            <a:extLst>
              <a:ext uri="{FF2B5EF4-FFF2-40B4-BE49-F238E27FC236}">
                <a16:creationId xmlns:a16="http://schemas.microsoft.com/office/drawing/2014/main" id="{60F641C2-1E3F-6900-8BB8-BC9BD53C7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425950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5</a:t>
            </a:r>
            <a:endParaRPr lang="en-US" altLang="en-US" sz="1400" b="1" baseline="0"/>
          </a:p>
        </p:txBody>
      </p:sp>
      <p:sp>
        <p:nvSpPr>
          <p:cNvPr id="15390" name="Text Box 27">
            <a:extLst>
              <a:ext uri="{FF2B5EF4-FFF2-40B4-BE49-F238E27FC236}">
                <a16:creationId xmlns:a16="http://schemas.microsoft.com/office/drawing/2014/main" id="{843DEEA6-72D2-23AD-46D8-D07B12FA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4433888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7</a:t>
            </a:r>
            <a:endParaRPr lang="en-US" altLang="en-US" sz="1400" b="1" baseline="0"/>
          </a:p>
        </p:txBody>
      </p:sp>
      <p:sp>
        <p:nvSpPr>
          <p:cNvPr id="15391" name="Text Box 28">
            <a:extLst>
              <a:ext uri="{FF2B5EF4-FFF2-40B4-BE49-F238E27FC236}">
                <a16:creationId xmlns:a16="http://schemas.microsoft.com/office/drawing/2014/main" id="{40A7FEB8-89A0-DE62-2FA8-A7ADD718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5672138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10</a:t>
            </a:r>
            <a:endParaRPr lang="en-US" altLang="en-US" sz="1400" b="1" baseline="0"/>
          </a:p>
        </p:txBody>
      </p:sp>
      <p:sp>
        <p:nvSpPr>
          <p:cNvPr id="15392" name="Text Box 29">
            <a:extLst>
              <a:ext uri="{FF2B5EF4-FFF2-40B4-BE49-F238E27FC236}">
                <a16:creationId xmlns:a16="http://schemas.microsoft.com/office/drawing/2014/main" id="{9D3E6F3D-E418-6C1B-814A-FBA2AE7B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4897438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9</a:t>
            </a:r>
            <a:endParaRPr lang="en-US" altLang="en-US" sz="1400" b="1" baseline="0"/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6B871842-7CE7-50E0-7A79-36D7F573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952750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4</a:t>
            </a:r>
            <a:endParaRPr lang="en-US" altLang="en-US" sz="1400" b="1" baseline="0"/>
          </a:p>
        </p:txBody>
      </p:sp>
      <p:sp>
        <p:nvSpPr>
          <p:cNvPr id="15394" name="Text Box 31">
            <a:extLst>
              <a:ext uri="{FF2B5EF4-FFF2-40B4-BE49-F238E27FC236}">
                <a16:creationId xmlns:a16="http://schemas.microsoft.com/office/drawing/2014/main" id="{6E7B24B0-E417-672C-ADDA-58649567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baseline="0"/>
              <a:t>P</a:t>
            </a:r>
            <a:r>
              <a:rPr lang="en-IE" altLang="en-US" sz="1400" b="1"/>
              <a:t>8</a:t>
            </a:r>
            <a:endParaRPr lang="en-US" altLang="en-US" sz="1400" b="1" baseline="0"/>
          </a:p>
        </p:txBody>
      </p: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567C06B4-16DD-B83F-1313-95B035F3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5416550"/>
            <a:ext cx="2376487" cy="627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593" name="Rectangle 33">
            <a:extLst>
              <a:ext uri="{FF2B5EF4-FFF2-40B4-BE49-F238E27FC236}">
                <a16:creationId xmlns:a16="http://schemas.microsoft.com/office/drawing/2014/main" id="{18033B91-D7C6-2D7A-4637-823F94ED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3189288"/>
            <a:ext cx="1008063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594" name="Rectangle 34">
            <a:extLst>
              <a:ext uri="{FF2B5EF4-FFF2-40B4-BE49-F238E27FC236}">
                <a16:creationId xmlns:a16="http://schemas.microsoft.com/office/drawing/2014/main" id="{D0048E7E-6CF3-13FC-0818-3A28EA82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3144838"/>
            <a:ext cx="1420812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 animBg="1"/>
      <p:bldP spid="66583" grpId="0"/>
      <p:bldP spid="66584" grpId="0"/>
      <p:bldP spid="66590" grpId="0"/>
      <p:bldP spid="66592" grpId="0" animBg="1"/>
      <p:bldP spid="66593" grpId="0" animBg="1"/>
      <p:bldP spid="6659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471840A43614E918700F51E24E9D7" ma:contentTypeVersion="13" ma:contentTypeDescription="Create a new document." ma:contentTypeScope="" ma:versionID="44bde1a01c465dcfd4bfc03dfd22349d">
  <xsd:schema xmlns:xsd="http://www.w3.org/2001/XMLSchema" xmlns:xs="http://www.w3.org/2001/XMLSchema" xmlns:p="http://schemas.microsoft.com/office/2006/metadata/properties" xmlns:ns2="602bdfec-ed18-4640-8349-652f4c0d93eb" xmlns:ns3="30288b32-6089-43d4-b137-949b765fee4d" targetNamespace="http://schemas.microsoft.com/office/2006/metadata/properties" ma:root="true" ma:fieldsID="779175ab104bd4d2f65e56a91118c207" ns2:_="" ns3:_="">
    <xsd:import namespace="602bdfec-ed18-4640-8349-652f4c0d93eb"/>
    <xsd:import namespace="30288b32-6089-43d4-b137-949b765f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bdfec-ed18-4640-8349-652f4c0d9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88b32-6089-43d4-b137-949b765fee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08C97F-3F6B-4ED3-8F87-BC5CFBE4C8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59289-50C3-479B-9CBA-89B66DCEA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bdfec-ed18-4640-8349-652f4c0d93eb"/>
    <ds:schemaRef ds:uri="30288b32-6089-43d4-b137-949b765fe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3954</Words>
  <Application>Microsoft Office PowerPoint</Application>
  <PresentationFormat>On-screen Show (4:3)</PresentationFormat>
  <Paragraphs>948</Paragraphs>
  <Slides>70</Slides>
  <Notes>43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Chapter 7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2D Clipping</vt:lpstr>
      <vt:lpstr>Point Clipping</vt:lpstr>
      <vt:lpstr>2D Clipping</vt:lpstr>
      <vt:lpstr>Line Clipping</vt:lpstr>
      <vt:lpstr>Line Clipping</vt:lpstr>
      <vt:lpstr>2D Line Clipping Algorithms</vt:lpstr>
      <vt:lpstr>Cohen-Sutherland Line Clipping 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Clipping Algorithm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2D Clipping</vt:lpstr>
      <vt:lpstr>Polygon Clipping</vt:lpstr>
      <vt:lpstr>Polygon Clipping</vt:lpstr>
      <vt:lpstr>Polygon Clipping</vt:lpstr>
      <vt:lpstr>Sutherland-Hodgman Area Clipping</vt:lpstr>
      <vt:lpstr>Sutherland-Hodgeman Polygon Clipping</vt:lpstr>
      <vt:lpstr>Sutherland-Hodgeman Polygon Clipping</vt:lpstr>
      <vt:lpstr>Sutherland-Hodgeman Polygon Clipping</vt:lpstr>
      <vt:lpstr>Sutherland-Hodgeman Polygon Clipping</vt:lpstr>
      <vt:lpstr>Sutherland-Hodgeman Polygon Clipping</vt:lpstr>
      <vt:lpstr>Sutherland-Hodgman Polygon Clipping</vt:lpstr>
      <vt:lpstr>Flow Chart</vt:lpstr>
      <vt:lpstr>Flow Chart</vt:lpstr>
      <vt:lpstr>Sutherland-Hodgeman Polygon Clipping</vt:lpstr>
      <vt:lpstr>Weiler-Atherton Polygon Clipping</vt:lpstr>
      <vt:lpstr>Weiler-Atherton Polygon Clipping</vt:lpstr>
      <vt:lpstr>Weiler-Atherton Polygon Clipping</vt:lpstr>
      <vt:lpstr>Weiler-Atherton Polygon Clipping</vt:lpstr>
      <vt:lpstr>Weiler-Atherton Polygon Clipping</vt:lpstr>
      <vt:lpstr>Other Area Clipping Concerns</vt:lpstr>
      <vt:lpstr>2D Clipping</vt:lpstr>
      <vt:lpstr>Text Clipping</vt:lpstr>
      <vt:lpstr>Text Clipping</vt:lpstr>
      <vt:lpstr>Text Clipping</vt:lpstr>
      <vt:lpstr>Text Clipping</vt:lpstr>
      <vt:lpstr>2D Clipping</vt:lpstr>
      <vt:lpstr>Curve Clipping</vt:lpstr>
      <vt:lpstr>Curve Clipping</vt:lpstr>
      <vt:lpstr>Curve Clipping</vt:lpstr>
      <vt:lpstr>Any Question !</vt:lpstr>
    </vt:vector>
  </TitlesOfParts>
  <Company>PUP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2D Clipping</dc:title>
  <dc:creator>SKR</dc:creator>
  <cp:lastModifiedBy>Nikhil Chaturvedi</cp:lastModifiedBy>
  <cp:revision>42</cp:revision>
  <dcterms:created xsi:type="dcterms:W3CDTF">2008-08-10T16:43:06Z</dcterms:created>
  <dcterms:modified xsi:type="dcterms:W3CDTF">2022-10-15T10:38:30Z</dcterms:modified>
</cp:coreProperties>
</file>