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sldIdLst>
    <p:sldId id="256" r:id="rId5"/>
    <p:sldId id="257" r:id="rId6"/>
    <p:sldId id="258" r:id="rId7"/>
    <p:sldId id="259" r:id="rId8"/>
    <p:sldId id="260" r:id="rId9"/>
    <p:sldId id="278" r:id="rId10"/>
    <p:sldId id="279" r:id="rId11"/>
    <p:sldId id="280" r:id="rId12"/>
    <p:sldId id="281" r:id="rId13"/>
    <p:sldId id="282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83" r:id="rId32"/>
    <p:sldId id="284" r:id="rId33"/>
    <p:sldId id="285" r:id="rId34"/>
    <p:sldId id="286" r:id="rId35"/>
    <p:sldId id="28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EF175C-9395-4B3E-8D4A-382575BE8C1B}" v="1" dt="2022-08-26T05:38:44.8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FARAZ NAGORI" userId="S::20btcseai053@svvvindore.onmicrosoft.com::6a8726f5-66ba-440d-bd89-ca37ed049172" providerId="AD" clId="Web-{5DEF175C-9395-4B3E-8D4A-382575BE8C1B}"/>
    <pc:docChg chg="modSld">
      <pc:chgData name="AHMED FARAZ NAGORI" userId="S::20btcseai053@svvvindore.onmicrosoft.com::6a8726f5-66ba-440d-bd89-ca37ed049172" providerId="AD" clId="Web-{5DEF175C-9395-4B3E-8D4A-382575BE8C1B}" dt="2022-08-26T05:38:44.846" v="0" actId="1076"/>
      <pc:docMkLst>
        <pc:docMk/>
      </pc:docMkLst>
      <pc:sldChg chg="modSp">
        <pc:chgData name="AHMED FARAZ NAGORI" userId="S::20btcseai053@svvvindore.onmicrosoft.com::6a8726f5-66ba-440d-bd89-ca37ed049172" providerId="AD" clId="Web-{5DEF175C-9395-4B3E-8D4A-382575BE8C1B}" dt="2022-08-26T05:38:44.846" v="0" actId="1076"/>
        <pc:sldMkLst>
          <pc:docMk/>
          <pc:sldMk cId="3745104077" sldId="287"/>
        </pc:sldMkLst>
        <pc:spChg chg="mod">
          <ac:chgData name="AHMED FARAZ NAGORI" userId="S::20btcseai053@svvvindore.onmicrosoft.com::6a8726f5-66ba-440d-bd89-ca37ed049172" providerId="AD" clId="Web-{5DEF175C-9395-4B3E-8D4A-382575BE8C1B}" dt="2022-08-26T05:38:44.846" v="0" actId="1076"/>
          <ac:spMkLst>
            <pc:docMk/>
            <pc:sldMk cId="3745104077" sldId="287"/>
            <ac:spMk id="2" creationId="{28E6283C-ED37-48BF-B58B-69DD560782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52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2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5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1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1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7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4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2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4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2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4">
            <a:extLst>
              <a:ext uri="{FF2B5EF4-FFF2-40B4-BE49-F238E27FC236}">
                <a16:creationId xmlns:a16="http://schemas.microsoft.com/office/drawing/2014/main" id="{7E8C5D14-1FE5-4E78-901B-86EB53F6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1EFD404E-14B6-4461-B0DA-EA0E08E99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3D3088-502E-4397-965B-132B2CF4A9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810" b="174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916E8C-1441-4F2D-B99F-7518BA10F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23013"/>
            <a:ext cx="10515600" cy="3094068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Computer Graphics and Multimedia 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193001"/>
            <a:ext cx="10515599" cy="822960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928F6-84FA-45EE-B32D-819E49303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0089" y="4315710"/>
            <a:ext cx="9751823" cy="582612"/>
          </a:xfrm>
        </p:spPr>
        <p:txBody>
          <a:bodyPr anchor="ctr">
            <a:normAutofit/>
          </a:bodyPr>
          <a:lstStyle/>
          <a:p>
            <a:pPr algn="ctr"/>
            <a:r>
              <a:rPr lang="en-US" sz="2000"/>
              <a:t>Introduction </a:t>
            </a:r>
            <a:endParaRPr lang="en-IN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4650963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343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143C-8411-4F54-A0FE-BAFC665D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Aspect Ratio 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4C81C-A74B-4B62-9813-21ADD1BA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ratio of vertical points to the horizontal points of the screen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17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86D7-3B42-4E30-8AF7-929FB0D4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/>
              <a:t>CRT DISPLAY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F8262-D326-4FF0-8306-5ED1F72B4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6" y="2011679"/>
            <a:ext cx="11324492" cy="45157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/>
              <a:t>Examples of Computer Graphics Devices: </a:t>
            </a:r>
          </a:p>
          <a:p>
            <a:r>
              <a:rPr lang="en-IN"/>
              <a:t>CRT, EGA/CGA/VGA/SVGA monitors</a:t>
            </a:r>
          </a:p>
          <a:p>
            <a:r>
              <a:rPr lang="en-IN"/>
              <a:t>Plotters</a:t>
            </a:r>
          </a:p>
          <a:p>
            <a:r>
              <a:rPr lang="en-IN"/>
              <a:t> data matrix, laser printers, </a:t>
            </a:r>
          </a:p>
          <a:p>
            <a:r>
              <a:rPr lang="en-IN"/>
              <a:t>Films, flat panel devices, Video digitizers, scanners, </a:t>
            </a:r>
          </a:p>
          <a:p>
            <a:r>
              <a:rPr lang="en-IN"/>
              <a:t>LCD panels, keyboard, </a:t>
            </a:r>
          </a:p>
          <a:p>
            <a:r>
              <a:rPr lang="en-IN"/>
              <a:t>joystick, mouse, touch screen, track ball, etc. </a:t>
            </a:r>
          </a:p>
          <a:p>
            <a:pPr marL="0" indent="0" algn="ctr">
              <a:buNone/>
            </a:pPr>
            <a:r>
              <a:rPr lang="en-IN"/>
              <a:t>The most commonly used display device is the </a:t>
            </a:r>
          </a:p>
          <a:p>
            <a:pPr marL="0" indent="0" algn="ctr">
              <a:buNone/>
            </a:pPr>
            <a:r>
              <a:rPr lang="en-IN"/>
              <a:t>CRT monitor</a:t>
            </a:r>
          </a:p>
        </p:txBody>
      </p:sp>
    </p:spTree>
    <p:extLst>
      <p:ext uri="{BB962C8B-B14F-4D97-AF65-F5344CB8AC3E}">
        <p14:creationId xmlns:p14="http://schemas.microsoft.com/office/powerpoint/2010/main" val="3030099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DEF1D-5FB9-48F7-808C-5B333F98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Types of CRT display devices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3517A-E7EF-46F6-9988-845BE4D8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• DVST (Direct View Storage Tube) 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• Calligraphic or Random Scan display system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• Refresh or raster scan display system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D513-E4E9-4D5F-8868-D170620F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DVST - Direct View Storage Tube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354A4-B8BC-4586-A3F4-2E8EB20E9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97" y="2039815"/>
            <a:ext cx="11296357" cy="4818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• Storage Tube – it is a CRT with a long persistence phosphor </a:t>
            </a:r>
          </a:p>
          <a:p>
            <a:pPr marL="0" indent="0">
              <a:buNone/>
            </a:pPr>
            <a:r>
              <a:rPr lang="en-US"/>
              <a:t>• Provides flicker-free display </a:t>
            </a:r>
          </a:p>
          <a:p>
            <a:pPr marL="0" indent="0">
              <a:buNone/>
            </a:pPr>
            <a:r>
              <a:rPr lang="en-US"/>
              <a:t>• No refreshing necessary</a:t>
            </a:r>
          </a:p>
          <a:p>
            <a:pPr marL="0" indent="0">
              <a:buNone/>
            </a:pPr>
            <a:r>
              <a:rPr lang="en-US"/>
              <a:t>• A slow-moving electron beam draws a line on the screen </a:t>
            </a:r>
          </a:p>
          <a:p>
            <a:pPr marL="0" indent="0">
              <a:buNone/>
            </a:pPr>
            <a:r>
              <a:rPr lang="en-US"/>
              <a:t>• Screen has a storage mesh in which the phosphor is embedded </a:t>
            </a:r>
          </a:p>
          <a:p>
            <a:pPr marL="0" indent="0">
              <a:buNone/>
            </a:pPr>
            <a:r>
              <a:rPr lang="en-US"/>
              <a:t>• Image is stored as a distribution of charges on the inside surface of the screen </a:t>
            </a:r>
          </a:p>
          <a:p>
            <a:pPr marL="0" indent="0">
              <a:buNone/>
            </a:pPr>
            <a:r>
              <a:rPr lang="en-US"/>
              <a:t>• Limited interactive support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078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0B97-40CE-4C32-A848-B337614A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Operation of an electron gun with an accelerating anode </a:t>
            </a:r>
            <a:endParaRPr lang="en-IN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2AE276B-811C-407E-BC14-E7E079BEB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81" y="2250831"/>
            <a:ext cx="11000935" cy="4607169"/>
          </a:xfrm>
        </p:spPr>
      </p:pic>
    </p:spTree>
    <p:extLst>
      <p:ext uri="{BB962C8B-B14F-4D97-AF65-F5344CB8AC3E}">
        <p14:creationId xmlns:p14="http://schemas.microsoft.com/office/powerpoint/2010/main" val="65636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423E-C93B-4DAE-B58E-037635112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Basic design of a Magnetic deflection CRT</a:t>
            </a:r>
            <a:endParaRPr lang="en-IN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A8A2750-25DB-4838-9D06-157F94170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3" y="1983545"/>
            <a:ext cx="11141612" cy="4712677"/>
          </a:xfrm>
        </p:spPr>
      </p:pic>
    </p:spTree>
    <p:extLst>
      <p:ext uri="{BB962C8B-B14F-4D97-AF65-F5344CB8AC3E}">
        <p14:creationId xmlns:p14="http://schemas.microsoft.com/office/powerpoint/2010/main" val="1041236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61DD-1584-4D76-8C29-024DE32A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Electrostatic deflection of the electron beam in a CRT</a:t>
            </a:r>
            <a:endParaRPr lang="en-IN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675FAC5-B14C-4EC3-A884-298908DC9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7" y="2067951"/>
            <a:ext cx="11268221" cy="4501661"/>
          </a:xfrm>
        </p:spPr>
      </p:pic>
    </p:spTree>
    <p:extLst>
      <p:ext uri="{BB962C8B-B14F-4D97-AF65-F5344CB8AC3E}">
        <p14:creationId xmlns:p14="http://schemas.microsoft.com/office/powerpoint/2010/main" val="3103058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40E07A6-AE03-46A0-B98E-093000416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2" y="731520"/>
            <a:ext cx="11057205" cy="5440680"/>
          </a:xfrm>
        </p:spPr>
      </p:pic>
    </p:spTree>
    <p:extLst>
      <p:ext uri="{BB962C8B-B14F-4D97-AF65-F5344CB8AC3E}">
        <p14:creationId xmlns:p14="http://schemas.microsoft.com/office/powerpoint/2010/main" val="3378562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4C000-F8C0-44A8-A6EC-9747EAF7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85C9E-32DD-47D7-988F-0DA53804D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7" y="1969477"/>
            <a:ext cx="11197883" cy="4888523"/>
          </a:xfrm>
        </p:spPr>
        <p:txBody>
          <a:bodyPr>
            <a:normAutofit/>
          </a:bodyPr>
          <a:lstStyle/>
          <a:p>
            <a:r>
              <a:rPr lang="en-US"/>
              <a:t>Modifying any part of the image requires redrawing the entire modified image </a:t>
            </a:r>
          </a:p>
          <a:p>
            <a:pPr marL="0" indent="0">
              <a:buNone/>
            </a:pPr>
            <a:r>
              <a:rPr lang="en-US"/>
              <a:t>• Change in the image requires to generate a new charge distribution in the  DVST</a:t>
            </a:r>
          </a:p>
          <a:p>
            <a:pPr marL="0" indent="0">
              <a:buNone/>
            </a:pPr>
            <a:r>
              <a:rPr lang="en-US"/>
              <a:t>• Slow process of drawing – typically a few seconds are necessary for a complex picture </a:t>
            </a:r>
          </a:p>
          <a:p>
            <a:pPr marL="0" indent="0">
              <a:buNone/>
            </a:pPr>
            <a:r>
              <a:rPr lang="en-US"/>
              <a:t>• Erasing takes about 0.5 seconds. All lines and characters must be erased</a:t>
            </a:r>
          </a:p>
          <a:p>
            <a:pPr marL="0" indent="0">
              <a:buNone/>
            </a:pPr>
            <a:r>
              <a:rPr lang="en-US"/>
              <a:t>• No animation possible with DVST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706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66D1-64D5-4BF5-9866-35E2E0D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Calligraphic or Random Scan display system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989E-780D-4053-B18E-E064EF5E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Also called Vector, Stroke, Line drawing displays </a:t>
            </a:r>
          </a:p>
          <a:p>
            <a:pPr marL="0" indent="0" algn="just">
              <a:buNone/>
            </a:pPr>
            <a:r>
              <a:rPr lang="en-US"/>
              <a:t>• Characters are also made of sequences of strokes (or short lines)</a:t>
            </a:r>
          </a:p>
          <a:p>
            <a:pPr marL="0" indent="0" algn="just">
              <a:buNone/>
            </a:pPr>
            <a:r>
              <a:rPr lang="en-US"/>
              <a:t>• Vectored – electron beam is deflected from end-point to end-point </a:t>
            </a:r>
          </a:p>
          <a:p>
            <a:pPr marL="0" indent="0" algn="just">
              <a:buNone/>
            </a:pPr>
            <a:r>
              <a:rPr lang="en-US"/>
              <a:t>• Random scan - Order of deflection is dictated by the arbitrary order    of the display commands </a:t>
            </a:r>
          </a:p>
          <a:p>
            <a:pPr marL="0" indent="0" algn="just">
              <a:buNone/>
            </a:pPr>
            <a:r>
              <a:rPr lang="en-US"/>
              <a:t>• Phosphor has short persistence – decays in 10-100 </a:t>
            </a:r>
            <a:r>
              <a:rPr lang="en-US" err="1"/>
              <a:t>μs</a:t>
            </a:r>
            <a:r>
              <a:rPr lang="en-US"/>
              <a:t>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01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63AA6-9CA4-4ACA-8FCB-EA1722FF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 to COMPUTER 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F3609-5245-4359-AB17-FCFE5DD9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34" y="2025748"/>
            <a:ext cx="11282289" cy="4642338"/>
          </a:xfrm>
        </p:spPr>
        <p:txBody>
          <a:bodyPr>
            <a:normAutofit/>
          </a:bodyPr>
          <a:lstStyle/>
          <a:p>
            <a:r>
              <a:rPr lang="en-IN"/>
              <a:t>Computer Graphics involves display, manipulation and storage of pictures and experimental data for proper visualization using a computer. </a:t>
            </a:r>
          </a:p>
          <a:p>
            <a:r>
              <a:rPr lang="en-IN"/>
              <a:t>Typical graphics system comprises of a host computer with support of fast processor, large memory, frame buffer and </a:t>
            </a:r>
          </a:p>
          <a:p>
            <a:r>
              <a:rPr lang="en-IN"/>
              <a:t> Display devices (</a:t>
            </a:r>
            <a:r>
              <a:rPr lang="en-IN" err="1"/>
              <a:t>color</a:t>
            </a:r>
            <a:r>
              <a:rPr lang="en-IN"/>
              <a:t> monitors), </a:t>
            </a:r>
          </a:p>
          <a:p>
            <a:r>
              <a:rPr lang="en-IN"/>
              <a:t> Input devices (mouse, keyboard, joystick, touch screen, trackball) </a:t>
            </a:r>
          </a:p>
          <a:p>
            <a:r>
              <a:rPr lang="en-IN"/>
              <a:t> Output devices (LCD panels, laser printers, </a:t>
            </a:r>
            <a:r>
              <a:rPr lang="en-IN" err="1"/>
              <a:t>color</a:t>
            </a:r>
            <a:r>
              <a:rPr lang="en-IN"/>
              <a:t> printers. Plotters etc.) </a:t>
            </a:r>
          </a:p>
          <a:p>
            <a:r>
              <a:rPr lang="en-IN"/>
              <a:t> Interfacing devices such as, video I/O, TV interface etc</a:t>
            </a:r>
          </a:p>
        </p:txBody>
      </p:sp>
    </p:spTree>
    <p:extLst>
      <p:ext uri="{BB962C8B-B14F-4D97-AF65-F5344CB8AC3E}">
        <p14:creationId xmlns:p14="http://schemas.microsoft.com/office/powerpoint/2010/main" val="3836367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0B05A-6D81-4643-87BB-EEABCD72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Calligraphic or Random Scan display system (contd.)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67903-81F5-4E60-A877-042CBAF4B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05" y="2478023"/>
            <a:ext cx="11310423" cy="4077521"/>
          </a:xfrm>
        </p:spPr>
        <p:txBody>
          <a:bodyPr>
            <a:normAutofit lnSpcReduction="10000"/>
          </a:bodyPr>
          <a:lstStyle/>
          <a:p>
            <a:r>
              <a:rPr lang="en-US"/>
              <a:t>The display must be refreshed at regular intervals – minimum of 30 Hz (fps) for flicker-free display </a:t>
            </a:r>
          </a:p>
          <a:p>
            <a:r>
              <a:rPr lang="en-US"/>
              <a:t>Refresh Buffer – memory space allocated to store the display list or display program for the display processor to draw the picture </a:t>
            </a:r>
          </a:p>
          <a:p>
            <a:r>
              <a:rPr lang="en-US"/>
              <a:t>The display processor interprets the commands in the refresh buffer for plotting </a:t>
            </a:r>
          </a:p>
          <a:p>
            <a:r>
              <a:rPr lang="en-US"/>
              <a:t> The display processor must cycle through the display list to refresh the phosphor </a:t>
            </a:r>
          </a:p>
          <a:p>
            <a:r>
              <a:rPr lang="en-US"/>
              <a:t>The display program has commands for point- , line–, and character plotting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156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865F-FD89-46AA-915D-CC26FFC7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Conceptual block diagram of calligraphic refresh display - I </a:t>
            </a:r>
            <a:endParaRPr lang="en-IN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7094AFF-8763-4CA5-AAC6-D1A5CD37C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6" y="2025748"/>
            <a:ext cx="11127544" cy="4543864"/>
          </a:xfrm>
        </p:spPr>
      </p:pic>
    </p:spTree>
    <p:extLst>
      <p:ext uri="{BB962C8B-B14F-4D97-AF65-F5344CB8AC3E}">
        <p14:creationId xmlns:p14="http://schemas.microsoft.com/office/powerpoint/2010/main" val="544940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3E96-0261-452A-9BA2-3ACB3C5F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Conceptual block diagram of calligraphic refresh display - II</a:t>
            </a:r>
            <a:endParaRPr lang="en-IN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D85E796E-5617-4DE1-87B8-E027EA993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2" y="2067951"/>
            <a:ext cx="11183816" cy="4790049"/>
          </a:xfrm>
        </p:spPr>
      </p:pic>
    </p:spTree>
    <p:extLst>
      <p:ext uri="{BB962C8B-B14F-4D97-AF65-F5344CB8AC3E}">
        <p14:creationId xmlns:p14="http://schemas.microsoft.com/office/powerpoint/2010/main" val="2417580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5266-0800-4D68-B104-6048CF60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Calligraphic or Random Scan display system (contd.)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4C909-9E29-44EB-B037-9532D02DE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2131256"/>
            <a:ext cx="11155680" cy="4726744"/>
          </a:xfrm>
        </p:spPr>
        <p:txBody>
          <a:bodyPr/>
          <a:lstStyle/>
          <a:p>
            <a:r>
              <a:rPr lang="en-US"/>
              <a:t>The display processor sends digital and point coordinate values to a vector generator </a:t>
            </a:r>
          </a:p>
          <a:p>
            <a:r>
              <a:rPr lang="en-US"/>
              <a:t>The vector generator converts the digital coordinate values to analog voltages for the beam-deflection circuits </a:t>
            </a:r>
          </a:p>
          <a:p>
            <a:r>
              <a:rPr lang="en-US"/>
              <a:t>The beam-deflection circuits displace the electron beam for writing on the CRT’s phosphor coating </a:t>
            </a:r>
          </a:p>
          <a:p>
            <a:r>
              <a:rPr lang="en-US"/>
              <a:t>Recommended refresh rate is 40 – 50 Hz. </a:t>
            </a:r>
          </a:p>
          <a:p>
            <a:pPr marL="0" indent="0">
              <a:buNone/>
            </a:pPr>
            <a:r>
              <a:rPr lang="en-US"/>
              <a:t>• Scope of animation with segmentation – mixture of static and dynamic parts of a picture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776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6FE4-31B5-4520-8484-DDD080AA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Random-scan display system draws a set of lines in any order.</a:t>
            </a:r>
            <a:endParaRPr lang="en-IN"/>
          </a:p>
        </p:txBody>
      </p:sp>
      <p:pic>
        <p:nvPicPr>
          <p:cNvPr id="5" name="Content Placeholder 4" descr="A picture containing text, stationary, envelope&#10;&#10;Description automatically generated">
            <a:extLst>
              <a:ext uri="{FF2B5EF4-FFF2-40B4-BE49-F238E27FC236}">
                <a16:creationId xmlns:a16="http://schemas.microsoft.com/office/drawing/2014/main" id="{266CDBD4-64B7-4849-AB2A-5A9AA8305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692" y="2082800"/>
            <a:ext cx="7450666" cy="4775200"/>
          </a:xfrm>
        </p:spPr>
      </p:pic>
    </p:spTree>
    <p:extLst>
      <p:ext uri="{BB962C8B-B14F-4D97-AF65-F5344CB8AC3E}">
        <p14:creationId xmlns:p14="http://schemas.microsoft.com/office/powerpoint/2010/main" val="2478351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A497-AE72-4C2D-A543-8761063E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27C07E86-A478-49B4-B8F0-47872A797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902" y="2478088"/>
            <a:ext cx="6118159" cy="3694112"/>
          </a:xfrm>
        </p:spPr>
      </p:pic>
    </p:spTree>
    <p:extLst>
      <p:ext uri="{BB962C8B-B14F-4D97-AF65-F5344CB8AC3E}">
        <p14:creationId xmlns:p14="http://schemas.microsoft.com/office/powerpoint/2010/main" val="4094406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BF49-DF6F-40B4-8A2B-71274C84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Calligraphic or Random Scan display system (contd.)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9567F-77C5-4D8D-BDD9-E9A226099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/>
              <a:t>• Phosphor’s Fluorescence is the light emitted as electrons (unstable) lose their excess energy while the phosphor is being struck by electrons </a:t>
            </a:r>
          </a:p>
          <a:p>
            <a:pPr marL="0" indent="0">
              <a:buNone/>
            </a:pPr>
            <a:r>
              <a:rPr lang="en-US"/>
              <a:t>• Phosphorescence is the light given off by the return of the relatively more stable excited electrons to their unexcited state once the electron beam excitation is removed </a:t>
            </a:r>
          </a:p>
          <a:p>
            <a:pPr marL="0" indent="0">
              <a:buNone/>
            </a:pPr>
            <a:r>
              <a:rPr lang="en-US"/>
              <a:t>• Phosphor’s persistence is defined as the time from the removal of excitation to the moment when phosphorescence has decayed to 10% of the initial light output (decay is exponential). - long persistence : several seconds - short persistence : 10-60 μ s (common in modern displays)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804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90D1-39E4-4239-AB69-2D63A88C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Refresh or raster scan display system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12E95-DA19-4349-BA72-7CB034175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Used in television screens </a:t>
            </a:r>
          </a:p>
          <a:p>
            <a:r>
              <a:rPr lang="en-US"/>
              <a:t> Unlike DVST and random-scan which were line-drawing devices, refresh CRT is a point-plotting device </a:t>
            </a:r>
          </a:p>
          <a:p>
            <a:r>
              <a:rPr lang="en-US"/>
              <a:t> Raster displays store the display primitives (lines, characters, shaded and patterned areas) in a refresh buffer </a:t>
            </a:r>
          </a:p>
          <a:p>
            <a:r>
              <a:rPr lang="en-US"/>
              <a:t> Refresh buffer (also called frame buffer) stores the drawing primitives in terms of points and pixels components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472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06EC-A421-4F90-9BD6-BBF526B2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Architecture of a simple raster graphics system</a:t>
            </a:r>
            <a:endParaRPr lang="en-IN"/>
          </a:p>
        </p:txBody>
      </p:sp>
      <p:pic>
        <p:nvPicPr>
          <p:cNvPr id="5" name="Content Placeholder 4" descr="Diagram, timeline&#10;&#10;Description automatically generated">
            <a:extLst>
              <a:ext uri="{FF2B5EF4-FFF2-40B4-BE49-F238E27FC236}">
                <a16:creationId xmlns:a16="http://schemas.microsoft.com/office/drawing/2014/main" id="{34E02ADC-A9C5-456E-9515-F685351D3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8" y="2478088"/>
            <a:ext cx="11141611" cy="4091524"/>
          </a:xfrm>
        </p:spPr>
      </p:pic>
    </p:spTree>
    <p:extLst>
      <p:ext uri="{BB962C8B-B14F-4D97-AF65-F5344CB8AC3E}">
        <p14:creationId xmlns:p14="http://schemas.microsoft.com/office/powerpoint/2010/main" val="3262867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3D9C2-09A4-4116-A85D-AD0C139F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/>
              <a:t>Architecture of a raster system with a fixed portion of the system memory reserved for the frame buffe</a:t>
            </a:r>
            <a:endParaRPr lang="en-IN" sz="320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233C9CA-C97F-4F5F-90AD-3285BAD13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8" y="2478088"/>
            <a:ext cx="10874327" cy="4035254"/>
          </a:xfrm>
        </p:spPr>
      </p:pic>
    </p:spTree>
    <p:extLst>
      <p:ext uri="{BB962C8B-B14F-4D97-AF65-F5344CB8AC3E}">
        <p14:creationId xmlns:p14="http://schemas.microsoft.com/office/powerpoint/2010/main" val="56512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8B81-6202-4D0D-96EA-9738C5136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Conceptual framework for interactive graphics</a:t>
            </a:r>
            <a:endParaRPr lang="en-IN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CBDE623-C485-4433-8237-C278046FB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8" y="2067951"/>
            <a:ext cx="11240085" cy="4790049"/>
          </a:xfrm>
        </p:spPr>
      </p:pic>
    </p:spTree>
    <p:extLst>
      <p:ext uri="{BB962C8B-B14F-4D97-AF65-F5344CB8AC3E}">
        <p14:creationId xmlns:p14="http://schemas.microsoft.com/office/powerpoint/2010/main" val="1377247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68B9-E814-4C2B-980F-F36FF4827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Refresh and raster scan display system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88560-6B21-4257-951B-CCFF43C04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46" y="2138289"/>
            <a:ext cx="10986868" cy="4445391"/>
          </a:xfrm>
        </p:spPr>
        <p:txBody>
          <a:bodyPr>
            <a:normAutofit/>
          </a:bodyPr>
          <a:lstStyle/>
          <a:p>
            <a:r>
              <a:rPr lang="en-US"/>
              <a:t>Entire screen is a matrix of pixels </a:t>
            </a:r>
          </a:p>
          <a:p>
            <a:r>
              <a:rPr lang="en-US"/>
              <a:t>Each pixel brightness can be controlled </a:t>
            </a:r>
          </a:p>
          <a:p>
            <a:r>
              <a:rPr lang="en-US"/>
              <a:t>Refresh buffer can be visualized as a set of horizontal raster lines or a row of individual pixels </a:t>
            </a:r>
          </a:p>
          <a:p>
            <a:r>
              <a:rPr lang="en-US"/>
              <a:t>Line cannot be drawn directly from one point to another </a:t>
            </a:r>
          </a:p>
          <a:p>
            <a:r>
              <a:rPr lang="en-US"/>
              <a:t>Each point is an addressable point in screen and memory </a:t>
            </a:r>
          </a:p>
          <a:p>
            <a:r>
              <a:rPr lang="en-US"/>
              <a:t>This causes the effect of ‘aliasing’, ‘jaggies’ or ‘staircase’ effect</a:t>
            </a:r>
          </a:p>
          <a:p>
            <a:r>
              <a:rPr lang="en-US"/>
              <a:t>Refresh/Frame buffer is also called Bit-plane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600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C5FC-488E-4A9D-AD62-DD621922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Raster-scan display system draws a discrete set of points </a:t>
            </a:r>
            <a:endParaRPr lang="en-IN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E65BFAD-BF94-4E55-8175-2C9E2E366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6" y="2011680"/>
            <a:ext cx="11099408" cy="4642338"/>
          </a:xfrm>
        </p:spPr>
      </p:pic>
    </p:spTree>
    <p:extLst>
      <p:ext uri="{BB962C8B-B14F-4D97-AF65-F5344CB8AC3E}">
        <p14:creationId xmlns:p14="http://schemas.microsoft.com/office/powerpoint/2010/main" val="3740715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283C-ED37-48BF-B58B-69DD56078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463" y="508535"/>
            <a:ext cx="10168128" cy="900332"/>
          </a:xfrm>
        </p:spPr>
        <p:txBody>
          <a:bodyPr/>
          <a:lstStyle/>
          <a:p>
            <a:r>
              <a:rPr lang="en-US"/>
              <a:t>Difference Between Raster and Random</a:t>
            </a:r>
            <a:endParaRPr lang="en-IN"/>
          </a:p>
        </p:txBody>
      </p:sp>
      <p:pic>
        <p:nvPicPr>
          <p:cNvPr id="5" name="Content Placeholder 4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B89404A5-FD5C-4C4B-8A9A-4FA74AA0B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31" y="1868893"/>
            <a:ext cx="11043138" cy="4825219"/>
          </a:xfrm>
        </p:spPr>
      </p:pic>
    </p:spTree>
    <p:extLst>
      <p:ext uri="{BB962C8B-B14F-4D97-AF65-F5344CB8AC3E}">
        <p14:creationId xmlns:p14="http://schemas.microsoft.com/office/powerpoint/2010/main" val="374510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98FBF-82AA-488C-B420-002F5423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Typical applications areas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1A0F-248E-4682-8383-B6EA0BACB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GUI </a:t>
            </a:r>
          </a:p>
          <a:p>
            <a:pPr marL="0" indent="0">
              <a:buNone/>
            </a:pPr>
            <a:r>
              <a:rPr lang="en-US"/>
              <a:t>• Scientific Visualization </a:t>
            </a:r>
          </a:p>
          <a:p>
            <a:pPr marL="0" indent="0">
              <a:buNone/>
            </a:pPr>
            <a:r>
              <a:rPr lang="en-US"/>
              <a:t>• Office automation </a:t>
            </a:r>
          </a:p>
          <a:p>
            <a:pPr marL="0" indent="0">
              <a:buNone/>
            </a:pPr>
            <a:r>
              <a:rPr lang="en-US"/>
              <a:t>• Desktop publishing </a:t>
            </a:r>
          </a:p>
          <a:p>
            <a:pPr marL="0" indent="0">
              <a:buNone/>
            </a:pPr>
            <a:r>
              <a:rPr lang="en-US"/>
              <a:t>• Web/business/commercial publishing and advertisements </a:t>
            </a:r>
          </a:p>
          <a:p>
            <a:pPr marL="0" indent="0">
              <a:buNone/>
            </a:pPr>
            <a:r>
              <a:rPr lang="en-US"/>
              <a:t>• CAD/CAM design (VLSI, Construction, Circuits)</a:t>
            </a:r>
          </a:p>
          <a:p>
            <a:pPr marL="0" indent="0">
              <a:buNone/>
            </a:pPr>
            <a:r>
              <a:rPr lang="en-IN"/>
              <a:t>• Scientific Visualization</a:t>
            </a:r>
          </a:p>
        </p:txBody>
      </p:sp>
    </p:spTree>
    <p:extLst>
      <p:ext uri="{BB962C8B-B14F-4D97-AF65-F5344CB8AC3E}">
        <p14:creationId xmlns:p14="http://schemas.microsoft.com/office/powerpoint/2010/main" val="77509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69C10-5E85-49CA-ADF9-73ACADB83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82" y="647114"/>
            <a:ext cx="10958732" cy="5525086"/>
          </a:xfrm>
        </p:spPr>
        <p:txBody>
          <a:bodyPr>
            <a:normAutofit/>
          </a:bodyPr>
          <a:lstStyle/>
          <a:p>
            <a:r>
              <a:rPr lang="en-US"/>
              <a:t>Entertainment (movie, TV Advt., Games etc.) </a:t>
            </a:r>
          </a:p>
          <a:p>
            <a:pPr marL="0" indent="0">
              <a:buNone/>
            </a:pPr>
            <a:r>
              <a:rPr lang="en-US"/>
              <a:t>• Virtual reality </a:t>
            </a:r>
          </a:p>
          <a:p>
            <a:pPr marL="0" indent="0">
              <a:buNone/>
            </a:pPr>
            <a:r>
              <a:rPr lang="en-US"/>
              <a:t>• Process Monitoring </a:t>
            </a:r>
          </a:p>
          <a:p>
            <a:pPr marL="0" indent="0">
              <a:buNone/>
            </a:pPr>
            <a:r>
              <a:rPr lang="en-US"/>
              <a:t>• Digital Image Processing </a:t>
            </a:r>
          </a:p>
          <a:p>
            <a:pPr marL="0" indent="0">
              <a:buNone/>
            </a:pPr>
            <a:r>
              <a:rPr lang="en-US"/>
              <a:t>• Education and Training </a:t>
            </a:r>
          </a:p>
          <a:p>
            <a:pPr marL="0" indent="0">
              <a:buNone/>
            </a:pPr>
            <a:r>
              <a:rPr lang="en-IN"/>
              <a:t>• Simulators </a:t>
            </a:r>
          </a:p>
          <a:p>
            <a:pPr marL="0" indent="0">
              <a:buNone/>
            </a:pPr>
            <a:r>
              <a:rPr lang="en-IN"/>
              <a:t>• Cartography </a:t>
            </a:r>
          </a:p>
          <a:p>
            <a:pPr marL="0" indent="0">
              <a:buNone/>
            </a:pPr>
            <a:r>
              <a:rPr lang="en-IN"/>
              <a:t>• Multimedia </a:t>
            </a:r>
          </a:p>
        </p:txBody>
      </p:sp>
    </p:spTree>
    <p:extLst>
      <p:ext uri="{BB962C8B-B14F-4D97-AF65-F5344CB8AC3E}">
        <p14:creationId xmlns:p14="http://schemas.microsoft.com/office/powerpoint/2010/main" val="32768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064C-30CA-46DD-8AF8-3A17DC97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Pixel 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9967F-2B39-449D-AB65-AE75B0902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Pixel is shortened forms of picture  element. Each </a:t>
            </a:r>
            <a:r>
              <a:rPr lang="en-US" err="1"/>
              <a:t>screenpoint</a:t>
            </a:r>
            <a:r>
              <a:rPr lang="en-US"/>
              <a:t> is referred to as pixel.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99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6FAB-8C0F-4C7F-B8A7-0F6149D7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BitMap</a:t>
            </a:r>
            <a:r>
              <a:rPr lang="en-US"/>
              <a:t> 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8D799-66BA-4FB7-9BB2-E5318C653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Frame Buffer is often referred to  as bitmap </a:t>
            </a:r>
            <a:endParaRPr lang="en-I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84C84D-F7CA-499E-BCB0-AB6BF57F1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772795"/>
              </p:ext>
            </p:extLst>
          </p:nvPr>
        </p:nvGraphicFramePr>
        <p:xfrm>
          <a:off x="1266093" y="3593592"/>
          <a:ext cx="80357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156">
                  <a:extLst>
                    <a:ext uri="{9D8B030D-6E8A-4147-A177-3AD203B41FA5}">
                      <a16:colId xmlns:a16="http://schemas.microsoft.com/office/drawing/2014/main" val="324931232"/>
                    </a:ext>
                  </a:extLst>
                </a:gridCol>
                <a:gridCol w="1607156">
                  <a:extLst>
                    <a:ext uri="{9D8B030D-6E8A-4147-A177-3AD203B41FA5}">
                      <a16:colId xmlns:a16="http://schemas.microsoft.com/office/drawing/2014/main" val="2500868134"/>
                    </a:ext>
                  </a:extLst>
                </a:gridCol>
                <a:gridCol w="1607156">
                  <a:extLst>
                    <a:ext uri="{9D8B030D-6E8A-4147-A177-3AD203B41FA5}">
                      <a16:colId xmlns:a16="http://schemas.microsoft.com/office/drawing/2014/main" val="16354082"/>
                    </a:ext>
                  </a:extLst>
                </a:gridCol>
                <a:gridCol w="1607156">
                  <a:extLst>
                    <a:ext uri="{9D8B030D-6E8A-4147-A177-3AD203B41FA5}">
                      <a16:colId xmlns:a16="http://schemas.microsoft.com/office/drawing/2014/main" val="3583266801"/>
                    </a:ext>
                  </a:extLst>
                </a:gridCol>
                <a:gridCol w="1607156">
                  <a:extLst>
                    <a:ext uri="{9D8B030D-6E8A-4147-A177-3AD203B41FA5}">
                      <a16:colId xmlns:a16="http://schemas.microsoft.com/office/drawing/2014/main" val="472713749"/>
                    </a:ext>
                  </a:extLst>
                </a:gridCol>
              </a:tblGrid>
              <a:tr h="34909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653819"/>
                  </a:ext>
                </a:extLst>
              </a:tr>
              <a:tr h="35394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059312"/>
                  </a:ext>
                </a:extLst>
              </a:tr>
              <a:tr h="35394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92291"/>
                  </a:ext>
                </a:extLst>
              </a:tr>
              <a:tr h="35394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747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055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2DC61-39B5-4DB1-B2DE-8107E930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Resolution 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EAE09-E61A-4D66-8127-41A14CDB3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Maximum Number point that can be displayed without overlap on a monitor is referred to as resolution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73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E763-F6CB-4A5F-8CCC-B0880FCE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Persistence 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1BD30-FD0B-4D97-AB19-CCAE1C613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time is takes the emitted light from the screen to </a:t>
            </a:r>
            <a:r>
              <a:rPr lang="en-US" err="1"/>
              <a:t>decayone</a:t>
            </a:r>
            <a:r>
              <a:rPr lang="en-US"/>
              <a:t> tenth of its original intensity is called a persistence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43015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2741"/>
      </a:dk2>
      <a:lt2>
        <a:srgbClr val="E8E2E4"/>
      </a:lt2>
      <a:accent1>
        <a:srgbClr val="21B87C"/>
      </a:accent1>
      <a:accent2>
        <a:srgbClr val="14B833"/>
      </a:accent2>
      <a:accent3>
        <a:srgbClr val="43B720"/>
      </a:accent3>
      <a:accent4>
        <a:srgbClr val="78B013"/>
      </a:accent4>
      <a:accent5>
        <a:srgbClr val="ACA31E"/>
      </a:accent5>
      <a:accent6>
        <a:srgbClr val="D57A17"/>
      </a:accent6>
      <a:hlink>
        <a:srgbClr val="7E882D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7471840A43614E918700F51E24E9D7" ma:contentTypeVersion="13" ma:contentTypeDescription="Create a new document." ma:contentTypeScope="" ma:versionID="44bde1a01c465dcfd4bfc03dfd22349d">
  <xsd:schema xmlns:xsd="http://www.w3.org/2001/XMLSchema" xmlns:xs="http://www.w3.org/2001/XMLSchema" xmlns:p="http://schemas.microsoft.com/office/2006/metadata/properties" xmlns:ns2="602bdfec-ed18-4640-8349-652f4c0d93eb" xmlns:ns3="30288b32-6089-43d4-b137-949b765fee4d" targetNamespace="http://schemas.microsoft.com/office/2006/metadata/properties" ma:root="true" ma:fieldsID="779175ab104bd4d2f65e56a91118c207" ns2:_="" ns3:_="">
    <xsd:import namespace="602bdfec-ed18-4640-8349-652f4c0d93eb"/>
    <xsd:import namespace="30288b32-6089-43d4-b137-949b765fee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2bdfec-ed18-4640-8349-652f4c0d93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288b32-6089-43d4-b137-949b765fee4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F45747-ADDB-42D1-A51C-96DEF63F8E7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F6F0E70-17C1-4447-A682-5731BC620A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C3CE7A-E347-435E-98AB-2046B9725D19}">
  <ds:schemaRefs>
    <ds:schemaRef ds:uri="30288b32-6089-43d4-b137-949b765fee4d"/>
    <ds:schemaRef ds:uri="602bdfec-ed18-4640-8349-652f4c0d93e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AccentBoxVTI</vt:lpstr>
      <vt:lpstr>Computer Graphics and Multimedia </vt:lpstr>
      <vt:lpstr>Introduction to COMPUTER GRAPHICS</vt:lpstr>
      <vt:lpstr>Conceptual framework for interactive graphics</vt:lpstr>
      <vt:lpstr>Typical applications areas are</vt:lpstr>
      <vt:lpstr>PowerPoint Presentation</vt:lpstr>
      <vt:lpstr>Pixel </vt:lpstr>
      <vt:lpstr>BitMap </vt:lpstr>
      <vt:lpstr>Resolution </vt:lpstr>
      <vt:lpstr>Persistence </vt:lpstr>
      <vt:lpstr>Aspect Ratio </vt:lpstr>
      <vt:lpstr>CRT DISPLAY DEVICES</vt:lpstr>
      <vt:lpstr>Types of CRT display devices</vt:lpstr>
      <vt:lpstr>DVST - Direct View Storage Tube</vt:lpstr>
      <vt:lpstr>Operation of an electron gun with an accelerating anode </vt:lpstr>
      <vt:lpstr>Basic design of a Magnetic deflection CRT</vt:lpstr>
      <vt:lpstr>Electrostatic deflection of the electron beam in a CRT</vt:lpstr>
      <vt:lpstr>PowerPoint Presentation</vt:lpstr>
      <vt:lpstr>Drawbacks</vt:lpstr>
      <vt:lpstr>Calligraphic or Random Scan display system</vt:lpstr>
      <vt:lpstr>Calligraphic or Random Scan display system (contd.)</vt:lpstr>
      <vt:lpstr>Conceptual block diagram of calligraphic refresh display - I </vt:lpstr>
      <vt:lpstr>Conceptual block diagram of calligraphic refresh display - II</vt:lpstr>
      <vt:lpstr>Calligraphic or Random Scan display system (contd.)</vt:lpstr>
      <vt:lpstr>Random-scan display system draws a set of lines in any order.</vt:lpstr>
      <vt:lpstr>PowerPoint Presentation</vt:lpstr>
      <vt:lpstr>Calligraphic or Random Scan display system (contd.)</vt:lpstr>
      <vt:lpstr>Refresh or raster scan display system</vt:lpstr>
      <vt:lpstr>Architecture of a simple raster graphics system</vt:lpstr>
      <vt:lpstr>Architecture of a raster system with a fixed portion of the system memory reserved for the frame buffe</vt:lpstr>
      <vt:lpstr>Refresh and raster scan display system</vt:lpstr>
      <vt:lpstr>Raster-scan display system draws a discrete set of points </vt:lpstr>
      <vt:lpstr>Difference Between Raster and Random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and Multimedia </dc:title>
  <dc:creator>Nikhil Chaturvedi</dc:creator>
  <cp:revision>1</cp:revision>
  <dcterms:created xsi:type="dcterms:W3CDTF">2021-08-19T04:58:40Z</dcterms:created>
  <dcterms:modified xsi:type="dcterms:W3CDTF">2022-08-26T05:38:45Z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0x010100E77471840A43614E918700F51E24E9D7</vt:lpwstr>
  </property>
</Properties>
</file>