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Fira Code Light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ira Code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7bj1ubHkQRAO5CiE5wpQ8HO8o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Cod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FiraCod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CodeLight-bold.fntdata"/><Relationship Id="rId18" Type="http://schemas.openxmlformats.org/officeDocument/2006/relationships/font" Target="fonts/FiraCode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30a06ab3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b30a06ab3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b30a06ab3b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1b30a06ab3b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b30a06ab3b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1b30a06ab3b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b30a06ab3b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1b30a06ab3b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30a06ab3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1b30a06ab3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30a06ab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b30a06ab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30a06ab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b30a06ab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30a06ab3b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1b30a06ab3b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30a06ab3b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1b30a06ab3b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b30a06ab3b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1b30a06ab3b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30a06ab3b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1b30a06ab3b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30a06ab3b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1b30a06ab3b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 with medium confidence" id="14" name="Google Shape;1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2586249" y="2163545"/>
            <a:ext cx="9603281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2" type="body"/>
          </p:nvPr>
        </p:nvSpPr>
        <p:spPr>
          <a:xfrm>
            <a:off x="2588719" y="3694701"/>
            <a:ext cx="9603281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3" type="body"/>
          </p:nvPr>
        </p:nvSpPr>
        <p:spPr>
          <a:xfrm>
            <a:off x="2588719" y="4462670"/>
            <a:ext cx="9603281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2">
  <p:cSld name="Transition Slide 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range, yellow, bright&#10;&#10;Description automatically generated" id="73" name="Google Shape;7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7804"/>
            <a:ext cx="528575" cy="76479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2"/>
          <p:cNvSpPr txBox="1"/>
          <p:nvPr>
            <p:ph type="title"/>
          </p:nvPr>
        </p:nvSpPr>
        <p:spPr>
          <a:xfrm>
            <a:off x="838200" y="26879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/>
          <p:nvPr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42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1">
  <p:cSld name="Content Slide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43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2" name="Google Shape;8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3"/>
          <p:cNvSpPr txBox="1"/>
          <p:nvPr>
            <p:ph idx="2" type="body"/>
          </p:nvPr>
        </p:nvSpPr>
        <p:spPr>
          <a:xfrm>
            <a:off x="654228" y="1913536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3" type="body"/>
          </p:nvPr>
        </p:nvSpPr>
        <p:spPr>
          <a:xfrm>
            <a:off x="652463" y="2688805"/>
            <a:ext cx="10370190" cy="9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4" type="body"/>
          </p:nvPr>
        </p:nvSpPr>
        <p:spPr>
          <a:xfrm>
            <a:off x="654228" y="3957788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5" type="body"/>
          </p:nvPr>
        </p:nvSpPr>
        <p:spPr>
          <a:xfrm>
            <a:off x="652463" y="4733057"/>
            <a:ext cx="10370190" cy="9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3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43"/>
          <p:cNvSpPr txBox="1"/>
          <p:nvPr>
            <p:ph idx="6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2">
  <p:cSld name="Content Slide 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4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44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2" type="body"/>
          </p:nvPr>
        </p:nvSpPr>
        <p:spPr>
          <a:xfrm>
            <a:off x="652178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3" type="body"/>
          </p:nvPr>
        </p:nvSpPr>
        <p:spPr>
          <a:xfrm>
            <a:off x="652463" y="2785267"/>
            <a:ext cx="4876417" cy="215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4" type="body"/>
          </p:nvPr>
        </p:nvSpPr>
        <p:spPr>
          <a:xfrm>
            <a:off x="6148002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5" type="body"/>
          </p:nvPr>
        </p:nvSpPr>
        <p:spPr>
          <a:xfrm>
            <a:off x="6146237" y="2785267"/>
            <a:ext cx="4876417" cy="215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4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44"/>
          <p:cNvSpPr txBox="1"/>
          <p:nvPr>
            <p:ph idx="6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3">
  <p:cSld name="Content Slide 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5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45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4" name="Google Shape;10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5"/>
          <p:cNvSpPr txBox="1"/>
          <p:nvPr>
            <p:ph idx="2" type="body"/>
          </p:nvPr>
        </p:nvSpPr>
        <p:spPr>
          <a:xfrm>
            <a:off x="650585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3" type="body"/>
          </p:nvPr>
        </p:nvSpPr>
        <p:spPr>
          <a:xfrm>
            <a:off x="651081" y="2774950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4" type="body"/>
          </p:nvPr>
        </p:nvSpPr>
        <p:spPr>
          <a:xfrm>
            <a:off x="6144359" y="2009998"/>
            <a:ext cx="4876417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5" type="body"/>
          </p:nvPr>
        </p:nvSpPr>
        <p:spPr>
          <a:xfrm>
            <a:off x="6144855" y="2774797"/>
            <a:ext cx="4876417" cy="266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5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45"/>
          <p:cNvSpPr txBox="1"/>
          <p:nvPr>
            <p:ph idx="6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Content Slide 4">
  <p:cSld name=" Content Slide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6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46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5" name="Google Shape;11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6"/>
          <p:cNvSpPr txBox="1"/>
          <p:nvPr>
            <p:ph idx="2" type="body"/>
          </p:nvPr>
        </p:nvSpPr>
        <p:spPr>
          <a:xfrm>
            <a:off x="654228" y="1913536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3" type="body"/>
          </p:nvPr>
        </p:nvSpPr>
        <p:spPr>
          <a:xfrm>
            <a:off x="654228" y="2741843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6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46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46"/>
          <p:cNvSpPr txBox="1"/>
          <p:nvPr>
            <p:ph idx="5" type="body"/>
          </p:nvPr>
        </p:nvSpPr>
        <p:spPr>
          <a:xfrm>
            <a:off x="652463" y="3570150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6" type="body"/>
          </p:nvPr>
        </p:nvSpPr>
        <p:spPr>
          <a:xfrm>
            <a:off x="652463" y="4398457"/>
            <a:ext cx="10370191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5">
  <p:cSld name="Content Slide 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7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47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6" name="Google Shape;12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7"/>
          <p:cNvSpPr txBox="1"/>
          <p:nvPr>
            <p:ph idx="2" type="body"/>
          </p:nvPr>
        </p:nvSpPr>
        <p:spPr>
          <a:xfrm>
            <a:off x="654228" y="1904561"/>
            <a:ext cx="10370191" cy="381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47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47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8"/>
          <p:cNvSpPr txBox="1"/>
          <p:nvPr>
            <p:ph idx="1" type="body"/>
          </p:nvPr>
        </p:nvSpPr>
        <p:spPr>
          <a:xfrm>
            <a:off x="3060741" y="1291652"/>
            <a:ext cx="6179926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8"/>
          <p:cNvSpPr txBox="1"/>
          <p:nvPr>
            <p:ph idx="2" type="body"/>
          </p:nvPr>
        </p:nvSpPr>
        <p:spPr>
          <a:xfrm>
            <a:off x="7127193" y="2116732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48"/>
          <p:cNvSpPr txBox="1"/>
          <p:nvPr>
            <p:ph idx="3" type="body"/>
          </p:nvPr>
        </p:nvSpPr>
        <p:spPr>
          <a:xfrm>
            <a:off x="3060741" y="3501730"/>
            <a:ext cx="6179926" cy="1507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48"/>
          <p:cNvSpPr txBox="1"/>
          <p:nvPr>
            <p:ph idx="4" type="body"/>
          </p:nvPr>
        </p:nvSpPr>
        <p:spPr>
          <a:xfrm>
            <a:off x="7127193" y="5065124"/>
            <a:ext cx="2113474" cy="42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48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48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1">
  <p:cSld name="Image Slide 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9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49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9"/>
          <p:cNvSpPr/>
          <p:nvPr>
            <p:ph idx="2" type="pic"/>
          </p:nvPr>
        </p:nvSpPr>
        <p:spPr>
          <a:xfrm>
            <a:off x="554038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5" name="Google Shape;145;p49"/>
          <p:cNvSpPr txBox="1"/>
          <p:nvPr>
            <p:ph idx="3" type="body"/>
          </p:nvPr>
        </p:nvSpPr>
        <p:spPr>
          <a:xfrm>
            <a:off x="547734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4" type="body"/>
          </p:nvPr>
        </p:nvSpPr>
        <p:spPr>
          <a:xfrm>
            <a:off x="547558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9"/>
          <p:cNvSpPr/>
          <p:nvPr>
            <p:ph idx="5" type="pic"/>
          </p:nvPr>
        </p:nvSpPr>
        <p:spPr>
          <a:xfrm>
            <a:off x="552273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8" name="Google Shape;148;p49"/>
          <p:cNvSpPr txBox="1"/>
          <p:nvPr>
            <p:ph idx="6" type="body"/>
          </p:nvPr>
        </p:nvSpPr>
        <p:spPr>
          <a:xfrm>
            <a:off x="5475583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9"/>
          <p:cNvSpPr txBox="1"/>
          <p:nvPr>
            <p:ph idx="7" type="body"/>
          </p:nvPr>
        </p:nvSpPr>
        <p:spPr>
          <a:xfrm>
            <a:off x="547381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9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49"/>
          <p:cNvSpPr txBox="1"/>
          <p:nvPr>
            <p:ph idx="8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2">
  <p:cSld name="Image Slide 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p50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6" name="Google Shape;15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0"/>
          <p:cNvSpPr txBox="1"/>
          <p:nvPr>
            <p:ph idx="2" type="body"/>
          </p:nvPr>
        </p:nvSpPr>
        <p:spPr>
          <a:xfrm>
            <a:off x="654228" y="1786687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50"/>
          <p:cNvSpPr txBox="1"/>
          <p:nvPr>
            <p:ph idx="3" type="body"/>
          </p:nvPr>
        </p:nvSpPr>
        <p:spPr>
          <a:xfrm>
            <a:off x="652463" y="2561957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50"/>
          <p:cNvSpPr/>
          <p:nvPr>
            <p:ph idx="4" type="pic"/>
          </p:nvPr>
        </p:nvSpPr>
        <p:spPr>
          <a:xfrm>
            <a:off x="6282203" y="1786687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0" name="Google Shape;160;p50"/>
          <p:cNvSpPr txBox="1"/>
          <p:nvPr>
            <p:ph idx="5" type="body"/>
          </p:nvPr>
        </p:nvSpPr>
        <p:spPr>
          <a:xfrm>
            <a:off x="648820" y="3924115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6" type="body"/>
          </p:nvPr>
        </p:nvSpPr>
        <p:spPr>
          <a:xfrm>
            <a:off x="650698" y="4699385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50"/>
          <p:cNvSpPr/>
          <p:nvPr>
            <p:ph idx="7" type="pic"/>
          </p:nvPr>
        </p:nvSpPr>
        <p:spPr>
          <a:xfrm>
            <a:off x="6280438" y="3924115"/>
            <a:ext cx="4738687" cy="204293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3" name="Google Shape;163;p50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50"/>
          <p:cNvSpPr txBox="1"/>
          <p:nvPr>
            <p:ph idx="8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3">
  <p:cSld name="Image Slide 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1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51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1"/>
          <p:cNvSpPr/>
          <p:nvPr>
            <p:ph idx="2" type="pic"/>
          </p:nvPr>
        </p:nvSpPr>
        <p:spPr>
          <a:xfrm>
            <a:off x="55403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1" name="Google Shape;171;p51"/>
          <p:cNvSpPr txBox="1"/>
          <p:nvPr>
            <p:ph idx="3" type="body"/>
          </p:nvPr>
        </p:nvSpPr>
        <p:spPr>
          <a:xfrm>
            <a:off x="5477348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51"/>
          <p:cNvSpPr txBox="1"/>
          <p:nvPr>
            <p:ph idx="4" type="body"/>
          </p:nvPr>
        </p:nvSpPr>
        <p:spPr>
          <a:xfrm>
            <a:off x="5475583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51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51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sign&#10;&#10;Description automatically generated" id="19" name="Google Shape;1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2586249" y="2163545"/>
            <a:ext cx="9603281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2" type="body"/>
          </p:nvPr>
        </p:nvSpPr>
        <p:spPr>
          <a:xfrm>
            <a:off x="2588719" y="3694701"/>
            <a:ext cx="9603281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3" type="body"/>
          </p:nvPr>
        </p:nvSpPr>
        <p:spPr>
          <a:xfrm>
            <a:off x="2588719" y="4462670"/>
            <a:ext cx="9603281" cy="76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4">
  <p:cSld name="Image Slide 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2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52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9" name="Google Shape;17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5372" y="277803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2"/>
          <p:cNvSpPr txBox="1"/>
          <p:nvPr>
            <p:ph idx="2" type="body"/>
          </p:nvPr>
        </p:nvSpPr>
        <p:spPr>
          <a:xfrm>
            <a:off x="648820" y="2717104"/>
            <a:ext cx="5547072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3" type="body"/>
          </p:nvPr>
        </p:nvSpPr>
        <p:spPr>
          <a:xfrm>
            <a:off x="650698" y="3492374"/>
            <a:ext cx="5547072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52"/>
          <p:cNvSpPr/>
          <p:nvPr>
            <p:ph idx="4" type="pic"/>
          </p:nvPr>
        </p:nvSpPr>
        <p:spPr>
          <a:xfrm>
            <a:off x="6283968" y="1786687"/>
            <a:ext cx="4738687" cy="4322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3" name="Google Shape;183;p52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52"/>
          <p:cNvSpPr txBox="1"/>
          <p:nvPr>
            <p:ph idx="5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5">
  <p:cSld name="Image Slide 5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3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53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9" name="Google Shape;18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3"/>
          <p:cNvSpPr/>
          <p:nvPr>
            <p:ph idx="2" type="pic"/>
          </p:nvPr>
        </p:nvSpPr>
        <p:spPr>
          <a:xfrm>
            <a:off x="650698" y="1578560"/>
            <a:ext cx="10371957" cy="387525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1" name="Google Shape;191;p53"/>
          <p:cNvSpPr txBox="1"/>
          <p:nvPr>
            <p:ph idx="3" type="body"/>
          </p:nvPr>
        </p:nvSpPr>
        <p:spPr>
          <a:xfrm>
            <a:off x="654689" y="5590340"/>
            <a:ext cx="10367965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53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53"/>
          <p:cNvSpPr txBox="1"/>
          <p:nvPr>
            <p:ph idx="4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6">
  <p:cSld name="Image Slide 6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4"/>
          <p:cNvSpPr txBox="1"/>
          <p:nvPr>
            <p:ph idx="1" type="body"/>
          </p:nvPr>
        </p:nvSpPr>
        <p:spPr>
          <a:xfrm>
            <a:off x="7679104" y="2391179"/>
            <a:ext cx="4187900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54"/>
          <p:cNvSpPr txBox="1"/>
          <p:nvPr>
            <p:ph idx="2" type="body"/>
          </p:nvPr>
        </p:nvSpPr>
        <p:spPr>
          <a:xfrm>
            <a:off x="7677339" y="3166449"/>
            <a:ext cx="4187900" cy="126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54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54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7">
  <p:cSld name="Image Slide 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5"/>
          <p:cNvSpPr txBox="1"/>
          <p:nvPr>
            <p:ph idx="1" type="body"/>
          </p:nvPr>
        </p:nvSpPr>
        <p:spPr>
          <a:xfrm>
            <a:off x="2248247" y="4070491"/>
            <a:ext cx="7695506" cy="7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55"/>
          <p:cNvSpPr txBox="1"/>
          <p:nvPr>
            <p:ph idx="2" type="body"/>
          </p:nvPr>
        </p:nvSpPr>
        <p:spPr>
          <a:xfrm>
            <a:off x="2248247" y="4980067"/>
            <a:ext cx="7695506" cy="61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55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Slide 1">
  <p:cSld name="Graph Slide 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6"/>
          <p:cNvSpPr/>
          <p:nvPr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56"/>
          <p:cNvSpPr txBox="1"/>
          <p:nvPr>
            <p:ph idx="1" type="body"/>
          </p:nvPr>
        </p:nvSpPr>
        <p:spPr>
          <a:xfrm>
            <a:off x="654228" y="277803"/>
            <a:ext cx="10370191" cy="1189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0" name="Google Shape;210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4691" y="277804"/>
            <a:ext cx="516232" cy="74566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6"/>
          <p:cNvSpPr/>
          <p:nvPr>
            <p:ph idx="2" type="chart"/>
          </p:nvPr>
        </p:nvSpPr>
        <p:spPr>
          <a:xfrm>
            <a:off x="1430338" y="1747838"/>
            <a:ext cx="9134475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2" name="Google Shape;212;p56"/>
          <p:cNvSpPr/>
          <p:nvPr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56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1">
  <p:cSld name="Thank You Slide 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&#10;&#10;Description automatically generated" id="216" name="Google Shape;216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85"/>
            <a:ext cx="12192000" cy="685443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7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7"/>
          <p:cNvSpPr/>
          <p:nvPr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9" name="Google Shape;21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7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7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57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2">
  <p:cSld name="Thank You Slide 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range, yellow, bright&#10;&#10;Description automatically generated" id="225" name="Google Shape;22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8"/>
          <p:cNvSpPr txBox="1"/>
          <p:nvPr>
            <p:ph type="title"/>
          </p:nvPr>
        </p:nvSpPr>
        <p:spPr>
          <a:xfrm>
            <a:off x="1610698" y="823864"/>
            <a:ext cx="8981220" cy="110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8"/>
          <p:cNvSpPr/>
          <p:nvPr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8" name="Google Shape;2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7804"/>
            <a:ext cx="528575" cy="76479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8"/>
          <p:cNvSpPr txBox="1"/>
          <p:nvPr>
            <p:ph idx="1" type="body"/>
          </p:nvPr>
        </p:nvSpPr>
        <p:spPr>
          <a:xfrm>
            <a:off x="1610697" y="2328261"/>
            <a:ext cx="8981219" cy="220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58"/>
          <p:cNvSpPr txBox="1"/>
          <p:nvPr>
            <p:ph idx="2" type="body"/>
          </p:nvPr>
        </p:nvSpPr>
        <p:spPr>
          <a:xfrm>
            <a:off x="1610697" y="4952165"/>
            <a:ext cx="8981219" cy="79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58"/>
          <p:cNvSpPr txBox="1"/>
          <p:nvPr>
            <p:ph idx="3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1">
  <p:cSld name="Closing Art 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 with medium confidence" id="234" name="Google Shape;23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2">
  <p:cSld name="Closing Art 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sign&#10;&#10;Description automatically generated" id="236" name="Google Shape;236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3">
  <p:cSld name="Closing Art 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4" cy="6856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1" y="2163545"/>
            <a:ext cx="1218953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2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3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4">
  <p:cSld name="Closing Art 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30a06ab3b_0_91"/>
          <p:cNvSpPr txBox="1"/>
          <p:nvPr>
            <p:ph idx="12" type="sldNum"/>
          </p:nvPr>
        </p:nvSpPr>
        <p:spPr>
          <a:xfrm>
            <a:off x="5730211" y="62341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30a06ab3b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5" name="Google Shape;245;g1b30a06ab3b_0_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46" name="Google Shape;246;g1b30a06ab3b_0_93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g1b30a06ab3b_0_93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30a06ab3b_0_299"/>
          <p:cNvSpPr txBox="1"/>
          <p:nvPr>
            <p:ph idx="12" type="sldNum"/>
          </p:nvPr>
        </p:nvSpPr>
        <p:spPr>
          <a:xfrm>
            <a:off x="5730211" y="62341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30a06ab3b_0_3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6" name="Google Shape;256;g1b30a06ab3b_0_3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57" name="Google Shape;257;g1b30a06ab3b_0_30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g1b30a06ab3b_0_301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30a06ab3b_0_30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61" name="Google Shape;261;g1b30a06ab3b_0_30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62" name="Google Shape;262;g1b30a06ab3b_0_306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30a06ab3b_0_31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5" name="Google Shape;265;g1b30a06ab3b_0_310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30a06ab3b_0_3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8" name="Google Shape;268;g1b30a06ab3b_0_3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9" name="Google Shape;269;g1b30a06ab3b_0_313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30a06ab3b_0_3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2" name="Google Shape;272;g1b30a06ab3b_0_3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g1b30a06ab3b_0_3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g1b30a06ab3b_0_317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30a06ab3b_0_3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7" name="Google Shape;277;g1b30a06ab3b_0_322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 Slide 4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8809" y="2163545"/>
            <a:ext cx="12180722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2" type="body"/>
          </p:nvPr>
        </p:nvSpPr>
        <p:spPr>
          <a:xfrm>
            <a:off x="2471" y="3694701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3" type="body"/>
          </p:nvPr>
        </p:nvSpPr>
        <p:spPr>
          <a:xfrm>
            <a:off x="0" y="4500134"/>
            <a:ext cx="12189530" cy="78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30a06ab3b_0_32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80" name="Google Shape;280;g1b30a06ab3b_0_325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1" name="Google Shape;281;g1b30a06ab3b_0_325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30a06ab3b_0_32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84" name="Google Shape;284;g1b30a06ab3b_0_329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30a06ab3b_0_33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b30a06ab3b_0_33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88" name="Google Shape;288;g1b30a06ab3b_0_33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g1b30a06ab3b_0_33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0" name="Google Shape;290;g1b30a06ab3b_0_332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30a06ab3b_0_338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93" name="Google Shape;293;g1b30a06ab3b_0_338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30a06ab3b_0_34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6" name="Google Shape;296;g1b30a06ab3b_0_34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7" name="Google Shape;297;g1b30a06ab3b_0_341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4">
  <p:cSld name="Section Divider 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7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Google Shape;37;p37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urce Sans Pro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">
  <p:cSld name="Section Divider 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2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8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Google Shape;45;p38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urce Sans Pro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">
  <p:cSld name="Section Divider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9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39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urce Sans Pro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">
  <p:cSld name="Section Divider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" y="694"/>
            <a:ext cx="12189532" cy="685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0"/>
          <p:cNvSpPr/>
          <p:nvPr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40"/>
          <p:cNvSpPr txBox="1"/>
          <p:nvPr>
            <p:ph type="title"/>
          </p:nvPr>
        </p:nvSpPr>
        <p:spPr>
          <a:xfrm>
            <a:off x="1627542" y="1832610"/>
            <a:ext cx="94707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urce Sans Pro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" type="body"/>
          </p:nvPr>
        </p:nvSpPr>
        <p:spPr>
          <a:xfrm>
            <a:off x="1627542" y="3603292"/>
            <a:ext cx="9470733" cy="142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2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1">
  <p:cSld name="Transition Slide 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&#10;&#10;Description automatically generated" id="66" name="Google Shape;6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85"/>
            <a:ext cx="12192000" cy="685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1"/>
          <p:cNvSpPr txBox="1"/>
          <p:nvPr>
            <p:ph type="title"/>
          </p:nvPr>
        </p:nvSpPr>
        <p:spPr>
          <a:xfrm>
            <a:off x="838200" y="26879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/>
          <p:nvPr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>
            <a:off x="457200" y="6356350"/>
            <a:ext cx="815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30a06ab3b_0_29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g1b30a06ab3b_0_29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g1b30a06ab3b_0_295"/>
          <p:cNvSpPr txBox="1"/>
          <p:nvPr>
            <p:ph idx="12" type="sldNum"/>
          </p:nvPr>
        </p:nvSpPr>
        <p:spPr>
          <a:xfrm>
            <a:off x="5730211" y="62714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jpg"/><Relationship Id="rId4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30a06ab3b_0_0"/>
          <p:cNvSpPr/>
          <p:nvPr/>
        </p:nvSpPr>
        <p:spPr>
          <a:xfrm flipH="1" rot="10800000">
            <a:off x="-1" y="64"/>
            <a:ext cx="12192000" cy="68661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303" name="Google Shape;303;g1b30a06ab3b_0_0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b30a06ab3b_0_0"/>
          <p:cNvSpPr txBox="1"/>
          <p:nvPr/>
        </p:nvSpPr>
        <p:spPr>
          <a:xfrm>
            <a:off x="758600" y="2626700"/>
            <a:ext cx="10674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Occupancy Plane Learning for 3D Human Reconstruction from RGB-D Images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picture containing drawing&#10;&#10;Description automatically generated" id="305" name="Google Shape;305;g1b30a06ab3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1007" y="852965"/>
            <a:ext cx="2909981" cy="75408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b30a06ab3b_0_0"/>
          <p:cNvSpPr txBox="1"/>
          <p:nvPr/>
        </p:nvSpPr>
        <p:spPr>
          <a:xfrm>
            <a:off x="689550" y="4144200"/>
            <a:ext cx="1081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Presented by: </a:t>
            </a:r>
            <a:r>
              <a:rPr lang="en-US" sz="23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Viktor B. Ladics, Jon Vincent Medenilla, Rishabh Garg</a:t>
            </a:r>
            <a:endParaRPr b="0" i="0" sz="2300" u="none" cap="none" strike="noStrike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g1b30a06ab3b_0_0"/>
          <p:cNvSpPr txBox="1"/>
          <p:nvPr>
            <p:ph idx="12" type="sldNum"/>
          </p:nvPr>
        </p:nvSpPr>
        <p:spPr>
          <a:xfrm>
            <a:off x="5730211" y="62341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b30a06ab3b_0_216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b30a06ab3b_0_216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15" name="Google Shape;415;g1b30a06ab3b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b30a06ab3b_0_216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Discussion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417" name="Google Shape;417;g1b30a06ab3b_0_216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8" name="Google Shape;418;g1b30a06ab3b_0_216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b30a06ab3b_0_216"/>
          <p:cNvSpPr txBox="1"/>
          <p:nvPr/>
        </p:nvSpPr>
        <p:spPr>
          <a:xfrm>
            <a:off x="376800" y="1334000"/>
            <a:ext cx="87714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Observations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training loss converges quickly 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further training does not decrease loss 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validation loss is high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validation loss has high variation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Improvements 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more training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optimizing code to reduce runtime per image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increasing number of depths sampled from image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e.g. increase from 5 to 10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decrease </a:t>
            </a:r>
            <a:r>
              <a:rPr lang="en-US" sz="2200"/>
              <a:t>learning rate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b30a06ab3b_1_7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b30a06ab3b_1_7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26" name="Google Shape;426;g1b30a06ab3b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b30a06ab3b_1_7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Next Steps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428" name="Google Shape;428;g1b30a06ab3b_1_7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g1b30a06ab3b_1_7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b30a06ab3b_1_7"/>
          <p:cNvSpPr txBox="1"/>
          <p:nvPr/>
        </p:nvSpPr>
        <p:spPr>
          <a:xfrm>
            <a:off x="376800" y="1471900"/>
            <a:ext cx="10983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US" sz="2100">
                <a:solidFill>
                  <a:schemeClr val="dk1"/>
                </a:solidFill>
              </a:rPr>
              <a:t>With these occupancy planes, algorithms such as the marching cube algorithm can be used to generate the full reconstruction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US" sz="2100">
                <a:solidFill>
                  <a:schemeClr val="dk1"/>
                </a:solidFill>
              </a:rPr>
              <a:t>Investigate the use of more complex CNNs for processing both the RGB and depth feature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US" sz="2100">
                <a:solidFill>
                  <a:schemeClr val="dk1"/>
                </a:solidFill>
              </a:rPr>
              <a:t>Instead of CNN-based methods, explore GAN-based or Diffusion-based models as the main structure of reconstruction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b30a06ab3b_0_286"/>
          <p:cNvSpPr/>
          <p:nvPr/>
        </p:nvSpPr>
        <p:spPr>
          <a:xfrm flipH="1" rot="10800000">
            <a:off x="-1" y="64"/>
            <a:ext cx="12192000" cy="68661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building, street&#10;&#10;Description automatically generated" id="436" name="Google Shape;436;g1b30a06ab3b_0_286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" y="816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37" name="Google Shape;437;g1b30a06ab3b_0_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1" y="235709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1b30a06ab3b_0_286"/>
          <p:cNvSpPr txBox="1"/>
          <p:nvPr/>
        </p:nvSpPr>
        <p:spPr>
          <a:xfrm>
            <a:off x="-200" y="2948500"/>
            <a:ext cx="12192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lang="en-US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uestions</a:t>
            </a:r>
            <a:endParaRPr b="1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g1b30a06ab3b_0_286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b30a06ab3b_0_286"/>
          <p:cNvSpPr txBox="1"/>
          <p:nvPr>
            <p:ph idx="12" type="sldNum"/>
          </p:nvPr>
        </p:nvSpPr>
        <p:spPr>
          <a:xfrm>
            <a:off x="5730211" y="62341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30a06ab3b_0_9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b30a06ab3b_0_9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14" name="Google Shape;314;g1b30a06ab3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b30a06ab3b_0_9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Organization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316" name="Google Shape;316;g1b30a06ab3b_0_9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1b30a06ab3b_0_9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b30a06ab3b_0_9"/>
          <p:cNvSpPr txBox="1"/>
          <p:nvPr/>
        </p:nvSpPr>
        <p:spPr>
          <a:xfrm>
            <a:off x="3232200" y="2131133"/>
            <a:ext cx="5727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762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eriod"/>
            </a:pPr>
            <a:r>
              <a:rPr lang="en-US" sz="2700"/>
              <a:t>Introduction</a:t>
            </a:r>
            <a:endParaRPr sz="2700"/>
          </a:p>
          <a:p>
            <a:pPr indent="-4762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Model Architecture</a:t>
            </a:r>
            <a:endParaRPr sz="2700"/>
          </a:p>
          <a:p>
            <a:pPr indent="-4762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Implementation</a:t>
            </a:r>
            <a:endParaRPr sz="2700"/>
          </a:p>
          <a:p>
            <a:pPr indent="-4762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Results</a:t>
            </a:r>
            <a:endParaRPr sz="2700"/>
          </a:p>
          <a:p>
            <a:pPr indent="-4762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Discussion</a:t>
            </a:r>
            <a:endParaRPr sz="2700"/>
          </a:p>
          <a:p>
            <a:pPr indent="-4762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Questions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30a06ab3b_0_19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g1b30a06ab3b_0_19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b30a06ab3b_0_19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26" name="Google Shape;326;g1b30a06ab3b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b30a06ab3b_0_19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Introduction: 3D Human Reconstruction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328" name="Google Shape;328;g1b30a06ab3b_0_19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g1b30a06ab3b_0_19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b30a06ab3b_0_19"/>
          <p:cNvSpPr txBox="1"/>
          <p:nvPr/>
        </p:nvSpPr>
        <p:spPr>
          <a:xfrm>
            <a:off x="368400" y="1233700"/>
            <a:ext cx="114552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/>
              <a:t>3D Human Reconstruction</a:t>
            </a:r>
            <a:endParaRPr sz="2700"/>
          </a:p>
          <a:p>
            <a:pPr indent="-4381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Process of reconstructing the 3D shape of a human</a:t>
            </a:r>
            <a:endParaRPr sz="2100"/>
          </a:p>
          <a:p>
            <a:pPr indent="-4381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Applications</a:t>
            </a:r>
            <a:endParaRPr sz="2100"/>
          </a:p>
          <a:p>
            <a:pPr indent="-438150" lvl="1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AR/VR content creation</a:t>
            </a:r>
            <a:endParaRPr sz="2100"/>
          </a:p>
          <a:p>
            <a:pPr indent="-438150" lvl="1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image/video editing</a:t>
            </a:r>
            <a:endParaRPr sz="2100"/>
          </a:p>
          <a:p>
            <a:pPr indent="-438150" lvl="1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virtual try-on</a:t>
            </a:r>
            <a:endParaRPr sz="2100"/>
          </a:p>
          <a:p>
            <a:pPr indent="-4381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Focus on </a:t>
            </a:r>
            <a:r>
              <a:rPr i="1" lang="en-US" sz="2100"/>
              <a:t>single-view</a:t>
            </a:r>
            <a:r>
              <a:rPr lang="en-US" sz="2100"/>
              <a:t> RGB-D reconstruction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Existing Solutions</a:t>
            </a:r>
            <a:endParaRPr sz="2100"/>
          </a:p>
          <a:p>
            <a:pPr indent="-438150" lvl="0" marL="609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Template-based </a:t>
            </a:r>
            <a:r>
              <a:rPr lang="en-US" sz="2100"/>
              <a:t>models</a:t>
            </a:r>
            <a:endParaRPr sz="2100"/>
          </a:p>
          <a:p>
            <a:pPr indent="-438150" lvl="1" marL="1219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use human body shape as prior</a:t>
            </a:r>
            <a:endParaRPr sz="2100"/>
          </a:p>
          <a:p>
            <a:pPr indent="-438150" lvl="0" marL="609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Non-parametric models</a:t>
            </a:r>
            <a:endParaRPr sz="2100"/>
          </a:p>
          <a:p>
            <a:pPr indent="-438150" lvl="1" marL="1219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use an implicit function to predict human body shape</a:t>
            </a:r>
            <a:endParaRPr sz="2100"/>
          </a:p>
          <a:p>
            <a:pPr indent="-438150" lvl="1" marL="1219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task formulated as a per-point classification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30a06ab3b_0_100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g1b30a06ab3b_0_100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b30a06ab3b_0_100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38" name="Google Shape;338;g1b30a06ab3b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b30a06ab3b_0_100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Introduction: Occupancy Planes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340" name="Google Shape;340;g1b30a06ab3b_0_100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g1b30a06ab3b_0_100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b30a06ab3b_0_100"/>
          <p:cNvSpPr txBox="1"/>
          <p:nvPr/>
        </p:nvSpPr>
        <p:spPr>
          <a:xfrm>
            <a:off x="368400" y="1233700"/>
            <a:ext cx="67653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What they are</a:t>
            </a:r>
            <a:endParaRPr sz="2100"/>
          </a:p>
          <a:p>
            <a:pPr indent="-4381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representation is multiple image-like planes</a:t>
            </a:r>
            <a:endParaRPr sz="2100"/>
          </a:p>
          <a:p>
            <a:pPr indent="-4381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fronto-parallel manner through camera’s view frustrum</a:t>
            </a:r>
            <a:endParaRPr sz="2100"/>
          </a:p>
          <a:p>
            <a:pPr indent="-4381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images are binary</a:t>
            </a:r>
            <a:endParaRPr sz="2100"/>
          </a:p>
          <a:p>
            <a:pPr indent="-438150" lvl="1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1 if pixel is inside the person</a:t>
            </a:r>
            <a:endParaRPr sz="2100"/>
          </a:p>
          <a:p>
            <a:pPr indent="-438150" lvl="1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0 if pixel not inside the person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Benefits</a:t>
            </a:r>
            <a:endParaRPr sz="2100"/>
          </a:p>
          <a:p>
            <a:pPr indent="-4381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More </a:t>
            </a:r>
            <a:r>
              <a:rPr lang="en-US" sz="2100"/>
              <a:t>flexible</a:t>
            </a:r>
            <a:r>
              <a:rPr lang="en-US" sz="2100"/>
              <a:t> than classical voxel pixel representation</a:t>
            </a:r>
            <a:endParaRPr sz="2100"/>
          </a:p>
          <a:p>
            <a:pPr indent="-4381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Model benefits from correlations between predictions of neighboring locations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343" name="Google Shape;343;g1b30a06ab3b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9075" y="1692575"/>
            <a:ext cx="3731975" cy="3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b30a06ab3b_0_100"/>
          <p:cNvSpPr txBox="1"/>
          <p:nvPr/>
        </p:nvSpPr>
        <p:spPr>
          <a:xfrm>
            <a:off x="7365188" y="5384475"/>
            <a:ext cx="44439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Zhao et al, 2022 Green planes show slicing planes resulting in the black and white occupancy planes</a:t>
            </a:r>
            <a:endParaRPr i="1"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b30a06ab3b_0_120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b30a06ab3b_0_120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51" name="Google Shape;351;g1b30a06ab3b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b30a06ab3b_0_120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Model Inputs and Outputs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353" name="Google Shape;353;g1b30a06ab3b_0_120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g1b30a06ab3b_0_120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b30a06ab3b_0_120"/>
          <p:cNvSpPr txBox="1"/>
          <p:nvPr/>
        </p:nvSpPr>
        <p:spPr>
          <a:xfrm>
            <a:off x="368400" y="1233700"/>
            <a:ext cx="66024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Follow implementation proposed by Zhao et al. [1]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Inputs:</a:t>
            </a:r>
            <a:endParaRPr sz="1900"/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RGB image </a:t>
            </a:r>
            <a:endParaRPr sz="1900"/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Depth image</a:t>
            </a:r>
            <a:endParaRPr sz="1900"/>
          </a:p>
          <a:p>
            <a:pPr indent="-42545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Set of depth values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Output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one occupancy plane per depth value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Training Resources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Mask highlighting person of interest</a:t>
            </a:r>
            <a:endParaRPr sz="1900">
              <a:solidFill>
                <a:schemeClr val="dk1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Intrinsic camera parameters</a:t>
            </a:r>
            <a:endParaRPr sz="1900">
              <a:solidFill>
                <a:schemeClr val="dk1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1900">
                <a:solidFill>
                  <a:schemeClr val="dk1"/>
                </a:solidFill>
              </a:rPr>
              <a:t>Mesh representing the ground truth reconstruction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56" name="Google Shape;356;g1b30a06ab3b_0_120"/>
          <p:cNvSpPr txBox="1"/>
          <p:nvPr/>
        </p:nvSpPr>
        <p:spPr>
          <a:xfrm>
            <a:off x="640950" y="5909425"/>
            <a:ext cx="1091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[1]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Zhao, X., Hu, Y. T., Ren, Z., &amp; Schwing, A. G. (2022). Occupancy Planes for Single-view RGB-D Human Reconstruction. </a:t>
            </a:r>
            <a:r>
              <a:rPr i="1" lang="en-US" sz="1200">
                <a:solidFill>
                  <a:srgbClr val="222222"/>
                </a:solidFill>
                <a:highlight>
                  <a:srgbClr val="FFFFFF"/>
                </a:highlight>
              </a:rPr>
              <a:t>arXiv preprint arXiv:2208.02817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357" name="Google Shape;357;g1b30a06ab3b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250" y="1779088"/>
            <a:ext cx="5261351" cy="321947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b30a06ab3b_0_120"/>
          <p:cNvSpPr txBox="1"/>
          <p:nvPr/>
        </p:nvSpPr>
        <p:spPr>
          <a:xfrm>
            <a:off x="7110288" y="5128000"/>
            <a:ext cx="4443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Zhao et al [1], 2022 input images, comparison of ground-truth reconstruction and solutions</a:t>
            </a:r>
            <a:endParaRPr i="1"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30a06ab3b_0_133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b30a06ab3b_0_133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65" name="Google Shape;365;g1b30a06ab3b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b30a06ab3b_0_133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Model Architecture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367" name="Google Shape;367;g1b30a06ab3b_0_133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g1b30a06ab3b_0_133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b30a06ab3b_0_133"/>
          <p:cNvSpPr txBox="1"/>
          <p:nvPr/>
        </p:nvSpPr>
        <p:spPr>
          <a:xfrm>
            <a:off x="368400" y="1233700"/>
            <a:ext cx="66024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RGB Image Processing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add single channel edge image feature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add feature where each pixel is distance to visibility mask’s boundary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Feature Pyramid Network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simple CNN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Depth Image Processing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subtract depth image from depth of interest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positional encoding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simple CNN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Combining Features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concatenate features 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simple CNN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370" name="Google Shape;370;g1b30a06ab3b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9150" y="1858949"/>
            <a:ext cx="32859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b30a06ab3b_0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9147" y="3280800"/>
            <a:ext cx="3644702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b30a06ab3b_0_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9375" y="4989925"/>
            <a:ext cx="3184250" cy="5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30a06ab3b_0_163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b30a06ab3b_0_163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79" name="Google Shape;379;g1b30a06ab3b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1b30a06ab3b_0_163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Losses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381" name="Google Shape;381;g1b30a06ab3b_0_163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g1b30a06ab3b_0_163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b30a06ab3b_0_163"/>
          <p:cNvSpPr txBox="1"/>
          <p:nvPr/>
        </p:nvSpPr>
        <p:spPr>
          <a:xfrm>
            <a:off x="368400" y="1233700"/>
            <a:ext cx="8771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parameters for all networks are optimized collectively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consider loss at the final resolution and the intermediate resolution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use both DICE loss and BCE loss </a:t>
            </a:r>
            <a:endParaRPr sz="1900"/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equal weighting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have high and low resolution occupancy plane prediction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384" name="Google Shape;384;g1b30a06ab3b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7650" y="2961800"/>
            <a:ext cx="7475100" cy="9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1b30a06ab3b_0_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2756" y="4046125"/>
            <a:ext cx="8423333" cy="9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1b30a06ab3b_0_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6787" y="5279125"/>
            <a:ext cx="5235300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30a06ab3b_0_181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b30a06ab3b_0_181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93" name="Google Shape;393;g1b30a06ab3b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1b30a06ab3b_0_181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Experimentation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395" name="Google Shape;395;g1b30a06ab3b_0_181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g1b30a06ab3b_0_181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b30a06ab3b_0_181"/>
          <p:cNvSpPr txBox="1"/>
          <p:nvPr/>
        </p:nvSpPr>
        <p:spPr>
          <a:xfrm>
            <a:off x="376800" y="1471900"/>
            <a:ext cx="87714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357 images from S3D dataset built on the game GTA-V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Provide masks, depths, and ground-truth meshes 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80%-20% split between training and validation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Sampled 5 depths randomly per input image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Trained on Kaggle, 2 Tesla 4 GPUs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3 epochs for a total runtime of 6.5 hours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Measured average training loss per input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Measured loss for each validation image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30a06ab3b_0_195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b30a06ab3b_0_195"/>
          <p:cNvSpPr/>
          <p:nvPr/>
        </p:nvSpPr>
        <p:spPr>
          <a:xfrm flipH="1" rot="10800000">
            <a:off x="0" y="-280"/>
            <a:ext cx="12192000" cy="868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04" name="Google Shape;404;g1b30a06ab3b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1" y="228013"/>
            <a:ext cx="277907" cy="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b30a06ab3b_0_195"/>
          <p:cNvSpPr txBox="1"/>
          <p:nvPr/>
        </p:nvSpPr>
        <p:spPr>
          <a:xfrm>
            <a:off x="376811" y="204051"/>
            <a:ext cx="1091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Results</a:t>
            </a:r>
            <a:endParaRPr b="0" i="0" sz="2500" u="none" cap="none" strike="noStrike">
              <a:solidFill>
                <a:schemeClr val="lt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406" name="Google Shape;406;g1b30a06ab3b_0_195"/>
          <p:cNvSpPr txBox="1"/>
          <p:nvPr>
            <p:ph idx="12" type="sldNum"/>
          </p:nvPr>
        </p:nvSpPr>
        <p:spPr>
          <a:xfrm>
            <a:off x="5798400" y="6311733"/>
            <a:ext cx="59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g1b30a06ab3b_0_195"/>
          <p:cNvSpPr txBox="1"/>
          <p:nvPr/>
        </p:nvSpPr>
        <p:spPr>
          <a:xfrm>
            <a:off x="0" y="5692433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1b30a06ab3b_0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600" y="1768175"/>
            <a:ext cx="8119599" cy="3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SMB PPT ORANGE">
      <a:dk1>
        <a:srgbClr val="000000"/>
      </a:dk1>
      <a:lt1>
        <a:srgbClr val="FFFFFF"/>
      </a:lt1>
      <a:dk2>
        <a:srgbClr val="13294B"/>
      </a:dk2>
      <a:lt2>
        <a:srgbClr val="FF5F05"/>
      </a:lt2>
      <a:accent1>
        <a:srgbClr val="0071CE"/>
      </a:accent1>
      <a:accent2>
        <a:srgbClr val="FCB316"/>
      </a:accent2>
      <a:accent3>
        <a:srgbClr val="007E8E"/>
      </a:accent3>
      <a:accent4>
        <a:srgbClr val="006230"/>
      </a:accent4>
      <a:accent5>
        <a:srgbClr val="5C0E41"/>
      </a:accent5>
      <a:accent6>
        <a:srgbClr val="7D3E13"/>
      </a:accent6>
      <a:hlink>
        <a:srgbClr val="C84113"/>
      </a:hlink>
      <a:folHlink>
        <a:srgbClr val="2159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2022-06-14T14:37:32Z</dcterms:created>
  <dc:creator>Lin, Bryan</dc:creator>
</cp:coreProperties>
</file>