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60" r:id="rId4"/>
    <p:sldId id="261" r:id="rId5"/>
    <p:sldId id="267" r:id="rId6"/>
    <p:sldId id="273" r:id="rId7"/>
    <p:sldId id="275" r:id="rId8"/>
    <p:sldId id="274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4A1A0-C9FE-47BD-AEAF-F7152789A905}" v="3" dt="2020-12-17T20:03:55.163"/>
    <p1510:client id="{399CD7B4-609F-4FE4-A160-082D3331F706}" v="315" dt="2020-12-17T17:59:04.457"/>
    <p1510:client id="{41174FD8-17FF-4AD8-9F3D-938A299B3BBA}" v="95" dt="2020-12-17T18:09:33.407"/>
    <p1510:client id="{41DF290B-C89B-C2CC-A64D-9D896DC7B347}" v="186" dt="2020-12-17T18:24:08.546"/>
    <p1510:client id="{4C2D1E10-9EFC-92D7-266D-A5B69ACB2D73}" v="1" dt="2020-12-18T20:22:04.512"/>
    <p1510:client id="{68225450-2207-4DE0-8F36-73FD9B27F9F7}" v="1" dt="2020-12-17T20:01:43.426"/>
    <p1510:client id="{68F914D7-F2E6-4E37-8866-FB736369CDB9}" v="76" dt="2020-12-18T19:15:12.532"/>
    <p1510:client id="{95DB1C80-58B9-2E39-6961-BFA6A43F54EC}" v="304" dt="2020-12-18T20:16:42.454"/>
    <p1510:client id="{9C0C4267-0524-4894-9F7E-2A3136089ABC}" v="1" dt="2020-12-17T20:05:15.747"/>
    <p1510:client id="{BA02DB9C-78A5-4A8D-BDF1-73CC3CAFACA3}" v="18" dt="2020-12-18T19:05:00.460"/>
    <p1510:client id="{C2B187A7-AEFA-4EFA-943F-35B1E5A19B07}" v="212" dt="2020-12-18T19:01:09.714"/>
    <p1510:client id="{C9B39A7B-2000-4E55-AD3C-CFB942CE49E7}" v="58" dt="2020-12-17T19:43:48.454"/>
    <p1510:client id="{CC2E4CA3-625C-4F36-82A0-CFFC8ECC342E}" v="433" dt="2020-12-17T20:00:39.757"/>
    <p1510:client id="{D5A3A39D-E991-451A-BD1F-3D1A51D82283}" v="17" dt="2020-12-17T20:02:54.458"/>
    <p1510:client id="{DECC2431-E4A2-40DC-4776-36958AB4F7C3}" v="640" dt="2020-12-17T19:10:54.267"/>
    <p1510:client id="{E845C4BB-C3C0-4ABC-8713-9D445B6D0776}" v="23" dt="2020-12-18T19:02:29.976"/>
    <p1510:client id="{F6435F6A-7E6F-41CF-9103-ECDD42613A45}" v="39" dt="2020-12-17T19:16:1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31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07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9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39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38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66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9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26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32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25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984" y="645824"/>
            <a:ext cx="542578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cs typeface="Aharoni"/>
              </a:rPr>
              <a:t>MACHINE LEARNING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38" y="4117537"/>
            <a:ext cx="542578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/>
              <a:t>MEMBERS:</a:t>
            </a:r>
          </a:p>
          <a:p>
            <a:pPr algn="l"/>
            <a:r>
              <a:rPr lang="en-US" dirty="0"/>
              <a:t>RISHABH BAFNA (MT20118)</a:t>
            </a:r>
          </a:p>
          <a:p>
            <a:pPr algn="l"/>
            <a:r>
              <a:rPr lang="en-US" dirty="0"/>
              <a:t>VANDANA SHARMA (MT20106)</a:t>
            </a:r>
          </a:p>
          <a:p>
            <a:pPr algn="l"/>
            <a:r>
              <a:rPr lang="en-US" dirty="0"/>
              <a:t>CHETAN SHARAF (MT20109)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5E580FA-FDC6-4E31-A584-0DDDC8966519}"/>
              </a:ext>
            </a:extLst>
          </p:cNvPr>
          <p:cNvSpPr txBox="1">
            <a:spLocks/>
          </p:cNvSpPr>
          <p:nvPr/>
        </p:nvSpPr>
        <p:spPr>
          <a:xfrm>
            <a:off x="668984" y="2990301"/>
            <a:ext cx="5425781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Under the guidance of 'Prof. Tanmay Chakraborty', Teaching Fellow '</a:t>
            </a:r>
            <a:r>
              <a:rPr lang="en-US" sz="1800" dirty="0" err="1"/>
              <a:t>Chhavi</a:t>
            </a:r>
            <a:r>
              <a:rPr lang="en-US" sz="1800" dirty="0"/>
              <a:t> Mam' and Teaching Assistant 'Nirav Sir'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697A-0111-40CB-BD99-57E164C3B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FAKE JOB POSTING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5AB0B-FCFA-48E7-AAA6-1C437715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1" u="sng">
                <a:ea typeface="+mn-lt"/>
                <a:cs typeface="+mn-lt"/>
              </a:rPr>
              <a:t>Objective </a:t>
            </a:r>
            <a:r>
              <a:rPr lang="en-US">
                <a:ea typeface="+mn-lt"/>
                <a:cs typeface="+mn-lt"/>
              </a:rPr>
              <a:t>: Predicting whether the jobs are real, or fake based on a suitable model and extracting information from the given dataset, i.e., getting insights from the given dataset.</a:t>
            </a:r>
          </a:p>
          <a:p>
            <a:pPr marL="285750" indent="-285750" algn="l">
              <a:buFont typeface="Arial"/>
              <a:buChar char="•"/>
            </a:pPr>
            <a:r>
              <a:rPr lang="en-US" b="1" u="sng">
                <a:ea typeface="+mn-lt"/>
                <a:cs typeface="+mn-lt"/>
              </a:rPr>
              <a:t>Motive </a:t>
            </a:r>
            <a:r>
              <a:rPr lang="en-US">
                <a:ea typeface="+mn-lt"/>
                <a:cs typeface="+mn-lt"/>
              </a:rPr>
              <a:t>: To detect the fake recruiter post on the job portal which have the motive to extort money from the candidates.</a:t>
            </a:r>
          </a:p>
          <a:p>
            <a:pPr marL="285750" indent="-285750" algn="l">
              <a:buFont typeface="Arial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3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B86E-66FF-4EC8-9802-4F8D6484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7049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2800" b="1">
                <a:ea typeface="+mj-lt"/>
                <a:cs typeface="+mj-lt"/>
              </a:rPr>
              <a:t>Dataset</a:t>
            </a:r>
            <a:r>
              <a:rPr lang="en-US" sz="2800">
                <a:ea typeface="+mj-lt"/>
                <a:cs typeface="+mj-lt"/>
              </a:rPr>
              <a:t> : The dataset has been taken from Kaggle.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>
                <a:ea typeface="+mj-lt"/>
                <a:cs typeface="+mj-lt"/>
              </a:rPr>
              <a:t>      </a:t>
            </a:r>
            <a:r>
              <a:rPr lang="en-US" sz="2800" b="1">
                <a:ea typeface="+mj-lt"/>
                <a:cs typeface="+mj-lt"/>
              </a:rPr>
              <a:t>[Real or Fake] Fake Job Posting Prediction</a:t>
            </a:r>
            <a:endParaRPr lang="en-US" sz="2800">
              <a:ea typeface="+mj-lt"/>
              <a:cs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1">
                <a:ea typeface="+mj-lt"/>
                <a:cs typeface="+mj-lt"/>
              </a:rPr>
              <a:t>       Dataset of real and fake job postings</a:t>
            </a:r>
            <a:endParaRPr lang="en-US" sz="2800">
              <a:ea typeface="+mj-lt"/>
              <a:cs typeface="+mj-lt"/>
            </a:endParaRPr>
          </a:p>
          <a:p>
            <a:endParaRPr lang="en-US" sz="2400"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52BD-8CD3-4C0B-B0D3-FFF7F3A2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1323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ea typeface="+mn-lt"/>
                <a:cs typeface="+mn-lt"/>
              </a:rPr>
              <a:t>Attributes: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1. </a:t>
            </a:r>
            <a:r>
              <a:rPr lang="en-US" err="1">
                <a:ea typeface="+mn-lt"/>
                <a:cs typeface="+mn-lt"/>
              </a:rPr>
              <a:t>job_id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2. title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3. location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4. department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5. </a:t>
            </a:r>
            <a:r>
              <a:rPr lang="en-US" err="1">
                <a:ea typeface="+mn-lt"/>
                <a:cs typeface="+mn-lt"/>
              </a:rPr>
              <a:t>salary_range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6. </a:t>
            </a:r>
            <a:r>
              <a:rPr lang="en-US" err="1">
                <a:ea typeface="+mn-lt"/>
                <a:cs typeface="+mn-lt"/>
              </a:rPr>
              <a:t>company_profile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7. description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8. requirements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E3833-75F4-4A08-B693-9172E4003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2271323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9. benefits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10. telecommunicating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11. </a:t>
            </a:r>
            <a:r>
              <a:rPr lang="en-US" err="1">
                <a:ea typeface="+mn-lt"/>
                <a:cs typeface="+mn-lt"/>
              </a:rPr>
              <a:t>has_company_logo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12. </a:t>
            </a:r>
            <a:r>
              <a:rPr lang="en-US" err="1">
                <a:ea typeface="+mn-lt"/>
                <a:cs typeface="+mn-lt"/>
              </a:rPr>
              <a:t>has_questions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13. </a:t>
            </a:r>
            <a:r>
              <a:rPr lang="en-US" err="1">
                <a:ea typeface="+mn-lt"/>
                <a:cs typeface="+mn-lt"/>
              </a:rPr>
              <a:t>employment_type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14. </a:t>
            </a:r>
            <a:r>
              <a:rPr lang="en-US" err="1">
                <a:ea typeface="+mn-lt"/>
                <a:cs typeface="+mn-lt"/>
              </a:rPr>
              <a:t>required_experience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15. </a:t>
            </a:r>
            <a:r>
              <a:rPr lang="en-US" err="1">
                <a:ea typeface="+mn-lt"/>
                <a:cs typeface="+mn-lt"/>
              </a:rPr>
              <a:t>required_education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16. industry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17.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18. fraudulent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3393DCA-9D9A-4696-BFA3-D618E3C59431}"/>
              </a:ext>
            </a:extLst>
          </p:cNvPr>
          <p:cNvSpPr/>
          <p:nvPr/>
        </p:nvSpPr>
        <p:spPr>
          <a:xfrm>
            <a:off x="833513" y="886306"/>
            <a:ext cx="546340" cy="517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8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3453-13D0-46CE-A738-C31C1C4D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4" y="2464219"/>
            <a:ext cx="10228052" cy="192941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Aharoni"/>
                <a:cs typeface="Aharoni"/>
              </a:rPr>
              <a:t>The Data set contains a lot of text Description. Hence, our project is related to Natural Language Processing(NLP)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haroni"/>
                <a:cs typeface="Aharoni"/>
              </a:rPr>
              <a:t>. And therefore, preprocessing was done accordingly.</a:t>
            </a:r>
          </a:p>
        </p:txBody>
      </p:sp>
    </p:spTree>
    <p:extLst>
      <p:ext uri="{BB962C8B-B14F-4D97-AF65-F5344CB8AC3E}">
        <p14:creationId xmlns:p14="http://schemas.microsoft.com/office/powerpoint/2010/main" val="55149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1E8E-173E-4537-A730-0F1FC0BE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PREPROCESSING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3F21-6B41-4F85-AAA5-70875259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Tokenization</a:t>
            </a:r>
          </a:p>
          <a:p>
            <a:r>
              <a:rPr lang="en-US" dirty="0"/>
              <a:t>HTML links removal</a:t>
            </a:r>
          </a:p>
          <a:p>
            <a:r>
              <a:rPr lang="en-US" dirty="0"/>
              <a:t>Removing 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Removing Punctuation Marks</a:t>
            </a:r>
          </a:p>
          <a:p>
            <a:r>
              <a:rPr lang="en-US" dirty="0"/>
              <a:t>Stemming, </a:t>
            </a:r>
            <a:r>
              <a:rPr lang="en-US" dirty="0" err="1"/>
              <a:t>Lemmetization</a:t>
            </a:r>
            <a:endParaRPr lang="en-US" dirty="0"/>
          </a:p>
          <a:p>
            <a:r>
              <a:rPr lang="en-US" dirty="0"/>
              <a:t>Counter Vectorizer</a:t>
            </a:r>
          </a:p>
          <a:p>
            <a:r>
              <a:rPr lang="en-US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53516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F9E5-2A7E-4548-A2BB-B4981310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haroni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1E0D-AEF7-4AEE-8F5D-A4B679D4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Multinomial Naïve Bayes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Support Vector Classifier</a:t>
            </a:r>
          </a:p>
          <a:p>
            <a:r>
              <a:rPr lang="en-US" dirty="0"/>
              <a:t>Multilevel Perceptron Classifier</a:t>
            </a:r>
          </a:p>
          <a:p>
            <a:r>
              <a:rPr lang="en-US" dirty="0"/>
              <a:t>LSTM(</a:t>
            </a:r>
            <a:r>
              <a:rPr lang="en-US" dirty="0">
                <a:ea typeface="+mn-lt"/>
                <a:cs typeface="+mn-lt"/>
              </a:rPr>
              <a:t>Long Short-Term Memory)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6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5517E6-731F-4E8F-9FC3-57499CC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24FDB6-ADEE-441F-BE33-7FBD2998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A5FB1-5F31-4EE9-A326-1398E979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 AND F1SCORE</a:t>
            </a:r>
          </a:p>
        </p:txBody>
      </p:sp>
      <p:pic>
        <p:nvPicPr>
          <p:cNvPr id="3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2CBE342A-B461-42B4-901F-F33EE4CF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061" y="235937"/>
            <a:ext cx="5096871" cy="1720193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12D87A21-84D6-4115-8133-15BE67EA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73" y="2032452"/>
            <a:ext cx="5096871" cy="1860357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B4CA75-76CE-4A32-B8B6-D2F424111C6C}"/>
              </a:ext>
            </a:extLst>
          </p:cNvPr>
          <p:cNvSpPr txBox="1"/>
          <p:nvPr/>
        </p:nvSpPr>
        <p:spPr>
          <a:xfrm>
            <a:off x="6819900" y="3981450"/>
            <a:ext cx="470535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LSTM</a:t>
            </a:r>
            <a:endParaRPr lang="en-US" b="1" dirty="0"/>
          </a:p>
          <a:p>
            <a:r>
              <a:rPr lang="en-US"/>
              <a:t>Test Loss : 0.26</a:t>
            </a:r>
          </a:p>
          <a:p>
            <a:r>
              <a:rPr lang="en-US"/>
              <a:t>Test Accuracy : 0.97</a:t>
            </a:r>
            <a:endParaRPr lang="en-US" dirty="0"/>
          </a:p>
          <a:p>
            <a:r>
              <a:rPr lang="en-US"/>
              <a:t>Train Loss : 0.016</a:t>
            </a:r>
            <a:endParaRPr lang="en-US" dirty="0"/>
          </a:p>
          <a:p>
            <a:r>
              <a:rPr lang="en-US"/>
              <a:t>Train Accuracy: 0.99</a:t>
            </a:r>
            <a:endParaRPr lang="en-US" dirty="0"/>
          </a:p>
          <a:p>
            <a:r>
              <a:rPr lang="en-US"/>
              <a:t>F1 Score :</a:t>
            </a:r>
          </a:p>
          <a:p>
            <a:r>
              <a:rPr lang="en-US"/>
              <a:t>            Real: 0.99</a:t>
            </a:r>
          </a:p>
          <a:p>
            <a:r>
              <a:rPr lang="en-US"/>
              <a:t>            Fake: 0.74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ADFE-111B-4702-AF18-47EE3C22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haroni"/>
              </a:rPr>
              <a:t>CONFUSION MATRIX</a:t>
            </a:r>
          </a:p>
        </p:txBody>
      </p:sp>
      <p:pic>
        <p:nvPicPr>
          <p:cNvPr id="4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1285E40-857F-4EC7-A9A7-CD26BCA1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5" y="1788347"/>
            <a:ext cx="4192355" cy="426701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38589-F0DD-4FA4-AA10-8B489E2ECA98}"/>
              </a:ext>
            </a:extLst>
          </p:cNvPr>
          <p:cNvSpPr txBox="1"/>
          <p:nvPr/>
        </p:nvSpPr>
        <p:spPr>
          <a:xfrm>
            <a:off x="987469" y="612313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MLP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AECAC-9906-4087-B539-8B5FC71CFA1E}"/>
              </a:ext>
            </a:extLst>
          </p:cNvPr>
          <p:cNvSpPr txBox="1"/>
          <p:nvPr/>
        </p:nvSpPr>
        <p:spPr>
          <a:xfrm>
            <a:off x="7271359" y="61231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LSTM</a:t>
            </a:r>
          </a:p>
        </p:txBody>
      </p:sp>
      <p:pic>
        <p:nvPicPr>
          <p:cNvPr id="3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153594F-FC98-438F-AA4B-A5B41FEEA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47" y="1793042"/>
            <a:ext cx="4288076" cy="43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5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C4CE-8EC1-44F8-AC6A-89424B1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haroni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7D11-C5EB-4155-BD8B-B883A924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+mn-lt"/>
                <a:cs typeface="+mn-lt"/>
              </a:rPr>
              <a:t>Fake Job Recruitment Detection Using Machine Learning 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on </a:t>
            </a:r>
            <a:r>
              <a:rPr lang="en-US" u="sng" dirty="0" err="1">
                <a:solidFill>
                  <a:srgbClr val="00B0F0"/>
                </a:solidFill>
                <a:ea typeface="+mn-lt"/>
                <a:cs typeface="+mn-lt"/>
              </a:rPr>
              <a:t>Androutsopoulos</a:t>
            </a: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, Georgios </a:t>
            </a:r>
            <a:r>
              <a:rPr lang="en-US" u="sng" dirty="0" err="1">
                <a:solidFill>
                  <a:srgbClr val="00B0F0"/>
                </a:solidFill>
                <a:ea typeface="+mn-lt"/>
                <a:cs typeface="+mn-lt"/>
              </a:rPr>
              <a:t>Paliouras</a:t>
            </a: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, Vange- </a:t>
            </a:r>
            <a:r>
              <a:rPr lang="en-US" u="sng" dirty="0" err="1">
                <a:solidFill>
                  <a:srgbClr val="00B0F0"/>
                </a:solidFill>
                <a:ea typeface="+mn-lt"/>
                <a:cs typeface="+mn-lt"/>
              </a:rPr>
              <a:t>lis</a:t>
            </a: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u="sng" dirty="0" err="1">
                <a:solidFill>
                  <a:srgbClr val="00B0F0"/>
                </a:solidFill>
                <a:ea typeface="+mn-lt"/>
                <a:cs typeface="+mn-lt"/>
              </a:rPr>
              <a:t>Karkaletsis</a:t>
            </a: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, Georgios </a:t>
            </a:r>
            <a:r>
              <a:rPr lang="en-US" u="sng" dirty="0" err="1">
                <a:solidFill>
                  <a:srgbClr val="00B0F0"/>
                </a:solidFill>
                <a:ea typeface="+mn-lt"/>
                <a:cs typeface="+mn-lt"/>
              </a:rPr>
              <a:t>Sakkis</a:t>
            </a: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, Constantine D. Spyropoulos, and Panagiotis Stamatopoulos. 2000. Learning to filter spam e-mail: A comparison of a naive </a:t>
            </a:r>
            <a:r>
              <a:rPr lang="en-US" u="sng" dirty="0" err="1">
                <a:solidFill>
                  <a:srgbClr val="00B0F0"/>
                </a:solidFill>
                <a:ea typeface="+mn-lt"/>
                <a:cs typeface="+mn-lt"/>
              </a:rPr>
              <a:t>bayesian</a:t>
            </a: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 and a memory-based approach. </a:t>
            </a:r>
            <a:r>
              <a:rPr lang="en-US" u="sng" dirty="0" err="1">
                <a:solidFill>
                  <a:srgbClr val="00B0F0"/>
                </a:solidFill>
                <a:ea typeface="+mn-lt"/>
                <a:cs typeface="+mn-lt"/>
              </a:rPr>
              <a:t>CoRR</a:t>
            </a: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, cs.CL/0009009. 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Shawni Dutta and Samir Kumar Bandyopadhyay. 2020. 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Fake job recruitment detection using machine learn- </a:t>
            </a:r>
            <a:r>
              <a:rPr lang="en-US" u="sng" dirty="0" err="1">
                <a:solidFill>
                  <a:srgbClr val="00B0F0"/>
                </a:solidFill>
                <a:ea typeface="+mn-lt"/>
                <a:cs typeface="+mn-lt"/>
              </a:rPr>
              <a:t>ing</a:t>
            </a: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 approach. International Journal of Engineering Trends and Technology, 68(4):48–53. 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Ibrahim M. Nasser and Amjad H. </a:t>
            </a:r>
            <a:r>
              <a:rPr lang="en-US" u="sng" err="1">
                <a:solidFill>
                  <a:srgbClr val="00B0F0"/>
                </a:solidFill>
                <a:ea typeface="+mn-lt"/>
                <a:cs typeface="+mn-lt"/>
              </a:rPr>
              <a:t>Alzaanin</a:t>
            </a: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. 2020. Ma- chine learning and job posting classification: A com- </a:t>
            </a:r>
            <a:r>
              <a:rPr lang="en-US" u="sng" err="1">
                <a:solidFill>
                  <a:srgbClr val="00B0F0"/>
                </a:solidFill>
                <a:ea typeface="+mn-lt"/>
                <a:cs typeface="+mn-lt"/>
              </a:rPr>
              <a:t>parative</a:t>
            </a: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 study. International Journal of Engineering and Information Systems (IJEAIS), 4(9):06–14. 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u="sng" dirty="0">
                <a:solidFill>
                  <a:srgbClr val="00B0F0"/>
                </a:solidFill>
                <a:ea typeface="+mn-lt"/>
                <a:cs typeface="+mn-lt"/>
              </a:rPr>
              <a:t>J. C. S. Reis, A. Correia, F. Murai, A. Veloso, and F. Benevenuto. 2019. Supervised learning for fake news detection. IEEE Intelligent Systems, 34(2):76– 81. </a:t>
            </a:r>
            <a:endParaRPr lang="en-US">
              <a:solidFill>
                <a:srgbClr val="00B0F0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5570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511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ShapesVTI</vt:lpstr>
      <vt:lpstr>MACHINE LEARNING PROJECT</vt:lpstr>
      <vt:lpstr>FAKE JOB POSTING DETECTION</vt:lpstr>
      <vt:lpstr>Dataset : The dataset has been taken from Kaggle.       [Real or Fake] Fake Job Posting Prediction        Dataset of real and fake job postings </vt:lpstr>
      <vt:lpstr>The Data set contains a lot of text Description. Hence, our project is related to Natural Language Processing(NLP). And therefore, preprocessing was done accordingly.</vt:lpstr>
      <vt:lpstr>PREPROCESSING OF DATA</vt:lpstr>
      <vt:lpstr>Model</vt:lpstr>
      <vt:lpstr>ACCURACY AND F1SCORE</vt:lpstr>
      <vt:lpstr>CONFUSION MATRIX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Rishabh Bafna</cp:lastModifiedBy>
  <cp:revision>237</cp:revision>
  <dcterms:created xsi:type="dcterms:W3CDTF">2020-12-17T17:48:41Z</dcterms:created>
  <dcterms:modified xsi:type="dcterms:W3CDTF">2021-12-04T13:40:40Z</dcterms:modified>
</cp:coreProperties>
</file>