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15"/>
  </p:handoutMasterIdLst>
  <p:sldIdLst>
    <p:sldId id="355" r:id="rId2"/>
    <p:sldId id="356" r:id="rId3"/>
    <p:sldId id="375" r:id="rId4"/>
    <p:sldId id="362" r:id="rId5"/>
    <p:sldId id="361" r:id="rId6"/>
    <p:sldId id="365" r:id="rId7"/>
    <p:sldId id="376" r:id="rId8"/>
    <p:sldId id="366" r:id="rId9"/>
    <p:sldId id="377" r:id="rId10"/>
    <p:sldId id="378" r:id="rId11"/>
    <p:sldId id="368" r:id="rId12"/>
    <p:sldId id="358" r:id="rId13"/>
  </p:sldIdLst>
  <p:sldSz cx="12192000" cy="6858000"/>
  <p:notesSz cx="6858000" cy="9144000"/>
  <p:defaultText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 id="1" name="Abhinav Prakash" initials="AP"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9"/>
  </p:normalViewPr>
  <p:slideViewPr>
    <p:cSldViewPr snapToGrid="0" snapToObjects="1">
      <p:cViewPr varScale="1">
        <p:scale>
          <a:sx n="83" d="100"/>
          <a:sy n="83" d="100"/>
        </p:scale>
        <p:origin x="658" y="67"/>
      </p:cViewPr>
      <p:guideLst>
        <p:guide orient="horz" pos="2159"/>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5/19/2019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11022116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t>5/19/2019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t>‹#›</a:t>
            </a:fld>
            <a:endParaRPr lang="en-US"/>
          </a:p>
        </p:txBody>
      </p:sp>
    </p:spTree>
    <p:extLst>
      <p:ext uri="{BB962C8B-B14F-4D97-AF65-F5344CB8AC3E}">
        <p14:creationId xmlns:p14="http://schemas.microsoft.com/office/powerpoint/2010/main" val="113925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85012C-24FD-4033-9E4F-17EFABF705B6}"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D5D2152-08A9-004F-BE32-52A9C6BDFCAD}"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
        <p:nvSpPr>
          <p:cNvPr id="6"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t>5/19/2019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t>‹#›</a:t>
            </a:fld>
            <a:endParaRPr lang="en-US"/>
          </a:p>
        </p:txBody>
      </p:sp>
      <p:sp>
        <p:nvSpPr>
          <p:cNvPr id="5" name="Title Placeholder 1"/>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p:cNvSpPr txBox="1"/>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6565" rtl="0" eaLnBrk="1" latinLnBrk="0" hangingPunct="1">
              <a:defRPr sz="1200" kern="1200">
                <a:solidFill>
                  <a:schemeClr val="tx1">
                    <a:tint val="75000"/>
                  </a:schemeClr>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a:lstStyle>
          <a:p>
            <a:fld id="{EB1023CF-B329-E444-9BAC-9F50F1C249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p:cNvSpPr>
            <a:spLocks noGrp="1"/>
          </p:cNvSpPr>
          <p:nvPr>
            <p:ph type="dt" sz="half" idx="10"/>
          </p:nvPr>
        </p:nvSpPr>
        <p:spPr/>
        <p:txBody>
          <a:bodyPr/>
          <a:lstStyle/>
          <a:p>
            <a:fld id="{AD5D2152-08A9-004F-BE32-52A9C6BDFCAD}" type="datetimeFigureOut">
              <a:rPr lang="en-US" smtClean="0"/>
              <a:t>5/19/2019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t>5/19/2019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t>5/19/2019</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456565"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6565"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6565"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6565"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6565"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6565" rtl="0" eaLnBrk="1" latinLnBrk="0" hangingPunct="1">
        <a:defRPr sz="1900" kern="1200">
          <a:solidFill>
            <a:schemeClr val="tx1"/>
          </a:solidFill>
          <a:latin typeface="+mn-lt"/>
          <a:ea typeface="+mn-ea"/>
          <a:cs typeface="+mn-cs"/>
        </a:defRPr>
      </a:lvl1pPr>
      <a:lvl2pPr marL="457200" algn="l" defTabSz="456565" rtl="0" eaLnBrk="1" latinLnBrk="0" hangingPunct="1">
        <a:defRPr sz="1900" kern="1200">
          <a:solidFill>
            <a:schemeClr val="tx1"/>
          </a:solidFill>
          <a:latin typeface="+mn-lt"/>
          <a:ea typeface="+mn-ea"/>
          <a:cs typeface="+mn-cs"/>
        </a:defRPr>
      </a:lvl2pPr>
      <a:lvl3pPr marL="914400" algn="l" defTabSz="456565" rtl="0" eaLnBrk="1" latinLnBrk="0" hangingPunct="1">
        <a:defRPr sz="1900" kern="1200">
          <a:solidFill>
            <a:schemeClr val="tx1"/>
          </a:solidFill>
          <a:latin typeface="+mn-lt"/>
          <a:ea typeface="+mn-ea"/>
          <a:cs typeface="+mn-cs"/>
        </a:defRPr>
      </a:lvl3pPr>
      <a:lvl4pPr marL="1371600" algn="l" defTabSz="456565" rtl="0" eaLnBrk="1" latinLnBrk="0" hangingPunct="1">
        <a:defRPr sz="1900" kern="1200">
          <a:solidFill>
            <a:schemeClr val="tx1"/>
          </a:solidFill>
          <a:latin typeface="+mn-lt"/>
          <a:ea typeface="+mn-ea"/>
          <a:cs typeface="+mn-cs"/>
        </a:defRPr>
      </a:lvl4pPr>
      <a:lvl5pPr marL="1828800" algn="l" defTabSz="456565" rtl="0" eaLnBrk="1" latinLnBrk="0" hangingPunct="1">
        <a:defRPr sz="1900" kern="1200">
          <a:solidFill>
            <a:schemeClr val="tx1"/>
          </a:solidFill>
          <a:latin typeface="+mn-lt"/>
          <a:ea typeface="+mn-ea"/>
          <a:cs typeface="+mn-cs"/>
        </a:defRPr>
      </a:lvl5pPr>
      <a:lvl6pPr marL="2286000" algn="l" defTabSz="456565" rtl="0" eaLnBrk="1" latinLnBrk="0" hangingPunct="1">
        <a:defRPr sz="1900" kern="1200">
          <a:solidFill>
            <a:schemeClr val="tx1"/>
          </a:solidFill>
          <a:latin typeface="+mn-lt"/>
          <a:ea typeface="+mn-ea"/>
          <a:cs typeface="+mn-cs"/>
        </a:defRPr>
      </a:lvl6pPr>
      <a:lvl7pPr marL="2743200" algn="l" defTabSz="456565" rtl="0" eaLnBrk="1" latinLnBrk="0" hangingPunct="1">
        <a:defRPr sz="1900" kern="1200">
          <a:solidFill>
            <a:schemeClr val="tx1"/>
          </a:solidFill>
          <a:latin typeface="+mn-lt"/>
          <a:ea typeface="+mn-ea"/>
          <a:cs typeface="+mn-cs"/>
        </a:defRPr>
      </a:lvl7pPr>
      <a:lvl8pPr marL="3200400" algn="l" defTabSz="456565" rtl="0" eaLnBrk="1" latinLnBrk="0" hangingPunct="1">
        <a:defRPr sz="1900" kern="1200">
          <a:solidFill>
            <a:schemeClr val="tx1"/>
          </a:solidFill>
          <a:latin typeface="+mn-lt"/>
          <a:ea typeface="+mn-ea"/>
          <a:cs typeface="+mn-cs"/>
        </a:defRPr>
      </a:lvl8pPr>
      <a:lvl9pPr marL="3657600" algn="l" defTabSz="456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475/123_4"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909" y="1320800"/>
            <a:ext cx="7675418" cy="4957763"/>
          </a:xfrm>
        </p:spPr>
      </p:pic>
    </p:spTree>
    <p:extLst>
      <p:ext uri="{BB962C8B-B14F-4D97-AF65-F5344CB8AC3E}">
        <p14:creationId xmlns:p14="http://schemas.microsoft.com/office/powerpoint/2010/main" val="346158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i="1" dirty="0">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660401" y="1570039"/>
            <a:ext cx="10356358" cy="2862322"/>
          </a:xfrm>
          <a:prstGeom prst="rect">
            <a:avLst/>
          </a:prstGeom>
          <a:noFill/>
        </p:spPr>
        <p:txBody>
          <a:bodyPr wrap="square" rtlCol="0">
            <a:spAutoFit/>
          </a:bodyPr>
          <a:lstStyle/>
          <a:p>
            <a:pPr lvl="0"/>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Zhuoning</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Yuan, </a:t>
            </a:r>
            <a:r>
              <a:rPr lang="en-US" sz="2000" dirty="0" err="1">
                <a:latin typeface="Times New Roman" panose="02020603050405020304" pitchFamily="18" charset="0"/>
                <a:cs typeface="Times New Roman" panose="02020603050405020304" pitchFamily="18" charset="0"/>
              </a:rPr>
              <a:t>Xun</a:t>
            </a:r>
            <a:r>
              <a:rPr lang="en-US" sz="2000" dirty="0">
                <a:latin typeface="Times New Roman" panose="02020603050405020304" pitchFamily="18" charset="0"/>
                <a:cs typeface="Times New Roman" panose="02020603050405020304" pitchFamily="18" charset="0"/>
              </a:rPr>
              <a:t> Zhou, </a:t>
            </a:r>
            <a:r>
              <a:rPr lang="en-US" sz="2000" dirty="0" err="1">
                <a:latin typeface="Times New Roman" panose="02020603050405020304" pitchFamily="18" charset="0"/>
                <a:cs typeface="Times New Roman" panose="02020603050405020304" pitchFamily="18" charset="0"/>
              </a:rPr>
              <a:t>Tianbao</a:t>
            </a:r>
            <a:r>
              <a:rPr lang="en-US" sz="2000" dirty="0">
                <a:latin typeface="Times New Roman" panose="02020603050405020304" pitchFamily="18" charset="0"/>
                <a:cs typeface="Times New Roman" panose="02020603050405020304" pitchFamily="18" charset="0"/>
              </a:rPr>
              <a:t> Yang, James </a:t>
            </a:r>
            <a:r>
              <a:rPr lang="en-US" sz="2000" dirty="0" err="1">
                <a:latin typeface="Times New Roman" panose="02020603050405020304" pitchFamily="18" charset="0"/>
                <a:cs typeface="Times New Roman" panose="02020603050405020304" pitchFamily="18" charset="0"/>
              </a:rPr>
              <a:t>Tamerius</a:t>
            </a:r>
            <a:r>
              <a:rPr lang="en-US" sz="2000" dirty="0">
                <a:latin typeface="Times New Roman" panose="02020603050405020304" pitchFamily="18" charset="0"/>
                <a:cs typeface="Times New Roman" panose="02020603050405020304" pitchFamily="18" charset="0"/>
              </a:rPr>
              <a:t>, and Ricardo Mantilla. 2017. Predicting Traffic Accidents Through Heterogeneous Urban Data: A Case Study. In Proceedings of 6th International Workshop on Urban Computing, Halifax, Nova Scotia, Canada, August 2017 (UrbComp-2017), 9 pages. </a:t>
            </a:r>
            <a:r>
              <a:rPr lang="en-US" sz="2000" u="sng" dirty="0">
                <a:latin typeface="Times New Roman" panose="02020603050405020304" pitchFamily="18" charset="0"/>
                <a:cs typeface="Times New Roman" panose="02020603050405020304" pitchFamily="18" charset="0"/>
                <a:hlinkClick r:id="rId2"/>
              </a:rPr>
              <a:t>https://doi.org/10.475/123_4</a:t>
            </a:r>
            <a:endParaRPr lang="en-US" sz="2000" u="sng" dirty="0">
              <a:latin typeface="Times New Roman" panose="02020603050405020304" pitchFamily="18" charset="0"/>
              <a:cs typeface="Times New Roman" panose="02020603050405020304" pitchFamily="18" charset="0"/>
            </a:endParaRPr>
          </a:p>
          <a:p>
            <a:pPr marL="457200" lvl="0" indent="-457200">
              <a:buAutoNum type="arabicPeriod"/>
            </a:pPr>
            <a:endParaRPr lang="en-IN"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Predictive Analytics of Road accidents in Oman using machine learning Approach by </a:t>
            </a:r>
            <a:r>
              <a:rPr lang="en-US" sz="2000" dirty="0" err="1">
                <a:latin typeface="Times New Roman" panose="02020603050405020304" pitchFamily="18" charset="0"/>
                <a:cs typeface="Times New Roman" panose="02020603050405020304" pitchFamily="18" charset="0"/>
              </a:rPr>
              <a:t>Girija</a:t>
            </a:r>
            <a:r>
              <a:rPr lang="en-US" sz="2000" dirty="0">
                <a:latin typeface="Times New Roman" panose="02020603050405020304" pitchFamily="18" charset="0"/>
                <a:cs typeface="Times New Roman" panose="02020603050405020304" pitchFamily="18" charset="0"/>
              </a:rPr>
              <a:t> Narasimhan , Sunitha </a:t>
            </a:r>
            <a:r>
              <a:rPr lang="en-US" sz="2000" dirty="0" err="1">
                <a:latin typeface="Times New Roman" panose="02020603050405020304" pitchFamily="18" charset="0"/>
                <a:cs typeface="Times New Roman" panose="02020603050405020304" pitchFamily="18" charset="0"/>
              </a:rPr>
              <a:t>cheriyan</a:t>
            </a:r>
            <a:r>
              <a:rPr lang="en-US" sz="2000" dirty="0">
                <a:latin typeface="Times New Roman" panose="02020603050405020304" pitchFamily="18" charset="0"/>
                <a:cs typeface="Times New Roman" panose="02020603050405020304" pitchFamily="18" charset="0"/>
              </a:rPr>
              <a:t> , Ben George, </a:t>
            </a:r>
            <a:r>
              <a:rPr lang="en-US" sz="2000" dirty="0" err="1">
                <a:latin typeface="Times New Roman" panose="02020603050405020304" pitchFamily="18" charset="0"/>
                <a:cs typeface="Times New Roman" panose="02020603050405020304" pitchFamily="18" charset="0"/>
              </a:rPr>
              <a:t>Balasupramanian</a:t>
            </a:r>
            <a:r>
              <a:rPr lang="en-US" sz="2000" dirty="0">
                <a:latin typeface="Times New Roman" panose="02020603050405020304" pitchFamily="18" charset="0"/>
                <a:cs typeface="Times New Roman" panose="02020603050405020304" pitchFamily="18" charset="0"/>
              </a:rPr>
              <a:t> . N </a:t>
            </a:r>
            <a:r>
              <a:rPr lang="en-US" sz="2000" b="1" dirty="0">
                <a:latin typeface="Times New Roman" panose="02020603050405020304" pitchFamily="18" charset="0"/>
                <a:cs typeface="Times New Roman" panose="02020603050405020304" pitchFamily="18" charset="0"/>
              </a:rPr>
              <a:t>in 2017 International Conference on Intelligent </a:t>
            </a:r>
            <a:r>
              <a:rPr lang="en-US" sz="2000" b="1" dirty="0" err="1">
                <a:latin typeface="Times New Roman" panose="02020603050405020304" pitchFamily="18" charset="0"/>
                <a:cs typeface="Times New Roman" panose="02020603050405020304" pitchFamily="18" charset="0"/>
              </a:rPr>
              <a:t>Computing,Instrumentation</a:t>
            </a:r>
            <a:r>
              <a:rPr lang="en-US" sz="2000" b="1" dirty="0">
                <a:latin typeface="Times New Roman" panose="02020603050405020304" pitchFamily="18" charset="0"/>
                <a:cs typeface="Times New Roman" panose="02020603050405020304" pitchFamily="18" charset="0"/>
              </a:rPr>
              <a:t> and Control Technologies (ICICICT)</a:t>
            </a: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a:p>
            <a:pPr marL="457200" lvl="0" indent="-457200">
              <a:buAutoNum type="arabicPeriod"/>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3040"/>
            <a:ext cx="12192000" cy="1478903"/>
          </a:xfrm>
        </p:spPr>
        <p:txBody>
          <a:bodyPr>
            <a:normAutofit fontScale="90000"/>
          </a:bodyPr>
          <a:lstStyle/>
          <a:p>
            <a:r>
              <a:rPr lang="en-US" sz="4000" b="1" i="1" dirty="0">
                <a:solidFill>
                  <a:schemeClr val="tx1"/>
                </a:solidFill>
                <a:latin typeface="Times New Roman" panose="02020603050405020304" pitchFamily="18" charset="0"/>
                <a:cs typeface="Times New Roman" panose="02020603050405020304" pitchFamily="18" charset="0"/>
              </a:rPr>
              <a:t>Accident Prediction and Notification</a:t>
            </a:r>
            <a:br>
              <a:rPr lang="en-US" sz="4000" b="1" i="1" dirty="0">
                <a:solidFill>
                  <a:schemeClr val="tx1"/>
                </a:solidFill>
                <a:latin typeface="Times New Roman" panose="02020603050405020304" pitchFamily="18" charset="0"/>
                <a:cs typeface="Times New Roman" panose="02020603050405020304" pitchFamily="18" charset="0"/>
              </a:rPr>
            </a:br>
            <a:r>
              <a:rPr lang="en-US" sz="4000" b="1" i="1" dirty="0">
                <a:solidFill>
                  <a:schemeClr val="tx1"/>
                </a:solidFill>
                <a:latin typeface="Times New Roman" panose="02020603050405020304" pitchFamily="18" charset="0"/>
                <a:cs typeface="Times New Roman" panose="02020603050405020304" pitchFamily="18" charset="0"/>
              </a:rPr>
              <a:t> System</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24948" y="2565918"/>
            <a:ext cx="9750488" cy="1938992"/>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a:t>
            </a:r>
          </a:p>
          <a:p>
            <a:pPr algn="ctr"/>
            <a:r>
              <a:rPr lang="en-IN" sz="2000" b="1" dirty="0" smtClean="0">
                <a:latin typeface="Times New Roman" panose="02020603050405020304" pitchFamily="18" charset="0"/>
                <a:cs typeface="Times New Roman" panose="02020603050405020304" pitchFamily="18" charset="0"/>
              </a:rPr>
              <a:t>Raja </a:t>
            </a:r>
            <a:r>
              <a:rPr lang="en-IN" sz="2000" b="1" dirty="0">
                <a:latin typeface="Times New Roman" panose="02020603050405020304" pitchFamily="18" charset="0"/>
                <a:cs typeface="Times New Roman" panose="02020603050405020304" pitchFamily="18" charset="0"/>
              </a:rPr>
              <a:t>Kumar (R164216049</a:t>
            </a:r>
            <a:r>
              <a:rPr lang="en-IN" sz="2000" b="1" dirty="0" smtClean="0">
                <a:latin typeface="Times New Roman" panose="02020603050405020304" pitchFamily="18" charset="0"/>
                <a:cs typeface="Times New Roman" panose="02020603050405020304" pitchFamily="18" charset="0"/>
              </a:rPr>
              <a:t>)      </a:t>
            </a:r>
          </a:p>
          <a:p>
            <a:pPr algn="ctr"/>
            <a:r>
              <a:rPr lang="en-IN" sz="2000" b="1" dirty="0" smtClean="0">
                <a:latin typeface="Times New Roman" panose="02020603050405020304" pitchFamily="18" charset="0"/>
                <a:cs typeface="Times New Roman" panose="02020603050405020304" pitchFamily="18" charset="0"/>
              </a:rPr>
              <a:t>    Ravikant </a:t>
            </a:r>
            <a:r>
              <a:rPr lang="en-IN" sz="2000" b="1" dirty="0">
                <a:latin typeface="Times New Roman" panose="02020603050405020304" pitchFamily="18" charset="0"/>
                <a:cs typeface="Times New Roman" panose="02020603050405020304" pitchFamily="18" charset="0"/>
              </a:rPr>
              <a:t>Saini (R164216050</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      </a:t>
            </a:r>
            <a:r>
              <a:rPr lang="en-IN" sz="2000" b="1" dirty="0" err="1" smtClean="0">
                <a:latin typeface="Times New Roman" panose="02020603050405020304" pitchFamily="18" charset="0"/>
                <a:cs typeface="Times New Roman" panose="02020603050405020304" pitchFamily="18" charset="0"/>
              </a:rPr>
              <a:t>Rishabh</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Kumar (</a:t>
            </a:r>
            <a:r>
              <a:rPr lang="en-IN" sz="2000" b="1" dirty="0" smtClean="0">
                <a:latin typeface="Times New Roman" panose="02020603050405020304" pitchFamily="18" charset="0"/>
                <a:cs typeface="Times New Roman" panose="02020603050405020304" pitchFamily="18" charset="0"/>
              </a:rPr>
              <a:t>R164216053)</a:t>
            </a:r>
          </a:p>
          <a:p>
            <a:pPr algn="ctr"/>
            <a:r>
              <a:rPr lang="en-IN" sz="2000" b="1" dirty="0" err="1" smtClean="0">
                <a:latin typeface="Times New Roman" panose="02020603050405020304" pitchFamily="18" charset="0"/>
                <a:cs typeface="Times New Roman" panose="02020603050405020304" pitchFamily="18" charset="0"/>
              </a:rPr>
              <a:t>Sakshi</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Raj (R164216057) </a:t>
            </a:r>
          </a:p>
          <a:p>
            <a:pPr algn="ct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800669" y="4975188"/>
            <a:ext cx="4590661" cy="1261884"/>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Under the guidance </a:t>
            </a:r>
            <a:r>
              <a:rPr lang="en-US" b="1" dirty="0" smtClean="0">
                <a:latin typeface="Times New Roman" panose="02020603050405020304" pitchFamily="18" charset="0"/>
                <a:cs typeface="Times New Roman" panose="02020603050405020304" pitchFamily="18" charset="0"/>
              </a:rPr>
              <a:t>of</a:t>
            </a:r>
            <a:endParaRPr lang="en-IN" dirty="0">
              <a:latin typeface="Times New Roman" panose="02020603050405020304" pitchFamily="18" charset="0"/>
              <a:cs typeface="Times New Roman" panose="02020603050405020304" pitchFamily="18" charset="0"/>
            </a:endParaRPr>
          </a:p>
          <a:p>
            <a:pPr algn="ctr"/>
            <a:r>
              <a:rPr lang="en-IN" altLang="en-US" b="1" dirty="0" err="1">
                <a:latin typeface="Times New Roman" panose="02020603050405020304" pitchFamily="18" charset="0"/>
                <a:cs typeface="Times New Roman" panose="02020603050405020304" pitchFamily="18" charset="0"/>
              </a:rPr>
              <a:t>Ms.</a:t>
            </a:r>
            <a:r>
              <a:rPr lang="en-IN" altLang="en-US" b="1" dirty="0">
                <a:latin typeface="Times New Roman" panose="02020603050405020304" pitchFamily="18" charset="0"/>
                <a:cs typeface="Times New Roman" panose="02020603050405020304" pitchFamily="18" charset="0"/>
              </a:rPr>
              <a:t> </a:t>
            </a:r>
            <a:r>
              <a:rPr lang="en-IN" altLang="en-US" b="1" dirty="0" err="1">
                <a:latin typeface="Times New Roman" panose="02020603050405020304" pitchFamily="18" charset="0"/>
                <a:cs typeface="Times New Roman" panose="02020603050405020304" pitchFamily="18" charset="0"/>
              </a:rPr>
              <a:t>Gaytri</a:t>
            </a:r>
            <a:r>
              <a:rPr lang="en-IN" altLang="en-US" b="1" dirty="0">
                <a:latin typeface="Times New Roman" panose="02020603050405020304" pitchFamily="18" charset="0"/>
                <a:cs typeface="Times New Roman" panose="02020603050405020304" pitchFamily="18" charset="0"/>
              </a:rPr>
              <a:t> </a:t>
            </a:r>
            <a:r>
              <a:rPr lang="en-IN" altLang="en-US" b="1" dirty="0" err="1">
                <a:latin typeface="Times New Roman" panose="02020603050405020304" pitchFamily="18" charset="0"/>
                <a:cs typeface="Times New Roman" panose="02020603050405020304" pitchFamily="18" charset="0"/>
              </a:rPr>
              <a:t>Bakshi</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Assistant Professor</a:t>
            </a:r>
          </a:p>
          <a:p>
            <a:pPr algn="ctr"/>
            <a:r>
              <a:rPr lang="en-US" b="1" dirty="0">
                <a:latin typeface="Times New Roman" panose="02020603050405020304" pitchFamily="18" charset="0"/>
                <a:cs typeface="Times New Roman" panose="02020603050405020304" pitchFamily="18" charset="0"/>
              </a:rPr>
              <a:t>(Dept. of </a:t>
            </a:r>
            <a:r>
              <a:rPr lang="en-IN" b="1" dirty="0" err="1">
                <a:latin typeface="Times New Roman" panose="02020603050405020304" pitchFamily="18" charset="0"/>
                <a:cs typeface="Times New Roman" panose="02020603050405020304" pitchFamily="18" charset="0"/>
              </a:rPr>
              <a:t>Cybern</a:t>
            </a:r>
            <a:r>
              <a:rPr lang="en-IN" altLang="en-US" b="1" dirty="0" err="1">
                <a:latin typeface="Times New Roman" panose="02020603050405020304" pitchFamily="18" charset="0"/>
                <a:cs typeface="Times New Roman" panose="02020603050405020304" pitchFamily="18" charset="0"/>
              </a:rPr>
              <a:t>atics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503" y="175112"/>
            <a:ext cx="10972800" cy="1202751"/>
          </a:xfrm>
        </p:spPr>
        <p:txBody>
          <a:bodyPr>
            <a:normAutofit fontScale="90000"/>
          </a:bodyPr>
          <a:lstStyle/>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ABSTRACT</a:t>
            </a:r>
          </a:p>
        </p:txBody>
      </p:sp>
      <p:sp>
        <p:nvSpPr>
          <p:cNvPr id="3" name="Rectangle 2"/>
          <p:cNvSpPr/>
          <p:nvPr/>
        </p:nvSpPr>
        <p:spPr>
          <a:xfrm>
            <a:off x="2235200" y="1016001"/>
            <a:ext cx="9956800" cy="2862322"/>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An approach to predict the  road accidents  in a particular area , by</a:t>
            </a:r>
          </a:p>
          <a:p>
            <a:pPr algn="just"/>
            <a:r>
              <a:rPr lang="en-US" sz="2000" dirty="0">
                <a:latin typeface="Times New Roman" panose="02020603050405020304" pitchFamily="18" charset="0"/>
                <a:cs typeface="Times New Roman" panose="02020603050405020304" pitchFamily="18" charset="0"/>
              </a:rPr>
              <a:t>analyzing  the  data of  number of accidents  happening in that area </a:t>
            </a:r>
          </a:p>
          <a:p>
            <a:pPr algn="just"/>
            <a:r>
              <a:rPr lang="en-US" sz="2000" dirty="0">
                <a:latin typeface="Times New Roman" panose="02020603050405020304" pitchFamily="18" charset="0"/>
                <a:cs typeface="Times New Roman" panose="02020603050405020304" pitchFamily="18" charset="0"/>
              </a:rPr>
              <a:t>throughout a particular course of time . It will be a probabilistic prediction </a:t>
            </a:r>
          </a:p>
          <a:p>
            <a:pPr algn="just"/>
            <a:r>
              <a:rPr lang="en-US" sz="2000" dirty="0">
                <a:latin typeface="Times New Roman" panose="02020603050405020304" pitchFamily="18" charset="0"/>
                <a:cs typeface="Times New Roman" panose="02020603050405020304" pitchFamily="18" charset="0"/>
              </a:rPr>
              <a:t>based on certain machine learning algorithms . We will be developing a </a:t>
            </a:r>
          </a:p>
          <a:p>
            <a:pPr algn="just"/>
            <a:r>
              <a:rPr lang="en-US" sz="2000" dirty="0" smtClean="0">
                <a:latin typeface="Times New Roman" panose="02020603050405020304" pitchFamily="18" charset="0"/>
                <a:cs typeface="Times New Roman" panose="02020603050405020304" pitchFamily="18" charset="0"/>
              </a:rPr>
              <a:t>desktop</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application in java to  demonstrate our prediction and a notification </a:t>
            </a:r>
          </a:p>
          <a:p>
            <a:pPr algn="just"/>
            <a:r>
              <a:rPr lang="en-US" sz="2000" dirty="0">
                <a:latin typeface="Times New Roman" panose="02020603050405020304" pitchFamily="18" charset="0"/>
                <a:cs typeface="Times New Roman" panose="02020603050405020304" pitchFamily="18" charset="0"/>
              </a:rPr>
              <a:t>system to alert the nearby Ambulances and </a:t>
            </a:r>
            <a:r>
              <a:rPr lang="en-US" sz="2000" dirty="0" smtClean="0">
                <a:latin typeface="Times New Roman" panose="02020603050405020304" pitchFamily="18" charset="0"/>
                <a:cs typeface="Times New Roman" panose="02020603050405020304" pitchFamily="18" charset="0"/>
              </a:rPr>
              <a:t>hospitals.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409098"/>
            <a:ext cx="10972800" cy="1143000"/>
          </a:xfrm>
        </p:spPr>
        <p:txBody>
          <a:bodyPr>
            <a:normAutofit/>
          </a:bodyPr>
          <a:lstStyle/>
          <a:p>
            <a:r>
              <a:rPr lang="en-US" i="1" dirty="0">
                <a:latin typeface="Times New Roman" panose="02020603050405020304" pitchFamily="18" charset="0"/>
                <a:cs typeface="Times New Roman" panose="02020603050405020304" pitchFamily="18" charset="0"/>
              </a:rPr>
              <a:t>INTRODUCTION</a:t>
            </a:r>
            <a:endParaRPr lang="en-IN" i="1" dirty="0">
              <a:latin typeface="Times New Roman" panose="02020603050405020304" pitchFamily="18" charset="0"/>
              <a:cs typeface="Times New Roman" panose="02020603050405020304" pitchFamily="18" charset="0"/>
            </a:endParaRPr>
          </a:p>
        </p:txBody>
      </p:sp>
      <p:sp>
        <p:nvSpPr>
          <p:cNvPr id="7" name="Rectangle 6"/>
          <p:cNvSpPr/>
          <p:nvPr/>
        </p:nvSpPr>
        <p:spPr>
          <a:xfrm>
            <a:off x="762000" y="1691543"/>
            <a:ext cx="9882809" cy="2928943"/>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Analyzing  the dataset.</a:t>
            </a: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Predicting Accident  Prone Areas.</a:t>
            </a:r>
          </a:p>
          <a:p>
            <a:pPr marL="342900"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Notifying.</a:t>
            </a:r>
          </a:p>
          <a:p>
            <a:pPr marL="342900" indent="-342900">
              <a:lnSpc>
                <a:spcPct val="150000"/>
              </a:lnSpc>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PROBLEM STATEMENT</a:t>
            </a:r>
            <a:endParaRPr lang="en-IN" sz="4000" i="1" dirty="0">
              <a:latin typeface="Times New Roman" panose="02020603050405020304" pitchFamily="18" charset="0"/>
              <a:cs typeface="Times New Roman" panose="02020603050405020304" pitchFamily="18" charset="0"/>
            </a:endParaRPr>
          </a:p>
        </p:txBody>
      </p:sp>
      <p:sp>
        <p:nvSpPr>
          <p:cNvPr id="5" name="Rectangle 4"/>
          <p:cNvSpPr/>
          <p:nvPr/>
        </p:nvSpPr>
        <p:spPr>
          <a:xfrm>
            <a:off x="304799" y="1848177"/>
            <a:ext cx="10499035" cy="279397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is a need to predict the road accidents in our country , so that we can prepare ourselves for those accidents. By preparing ourselves means , we can handle those situation more efficiently and can provide the people with faster and better medical facilities.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need to create a efficient alert/Notification system for the ambulance drivers , so that they can prepare themselves earlier before these accidents can even occur.</a:t>
            </a:r>
          </a:p>
          <a:p>
            <a:pPr marL="342900" indent="-342900" algn="just">
              <a:lnSpc>
                <a:spcPct val="150000"/>
              </a:lnSpc>
              <a:buFont typeface="Wingdings" panose="05000000000000000000" pitchFamily="2" charset="2"/>
              <a:buChar char="Ø"/>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latin typeface="Times New Roman" panose="02020603050405020304" pitchFamily="18" charset="0"/>
                <a:cs typeface="Times New Roman" panose="02020603050405020304" pitchFamily="18" charset="0"/>
              </a:rPr>
              <a:t>OBJECTIVES</a:t>
            </a:r>
            <a:endParaRPr lang="en-IN" sz="4000"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2489707"/>
            <a:ext cx="10170368" cy="1000274"/>
          </a:xfrm>
          <a:prstGeom prst="rect">
            <a:avLst/>
          </a:prstGeom>
          <a:noFill/>
        </p:spPr>
        <p:txBody>
          <a:bodyPr wrap="square" rtlCol="0">
            <a:spAutoFit/>
          </a:bodyPr>
          <a:lstStyle/>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Predicting Accident Prone Areas using old datasets and generating notifications regarding the chances of accidents to be take place in the particular area.</a:t>
            </a:r>
          </a:p>
          <a:p>
            <a:pPr marL="457200" indent="-457200" algn="just">
              <a:buFont typeface="Wingdings" panose="05000000000000000000" pitchFamily="2" charset="2"/>
              <a:buChar char="Ø"/>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802C-F614-4010-9225-94331887F438}"/>
              </a:ext>
            </a:extLst>
          </p:cNvPr>
          <p:cNvSpPr>
            <a:spLocks noGrp="1"/>
          </p:cNvSpPr>
          <p:nvPr>
            <p:ph type="title"/>
          </p:nvPr>
        </p:nvSpPr>
        <p:spPr/>
        <p:txBody>
          <a:bodyPr>
            <a:normAutofit/>
          </a:bodyPr>
          <a:lstStyle/>
          <a:p>
            <a:r>
              <a:rPr lang="en-IN" sz="4000" i="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B5676588-4EC1-46D0-8955-654A8C102F9E}"/>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Desktop based application is designed in </a:t>
            </a:r>
            <a:r>
              <a:rPr lang="en-US" sz="2000" dirty="0" err="1">
                <a:latin typeface="Times New Roman" panose="02020603050405020304" pitchFamily="18" charset="0"/>
                <a:cs typeface="Times New Roman" panose="02020603050405020304" pitchFamily="18" charset="0"/>
              </a:rPr>
              <a:t>JSwing</a:t>
            </a:r>
            <a:r>
              <a:rPr lang="en-US" sz="2000" dirty="0">
                <a:latin typeface="Times New Roman" panose="02020603050405020304" pitchFamily="18" charset="0"/>
                <a:cs typeface="Times New Roman" panose="02020603050405020304" pitchFamily="18" charset="0"/>
              </a:rPr>
              <a:t> to create a Graphical user interface (GUI) for the </a:t>
            </a:r>
            <a:r>
              <a:rPr lang="en-US" sz="2000" dirty="0" smtClean="0">
                <a:latin typeface="Times New Roman" panose="02020603050405020304" pitchFamily="18" charset="0"/>
                <a:cs typeface="Times New Roman" panose="02020603050405020304" pitchFamily="18" charset="0"/>
              </a:rPr>
              <a:t>Users to </a:t>
            </a:r>
            <a:r>
              <a:rPr lang="en-US" sz="2000" dirty="0">
                <a:latin typeface="Times New Roman" panose="02020603050405020304" pitchFamily="18" charset="0"/>
                <a:cs typeface="Times New Roman" panose="02020603050405020304" pitchFamily="18" charset="0"/>
              </a:rPr>
              <a:t>access the notification System and to get the probabilistic data. In the backend we will be implementing machine learning algorithms to manage the datasets and to get the required results out of it. We will be trying to implement regression based machine learning algorithms to get the required test results and to develop test cases according to that. The regression models will be providing us with results.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751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12445"/>
            <a:ext cx="10972800" cy="790575"/>
          </a:xfrm>
        </p:spPr>
        <p:txBody>
          <a:bodyPr>
            <a:normAutofit/>
          </a:bodyPr>
          <a:lstStyle/>
          <a:p>
            <a:r>
              <a:rPr lang="en-US" sz="4000" dirty="0" smtClean="0">
                <a:latin typeface="Times New Roman" panose="02020603050405020304" pitchFamily="18" charset="0"/>
                <a:cs typeface="Times New Roman" panose="02020603050405020304" pitchFamily="18" charset="0"/>
              </a:rPr>
              <a:t> Architecture</a:t>
            </a:r>
            <a:endParaRPr lang="en-IN" sz="4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704"/>
          <a:stretch/>
        </p:blipFill>
        <p:spPr>
          <a:xfrm>
            <a:off x="3158836" y="1439818"/>
            <a:ext cx="5700256" cy="47726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FA658-7D9A-4C29-99EB-D16627BC8A11}"/>
              </a:ext>
            </a:extLst>
          </p:cNvPr>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Authentication</a:t>
            </a:r>
            <a:endParaRPr lang="en-IN" sz="40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255"/>
          <a:stretch/>
        </p:blipFill>
        <p:spPr>
          <a:xfrm>
            <a:off x="655782" y="1237673"/>
            <a:ext cx="9762837" cy="5449453"/>
          </a:xfrm>
        </p:spPr>
      </p:pic>
    </p:spTree>
    <p:extLst>
      <p:ext uri="{BB962C8B-B14F-4D97-AF65-F5344CB8AC3E}">
        <p14:creationId xmlns:p14="http://schemas.microsoft.com/office/powerpoint/2010/main" val="20447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429</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Accident Prediction and Notification  System  </vt:lpstr>
      <vt:lpstr> ABSTRACT</vt:lpstr>
      <vt:lpstr>INTRODUCTION</vt:lpstr>
      <vt:lpstr>PROBLEM STATEMENT</vt:lpstr>
      <vt:lpstr>OBJECTIVES</vt:lpstr>
      <vt:lpstr>Methodology</vt:lpstr>
      <vt:lpstr> Architecture</vt:lpstr>
      <vt:lpstr>Authentication</vt:lpstr>
      <vt:lpstr>Analysis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Ravikant Saini</cp:lastModifiedBy>
  <cp:revision>758</cp:revision>
  <cp:lastPrinted>2017-08-16T11:40:00Z</cp:lastPrinted>
  <dcterms:created xsi:type="dcterms:W3CDTF">2017-08-14T08:34:00Z</dcterms:created>
  <dcterms:modified xsi:type="dcterms:W3CDTF">2019-05-19T06:24:53Z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