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10/18/2023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2921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10/18/2023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7687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10/18/2023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1857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10/18/2023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4017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10/18/2023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671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10/18/2023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2927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10/18/2023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9141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10/18/2023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127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10/18/2023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7130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10/18/2023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8013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10/18/2023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996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10/18/2023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1020857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CA10CE-3484-23EF-5B47-EB2E25EC835E}"/>
              </a:ext>
            </a:extLst>
          </p:cNvPr>
          <p:cNvPicPr>
            <a:picLocks noChangeAspect="1"/>
          </p:cNvPicPr>
          <p:nvPr/>
        </p:nvPicPr>
        <p:blipFill rotWithShape="1">
          <a:blip r:embed="rId2">
            <a:alphaModFix amt="40000"/>
          </a:blip>
          <a:srcRect t="13091" r="-1" b="2618"/>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F84E3F2-6689-47B1-D108-E4478D289346}"/>
              </a:ext>
            </a:extLst>
          </p:cNvPr>
          <p:cNvSpPr>
            <a:spLocks noGrp="1"/>
          </p:cNvSpPr>
          <p:nvPr>
            <p:ph type="ctrTitle"/>
          </p:nvPr>
        </p:nvSpPr>
        <p:spPr>
          <a:xfrm>
            <a:off x="3471863" y="3429000"/>
            <a:ext cx="5248275" cy="2387600"/>
          </a:xfrm>
        </p:spPr>
        <p:txBody>
          <a:bodyPr anchor="t">
            <a:normAutofit fontScale="90000"/>
          </a:bodyPr>
          <a:lstStyle/>
          <a:p>
            <a:pPr algn="ctr"/>
            <a:r>
              <a:rPr lang="en-US" dirty="0">
                <a:solidFill>
                  <a:srgbClr val="FFFFFF"/>
                </a:solidFill>
              </a:rPr>
              <a:t>Assignment 6- Transformer Architecture</a:t>
            </a:r>
          </a:p>
        </p:txBody>
      </p:sp>
      <p:sp>
        <p:nvSpPr>
          <p:cNvPr id="3" name="Subtitle 2">
            <a:extLst>
              <a:ext uri="{FF2B5EF4-FFF2-40B4-BE49-F238E27FC236}">
                <a16:creationId xmlns:a16="http://schemas.microsoft.com/office/drawing/2014/main" id="{0E387BBC-238A-5213-0629-6CF66719BBD9}"/>
              </a:ext>
            </a:extLst>
          </p:cNvPr>
          <p:cNvSpPr>
            <a:spLocks noGrp="1"/>
          </p:cNvSpPr>
          <p:nvPr>
            <p:ph type="subTitle" idx="1"/>
          </p:nvPr>
        </p:nvSpPr>
        <p:spPr>
          <a:xfrm>
            <a:off x="3471863" y="1932808"/>
            <a:ext cx="5248275" cy="1321670"/>
          </a:xfrm>
        </p:spPr>
        <p:txBody>
          <a:bodyPr anchor="ctr">
            <a:normAutofit/>
          </a:bodyPr>
          <a:lstStyle/>
          <a:p>
            <a:pPr algn="ctr"/>
            <a:r>
              <a:rPr lang="en-US" dirty="0">
                <a:solidFill>
                  <a:srgbClr val="FFFFFF"/>
                </a:solidFill>
              </a:rPr>
              <a:t>Rishabh Modi</a:t>
            </a:r>
          </a:p>
        </p:txBody>
      </p:sp>
    </p:spTree>
    <p:extLst>
      <p:ext uri="{BB962C8B-B14F-4D97-AF65-F5344CB8AC3E}">
        <p14:creationId xmlns:p14="http://schemas.microsoft.com/office/powerpoint/2010/main" val="41597543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34B0-BBCE-A694-4FD9-DF21C3FF318F}"/>
              </a:ext>
            </a:extLst>
          </p:cNvPr>
          <p:cNvSpPr>
            <a:spLocks noGrp="1"/>
          </p:cNvSpPr>
          <p:nvPr>
            <p:ph type="title"/>
          </p:nvPr>
        </p:nvSpPr>
        <p:spPr/>
        <p:txBody>
          <a:bodyPr/>
          <a:lstStyle/>
          <a:p>
            <a:r>
              <a:rPr lang="en-US" dirty="0"/>
              <a:t>Architecture</a:t>
            </a:r>
          </a:p>
        </p:txBody>
      </p:sp>
      <p:pic>
        <p:nvPicPr>
          <p:cNvPr id="5" name="Content Placeholder 4" descr="A diagram of a network&#10;&#10;Description automatically generated">
            <a:extLst>
              <a:ext uri="{FF2B5EF4-FFF2-40B4-BE49-F238E27FC236}">
                <a16:creationId xmlns:a16="http://schemas.microsoft.com/office/drawing/2014/main" id="{CC72DE8B-62A8-3555-D857-3159E688B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827" y="1736580"/>
            <a:ext cx="8536345" cy="4394097"/>
          </a:xfrm>
        </p:spPr>
      </p:pic>
    </p:spTree>
    <p:extLst>
      <p:ext uri="{BB962C8B-B14F-4D97-AF65-F5344CB8AC3E}">
        <p14:creationId xmlns:p14="http://schemas.microsoft.com/office/powerpoint/2010/main" val="182346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51D9-6798-3A43-CB61-03598891DDC5}"/>
              </a:ext>
            </a:extLst>
          </p:cNvPr>
          <p:cNvSpPr>
            <a:spLocks noGrp="1"/>
          </p:cNvSpPr>
          <p:nvPr>
            <p:ph type="title"/>
          </p:nvPr>
        </p:nvSpPr>
        <p:spPr/>
        <p:txBody>
          <a:bodyPr/>
          <a:lstStyle/>
          <a:p>
            <a:r>
              <a:rPr lang="en-US" dirty="0"/>
              <a:t>Architecture- Structure</a:t>
            </a:r>
          </a:p>
        </p:txBody>
      </p:sp>
      <p:sp>
        <p:nvSpPr>
          <p:cNvPr id="3" name="Content Placeholder 2">
            <a:extLst>
              <a:ext uri="{FF2B5EF4-FFF2-40B4-BE49-F238E27FC236}">
                <a16:creationId xmlns:a16="http://schemas.microsoft.com/office/drawing/2014/main" id="{A741281D-EB61-0FC0-1620-FE1428E288DB}"/>
              </a:ext>
            </a:extLst>
          </p:cNvPr>
          <p:cNvSpPr>
            <a:spLocks noGrp="1"/>
          </p:cNvSpPr>
          <p:nvPr>
            <p:ph idx="1"/>
          </p:nvPr>
        </p:nvSpPr>
        <p:spPr/>
        <p:txBody>
          <a:bodyPr>
            <a:normAutofit fontScale="92500" lnSpcReduction="10000"/>
          </a:bodyPr>
          <a:lstStyle/>
          <a:p>
            <a:r>
              <a:rPr lang="en-US" dirty="0"/>
              <a:t>There are 2 main components</a:t>
            </a:r>
          </a:p>
          <a:p>
            <a:pPr lvl="1"/>
            <a:r>
              <a:rPr lang="en-US" dirty="0"/>
              <a:t>Encoder</a:t>
            </a:r>
          </a:p>
          <a:p>
            <a:pPr lvl="1"/>
            <a:r>
              <a:rPr lang="en-US" dirty="0"/>
              <a:t>Decoder</a:t>
            </a:r>
          </a:p>
          <a:p>
            <a:r>
              <a:rPr lang="en-US" dirty="0"/>
              <a:t>Encoder: </a:t>
            </a:r>
          </a:p>
          <a:p>
            <a:pPr lvl="1"/>
            <a:r>
              <a:rPr lang="en-US" dirty="0"/>
              <a:t>Input Embedding: converts tokens into vectors</a:t>
            </a:r>
          </a:p>
          <a:p>
            <a:pPr lvl="1"/>
            <a:r>
              <a:rPr lang="en-US" dirty="0"/>
              <a:t>Positional Encodings- Added to the input embedding to incorporate sequence order</a:t>
            </a:r>
          </a:p>
          <a:p>
            <a:pPr lvl="1"/>
            <a:r>
              <a:rPr lang="en-US" dirty="0"/>
              <a:t>Stacked Layers- Multi-head Attention &amp; Feed Forward Neural Network</a:t>
            </a:r>
          </a:p>
          <a:p>
            <a:r>
              <a:rPr lang="en-US" dirty="0"/>
              <a:t>Decoder:</a:t>
            </a:r>
          </a:p>
          <a:p>
            <a:pPr lvl="1"/>
            <a:r>
              <a:rPr lang="en-US" dirty="0"/>
              <a:t>Output Embedding: Converts output tokens into vectors</a:t>
            </a:r>
          </a:p>
          <a:p>
            <a:pPr lvl="1"/>
            <a:r>
              <a:rPr lang="en-US" dirty="0"/>
              <a:t>Positional Encoding: Added to the output embedding</a:t>
            </a:r>
          </a:p>
          <a:p>
            <a:pPr lvl="1"/>
            <a:r>
              <a:rPr lang="en-US" dirty="0"/>
              <a:t>Stacked Layers: Multi-head Attention, Multi-head Attention, Feed Forward Neural Network</a:t>
            </a:r>
          </a:p>
          <a:p>
            <a:pPr lvl="1"/>
            <a:r>
              <a:rPr lang="en-US" dirty="0"/>
              <a:t>The Decoder output is passed through a linear layer followed by a </a:t>
            </a:r>
            <a:r>
              <a:rPr lang="en-US" dirty="0" err="1"/>
              <a:t>softmax</a:t>
            </a:r>
            <a:endParaRPr lang="en-US" dirty="0"/>
          </a:p>
        </p:txBody>
      </p:sp>
    </p:spTree>
    <p:extLst>
      <p:ext uri="{BB962C8B-B14F-4D97-AF65-F5344CB8AC3E}">
        <p14:creationId xmlns:p14="http://schemas.microsoft.com/office/powerpoint/2010/main" val="210616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EAAE-CB02-71A2-A20F-FF3E1E25A660}"/>
              </a:ext>
            </a:extLst>
          </p:cNvPr>
          <p:cNvSpPr>
            <a:spLocks noGrp="1"/>
          </p:cNvSpPr>
          <p:nvPr>
            <p:ph type="title"/>
          </p:nvPr>
        </p:nvSpPr>
        <p:spPr/>
        <p:txBody>
          <a:bodyPr/>
          <a:lstStyle/>
          <a:p>
            <a:r>
              <a:rPr lang="en-US" dirty="0"/>
              <a:t>Architecture- Components</a:t>
            </a:r>
          </a:p>
        </p:txBody>
      </p:sp>
      <p:sp>
        <p:nvSpPr>
          <p:cNvPr id="3" name="Content Placeholder 2">
            <a:extLst>
              <a:ext uri="{FF2B5EF4-FFF2-40B4-BE49-F238E27FC236}">
                <a16:creationId xmlns:a16="http://schemas.microsoft.com/office/drawing/2014/main" id="{3A5C8C8E-1B32-1D39-32C1-882352AB127E}"/>
              </a:ext>
            </a:extLst>
          </p:cNvPr>
          <p:cNvSpPr>
            <a:spLocks noGrp="1"/>
          </p:cNvSpPr>
          <p:nvPr>
            <p:ph idx="1"/>
          </p:nvPr>
        </p:nvSpPr>
        <p:spPr/>
        <p:txBody>
          <a:bodyPr>
            <a:normAutofit/>
          </a:bodyPr>
          <a:lstStyle/>
          <a:p>
            <a:pPr algn="l"/>
            <a:r>
              <a:rPr lang="en-US" sz="1600" dirty="0"/>
              <a:t>Attention Mechanism- It weights the importance of different parts of the input to each other. Employs a mechanism called scaled dot product which has 3 components Query (Q), key (K), Value (V)</a:t>
            </a:r>
          </a:p>
          <a:p>
            <a:pPr algn="l"/>
            <a:r>
              <a:rPr lang="en-US" sz="1600" dirty="0"/>
              <a:t>Multi-Head Attention- Instead of using one set of Q, K, V the transformer uses multiple sets allowing it to focus on different input parts</a:t>
            </a:r>
          </a:p>
          <a:p>
            <a:pPr algn="l"/>
            <a:r>
              <a:rPr lang="en-US" sz="1600" dirty="0"/>
              <a:t>Feed Forward Neural Network- Present in both encoder and decoder. Works on the outputs of the multi-head attention layer</a:t>
            </a:r>
          </a:p>
          <a:p>
            <a:pPr algn="l"/>
            <a:r>
              <a:rPr lang="en-US" sz="1600" dirty="0"/>
              <a:t>Add &amp; Norm (Residual Connection)- Each sub-layer in the transformer is followed by a residual connection &amp; layer Normalization</a:t>
            </a:r>
          </a:p>
          <a:p>
            <a:r>
              <a:rPr lang="en-US" sz="1600" dirty="0"/>
              <a:t>Positional Encoding- Since there is no in-built notion of sequence order the transformer uses positional encodings added to the embeddings at the input layer</a:t>
            </a:r>
          </a:p>
          <a:p>
            <a:r>
              <a:rPr lang="en-US" sz="1600" dirty="0"/>
              <a:t>Stacked Layers- Both the encoder and decoder have multiple identical layers stacked on top of each other</a:t>
            </a:r>
          </a:p>
          <a:p>
            <a:pPr algn="l"/>
            <a:endParaRPr lang="en-US" sz="1600" dirty="0"/>
          </a:p>
        </p:txBody>
      </p:sp>
    </p:spTree>
    <p:extLst>
      <p:ext uri="{BB962C8B-B14F-4D97-AF65-F5344CB8AC3E}">
        <p14:creationId xmlns:p14="http://schemas.microsoft.com/office/powerpoint/2010/main" val="396859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1636-5A91-D130-25F4-7905F7D8B3BC}"/>
              </a:ext>
            </a:extLst>
          </p:cNvPr>
          <p:cNvSpPr>
            <a:spLocks noGrp="1"/>
          </p:cNvSpPr>
          <p:nvPr>
            <p:ph type="title"/>
          </p:nvPr>
        </p:nvSpPr>
        <p:spPr/>
        <p:txBody>
          <a:bodyPr/>
          <a:lstStyle/>
          <a:p>
            <a:r>
              <a:rPr lang="en-US" dirty="0"/>
              <a:t>Architecture- Encoder</a:t>
            </a:r>
          </a:p>
        </p:txBody>
      </p:sp>
      <p:sp>
        <p:nvSpPr>
          <p:cNvPr id="3" name="Content Placeholder 2">
            <a:extLst>
              <a:ext uri="{FF2B5EF4-FFF2-40B4-BE49-F238E27FC236}">
                <a16:creationId xmlns:a16="http://schemas.microsoft.com/office/drawing/2014/main" id="{A57D0EED-775F-F9E7-1A4A-C35177DC893C}"/>
              </a:ext>
            </a:extLst>
          </p:cNvPr>
          <p:cNvSpPr>
            <a:spLocks noGrp="1"/>
          </p:cNvSpPr>
          <p:nvPr>
            <p:ph idx="1"/>
          </p:nvPr>
        </p:nvSpPr>
        <p:spPr/>
        <p:txBody>
          <a:bodyPr/>
          <a:lstStyle/>
          <a:p>
            <a:r>
              <a:rPr lang="en-US" dirty="0"/>
              <a:t>Multi-head Self-Attention Mechanism</a:t>
            </a:r>
          </a:p>
          <a:p>
            <a:pPr lvl="1"/>
            <a:r>
              <a:rPr lang="en-US" dirty="0"/>
              <a:t>Mechanism: For each word, it calculates a weighted representation of the entire sequence, allowing it to consider the entire context. Multi-head means it can focus on multiple contexts simultaneously</a:t>
            </a:r>
          </a:p>
          <a:p>
            <a:r>
              <a:rPr lang="en-US" dirty="0"/>
              <a:t>Feed-Forward Neural Network</a:t>
            </a:r>
          </a:p>
          <a:p>
            <a:pPr lvl="1"/>
            <a:r>
              <a:rPr lang="en-US" dirty="0"/>
              <a:t>Mechanism: It comprises of 2 linear transformations (dense layers) with a </a:t>
            </a:r>
            <a:r>
              <a:rPr lang="en-US" dirty="0" err="1"/>
              <a:t>ReLU</a:t>
            </a:r>
            <a:r>
              <a:rPr lang="en-US" dirty="0"/>
              <a:t> activation in between</a:t>
            </a:r>
          </a:p>
          <a:p>
            <a:r>
              <a:rPr lang="en-US" dirty="0"/>
              <a:t>Residual Connection</a:t>
            </a:r>
          </a:p>
          <a:p>
            <a:pPr lvl="1"/>
            <a:r>
              <a:rPr lang="en-US" dirty="0"/>
              <a:t>The output of both the multi-head attention and feed forward neural network is added to their respective inputs before being normalized</a:t>
            </a:r>
          </a:p>
          <a:p>
            <a:r>
              <a:rPr lang="en-US" dirty="0"/>
              <a:t>Layer Normalized</a:t>
            </a:r>
          </a:p>
          <a:p>
            <a:pPr lvl="1"/>
            <a:r>
              <a:rPr lang="en-US" dirty="0"/>
              <a:t>It normalizes the output of either the multi-head attention or the feed forward network over the last features before being passed to the next layer</a:t>
            </a:r>
          </a:p>
        </p:txBody>
      </p:sp>
    </p:spTree>
    <p:extLst>
      <p:ext uri="{BB962C8B-B14F-4D97-AF65-F5344CB8AC3E}">
        <p14:creationId xmlns:p14="http://schemas.microsoft.com/office/powerpoint/2010/main" val="390302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F158-1701-D85B-3533-F187756719FF}"/>
              </a:ext>
            </a:extLst>
          </p:cNvPr>
          <p:cNvSpPr>
            <a:spLocks noGrp="1"/>
          </p:cNvSpPr>
          <p:nvPr>
            <p:ph type="title"/>
          </p:nvPr>
        </p:nvSpPr>
        <p:spPr/>
        <p:txBody>
          <a:bodyPr/>
          <a:lstStyle/>
          <a:p>
            <a:r>
              <a:rPr lang="en-US" dirty="0"/>
              <a:t>Architecture- Decoder</a:t>
            </a:r>
          </a:p>
        </p:txBody>
      </p:sp>
      <p:sp>
        <p:nvSpPr>
          <p:cNvPr id="3" name="Content Placeholder 2">
            <a:extLst>
              <a:ext uri="{FF2B5EF4-FFF2-40B4-BE49-F238E27FC236}">
                <a16:creationId xmlns:a16="http://schemas.microsoft.com/office/drawing/2014/main" id="{21E826A4-5062-A794-3465-0EECA879007A}"/>
              </a:ext>
            </a:extLst>
          </p:cNvPr>
          <p:cNvSpPr>
            <a:spLocks noGrp="1"/>
          </p:cNvSpPr>
          <p:nvPr>
            <p:ph idx="1"/>
          </p:nvPr>
        </p:nvSpPr>
        <p:spPr/>
        <p:txBody>
          <a:bodyPr>
            <a:normAutofit fontScale="92500" lnSpcReduction="10000"/>
          </a:bodyPr>
          <a:lstStyle/>
          <a:p>
            <a:r>
              <a:rPr lang="en-US" dirty="0"/>
              <a:t>Masked Multi-Head Self Attention Mechanism</a:t>
            </a:r>
          </a:p>
          <a:p>
            <a:pPr lvl="1"/>
            <a:r>
              <a:rPr lang="en-US" dirty="0"/>
              <a:t>Mechanism: Like self-attention mechanism in the encoder but with a mask to block out any future information</a:t>
            </a:r>
          </a:p>
          <a:p>
            <a:r>
              <a:rPr lang="en-US" dirty="0"/>
              <a:t>Multi-Head Attention over Encoder’s Output</a:t>
            </a:r>
          </a:p>
          <a:p>
            <a:pPr lvl="1"/>
            <a:r>
              <a:rPr lang="en-US" dirty="0"/>
              <a:t>Mechanism: Queries come from the previous decoder layer while keys and values come from the output of the encoder. This allows every position in the decoder to attend to positions in the input sequence</a:t>
            </a:r>
          </a:p>
          <a:p>
            <a:r>
              <a:rPr lang="en-US" dirty="0"/>
              <a:t>Feed-Forward Neural Network</a:t>
            </a:r>
          </a:p>
          <a:p>
            <a:pPr lvl="1"/>
            <a:r>
              <a:rPr lang="en-US" dirty="0"/>
              <a:t>Same as in the encoder layer</a:t>
            </a:r>
          </a:p>
          <a:p>
            <a:r>
              <a:rPr lang="en-US" dirty="0"/>
              <a:t>Residual Connection</a:t>
            </a:r>
          </a:p>
          <a:p>
            <a:pPr lvl="1"/>
            <a:r>
              <a:rPr lang="en-US" dirty="0"/>
              <a:t>Same as in the encoder layer</a:t>
            </a:r>
          </a:p>
          <a:p>
            <a:r>
              <a:rPr lang="en-US" dirty="0"/>
              <a:t>Layer Normalization</a:t>
            </a:r>
          </a:p>
          <a:p>
            <a:pPr lvl="1"/>
            <a:r>
              <a:rPr lang="en-US" dirty="0"/>
              <a:t>Same as in the encoder layer</a:t>
            </a:r>
          </a:p>
          <a:p>
            <a:endParaRPr lang="en-US" dirty="0"/>
          </a:p>
          <a:p>
            <a:endParaRPr lang="en-US" dirty="0"/>
          </a:p>
        </p:txBody>
      </p:sp>
    </p:spTree>
    <p:extLst>
      <p:ext uri="{BB962C8B-B14F-4D97-AF65-F5344CB8AC3E}">
        <p14:creationId xmlns:p14="http://schemas.microsoft.com/office/powerpoint/2010/main" val="240835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923E-8018-CCA4-2A95-9FF2A8660919}"/>
              </a:ext>
            </a:extLst>
          </p:cNvPr>
          <p:cNvSpPr>
            <a:spLocks noGrp="1"/>
          </p:cNvSpPr>
          <p:nvPr>
            <p:ph type="title"/>
          </p:nvPr>
        </p:nvSpPr>
        <p:spPr/>
        <p:txBody>
          <a:bodyPr/>
          <a:lstStyle/>
          <a:p>
            <a:r>
              <a:rPr lang="en-US" dirty="0"/>
              <a:t>Advantages &amp; Disadvantages</a:t>
            </a:r>
          </a:p>
        </p:txBody>
      </p:sp>
      <p:sp>
        <p:nvSpPr>
          <p:cNvPr id="3" name="Content Placeholder 2">
            <a:extLst>
              <a:ext uri="{FF2B5EF4-FFF2-40B4-BE49-F238E27FC236}">
                <a16:creationId xmlns:a16="http://schemas.microsoft.com/office/drawing/2014/main" id="{0DD6FA57-1E2C-3224-ADDD-8D4DED5EFB68}"/>
              </a:ext>
            </a:extLst>
          </p:cNvPr>
          <p:cNvSpPr>
            <a:spLocks noGrp="1"/>
          </p:cNvSpPr>
          <p:nvPr>
            <p:ph idx="1"/>
          </p:nvPr>
        </p:nvSpPr>
        <p:spPr/>
        <p:txBody>
          <a:bodyPr/>
          <a:lstStyle/>
          <a:p>
            <a:r>
              <a:rPr lang="en-US" dirty="0"/>
              <a:t>Advantages</a:t>
            </a:r>
          </a:p>
          <a:p>
            <a:pPr lvl="1"/>
            <a:r>
              <a:rPr lang="en-US" dirty="0"/>
              <a:t>Parallelization: the transformers allows for parallelization as each word or token is processed simultaneously</a:t>
            </a:r>
          </a:p>
          <a:p>
            <a:pPr lvl="1"/>
            <a:r>
              <a:rPr lang="en-US" dirty="0"/>
              <a:t>Long-range Dependencies: The attention mechanism allows the model to distant words and tokens making it capable of handling long range dependencies in the data</a:t>
            </a:r>
          </a:p>
          <a:p>
            <a:pPr lvl="1"/>
            <a:r>
              <a:rPr lang="en-US" dirty="0"/>
              <a:t>Scalability: The model scales well with data and compute resources</a:t>
            </a:r>
          </a:p>
          <a:p>
            <a:r>
              <a:rPr lang="en-US" dirty="0"/>
              <a:t>Disadvantages</a:t>
            </a:r>
          </a:p>
          <a:p>
            <a:pPr lvl="1"/>
            <a:r>
              <a:rPr lang="en-US" dirty="0"/>
              <a:t>Computational Intensity: Especially with large inputs the self attention mechanism can be computationally expensive</a:t>
            </a:r>
          </a:p>
          <a:p>
            <a:pPr lvl="1"/>
            <a:r>
              <a:rPr lang="en-US" dirty="0"/>
              <a:t>Memory Consumption: Due to numerous parameters and the need to store intermediate activations</a:t>
            </a:r>
          </a:p>
        </p:txBody>
      </p:sp>
    </p:spTree>
    <p:extLst>
      <p:ext uri="{BB962C8B-B14F-4D97-AF65-F5344CB8AC3E}">
        <p14:creationId xmlns:p14="http://schemas.microsoft.com/office/powerpoint/2010/main" val="2024494172"/>
      </p:ext>
    </p:extLst>
  </p:cSld>
  <p:clrMapOvr>
    <a:masterClrMapping/>
  </p:clrMapOvr>
</p:sld>
</file>

<file path=ppt/theme/theme1.xml><?xml version="1.0" encoding="utf-8"?>
<a:theme xmlns:a="http://schemas.openxmlformats.org/drawingml/2006/main" name="ArchVTI">
  <a:themeElements>
    <a:clrScheme name="AnalogousFromRegularSeedLeftStep">
      <a:dk1>
        <a:srgbClr val="000000"/>
      </a:dk1>
      <a:lt1>
        <a:srgbClr val="FFFFFF"/>
      </a:lt1>
      <a:dk2>
        <a:srgbClr val="1B1D2F"/>
      </a:dk2>
      <a:lt2>
        <a:srgbClr val="F0F3F1"/>
      </a:lt2>
      <a:accent1>
        <a:srgbClr val="E729CF"/>
      </a:accent1>
      <a:accent2>
        <a:srgbClr val="9D17D5"/>
      </a:accent2>
      <a:accent3>
        <a:srgbClr val="6029E7"/>
      </a:accent3>
      <a:accent4>
        <a:srgbClr val="1F36D6"/>
      </a:accent4>
      <a:accent5>
        <a:srgbClr val="2990E7"/>
      </a:accent5>
      <a:accent6>
        <a:srgbClr val="16BEC6"/>
      </a:accent6>
      <a:hlink>
        <a:srgbClr val="359F42"/>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40</TotalTime>
  <Words>523</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Footlight MT Light</vt:lpstr>
      <vt:lpstr>ArchVTI</vt:lpstr>
      <vt:lpstr>Assignment 6- Transformer Architecture</vt:lpstr>
      <vt:lpstr>Architecture</vt:lpstr>
      <vt:lpstr>Architecture- Structure</vt:lpstr>
      <vt:lpstr>Architecture- Components</vt:lpstr>
      <vt:lpstr>Architecture- Encoder</vt:lpstr>
      <vt:lpstr>Architecture- Decoder</vt:lpstr>
      <vt:lpstr>Advantages &amp;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 Transformer Architecture</dc:title>
  <dc:creator>Rishabh Modi</dc:creator>
  <cp:lastModifiedBy>Rishabh Modi</cp:lastModifiedBy>
  <cp:revision>1</cp:revision>
  <dcterms:created xsi:type="dcterms:W3CDTF">2023-10-18T17:15:50Z</dcterms:created>
  <dcterms:modified xsi:type="dcterms:W3CDTF">2023-10-18T17:56:42Z</dcterms:modified>
</cp:coreProperties>
</file>