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4" r:id="rId4"/>
    <p:sldId id="259" r:id="rId5"/>
    <p:sldId id="285" r:id="rId6"/>
    <p:sldId id="294" r:id="rId7"/>
    <p:sldId id="287" r:id="rId8"/>
    <p:sldId id="290" r:id="rId9"/>
    <p:sldId id="291" r:id="rId10"/>
    <p:sldId id="295" r:id="rId11"/>
    <p:sldId id="29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5F487D-2261-0446-BE08-319B499BCBED}" v="28" dt="2022-04-30T02:06:08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84"/>
  </p:normalViewPr>
  <p:slideViewPr>
    <p:cSldViewPr snapToGrid="0" snapToObjects="1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5352D5-9741-4126-8F5D-4ADB1EC6C5D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E77C163-CA65-4FE6-83F5-660524505275}">
      <dgm:prSet/>
      <dgm:spPr/>
      <dgm:t>
        <a:bodyPr/>
        <a:lstStyle/>
        <a:p>
          <a:r>
            <a:rPr lang="en-US" b="1" dirty="0"/>
            <a:t>Procedures to enable the status of vaccine</a:t>
          </a:r>
          <a:endParaRPr lang="en-US" dirty="0"/>
        </a:p>
      </dgm:t>
    </dgm:pt>
    <dgm:pt modelId="{0E81C237-44C3-466A-ABC2-3EA32B50627E}" type="parTrans" cxnId="{70A9D96A-C1C6-478D-BD5D-F2DA6B8C6EF0}">
      <dgm:prSet/>
      <dgm:spPr/>
      <dgm:t>
        <a:bodyPr/>
        <a:lstStyle/>
        <a:p>
          <a:endParaRPr lang="en-US"/>
        </a:p>
      </dgm:t>
    </dgm:pt>
    <dgm:pt modelId="{75BEBE08-4299-44AA-ABA5-DB4309F90D4A}" type="sibTrans" cxnId="{70A9D96A-C1C6-478D-BD5D-F2DA6B8C6EF0}">
      <dgm:prSet/>
      <dgm:spPr/>
      <dgm:t>
        <a:bodyPr/>
        <a:lstStyle/>
        <a:p>
          <a:endParaRPr lang="en-US"/>
        </a:p>
      </dgm:t>
    </dgm:pt>
    <dgm:pt modelId="{FB2EDE6F-612F-443B-AC7B-A3B61DD5E185}">
      <dgm:prSet/>
      <dgm:spPr/>
      <dgm:t>
        <a:bodyPr/>
        <a:lstStyle/>
        <a:p>
          <a:r>
            <a:rPr lang="en-US" b="1" dirty="0"/>
            <a:t>Multiple execution of initialization of DB</a:t>
          </a:r>
          <a:endParaRPr lang="en-US" dirty="0"/>
        </a:p>
      </dgm:t>
    </dgm:pt>
    <dgm:pt modelId="{A03D90B6-A4A2-4409-B81B-F3896C1BEFBA}" type="parTrans" cxnId="{B8845936-8CCC-409D-AA8E-8863ECE9CF75}">
      <dgm:prSet/>
      <dgm:spPr/>
      <dgm:t>
        <a:bodyPr/>
        <a:lstStyle/>
        <a:p>
          <a:endParaRPr lang="en-US"/>
        </a:p>
      </dgm:t>
    </dgm:pt>
    <dgm:pt modelId="{EB3CAAD5-251A-48ED-ADF2-BB7909F2B03A}" type="sibTrans" cxnId="{B8845936-8CCC-409D-AA8E-8863ECE9CF75}">
      <dgm:prSet/>
      <dgm:spPr/>
      <dgm:t>
        <a:bodyPr/>
        <a:lstStyle/>
        <a:p>
          <a:endParaRPr lang="en-US"/>
        </a:p>
      </dgm:t>
    </dgm:pt>
    <dgm:pt modelId="{A5F096C3-462D-4D4E-9C85-F5559682306F}">
      <dgm:prSet/>
      <dgm:spPr/>
      <dgm:t>
        <a:bodyPr/>
        <a:lstStyle/>
        <a:p>
          <a:r>
            <a:rPr lang="en-US" b="1" dirty="0"/>
            <a:t>Created Various Views using Joins</a:t>
          </a:r>
          <a:endParaRPr lang="en-US" dirty="0"/>
        </a:p>
      </dgm:t>
    </dgm:pt>
    <dgm:pt modelId="{640EEA82-4A0D-42D9-9272-F88BAA893AD4}" type="parTrans" cxnId="{42D0FD96-6074-471D-98CE-D5E27442051D}">
      <dgm:prSet/>
      <dgm:spPr/>
      <dgm:t>
        <a:bodyPr/>
        <a:lstStyle/>
        <a:p>
          <a:endParaRPr lang="en-US"/>
        </a:p>
      </dgm:t>
    </dgm:pt>
    <dgm:pt modelId="{EC2F0B0F-CFC6-489F-B1DA-A8EC6A5B799C}" type="sibTrans" cxnId="{42D0FD96-6074-471D-98CE-D5E27442051D}">
      <dgm:prSet/>
      <dgm:spPr/>
      <dgm:t>
        <a:bodyPr/>
        <a:lstStyle/>
        <a:p>
          <a:endParaRPr lang="en-US"/>
        </a:p>
      </dgm:t>
    </dgm:pt>
    <dgm:pt modelId="{C510FDBF-9CC3-4F77-A7EB-F64356B180CB}">
      <dgm:prSet/>
      <dgm:spPr/>
      <dgm:t>
        <a:bodyPr/>
        <a:lstStyle/>
        <a:p>
          <a:r>
            <a:rPr lang="en-US" b="1" dirty="0"/>
            <a:t>Enable various users with limited access over data</a:t>
          </a:r>
          <a:endParaRPr lang="en-US" dirty="0"/>
        </a:p>
      </dgm:t>
    </dgm:pt>
    <dgm:pt modelId="{F07E64D0-031A-4E4D-9FBD-164E6C837AAA}" type="parTrans" cxnId="{0113A4B5-1020-4FCE-B7E6-841981489324}">
      <dgm:prSet/>
      <dgm:spPr/>
      <dgm:t>
        <a:bodyPr/>
        <a:lstStyle/>
        <a:p>
          <a:endParaRPr lang="en-US"/>
        </a:p>
      </dgm:t>
    </dgm:pt>
    <dgm:pt modelId="{13297368-A30B-49C5-892F-EFDE3C11D0A3}" type="sibTrans" cxnId="{0113A4B5-1020-4FCE-B7E6-841981489324}">
      <dgm:prSet/>
      <dgm:spPr/>
      <dgm:t>
        <a:bodyPr/>
        <a:lstStyle/>
        <a:p>
          <a:endParaRPr lang="en-US"/>
        </a:p>
      </dgm:t>
    </dgm:pt>
    <dgm:pt modelId="{D1EF627D-51A4-4E3F-B42C-AC6FEDA91219}">
      <dgm:prSet/>
      <dgm:spPr/>
      <dgm:t>
        <a:bodyPr/>
        <a:lstStyle/>
        <a:p>
          <a:r>
            <a:rPr lang="en-US" b="1" dirty="0"/>
            <a:t>Exception Handling done in all procedures and functions </a:t>
          </a:r>
          <a:endParaRPr lang="en-US" dirty="0"/>
        </a:p>
      </dgm:t>
    </dgm:pt>
    <dgm:pt modelId="{45FE5A67-8A8B-4859-A03F-239A1F18D0F4}" type="parTrans" cxnId="{8D47EEDD-8F4C-4F84-874C-74B3BF9EC68F}">
      <dgm:prSet/>
      <dgm:spPr/>
      <dgm:t>
        <a:bodyPr/>
        <a:lstStyle/>
        <a:p>
          <a:endParaRPr lang="en-US"/>
        </a:p>
      </dgm:t>
    </dgm:pt>
    <dgm:pt modelId="{24EAA7E8-5557-4F8A-B589-8069284F05E7}" type="sibTrans" cxnId="{8D47EEDD-8F4C-4F84-874C-74B3BF9EC68F}">
      <dgm:prSet/>
      <dgm:spPr/>
      <dgm:t>
        <a:bodyPr/>
        <a:lstStyle/>
        <a:p>
          <a:endParaRPr lang="en-US"/>
        </a:p>
      </dgm:t>
    </dgm:pt>
    <dgm:pt modelId="{C0854C33-BD7F-C54C-8934-894AA2150147}">
      <dgm:prSet/>
      <dgm:spPr/>
      <dgm:t>
        <a:bodyPr/>
        <a:lstStyle/>
        <a:p>
          <a:r>
            <a:rPr lang="en-US" b="1" dirty="0"/>
            <a:t>Used triggers to update the billing, due date of Insurance premium</a:t>
          </a:r>
          <a:endParaRPr lang="en-US" dirty="0"/>
        </a:p>
      </dgm:t>
    </dgm:pt>
    <dgm:pt modelId="{40ED7F4B-2892-9640-8981-FC1F8EFCF8DF}" type="parTrans" cxnId="{DD176411-1EFF-1B45-BAD7-757B37302249}">
      <dgm:prSet/>
      <dgm:spPr/>
      <dgm:t>
        <a:bodyPr/>
        <a:lstStyle/>
        <a:p>
          <a:endParaRPr lang="en-US"/>
        </a:p>
      </dgm:t>
    </dgm:pt>
    <dgm:pt modelId="{A5F63975-861B-8547-A4A2-D8622ED10E11}" type="sibTrans" cxnId="{DD176411-1EFF-1B45-BAD7-757B37302249}">
      <dgm:prSet/>
      <dgm:spPr/>
      <dgm:t>
        <a:bodyPr/>
        <a:lstStyle/>
        <a:p>
          <a:endParaRPr lang="en-US"/>
        </a:p>
      </dgm:t>
    </dgm:pt>
    <dgm:pt modelId="{8B8A583C-C2BF-E14B-A008-E7FE52067297}" type="pres">
      <dgm:prSet presAssocID="{375352D5-9741-4126-8F5D-4ADB1EC6C5DA}" presName="linear" presStyleCnt="0">
        <dgm:presLayoutVars>
          <dgm:animLvl val="lvl"/>
          <dgm:resizeHandles val="exact"/>
        </dgm:presLayoutVars>
      </dgm:prSet>
      <dgm:spPr/>
    </dgm:pt>
    <dgm:pt modelId="{F4499841-67C9-A943-9750-EDE52B6B10A0}" type="pres">
      <dgm:prSet presAssocID="{C0854C33-BD7F-C54C-8934-894AA215014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8336C98-8C47-E74C-89B6-854F68C330DE}" type="pres">
      <dgm:prSet presAssocID="{A5F63975-861B-8547-A4A2-D8622ED10E11}" presName="spacer" presStyleCnt="0"/>
      <dgm:spPr/>
    </dgm:pt>
    <dgm:pt modelId="{07C70CCD-4C40-5445-BF2E-FE32A8BEA379}" type="pres">
      <dgm:prSet presAssocID="{9E77C163-CA65-4FE6-83F5-66052450527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EEED5F4-6A5A-5F47-A9A4-D5F5751D0185}" type="pres">
      <dgm:prSet presAssocID="{75BEBE08-4299-44AA-ABA5-DB4309F90D4A}" presName="spacer" presStyleCnt="0"/>
      <dgm:spPr/>
    </dgm:pt>
    <dgm:pt modelId="{4D87D5E0-7D4E-3046-AC74-390DAE195DF6}" type="pres">
      <dgm:prSet presAssocID="{FB2EDE6F-612F-443B-AC7B-A3B61DD5E18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E7335FE-E5F6-C441-8458-94E1EC2C3C16}" type="pres">
      <dgm:prSet presAssocID="{EB3CAAD5-251A-48ED-ADF2-BB7909F2B03A}" presName="spacer" presStyleCnt="0"/>
      <dgm:spPr/>
    </dgm:pt>
    <dgm:pt modelId="{F15B41C0-98F8-A449-B27D-8847D517B46F}" type="pres">
      <dgm:prSet presAssocID="{A5F096C3-462D-4D4E-9C85-F5559682306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8EA4EDD-EBC6-F941-B89B-A3414945B1E2}" type="pres">
      <dgm:prSet presAssocID="{EC2F0B0F-CFC6-489F-B1DA-A8EC6A5B799C}" presName="spacer" presStyleCnt="0"/>
      <dgm:spPr/>
    </dgm:pt>
    <dgm:pt modelId="{E74A89BE-3EDE-7D4B-B573-3BE05FB22FC9}" type="pres">
      <dgm:prSet presAssocID="{C510FDBF-9CC3-4F77-A7EB-F64356B180C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7E0F7D0-3844-774D-9A94-AD0A1763C291}" type="pres">
      <dgm:prSet presAssocID="{13297368-A30B-49C5-892F-EFDE3C11D0A3}" presName="spacer" presStyleCnt="0"/>
      <dgm:spPr/>
    </dgm:pt>
    <dgm:pt modelId="{58056EB6-77A6-2745-9FDD-DAADBEB83685}" type="pres">
      <dgm:prSet presAssocID="{D1EF627D-51A4-4E3F-B42C-AC6FEDA9121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D176411-1EFF-1B45-BAD7-757B37302249}" srcId="{375352D5-9741-4126-8F5D-4ADB1EC6C5DA}" destId="{C0854C33-BD7F-C54C-8934-894AA2150147}" srcOrd="0" destOrd="0" parTransId="{40ED7F4B-2892-9640-8981-FC1F8EFCF8DF}" sibTransId="{A5F63975-861B-8547-A4A2-D8622ED10E11}"/>
    <dgm:cxn modelId="{1D5F8626-CDFC-CE42-BCE8-F63E08FC9987}" type="presOf" srcId="{9E77C163-CA65-4FE6-83F5-660524505275}" destId="{07C70CCD-4C40-5445-BF2E-FE32A8BEA379}" srcOrd="0" destOrd="0" presId="urn:microsoft.com/office/officeart/2005/8/layout/vList2"/>
    <dgm:cxn modelId="{B8845936-8CCC-409D-AA8E-8863ECE9CF75}" srcId="{375352D5-9741-4126-8F5D-4ADB1EC6C5DA}" destId="{FB2EDE6F-612F-443B-AC7B-A3B61DD5E185}" srcOrd="2" destOrd="0" parTransId="{A03D90B6-A4A2-4409-B81B-F3896C1BEFBA}" sibTransId="{EB3CAAD5-251A-48ED-ADF2-BB7909F2B03A}"/>
    <dgm:cxn modelId="{E8FF075E-6ADC-8C4C-8FB4-835404BFBB6E}" type="presOf" srcId="{C0854C33-BD7F-C54C-8934-894AA2150147}" destId="{F4499841-67C9-A943-9750-EDE52B6B10A0}" srcOrd="0" destOrd="0" presId="urn:microsoft.com/office/officeart/2005/8/layout/vList2"/>
    <dgm:cxn modelId="{70A9D96A-C1C6-478D-BD5D-F2DA6B8C6EF0}" srcId="{375352D5-9741-4126-8F5D-4ADB1EC6C5DA}" destId="{9E77C163-CA65-4FE6-83F5-660524505275}" srcOrd="1" destOrd="0" parTransId="{0E81C237-44C3-466A-ABC2-3EA32B50627E}" sibTransId="{75BEBE08-4299-44AA-ABA5-DB4309F90D4A}"/>
    <dgm:cxn modelId="{F5B8AF8B-F9CF-D649-9EB0-A536E82463B1}" type="presOf" srcId="{375352D5-9741-4126-8F5D-4ADB1EC6C5DA}" destId="{8B8A583C-C2BF-E14B-A008-E7FE52067297}" srcOrd="0" destOrd="0" presId="urn:microsoft.com/office/officeart/2005/8/layout/vList2"/>
    <dgm:cxn modelId="{42D0FD96-6074-471D-98CE-D5E27442051D}" srcId="{375352D5-9741-4126-8F5D-4ADB1EC6C5DA}" destId="{A5F096C3-462D-4D4E-9C85-F5559682306F}" srcOrd="3" destOrd="0" parTransId="{640EEA82-4A0D-42D9-9272-F88BAA893AD4}" sibTransId="{EC2F0B0F-CFC6-489F-B1DA-A8EC6A5B799C}"/>
    <dgm:cxn modelId="{7EFF7D9B-F9EF-DF43-B174-A0B78353A996}" type="presOf" srcId="{D1EF627D-51A4-4E3F-B42C-AC6FEDA91219}" destId="{58056EB6-77A6-2745-9FDD-DAADBEB83685}" srcOrd="0" destOrd="0" presId="urn:microsoft.com/office/officeart/2005/8/layout/vList2"/>
    <dgm:cxn modelId="{FE93D3AC-4A27-2243-AFDF-F7C2D1CFCF49}" type="presOf" srcId="{A5F096C3-462D-4D4E-9C85-F5559682306F}" destId="{F15B41C0-98F8-A449-B27D-8847D517B46F}" srcOrd="0" destOrd="0" presId="urn:microsoft.com/office/officeart/2005/8/layout/vList2"/>
    <dgm:cxn modelId="{0113A4B5-1020-4FCE-B7E6-841981489324}" srcId="{375352D5-9741-4126-8F5D-4ADB1EC6C5DA}" destId="{C510FDBF-9CC3-4F77-A7EB-F64356B180CB}" srcOrd="4" destOrd="0" parTransId="{F07E64D0-031A-4E4D-9FBD-164E6C837AAA}" sibTransId="{13297368-A30B-49C5-892F-EFDE3C11D0A3}"/>
    <dgm:cxn modelId="{7CF237C8-60DF-6640-B01B-32F35E242209}" type="presOf" srcId="{C510FDBF-9CC3-4F77-A7EB-F64356B180CB}" destId="{E74A89BE-3EDE-7D4B-B573-3BE05FB22FC9}" srcOrd="0" destOrd="0" presId="urn:microsoft.com/office/officeart/2005/8/layout/vList2"/>
    <dgm:cxn modelId="{8D47EEDD-8F4C-4F84-874C-74B3BF9EC68F}" srcId="{375352D5-9741-4126-8F5D-4ADB1EC6C5DA}" destId="{D1EF627D-51A4-4E3F-B42C-AC6FEDA91219}" srcOrd="5" destOrd="0" parTransId="{45FE5A67-8A8B-4859-A03F-239A1F18D0F4}" sibTransId="{24EAA7E8-5557-4F8A-B589-8069284F05E7}"/>
    <dgm:cxn modelId="{202201E5-4762-454D-A316-7DB219870F19}" type="presOf" srcId="{FB2EDE6F-612F-443B-AC7B-A3B61DD5E185}" destId="{4D87D5E0-7D4E-3046-AC74-390DAE195DF6}" srcOrd="0" destOrd="0" presId="urn:microsoft.com/office/officeart/2005/8/layout/vList2"/>
    <dgm:cxn modelId="{0E91D6D8-D2A7-354A-8C50-279130666A95}" type="presParOf" srcId="{8B8A583C-C2BF-E14B-A008-E7FE52067297}" destId="{F4499841-67C9-A943-9750-EDE52B6B10A0}" srcOrd="0" destOrd="0" presId="urn:microsoft.com/office/officeart/2005/8/layout/vList2"/>
    <dgm:cxn modelId="{291A884E-40A8-7744-8C17-1399BBFE6CB4}" type="presParOf" srcId="{8B8A583C-C2BF-E14B-A008-E7FE52067297}" destId="{08336C98-8C47-E74C-89B6-854F68C330DE}" srcOrd="1" destOrd="0" presId="urn:microsoft.com/office/officeart/2005/8/layout/vList2"/>
    <dgm:cxn modelId="{8FABB668-F7D3-DB4C-8297-BE8E7E0419A1}" type="presParOf" srcId="{8B8A583C-C2BF-E14B-A008-E7FE52067297}" destId="{07C70CCD-4C40-5445-BF2E-FE32A8BEA379}" srcOrd="2" destOrd="0" presId="urn:microsoft.com/office/officeart/2005/8/layout/vList2"/>
    <dgm:cxn modelId="{F756956A-D30D-D74B-9F26-BB1285FC2C4B}" type="presParOf" srcId="{8B8A583C-C2BF-E14B-A008-E7FE52067297}" destId="{6EEED5F4-6A5A-5F47-A9A4-D5F5751D0185}" srcOrd="3" destOrd="0" presId="urn:microsoft.com/office/officeart/2005/8/layout/vList2"/>
    <dgm:cxn modelId="{B52069E8-1090-E04F-B145-C16B2D984BA3}" type="presParOf" srcId="{8B8A583C-C2BF-E14B-A008-E7FE52067297}" destId="{4D87D5E0-7D4E-3046-AC74-390DAE195DF6}" srcOrd="4" destOrd="0" presId="urn:microsoft.com/office/officeart/2005/8/layout/vList2"/>
    <dgm:cxn modelId="{4354D65B-DF4A-9143-8C09-03A58B614B0D}" type="presParOf" srcId="{8B8A583C-C2BF-E14B-A008-E7FE52067297}" destId="{BE7335FE-E5F6-C441-8458-94E1EC2C3C16}" srcOrd="5" destOrd="0" presId="urn:microsoft.com/office/officeart/2005/8/layout/vList2"/>
    <dgm:cxn modelId="{E45F2803-934F-194F-8004-9B2763802C7A}" type="presParOf" srcId="{8B8A583C-C2BF-E14B-A008-E7FE52067297}" destId="{F15B41C0-98F8-A449-B27D-8847D517B46F}" srcOrd="6" destOrd="0" presId="urn:microsoft.com/office/officeart/2005/8/layout/vList2"/>
    <dgm:cxn modelId="{7096AD08-A4D2-1549-BDBB-CE6D926A4223}" type="presParOf" srcId="{8B8A583C-C2BF-E14B-A008-E7FE52067297}" destId="{E8EA4EDD-EBC6-F941-B89B-A3414945B1E2}" srcOrd="7" destOrd="0" presId="urn:microsoft.com/office/officeart/2005/8/layout/vList2"/>
    <dgm:cxn modelId="{7CC2EF2C-8175-BA45-BC6E-9170814F5EED}" type="presParOf" srcId="{8B8A583C-C2BF-E14B-A008-E7FE52067297}" destId="{E74A89BE-3EDE-7D4B-B573-3BE05FB22FC9}" srcOrd="8" destOrd="0" presId="urn:microsoft.com/office/officeart/2005/8/layout/vList2"/>
    <dgm:cxn modelId="{A5E8CCFE-B0B4-CA4D-AE60-6DC83262A75A}" type="presParOf" srcId="{8B8A583C-C2BF-E14B-A008-E7FE52067297}" destId="{07E0F7D0-3844-774D-9A94-AD0A1763C291}" srcOrd="9" destOrd="0" presId="urn:microsoft.com/office/officeart/2005/8/layout/vList2"/>
    <dgm:cxn modelId="{8E31E3C0-E2EC-D247-9758-C7F0C3BE68E2}" type="presParOf" srcId="{8B8A583C-C2BF-E14B-A008-E7FE52067297}" destId="{58056EB6-77A6-2745-9FDD-DAADBEB8368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99841-67C9-A943-9750-EDE52B6B10A0}">
      <dsp:nvSpPr>
        <dsp:cNvPr id="0" name=""/>
        <dsp:cNvSpPr/>
      </dsp:nvSpPr>
      <dsp:spPr>
        <a:xfrm>
          <a:off x="0" y="38484"/>
          <a:ext cx="10515600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Used triggers to update the billing, due date of Insurance premium</a:t>
          </a:r>
          <a:endParaRPr lang="en-US" sz="2700" kern="1200" dirty="0"/>
        </a:p>
      </dsp:txBody>
      <dsp:txXfrm>
        <a:off x="31613" y="70097"/>
        <a:ext cx="10452374" cy="584369"/>
      </dsp:txXfrm>
    </dsp:sp>
    <dsp:sp modelId="{07C70CCD-4C40-5445-BF2E-FE32A8BEA379}">
      <dsp:nvSpPr>
        <dsp:cNvPr id="0" name=""/>
        <dsp:cNvSpPr/>
      </dsp:nvSpPr>
      <dsp:spPr>
        <a:xfrm>
          <a:off x="0" y="763839"/>
          <a:ext cx="10515600" cy="6475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Procedures to enable the status of vaccine</a:t>
          </a:r>
          <a:endParaRPr lang="en-US" sz="2700" kern="1200" dirty="0"/>
        </a:p>
      </dsp:txBody>
      <dsp:txXfrm>
        <a:off x="31613" y="795452"/>
        <a:ext cx="10452374" cy="584369"/>
      </dsp:txXfrm>
    </dsp:sp>
    <dsp:sp modelId="{4D87D5E0-7D4E-3046-AC74-390DAE195DF6}">
      <dsp:nvSpPr>
        <dsp:cNvPr id="0" name=""/>
        <dsp:cNvSpPr/>
      </dsp:nvSpPr>
      <dsp:spPr>
        <a:xfrm>
          <a:off x="0" y="1489194"/>
          <a:ext cx="10515600" cy="64759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Multiple execution of initialization of DB</a:t>
          </a:r>
          <a:endParaRPr lang="en-US" sz="2700" kern="1200" dirty="0"/>
        </a:p>
      </dsp:txBody>
      <dsp:txXfrm>
        <a:off x="31613" y="1520807"/>
        <a:ext cx="10452374" cy="584369"/>
      </dsp:txXfrm>
    </dsp:sp>
    <dsp:sp modelId="{F15B41C0-98F8-A449-B27D-8847D517B46F}">
      <dsp:nvSpPr>
        <dsp:cNvPr id="0" name=""/>
        <dsp:cNvSpPr/>
      </dsp:nvSpPr>
      <dsp:spPr>
        <a:xfrm>
          <a:off x="0" y="2214549"/>
          <a:ext cx="10515600" cy="6475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Created Various Views using Joins</a:t>
          </a:r>
          <a:endParaRPr lang="en-US" sz="2700" kern="1200" dirty="0"/>
        </a:p>
      </dsp:txBody>
      <dsp:txXfrm>
        <a:off x="31613" y="2246162"/>
        <a:ext cx="10452374" cy="584369"/>
      </dsp:txXfrm>
    </dsp:sp>
    <dsp:sp modelId="{E74A89BE-3EDE-7D4B-B573-3BE05FB22FC9}">
      <dsp:nvSpPr>
        <dsp:cNvPr id="0" name=""/>
        <dsp:cNvSpPr/>
      </dsp:nvSpPr>
      <dsp:spPr>
        <a:xfrm>
          <a:off x="0" y="2939904"/>
          <a:ext cx="10515600" cy="64759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Enable various users with limited access over data</a:t>
          </a:r>
          <a:endParaRPr lang="en-US" sz="2700" kern="1200" dirty="0"/>
        </a:p>
      </dsp:txBody>
      <dsp:txXfrm>
        <a:off x="31613" y="2971517"/>
        <a:ext cx="10452374" cy="584369"/>
      </dsp:txXfrm>
    </dsp:sp>
    <dsp:sp modelId="{58056EB6-77A6-2745-9FDD-DAADBEB83685}">
      <dsp:nvSpPr>
        <dsp:cNvPr id="0" name=""/>
        <dsp:cNvSpPr/>
      </dsp:nvSpPr>
      <dsp:spPr>
        <a:xfrm>
          <a:off x="0" y="3665259"/>
          <a:ext cx="10515600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Exception Handling done in all procedures and functions </a:t>
          </a:r>
          <a:endParaRPr lang="en-US" sz="2700" kern="1200" dirty="0"/>
        </a:p>
      </dsp:txBody>
      <dsp:txXfrm>
        <a:off x="31613" y="3696872"/>
        <a:ext cx="10452374" cy="58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8920-99DD-A345-8C1F-371306051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E2E32-6BCE-DA43-9481-5E70743F3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C1EF2-7C2F-8D4B-B9C0-32CE844CD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3D7E-D5B7-6444-BEA8-E8B6916D3588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BF3F0-4CD4-F947-9B42-7C0CCF24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4608A-F6C7-3246-A348-38C870CD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A803-C791-5E44-ABDE-0D2D25436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00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B09C-853F-6A4A-AAF8-289BDC24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90552-AC04-934E-947F-9EEC84242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C4C59-D4BB-0B4E-A7BA-37D3678F0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3D7E-D5B7-6444-BEA8-E8B6916D3588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3D4AE-5FF2-E94A-9BCF-2947DDEB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2FDD5-CABE-3140-9167-2A5B39B3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A803-C791-5E44-ABDE-0D2D25436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0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9BFBD2-023D-814A-89EC-1E43E4238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B67D7-174C-B64F-A9DD-C747AB6C3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E304E-5998-F24D-8420-C03EADD5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3D7E-D5B7-6444-BEA8-E8B6916D3588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87DBD-F78A-9B49-A926-98F9975C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9D001-9B29-4443-94C2-B6F487CD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A803-C791-5E44-ABDE-0D2D25436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9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53C4-C7E1-024C-906B-E36E5C2D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446-E45D-8443-A1B4-F9E2C3F9B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BB577-B1F0-FB4D-8C3C-21EC6E3C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3D7E-D5B7-6444-BEA8-E8B6916D3588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CBD9F-74C6-FF44-A98C-9C2ACF37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AD513-170B-B140-A91C-C1B5DC2C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A803-C791-5E44-ABDE-0D2D25436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5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1C81E-390B-9346-A16B-8FCD46DC1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1F931-0EF8-234B-8F9F-7E01A0F24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95F02-2175-6D49-9383-DE438E28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3D7E-D5B7-6444-BEA8-E8B6916D3588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368E8-D470-B243-9D3E-9131745A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78D1A-4B86-9F46-80D4-8D4CFAF2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A803-C791-5E44-ABDE-0D2D25436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9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CCF79-6D39-4144-8786-239A673E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8DA79-240E-3943-B8EA-D290D2D14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D97CA-26B8-2046-998B-47D65F858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2D294-B9E6-E747-AE77-3F53C314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3D7E-D5B7-6444-BEA8-E8B6916D3588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131B4-E179-2A41-A8A4-B288EE54D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10F2D-957E-9B47-A001-4A7B9677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A803-C791-5E44-ABDE-0D2D25436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8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7082-ED66-1F4C-AA83-8B278C29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3C6A1-4252-064A-B211-383C27347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8F9FE-72BE-394F-8A40-D5B1BC3AF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4F36A-4E60-004D-B431-37B8391FD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169F5-ED4C-BC4E-BB3B-EA891CEC6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E02370-343E-1141-B073-92FF9333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3D7E-D5B7-6444-BEA8-E8B6916D3588}" type="datetimeFigureOut">
              <a:rPr lang="en-US" smtClean="0"/>
              <a:t>4/29/22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D9B67-7D94-3B4D-9370-5B464602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C84F2-7710-BA40-A7CA-EC4CE744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A803-C791-5E44-ABDE-0D2D25436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5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D5B1A-6C66-2A4F-8FB2-54EB099F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1A070-CDE3-2240-9948-201C06C59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3D7E-D5B7-6444-BEA8-E8B6916D3588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023CE6-E07C-2648-9BCA-24AB9C94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D2F69-1ECC-6E40-9167-A60F4738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A803-C791-5E44-ABDE-0D2D25436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8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00870-DDDB-0E4F-A3F9-0060D2BA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3D7E-D5B7-6444-BEA8-E8B6916D3588}" type="datetimeFigureOut">
              <a:rPr lang="en-US" smtClean="0"/>
              <a:t>4/29/22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E3CD3-06E2-7941-AC1D-2DC032C9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3A00C-4BE5-7C43-A30F-6542CA58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A803-C791-5E44-ABDE-0D2D25436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4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8596-4AF5-9F4C-8BA3-235CD3A4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0A750-5197-ED4A-AEE1-4E5C8DCE4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23915-1700-D44B-A548-CA558A453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C62A0-7615-F748-9247-B17838C2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3D7E-D5B7-6444-BEA8-E8B6916D3588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D2A95-9D6A-CE47-A19E-26ACFEFB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B4258-9981-CD4B-9093-907C79E1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A803-C791-5E44-ABDE-0D2D25436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7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7BC7-287A-4F47-80B9-A0819850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7FB254-3712-FB42-9649-AB8547512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757AE-0B09-2A4A-B353-76BABC32C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9CC75-CCC8-2F44-AC82-E58EC34F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3D7E-D5B7-6444-BEA8-E8B6916D3588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643B7-2656-CC44-9F59-411ADFED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BBEC3-5F14-A847-9088-50393E31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A803-C791-5E44-ABDE-0D2D25436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9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E7226-1A0F-DD47-B36B-88D0CC93D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0E49C-D6BC-514B-B22E-6D9E1D864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FE5DA-204C-DE4A-8B0A-939EB2E44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23D7E-D5B7-6444-BEA8-E8B6916D3588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E77F5-17A1-1F42-9DA0-4786616A3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42C40-B8BB-084F-9699-B4D7257CD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6A803-C791-5E44-ABDE-0D2D25436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9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tagged/sql" TargetMode="External"/><Relationship Id="rId2" Type="http://schemas.openxmlformats.org/officeDocument/2006/relationships/hyperlink" Target="https://docs.oracle.com/e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racletutorial.com/oracle-basics/" TargetMode="External"/><Relationship Id="rId4" Type="http://schemas.openxmlformats.org/officeDocument/2006/relationships/hyperlink" Target="https://medium.com/analytics-vidhya/roles-in-oracle-database-f14fc18c7c9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6A698D-2F81-C244-AD8E-DC757013E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243139"/>
            <a:ext cx="12192000" cy="1185861"/>
          </a:xfrm>
        </p:spPr>
        <p:txBody>
          <a:bodyPr>
            <a:normAutofit/>
          </a:bodyPr>
          <a:lstStyle/>
          <a:p>
            <a:r>
              <a:rPr lang="en-US" sz="3200" b="1" dirty="0"/>
              <a:t>Tired of paying the entire bill and resubmitting the bills to the insurance company for reimbursements ?? </a:t>
            </a:r>
            <a:endParaRPr lang="en-US" sz="3200" dirty="0"/>
          </a:p>
          <a:p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209254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071174-375D-B548-338C-F8F07D526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49" y="842963"/>
            <a:ext cx="4029713" cy="27289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44BDD2-BC73-5A47-86D9-A261514DC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887" y="842963"/>
            <a:ext cx="5701206" cy="2728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A3B64C-69C3-E0E2-4709-EC3523A8F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4" y="3881440"/>
            <a:ext cx="3600451" cy="2829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B07B92-49E2-4B27-91DF-0D5EC7A50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307" y="3881440"/>
            <a:ext cx="5534619" cy="251073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D52A6A7-4233-B7B0-4621-EBE83B08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0463" y="154891"/>
            <a:ext cx="4157661" cy="5332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      Reports</a:t>
            </a:r>
          </a:p>
        </p:txBody>
      </p:sp>
    </p:spTree>
    <p:extLst>
      <p:ext uri="{BB962C8B-B14F-4D97-AF65-F5344CB8AC3E}">
        <p14:creationId xmlns:p14="http://schemas.microsoft.com/office/powerpoint/2010/main" val="268055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6B8C-4DA4-2DC4-CE59-67A798CA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                            </a:t>
            </a:r>
            <a:r>
              <a:rPr lang="en-US" sz="5300" b="1" dirty="0"/>
              <a:t>References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2FAA8-6DD9-72C9-42DF-B07AC8FE8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https://docs.oracle.com/en/</a:t>
            </a:r>
            <a:endParaRPr lang="en-US" dirty="0"/>
          </a:p>
          <a:p>
            <a:r>
              <a:rPr lang="en-US" dirty="0">
                <a:hlinkClick r:id="rId3"/>
              </a:rPr>
              <a:t>https://stackoverflow.com/questions/tagged/sql</a:t>
            </a:r>
            <a:endParaRPr lang="en-US" dirty="0"/>
          </a:p>
          <a:p>
            <a:r>
              <a:rPr lang="en-US" dirty="0">
                <a:hlinkClick r:id="rId4"/>
              </a:rPr>
              <a:t>https://medium.com/analytics-vidhya/roles-in-oracle-database-f14fc18c7c9c</a:t>
            </a:r>
            <a:endParaRPr lang="en-US" dirty="0"/>
          </a:p>
          <a:p>
            <a:r>
              <a:rPr lang="en-US" dirty="0">
                <a:hlinkClick r:id="rId5"/>
              </a:rPr>
              <a:t>https://www.oracletutorial.com/oracle-basics/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65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957049-8C4B-E1E1-B4A1-5759AE92C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388" y="1825625"/>
            <a:ext cx="7723223" cy="4351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043E87-2159-701B-14BC-78D50DD7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" y="1622980"/>
            <a:ext cx="12172317" cy="62208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99CF0D-EDD2-FF74-0232-45028ABF1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999" y="3031737"/>
            <a:ext cx="9398000" cy="2251997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881D5C3D-AA31-A240-AEDB-1FA18677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</a:t>
            </a:r>
            <a:r>
              <a:rPr lang="en-US" b="1" dirty="0"/>
              <a:t>Hospital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9123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0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760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2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4260" y="5435945"/>
            <a:ext cx="435428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4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011593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D30E8-FE1D-7D4E-98CD-C5072C50A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347" y="2104067"/>
            <a:ext cx="5492492" cy="2926646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Hospital Management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FF5CAF-D8BC-0C32-4457-307F857F6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3719513" cy="427196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Pranoti Dhabu</a:t>
            </a:r>
          </a:p>
          <a:p>
            <a:r>
              <a:rPr lang="en-US" dirty="0"/>
              <a:t>Rishabh Modi </a:t>
            </a:r>
          </a:p>
          <a:p>
            <a:r>
              <a:rPr lang="en-US" dirty="0"/>
              <a:t>Sai Vennela Nekkanti</a:t>
            </a:r>
          </a:p>
          <a:p>
            <a:r>
              <a:rPr lang="en-US" dirty="0"/>
              <a:t>Jainul Abideen Abul</a:t>
            </a:r>
          </a:p>
          <a:p>
            <a:r>
              <a:rPr lang="en-US" dirty="0"/>
              <a:t>Janhavi Pawashe</a:t>
            </a:r>
          </a:p>
          <a:p>
            <a:r>
              <a:rPr lang="en-US" dirty="0"/>
              <a:t>Adwait Kulkarni</a:t>
            </a:r>
          </a:p>
        </p:txBody>
      </p:sp>
    </p:spTree>
    <p:extLst>
      <p:ext uri="{BB962C8B-B14F-4D97-AF65-F5344CB8AC3E}">
        <p14:creationId xmlns:p14="http://schemas.microsoft.com/office/powerpoint/2010/main" val="124317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D6F5EFE-496B-564B-AA28-32EC674D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32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/>
              <a:t>				</a:t>
            </a:r>
            <a:r>
              <a:rPr lang="en-US" sz="5400" b="1" dirty="0"/>
              <a:t> Features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3F2332-49DF-7AB6-17C3-E05E2D8E9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622" y="1825625"/>
            <a:ext cx="104507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6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09AE1-E710-D048-AE86-312D0DFE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 dirty="0"/>
              <a:t>				</a:t>
            </a:r>
            <a:r>
              <a:rPr lang="en-US" sz="5400" b="1" dirty="0"/>
              <a:t>Execution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431FEC-278F-872D-3D6D-3D008199F3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952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718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8FCE8-C98B-A3C8-F74D-1F32B849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7480" y="1081198"/>
            <a:ext cx="1359565" cy="820738"/>
          </a:xfrm>
        </p:spPr>
        <p:txBody>
          <a:bodyPr>
            <a:normAutofit/>
          </a:bodyPr>
          <a:lstStyle/>
          <a:p>
            <a:r>
              <a:rPr lang="en-US" b="1" dirty="0"/>
              <a:t>ERD</a:t>
            </a:r>
          </a:p>
        </p:txBody>
      </p:sp>
      <p:pic>
        <p:nvPicPr>
          <p:cNvPr id="9" name="Picture 1" descr="page1image22648720">
            <a:extLst>
              <a:ext uri="{FF2B5EF4-FFF2-40B4-BE49-F238E27FC236}">
                <a16:creationId xmlns:a16="http://schemas.microsoft.com/office/drawing/2014/main" id="{52D7F2DF-D1D2-163F-F594-ECCF3CDB3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54" y="196770"/>
            <a:ext cx="8530541" cy="65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722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3E558FF7-7CA8-A047-B06B-5181F64B6771}"/>
              </a:ext>
            </a:extLst>
          </p:cNvPr>
          <p:cNvSpPr txBox="1">
            <a:spLocks/>
          </p:cNvSpPr>
          <p:nvPr/>
        </p:nvSpPr>
        <p:spPr>
          <a:xfrm>
            <a:off x="292608" y="685800"/>
            <a:ext cx="3022683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Contributions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CEE5DB-4687-F94C-BE3D-F85F249D637A}"/>
              </a:ext>
            </a:extLst>
          </p:cNvPr>
          <p:cNvSpPr/>
          <p:nvPr/>
        </p:nvSpPr>
        <p:spPr>
          <a:xfrm>
            <a:off x="5153539" y="246236"/>
            <a:ext cx="24993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Rishabh Modi  </a:t>
            </a:r>
            <a:r>
              <a:rPr lang="en-US" b="1" dirty="0"/>
              <a:t>Architecture and ERD</a:t>
            </a:r>
            <a:endParaRPr lang="en-US" dirty="0"/>
          </a:p>
          <a:p>
            <a:r>
              <a:rPr lang="en-US" b="1" dirty="0"/>
              <a:t>Trigger Table creation</a:t>
            </a:r>
            <a:endParaRPr lang="en-US" dirty="0"/>
          </a:p>
          <a:p>
            <a:r>
              <a:rPr lang="en-US" b="1" dirty="0"/>
              <a:t>DDL &amp; DML execution</a:t>
            </a:r>
            <a:endParaRPr lang="en-US" dirty="0"/>
          </a:p>
          <a:p>
            <a:r>
              <a:rPr lang="en-US" b="1" dirty="0"/>
              <a:t>Function</a:t>
            </a:r>
          </a:p>
          <a:p>
            <a:r>
              <a:rPr lang="en-US" b="1" dirty="0"/>
              <a:t>security</a:t>
            </a:r>
            <a:endParaRPr lang="en-US" dirty="0"/>
          </a:p>
          <a:p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5537FA-C26F-2F42-95B7-679DDE0D128D}"/>
              </a:ext>
            </a:extLst>
          </p:cNvPr>
          <p:cNvSpPr/>
          <p:nvPr/>
        </p:nvSpPr>
        <p:spPr>
          <a:xfrm>
            <a:off x="8637511" y="2413336"/>
            <a:ext cx="23781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Jainul Abideen Abul KalamAsath</a:t>
            </a:r>
          </a:p>
          <a:p>
            <a:r>
              <a:rPr lang="en-US" b="1" dirty="0"/>
              <a:t>Data Dictionary </a:t>
            </a:r>
            <a:endParaRPr lang="en-US" dirty="0"/>
          </a:p>
          <a:p>
            <a:r>
              <a:rPr lang="en-US" b="1" dirty="0"/>
              <a:t>Reports</a:t>
            </a:r>
            <a:endParaRPr lang="en-US" dirty="0"/>
          </a:p>
          <a:p>
            <a:r>
              <a:rPr lang="en-US" b="1" dirty="0"/>
              <a:t>Table creation 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984AE1-8790-B34E-A751-01163A0B5CB3}"/>
              </a:ext>
            </a:extLst>
          </p:cNvPr>
          <p:cNvSpPr/>
          <p:nvPr/>
        </p:nvSpPr>
        <p:spPr>
          <a:xfrm>
            <a:off x="5153539" y="2413336"/>
            <a:ext cx="22667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Sai Vennela Nekkanti </a:t>
            </a:r>
            <a:endParaRPr lang="en-US" dirty="0"/>
          </a:p>
          <a:p>
            <a:r>
              <a:rPr lang="en-US" b="1" dirty="0"/>
              <a:t>Architecture and ERD</a:t>
            </a:r>
            <a:endParaRPr lang="en-US" dirty="0"/>
          </a:p>
          <a:p>
            <a:r>
              <a:rPr lang="en-US" b="1" dirty="0"/>
              <a:t>DFDs</a:t>
            </a:r>
            <a:endParaRPr lang="en-US" dirty="0"/>
          </a:p>
          <a:p>
            <a:r>
              <a:rPr lang="en-US" b="1" dirty="0"/>
              <a:t>Views </a:t>
            </a:r>
            <a:endParaRPr lang="en-US" dirty="0"/>
          </a:p>
          <a:p>
            <a:r>
              <a:rPr lang="en-US" b="1" dirty="0"/>
              <a:t>Stored Procedures </a:t>
            </a:r>
            <a:endParaRPr lang="en-US" dirty="0"/>
          </a:p>
          <a:p>
            <a:r>
              <a:rPr lang="en-US" b="1" dirty="0"/>
              <a:t>Function</a:t>
            </a:r>
            <a:endParaRPr lang="en-US" dirty="0"/>
          </a:p>
          <a:p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2408DE-8C8E-2546-AD00-0FCEB81EE719}"/>
              </a:ext>
            </a:extLst>
          </p:cNvPr>
          <p:cNvSpPr/>
          <p:nvPr/>
        </p:nvSpPr>
        <p:spPr>
          <a:xfrm>
            <a:off x="8637511" y="277014"/>
            <a:ext cx="24993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Pranoti Dhabu</a:t>
            </a:r>
          </a:p>
          <a:p>
            <a:r>
              <a:rPr lang="en-US" b="1" dirty="0"/>
              <a:t>Architecture and ERD</a:t>
            </a:r>
            <a:endParaRPr lang="en-US" dirty="0"/>
          </a:p>
          <a:p>
            <a:r>
              <a:rPr lang="en-US" b="1" dirty="0"/>
              <a:t>Table creation </a:t>
            </a:r>
            <a:endParaRPr lang="en-US" dirty="0"/>
          </a:p>
          <a:p>
            <a:r>
              <a:rPr lang="en-US" b="1" dirty="0"/>
              <a:t>DDL &amp; DML execution</a:t>
            </a:r>
            <a:endParaRPr lang="en-US" dirty="0"/>
          </a:p>
          <a:p>
            <a:r>
              <a:rPr lang="en-US" b="1" dirty="0"/>
              <a:t>Stored Procedures </a:t>
            </a:r>
            <a:endParaRPr lang="en-US" dirty="0"/>
          </a:p>
          <a:p>
            <a:r>
              <a:rPr lang="en-US" b="1" dirty="0"/>
              <a:t>Security </a:t>
            </a:r>
            <a:endParaRPr lang="en-US" dirty="0"/>
          </a:p>
          <a:p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67B4E2-26F4-4AEF-A8DE-36EB61299BD4}"/>
              </a:ext>
            </a:extLst>
          </p:cNvPr>
          <p:cNvSpPr/>
          <p:nvPr/>
        </p:nvSpPr>
        <p:spPr>
          <a:xfrm>
            <a:off x="5158744" y="4848046"/>
            <a:ext cx="20360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Adwait Kulkarni</a:t>
            </a:r>
          </a:p>
          <a:p>
            <a:r>
              <a:rPr lang="en-US" b="1" dirty="0"/>
              <a:t>Adwait</a:t>
            </a:r>
            <a:endParaRPr lang="en-US" dirty="0"/>
          </a:p>
          <a:p>
            <a:r>
              <a:rPr lang="en-US" b="1" dirty="0"/>
              <a:t>Business Model</a:t>
            </a:r>
            <a:endParaRPr lang="en-US" dirty="0"/>
          </a:p>
          <a:p>
            <a:r>
              <a:rPr lang="en-US" b="1" dirty="0"/>
              <a:t>Data Dictionary </a:t>
            </a:r>
            <a:endParaRPr lang="en-US" dirty="0"/>
          </a:p>
          <a:p>
            <a:r>
              <a:rPr lang="en-US" b="1" dirty="0"/>
              <a:t>Reports  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F4BB44-D5FB-E54C-BBB6-31259AD563F5}"/>
              </a:ext>
            </a:extLst>
          </p:cNvPr>
          <p:cNvSpPr/>
          <p:nvPr/>
        </p:nvSpPr>
        <p:spPr>
          <a:xfrm>
            <a:off x="8637512" y="4848046"/>
            <a:ext cx="24993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Janhavi Pawashe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/>
              <a:t>Business Model</a:t>
            </a:r>
            <a:endParaRPr lang="en-US" dirty="0"/>
          </a:p>
          <a:p>
            <a:r>
              <a:rPr lang="en-US" b="1" dirty="0"/>
              <a:t>Data Dictionary </a:t>
            </a:r>
            <a:endParaRPr lang="en-US" dirty="0"/>
          </a:p>
          <a:p>
            <a:r>
              <a:rPr lang="en-US" b="1" dirty="0"/>
              <a:t>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63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499647-7C57-EA28-E560-8E33D7DC3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828676"/>
            <a:ext cx="3200400" cy="53482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                     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                            </a:t>
            </a:r>
            <a:r>
              <a:rPr lang="en-US" b="1" dirty="0">
                <a:solidFill>
                  <a:srgbClr val="FFFFFF"/>
                </a:solidFill>
              </a:rPr>
              <a:t>Advantages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476A-EF37-012E-EC21-307F482A1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The proposed Hospital Management System has following advantages: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000" dirty="0"/>
              <a:t>We have enhanced the system to enable every user to access their data anytime and can go paperless</a:t>
            </a:r>
          </a:p>
          <a:p>
            <a:r>
              <a:rPr lang="en-US" sz="2000" dirty="0"/>
              <a:t>This systems enables seamless billing for patients and insurance claims sent directly to the insurance company, eradicating the hassles of reimbursement.</a:t>
            </a:r>
          </a:p>
          <a:p>
            <a:r>
              <a:rPr lang="en-US" sz="2000" dirty="0"/>
              <a:t>Its fast, convenient and reliable </a:t>
            </a:r>
          </a:p>
          <a:p>
            <a:r>
              <a:rPr lang="en-US" sz="2000" dirty="0"/>
              <a:t>Avoids data redundancy and inconsistency </a:t>
            </a:r>
          </a:p>
          <a:p>
            <a:r>
              <a:rPr lang="en-US" sz="2000" dirty="0"/>
              <a:t>Provides more security and integrity </a:t>
            </a:r>
          </a:p>
        </p:txBody>
      </p:sp>
    </p:spTree>
    <p:extLst>
      <p:ext uri="{BB962C8B-B14F-4D97-AF65-F5344CB8AC3E}">
        <p14:creationId xmlns:p14="http://schemas.microsoft.com/office/powerpoint/2010/main" val="301956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4A8AE1-9605-41DC-920F-A4B8E8F23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90889" flipH="1">
            <a:off x="715850" y="795372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E05E0-6BCF-3121-E7FA-85910D97E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2" y="1461360"/>
            <a:ext cx="5892283" cy="4510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Can enhance the system by including more facilities like: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Patient room management</a:t>
            </a:r>
          </a:p>
          <a:p>
            <a:r>
              <a:rPr lang="en-US" dirty="0"/>
              <a:t>Stock details of medicines in pharmacy.</a:t>
            </a:r>
          </a:p>
          <a:p>
            <a:r>
              <a:rPr lang="en-US" dirty="0"/>
              <a:t>Schedule for the facilities/testing provided by the hospital.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2396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7460" y="4737713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93D79-0D34-0F26-FA4A-6C6DFED0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315" y="1396686"/>
            <a:ext cx="3996150" cy="406462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   </a:t>
            </a:r>
            <a:r>
              <a:rPr lang="en-US" b="1" dirty="0">
                <a:solidFill>
                  <a:srgbClr val="FFFFFF"/>
                </a:solidFill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4201315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312</Words>
  <Application>Microsoft Macintosh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            Hospital Management System</vt:lpstr>
      <vt:lpstr>Hospital Management System</vt:lpstr>
      <vt:lpstr>     Features</vt:lpstr>
      <vt:lpstr>    Execution </vt:lpstr>
      <vt:lpstr>ERD</vt:lpstr>
      <vt:lpstr>PowerPoint Presentation</vt:lpstr>
      <vt:lpstr>                                                     Advantages </vt:lpstr>
      <vt:lpstr>   Future Scope</vt:lpstr>
      <vt:lpstr>         Reports</vt:lpstr>
      <vt:lpstr>                              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Rohith Bhat Kuthyar</dc:creator>
  <cp:lastModifiedBy>Sai Vennela Nekkanti</cp:lastModifiedBy>
  <cp:revision>8</cp:revision>
  <dcterms:created xsi:type="dcterms:W3CDTF">2022-04-27T01:29:26Z</dcterms:created>
  <dcterms:modified xsi:type="dcterms:W3CDTF">2022-04-30T03:05:20Z</dcterms:modified>
</cp:coreProperties>
</file>