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9" r:id="rId4"/>
    <p:sldId id="265" r:id="rId5"/>
    <p:sldId id="260" r:id="rId6"/>
    <p:sldId id="279" r:id="rId7"/>
    <p:sldId id="278" r:id="rId8"/>
    <p:sldId id="261" r:id="rId9"/>
    <p:sldId id="262" r:id="rId10"/>
    <p:sldId id="263" r:id="rId11"/>
    <p:sldId id="266" r:id="rId12"/>
    <p:sldId id="280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1" r:id="rId21"/>
    <p:sldId id="272" r:id="rId22"/>
    <p:sldId id="273" r:id="rId23"/>
    <p:sldId id="277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748B9B4D-5104-4782-BF49-392F6ADE1A2F}" type="datetimeFigureOut">
              <a:rPr lang="en-IN" smtClean="0"/>
              <a:pPr/>
              <a:t>04-04-2022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B1667-7730-445F-929F-ED5E21B54762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4855AD7-8526-43E6-9D3B-4DBD873E5E76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B4D-5104-4782-BF49-392F6ADE1A2F}" type="datetimeFigureOut">
              <a:rPr lang="en-IN" smtClean="0"/>
              <a:pPr/>
              <a:t>04-04-2022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5A6186B-A580-4210-9CF0-33C4A60D2ED9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33B15-B8C3-46BB-B796-7619D9E69644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F16A1-F889-4559-A753-CA35079D8BA3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1FF83-187F-413A-BA7C-05F2B6BFC2E9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274D1-B6D5-4BFF-B3A6-4D445F82ED7D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19C04-C975-48C2-B12B-8CB5A44831BF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9F922-B36B-4714-823B-7662EE836113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0C4177-255A-4250-9210-75D382E0FE9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E0F8-34F5-4FB7-A335-27AFFF24C07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Data Warehousing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By Rudra Patel (12002040701140)</a:t>
            </a:r>
          </a:p>
          <a:p>
            <a:r>
              <a:rPr lang="en-IN" dirty="0" smtClean="0"/>
              <a:t>Semester 4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512168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3870"/>
            <a:ext cx="1905000" cy="1248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0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Facts about data warehousing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Issues involved in warehousing include        techniques for dealing with errors and techniques for efficient storage and indexing of large volumes of data.</a:t>
            </a:r>
          </a:p>
          <a:p>
            <a:pPr marL="0" indent="0">
              <a:buNone/>
            </a:pPr>
            <a:r>
              <a:rPr lang="en-US" dirty="0" smtClean="0"/>
              <a:t> • This system is used for reporting and data analysis. </a:t>
            </a:r>
          </a:p>
          <a:p>
            <a:pPr marL="0" indent="0">
              <a:buNone/>
            </a:pPr>
            <a:r>
              <a:rPr lang="en-US" dirty="0" smtClean="0"/>
              <a:t>• It usually contains historical data derived from transaction data. </a:t>
            </a:r>
          </a:p>
          <a:p>
            <a:pPr marL="0" indent="0">
              <a:buNone/>
            </a:pPr>
            <a:r>
              <a:rPr lang="en-US" dirty="0" smtClean="0"/>
              <a:t>• Data warehousing is not meant for current "live" data.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260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Components Of Data Warehouse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Sources-Data source interaction</a:t>
            </a:r>
          </a:p>
          <a:p>
            <a:r>
              <a:rPr lang="en-IN" dirty="0" smtClean="0"/>
              <a:t>Data Transformation</a:t>
            </a:r>
          </a:p>
          <a:p>
            <a:r>
              <a:rPr lang="en-IN" dirty="0" smtClean="0"/>
              <a:t>Data Storage(Data Warehouse)</a:t>
            </a:r>
          </a:p>
          <a:p>
            <a:r>
              <a:rPr lang="en-IN" dirty="0" smtClean="0"/>
              <a:t>Data Presentation(Reporting)</a:t>
            </a:r>
          </a:p>
          <a:p>
            <a:r>
              <a:rPr lang="en-IN" dirty="0" smtClean="0"/>
              <a:t>Metadata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0" y="2193925"/>
            <a:ext cx="7601480" cy="4024313"/>
          </a:xfrm>
        </p:spPr>
      </p:pic>
    </p:spTree>
    <p:extLst>
      <p:ext uri="{BB962C8B-B14F-4D97-AF65-F5344CB8AC3E}">
        <p14:creationId xmlns:p14="http://schemas.microsoft.com/office/powerpoint/2010/main" val="24699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control over the four main areas of data management systems:-</a:t>
            </a:r>
          </a:p>
          <a:p>
            <a:endParaRPr lang="en-US" dirty="0" smtClean="0"/>
          </a:p>
          <a:p>
            <a:r>
              <a:rPr lang="en-US" dirty="0" smtClean="0"/>
              <a:t>Clean data</a:t>
            </a:r>
          </a:p>
          <a:p>
            <a:r>
              <a:rPr lang="en-US" dirty="0" smtClean="0"/>
              <a:t>Query processing : multiple option</a:t>
            </a:r>
          </a:p>
          <a:p>
            <a:r>
              <a:rPr lang="en-US" dirty="0" smtClean="0"/>
              <a:t>Indexes : multiple types</a:t>
            </a:r>
          </a:p>
          <a:p>
            <a:r>
              <a:rPr lang="en-US" dirty="0" smtClean="0"/>
              <a:t>Security : data and access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Time Consuming Preparation</a:t>
            </a:r>
          </a:p>
          <a:p>
            <a:r>
              <a:rPr lang="en-US" dirty="0" smtClean="0"/>
              <a:t>Difficulty in Compatibility</a:t>
            </a:r>
          </a:p>
          <a:p>
            <a:r>
              <a:rPr lang="en-US" dirty="0" smtClean="0"/>
              <a:t>Maintenance Costs</a:t>
            </a:r>
          </a:p>
          <a:p>
            <a:r>
              <a:rPr lang="en-US" dirty="0" smtClean="0"/>
              <a:t>Limited Use Due to Confidential Information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1.Information Processing:-basic statistical analysis, </a:t>
            </a:r>
            <a:r>
              <a:rPr lang="en-US" dirty="0" err="1" smtClean="0"/>
              <a:t>tables,charts</a:t>
            </a:r>
            <a:r>
              <a:rPr lang="en-US" dirty="0" smtClean="0"/>
              <a:t> and graphs.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2.Analytical processing:-</a:t>
            </a:r>
          </a:p>
          <a:p>
            <a:r>
              <a:rPr lang="en-US" dirty="0" smtClean="0"/>
              <a:t>     Multidimensional analysis of data warehouse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3.Data Mining:-</a:t>
            </a:r>
          </a:p>
          <a:p>
            <a:r>
              <a:rPr lang="en-US" dirty="0" smtClean="0"/>
              <a:t>Knowledge discovery from hidden patterns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of data warehouse</a:t>
            </a:r>
            <a:endParaRPr lang="en-US" dirty="0"/>
          </a:p>
        </p:txBody>
      </p:sp>
      <p:pic>
        <p:nvPicPr>
          <p:cNvPr id="4" name="Content Placeholder 3" descr="Three-Tier-Data-Warehouse-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63" y="2193925"/>
            <a:ext cx="7100273" cy="4024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Bottom tier:-The bottom tier is a </a:t>
            </a:r>
            <a:r>
              <a:rPr lang="en-US" sz="2800" dirty="0" smtClean="0"/>
              <a:t>warehoused at a base </a:t>
            </a:r>
            <a:r>
              <a:rPr lang="en-US" sz="2800" dirty="0"/>
              <a:t>server that is always a </a:t>
            </a:r>
            <a:r>
              <a:rPr lang="en-US" sz="2800" dirty="0" smtClean="0"/>
              <a:t>relational database </a:t>
            </a:r>
            <a:r>
              <a:rPr lang="en-US" sz="2800" dirty="0"/>
              <a:t>system.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tools and utilities are used to feed </a:t>
            </a:r>
            <a:r>
              <a:rPr lang="en-US" dirty="0" smtClean="0"/>
              <a:t>data into </a:t>
            </a:r>
            <a:r>
              <a:rPr lang="en-US" dirty="0"/>
              <a:t>the bottom tier from operational databases </a:t>
            </a:r>
            <a:r>
              <a:rPr lang="en-US" dirty="0" smtClean="0"/>
              <a:t>or other </a:t>
            </a:r>
            <a:r>
              <a:rPr lang="en-US" dirty="0"/>
              <a:t>external sources</a:t>
            </a:r>
            <a:r>
              <a:rPr lang="en-US" dirty="0" smtClean="0"/>
              <a:t>.</a:t>
            </a:r>
          </a:p>
          <a:p>
            <a:r>
              <a:rPr lang="en-US" dirty="0"/>
              <a:t>. These tools and </a:t>
            </a:r>
            <a:r>
              <a:rPr lang="en-US" dirty="0" smtClean="0"/>
              <a:t>utilities perform </a:t>
            </a:r>
            <a:r>
              <a:rPr lang="en-US" dirty="0"/>
              <a:t>data extraction</a:t>
            </a:r>
            <a:r>
              <a:rPr lang="en-US" dirty="0" smtClean="0"/>
              <a:t>, cleaning and transformation </a:t>
            </a:r>
            <a:r>
              <a:rPr lang="en-US" dirty="0"/>
              <a:t>as well as load and </a:t>
            </a:r>
            <a:r>
              <a:rPr lang="en-US" dirty="0" smtClean="0"/>
              <a:t>refresh functions </a:t>
            </a:r>
            <a:r>
              <a:rPr lang="en-US" dirty="0"/>
              <a:t>to update the data warehouse</a:t>
            </a:r>
            <a:r>
              <a:rPr lang="en-US" dirty="0" smtClean="0"/>
              <a:t>.</a:t>
            </a:r>
          </a:p>
          <a:p>
            <a:r>
              <a:rPr lang="en-US" dirty="0"/>
              <a:t>The date extracted using application </a:t>
            </a:r>
            <a:r>
              <a:rPr lang="en-US" dirty="0" smtClean="0"/>
              <a:t>program interfaces </a:t>
            </a:r>
            <a:r>
              <a:rPr lang="en-US" dirty="0"/>
              <a:t>known as gateways.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2)Middle </a:t>
            </a:r>
            <a:r>
              <a:rPr lang="en-US" sz="2400" dirty="0"/>
              <a:t>tier:- The middle tier is an </a:t>
            </a:r>
            <a:r>
              <a:rPr lang="en-US" sz="2400" dirty="0" err="1"/>
              <a:t>OLAPserver</a:t>
            </a:r>
            <a:r>
              <a:rPr lang="en-US" sz="2400" dirty="0"/>
              <a:t> that is typically implemented </a:t>
            </a:r>
            <a:r>
              <a:rPr lang="en-US" sz="2400" dirty="0" err="1"/>
              <a:t>usingeither</a:t>
            </a:r>
            <a:r>
              <a:rPr lang="en-US" sz="2400" dirty="0"/>
              <a:t>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relational OLAP (ROLAP) model </a:t>
            </a:r>
            <a:r>
              <a:rPr lang="en-US" dirty="0" smtClean="0"/>
              <a:t>that is, an </a:t>
            </a:r>
            <a:r>
              <a:rPr lang="en-US" dirty="0"/>
              <a:t>extended </a:t>
            </a:r>
            <a:r>
              <a:rPr lang="en-US" dirty="0" smtClean="0"/>
              <a:t>relation </a:t>
            </a:r>
            <a:r>
              <a:rPr lang="en-US" dirty="0"/>
              <a:t>DBMS that </a:t>
            </a:r>
            <a:r>
              <a:rPr lang="en-US" dirty="0" smtClean="0"/>
              <a:t>maps operations. Intermediate </a:t>
            </a:r>
            <a:r>
              <a:rPr lang="en-US" dirty="0"/>
              <a:t>server </a:t>
            </a:r>
            <a:r>
              <a:rPr lang="en-US" dirty="0" smtClean="0"/>
              <a:t>b/w relational </a:t>
            </a:r>
            <a:r>
              <a:rPr lang="en-US" dirty="0"/>
              <a:t>back-end server and client frontend tools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/>
              <a:t>multidimentional</a:t>
            </a:r>
            <a:r>
              <a:rPr lang="en-US" dirty="0"/>
              <a:t> OLAP (MOLAP) </a:t>
            </a:r>
            <a:r>
              <a:rPr lang="en-US" dirty="0" smtClean="0"/>
              <a:t>model that </a:t>
            </a:r>
            <a:r>
              <a:rPr lang="en-US" dirty="0"/>
              <a:t>is, a special purpose server </a:t>
            </a:r>
            <a:r>
              <a:rPr lang="en-US" dirty="0" smtClean="0"/>
              <a:t>that directly </a:t>
            </a:r>
            <a:r>
              <a:rPr lang="en-US" dirty="0"/>
              <a:t>implements </a:t>
            </a:r>
            <a:r>
              <a:rPr lang="en-US" dirty="0" err="1"/>
              <a:t>multidimentional</a:t>
            </a:r>
            <a:r>
              <a:rPr lang="en-US" dirty="0"/>
              <a:t> </a:t>
            </a:r>
            <a:r>
              <a:rPr lang="en-US" dirty="0" smtClean="0"/>
              <a:t>data and </a:t>
            </a:r>
            <a:r>
              <a:rPr lang="en-US" dirty="0"/>
              <a:t>operations. Supports </a:t>
            </a:r>
            <a:r>
              <a:rPr lang="en-US" dirty="0" err="1" smtClean="0"/>
              <a:t>multidimention</a:t>
            </a:r>
            <a:r>
              <a:rPr lang="en-US" dirty="0" smtClean="0"/>
              <a:t> views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6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3.) Top tier:-The top tier is a front -end </a:t>
            </a:r>
            <a:r>
              <a:rPr lang="en-US" sz="2400" dirty="0" smtClean="0"/>
              <a:t>client layer </a:t>
            </a:r>
            <a:r>
              <a:rPr lang="en-US" sz="2400" dirty="0"/>
              <a:t>,which contains query and </a:t>
            </a:r>
            <a:r>
              <a:rPr lang="en-US" sz="2400" dirty="0" smtClean="0"/>
              <a:t>reporting tools </a:t>
            </a:r>
            <a:r>
              <a:rPr lang="en-US" sz="2400" dirty="0"/>
              <a:t>,analysis tools</a:t>
            </a:r>
            <a:r>
              <a:rPr lang="en-US" sz="2400" dirty="0" smtClean="0"/>
              <a:t>, and </a:t>
            </a:r>
            <a:r>
              <a:rPr lang="en-US" sz="2400" dirty="0"/>
              <a:t>or data </a:t>
            </a:r>
            <a:r>
              <a:rPr lang="en-US" sz="2400" dirty="0" smtClean="0"/>
              <a:t>mining tools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OLAP - Online Analytical </a:t>
            </a:r>
            <a:r>
              <a:rPr lang="en-US" dirty="0" smtClean="0"/>
              <a:t>Processing :</a:t>
            </a:r>
            <a:r>
              <a:rPr lang="en-US" dirty="0"/>
              <a:t>This is the major task of Data </a:t>
            </a:r>
            <a:r>
              <a:rPr lang="en-US" dirty="0" smtClean="0"/>
              <a:t>Warehousing System.</a:t>
            </a:r>
          </a:p>
          <a:p>
            <a:r>
              <a:rPr lang="en-US" dirty="0" smtClean="0"/>
              <a:t>Useful </a:t>
            </a:r>
            <a:r>
              <a:rPr lang="en-US" dirty="0"/>
              <a:t>for complex data analysis </a:t>
            </a:r>
            <a:r>
              <a:rPr lang="en-US" dirty="0" smtClean="0"/>
              <a:t>and decision making</a:t>
            </a:r>
          </a:p>
          <a:p>
            <a:r>
              <a:rPr lang="en-US" dirty="0" smtClean="0"/>
              <a:t> </a:t>
            </a:r>
            <a:r>
              <a:rPr lang="en-US" dirty="0"/>
              <a:t>Market oriented -used </a:t>
            </a:r>
            <a:r>
              <a:rPr lang="en-US" dirty="0" smtClean="0"/>
              <a:t>by managers</a:t>
            </a:r>
            <a:r>
              <a:rPr lang="en-US" dirty="0"/>
              <a:t>, executives and data 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1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Data Warehousing</a:t>
            </a:r>
          </a:p>
          <a:p>
            <a:r>
              <a:rPr lang="en-IN" dirty="0" smtClean="0"/>
              <a:t>Data Warehousing Definition</a:t>
            </a:r>
          </a:p>
          <a:p>
            <a:r>
              <a:rPr lang="en-US" dirty="0"/>
              <a:t>History Leading to Data </a:t>
            </a:r>
            <a:r>
              <a:rPr lang="en-US" dirty="0" smtClean="0"/>
              <a:t>Warehousing</a:t>
            </a:r>
          </a:p>
          <a:p>
            <a:r>
              <a:rPr lang="en-IN" dirty="0"/>
              <a:t>Need for Data </a:t>
            </a:r>
            <a:r>
              <a:rPr lang="en-IN" dirty="0" smtClean="0"/>
              <a:t>Warehousing</a:t>
            </a:r>
          </a:p>
          <a:p>
            <a:r>
              <a:rPr lang="en-IN" dirty="0" smtClean="0"/>
              <a:t>Components</a:t>
            </a:r>
          </a:p>
          <a:p>
            <a:r>
              <a:rPr lang="en-IN" dirty="0" smtClean="0"/>
              <a:t>Advantages &amp; </a:t>
            </a:r>
            <a:r>
              <a:rPr lang="en-IN" dirty="0" smtClean="0"/>
              <a:t>Disadvantages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DBMS vs Data warehousing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7" y="2255192"/>
            <a:ext cx="7902625" cy="3901778"/>
          </a:xfrm>
        </p:spPr>
      </p:pic>
    </p:spTree>
    <p:extLst>
      <p:ext uri="{BB962C8B-B14F-4D97-AF65-F5344CB8AC3E}">
        <p14:creationId xmlns:p14="http://schemas.microsoft.com/office/powerpoint/2010/main" val="2412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824956"/>
            <a:ext cx="5829300" cy="2762250"/>
          </a:xfrm>
        </p:spPr>
      </p:pic>
    </p:spTree>
    <p:extLst>
      <p:ext uri="{BB962C8B-B14F-4D97-AF65-F5344CB8AC3E}">
        <p14:creationId xmlns:p14="http://schemas.microsoft.com/office/powerpoint/2010/main" val="2595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warehouse vs DBMS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128792" cy="4536504"/>
          </a:xfrm>
        </p:spPr>
      </p:pic>
    </p:spTree>
    <p:extLst>
      <p:ext uri="{BB962C8B-B14F-4D97-AF65-F5344CB8AC3E}">
        <p14:creationId xmlns:p14="http://schemas.microsoft.com/office/powerpoint/2010/main" val="2293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Organizational Trends Motivating Data Warehouses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No single system of records</a:t>
            </a:r>
          </a:p>
          <a:p>
            <a:r>
              <a:rPr lang="en-US" altLang="en-US" sz="2400" dirty="0"/>
              <a:t>Multiple systems not synchronized</a:t>
            </a:r>
          </a:p>
          <a:p>
            <a:r>
              <a:rPr lang="en-US" altLang="en-US" sz="2400" dirty="0"/>
              <a:t>Organizational need to analyze activities in a balanced way</a:t>
            </a:r>
          </a:p>
          <a:p>
            <a:r>
              <a:rPr lang="en-US" altLang="en-US" sz="2400" dirty="0"/>
              <a:t>Customer relationship management</a:t>
            </a:r>
          </a:p>
          <a:p>
            <a:r>
              <a:rPr lang="en-US" altLang="en-US" sz="2400" dirty="0"/>
              <a:t>Supplier relationship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Building a corporate-wide data warehouse is </a:t>
            </a:r>
            <a:r>
              <a:rPr lang="en-US" dirty="0" smtClean="0"/>
              <a:t>a challenging task.</a:t>
            </a:r>
          </a:p>
          <a:p>
            <a:r>
              <a:rPr lang="en-US" dirty="0" smtClean="0"/>
              <a:t>A </a:t>
            </a:r>
            <a:r>
              <a:rPr lang="en-US" dirty="0"/>
              <a:t>systematic methodology </a:t>
            </a:r>
            <a:r>
              <a:rPr lang="en-US" dirty="0" smtClean="0"/>
              <a:t>essential Plan .</a:t>
            </a:r>
          </a:p>
          <a:p>
            <a:r>
              <a:rPr lang="en-US" dirty="0" smtClean="0"/>
              <a:t>the </a:t>
            </a:r>
            <a:r>
              <a:rPr lang="en-US" dirty="0"/>
              <a:t>architecture globally but build </a:t>
            </a:r>
            <a:r>
              <a:rPr lang="en-US" dirty="0" smtClean="0"/>
              <a:t>it incrementally.</a:t>
            </a:r>
          </a:p>
          <a:p>
            <a:r>
              <a:rPr lang="en-US" dirty="0" smtClean="0"/>
              <a:t>Keep </a:t>
            </a:r>
            <a:r>
              <a:rPr lang="en-US" dirty="0"/>
              <a:t>user requirements at the core of </a:t>
            </a:r>
            <a:r>
              <a:rPr lang="en-US" dirty="0" smtClean="0"/>
              <a:t>all development activities.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06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7632848" cy="3456384"/>
          </a:xfrm>
        </p:spPr>
      </p:pic>
    </p:spTree>
    <p:extLst>
      <p:ext uri="{BB962C8B-B14F-4D97-AF65-F5344CB8AC3E}">
        <p14:creationId xmlns:p14="http://schemas.microsoft.com/office/powerpoint/2010/main" val="1096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data Warehousing?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A Data Warehouse is a powerful database model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That significantly enhances the user’s ability to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Quick analyse large, medium, multinational data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 It cleanse and organizes data to allow user to</a:t>
            </a:r>
          </a:p>
          <a:p>
            <a:pPr marL="0" indent="0">
              <a:buNone/>
            </a:pPr>
            <a:r>
              <a:rPr lang="en-IN" dirty="0" smtClean="0"/>
              <a:t>     Make business decisions based on facts.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 Hence, The data in the data warehouse must have strong.</a:t>
            </a:r>
          </a:p>
        </p:txBody>
      </p:sp>
    </p:spTree>
    <p:extLst>
      <p:ext uri="{BB962C8B-B14F-4D97-AF65-F5344CB8AC3E}">
        <p14:creationId xmlns:p14="http://schemas.microsoft.com/office/powerpoint/2010/main" val="3172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06375"/>
            <a:ext cx="9755188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0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800" b="1" dirty="0"/>
              <a:t>Data Warehouse</a:t>
            </a:r>
            <a:r>
              <a:rPr lang="en-US" altLang="en-US" sz="2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 subject-oriented, integrated, time-variant, non-updatable collection of data used in support of management decision-making processes</a:t>
            </a:r>
          </a:p>
          <a:p>
            <a:pPr lvl="2">
              <a:spcBef>
                <a:spcPts val="600"/>
              </a:spcBef>
            </a:pPr>
            <a:r>
              <a:rPr lang="en-US" altLang="en-US" sz="2200" b="1" i="1" dirty="0"/>
              <a:t>Subject-oriented:</a:t>
            </a:r>
            <a:r>
              <a:rPr lang="en-US" altLang="en-US" sz="2200" dirty="0"/>
              <a:t> e.g. customers, patients, students, products</a:t>
            </a:r>
          </a:p>
          <a:p>
            <a:pPr lvl="2">
              <a:spcBef>
                <a:spcPts val="600"/>
              </a:spcBef>
            </a:pPr>
            <a:r>
              <a:rPr lang="en-US" altLang="en-US" sz="2200" b="1" i="1" dirty="0"/>
              <a:t>Integrated: </a:t>
            </a:r>
            <a:r>
              <a:rPr lang="en-US" altLang="en-US" sz="2200" dirty="0"/>
              <a:t>consistent naming conventions, formats, encoding structures; from multiple data sources</a:t>
            </a:r>
          </a:p>
          <a:p>
            <a:pPr lvl="2">
              <a:spcBef>
                <a:spcPts val="600"/>
              </a:spcBef>
            </a:pPr>
            <a:r>
              <a:rPr lang="en-US" altLang="en-US" sz="2200" b="1" i="1" dirty="0"/>
              <a:t>Time-variant: </a:t>
            </a:r>
            <a:r>
              <a:rPr lang="en-US" altLang="en-US" sz="2200" dirty="0"/>
              <a:t>can study trends and changes</a:t>
            </a:r>
          </a:p>
          <a:p>
            <a:pPr lvl="2">
              <a:spcBef>
                <a:spcPts val="600"/>
              </a:spcBef>
            </a:pPr>
            <a:r>
              <a:rPr lang="en-US" altLang="en-US" sz="2200" b="1" i="1" dirty="0"/>
              <a:t>Non-updatable: </a:t>
            </a:r>
            <a:r>
              <a:rPr lang="en-US" altLang="en-US" sz="2200" dirty="0"/>
              <a:t>read-only, periodically </a:t>
            </a:r>
            <a:r>
              <a:rPr lang="en-US" altLang="en-US" sz="2200" dirty="0" smtClean="0"/>
              <a:t>refreshed</a:t>
            </a:r>
          </a:p>
          <a:p>
            <a:pPr>
              <a:spcBef>
                <a:spcPts val="600"/>
              </a:spcBef>
            </a:pPr>
            <a:r>
              <a:rPr lang="en-US" altLang="en-US" sz="2800" b="1" dirty="0"/>
              <a:t>Data Mart</a:t>
            </a:r>
            <a:endParaRPr lang="en-US" altLang="en-US" sz="2800" dirty="0"/>
          </a:p>
          <a:p>
            <a:pPr lvl="1">
              <a:spcBef>
                <a:spcPts val="600"/>
              </a:spcBef>
            </a:pPr>
            <a:r>
              <a:rPr lang="en-US" altLang="en-US" sz="2600" dirty="0"/>
              <a:t>A data warehouse that is limited in scope</a:t>
            </a:r>
          </a:p>
          <a:p>
            <a:pPr lvl="2">
              <a:spcBef>
                <a:spcPts val="600"/>
              </a:spcBef>
            </a:pPr>
            <a:endParaRPr lang="en-US" altLang="en-US" sz="2200" dirty="0" smtClean="0"/>
          </a:p>
          <a:p>
            <a:pPr lvl="2">
              <a:spcBef>
                <a:spcPts val="600"/>
              </a:spcBef>
            </a:pPr>
            <a:endParaRPr lang="en-US" altLang="en-US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3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Object 1" descr="preencoded.png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cleaning:-Data Cleaning </a:t>
            </a:r>
            <a:r>
              <a:rPr lang="en-US" dirty="0" smtClean="0"/>
              <a:t>includes filling </a:t>
            </a:r>
            <a:r>
              <a:rPr lang="en-US" dirty="0"/>
              <a:t>in missing values, smoothing </a:t>
            </a:r>
            <a:r>
              <a:rPr lang="en-US" dirty="0" smtClean="0"/>
              <a:t>noisy data</a:t>
            </a:r>
            <a:r>
              <a:rPr lang="en-US" dirty="0"/>
              <a:t>, identifying or removing outliers, </a:t>
            </a:r>
            <a:r>
              <a:rPr lang="en-US" dirty="0" smtClean="0"/>
              <a:t>and resolving inconsistencies.</a:t>
            </a:r>
          </a:p>
          <a:p>
            <a:r>
              <a:rPr lang="en-US" dirty="0"/>
              <a:t> Data integration:-Data Integration </a:t>
            </a:r>
            <a:r>
              <a:rPr lang="en-US" dirty="0" smtClean="0"/>
              <a:t>includes integration </a:t>
            </a:r>
            <a:r>
              <a:rPr lang="en-US" dirty="0"/>
              <a:t>of multiple databases, </a:t>
            </a:r>
            <a:r>
              <a:rPr lang="en-US" dirty="0" smtClean="0"/>
              <a:t>data cubes</a:t>
            </a:r>
            <a:r>
              <a:rPr lang="en-US" dirty="0"/>
              <a:t>, or files</a:t>
            </a:r>
            <a:r>
              <a:rPr lang="en-US" dirty="0" smtClean="0"/>
              <a:t>.</a:t>
            </a:r>
          </a:p>
          <a:p>
            <a:r>
              <a:rPr lang="en-US" dirty="0"/>
              <a:t>Data transformation:-Convert data </a:t>
            </a:r>
            <a:r>
              <a:rPr lang="en-US" dirty="0" smtClean="0"/>
              <a:t>from legacy </a:t>
            </a:r>
            <a:r>
              <a:rPr lang="en-US" dirty="0"/>
              <a:t>or host format to warehouse </a:t>
            </a:r>
            <a:r>
              <a:rPr lang="en-US" dirty="0" smtClean="0"/>
              <a:t>format.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Leading to Data Warehousing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Improvement in database technologies, especially relational DBMSs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Advances in computer hardware, including mass storage and parallel architectures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Emergence of end-user computing with powerful interfaces and tools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Advances in middleware, enabling heterogeneous database connectivity 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Recognition of difference between operational and informational systems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dirty="0"/>
          </a:p>
          <a:p>
            <a:r>
              <a:rPr lang="en-US" altLang="en-US" dirty="0"/>
              <a:t>Integrated, company-wide view of high-quality information (from disparate databases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Separation of </a:t>
            </a:r>
            <a:r>
              <a:rPr lang="en-US" altLang="en-US" i="1" dirty="0"/>
              <a:t>operational</a:t>
            </a:r>
            <a:r>
              <a:rPr lang="en-US" altLang="en-US" dirty="0"/>
              <a:t> and </a:t>
            </a:r>
            <a:r>
              <a:rPr lang="en-US" altLang="en-US" i="1" dirty="0"/>
              <a:t>informational</a:t>
            </a:r>
            <a:r>
              <a:rPr lang="en-US" altLang="en-US" dirty="0"/>
              <a:t> systems and data (for improved performance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2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</Template>
  <TotalTime>819</TotalTime>
  <Words>744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Vapor Trail</vt:lpstr>
      <vt:lpstr>Data Warehousing</vt:lpstr>
      <vt:lpstr>OUTLINES:-</vt:lpstr>
      <vt:lpstr>What is A data Warehousing?</vt:lpstr>
      <vt:lpstr>PowerPoint Presentation</vt:lpstr>
      <vt:lpstr>Definitions</vt:lpstr>
      <vt:lpstr>PowerPoint Presentation</vt:lpstr>
      <vt:lpstr>PowerPoint Presentation</vt:lpstr>
      <vt:lpstr>History Leading to Data Warehousing</vt:lpstr>
      <vt:lpstr>Need for Data Warehousing</vt:lpstr>
      <vt:lpstr>Facts about data warehousing</vt:lpstr>
      <vt:lpstr>Components Of Data Warehouse</vt:lpstr>
      <vt:lpstr>PowerPoint Presentation</vt:lpstr>
      <vt:lpstr>Advantages</vt:lpstr>
      <vt:lpstr>Disadvantages</vt:lpstr>
      <vt:lpstr>Data warehouse usage</vt:lpstr>
      <vt:lpstr>Architecture of data warehouse</vt:lpstr>
      <vt:lpstr>Bottom tier:-The bottom tier is a warehoused at a base server that is always a relational database system.</vt:lpstr>
      <vt:lpstr>2)Middle tier:- The middle tier is an OLAPserver that is typically implemented usingeither:</vt:lpstr>
      <vt:lpstr>3.) Top tier:-The top tier is a front -end client layer ,which contains query and reporting tools ,analysis tools, and or data mining tools.</vt:lpstr>
      <vt:lpstr>PowerPoint Presentation</vt:lpstr>
      <vt:lpstr>PowerPoint Presentation</vt:lpstr>
      <vt:lpstr>Data warehouse vs DBMS </vt:lpstr>
      <vt:lpstr>Organizational Trends Motivating Data Warehouses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rudra</dc:creator>
  <cp:lastModifiedBy>rudra</cp:lastModifiedBy>
  <cp:revision>27</cp:revision>
  <dcterms:created xsi:type="dcterms:W3CDTF">2022-03-07T14:02:57Z</dcterms:created>
  <dcterms:modified xsi:type="dcterms:W3CDTF">2022-04-05T02:01:32Z</dcterms:modified>
</cp:coreProperties>
</file>