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71" r:id="rId8"/>
    <p:sldId id="261" r:id="rId9"/>
    <p:sldId id="262" r:id="rId10"/>
    <p:sldId id="263" r:id="rId11"/>
    <p:sldId id="285" r:id="rId12"/>
    <p:sldId id="264" r:id="rId13"/>
    <p:sldId id="265" r:id="rId14"/>
    <p:sldId id="266" r:id="rId15"/>
    <p:sldId id="267" r:id="rId16"/>
    <p:sldId id="268" r:id="rId17"/>
    <p:sldId id="269" r:id="rId18"/>
    <p:sldId id="272" r:id="rId19"/>
    <p:sldId id="273" r:id="rId20"/>
    <p:sldId id="274" r:id="rId21"/>
    <p:sldId id="278" r:id="rId22"/>
    <p:sldId id="279" r:id="rId23"/>
    <p:sldId id="275" r:id="rId24"/>
    <p:sldId id="276"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w3schools.com/cssref/pr_margin-right.asp" TargetMode="External"/><Relationship Id="rId2" Type="http://schemas.openxmlformats.org/officeDocument/2006/relationships/hyperlink" Target="https://www.w3schools.com/cssref/pr_margin-top.asp" TargetMode="External"/><Relationship Id="rId1" Type="http://schemas.openxmlformats.org/officeDocument/2006/relationships/slideLayout" Target="../slideLayouts/slideLayout2.xml"/><Relationship Id="rId5" Type="http://schemas.openxmlformats.org/officeDocument/2006/relationships/hyperlink" Target="https://www.w3schools.com/cssref/pr_margin-left.asp" TargetMode="External"/><Relationship Id="rId4" Type="http://schemas.openxmlformats.org/officeDocument/2006/relationships/hyperlink" Target="https://www.w3schools.com/cssref/pr_margin-bottom.as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14400" y="1828800"/>
            <a:ext cx="7543800" cy="3352800"/>
          </a:xfrm>
          <a:prstGeom prst="rect">
            <a:avLst/>
          </a:prstGeom>
        </p:spPr>
        <p:txBody>
          <a:bodyPr vert="horz" lIns="91440" tIns="45720" rIns="91440" bIns="45720" rtlCol="0" anchor="ctr">
            <a:normAutofit/>
          </a:bodyPr>
          <a:lstStyle/>
          <a:p>
            <a:pPr lvl="0" algn="ctr">
              <a:spcBef>
                <a:spcPct val="0"/>
              </a:spcBef>
            </a:pPr>
            <a:r>
              <a:rPr lang="en-US" sz="3600" kern="0" dirty="0">
                <a:solidFill>
                  <a:srgbClr val="003399"/>
                </a:solidFill>
                <a:latin typeface="Verdana"/>
                <a:ea typeface="+mj-ea"/>
                <a:cs typeface="+mj-cs"/>
              </a:rPr>
              <a:t>Cascading Style Sheet (CSS)</a:t>
            </a:r>
            <a:br>
              <a:rPr lang="en-US" sz="2800" kern="0" dirty="0">
                <a:solidFill>
                  <a:srgbClr val="003399"/>
                </a:solidFill>
                <a:latin typeface="Verdana"/>
                <a:ea typeface="+mj-ea"/>
                <a:cs typeface="+mj-cs"/>
              </a:rPr>
            </a:br>
            <a:br>
              <a:rPr lang="en-US" sz="2800" kern="0" dirty="0">
                <a:solidFill>
                  <a:srgbClr val="003399"/>
                </a:solidFill>
                <a:latin typeface="Verdana"/>
                <a:ea typeface="+mj-ea"/>
                <a:cs typeface="+mj-cs"/>
              </a:rPr>
            </a:br>
            <a:br>
              <a:rPr lang="en-US" kern="0" dirty="0">
                <a:solidFill>
                  <a:srgbClr val="003399"/>
                </a:solidFill>
                <a:latin typeface="Verdana"/>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ID and Class</a:t>
            </a:r>
          </a:p>
        </p:txBody>
      </p:sp>
      <p:sp>
        <p:nvSpPr>
          <p:cNvPr id="3" name="Content Placeholder 2"/>
          <p:cNvSpPr>
            <a:spLocks noGrp="1"/>
          </p:cNvSpPr>
          <p:nvPr>
            <p:ph idx="1"/>
          </p:nvPr>
        </p:nvSpPr>
        <p:spPr/>
        <p:txBody>
          <a:bodyPr>
            <a:normAutofit fontScale="92500"/>
          </a:bodyPr>
          <a:lstStyle/>
          <a:p>
            <a:r>
              <a:rPr lang="en-US" b="1" dirty="0"/>
              <a:t>ID's are unique</a:t>
            </a:r>
          </a:p>
          <a:p>
            <a:r>
              <a:rPr lang="en-US" dirty="0"/>
              <a:t>Each element can have only one ID</a:t>
            </a:r>
          </a:p>
          <a:p>
            <a:r>
              <a:rPr lang="en-US" dirty="0"/>
              <a:t>Each page can have only one element with that ID</a:t>
            </a:r>
          </a:p>
          <a:p>
            <a:r>
              <a:rPr lang="en-US" b="1" dirty="0"/>
              <a:t>Classes are NOT unique</a:t>
            </a:r>
          </a:p>
          <a:p>
            <a:r>
              <a:rPr lang="en-US" dirty="0"/>
              <a:t>You can use the same class on multiple elements.</a:t>
            </a:r>
          </a:p>
          <a:p>
            <a:r>
              <a:rPr lang="en-US" dirty="0"/>
              <a:t>You can use multiple classes on the same </a:t>
            </a:r>
            <a:r>
              <a:rPr lang="en-US" dirty="0" err="1"/>
              <a:t>eleme</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301A-42FF-2C7C-4FC6-FB5E60A3640C}"/>
              </a:ext>
            </a:extLst>
          </p:cNvPr>
          <p:cNvSpPr>
            <a:spLocks noGrp="1"/>
          </p:cNvSpPr>
          <p:nvPr>
            <p:ph type="title"/>
          </p:nvPr>
        </p:nvSpPr>
        <p:spPr>
          <a:xfrm>
            <a:off x="458371" y="0"/>
            <a:ext cx="8229600" cy="563562"/>
          </a:xfrm>
        </p:spPr>
        <p:txBody>
          <a:bodyPr>
            <a:normAutofit fontScale="90000"/>
          </a:bodyPr>
          <a:lstStyle/>
          <a:p>
            <a:r>
              <a:rPr lang="en-US" dirty="0"/>
              <a:t>Difference between ID and Class</a:t>
            </a:r>
          </a:p>
        </p:txBody>
      </p:sp>
      <p:graphicFrame>
        <p:nvGraphicFramePr>
          <p:cNvPr id="4" name="Content Placeholder 3">
            <a:extLst>
              <a:ext uri="{FF2B5EF4-FFF2-40B4-BE49-F238E27FC236}">
                <a16:creationId xmlns:a16="http://schemas.microsoft.com/office/drawing/2014/main" id="{3C7562F9-A2F9-43DC-11FD-989CCAE159DA}"/>
              </a:ext>
            </a:extLst>
          </p:cNvPr>
          <p:cNvGraphicFramePr>
            <a:graphicFrameLocks noGrp="1"/>
          </p:cNvGraphicFramePr>
          <p:nvPr>
            <p:ph idx="1"/>
            <p:extLst>
              <p:ext uri="{D42A27DB-BD31-4B8C-83A1-F6EECF244321}">
                <p14:modId xmlns:p14="http://schemas.microsoft.com/office/powerpoint/2010/main" val="2050757189"/>
              </p:ext>
            </p:extLst>
          </p:nvPr>
        </p:nvGraphicFramePr>
        <p:xfrm>
          <a:off x="228600" y="563562"/>
          <a:ext cx="8609430" cy="6635454"/>
        </p:xfrm>
        <a:graphic>
          <a:graphicData uri="http://schemas.openxmlformats.org/drawingml/2006/table">
            <a:tbl>
              <a:tblPr/>
              <a:tblGrid>
                <a:gridCol w="1292234">
                  <a:extLst>
                    <a:ext uri="{9D8B030D-6E8A-4147-A177-3AD203B41FA5}">
                      <a16:colId xmlns:a16="http://schemas.microsoft.com/office/drawing/2014/main" val="3790543414"/>
                    </a:ext>
                  </a:extLst>
                </a:gridCol>
                <a:gridCol w="3658598">
                  <a:extLst>
                    <a:ext uri="{9D8B030D-6E8A-4147-A177-3AD203B41FA5}">
                      <a16:colId xmlns:a16="http://schemas.microsoft.com/office/drawing/2014/main" val="3023628073"/>
                    </a:ext>
                  </a:extLst>
                </a:gridCol>
                <a:gridCol w="3658598">
                  <a:extLst>
                    <a:ext uri="{9D8B030D-6E8A-4147-A177-3AD203B41FA5}">
                      <a16:colId xmlns:a16="http://schemas.microsoft.com/office/drawing/2014/main" val="2278091887"/>
                    </a:ext>
                  </a:extLst>
                </a:gridCol>
              </a:tblGrid>
              <a:tr h="491205">
                <a:tc>
                  <a:txBody>
                    <a:bodyPr/>
                    <a:lstStyle/>
                    <a:p>
                      <a:pPr algn="ctr" fontAlgn="t"/>
                      <a:r>
                        <a:rPr lang="en-US" sz="2400">
                          <a:effectLst/>
                        </a:rPr>
                        <a:t>Key</a:t>
                      </a:r>
                    </a:p>
                  </a:txBody>
                  <a:tcPr marL="86846" marR="86846" marT="86846" marB="86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dirty="0">
                          <a:effectLst/>
                        </a:rPr>
                        <a:t>Id</a:t>
                      </a:r>
                    </a:p>
                  </a:txBody>
                  <a:tcPr marL="86846" marR="86846" marT="86846" marB="86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a:effectLst/>
                        </a:rPr>
                        <a:t>Class</a:t>
                      </a:r>
                    </a:p>
                  </a:txBody>
                  <a:tcPr marL="86846" marR="86846" marT="86846" marB="86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956807380"/>
                  </a:ext>
                </a:extLst>
              </a:tr>
              <a:tr h="1823395">
                <a:tc>
                  <a:txBody>
                    <a:bodyPr/>
                    <a:lstStyle/>
                    <a:p>
                      <a:pPr fontAlgn="t"/>
                      <a:r>
                        <a:rPr lang="en-US" sz="2400" dirty="0">
                          <a:effectLst/>
                        </a:rPr>
                        <a:t>Syntax</a:t>
                      </a:r>
                    </a:p>
                  </a:txBody>
                  <a:tcPr marL="86846" marR="86846" marT="86846" marB="86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dirty="0">
                          <a:effectLst/>
                        </a:rPr>
                        <a:t>In CSS for an element ID name starts with the “#” symbol followed by a unique name assigned to it.</a:t>
                      </a:r>
                    </a:p>
                  </a:txBody>
                  <a:tcPr marL="86846" marR="86846" marT="86846" marB="86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a:effectLst/>
                        </a:rPr>
                        <a:t>On the other hand class assigned to an element has its name starts with “.” followed by class name.</a:t>
                      </a:r>
                    </a:p>
                  </a:txBody>
                  <a:tcPr marL="86846" marR="86846" marT="86846" marB="86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12080386"/>
                  </a:ext>
                </a:extLst>
              </a:tr>
              <a:tr h="1157300">
                <a:tc>
                  <a:txBody>
                    <a:bodyPr/>
                    <a:lstStyle/>
                    <a:p>
                      <a:pPr fontAlgn="t"/>
                      <a:r>
                        <a:rPr lang="en-US" sz="2400">
                          <a:effectLst/>
                        </a:rPr>
                        <a:t>Selector</a:t>
                      </a:r>
                    </a:p>
                  </a:txBody>
                  <a:tcPr marL="86846" marR="86846" marT="86846" marB="86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dirty="0">
                          <a:effectLst/>
                        </a:rPr>
                        <a:t>Only one ID selector can be attached to an element.</a:t>
                      </a:r>
                    </a:p>
                  </a:txBody>
                  <a:tcPr marL="86846" marR="86846" marT="86846" marB="86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dirty="0">
                          <a:effectLst/>
                        </a:rPr>
                        <a:t>Multiple class selectors can be attached to an element.</a:t>
                      </a:r>
                    </a:p>
                  </a:txBody>
                  <a:tcPr marL="86846" marR="86846" marT="86846" marB="86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49903934"/>
                  </a:ext>
                </a:extLst>
              </a:tr>
              <a:tr h="2822538">
                <a:tc>
                  <a:txBody>
                    <a:bodyPr/>
                    <a:lstStyle/>
                    <a:p>
                      <a:pPr fontAlgn="t"/>
                      <a:r>
                        <a:rPr lang="en-US" sz="2400" dirty="0">
                          <a:effectLst/>
                        </a:rPr>
                        <a:t>Uniqueness</a:t>
                      </a:r>
                    </a:p>
                  </a:txBody>
                  <a:tcPr marL="86846" marR="86846" marT="86846" marB="86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dirty="0">
                          <a:effectLst/>
                        </a:rPr>
                        <a:t>Id is unique in a page and can only apply to at most one element</a:t>
                      </a:r>
                    </a:p>
                    <a:p>
                      <a:pPr marL="0" marR="0" lvl="0" indent="0" algn="just" defTabSz="914400" rtl="0" eaLnBrk="1" fontAlgn="t" latinLnBrk="0" hangingPunct="1">
                        <a:lnSpc>
                          <a:spcPct val="100000"/>
                        </a:lnSpc>
                        <a:spcBef>
                          <a:spcPts val="0"/>
                        </a:spcBef>
                        <a:spcAft>
                          <a:spcPts val="0"/>
                        </a:spcAft>
                        <a:buClrTx/>
                        <a:buSzTx/>
                        <a:buFontTx/>
                        <a:buNone/>
                        <a:tabLst/>
                        <a:defRPr/>
                      </a:pPr>
                      <a:r>
                        <a:rPr lang="en-US" sz="2400" dirty="0"/>
                        <a:t>Each element can have only one ID</a:t>
                      </a:r>
                    </a:p>
                    <a:p>
                      <a:pPr algn="just" fontAlgn="t"/>
                      <a:endParaRPr lang="en-US" sz="2400" dirty="0">
                        <a:effectLst/>
                      </a:endParaRPr>
                    </a:p>
                  </a:txBody>
                  <a:tcPr marL="86846" marR="86846" marT="86846" marB="86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dirty="0">
                          <a:effectLst/>
                        </a:rPr>
                        <a:t>The class can be applied to multiple elements so it could be multiple times on a single page.</a:t>
                      </a:r>
                    </a:p>
                    <a:p>
                      <a:pPr marL="0" marR="0" lvl="0" indent="0" algn="just" defTabSz="914400" rtl="0" eaLnBrk="1" fontAlgn="t" latinLnBrk="0" hangingPunct="1">
                        <a:lnSpc>
                          <a:spcPct val="100000"/>
                        </a:lnSpc>
                        <a:spcBef>
                          <a:spcPts val="0"/>
                        </a:spcBef>
                        <a:spcAft>
                          <a:spcPts val="0"/>
                        </a:spcAft>
                        <a:buClrTx/>
                        <a:buSzTx/>
                        <a:buFontTx/>
                        <a:buNone/>
                        <a:tabLst/>
                        <a:defRPr/>
                      </a:pPr>
                      <a:r>
                        <a:rPr lang="en-US" sz="2400" dirty="0"/>
                        <a:t>You can use the same class on multiple elements.</a:t>
                      </a:r>
                    </a:p>
                    <a:p>
                      <a:pPr algn="just" fontAlgn="t"/>
                      <a:endParaRPr lang="en-US" sz="2400" dirty="0">
                        <a:effectLst/>
                      </a:endParaRPr>
                    </a:p>
                  </a:txBody>
                  <a:tcPr marL="86846" marR="86846" marT="86846" marB="86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32534908"/>
                  </a:ext>
                </a:extLst>
              </a:tr>
            </a:tbl>
          </a:graphicData>
        </a:graphic>
      </p:graphicFrame>
    </p:spTree>
    <p:extLst>
      <p:ext uri="{BB962C8B-B14F-4D97-AF65-F5344CB8AC3E}">
        <p14:creationId xmlns:p14="http://schemas.microsoft.com/office/powerpoint/2010/main" val="234715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Ways to Insert CSS </a:t>
            </a:r>
          </a:p>
        </p:txBody>
      </p:sp>
      <p:sp>
        <p:nvSpPr>
          <p:cNvPr id="3" name="Content Placeholder 2"/>
          <p:cNvSpPr>
            <a:spLocks noGrp="1"/>
          </p:cNvSpPr>
          <p:nvPr>
            <p:ph idx="1"/>
          </p:nvPr>
        </p:nvSpPr>
        <p:spPr/>
        <p:txBody>
          <a:bodyPr/>
          <a:lstStyle/>
          <a:p>
            <a:pPr>
              <a:buNone/>
            </a:pPr>
            <a:r>
              <a:rPr lang="en-US" dirty="0"/>
              <a:t>There are three ways of inserting a style sheet: </a:t>
            </a:r>
          </a:p>
          <a:p>
            <a:r>
              <a:rPr lang="en-US" dirty="0"/>
              <a:t> External style sheet </a:t>
            </a:r>
          </a:p>
          <a:p>
            <a:r>
              <a:rPr lang="en-US" dirty="0"/>
              <a:t> Internal style sheet </a:t>
            </a:r>
          </a:p>
          <a:p>
            <a:r>
              <a:rPr lang="en-US" dirty="0"/>
              <a:t> Inline style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Styles </a:t>
            </a:r>
          </a:p>
        </p:txBody>
      </p:sp>
      <p:sp>
        <p:nvSpPr>
          <p:cNvPr id="3" name="Content Placeholder 2"/>
          <p:cNvSpPr>
            <a:spLocks noGrp="1"/>
          </p:cNvSpPr>
          <p:nvPr>
            <p:ph idx="1"/>
          </p:nvPr>
        </p:nvSpPr>
        <p:spPr/>
        <p:txBody>
          <a:bodyPr>
            <a:normAutofit fontScale="92500" lnSpcReduction="10000"/>
          </a:bodyPr>
          <a:lstStyle/>
          <a:p>
            <a:pPr algn="just"/>
            <a:r>
              <a:rPr lang="en-US" dirty="0"/>
              <a:t>An inline style loses many of the advantages of style sheets by mixing content with presentation. Use this method sparingly! </a:t>
            </a:r>
          </a:p>
          <a:p>
            <a:pPr algn="just"/>
            <a:r>
              <a:rPr lang="en-US" dirty="0"/>
              <a:t>To use inline styles you use the style attribute in the relevant tag. The style attribute can contain any CSS property. The example shows how to change the color and the left margin of a paragraph: </a:t>
            </a:r>
          </a:p>
          <a:p>
            <a:r>
              <a:rPr lang="en-US" dirty="0"/>
              <a:t>&lt;p style="color:red;margin-left:20px"&gt;This is a paragraph.&lt;/p&gt;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Internal Style Sheet </a:t>
            </a:r>
            <a:br>
              <a:rPr lang="en-US" dirty="0"/>
            </a:br>
            <a:endParaRPr lang="en-US" dirty="0"/>
          </a:p>
        </p:txBody>
      </p:sp>
      <p:sp>
        <p:nvSpPr>
          <p:cNvPr id="3" name="Content Placeholder 2"/>
          <p:cNvSpPr>
            <a:spLocks noGrp="1"/>
          </p:cNvSpPr>
          <p:nvPr>
            <p:ph idx="1"/>
          </p:nvPr>
        </p:nvSpPr>
        <p:spPr>
          <a:xfrm>
            <a:off x="457200" y="685800"/>
            <a:ext cx="8229600" cy="5440363"/>
          </a:xfrm>
        </p:spPr>
        <p:txBody>
          <a:bodyPr>
            <a:normAutofit fontScale="40000" lnSpcReduction="20000"/>
          </a:bodyPr>
          <a:lstStyle/>
          <a:p>
            <a:r>
              <a:rPr lang="en-US" dirty="0"/>
              <a:t>An internal style sheet should be used when a single document has a unique style. You define internal styles in the head section of an HTML page, by using the &lt;style&gt; tag, like this: </a:t>
            </a:r>
          </a:p>
          <a:p>
            <a:pPr>
              <a:buNone/>
            </a:pPr>
            <a:r>
              <a:rPr lang="en-US" sz="4200" b="1" dirty="0"/>
              <a:t>&lt;head&gt;</a:t>
            </a:r>
          </a:p>
          <a:p>
            <a:pPr>
              <a:buNone/>
            </a:pPr>
            <a:r>
              <a:rPr lang="en-US" sz="4200" b="1" dirty="0"/>
              <a:t>	 &lt;style type="text/</a:t>
            </a:r>
            <a:r>
              <a:rPr lang="en-US" sz="4200" b="1" dirty="0" err="1"/>
              <a:t>css</a:t>
            </a:r>
            <a:r>
              <a:rPr lang="en-US" sz="4200" b="1" dirty="0"/>
              <a:t>"&gt;</a:t>
            </a:r>
          </a:p>
          <a:p>
            <a:pPr>
              <a:buNone/>
            </a:pPr>
            <a:r>
              <a:rPr lang="en-US" sz="4200" b="1" dirty="0"/>
              <a:t>	 hr  </a:t>
            </a:r>
          </a:p>
          <a:p>
            <a:pPr>
              <a:buNone/>
            </a:pPr>
            <a:r>
              <a:rPr lang="en-US" sz="4200" b="1" dirty="0"/>
              <a:t>	{    </a:t>
            </a:r>
          </a:p>
          <a:p>
            <a:pPr>
              <a:buNone/>
            </a:pPr>
            <a:r>
              <a:rPr lang="en-US" sz="4200" b="1" dirty="0"/>
              <a:t>	</a:t>
            </a:r>
            <a:r>
              <a:rPr lang="en-US" sz="4200" b="1" dirty="0" err="1"/>
              <a:t>color:blue</a:t>
            </a:r>
            <a:r>
              <a:rPr lang="en-US" sz="4200" b="1" dirty="0"/>
              <a:t>;</a:t>
            </a:r>
          </a:p>
          <a:p>
            <a:pPr>
              <a:buNone/>
            </a:pPr>
            <a:r>
              <a:rPr lang="en-US" sz="4200" b="1" dirty="0"/>
              <a:t>	} </a:t>
            </a:r>
          </a:p>
          <a:p>
            <a:pPr>
              <a:buNone/>
            </a:pPr>
            <a:r>
              <a:rPr lang="en-US" sz="4200" b="1" dirty="0"/>
              <a:t>	p</a:t>
            </a:r>
          </a:p>
          <a:p>
            <a:pPr>
              <a:buNone/>
            </a:pPr>
            <a:r>
              <a:rPr lang="en-US" sz="4200" b="1" dirty="0"/>
              <a:t>	 {</a:t>
            </a:r>
          </a:p>
          <a:p>
            <a:pPr>
              <a:buNone/>
            </a:pPr>
            <a:r>
              <a:rPr lang="en-US" sz="4200" b="1" dirty="0"/>
              <a:t>        margin-left:20px;</a:t>
            </a:r>
          </a:p>
          <a:p>
            <a:pPr>
              <a:buNone/>
            </a:pPr>
            <a:r>
              <a:rPr lang="en-US" sz="4200" b="1" dirty="0"/>
              <a:t>	}</a:t>
            </a:r>
          </a:p>
          <a:p>
            <a:pPr>
              <a:buNone/>
            </a:pPr>
            <a:r>
              <a:rPr lang="en-US" sz="4200" b="1" dirty="0"/>
              <a:t> 	body</a:t>
            </a:r>
          </a:p>
          <a:p>
            <a:pPr>
              <a:buNone/>
            </a:pPr>
            <a:r>
              <a:rPr lang="en-US" sz="4200" b="1" dirty="0"/>
              <a:t>	 { </a:t>
            </a:r>
          </a:p>
          <a:p>
            <a:pPr>
              <a:buNone/>
            </a:pPr>
            <a:r>
              <a:rPr lang="en-US" sz="4200" b="1" dirty="0"/>
              <a:t>	background-</a:t>
            </a:r>
            <a:r>
              <a:rPr lang="en-US" sz="4200" b="1" dirty="0" err="1"/>
              <a:t>image:url</a:t>
            </a:r>
            <a:r>
              <a:rPr lang="en-US" sz="4200" b="1" dirty="0"/>
              <a:t>("images/back40.gif");</a:t>
            </a:r>
          </a:p>
          <a:p>
            <a:pPr>
              <a:buNone/>
            </a:pPr>
            <a:r>
              <a:rPr lang="en-US" sz="4200" b="1" dirty="0"/>
              <a:t>	}</a:t>
            </a:r>
          </a:p>
          <a:p>
            <a:pPr>
              <a:buNone/>
            </a:pPr>
            <a:r>
              <a:rPr lang="en-US" sz="4200" b="1" dirty="0"/>
              <a:t>	 &lt;/style&gt; </a:t>
            </a:r>
          </a:p>
          <a:p>
            <a:pPr>
              <a:buNone/>
            </a:pPr>
            <a:r>
              <a:rPr lang="en-US" sz="4200" b="1" dirty="0"/>
              <a:t>&lt;/head&gt; </a:t>
            </a:r>
          </a:p>
          <a:p>
            <a:pPr>
              <a:buNone/>
            </a:pPr>
            <a:r>
              <a:rPr lang="en-US" sz="4200" b="1" dirty="0"/>
              <a:t>&lt;</a:t>
            </a:r>
            <a:r>
              <a:rPr lang="en-US" sz="4200" b="1"/>
              <a:t>body&gt;</a:t>
            </a:r>
          </a:p>
          <a:p>
            <a:pPr>
              <a:buNone/>
            </a:pPr>
            <a:endParaRPr lang="en-US" sz="4200" b="1" dirty="0"/>
          </a:p>
          <a:p>
            <a:pPr>
              <a:buNone/>
            </a:pPr>
            <a:r>
              <a:rPr lang="en-US" sz="4200" b="1" dirty="0"/>
              <a:t>&lt;/body&gt;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External Style Sheet </a:t>
            </a:r>
          </a:p>
        </p:txBody>
      </p:sp>
      <p:sp>
        <p:nvSpPr>
          <p:cNvPr id="3" name="Content Placeholder 2"/>
          <p:cNvSpPr>
            <a:spLocks noGrp="1"/>
          </p:cNvSpPr>
          <p:nvPr>
            <p:ph idx="1"/>
          </p:nvPr>
        </p:nvSpPr>
        <p:spPr>
          <a:xfrm>
            <a:off x="457200" y="914400"/>
            <a:ext cx="8229600" cy="5211763"/>
          </a:xfrm>
        </p:spPr>
        <p:txBody>
          <a:bodyPr/>
          <a:lstStyle/>
          <a:p>
            <a:r>
              <a:rPr lang="en-US" dirty="0"/>
              <a:t>An external style sheet is ideal when the style is applied to many pages.</a:t>
            </a:r>
          </a:p>
          <a:p>
            <a:r>
              <a:rPr lang="en-US" dirty="0"/>
              <a:t> With an external style sheet, you can change the look of an entire Web site by changing one file.</a:t>
            </a:r>
          </a:p>
          <a:p>
            <a:r>
              <a:rPr lang="en-US" dirty="0"/>
              <a:t> Each page must link to the style sheet using the &lt;link&gt; tag.</a:t>
            </a:r>
          </a:p>
          <a:p>
            <a:r>
              <a:rPr lang="en-US" dirty="0"/>
              <a:t> The &lt;link&gt; tag goes inside the head section: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a:t>&lt;head&gt; </a:t>
            </a:r>
          </a:p>
          <a:p>
            <a:pPr>
              <a:buNone/>
            </a:pPr>
            <a:r>
              <a:rPr lang="en-US" dirty="0"/>
              <a:t>	&lt;link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="mystyle.css" /&gt;</a:t>
            </a:r>
          </a:p>
          <a:p>
            <a:pPr>
              <a:buNone/>
            </a:pPr>
            <a:r>
              <a:rPr lang="en-US" dirty="0"/>
              <a:t> &lt;/head&gt; </a:t>
            </a:r>
          </a:p>
          <a:p>
            <a:pPr algn="just">
              <a:buNone/>
            </a:pPr>
            <a:r>
              <a:rPr lang="en-US" sz="2400" dirty="0"/>
              <a:t>	An external style sheet can be written in any text editor. The file should not contain any html tags. Your style sheet should be saved with a .</a:t>
            </a:r>
            <a:r>
              <a:rPr lang="en-US" sz="2400" dirty="0" err="1"/>
              <a:t>css</a:t>
            </a:r>
            <a:r>
              <a:rPr lang="en-US" sz="2400" dirty="0"/>
              <a:t> extension. An example of a style sheet file is shown below:</a:t>
            </a:r>
          </a:p>
          <a:p>
            <a:pPr algn="just">
              <a:buNone/>
            </a:pPr>
            <a:r>
              <a:rPr lang="en-US" sz="2400" b="1" dirty="0"/>
              <a:t>	hr {</a:t>
            </a:r>
            <a:r>
              <a:rPr lang="en-US" sz="2400" b="1" dirty="0" err="1"/>
              <a:t>color:red</a:t>
            </a:r>
            <a:r>
              <a:rPr lang="en-US" sz="2400" b="1" dirty="0"/>
              <a:t>;} </a:t>
            </a:r>
          </a:p>
          <a:p>
            <a:pPr algn="just">
              <a:buNone/>
            </a:pPr>
            <a:r>
              <a:rPr lang="en-US" sz="2400" b="1" dirty="0"/>
              <a:t>	 P {argin-left:20px;}</a:t>
            </a:r>
          </a:p>
          <a:p>
            <a:pPr algn="just">
              <a:buNone/>
            </a:pPr>
            <a:r>
              <a:rPr lang="en-US" sz="2400" b="1" dirty="0"/>
              <a:t>	 body {background-</a:t>
            </a:r>
            <a:r>
              <a:rPr lang="en-US" sz="2400" b="1" dirty="0" err="1"/>
              <a:t>image:url</a:t>
            </a:r>
            <a:r>
              <a:rPr lang="en-US" sz="2400" b="1" dirty="0"/>
              <a:t>("images/back40.gif");}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CSS Background Properties </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a:t>CSS background properties are used to define the background effects of an element. </a:t>
            </a:r>
          </a:p>
          <a:p>
            <a:r>
              <a:rPr lang="en-US" dirty="0"/>
              <a:t>CSS properties used for background effects: </a:t>
            </a:r>
          </a:p>
          <a:p>
            <a:pPr lvl="1">
              <a:buNone/>
            </a:pPr>
            <a:r>
              <a:rPr lang="en-US" dirty="0"/>
              <a:t>background-color </a:t>
            </a:r>
          </a:p>
          <a:p>
            <a:pPr lvl="1">
              <a:buNone/>
            </a:pPr>
            <a:r>
              <a:rPr lang="en-US" dirty="0"/>
              <a:t>background-image </a:t>
            </a:r>
          </a:p>
          <a:p>
            <a:pPr lvl="1">
              <a:buNone/>
            </a:pPr>
            <a:r>
              <a:rPr lang="en-US" dirty="0"/>
              <a:t>background-repeat </a:t>
            </a:r>
          </a:p>
          <a:p>
            <a:pPr lvl="1">
              <a:buNone/>
            </a:pPr>
            <a:r>
              <a:rPr lang="en-US" dirty="0"/>
              <a:t>background-attachment </a:t>
            </a:r>
          </a:p>
          <a:p>
            <a:pPr lvl="1">
              <a:buNone/>
            </a:pPr>
            <a:r>
              <a:rPr lang="en-US" dirty="0"/>
              <a:t>background-position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Background Color :</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dirty="0"/>
              <a:t>The background-color property specifies the background color of an element. </a:t>
            </a:r>
          </a:p>
          <a:p>
            <a:r>
              <a:rPr lang="en-US" dirty="0"/>
              <a:t>The background color of a page is defined in the body selector: </a:t>
            </a:r>
          </a:p>
          <a:p>
            <a:pPr>
              <a:buNone/>
            </a:pPr>
            <a:r>
              <a:rPr lang="en-US" b="1" dirty="0"/>
              <a:t>Example </a:t>
            </a:r>
          </a:p>
          <a:p>
            <a:pPr>
              <a:buNone/>
            </a:pPr>
            <a:r>
              <a:rPr lang="en-US" dirty="0"/>
              <a:t>		body {background-color:#b0c4de;} </a:t>
            </a:r>
          </a:p>
          <a:p>
            <a:pPr>
              <a:buNone/>
            </a:pPr>
            <a:r>
              <a:rPr lang="en-US" sz="2800" dirty="0">
                <a:solidFill>
                  <a:srgbClr val="000000"/>
                </a:solidFill>
                <a:latin typeface="Verdana"/>
              </a:rPr>
              <a:t>In the example below, the h1, p, and div elements have different background colors: </a:t>
            </a:r>
          </a:p>
          <a:p>
            <a:pPr>
              <a:buNone/>
            </a:pPr>
            <a:r>
              <a:rPr lang="en-US" b="1" dirty="0">
                <a:solidFill>
                  <a:srgbClr val="000000"/>
                </a:solidFill>
                <a:latin typeface="Verdana"/>
              </a:rPr>
              <a:t>Example </a:t>
            </a:r>
          </a:p>
          <a:p>
            <a:pPr>
              <a:buNone/>
            </a:pPr>
            <a:r>
              <a:rPr lang="en-US" dirty="0">
                <a:solidFill>
                  <a:srgbClr val="000000"/>
                </a:solidFill>
                <a:latin typeface="Courier New"/>
              </a:rPr>
              <a:t>		h1{background-color:#6495ed;}</a:t>
            </a:r>
          </a:p>
          <a:p>
            <a:pPr>
              <a:buNone/>
            </a:pPr>
            <a:r>
              <a:rPr lang="en-US" dirty="0">
                <a:solidFill>
                  <a:srgbClr val="000000"/>
                </a:solidFill>
                <a:latin typeface="Courier New"/>
              </a:rPr>
              <a:t>		 p{background-color:#e0ffff;}</a:t>
            </a:r>
          </a:p>
          <a:p>
            <a:pPr>
              <a:buNone/>
            </a:pPr>
            <a:r>
              <a:rPr lang="en-US" dirty="0">
                <a:solidFill>
                  <a:srgbClr val="000000"/>
                </a:solidFill>
                <a:latin typeface="Courier New"/>
              </a:rPr>
              <a:t>		 div{background-color:#b0c4de;}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t>Background Image </a:t>
            </a:r>
          </a:p>
        </p:txBody>
      </p:sp>
      <p:sp>
        <p:nvSpPr>
          <p:cNvPr id="3" name="Content Placeholder 2"/>
          <p:cNvSpPr>
            <a:spLocks noGrp="1"/>
          </p:cNvSpPr>
          <p:nvPr>
            <p:ph idx="1"/>
          </p:nvPr>
        </p:nvSpPr>
        <p:spPr>
          <a:xfrm>
            <a:off x="457200" y="457200"/>
            <a:ext cx="8229600" cy="5715000"/>
          </a:xfrm>
        </p:spPr>
        <p:txBody>
          <a:bodyPr>
            <a:normAutofit fontScale="77500" lnSpcReduction="20000"/>
          </a:bodyPr>
          <a:lstStyle/>
          <a:p>
            <a:r>
              <a:rPr lang="en-US" dirty="0"/>
              <a:t>The background-image property specifies an image to use as the background of an element. </a:t>
            </a:r>
          </a:p>
          <a:p>
            <a:r>
              <a:rPr lang="en-US" dirty="0"/>
              <a:t>By default, the image is repeated so it covers the entire element. </a:t>
            </a:r>
          </a:p>
          <a:p>
            <a:r>
              <a:rPr lang="en-US" dirty="0"/>
              <a:t>The background image for a page can be set like this: </a:t>
            </a:r>
          </a:p>
          <a:p>
            <a:pPr>
              <a:buNone/>
            </a:pPr>
            <a:r>
              <a:rPr lang="en-US" b="1" dirty="0"/>
              <a:t>Example </a:t>
            </a:r>
          </a:p>
          <a:p>
            <a:pPr>
              <a:buNone/>
            </a:pPr>
            <a:r>
              <a:rPr lang="en-US" dirty="0"/>
              <a:t>		body {background-</a:t>
            </a:r>
            <a:r>
              <a:rPr lang="en-US" dirty="0" err="1"/>
              <a:t>image:url</a:t>
            </a:r>
            <a:r>
              <a:rPr lang="en-US" dirty="0"/>
              <a:t>('paper.gif');} </a:t>
            </a:r>
          </a:p>
          <a:p>
            <a:r>
              <a:rPr lang="en-US" dirty="0"/>
              <a:t>Background Image - Repeat Horizontally or Vertically </a:t>
            </a:r>
          </a:p>
          <a:p>
            <a:r>
              <a:rPr lang="en-US" dirty="0"/>
              <a:t>By default, the background-image property repeats an image both horizontally and vertically. </a:t>
            </a:r>
          </a:p>
          <a:p>
            <a:r>
              <a:rPr lang="en-US" dirty="0"/>
              <a:t>Some images should be repeated only horizontally or vertically, or they will look strange. </a:t>
            </a:r>
          </a:p>
          <a:p>
            <a:r>
              <a:rPr lang="en-US" dirty="0"/>
              <a:t>To repeat an image only horizontally or vertically, use the background-repeat property. </a:t>
            </a:r>
          </a:p>
          <a:p>
            <a:pPr lvl="1">
              <a:buNone/>
            </a:pPr>
            <a:r>
              <a:rPr lang="en-US" dirty="0"/>
              <a:t>		body { background-</a:t>
            </a:r>
            <a:r>
              <a:rPr lang="en-US" dirty="0" err="1"/>
              <a:t>image:url</a:t>
            </a:r>
            <a:r>
              <a:rPr lang="en-US" dirty="0"/>
              <a:t>('gradient2.png'); </a:t>
            </a:r>
          </a:p>
          <a:p>
            <a:pPr lvl="1">
              <a:buNone/>
            </a:pPr>
            <a:r>
              <a:rPr lang="en-US" dirty="0"/>
              <a:t>		background-</a:t>
            </a:r>
            <a:r>
              <a:rPr lang="en-US" dirty="0" err="1"/>
              <a:t>repeat:repeat</a:t>
            </a:r>
            <a:r>
              <a:rPr lang="en-US" dirty="0"/>
              <a:t>-x;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kern="0" dirty="0">
                <a:solidFill>
                  <a:srgbClr val="003399"/>
                </a:solidFill>
                <a:latin typeface="Verdana"/>
              </a:rPr>
              <a:t>What is CSS?</a:t>
            </a:r>
            <a:endParaRPr lang="en-US"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US" sz="3400" dirty="0"/>
              <a:t>CSS stands for </a:t>
            </a:r>
            <a:r>
              <a:rPr lang="en-US" sz="3400" b="1" dirty="0"/>
              <a:t>C</a:t>
            </a:r>
            <a:r>
              <a:rPr lang="en-US" sz="3400" dirty="0"/>
              <a:t>ascading </a:t>
            </a:r>
            <a:r>
              <a:rPr lang="en-US" sz="3400" b="1" dirty="0"/>
              <a:t>S</a:t>
            </a:r>
            <a:r>
              <a:rPr lang="en-US" sz="3400" dirty="0"/>
              <a:t>tyle </a:t>
            </a:r>
            <a:r>
              <a:rPr lang="en-US" sz="3400" b="1" dirty="0"/>
              <a:t>S</a:t>
            </a:r>
            <a:r>
              <a:rPr lang="en-US" sz="3400" dirty="0"/>
              <a:t>heets</a:t>
            </a:r>
          </a:p>
          <a:p>
            <a:pPr lvl="1"/>
            <a:r>
              <a:rPr lang="en-US" sz="3400" dirty="0"/>
              <a:t>Styles define </a:t>
            </a:r>
            <a:r>
              <a:rPr lang="en-US" sz="3400" dirty="0">
                <a:solidFill>
                  <a:schemeClr val="accent2"/>
                </a:solidFill>
              </a:rPr>
              <a:t>how to display</a:t>
            </a:r>
            <a:r>
              <a:rPr lang="en-US" sz="3400" dirty="0"/>
              <a:t> HTML elements</a:t>
            </a:r>
          </a:p>
          <a:p>
            <a:pPr lvl="1"/>
            <a:r>
              <a:rPr lang="en-US" sz="3400" dirty="0"/>
              <a:t>Styles are normally stored in </a:t>
            </a:r>
            <a:r>
              <a:rPr lang="en-US" sz="3400" dirty="0">
                <a:solidFill>
                  <a:schemeClr val="accent2"/>
                </a:solidFill>
              </a:rPr>
              <a:t>Style Sheets</a:t>
            </a:r>
          </a:p>
          <a:p>
            <a:pPr lvl="1"/>
            <a:r>
              <a:rPr lang="en-US" sz="3400" dirty="0"/>
              <a:t>Styles were added to HTML 4.0 to </a:t>
            </a:r>
            <a:r>
              <a:rPr lang="en-US" sz="3400" dirty="0">
                <a:solidFill>
                  <a:schemeClr val="accent2"/>
                </a:solidFill>
              </a:rPr>
              <a:t>solve a problem</a:t>
            </a:r>
          </a:p>
          <a:p>
            <a:pPr lvl="1"/>
            <a:r>
              <a:rPr lang="en-US" sz="3400" dirty="0">
                <a:solidFill>
                  <a:schemeClr val="accent2"/>
                </a:solidFill>
              </a:rPr>
              <a:t>External style sheets</a:t>
            </a:r>
            <a:r>
              <a:rPr lang="en-US" sz="3400" dirty="0"/>
              <a:t> can save a lot of work</a:t>
            </a:r>
          </a:p>
          <a:p>
            <a:pPr lvl="1"/>
            <a:r>
              <a:rPr lang="en-US" sz="3400" dirty="0"/>
              <a:t>External style sheets are stored in </a:t>
            </a:r>
            <a:r>
              <a:rPr lang="en-US" sz="3400" dirty="0">
                <a:solidFill>
                  <a:schemeClr val="accent2"/>
                </a:solidFill>
              </a:rPr>
              <a:t>CSS files</a:t>
            </a:r>
          </a:p>
          <a:p>
            <a:pPr lvl="1"/>
            <a:r>
              <a:rPr lang="en-US" sz="3400" dirty="0"/>
              <a:t>Multiple style definitions will </a:t>
            </a:r>
            <a:r>
              <a:rPr lang="en-US" sz="3400" dirty="0">
                <a:solidFill>
                  <a:schemeClr val="accent2"/>
                </a:solidFill>
              </a:rPr>
              <a:t>cascade</a:t>
            </a:r>
            <a:r>
              <a:rPr lang="en-US" sz="3400" dirty="0"/>
              <a:t> into one</a:t>
            </a:r>
          </a:p>
          <a:p>
            <a:pPr>
              <a:buNone/>
            </a:pPr>
            <a:r>
              <a:rPr lang="en-US" sz="3400" b="1" dirty="0"/>
              <a:t> CSS Saves a Lot of Work! </a:t>
            </a:r>
          </a:p>
          <a:p>
            <a:r>
              <a:rPr lang="en-US" sz="3400" dirty="0"/>
              <a:t> CSS defines HOW HTML elements are to be displayed. </a:t>
            </a:r>
          </a:p>
          <a:p>
            <a:r>
              <a:rPr lang="en-US" sz="3400" dirty="0"/>
              <a:t> Styles are normally saved in external .</a:t>
            </a:r>
            <a:r>
              <a:rPr lang="en-US" sz="3400" dirty="0" err="1"/>
              <a:t>css</a:t>
            </a:r>
            <a:r>
              <a:rPr lang="en-US" sz="3400" dirty="0"/>
              <a:t> files. External style sheets enable you to change the appearance and layout of all the pages in a Web site, just by editing one single file! </a:t>
            </a:r>
          </a:p>
          <a:p>
            <a:pPr lvl="1"/>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00"/>
                </a:solidFill>
                <a:latin typeface="Verdana"/>
              </a:rPr>
              <a:t>Background Image – Set no-repeat </a:t>
            </a:r>
            <a:endParaRPr lang="en-US" dirty="0"/>
          </a:p>
        </p:txBody>
      </p:sp>
      <p:sp>
        <p:nvSpPr>
          <p:cNvPr id="3" name="Content Placeholder 2"/>
          <p:cNvSpPr>
            <a:spLocks noGrp="1"/>
          </p:cNvSpPr>
          <p:nvPr>
            <p:ph idx="1"/>
          </p:nvPr>
        </p:nvSpPr>
        <p:spPr>
          <a:xfrm>
            <a:off x="228600" y="1600200"/>
            <a:ext cx="8915400" cy="4525963"/>
          </a:xfrm>
        </p:spPr>
        <p:txBody>
          <a:bodyPr>
            <a:normAutofit fontScale="85000" lnSpcReduction="20000"/>
          </a:bodyPr>
          <a:lstStyle/>
          <a:p>
            <a:r>
              <a:rPr lang="en-US" dirty="0">
                <a:solidFill>
                  <a:srgbClr val="000000"/>
                </a:solidFill>
                <a:latin typeface="Verdana"/>
              </a:rPr>
              <a:t>When using a background image, use an image that does not disturb the text. </a:t>
            </a:r>
          </a:p>
          <a:p>
            <a:r>
              <a:rPr lang="en-US" dirty="0">
                <a:solidFill>
                  <a:srgbClr val="000000"/>
                </a:solidFill>
                <a:latin typeface="Verdana"/>
              </a:rPr>
              <a:t>Showing the image only once is specified by the background-repeat property: </a:t>
            </a:r>
          </a:p>
          <a:p>
            <a:pPr>
              <a:buNone/>
            </a:pPr>
            <a:r>
              <a:rPr lang="en-US" sz="3600" dirty="0">
                <a:solidFill>
                  <a:srgbClr val="000000"/>
                </a:solidFill>
                <a:latin typeface="Verdana"/>
              </a:rPr>
              <a:t>Example </a:t>
            </a:r>
          </a:p>
          <a:p>
            <a:pPr>
              <a:buNone/>
            </a:pPr>
            <a:r>
              <a:rPr lang="en-US" sz="3600" dirty="0">
                <a:solidFill>
                  <a:srgbClr val="000000"/>
                </a:solidFill>
                <a:latin typeface="Courier New"/>
              </a:rPr>
              <a:t>Body</a:t>
            </a:r>
          </a:p>
          <a:p>
            <a:pPr>
              <a:buNone/>
            </a:pPr>
            <a:r>
              <a:rPr lang="en-US" sz="3600" dirty="0">
                <a:solidFill>
                  <a:srgbClr val="000000"/>
                </a:solidFill>
                <a:latin typeface="Courier New"/>
              </a:rPr>
              <a:t>{ </a:t>
            </a:r>
          </a:p>
          <a:p>
            <a:pPr>
              <a:buNone/>
            </a:pPr>
            <a:r>
              <a:rPr lang="en-US" dirty="0">
                <a:solidFill>
                  <a:srgbClr val="000000"/>
                </a:solidFill>
                <a:latin typeface="Courier New"/>
              </a:rPr>
              <a:t>	</a:t>
            </a:r>
            <a:r>
              <a:rPr lang="en-US" dirty="0" err="1">
                <a:solidFill>
                  <a:srgbClr val="000000"/>
                </a:solidFill>
                <a:latin typeface="Courier New"/>
              </a:rPr>
              <a:t>backgroundimage:url</a:t>
            </a:r>
            <a:r>
              <a:rPr lang="en-US" dirty="0">
                <a:solidFill>
                  <a:srgbClr val="000000"/>
                </a:solidFill>
                <a:latin typeface="Courier New"/>
              </a:rPr>
              <a:t>('img_tree.png');</a:t>
            </a:r>
            <a:endParaRPr lang="en-US" sz="3600" dirty="0">
              <a:solidFill>
                <a:srgbClr val="000000"/>
              </a:solidFill>
              <a:latin typeface="Courier New"/>
            </a:endParaRPr>
          </a:p>
          <a:p>
            <a:pPr>
              <a:buNone/>
            </a:pPr>
            <a:r>
              <a:rPr lang="en-US" sz="3600" dirty="0">
                <a:solidFill>
                  <a:srgbClr val="000000"/>
                </a:solidFill>
                <a:latin typeface="Courier New"/>
              </a:rPr>
              <a:t>	background-</a:t>
            </a:r>
            <a:r>
              <a:rPr lang="en-US" sz="3600" dirty="0" err="1">
                <a:solidFill>
                  <a:srgbClr val="000000"/>
                </a:solidFill>
                <a:latin typeface="Courier New"/>
              </a:rPr>
              <a:t>repeat:no</a:t>
            </a:r>
            <a:r>
              <a:rPr lang="en-US" sz="3600" dirty="0">
                <a:solidFill>
                  <a:srgbClr val="000000"/>
                </a:solidFill>
                <a:latin typeface="Courier New"/>
              </a:rPr>
              <a:t>-repeat; </a:t>
            </a:r>
          </a:p>
          <a:p>
            <a:pPr>
              <a:buNone/>
            </a:pPr>
            <a:r>
              <a:rPr lang="en-US" sz="3600" dirty="0">
                <a:solidFill>
                  <a:srgbClr val="000000"/>
                </a:solidFill>
                <a:latin typeface="Courier New"/>
              </a:rPr>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CSS background-attachment</a:t>
            </a:r>
            <a:br>
              <a:rPr lang="en-US" dirty="0"/>
            </a:br>
            <a:endParaRPr lang="en-US" dirty="0"/>
          </a:p>
        </p:txBody>
      </p:sp>
      <p:sp>
        <p:nvSpPr>
          <p:cNvPr id="3" name="Content Placeholder 2"/>
          <p:cNvSpPr>
            <a:spLocks noGrp="1"/>
          </p:cNvSpPr>
          <p:nvPr>
            <p:ph idx="1"/>
          </p:nvPr>
        </p:nvSpPr>
        <p:spPr>
          <a:xfrm>
            <a:off x="457200" y="762000"/>
            <a:ext cx="8229600" cy="5364163"/>
          </a:xfrm>
        </p:spPr>
        <p:txBody>
          <a:bodyPr>
            <a:normAutofit lnSpcReduction="10000"/>
          </a:bodyPr>
          <a:lstStyle/>
          <a:p>
            <a:r>
              <a:rPr lang="en-US" dirty="0"/>
              <a:t>The background-attachment property is used to specify if the background image is fixed or scroll with the rest of the page in browser window. </a:t>
            </a:r>
          </a:p>
          <a:p>
            <a:r>
              <a:rPr lang="en-US" dirty="0"/>
              <a:t>If you set fixed the background image then the image will not move during scrolling in the browser. </a:t>
            </a:r>
          </a:p>
          <a:p>
            <a:r>
              <a:rPr lang="en-US" dirty="0"/>
              <a:t>example with fixed background image.</a:t>
            </a:r>
          </a:p>
          <a:p>
            <a:pPr lvl="2">
              <a:buNone/>
            </a:pPr>
            <a:r>
              <a:rPr lang="en-US" b="1" dirty="0"/>
              <a:t>background: white </a:t>
            </a:r>
            <a:r>
              <a:rPr lang="en-US" b="1" dirty="0" err="1"/>
              <a:t>url</a:t>
            </a:r>
            <a:r>
              <a:rPr lang="en-US" b="1" dirty="0"/>
              <a:t>('bbb.gif');  </a:t>
            </a:r>
          </a:p>
          <a:p>
            <a:pPr lvl="2">
              <a:buNone/>
            </a:pPr>
            <a:r>
              <a:rPr lang="en-US" b="1" dirty="0"/>
              <a:t>background-repeat: no-repeat;  </a:t>
            </a:r>
          </a:p>
          <a:p>
            <a:pPr lvl="2">
              <a:buNone/>
            </a:pPr>
            <a:r>
              <a:rPr lang="en-US" b="1" dirty="0"/>
              <a:t>background-attachment: fixed;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CSS background-position</a:t>
            </a:r>
            <a:br>
              <a:rPr lang="en-US" dirty="0"/>
            </a:br>
            <a:endParaRPr lang="en-US" dirty="0"/>
          </a:p>
        </p:txBody>
      </p:sp>
      <p:sp>
        <p:nvSpPr>
          <p:cNvPr id="3" name="Content Placeholder 2"/>
          <p:cNvSpPr>
            <a:spLocks noGrp="1"/>
          </p:cNvSpPr>
          <p:nvPr>
            <p:ph idx="1"/>
          </p:nvPr>
        </p:nvSpPr>
        <p:spPr>
          <a:xfrm>
            <a:off x="457200" y="685800"/>
            <a:ext cx="8229600" cy="5440363"/>
          </a:xfrm>
        </p:spPr>
        <p:txBody>
          <a:bodyPr>
            <a:normAutofit fontScale="62500" lnSpcReduction="20000"/>
          </a:bodyPr>
          <a:lstStyle/>
          <a:p>
            <a:r>
              <a:rPr lang="en-US" sz="4100" dirty="0"/>
              <a:t>The background-position property is used to define the initial position of the background image. By default, the background image is placed on the top-left of the webpage.</a:t>
            </a:r>
          </a:p>
          <a:p>
            <a:r>
              <a:rPr lang="en-US" sz="4100" dirty="0"/>
              <a:t>You can set the following positions:</a:t>
            </a:r>
          </a:p>
          <a:p>
            <a:pPr lvl="1">
              <a:buNone/>
            </a:pPr>
            <a:r>
              <a:rPr lang="en-US" sz="4100" dirty="0"/>
              <a:t>center</a:t>
            </a:r>
          </a:p>
          <a:p>
            <a:pPr lvl="1">
              <a:buNone/>
            </a:pPr>
            <a:r>
              <a:rPr lang="en-US" sz="4100" dirty="0"/>
              <a:t>top</a:t>
            </a:r>
          </a:p>
          <a:p>
            <a:pPr lvl="1">
              <a:buNone/>
            </a:pPr>
            <a:r>
              <a:rPr lang="en-US" sz="4100" dirty="0"/>
              <a:t>bottom</a:t>
            </a:r>
          </a:p>
          <a:p>
            <a:pPr lvl="1">
              <a:buNone/>
            </a:pPr>
            <a:r>
              <a:rPr lang="en-US" sz="4100" dirty="0"/>
              <a:t>left</a:t>
            </a:r>
          </a:p>
          <a:p>
            <a:pPr lvl="1">
              <a:buNone/>
            </a:pPr>
            <a:r>
              <a:rPr lang="en-US" sz="4100" dirty="0"/>
              <a:t>Right</a:t>
            </a:r>
          </a:p>
          <a:p>
            <a:pPr lvl="1">
              <a:buNone/>
            </a:pPr>
            <a:r>
              <a:rPr lang="en-US" sz="4600" b="1" dirty="0"/>
              <a:t>Example:</a:t>
            </a:r>
          </a:p>
          <a:p>
            <a:pPr>
              <a:buNone/>
            </a:pPr>
            <a:r>
              <a:rPr lang="en-US" sz="4600" b="1" dirty="0"/>
              <a:t>		background-position: center;   </a:t>
            </a:r>
          </a:p>
          <a:p>
            <a:pPr>
              <a:buNone/>
            </a:pPr>
            <a:br>
              <a:rPr lang="en-US" dirty="0"/>
            </a:br>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Background - Shorthand property </a:t>
            </a:r>
          </a:p>
        </p:txBody>
      </p:sp>
      <p:sp>
        <p:nvSpPr>
          <p:cNvPr id="3" name="Content Placeholder 2"/>
          <p:cNvSpPr>
            <a:spLocks noGrp="1"/>
          </p:cNvSpPr>
          <p:nvPr>
            <p:ph idx="1"/>
          </p:nvPr>
        </p:nvSpPr>
        <p:spPr/>
        <p:txBody>
          <a:bodyPr>
            <a:normAutofit fontScale="62500" lnSpcReduction="20000"/>
          </a:bodyPr>
          <a:lstStyle/>
          <a:p>
            <a:r>
              <a:rPr lang="en-US" dirty="0">
                <a:solidFill>
                  <a:srgbClr val="000000"/>
                </a:solidFill>
                <a:latin typeface="Verdana"/>
              </a:rPr>
              <a:t>The shorthand property for background is simply "background": </a:t>
            </a:r>
          </a:p>
          <a:p>
            <a:pPr>
              <a:buNone/>
            </a:pPr>
            <a:r>
              <a:rPr lang="en-US" sz="3600" dirty="0">
                <a:solidFill>
                  <a:srgbClr val="000000"/>
                </a:solidFill>
                <a:latin typeface="Verdana"/>
              </a:rPr>
              <a:t>Example </a:t>
            </a:r>
          </a:p>
          <a:p>
            <a:pPr>
              <a:buNone/>
            </a:pPr>
            <a:r>
              <a:rPr lang="en-US" dirty="0">
                <a:solidFill>
                  <a:srgbClr val="000000"/>
                </a:solidFill>
                <a:latin typeface="Courier New"/>
              </a:rPr>
              <a:t>Body</a:t>
            </a:r>
          </a:p>
          <a:p>
            <a:pPr>
              <a:buNone/>
            </a:pPr>
            <a:r>
              <a:rPr lang="en-US" dirty="0">
                <a:solidFill>
                  <a:srgbClr val="000000"/>
                </a:solidFill>
                <a:latin typeface="Courier New"/>
              </a:rPr>
              <a:t> {</a:t>
            </a:r>
          </a:p>
          <a:p>
            <a:pPr>
              <a:buNone/>
            </a:pPr>
            <a:r>
              <a:rPr lang="en-US" dirty="0">
                <a:solidFill>
                  <a:srgbClr val="000000"/>
                </a:solidFill>
                <a:latin typeface="Courier New"/>
              </a:rPr>
              <a:t>background:#</a:t>
            </a:r>
            <a:r>
              <a:rPr lang="en-US" dirty="0" err="1">
                <a:solidFill>
                  <a:srgbClr val="000000"/>
                </a:solidFill>
                <a:latin typeface="Courier New"/>
              </a:rPr>
              <a:t>ffffff</a:t>
            </a:r>
            <a:r>
              <a:rPr lang="en-US" dirty="0">
                <a:solidFill>
                  <a:srgbClr val="000000"/>
                </a:solidFill>
                <a:latin typeface="Courier New"/>
              </a:rPr>
              <a:t> </a:t>
            </a:r>
            <a:r>
              <a:rPr lang="en-US" dirty="0" err="1">
                <a:solidFill>
                  <a:srgbClr val="000000"/>
                </a:solidFill>
                <a:latin typeface="Courier New"/>
              </a:rPr>
              <a:t>url</a:t>
            </a:r>
            <a:r>
              <a:rPr lang="en-US" dirty="0">
                <a:solidFill>
                  <a:srgbClr val="000000"/>
                </a:solidFill>
                <a:latin typeface="Courier New"/>
              </a:rPr>
              <a:t>('img_tree.png') no-repeat right top;</a:t>
            </a:r>
          </a:p>
          <a:p>
            <a:pPr>
              <a:buNone/>
            </a:pPr>
            <a:r>
              <a:rPr lang="en-US" dirty="0">
                <a:solidFill>
                  <a:srgbClr val="000000"/>
                </a:solidFill>
                <a:latin typeface="Courier New"/>
              </a:rPr>
              <a:t>} </a:t>
            </a:r>
          </a:p>
          <a:p>
            <a:pPr>
              <a:buNone/>
            </a:pPr>
            <a:r>
              <a:rPr lang="en-US" dirty="0">
                <a:solidFill>
                  <a:srgbClr val="000000"/>
                </a:solidFill>
                <a:latin typeface="Verdana"/>
              </a:rPr>
              <a:t>When using the shorthand property the order of the property values are: </a:t>
            </a:r>
          </a:p>
          <a:p>
            <a:r>
              <a:rPr lang="en-US" dirty="0">
                <a:solidFill>
                  <a:srgbClr val="000000"/>
                </a:solidFill>
                <a:latin typeface="Verdana"/>
              </a:rPr>
              <a:t>background-color </a:t>
            </a:r>
          </a:p>
          <a:p>
            <a:r>
              <a:rPr lang="en-US" dirty="0">
                <a:solidFill>
                  <a:srgbClr val="000000"/>
                </a:solidFill>
                <a:latin typeface="Verdana"/>
              </a:rPr>
              <a:t>background-image </a:t>
            </a:r>
          </a:p>
          <a:p>
            <a:r>
              <a:rPr lang="en-US" dirty="0">
                <a:solidFill>
                  <a:srgbClr val="000000"/>
                </a:solidFill>
                <a:latin typeface="Verdana"/>
              </a:rPr>
              <a:t>background-repeat </a:t>
            </a:r>
          </a:p>
          <a:p>
            <a:r>
              <a:rPr lang="en-US" dirty="0">
                <a:solidFill>
                  <a:srgbClr val="000000"/>
                </a:solidFill>
                <a:latin typeface="Verdana"/>
              </a:rPr>
              <a:t>background-attachment </a:t>
            </a:r>
          </a:p>
          <a:p>
            <a:r>
              <a:rPr lang="en-US" dirty="0">
                <a:solidFill>
                  <a:srgbClr val="000000"/>
                </a:solidFill>
                <a:latin typeface="Verdana"/>
              </a:rPr>
              <a:t>background-position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en-US" dirty="0">
                <a:solidFill>
                  <a:srgbClr val="610B38"/>
                </a:solidFill>
                <a:latin typeface="erdana"/>
              </a:rPr>
            </a:br>
            <a:r>
              <a:rPr lang="en-US" dirty="0">
                <a:solidFill>
                  <a:srgbClr val="610B38"/>
                </a:solidFill>
                <a:latin typeface="erdana"/>
              </a:rPr>
              <a:t>CSS Border</a:t>
            </a:r>
            <a:br>
              <a:rPr lang="en-US" dirty="0">
                <a:solidFill>
                  <a:srgbClr val="610B38"/>
                </a:solidFill>
                <a:latin typeface="erdana"/>
              </a:rPr>
            </a:br>
            <a:br>
              <a:rPr lang="en-US" dirty="0"/>
            </a:br>
            <a:endParaRPr lang="en-US" dirty="0"/>
          </a:p>
        </p:txBody>
      </p:sp>
      <p:sp>
        <p:nvSpPr>
          <p:cNvPr id="3" name="Content Placeholder 2"/>
          <p:cNvSpPr>
            <a:spLocks noGrp="1"/>
          </p:cNvSpPr>
          <p:nvPr>
            <p:ph idx="1"/>
          </p:nvPr>
        </p:nvSpPr>
        <p:spPr>
          <a:xfrm>
            <a:off x="457200" y="685800"/>
            <a:ext cx="8229600" cy="5440363"/>
          </a:xfrm>
        </p:spPr>
        <p:txBody>
          <a:bodyPr>
            <a:normAutofit lnSpcReduction="10000"/>
          </a:bodyPr>
          <a:lstStyle/>
          <a:p>
            <a:r>
              <a:rPr lang="en-US" dirty="0"/>
              <a:t>The CSS border is a shorthand property used to set the border on an element.</a:t>
            </a:r>
          </a:p>
          <a:p>
            <a:r>
              <a:rPr lang="en-US" dirty="0"/>
              <a:t>The CSS border properties are use to specify the style, color and size of the border of an element. The CSS border properties are given below</a:t>
            </a:r>
          </a:p>
          <a:p>
            <a:r>
              <a:rPr lang="en-US" dirty="0"/>
              <a:t>border-style</a:t>
            </a:r>
          </a:p>
          <a:p>
            <a:r>
              <a:rPr lang="en-US" dirty="0"/>
              <a:t>border-color</a:t>
            </a:r>
          </a:p>
          <a:p>
            <a:r>
              <a:rPr lang="en-US" dirty="0"/>
              <a:t>border-width</a:t>
            </a:r>
          </a:p>
          <a:p>
            <a:r>
              <a:rPr lang="en-US" dirty="0"/>
              <a:t>border-radius</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CSS border-style</a:t>
            </a:r>
            <a:br>
              <a:rPr lang="en-US" dirty="0"/>
            </a:br>
            <a:endParaRPr lang="en-US" dirty="0"/>
          </a:p>
        </p:txBody>
      </p:sp>
      <p:sp>
        <p:nvSpPr>
          <p:cNvPr id="3" name="Content Placeholder 2"/>
          <p:cNvSpPr>
            <a:spLocks noGrp="1"/>
          </p:cNvSpPr>
          <p:nvPr>
            <p:ph idx="1"/>
          </p:nvPr>
        </p:nvSpPr>
        <p:spPr>
          <a:xfrm>
            <a:off x="457200" y="762000"/>
            <a:ext cx="8229600" cy="5135563"/>
          </a:xfrm>
        </p:spPr>
        <p:txBody>
          <a:bodyPr/>
          <a:lstStyle/>
          <a:p>
            <a:r>
              <a:rPr lang="en-US" dirty="0"/>
              <a:t>The Border style property is used to specify the border type which you want to display on the web page.</a:t>
            </a:r>
          </a:p>
          <a:p>
            <a:pPr>
              <a:buNone/>
            </a:pPr>
            <a:br>
              <a:rPr lang="en-US" dirty="0"/>
            </a:br>
            <a:endParaRPr lang="en-US" dirty="0"/>
          </a:p>
        </p:txBody>
      </p:sp>
      <p:pic>
        <p:nvPicPr>
          <p:cNvPr id="1027" name="Picture 3"/>
          <p:cNvPicPr>
            <a:picLocks noChangeAspect="1" noChangeArrowheads="1"/>
          </p:cNvPicPr>
          <p:nvPr/>
        </p:nvPicPr>
        <p:blipFill>
          <a:blip r:embed="rId2"/>
          <a:srcRect/>
          <a:stretch>
            <a:fillRect/>
          </a:stretch>
        </p:blipFill>
        <p:spPr bwMode="auto">
          <a:xfrm>
            <a:off x="381000" y="2286000"/>
            <a:ext cx="8534400" cy="4372531"/>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CSS border-width</a:t>
            </a:r>
            <a:br>
              <a:rPr lang="en-US" dirty="0"/>
            </a:b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a:t>The border-width property is used to set the border's width. </a:t>
            </a:r>
          </a:p>
          <a:p>
            <a:r>
              <a:rPr lang="en-US" dirty="0"/>
              <a:t>It is set in pixels. </a:t>
            </a:r>
          </a:p>
          <a:p>
            <a:r>
              <a:rPr lang="en-US" dirty="0"/>
              <a:t>You can also use the one of the three pre-defined values, thin, medium or thick to set the width of the border.</a:t>
            </a:r>
          </a:p>
          <a:p>
            <a:pPr>
              <a:buNone/>
            </a:pPr>
            <a:r>
              <a:rPr lang="en-US" dirty="0"/>
              <a:t>		 border-width: 5px;  </a:t>
            </a:r>
          </a:p>
          <a:p>
            <a:pPr>
              <a:buNone/>
            </a:pPr>
            <a:r>
              <a:rPr lang="en-US" dirty="0"/>
              <a:t>		 border-width: medium;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CSS border-color</a:t>
            </a:r>
            <a:br>
              <a:rPr lang="en-US" dirty="0"/>
            </a:b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lgn="just">
              <a:buNone/>
            </a:pPr>
            <a:r>
              <a:rPr lang="en-US" dirty="0"/>
              <a:t>There are three methods to set the color of the border.</a:t>
            </a:r>
          </a:p>
          <a:p>
            <a:pPr algn="just">
              <a:buFont typeface="Wingdings" pitchFamily="2" charset="2"/>
              <a:buChar char="§"/>
            </a:pPr>
            <a:r>
              <a:rPr lang="en-US" dirty="0"/>
              <a:t>Name: It specifies the color name. For example: "red".</a:t>
            </a:r>
          </a:p>
          <a:p>
            <a:pPr algn="just">
              <a:buFont typeface="Wingdings" pitchFamily="2" charset="2"/>
              <a:buChar char="§"/>
            </a:pPr>
            <a:r>
              <a:rPr lang="en-US" dirty="0"/>
              <a:t>RGB: It specifies the RGB value of the color. For example: "</a:t>
            </a:r>
            <a:r>
              <a:rPr lang="en-US" dirty="0" err="1"/>
              <a:t>rgb</a:t>
            </a:r>
            <a:r>
              <a:rPr lang="en-US" dirty="0"/>
              <a:t>(255,0,0)".</a:t>
            </a:r>
          </a:p>
          <a:p>
            <a:pPr algn="just">
              <a:buFont typeface="Wingdings" pitchFamily="2" charset="2"/>
              <a:buChar char="§"/>
            </a:pPr>
            <a:r>
              <a:rPr lang="en-US" dirty="0"/>
              <a:t>Hex: It specifies the hex value of the color. For example: "#ff0000".</a:t>
            </a:r>
          </a:p>
          <a:p>
            <a:pPr algn="just">
              <a:buNone/>
            </a:pPr>
            <a:r>
              <a:rPr lang="en-US" dirty="0"/>
              <a:t>	Ex.   </a:t>
            </a:r>
            <a:r>
              <a:rPr lang="en-US" b="1" dirty="0"/>
              <a:t>border-color: #98bf21;  </a:t>
            </a:r>
          </a:p>
          <a:p>
            <a:pPr>
              <a:buNone/>
            </a:pPr>
            <a:br>
              <a:rPr lang="en-US" dirty="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US" dirty="0">
                <a:solidFill>
                  <a:srgbClr val="610B38"/>
                </a:solidFill>
                <a:latin typeface="erdana"/>
              </a:rPr>
            </a:br>
            <a:r>
              <a:rPr lang="en-US" dirty="0">
                <a:solidFill>
                  <a:srgbClr val="610B38"/>
                </a:solidFill>
                <a:latin typeface="erdana"/>
              </a:rPr>
              <a:t>CSS Margin</a:t>
            </a:r>
            <a:br>
              <a:rPr lang="en-US" dirty="0">
                <a:solidFill>
                  <a:srgbClr val="610B38"/>
                </a:solidFill>
                <a:latin typeface="erdana"/>
              </a:rPr>
            </a:b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a:buFont typeface="Wingdings" pitchFamily="2" charset="2"/>
              <a:buChar char="§"/>
            </a:pPr>
            <a:r>
              <a:rPr lang="en-US" dirty="0">
                <a:solidFill>
                  <a:srgbClr val="000000"/>
                </a:solidFill>
                <a:latin typeface="verdana"/>
              </a:rPr>
              <a:t>CSS Margin property is used to define the space around elements.</a:t>
            </a:r>
          </a:p>
          <a:p>
            <a:pPr algn="just">
              <a:buFont typeface="Wingdings" pitchFamily="2" charset="2"/>
              <a:buChar char="§"/>
            </a:pPr>
            <a:r>
              <a:rPr lang="en-US" dirty="0">
                <a:solidFill>
                  <a:srgbClr val="000000"/>
                </a:solidFill>
                <a:latin typeface="verdana"/>
              </a:rPr>
              <a:t>It clears an area around the element.</a:t>
            </a:r>
          </a:p>
          <a:p>
            <a:pPr algn="just">
              <a:buFont typeface="Wingdings" pitchFamily="2" charset="2"/>
              <a:buChar char="§"/>
            </a:pPr>
            <a:r>
              <a:rPr lang="en-US" dirty="0">
                <a:solidFill>
                  <a:srgbClr val="000000"/>
                </a:solidFill>
                <a:latin typeface="verdana"/>
              </a:rPr>
              <a:t>Top, bottom, left and right margin can be changed independently using separate properties.</a:t>
            </a:r>
          </a:p>
          <a:p>
            <a:pPr lvl="1"/>
            <a:r>
              <a:rPr lang="en-US" dirty="0">
                <a:hlinkClick r:id="rId2"/>
              </a:rPr>
              <a:t>margin-top</a:t>
            </a:r>
            <a:endParaRPr lang="en-US" dirty="0"/>
          </a:p>
          <a:p>
            <a:pPr lvl="1"/>
            <a:r>
              <a:rPr lang="en-US" dirty="0">
                <a:hlinkClick r:id="rId3"/>
              </a:rPr>
              <a:t>margin-right</a:t>
            </a:r>
            <a:endParaRPr lang="en-US" dirty="0"/>
          </a:p>
          <a:p>
            <a:pPr lvl="1"/>
            <a:r>
              <a:rPr lang="en-US" dirty="0">
                <a:hlinkClick r:id="rId4"/>
              </a:rPr>
              <a:t>margin-bottom</a:t>
            </a:r>
            <a:endParaRPr lang="en-US" dirty="0"/>
          </a:p>
          <a:p>
            <a:pPr lvl="1"/>
            <a:r>
              <a:rPr lang="en-US" dirty="0">
                <a:hlinkClick r:id="rId5"/>
              </a:rPr>
              <a:t>margin-left</a:t>
            </a:r>
            <a:endParaRPr lang="en-US" dirty="0"/>
          </a:p>
          <a:p>
            <a:pPr algn="just">
              <a:buFont typeface="Wingdings" pitchFamily="2" charset="2"/>
              <a:buChar char="§"/>
            </a:pPr>
            <a:r>
              <a:rPr lang="en-US" dirty="0">
                <a:solidFill>
                  <a:srgbClr val="000000"/>
                </a:solidFill>
                <a:latin typeface="verdana"/>
              </a:rPr>
              <a:t> You can also change all properties at once by using shorthand margin property.</a:t>
            </a:r>
          </a:p>
          <a:p>
            <a:pPr algn="just">
              <a:buNone/>
            </a:pPr>
            <a:r>
              <a:rPr lang="en-US" dirty="0"/>
              <a:t>		</a:t>
            </a:r>
            <a:r>
              <a:rPr lang="en-US" b="1" dirty="0"/>
              <a:t>margin: 10px 5px 15px 20px;</a:t>
            </a:r>
            <a:endParaRPr lang="en-US" b="1" dirty="0">
              <a:solidFill>
                <a:srgbClr val="000000"/>
              </a:solidFill>
              <a:latin typeface="verdana"/>
            </a:endParaRPr>
          </a:p>
          <a:p>
            <a:pPr algn="just">
              <a:buFont typeface="Wingdings" pitchFamily="2" charset="2"/>
              <a:buChar char="§"/>
            </a:pPr>
            <a:endParaRPr lang="en-US" dirty="0">
              <a:solidFill>
                <a:srgbClr val="000000"/>
              </a:solidFill>
              <a:latin typeface="verdana"/>
            </a:endParaRPr>
          </a:p>
          <a:p>
            <a:pPr algn="just">
              <a:buFont typeface="Wingdings" pitchFamily="2" charset="2"/>
              <a:buChar cha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62500" lnSpcReduction="20000"/>
          </a:bodyPr>
          <a:lstStyle/>
          <a:p>
            <a:r>
              <a:rPr lang="en-US" b="1" dirty="0">
                <a:solidFill>
                  <a:srgbClr val="000000"/>
                </a:solidFill>
                <a:latin typeface="Verdana"/>
              </a:rPr>
              <a:t>If the margin property has four values:</a:t>
            </a:r>
            <a:endParaRPr lang="en-US" dirty="0">
              <a:solidFill>
                <a:srgbClr val="000000"/>
              </a:solidFill>
              <a:latin typeface="Verdana"/>
            </a:endParaRPr>
          </a:p>
          <a:p>
            <a:pPr>
              <a:buFont typeface="Arial"/>
              <a:buChar char="•"/>
            </a:pPr>
            <a:r>
              <a:rPr lang="en-US" dirty="0">
                <a:solidFill>
                  <a:srgbClr val="000000"/>
                </a:solidFill>
                <a:latin typeface="Verdana"/>
              </a:rPr>
              <a:t>margin: 10px 5px 15px 20px;</a:t>
            </a:r>
          </a:p>
          <a:p>
            <a:pPr lvl="1">
              <a:buFont typeface="Arial"/>
              <a:buChar char="•"/>
            </a:pPr>
            <a:r>
              <a:rPr lang="en-US" dirty="0">
                <a:solidFill>
                  <a:srgbClr val="000000"/>
                </a:solidFill>
                <a:latin typeface="Verdana"/>
              </a:rPr>
              <a:t>top margin is 10px</a:t>
            </a:r>
          </a:p>
          <a:p>
            <a:pPr lvl="1">
              <a:buFont typeface="Arial"/>
              <a:buChar char="•"/>
            </a:pPr>
            <a:r>
              <a:rPr lang="en-US" dirty="0">
                <a:solidFill>
                  <a:srgbClr val="000000"/>
                </a:solidFill>
                <a:latin typeface="Verdana"/>
              </a:rPr>
              <a:t>right margin is 5px</a:t>
            </a:r>
          </a:p>
          <a:p>
            <a:pPr lvl="1">
              <a:buFont typeface="Arial"/>
              <a:buChar char="•"/>
            </a:pPr>
            <a:r>
              <a:rPr lang="en-US" dirty="0">
                <a:solidFill>
                  <a:srgbClr val="000000"/>
                </a:solidFill>
                <a:latin typeface="Verdana"/>
              </a:rPr>
              <a:t>bottom margin is 15px</a:t>
            </a:r>
          </a:p>
          <a:p>
            <a:pPr lvl="1">
              <a:buFont typeface="Arial"/>
              <a:buChar char="•"/>
            </a:pPr>
            <a:r>
              <a:rPr lang="en-US" dirty="0">
                <a:solidFill>
                  <a:srgbClr val="000000"/>
                </a:solidFill>
                <a:latin typeface="Verdana"/>
              </a:rPr>
              <a:t>left margin is 20px</a:t>
            </a:r>
          </a:p>
          <a:p>
            <a:r>
              <a:rPr lang="en-US" b="1" dirty="0">
                <a:solidFill>
                  <a:srgbClr val="000000"/>
                </a:solidFill>
                <a:latin typeface="Verdana"/>
              </a:rPr>
              <a:t>If the margin property has three values:</a:t>
            </a:r>
            <a:endParaRPr lang="en-US" dirty="0">
              <a:solidFill>
                <a:srgbClr val="000000"/>
              </a:solidFill>
              <a:latin typeface="Verdana"/>
            </a:endParaRPr>
          </a:p>
          <a:p>
            <a:pPr>
              <a:buFont typeface="Arial"/>
              <a:buChar char="•"/>
            </a:pPr>
            <a:r>
              <a:rPr lang="en-US" dirty="0">
                <a:solidFill>
                  <a:srgbClr val="000000"/>
                </a:solidFill>
                <a:latin typeface="Verdana"/>
              </a:rPr>
              <a:t>margin: 10px 5px 15px;</a:t>
            </a:r>
          </a:p>
          <a:p>
            <a:pPr lvl="1">
              <a:buFont typeface="Arial"/>
              <a:buChar char="•"/>
            </a:pPr>
            <a:r>
              <a:rPr lang="en-US" dirty="0">
                <a:solidFill>
                  <a:srgbClr val="000000"/>
                </a:solidFill>
                <a:latin typeface="Verdana"/>
              </a:rPr>
              <a:t>top margin is 10px</a:t>
            </a:r>
          </a:p>
          <a:p>
            <a:pPr lvl="1">
              <a:buFont typeface="Arial"/>
              <a:buChar char="•"/>
            </a:pPr>
            <a:r>
              <a:rPr lang="en-US" dirty="0">
                <a:solidFill>
                  <a:srgbClr val="000000"/>
                </a:solidFill>
                <a:latin typeface="Verdana"/>
              </a:rPr>
              <a:t>right and left margins are 5px</a:t>
            </a:r>
          </a:p>
          <a:p>
            <a:pPr lvl="1">
              <a:buFont typeface="Arial"/>
              <a:buChar char="•"/>
            </a:pPr>
            <a:r>
              <a:rPr lang="en-US" dirty="0">
                <a:solidFill>
                  <a:srgbClr val="000000"/>
                </a:solidFill>
                <a:latin typeface="Verdana"/>
              </a:rPr>
              <a:t>bottom margin is 15px</a:t>
            </a:r>
          </a:p>
          <a:p>
            <a:r>
              <a:rPr lang="en-US" b="1" dirty="0">
                <a:solidFill>
                  <a:srgbClr val="000000"/>
                </a:solidFill>
                <a:latin typeface="Verdana"/>
              </a:rPr>
              <a:t>If the margin property has two values:</a:t>
            </a:r>
            <a:endParaRPr lang="en-US" dirty="0">
              <a:solidFill>
                <a:srgbClr val="000000"/>
              </a:solidFill>
              <a:latin typeface="Verdana"/>
            </a:endParaRPr>
          </a:p>
          <a:p>
            <a:pPr>
              <a:buFont typeface="Arial"/>
              <a:buChar char="•"/>
            </a:pPr>
            <a:r>
              <a:rPr lang="en-US" dirty="0">
                <a:solidFill>
                  <a:srgbClr val="000000"/>
                </a:solidFill>
                <a:latin typeface="Verdana"/>
              </a:rPr>
              <a:t>margin: 10px 5px;</a:t>
            </a:r>
          </a:p>
          <a:p>
            <a:pPr lvl="1">
              <a:buFont typeface="Arial"/>
              <a:buChar char="•"/>
            </a:pPr>
            <a:r>
              <a:rPr lang="en-US" dirty="0">
                <a:solidFill>
                  <a:srgbClr val="000000"/>
                </a:solidFill>
                <a:latin typeface="Verdana"/>
              </a:rPr>
              <a:t>top and bottom margins are 10px</a:t>
            </a:r>
          </a:p>
          <a:p>
            <a:pPr lvl="1">
              <a:buFont typeface="Arial"/>
              <a:buChar char="•"/>
            </a:pPr>
            <a:r>
              <a:rPr lang="en-US" dirty="0">
                <a:solidFill>
                  <a:srgbClr val="000000"/>
                </a:solidFill>
                <a:latin typeface="Verdana"/>
              </a:rPr>
              <a:t>right and left margins are 5px</a:t>
            </a:r>
          </a:p>
          <a:p>
            <a:r>
              <a:rPr lang="en-US" b="1" dirty="0">
                <a:solidFill>
                  <a:srgbClr val="000000"/>
                </a:solidFill>
                <a:latin typeface="Verdana"/>
              </a:rPr>
              <a:t>If the margin property has one value:</a:t>
            </a:r>
            <a:endParaRPr lang="en-US" dirty="0">
              <a:solidFill>
                <a:srgbClr val="000000"/>
              </a:solidFill>
              <a:latin typeface="Verdana"/>
            </a:endParaRPr>
          </a:p>
          <a:p>
            <a:pPr>
              <a:buFont typeface="Arial"/>
              <a:buChar char="•"/>
            </a:pPr>
            <a:r>
              <a:rPr lang="en-US" dirty="0">
                <a:solidFill>
                  <a:srgbClr val="000000"/>
                </a:solidFill>
                <a:latin typeface="Verdana"/>
              </a:rPr>
              <a:t>margin: 10px;</a:t>
            </a:r>
          </a:p>
          <a:p>
            <a:pPr lvl="1">
              <a:buFont typeface="Arial"/>
              <a:buChar char="•"/>
            </a:pPr>
            <a:r>
              <a:rPr lang="en-US" dirty="0">
                <a:solidFill>
                  <a:srgbClr val="000000"/>
                </a:solidFill>
                <a:latin typeface="Verdana"/>
              </a:rPr>
              <a:t>all four margins are 10px</a:t>
            </a:r>
          </a:p>
          <a:p>
            <a:r>
              <a:rPr lang="en-US" b="1" dirty="0">
                <a:solidFill>
                  <a:srgbClr val="000000"/>
                </a:solidFill>
                <a:latin typeface="Verdana"/>
              </a:rPr>
              <a:t>Note:</a:t>
            </a:r>
            <a:r>
              <a:rPr lang="en-US" dirty="0">
                <a:solidFill>
                  <a:srgbClr val="000000"/>
                </a:solidFill>
                <a:latin typeface="Verdana"/>
              </a:rPr>
              <a:t> Negative values are allowed.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84238"/>
          </a:xfrm>
        </p:spPr>
        <p:txBody>
          <a:bodyPr>
            <a:normAutofit fontScale="90000"/>
          </a:bodyPr>
          <a:lstStyle/>
          <a:p>
            <a:pPr algn="l"/>
            <a:br>
              <a:rPr lang="en-US" sz="4000" dirty="0">
                <a:solidFill>
                  <a:srgbClr val="000000"/>
                </a:solidFill>
                <a:latin typeface="Verdana"/>
              </a:rPr>
            </a:br>
            <a:r>
              <a:rPr lang="en-US" sz="4000" dirty="0">
                <a:solidFill>
                  <a:srgbClr val="000000"/>
                </a:solidFill>
                <a:latin typeface="Verdana"/>
              </a:rPr>
              <a:t> </a:t>
            </a:r>
            <a:r>
              <a:rPr lang="en-US" dirty="0">
                <a:solidFill>
                  <a:srgbClr val="000000"/>
                </a:solidFill>
                <a:latin typeface="Verdana"/>
              </a:rPr>
              <a:t>CSS Syntax </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a:t>A CSS rule has two main parts: a selector, and one or more declarations: </a:t>
            </a:r>
          </a:p>
          <a:p>
            <a:pPr>
              <a:buNone/>
            </a:pPr>
            <a:endParaRPr lang="en-US" dirty="0"/>
          </a:p>
          <a:p>
            <a:pPr>
              <a:buNone/>
            </a:pPr>
            <a:r>
              <a:rPr lang="en-US" dirty="0"/>
              <a:t> </a:t>
            </a:r>
          </a:p>
          <a:p>
            <a:endParaRPr lang="en-US" dirty="0"/>
          </a:p>
          <a:p>
            <a:r>
              <a:rPr lang="en-US" dirty="0"/>
              <a:t>The selector is normally the HTML element you want to style. </a:t>
            </a:r>
          </a:p>
          <a:p>
            <a:r>
              <a:rPr lang="en-US" dirty="0"/>
              <a:t>Each declaration consists of a property and a value. </a:t>
            </a:r>
          </a:p>
          <a:p>
            <a:r>
              <a:rPr lang="en-US" dirty="0"/>
              <a:t>The property is the style attribute you want to change. Each property has a value. </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1981200" y="2362200"/>
            <a:ext cx="5419725" cy="11334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a:t> CSS Selectors </a:t>
            </a:r>
            <a:br>
              <a:rPr lang="en-US" b="1" dirty="0"/>
            </a:br>
            <a:endParaRPr lang="en-US" b="1" dirty="0"/>
          </a:p>
        </p:txBody>
      </p:sp>
      <p:sp>
        <p:nvSpPr>
          <p:cNvPr id="3" name="Content Placeholder 2"/>
          <p:cNvSpPr>
            <a:spLocks noGrp="1"/>
          </p:cNvSpPr>
          <p:nvPr>
            <p:ph idx="1"/>
          </p:nvPr>
        </p:nvSpPr>
        <p:spPr>
          <a:xfrm>
            <a:off x="457200" y="685800"/>
            <a:ext cx="8229600" cy="5440363"/>
          </a:xfrm>
        </p:spPr>
        <p:txBody>
          <a:bodyPr>
            <a:normAutofit fontScale="77500" lnSpcReduction="20000"/>
          </a:bodyPr>
          <a:lstStyle/>
          <a:p>
            <a:pPr>
              <a:buNone/>
            </a:pPr>
            <a:r>
              <a:rPr lang="en-US" dirty="0"/>
              <a:t>Three types of CSS Selectors </a:t>
            </a:r>
          </a:p>
          <a:p>
            <a:r>
              <a:rPr lang="en-US" dirty="0"/>
              <a:t> Element </a:t>
            </a:r>
          </a:p>
          <a:p>
            <a:r>
              <a:rPr lang="en-US" dirty="0"/>
              <a:t> Class </a:t>
            </a:r>
          </a:p>
          <a:p>
            <a:r>
              <a:rPr lang="en-US" dirty="0"/>
              <a:t> ID </a:t>
            </a:r>
          </a:p>
          <a:p>
            <a:pPr>
              <a:buNone/>
            </a:pPr>
            <a:r>
              <a:rPr lang="en-US" b="1" dirty="0"/>
              <a:t>CSS Element Selector Example:</a:t>
            </a:r>
          </a:p>
          <a:p>
            <a:r>
              <a:rPr lang="en-US" dirty="0"/>
              <a:t>A CSS declaration always ends with a semicolon, and declaration groups are surrounded by curly brackets: </a:t>
            </a:r>
          </a:p>
          <a:p>
            <a:pPr>
              <a:buNone/>
            </a:pPr>
            <a:r>
              <a:rPr lang="en-US" dirty="0"/>
              <a:t>		p {</a:t>
            </a:r>
            <a:r>
              <a:rPr lang="en-US" dirty="0" err="1"/>
              <a:t>color:red;text-align:center</a:t>
            </a:r>
            <a:r>
              <a:rPr lang="en-US" dirty="0"/>
              <a:t>;} </a:t>
            </a:r>
          </a:p>
          <a:p>
            <a:pPr>
              <a:buNone/>
            </a:pPr>
            <a:r>
              <a:rPr lang="en-US" dirty="0"/>
              <a:t>	To make the CSS more readable, you can put one declaration on each line, like this: </a:t>
            </a:r>
          </a:p>
          <a:p>
            <a:pPr>
              <a:buNone/>
            </a:pPr>
            <a:r>
              <a:rPr lang="en-US" dirty="0"/>
              <a:t>		p {</a:t>
            </a:r>
          </a:p>
          <a:p>
            <a:pPr>
              <a:buNone/>
            </a:pPr>
            <a:r>
              <a:rPr lang="en-US" dirty="0"/>
              <a:t>		     </a:t>
            </a:r>
            <a:r>
              <a:rPr lang="en-US" dirty="0" err="1"/>
              <a:t>color:red</a:t>
            </a:r>
            <a:r>
              <a:rPr lang="en-US" dirty="0"/>
              <a:t>; </a:t>
            </a:r>
          </a:p>
          <a:p>
            <a:pPr>
              <a:buNone/>
            </a:pPr>
            <a:r>
              <a:rPr lang="en-US" dirty="0"/>
              <a:t>		     text-</a:t>
            </a:r>
            <a:r>
              <a:rPr lang="en-US" dirty="0" err="1"/>
              <a:t>align:center</a:t>
            </a:r>
            <a:r>
              <a:rPr lang="en-US" dirty="0"/>
              <a:t>; </a:t>
            </a:r>
          </a:p>
          <a:p>
            <a:pPr>
              <a:buNone/>
            </a:pPr>
            <a:r>
              <a:rPr lang="en-US" dirty="0"/>
              <a:t>		}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7C56A835-8768-4C89-9811-C5033E9170B6}" type="slidenum">
              <a:rPr lang="en-US"/>
              <a:pPr/>
              <a:t>5</a:t>
            </a:fld>
            <a:endParaRPr lang="en-US"/>
          </a:p>
        </p:txBody>
      </p:sp>
      <p:sp>
        <p:nvSpPr>
          <p:cNvPr id="270338" name="Rectangle 2"/>
          <p:cNvSpPr>
            <a:spLocks noGrp="1" noChangeArrowheads="1"/>
          </p:cNvSpPr>
          <p:nvPr>
            <p:ph type="title"/>
          </p:nvPr>
        </p:nvSpPr>
        <p:spPr/>
        <p:txBody>
          <a:bodyPr/>
          <a:lstStyle/>
          <a:p>
            <a:r>
              <a:rPr lang="en-US" dirty="0"/>
              <a:t>CSS Style Rule</a:t>
            </a:r>
          </a:p>
        </p:txBody>
      </p:sp>
      <p:sp>
        <p:nvSpPr>
          <p:cNvPr id="270340" name="Rectangle 4"/>
          <p:cNvSpPr>
            <a:spLocks noChangeArrowheads="1"/>
          </p:cNvSpPr>
          <p:nvPr/>
        </p:nvSpPr>
        <p:spPr bwMode="auto">
          <a:xfrm>
            <a:off x="1828800" y="1752600"/>
            <a:ext cx="4876800" cy="3733800"/>
          </a:xfrm>
          <a:prstGeom prst="rect">
            <a:avLst/>
          </a:prstGeom>
          <a:noFill/>
          <a:ln w="19050">
            <a:noFill/>
            <a:miter lim="800000"/>
            <a:headEnd/>
            <a:tailEnd/>
          </a:ln>
          <a:effectLst/>
        </p:spPr>
        <p:txBody>
          <a:bodyPr wrap="none" anchor="ctr"/>
          <a:lstStyle/>
          <a:p>
            <a:r>
              <a:rPr lang="en-US" sz="2000" b="1" dirty="0"/>
              <a:t>p {</a:t>
            </a:r>
          </a:p>
          <a:p>
            <a:r>
              <a:rPr lang="en-US" sz="2000" b="1" dirty="0"/>
              <a:t>	font-size: x-large   ;</a:t>
            </a:r>
          </a:p>
          <a:p>
            <a:endParaRPr lang="en-US" sz="2000" b="1" dirty="0"/>
          </a:p>
          <a:p>
            <a:r>
              <a:rPr lang="en-US" sz="2000" b="1" dirty="0"/>
              <a:t>	background-color: yellow</a:t>
            </a:r>
          </a:p>
          <a:p>
            <a:r>
              <a:rPr lang="en-US" sz="2000" b="1" dirty="0"/>
              <a:t>   }</a:t>
            </a:r>
          </a:p>
        </p:txBody>
      </p:sp>
      <p:sp>
        <p:nvSpPr>
          <p:cNvPr id="270342" name="Rectangle 6"/>
          <p:cNvSpPr>
            <a:spLocks noChangeArrowheads="1"/>
          </p:cNvSpPr>
          <p:nvPr/>
        </p:nvSpPr>
        <p:spPr bwMode="auto">
          <a:xfrm>
            <a:off x="2667000" y="2971800"/>
            <a:ext cx="2362200" cy="533400"/>
          </a:xfrm>
          <a:prstGeom prst="rect">
            <a:avLst/>
          </a:prstGeom>
          <a:noFill/>
          <a:ln w="19050">
            <a:solidFill>
              <a:srgbClr val="008000"/>
            </a:solidFill>
            <a:miter lim="800000"/>
            <a:headEnd/>
            <a:tailEnd/>
          </a:ln>
          <a:effectLst/>
        </p:spPr>
        <p:txBody>
          <a:bodyPr wrap="none" anchor="ctr"/>
          <a:lstStyle/>
          <a:p>
            <a:endParaRPr lang="en-US"/>
          </a:p>
        </p:txBody>
      </p:sp>
      <p:sp>
        <p:nvSpPr>
          <p:cNvPr id="270344" name="Rectangle 8"/>
          <p:cNvSpPr>
            <a:spLocks noChangeArrowheads="1"/>
          </p:cNvSpPr>
          <p:nvPr/>
        </p:nvSpPr>
        <p:spPr bwMode="auto">
          <a:xfrm>
            <a:off x="2667000" y="3733800"/>
            <a:ext cx="3429000" cy="533400"/>
          </a:xfrm>
          <a:prstGeom prst="rect">
            <a:avLst/>
          </a:prstGeom>
          <a:noFill/>
          <a:ln w="19050">
            <a:solidFill>
              <a:srgbClr val="008000"/>
            </a:solidFill>
            <a:miter lim="800000"/>
            <a:headEnd/>
            <a:tailEnd/>
          </a:ln>
          <a:effectLst/>
        </p:spPr>
        <p:txBody>
          <a:bodyPr wrap="none" anchor="ctr"/>
          <a:lstStyle/>
          <a:p>
            <a:endParaRPr lang="en-US"/>
          </a:p>
        </p:txBody>
      </p:sp>
      <p:sp>
        <p:nvSpPr>
          <p:cNvPr id="270345" name="Rectangle 9"/>
          <p:cNvSpPr>
            <a:spLocks noChangeArrowheads="1"/>
          </p:cNvSpPr>
          <p:nvPr/>
        </p:nvSpPr>
        <p:spPr bwMode="auto">
          <a:xfrm>
            <a:off x="2438400" y="2667000"/>
            <a:ext cx="3886200" cy="1828800"/>
          </a:xfrm>
          <a:prstGeom prst="rect">
            <a:avLst/>
          </a:prstGeom>
          <a:noFill/>
          <a:ln w="19050">
            <a:solidFill>
              <a:schemeClr val="bg2"/>
            </a:solidFill>
            <a:miter lim="800000"/>
            <a:headEnd/>
            <a:tailEnd/>
          </a:ln>
          <a:effectLst/>
        </p:spPr>
        <p:txBody>
          <a:bodyPr wrap="none" anchor="ctr"/>
          <a:lstStyle/>
          <a:p>
            <a:endParaRPr lang="en-US"/>
          </a:p>
        </p:txBody>
      </p:sp>
      <p:sp>
        <p:nvSpPr>
          <p:cNvPr id="270346" name="Oval 10"/>
          <p:cNvSpPr>
            <a:spLocks noChangeArrowheads="1"/>
          </p:cNvSpPr>
          <p:nvPr/>
        </p:nvSpPr>
        <p:spPr bwMode="auto">
          <a:xfrm>
            <a:off x="2743200" y="3048000"/>
            <a:ext cx="1295400" cy="457200"/>
          </a:xfrm>
          <a:prstGeom prst="ellipse">
            <a:avLst/>
          </a:prstGeom>
          <a:noFill/>
          <a:ln w="19050">
            <a:solidFill>
              <a:schemeClr val="hlink"/>
            </a:solidFill>
            <a:round/>
            <a:headEnd/>
            <a:tailEnd/>
          </a:ln>
          <a:effectLst/>
        </p:spPr>
        <p:txBody>
          <a:bodyPr wrap="none" anchor="ctr"/>
          <a:lstStyle/>
          <a:p>
            <a:endParaRPr lang="en-US"/>
          </a:p>
        </p:txBody>
      </p:sp>
      <p:sp>
        <p:nvSpPr>
          <p:cNvPr id="270347" name="Oval 11"/>
          <p:cNvSpPr>
            <a:spLocks noChangeArrowheads="1"/>
          </p:cNvSpPr>
          <p:nvPr/>
        </p:nvSpPr>
        <p:spPr bwMode="auto">
          <a:xfrm>
            <a:off x="2743200" y="3733800"/>
            <a:ext cx="2438400" cy="533400"/>
          </a:xfrm>
          <a:prstGeom prst="ellipse">
            <a:avLst/>
          </a:prstGeom>
          <a:noFill/>
          <a:ln w="19050">
            <a:solidFill>
              <a:schemeClr val="hlink"/>
            </a:solidFill>
            <a:round/>
            <a:headEnd/>
            <a:tailEnd/>
          </a:ln>
          <a:effectLst/>
        </p:spPr>
        <p:txBody>
          <a:bodyPr wrap="none" anchor="ctr"/>
          <a:lstStyle/>
          <a:p>
            <a:endParaRPr lang="en-US"/>
          </a:p>
        </p:txBody>
      </p:sp>
      <p:sp>
        <p:nvSpPr>
          <p:cNvPr id="270348" name="Text Box 12"/>
          <p:cNvSpPr txBox="1">
            <a:spLocks noChangeArrowheads="1"/>
          </p:cNvSpPr>
          <p:nvPr/>
        </p:nvSpPr>
        <p:spPr bwMode="auto">
          <a:xfrm>
            <a:off x="381000" y="4953000"/>
            <a:ext cx="2209800" cy="707886"/>
          </a:xfrm>
          <a:prstGeom prst="rect">
            <a:avLst/>
          </a:prstGeom>
          <a:noFill/>
          <a:ln w="19050">
            <a:noFill/>
            <a:miter lim="800000"/>
            <a:headEnd/>
            <a:tailEnd/>
          </a:ln>
          <a:effectLst/>
        </p:spPr>
        <p:txBody>
          <a:bodyPr>
            <a:spAutoFit/>
          </a:bodyPr>
          <a:lstStyle/>
          <a:p>
            <a:pPr>
              <a:spcBef>
                <a:spcPct val="50000"/>
              </a:spcBef>
            </a:pPr>
            <a:r>
              <a:rPr lang="en-US" sz="2000" b="1" dirty="0">
                <a:latin typeface="Verdana" pitchFamily="34" charset="0"/>
              </a:rPr>
              <a:t>selector string</a:t>
            </a:r>
          </a:p>
        </p:txBody>
      </p:sp>
      <p:sp>
        <p:nvSpPr>
          <p:cNvPr id="270350" name="Line 14"/>
          <p:cNvSpPr>
            <a:spLocks noChangeShapeType="1"/>
          </p:cNvSpPr>
          <p:nvPr/>
        </p:nvSpPr>
        <p:spPr bwMode="auto">
          <a:xfrm flipV="1">
            <a:off x="1219200" y="3124200"/>
            <a:ext cx="609600" cy="1752600"/>
          </a:xfrm>
          <a:prstGeom prst="line">
            <a:avLst/>
          </a:prstGeom>
          <a:noFill/>
          <a:ln w="19050">
            <a:solidFill>
              <a:schemeClr val="tx1"/>
            </a:solidFill>
            <a:round/>
            <a:headEnd/>
            <a:tailEnd/>
          </a:ln>
          <a:effectLst/>
        </p:spPr>
        <p:txBody>
          <a:bodyPr wrap="none" anchor="ctr"/>
          <a:lstStyle/>
          <a:p>
            <a:endParaRPr lang="en-US"/>
          </a:p>
        </p:txBody>
      </p:sp>
      <p:sp>
        <p:nvSpPr>
          <p:cNvPr id="270351" name="Line 15"/>
          <p:cNvSpPr>
            <a:spLocks noChangeShapeType="1"/>
          </p:cNvSpPr>
          <p:nvPr/>
        </p:nvSpPr>
        <p:spPr bwMode="auto">
          <a:xfrm flipV="1">
            <a:off x="3352800" y="2133600"/>
            <a:ext cx="838200" cy="914400"/>
          </a:xfrm>
          <a:prstGeom prst="line">
            <a:avLst/>
          </a:prstGeom>
          <a:noFill/>
          <a:ln w="19050">
            <a:solidFill>
              <a:schemeClr val="hlink"/>
            </a:solidFill>
            <a:round/>
            <a:headEnd/>
            <a:tailEnd/>
          </a:ln>
          <a:effectLst/>
        </p:spPr>
        <p:txBody>
          <a:bodyPr wrap="none" anchor="ctr"/>
          <a:lstStyle/>
          <a:p>
            <a:endParaRPr lang="en-US"/>
          </a:p>
        </p:txBody>
      </p:sp>
      <p:sp>
        <p:nvSpPr>
          <p:cNvPr id="270352" name="Line 16"/>
          <p:cNvSpPr>
            <a:spLocks noChangeShapeType="1"/>
          </p:cNvSpPr>
          <p:nvPr/>
        </p:nvSpPr>
        <p:spPr bwMode="auto">
          <a:xfrm>
            <a:off x="4191000" y="2133600"/>
            <a:ext cx="76200" cy="1600200"/>
          </a:xfrm>
          <a:prstGeom prst="line">
            <a:avLst/>
          </a:prstGeom>
          <a:noFill/>
          <a:ln w="19050">
            <a:solidFill>
              <a:schemeClr val="hlink"/>
            </a:solidFill>
            <a:round/>
            <a:headEnd/>
            <a:tailEnd/>
          </a:ln>
          <a:effectLst/>
        </p:spPr>
        <p:txBody>
          <a:bodyPr wrap="none" anchor="ctr"/>
          <a:lstStyle/>
          <a:p>
            <a:endParaRPr lang="en-US"/>
          </a:p>
        </p:txBody>
      </p:sp>
      <p:sp>
        <p:nvSpPr>
          <p:cNvPr id="270353" name="Text Box 17"/>
          <p:cNvSpPr txBox="1">
            <a:spLocks noChangeArrowheads="1"/>
          </p:cNvSpPr>
          <p:nvPr/>
        </p:nvSpPr>
        <p:spPr bwMode="auto">
          <a:xfrm>
            <a:off x="3124200" y="1752600"/>
            <a:ext cx="2209800" cy="707886"/>
          </a:xfrm>
          <a:prstGeom prst="rect">
            <a:avLst/>
          </a:prstGeom>
          <a:noFill/>
          <a:ln w="19050">
            <a:noFill/>
            <a:miter lim="800000"/>
            <a:headEnd/>
            <a:tailEnd/>
          </a:ln>
          <a:effectLst/>
        </p:spPr>
        <p:txBody>
          <a:bodyPr>
            <a:spAutoFit/>
          </a:bodyPr>
          <a:lstStyle/>
          <a:p>
            <a:pPr>
              <a:spcBef>
                <a:spcPct val="50000"/>
              </a:spcBef>
            </a:pPr>
            <a:r>
              <a:rPr lang="en-US" sz="2000" b="1" dirty="0">
                <a:latin typeface="Verdana" pitchFamily="34" charset="0"/>
              </a:rPr>
              <a:t>property names</a:t>
            </a:r>
          </a:p>
        </p:txBody>
      </p:sp>
      <p:sp>
        <p:nvSpPr>
          <p:cNvPr id="270354" name="Line 18"/>
          <p:cNvSpPr>
            <a:spLocks noChangeShapeType="1"/>
          </p:cNvSpPr>
          <p:nvPr/>
        </p:nvSpPr>
        <p:spPr bwMode="auto">
          <a:xfrm flipV="1">
            <a:off x="5029200" y="2286000"/>
            <a:ext cx="1219200" cy="914400"/>
          </a:xfrm>
          <a:prstGeom prst="line">
            <a:avLst/>
          </a:prstGeom>
          <a:noFill/>
          <a:ln w="19050">
            <a:solidFill>
              <a:srgbClr val="008000"/>
            </a:solidFill>
            <a:round/>
            <a:headEnd/>
            <a:tailEnd/>
          </a:ln>
          <a:effectLst/>
        </p:spPr>
        <p:txBody>
          <a:bodyPr wrap="none" anchor="ctr"/>
          <a:lstStyle/>
          <a:p>
            <a:endParaRPr lang="en-US"/>
          </a:p>
        </p:txBody>
      </p:sp>
      <p:sp>
        <p:nvSpPr>
          <p:cNvPr id="270355" name="Line 19"/>
          <p:cNvSpPr>
            <a:spLocks noChangeShapeType="1"/>
          </p:cNvSpPr>
          <p:nvPr/>
        </p:nvSpPr>
        <p:spPr bwMode="auto">
          <a:xfrm flipV="1">
            <a:off x="5943600" y="2286000"/>
            <a:ext cx="304800" cy="1447800"/>
          </a:xfrm>
          <a:prstGeom prst="line">
            <a:avLst/>
          </a:prstGeom>
          <a:noFill/>
          <a:ln w="19050">
            <a:solidFill>
              <a:srgbClr val="008000"/>
            </a:solidFill>
            <a:round/>
            <a:headEnd/>
            <a:tailEnd/>
          </a:ln>
          <a:effectLst/>
        </p:spPr>
        <p:txBody>
          <a:bodyPr wrap="none" anchor="ctr"/>
          <a:lstStyle/>
          <a:p>
            <a:endParaRPr lang="en-US"/>
          </a:p>
        </p:txBody>
      </p:sp>
      <p:sp>
        <p:nvSpPr>
          <p:cNvPr id="270356" name="Text Box 20"/>
          <p:cNvSpPr txBox="1">
            <a:spLocks noChangeArrowheads="1"/>
          </p:cNvSpPr>
          <p:nvPr/>
        </p:nvSpPr>
        <p:spPr bwMode="auto">
          <a:xfrm>
            <a:off x="5867400" y="1905000"/>
            <a:ext cx="2209800" cy="396875"/>
          </a:xfrm>
          <a:prstGeom prst="rect">
            <a:avLst/>
          </a:prstGeom>
          <a:noFill/>
          <a:ln w="19050">
            <a:noFill/>
            <a:miter lim="800000"/>
            <a:headEnd/>
            <a:tailEnd/>
          </a:ln>
          <a:effectLst/>
        </p:spPr>
        <p:txBody>
          <a:bodyPr>
            <a:spAutoFit/>
          </a:bodyPr>
          <a:lstStyle/>
          <a:p>
            <a:pPr>
              <a:spcBef>
                <a:spcPct val="50000"/>
              </a:spcBef>
            </a:pPr>
            <a:r>
              <a:rPr lang="en-US" sz="2000" b="1" dirty="0">
                <a:latin typeface="Verdana" pitchFamily="34" charset="0"/>
              </a:rPr>
              <a:t>declarations</a:t>
            </a:r>
          </a:p>
        </p:txBody>
      </p:sp>
      <p:sp>
        <p:nvSpPr>
          <p:cNvPr id="270357" name="Text Box 21"/>
          <p:cNvSpPr txBox="1">
            <a:spLocks noChangeArrowheads="1"/>
          </p:cNvSpPr>
          <p:nvPr/>
        </p:nvSpPr>
        <p:spPr bwMode="auto">
          <a:xfrm>
            <a:off x="6172200" y="4953000"/>
            <a:ext cx="2514600" cy="707886"/>
          </a:xfrm>
          <a:prstGeom prst="rect">
            <a:avLst/>
          </a:prstGeom>
          <a:noFill/>
          <a:ln w="19050">
            <a:noFill/>
            <a:miter lim="800000"/>
            <a:headEnd/>
            <a:tailEnd/>
          </a:ln>
          <a:effectLst/>
        </p:spPr>
        <p:txBody>
          <a:bodyPr>
            <a:spAutoFit/>
          </a:bodyPr>
          <a:lstStyle/>
          <a:p>
            <a:pPr>
              <a:spcBef>
                <a:spcPct val="50000"/>
              </a:spcBef>
            </a:pPr>
            <a:r>
              <a:rPr lang="en-US" sz="2000" b="1" dirty="0">
                <a:latin typeface="Verdana" pitchFamily="34" charset="0"/>
              </a:rPr>
              <a:t>declaration block</a:t>
            </a:r>
          </a:p>
        </p:txBody>
      </p:sp>
      <p:sp>
        <p:nvSpPr>
          <p:cNvPr id="270358" name="Line 22"/>
          <p:cNvSpPr>
            <a:spLocks noChangeShapeType="1"/>
          </p:cNvSpPr>
          <p:nvPr/>
        </p:nvSpPr>
        <p:spPr bwMode="auto">
          <a:xfrm>
            <a:off x="6324600" y="3581400"/>
            <a:ext cx="1295400" cy="1295400"/>
          </a:xfrm>
          <a:prstGeom prst="line">
            <a:avLst/>
          </a:prstGeom>
          <a:noFill/>
          <a:ln w="19050">
            <a:solidFill>
              <a:schemeClr val="bg2"/>
            </a:solidFill>
            <a:round/>
            <a:headEnd/>
            <a:tailEnd/>
          </a:ln>
          <a:effec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CSS Comments </a:t>
            </a:r>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lgn="just"/>
            <a:r>
              <a:rPr lang="en-US" dirty="0">
                <a:solidFill>
                  <a:srgbClr val="000000"/>
                </a:solidFill>
                <a:latin typeface="Verdana"/>
              </a:rPr>
              <a:t>Comments are used to explain your code, and may help you when you edit the source code at a later date. Comments are ignored by browsers. </a:t>
            </a:r>
          </a:p>
          <a:p>
            <a:pPr algn="just"/>
            <a:r>
              <a:rPr lang="en-US" dirty="0">
                <a:solidFill>
                  <a:srgbClr val="000000"/>
                </a:solidFill>
                <a:latin typeface="Verdana"/>
              </a:rPr>
              <a:t>A CSS comment begins with "/*", and ends with "*/", like this: </a:t>
            </a:r>
          </a:p>
          <a:p>
            <a:r>
              <a:rPr lang="en-US" sz="3600" dirty="0">
                <a:solidFill>
                  <a:srgbClr val="000000"/>
                </a:solidFill>
                <a:latin typeface="Courier New"/>
              </a:rPr>
              <a:t>/*This is a comment*/</a:t>
            </a:r>
          </a:p>
          <a:p>
            <a:pPr>
              <a:buNone/>
            </a:pPr>
            <a:r>
              <a:rPr lang="en-US" sz="3600" dirty="0">
                <a:solidFill>
                  <a:srgbClr val="000000"/>
                </a:solidFill>
                <a:latin typeface="Courier New"/>
              </a:rPr>
              <a:t> p </a:t>
            </a:r>
          </a:p>
          <a:p>
            <a:pPr>
              <a:buNone/>
            </a:pPr>
            <a:r>
              <a:rPr lang="en-US" sz="3600" dirty="0">
                <a:solidFill>
                  <a:srgbClr val="000000"/>
                </a:solidFill>
                <a:latin typeface="Courier New"/>
              </a:rPr>
              <a:t>	{</a:t>
            </a:r>
          </a:p>
          <a:p>
            <a:pPr>
              <a:buNone/>
            </a:pPr>
            <a:r>
              <a:rPr lang="en-US" sz="3600" dirty="0">
                <a:solidFill>
                  <a:srgbClr val="000000"/>
                </a:solidFill>
                <a:latin typeface="Courier New"/>
              </a:rPr>
              <a:t>  text-</a:t>
            </a:r>
            <a:r>
              <a:rPr lang="en-US" sz="3600" dirty="0" err="1">
                <a:solidFill>
                  <a:srgbClr val="000000"/>
                </a:solidFill>
                <a:latin typeface="Courier New"/>
              </a:rPr>
              <a:t>align:center</a:t>
            </a:r>
            <a:r>
              <a:rPr lang="en-US" sz="3600" dirty="0">
                <a:solidFill>
                  <a:srgbClr val="000000"/>
                </a:solidFill>
                <a:latin typeface="Courier New"/>
              </a:rPr>
              <a:t>;</a:t>
            </a:r>
          </a:p>
          <a:p>
            <a:pPr>
              <a:buNone/>
            </a:pPr>
            <a:r>
              <a:rPr lang="en-US" sz="3600" dirty="0">
                <a:solidFill>
                  <a:srgbClr val="000000"/>
                </a:solidFill>
                <a:latin typeface="Courier New"/>
              </a:rPr>
              <a:t>	/*This is another comment*/ </a:t>
            </a:r>
            <a:r>
              <a:rPr lang="en-US" sz="3600" dirty="0" err="1">
                <a:solidFill>
                  <a:srgbClr val="000000"/>
                </a:solidFill>
                <a:latin typeface="Courier New"/>
              </a:rPr>
              <a:t>color:black</a:t>
            </a:r>
            <a:r>
              <a:rPr lang="en-US" sz="3600" dirty="0">
                <a:solidFill>
                  <a:srgbClr val="000000"/>
                </a:solidFill>
                <a:latin typeface="Courier New"/>
              </a:rPr>
              <a:t>; </a:t>
            </a:r>
          </a:p>
          <a:p>
            <a:pPr>
              <a:buNone/>
            </a:pPr>
            <a:r>
              <a:rPr lang="en-US" sz="3600" dirty="0">
                <a:solidFill>
                  <a:srgbClr val="000000"/>
                </a:solidFill>
                <a:latin typeface="Courier New"/>
              </a:rPr>
              <a:t>  font-</a:t>
            </a:r>
            <a:r>
              <a:rPr lang="en-US" sz="3600" dirty="0" err="1">
                <a:solidFill>
                  <a:srgbClr val="000000"/>
                </a:solidFill>
                <a:latin typeface="Courier New"/>
              </a:rPr>
              <a:t>family:arial</a:t>
            </a:r>
            <a:r>
              <a:rPr lang="en-US" sz="3600" dirty="0">
                <a:solidFill>
                  <a:srgbClr val="000000"/>
                </a:solidFill>
                <a:latin typeface="Courier New"/>
              </a:rPr>
              <a:t>;</a:t>
            </a:r>
          </a:p>
          <a:p>
            <a:pPr>
              <a:buNone/>
            </a:pPr>
            <a:r>
              <a:rPr lang="en-US" sz="3600" dirty="0">
                <a:solidFill>
                  <a:srgbClr val="000000"/>
                </a:solidFill>
                <a:latin typeface="Courier New"/>
              </a:rPr>
              <a:t> 	}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Element Type Selectors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An element type selector matches all instance of the element in the document with the corresponding element type name. Let's try out an example to see how it actually works:</a:t>
            </a:r>
          </a:p>
          <a:p>
            <a:r>
              <a:rPr lang="en-US" dirty="0"/>
              <a:t>Example</a:t>
            </a:r>
            <a:br>
              <a:rPr lang="en-US" dirty="0"/>
            </a:br>
            <a:r>
              <a:rPr lang="en-US" dirty="0"/>
              <a:t>p </a:t>
            </a:r>
          </a:p>
          <a:p>
            <a:pPr>
              <a:buNone/>
            </a:pPr>
            <a:r>
              <a:rPr lang="en-US" dirty="0"/>
              <a:t>	{</a:t>
            </a:r>
          </a:p>
          <a:p>
            <a:pPr>
              <a:buNone/>
            </a:pPr>
            <a:r>
              <a:rPr lang="en-US" dirty="0"/>
              <a:t> 		color: blue; </a:t>
            </a:r>
          </a:p>
          <a:p>
            <a:pPr>
              <a:buNone/>
            </a:pP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l"/>
            <a:r>
              <a:rPr lang="en-US" dirty="0"/>
              <a:t>The id Selector </a:t>
            </a:r>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sz="4000" dirty="0"/>
              <a:t>The id selector is used to specify a style for a single, unique element. </a:t>
            </a:r>
          </a:p>
          <a:p>
            <a:r>
              <a:rPr lang="en-US" sz="4000" dirty="0"/>
              <a:t>The id selector uses the id attribute of the HTML element and is defined with a "#". </a:t>
            </a:r>
          </a:p>
          <a:p>
            <a:pPr>
              <a:buNone/>
            </a:pPr>
            <a:r>
              <a:rPr lang="en-US" b="1" dirty="0"/>
              <a:t>Example </a:t>
            </a:r>
          </a:p>
          <a:p>
            <a:r>
              <a:rPr lang="en-US" dirty="0"/>
              <a:t>Imagine within the body element of our html page, we have the following paragraph element </a:t>
            </a:r>
          </a:p>
          <a:p>
            <a:r>
              <a:rPr lang="en-US" sz="3400" dirty="0"/>
              <a:t>&lt;p id=”welcome”&gt;Welcome to the wonderful world of HTML&lt;/p&gt; </a:t>
            </a:r>
          </a:p>
          <a:p>
            <a:r>
              <a:rPr lang="en-US" b="1" dirty="0"/>
              <a:t>We can then create a CSS rule with the id selector: </a:t>
            </a:r>
          </a:p>
          <a:p>
            <a:pPr>
              <a:buNone/>
            </a:pPr>
            <a:r>
              <a:rPr lang="en-US" dirty="0"/>
              <a:t>	</a:t>
            </a:r>
            <a:r>
              <a:rPr lang="en-US" sz="3800" dirty="0"/>
              <a:t>#welcome</a:t>
            </a:r>
          </a:p>
          <a:p>
            <a:pPr>
              <a:buNone/>
            </a:pPr>
            <a:r>
              <a:rPr lang="en-US" sz="3800" dirty="0"/>
              <a:t>	 { </a:t>
            </a:r>
          </a:p>
          <a:p>
            <a:pPr>
              <a:buNone/>
            </a:pPr>
            <a:r>
              <a:rPr lang="en-US" sz="3800" dirty="0"/>
              <a:t>		</a:t>
            </a:r>
            <a:r>
              <a:rPr lang="en-US" sz="3800" dirty="0" err="1"/>
              <a:t>text-align:center</a:t>
            </a:r>
            <a:r>
              <a:rPr lang="en-US" sz="3800" dirty="0"/>
              <a:t>;</a:t>
            </a:r>
          </a:p>
          <a:p>
            <a:pPr>
              <a:buNone/>
            </a:pPr>
            <a:r>
              <a:rPr lang="en-US" sz="3800" dirty="0"/>
              <a:t> 		</a:t>
            </a:r>
            <a:r>
              <a:rPr lang="en-US" sz="3800" dirty="0" err="1"/>
              <a:t>color:red</a:t>
            </a:r>
            <a:r>
              <a:rPr lang="en-US" sz="3800" dirty="0"/>
              <a:t>;</a:t>
            </a:r>
          </a:p>
          <a:p>
            <a:pPr>
              <a:buNone/>
            </a:pPr>
            <a:r>
              <a:rPr lang="en-US" sz="3800" dirty="0"/>
              <a:t>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The class Selector </a:t>
            </a:r>
            <a:br>
              <a:rPr lang="en-US" dirty="0"/>
            </a:br>
            <a:endParaRPr lang="en-US" dirty="0"/>
          </a:p>
        </p:txBody>
      </p:sp>
      <p:sp>
        <p:nvSpPr>
          <p:cNvPr id="3" name="Content Placeholder 2"/>
          <p:cNvSpPr>
            <a:spLocks noGrp="1"/>
          </p:cNvSpPr>
          <p:nvPr>
            <p:ph idx="1"/>
          </p:nvPr>
        </p:nvSpPr>
        <p:spPr>
          <a:xfrm>
            <a:off x="457200" y="609600"/>
            <a:ext cx="8229600" cy="5516563"/>
          </a:xfrm>
        </p:spPr>
        <p:txBody>
          <a:bodyPr>
            <a:normAutofit fontScale="62500" lnSpcReduction="20000"/>
          </a:bodyPr>
          <a:lstStyle/>
          <a:p>
            <a:pPr algn="just"/>
            <a:r>
              <a:rPr lang="en-US" sz="3400" dirty="0"/>
              <a:t>The class selector is used to specify a style for a group of elements. Unlike the id selector, the class selector is most often used on several elements. </a:t>
            </a:r>
          </a:p>
          <a:p>
            <a:pPr algn="just"/>
            <a:r>
              <a:rPr lang="en-US" sz="3400" dirty="0"/>
              <a:t>This allows you to set a particular style for many HTML elements with the same class. </a:t>
            </a:r>
          </a:p>
          <a:p>
            <a:pPr algn="just"/>
            <a:r>
              <a:rPr lang="en-US" sz="3400" dirty="0"/>
              <a:t>The class selector uses the HTML class attribute, and is defined with a "." </a:t>
            </a:r>
          </a:p>
          <a:p>
            <a:pPr algn="just"/>
            <a:r>
              <a:rPr lang="en-US" sz="3400" dirty="0"/>
              <a:t>In the example below, all HTML elements with class="center" will be center-aligned: </a:t>
            </a:r>
          </a:p>
          <a:p>
            <a:pPr>
              <a:buNone/>
            </a:pPr>
            <a:r>
              <a:rPr lang="en-US" dirty="0"/>
              <a:t> </a:t>
            </a:r>
            <a:r>
              <a:rPr lang="en-US" b="1" dirty="0"/>
              <a:t>Example </a:t>
            </a:r>
          </a:p>
          <a:p>
            <a:r>
              <a:rPr lang="en-US" dirty="0"/>
              <a:t>Imagine within the body element of our html page, we have the following header element </a:t>
            </a:r>
          </a:p>
          <a:p>
            <a:pPr>
              <a:buNone/>
            </a:pPr>
            <a:r>
              <a:rPr lang="en-US" b="1" dirty="0"/>
              <a:t>	&lt;h2 class=”center”&gt;Summary&lt;/h2&gt; </a:t>
            </a:r>
          </a:p>
          <a:p>
            <a:r>
              <a:rPr lang="en-US" dirty="0"/>
              <a:t>We can then create a CSS rule with the class selector: </a:t>
            </a:r>
          </a:p>
          <a:p>
            <a:pPr>
              <a:buNone/>
            </a:pPr>
            <a:r>
              <a:rPr lang="en-US" dirty="0"/>
              <a:t>	</a:t>
            </a:r>
            <a:r>
              <a:rPr lang="en-US" b="1" dirty="0"/>
              <a:t>.center</a:t>
            </a:r>
          </a:p>
          <a:p>
            <a:pPr>
              <a:buNone/>
            </a:pPr>
            <a:r>
              <a:rPr lang="en-US" b="1" dirty="0"/>
              <a:t>	 { </a:t>
            </a:r>
          </a:p>
          <a:p>
            <a:pPr>
              <a:buNone/>
            </a:pPr>
            <a:r>
              <a:rPr lang="en-US" b="1" dirty="0"/>
              <a:t>	text-</a:t>
            </a:r>
            <a:r>
              <a:rPr lang="en-US" b="1" dirty="0" err="1"/>
              <a:t>align:center</a:t>
            </a:r>
            <a:r>
              <a:rPr lang="en-US" b="1" dirty="0"/>
              <a:t>;</a:t>
            </a:r>
          </a:p>
          <a:p>
            <a:pPr>
              <a:buNone/>
            </a:pPr>
            <a:r>
              <a:rPr lang="en-US" b="1" dirty="0"/>
              <a:t>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2087</Words>
  <Application>Microsoft Office PowerPoint</Application>
  <PresentationFormat>On-screen Show (4:3)</PresentationFormat>
  <Paragraphs>271</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Cambria</vt:lpstr>
      <vt:lpstr>Courier New</vt:lpstr>
      <vt:lpstr>erdana</vt:lpstr>
      <vt:lpstr>verdana</vt:lpstr>
      <vt:lpstr>verdana</vt:lpstr>
      <vt:lpstr>Wingdings</vt:lpstr>
      <vt:lpstr>Office Theme</vt:lpstr>
      <vt:lpstr>PowerPoint Presentation</vt:lpstr>
      <vt:lpstr>What is CSS?</vt:lpstr>
      <vt:lpstr>  CSS Syntax </vt:lpstr>
      <vt:lpstr> CSS Selectors  </vt:lpstr>
      <vt:lpstr>CSS Style Rule</vt:lpstr>
      <vt:lpstr>CSS Comments </vt:lpstr>
      <vt:lpstr>Element Type Selectors</vt:lpstr>
      <vt:lpstr>The id Selector </vt:lpstr>
      <vt:lpstr>The class Selector  </vt:lpstr>
      <vt:lpstr>Difference between ID and Class</vt:lpstr>
      <vt:lpstr>Difference between ID and Class</vt:lpstr>
      <vt:lpstr>Three Ways to Insert CSS </vt:lpstr>
      <vt:lpstr>Inline Styles </vt:lpstr>
      <vt:lpstr>Internal Style Sheet  </vt:lpstr>
      <vt:lpstr>External Style Sheet </vt:lpstr>
      <vt:lpstr>PowerPoint Presentation</vt:lpstr>
      <vt:lpstr>CSS Background Properties </vt:lpstr>
      <vt:lpstr>Background Color : </vt:lpstr>
      <vt:lpstr>Background Image </vt:lpstr>
      <vt:lpstr>Background Image – Set no-repeat </vt:lpstr>
      <vt:lpstr>CSS background-attachment </vt:lpstr>
      <vt:lpstr>CSS background-position </vt:lpstr>
      <vt:lpstr>Background - Shorthand property </vt:lpstr>
      <vt:lpstr> CSS Border  </vt:lpstr>
      <vt:lpstr>CSS border-style </vt:lpstr>
      <vt:lpstr>CSS border-width </vt:lpstr>
      <vt:lpstr>  CSS border-color  </vt:lpstr>
      <vt:lpstr> CSS Margin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ER-ANKITA</dc:creator>
  <cp:lastModifiedBy>Ankita Chauhan</cp:lastModifiedBy>
  <cp:revision>105</cp:revision>
  <dcterms:created xsi:type="dcterms:W3CDTF">2006-08-16T00:00:00Z</dcterms:created>
  <dcterms:modified xsi:type="dcterms:W3CDTF">2022-07-29T05:20:17Z</dcterms:modified>
</cp:coreProperties>
</file>