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72" r:id="rId15"/>
    <p:sldId id="26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4137-0E68-4B24-950E-1023D1855FF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8C5C-4D50-43CE-A836-3991462A0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2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78C5C-4D50-43CE-A836-3991462A06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99" y="9525"/>
            <a:ext cx="28575" cy="21812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74" y="2181225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4" y="4019550"/>
            <a:ext cx="190500" cy="190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024" y="9525"/>
            <a:ext cx="371475" cy="18097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1800225"/>
            <a:ext cx="190500" cy="1905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750" y="9525"/>
            <a:ext cx="371475" cy="14287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925" y="0"/>
            <a:ext cx="152400" cy="9144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50" y="1419225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550" y="904875"/>
            <a:ext cx="190500" cy="190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8175" y="0"/>
            <a:ext cx="428625" cy="5238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6318" y="485775"/>
            <a:ext cx="147637" cy="1524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24" y="1800225"/>
            <a:ext cx="123825" cy="13335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3552825"/>
            <a:ext cx="142875" cy="4762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824" y="1381125"/>
            <a:ext cx="142875" cy="47625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0024" y="1847850"/>
            <a:ext cx="114300" cy="1143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3349" y="4667250"/>
            <a:ext cx="28575" cy="21812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9075" y="5038725"/>
            <a:ext cx="371475" cy="180975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624" y="4486275"/>
            <a:ext cx="190500" cy="1905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5629275"/>
            <a:ext cx="66675" cy="12192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3875" y="4867275"/>
            <a:ext cx="190500" cy="1905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4800" y="5419725"/>
            <a:ext cx="381000" cy="14287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1500" y="5943600"/>
            <a:ext cx="152400" cy="9144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9600" y="5248275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9600" y="5762625"/>
            <a:ext cx="190500" cy="19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6750" y="6334125"/>
            <a:ext cx="419100" cy="51435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47750" y="6219825"/>
            <a:ext cx="154563" cy="1524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487150" y="0"/>
            <a:ext cx="419100" cy="51435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370691" y="476250"/>
            <a:ext cx="154559" cy="1524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630025" y="1543050"/>
            <a:ext cx="190500" cy="1905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534775" y="5695950"/>
            <a:ext cx="295275" cy="1152525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72900" y="5553075"/>
            <a:ext cx="161925" cy="15240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06225" y="9525"/>
            <a:ext cx="304800" cy="154305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39550" y="4867275"/>
            <a:ext cx="190500" cy="19050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439525" y="5048250"/>
            <a:ext cx="304800" cy="180022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849100" y="6419850"/>
            <a:ext cx="190500" cy="19050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34825" y="6600825"/>
            <a:ext cx="2857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2514" y="689863"/>
            <a:ext cx="1426971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105" y="2222690"/>
            <a:ext cx="9749789" cy="402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he_electric_vehicle" TargetMode="External"/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lectric_ca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304800"/>
            <a:ext cx="1533525" cy="14954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5075" y="304800"/>
            <a:ext cx="1600200" cy="1476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5579" y="150113"/>
            <a:ext cx="671512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5"/>
              <a:t>MADHUBEN</a:t>
            </a:r>
            <a:r>
              <a:rPr sz="2750" spc="150"/>
              <a:t> </a:t>
            </a:r>
            <a:r>
              <a:rPr sz="2750" spc="10" dirty="0"/>
              <a:t>AND</a:t>
            </a:r>
            <a:r>
              <a:rPr sz="2750" spc="30" dirty="0"/>
              <a:t> </a:t>
            </a:r>
            <a:r>
              <a:rPr sz="2750" spc="5" dirty="0"/>
              <a:t>BHANUBHAI</a:t>
            </a:r>
            <a:r>
              <a:rPr sz="2750" spc="125" dirty="0"/>
              <a:t> </a:t>
            </a:r>
            <a:r>
              <a:rPr sz="2750" spc="-70" dirty="0"/>
              <a:t>PATEL</a:t>
            </a:r>
            <a:r>
              <a:rPr sz="2750" spc="114" dirty="0"/>
              <a:t> </a:t>
            </a:r>
            <a:r>
              <a:rPr sz="2750" spc="5" dirty="0"/>
              <a:t>INSTITUTE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2076450" y="589977"/>
            <a:ext cx="7785675" cy="52057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38730">
              <a:lnSpc>
                <a:spcPct val="100000"/>
              </a:lnSpc>
              <a:spcBef>
                <a:spcPts val="130"/>
              </a:spcBef>
            </a:pPr>
            <a:r>
              <a:rPr sz="2750" spc="3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750" spc="-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Tw Cen MT"/>
                <a:cs typeface="Tw Cen MT"/>
              </a:rPr>
              <a:t>TECHNOLOGY</a:t>
            </a:r>
            <a:endParaRPr sz="2750" dirty="0">
              <a:latin typeface="Tw Cen MT"/>
              <a:cs typeface="Tw Cen MT"/>
            </a:endParaRPr>
          </a:p>
          <a:p>
            <a:pPr marL="3157855" marR="5080" lvl="1" indent="-2687955">
              <a:lnSpc>
                <a:spcPct val="102400"/>
              </a:lnSpc>
            </a:pPr>
            <a:r>
              <a:rPr lang="en-US" sz="2750" spc="10" dirty="0">
                <a:solidFill>
                  <a:srgbClr val="FFFFFF"/>
                </a:solidFill>
                <a:latin typeface="Tw Cen MT"/>
                <a:cs typeface="Tw Cen MT"/>
              </a:rPr>
              <a:t>  </a:t>
            </a: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(A </a:t>
            </a: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constitute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college </a:t>
            </a:r>
            <a:r>
              <a:rPr sz="2750" spc="25" dirty="0">
                <a:solidFill>
                  <a:srgbClr val="FFFFFF"/>
                </a:solidFill>
                <a:latin typeface="Tw Cen MT"/>
                <a:cs typeface="Tw Cen MT"/>
              </a:rPr>
              <a:t>of </a:t>
            </a: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Charutar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Tw Cen MT"/>
                <a:cs typeface="Tw Cen MT"/>
              </a:rPr>
              <a:t>Vidya </a:t>
            </a: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Mandal </a:t>
            </a:r>
            <a:r>
              <a:rPr sz="2750" spc="-7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University)</a:t>
            </a:r>
            <a:endParaRPr lang="en-US" sz="2750" dirty="0">
              <a:latin typeface="Tw Cen MT"/>
              <a:cs typeface="Tw Cen MT"/>
            </a:endParaRPr>
          </a:p>
          <a:p>
            <a:pPr marL="2700655" marR="5080" indent="-2687955">
              <a:lnSpc>
                <a:spcPct val="102400"/>
              </a:lnSpc>
            </a:pPr>
            <a:r>
              <a:rPr lang="en-US" sz="2750" spc="5" dirty="0">
                <a:solidFill>
                  <a:srgbClr val="FFFFFF"/>
                </a:solidFill>
                <a:latin typeface="Tw Cen MT"/>
                <a:cs typeface="Tw Cen MT"/>
              </a:rPr>
              <a:t>               </a:t>
            </a:r>
            <a:r>
              <a:rPr sz="6600" spc="5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6600" spc="-1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Tw Cen MT"/>
                <a:cs typeface="Tw Cen MT"/>
              </a:rPr>
              <a:t>CARS</a:t>
            </a:r>
            <a:endParaRPr lang="en-US" sz="6600" dirty="0">
              <a:latin typeface="Tw Cen MT"/>
              <a:cs typeface="Tw Cen MT"/>
            </a:endParaRPr>
          </a:p>
          <a:p>
            <a:pPr marL="4529455" marR="5080" lvl="4" indent="-2687955">
              <a:lnSpc>
                <a:spcPct val="102400"/>
              </a:lnSpc>
            </a:pPr>
            <a:r>
              <a:rPr lang="en-US" spc="5" dirty="0">
                <a:solidFill>
                  <a:srgbClr val="FFFFFF"/>
                </a:solidFill>
                <a:latin typeface="Tw Cen MT"/>
                <a:cs typeface="Tw Cen MT"/>
              </a:rPr>
              <a:t>    SEMINAR POWERPOINT PRESENTATION</a:t>
            </a:r>
          </a:p>
          <a:p>
            <a:pPr marL="2700655" marR="5080" indent="-2687955">
              <a:lnSpc>
                <a:spcPct val="102400"/>
              </a:lnSpc>
            </a:pPr>
            <a:r>
              <a:rPr lang="en-US" b="1" spc="5" dirty="0">
                <a:solidFill>
                  <a:srgbClr val="FFFFFF"/>
                </a:solidFill>
                <a:latin typeface="Tw Cen MT"/>
                <a:cs typeface="Tw Cen MT"/>
              </a:rPr>
              <a:t>   </a:t>
            </a:r>
          </a:p>
          <a:p>
            <a:pPr marL="4529455" marR="5080" lvl="4" indent="-2687955">
              <a:lnSpc>
                <a:spcPct val="102400"/>
              </a:lnSpc>
            </a:pPr>
            <a:r>
              <a:rPr lang="en-US" b="1" spc="5" dirty="0">
                <a:solidFill>
                  <a:srgbClr val="FFFFFF"/>
                </a:solidFill>
                <a:latin typeface="Tw Cen MT"/>
                <a:cs typeface="Tw Cen MT"/>
              </a:rPr>
              <a:t>                         </a:t>
            </a:r>
          </a:p>
          <a:p>
            <a:pPr marL="4072255" marR="5080" lvl="3" indent="-2687955">
              <a:lnSpc>
                <a:spcPct val="102400"/>
              </a:lnSpc>
            </a:pPr>
            <a:r>
              <a:rPr lang="en-US" b="1" spc="5" dirty="0">
                <a:solidFill>
                  <a:srgbClr val="FFFFFF"/>
                </a:solidFill>
                <a:latin typeface="Tw Cen MT"/>
                <a:cs typeface="Tw Cen MT"/>
              </a:rPr>
              <a:t>                                 </a:t>
            </a:r>
          </a:p>
          <a:p>
            <a:pPr marL="5443855" marR="5080" lvl="6" indent="-2687955">
              <a:lnSpc>
                <a:spcPct val="102400"/>
              </a:lnSpc>
            </a:pPr>
            <a:r>
              <a:rPr lang="en-US" b="1" spc="5" dirty="0">
                <a:solidFill>
                  <a:srgbClr val="FFFFFF"/>
                </a:solidFill>
                <a:latin typeface="Tw Cen MT"/>
                <a:cs typeface="Tw Cen MT"/>
              </a:rPr>
              <a:t>           Prepared by:</a:t>
            </a:r>
          </a:p>
          <a:p>
            <a:pPr marL="3615055" marR="5080" lvl="2" indent="-2687955">
              <a:lnSpc>
                <a:spcPct val="102400"/>
              </a:lnSpc>
            </a:pPr>
            <a:r>
              <a:rPr lang="en-US" sz="1600" b="1" spc="5" dirty="0">
                <a:solidFill>
                  <a:srgbClr val="FFFFFF"/>
                </a:solidFill>
                <a:latin typeface="Tw Cen MT"/>
                <a:cs typeface="Tw Cen MT"/>
              </a:rPr>
              <a:t>  Sarthak Patel(12002040701148),Computer Engineering Department</a:t>
            </a:r>
          </a:p>
          <a:p>
            <a:pPr marL="5443855" marR="5080" lvl="6" indent="-2687955">
              <a:lnSpc>
                <a:spcPct val="102400"/>
              </a:lnSpc>
            </a:pPr>
            <a:r>
              <a:rPr lang="en-US" sz="1600" b="1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</a:p>
          <a:p>
            <a:pPr marL="5443855" marR="5080" lvl="6" indent="-2687955">
              <a:lnSpc>
                <a:spcPct val="102400"/>
              </a:lnSpc>
            </a:pPr>
            <a:r>
              <a:rPr lang="en-US" sz="1600" b="1" spc="5" dirty="0">
                <a:solidFill>
                  <a:srgbClr val="FFFFFF"/>
                </a:solidFill>
                <a:latin typeface="Tw Cen MT"/>
                <a:cs typeface="Tw Cen MT"/>
              </a:rPr>
              <a:t>             </a:t>
            </a:r>
            <a:r>
              <a:rPr lang="en-US" b="1" spc="5" dirty="0">
                <a:solidFill>
                  <a:srgbClr val="FFFFFF"/>
                </a:solidFill>
                <a:latin typeface="Tw Cen MT"/>
                <a:cs typeface="Tw Cen MT"/>
              </a:rPr>
              <a:t>Guided by:</a:t>
            </a:r>
          </a:p>
          <a:p>
            <a:pPr marL="3157855" marR="5080" lvl="1" indent="-2687955">
              <a:lnSpc>
                <a:spcPct val="102400"/>
              </a:lnSpc>
            </a:pPr>
            <a:r>
              <a:rPr lang="en-US" sz="1600" b="1" spc="5" dirty="0">
                <a:solidFill>
                  <a:srgbClr val="FFFFFF"/>
                </a:solidFill>
                <a:latin typeface="Tw Cen MT"/>
                <a:cs typeface="Tw Cen MT"/>
              </a:rPr>
              <a:t>   </a:t>
            </a:r>
            <a:r>
              <a:rPr lang="en-US" sz="1600" b="1" spc="5" dirty="0" err="1">
                <a:solidFill>
                  <a:srgbClr val="FFFFFF"/>
                </a:solidFill>
                <a:latin typeface="Tw Cen MT"/>
                <a:cs typeface="Tw Cen MT"/>
              </a:rPr>
              <a:t>Prof.Dipti</a:t>
            </a:r>
            <a:r>
              <a:rPr lang="en-US" sz="1600" b="1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1600" b="1" spc="5" dirty="0" err="1">
                <a:solidFill>
                  <a:srgbClr val="FFFFFF"/>
                </a:solidFill>
                <a:latin typeface="Tw Cen MT"/>
                <a:cs typeface="Tw Cen MT"/>
              </a:rPr>
              <a:t>Mathpal</a:t>
            </a:r>
            <a:r>
              <a:rPr lang="en-US" sz="1600" b="1" spc="5" dirty="0">
                <a:solidFill>
                  <a:srgbClr val="FFFFFF"/>
                </a:solidFill>
                <a:latin typeface="Tw Cen MT"/>
                <a:cs typeface="Tw Cen MT"/>
              </a:rPr>
              <a:t>(Seminar Subject Faculty),Computer Engineering Department</a:t>
            </a:r>
          </a:p>
          <a:p>
            <a:pPr marL="386715" algn="ctr">
              <a:lnSpc>
                <a:spcPct val="100000"/>
              </a:lnSpc>
              <a:spcBef>
                <a:spcPts val="1095"/>
              </a:spcBef>
            </a:pPr>
            <a:endParaRPr sz="1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7371-2969-4DC4-9479-3D0E5735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04" y="1143001"/>
            <a:ext cx="7999096" cy="1079689"/>
          </a:xfrm>
        </p:spPr>
        <p:txBody>
          <a:bodyPr/>
          <a:lstStyle/>
          <a:p>
            <a:r>
              <a:rPr lang="en-US" sz="6600" dirty="0"/>
              <a:t>Fuel-cell Electric Vehicle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D2DA-7D45-4B82-92FC-49E8122D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105" y="2222690"/>
            <a:ext cx="6017895" cy="21544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A FCEV create electricity from hydrogen and oxygen, instead of storing and releasing energy like battery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Some experts consider these EVs to be the best EVs even they are still in development phases and provide many challenges.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Fuel Cell Electric Vehicle – Hyundai Motor Group TECH">
            <a:extLst>
              <a:ext uri="{FF2B5EF4-FFF2-40B4-BE49-F238E27FC236}">
                <a16:creationId xmlns:a16="http://schemas.microsoft.com/office/drawing/2014/main" id="{3503B9CE-826A-4E77-A29B-58B7CACF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0"/>
            <a:ext cx="412891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8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277619"/>
            <a:ext cx="352297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A</a:t>
            </a:r>
            <a:r>
              <a:rPr sz="4800" spc="-50" dirty="0"/>
              <a:t>D</a:t>
            </a:r>
            <a:r>
              <a:rPr sz="4800" spc="-275" dirty="0"/>
              <a:t>V</a:t>
            </a:r>
            <a:r>
              <a:rPr sz="4800" spc="15" dirty="0"/>
              <a:t>AN</a:t>
            </a:r>
            <a:r>
              <a:rPr sz="4800" spc="-80" dirty="0"/>
              <a:t>T</a:t>
            </a:r>
            <a:r>
              <a:rPr sz="4800" spc="-125" dirty="0"/>
              <a:t>A</a:t>
            </a:r>
            <a:r>
              <a:rPr sz="4800" spc="-30" dirty="0"/>
              <a:t>G</a:t>
            </a:r>
            <a:r>
              <a:rPr sz="4800" dirty="0"/>
              <a:t>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1105" y="2220030"/>
            <a:ext cx="5613400" cy="39587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69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Reduce</a:t>
            </a:r>
            <a:r>
              <a:rPr sz="275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dependence</a:t>
            </a:r>
            <a:r>
              <a:rPr sz="2750" spc="1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Tw Cen MT"/>
                <a:cs typeface="Tw Cen MT"/>
              </a:rPr>
              <a:t>on</a:t>
            </a:r>
            <a:r>
              <a:rPr sz="275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Tw Cen MT"/>
                <a:cs typeface="Tw Cen MT"/>
              </a:rPr>
              <a:t>oil</a:t>
            </a:r>
            <a:r>
              <a:rPr sz="2750" spc="-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75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gasoil.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0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10" dirty="0">
                <a:solidFill>
                  <a:srgbClr val="FFFFFF"/>
                </a:solidFill>
                <a:latin typeface="Tw Cen MT"/>
                <a:cs typeface="Tw Cen MT"/>
              </a:rPr>
              <a:t>Pollutant</a:t>
            </a:r>
            <a:r>
              <a:rPr sz="2750" spc="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750" spc="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noise</a:t>
            </a:r>
            <a:r>
              <a:rPr sz="2750" spc="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free.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810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10" dirty="0">
                <a:solidFill>
                  <a:srgbClr val="FFFFFF"/>
                </a:solidFill>
                <a:latin typeface="Tw Cen MT"/>
                <a:cs typeface="Tw Cen MT"/>
              </a:rPr>
              <a:t>Recyclable</a:t>
            </a:r>
            <a:r>
              <a:rPr sz="275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batteries.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0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25" dirty="0">
                <a:solidFill>
                  <a:srgbClr val="FFFFFF"/>
                </a:solidFill>
                <a:latin typeface="Tw Cen MT"/>
                <a:cs typeface="Tw Cen MT"/>
              </a:rPr>
              <a:t>No</a:t>
            </a: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fire</a:t>
            </a:r>
            <a:r>
              <a:rPr sz="275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hazards.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5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10" dirty="0">
                <a:solidFill>
                  <a:srgbClr val="FFFFFF"/>
                </a:solidFill>
                <a:latin typeface="Tw Cen MT"/>
                <a:cs typeface="Tw Cen MT"/>
              </a:rPr>
              <a:t>Low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maintenance</a:t>
            </a:r>
            <a:r>
              <a:rPr sz="2750" spc="2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75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operation</a:t>
            </a:r>
            <a:r>
              <a:rPr sz="27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cost.</a:t>
            </a:r>
            <a:endParaRPr sz="2750" dirty="0">
              <a:latin typeface="Tw Cen MT"/>
              <a:cs typeface="Tw Cen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05700" y="542861"/>
            <a:ext cx="3653154" cy="5396230"/>
            <a:chOff x="7505700" y="542861"/>
            <a:chExt cx="3653154" cy="5396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700" y="542861"/>
              <a:ext cx="3652901" cy="5395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20000" y="619124"/>
              <a:ext cx="3429000" cy="5172075"/>
            </a:xfrm>
            <a:custGeom>
              <a:avLst/>
              <a:gdLst/>
              <a:ahLst/>
              <a:cxnLst/>
              <a:rect l="l" t="t" r="r" b="b"/>
              <a:pathLst>
                <a:path w="3429000" h="5172075">
                  <a:moveTo>
                    <a:pt x="3429000" y="0"/>
                  </a:moveTo>
                  <a:lnTo>
                    <a:pt x="254380" y="0"/>
                  </a:lnTo>
                  <a:lnTo>
                    <a:pt x="208663" y="4099"/>
                  </a:lnTo>
                  <a:lnTo>
                    <a:pt x="165630" y="15918"/>
                  </a:lnTo>
                  <a:lnTo>
                    <a:pt x="126002" y="34736"/>
                  </a:lnTo>
                  <a:lnTo>
                    <a:pt x="90498" y="59836"/>
                  </a:lnTo>
                  <a:lnTo>
                    <a:pt x="59836" y="90498"/>
                  </a:lnTo>
                  <a:lnTo>
                    <a:pt x="34736" y="126002"/>
                  </a:lnTo>
                  <a:lnTo>
                    <a:pt x="15918" y="165630"/>
                  </a:lnTo>
                  <a:lnTo>
                    <a:pt x="4099" y="208663"/>
                  </a:lnTo>
                  <a:lnTo>
                    <a:pt x="0" y="254380"/>
                  </a:lnTo>
                  <a:lnTo>
                    <a:pt x="0" y="5172075"/>
                  </a:lnTo>
                  <a:lnTo>
                    <a:pt x="3174619" y="5172075"/>
                  </a:lnTo>
                  <a:lnTo>
                    <a:pt x="3220336" y="5167976"/>
                  </a:lnTo>
                  <a:lnTo>
                    <a:pt x="3263369" y="5156161"/>
                  </a:lnTo>
                  <a:lnTo>
                    <a:pt x="3302997" y="5137346"/>
                  </a:lnTo>
                  <a:lnTo>
                    <a:pt x="3338501" y="5112250"/>
                  </a:lnTo>
                  <a:lnTo>
                    <a:pt x="3369163" y="5081592"/>
                  </a:lnTo>
                  <a:lnTo>
                    <a:pt x="3394263" y="5046089"/>
                  </a:lnTo>
                  <a:lnTo>
                    <a:pt x="3413081" y="5006459"/>
                  </a:lnTo>
                  <a:lnTo>
                    <a:pt x="3424900" y="4963421"/>
                  </a:lnTo>
                  <a:lnTo>
                    <a:pt x="3429000" y="4917694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0" y="619124"/>
              <a:ext cx="3429000" cy="5172075"/>
            </a:xfrm>
            <a:custGeom>
              <a:avLst/>
              <a:gdLst/>
              <a:ahLst/>
              <a:cxnLst/>
              <a:rect l="l" t="t" r="r" b="b"/>
              <a:pathLst>
                <a:path w="3429000" h="5172075">
                  <a:moveTo>
                    <a:pt x="254380" y="0"/>
                  </a:moveTo>
                  <a:lnTo>
                    <a:pt x="3429000" y="0"/>
                  </a:lnTo>
                  <a:lnTo>
                    <a:pt x="3429000" y="4917694"/>
                  </a:lnTo>
                  <a:lnTo>
                    <a:pt x="3424900" y="4963421"/>
                  </a:lnTo>
                  <a:lnTo>
                    <a:pt x="3413081" y="5006459"/>
                  </a:lnTo>
                  <a:lnTo>
                    <a:pt x="3394263" y="5046089"/>
                  </a:lnTo>
                  <a:lnTo>
                    <a:pt x="3369163" y="5081592"/>
                  </a:lnTo>
                  <a:lnTo>
                    <a:pt x="3338501" y="5112250"/>
                  </a:lnTo>
                  <a:lnTo>
                    <a:pt x="3302997" y="5137346"/>
                  </a:lnTo>
                  <a:lnTo>
                    <a:pt x="3263369" y="5156161"/>
                  </a:lnTo>
                  <a:lnTo>
                    <a:pt x="3220336" y="5167976"/>
                  </a:lnTo>
                  <a:lnTo>
                    <a:pt x="3174619" y="5172075"/>
                  </a:lnTo>
                  <a:lnTo>
                    <a:pt x="0" y="5172075"/>
                  </a:lnTo>
                  <a:lnTo>
                    <a:pt x="0" y="254380"/>
                  </a:lnTo>
                  <a:lnTo>
                    <a:pt x="4099" y="208663"/>
                  </a:lnTo>
                  <a:lnTo>
                    <a:pt x="15918" y="165630"/>
                  </a:lnTo>
                  <a:lnTo>
                    <a:pt x="34736" y="126002"/>
                  </a:lnTo>
                  <a:lnTo>
                    <a:pt x="59836" y="90498"/>
                  </a:lnTo>
                  <a:lnTo>
                    <a:pt x="90498" y="59836"/>
                  </a:lnTo>
                  <a:lnTo>
                    <a:pt x="126002" y="34736"/>
                  </a:lnTo>
                  <a:lnTo>
                    <a:pt x="165630" y="15918"/>
                  </a:lnTo>
                  <a:lnTo>
                    <a:pt x="208663" y="4099"/>
                  </a:lnTo>
                  <a:lnTo>
                    <a:pt x="254380" y="0"/>
                  </a:lnTo>
                  <a:close/>
                </a:path>
              </a:pathLst>
            </a:custGeom>
            <a:ln w="19050">
              <a:solidFill>
                <a:srgbClr val="B4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850" y="942974"/>
              <a:ext cx="2790825" cy="21621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3850" y="3276600"/>
              <a:ext cx="2790698" cy="2190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940180"/>
            <a:ext cx="398335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DISADVANTAGES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4000" y="1885823"/>
            <a:ext cx="2014855" cy="4138929"/>
            <a:chOff x="9144000" y="1885823"/>
            <a:chExt cx="2014855" cy="41389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50" y="1885823"/>
              <a:ext cx="1747901" cy="22813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9275" y="1971675"/>
              <a:ext cx="1504950" cy="2038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29750" y="1962150"/>
              <a:ext cx="1524000" cy="2057400"/>
            </a:xfrm>
            <a:custGeom>
              <a:avLst/>
              <a:gdLst/>
              <a:ahLst/>
              <a:cxnLst/>
              <a:rect l="l" t="t" r="r" b="b"/>
              <a:pathLst>
                <a:path w="1524000" h="2057400">
                  <a:moveTo>
                    <a:pt x="93599" y="0"/>
                  </a:moveTo>
                  <a:lnTo>
                    <a:pt x="1524000" y="0"/>
                  </a:lnTo>
                  <a:lnTo>
                    <a:pt x="1524000" y="1964182"/>
                  </a:lnTo>
                  <a:lnTo>
                    <a:pt x="1508125" y="2015870"/>
                  </a:lnTo>
                  <a:lnTo>
                    <a:pt x="1466596" y="2049907"/>
                  </a:lnTo>
                  <a:lnTo>
                    <a:pt x="1430781" y="2057400"/>
                  </a:lnTo>
                  <a:lnTo>
                    <a:pt x="0" y="2057400"/>
                  </a:lnTo>
                  <a:lnTo>
                    <a:pt x="0" y="93599"/>
                  </a:lnTo>
                  <a:lnTo>
                    <a:pt x="1777" y="75057"/>
                  </a:lnTo>
                  <a:lnTo>
                    <a:pt x="27813" y="27812"/>
                  </a:lnTo>
                  <a:lnTo>
                    <a:pt x="75056" y="1777"/>
                  </a:lnTo>
                  <a:lnTo>
                    <a:pt x="93599" y="0"/>
                  </a:lnTo>
                  <a:close/>
                </a:path>
              </a:pathLst>
            </a:custGeom>
            <a:ln w="19050">
              <a:solidFill>
                <a:srgbClr val="B4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4095686"/>
              <a:ext cx="2014601" cy="19288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7825" y="4181475"/>
              <a:ext cx="1771650" cy="1685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58300" y="4171950"/>
              <a:ext cx="1790700" cy="1704975"/>
            </a:xfrm>
            <a:custGeom>
              <a:avLst/>
              <a:gdLst/>
              <a:ahLst/>
              <a:cxnLst/>
              <a:rect l="l" t="t" r="r" b="b"/>
              <a:pathLst>
                <a:path w="1790700" h="1704975">
                  <a:moveTo>
                    <a:pt x="103885" y="0"/>
                  </a:moveTo>
                  <a:lnTo>
                    <a:pt x="1790700" y="0"/>
                  </a:lnTo>
                  <a:lnTo>
                    <a:pt x="1790700" y="1601482"/>
                  </a:lnTo>
                  <a:lnTo>
                    <a:pt x="1782445" y="1641563"/>
                  </a:lnTo>
                  <a:lnTo>
                    <a:pt x="1760601" y="1674837"/>
                  </a:lnTo>
                  <a:lnTo>
                    <a:pt x="1727327" y="1696745"/>
                  </a:lnTo>
                  <a:lnTo>
                    <a:pt x="1687195" y="1704975"/>
                  </a:lnTo>
                  <a:lnTo>
                    <a:pt x="0" y="1704975"/>
                  </a:lnTo>
                  <a:lnTo>
                    <a:pt x="0" y="103886"/>
                  </a:lnTo>
                  <a:lnTo>
                    <a:pt x="2158" y="83438"/>
                  </a:lnTo>
                  <a:lnTo>
                    <a:pt x="17906" y="45847"/>
                  </a:lnTo>
                  <a:lnTo>
                    <a:pt x="45847" y="17906"/>
                  </a:lnTo>
                  <a:lnTo>
                    <a:pt x="83439" y="2158"/>
                  </a:lnTo>
                  <a:lnTo>
                    <a:pt x="103885" y="0"/>
                  </a:lnTo>
                  <a:close/>
                </a:path>
              </a:pathLst>
            </a:custGeom>
            <a:ln w="19050">
              <a:solidFill>
                <a:srgbClr val="B4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7930" y="2207494"/>
            <a:ext cx="5542915" cy="340541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855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10" dirty="0">
                <a:solidFill>
                  <a:srgbClr val="FFFFFF"/>
                </a:solidFill>
                <a:latin typeface="Tw Cen MT"/>
                <a:cs typeface="Tw Cen MT"/>
              </a:rPr>
              <a:t>High</a:t>
            </a:r>
            <a:r>
              <a:rPr sz="2750" spc="1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price,</a:t>
            </a:r>
            <a:r>
              <a:rPr sz="2750" spc="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40" dirty="0">
                <a:solidFill>
                  <a:srgbClr val="FFFFFF"/>
                </a:solidFill>
                <a:latin typeface="Tw Cen MT"/>
                <a:cs typeface="Tw Cen MT"/>
              </a:rPr>
              <a:t>Tesla</a:t>
            </a:r>
            <a:r>
              <a:rPr sz="27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modal</a:t>
            </a:r>
            <a:r>
              <a:rPr sz="2750" spc="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costs</a:t>
            </a:r>
            <a:r>
              <a:rPr sz="2750" spc="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around</a:t>
            </a:r>
            <a:endParaRPr sz="2750" dirty="0">
              <a:latin typeface="Tw Cen MT"/>
              <a:cs typeface="Tw Cen MT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750" spc="-20" dirty="0">
                <a:solidFill>
                  <a:srgbClr val="FFFFFF"/>
                </a:solidFill>
                <a:latin typeface="Tw Cen MT"/>
                <a:cs typeface="Tw Cen MT"/>
              </a:rPr>
              <a:t>$50,000.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0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10" dirty="0">
                <a:solidFill>
                  <a:srgbClr val="FFFFFF"/>
                </a:solidFill>
                <a:latin typeface="Tw Cen MT"/>
                <a:cs typeface="Tw Cen MT"/>
              </a:rPr>
              <a:t>High</a:t>
            </a:r>
            <a:r>
              <a:rPr sz="275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recharge</a:t>
            </a:r>
            <a:r>
              <a:rPr sz="2750" spc="2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Tw Cen MT"/>
                <a:cs typeface="Tw Cen MT"/>
              </a:rPr>
              <a:t>time.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5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Silence </a:t>
            </a: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may</a:t>
            </a:r>
            <a:r>
              <a:rPr sz="2750" spc="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be</a:t>
            </a:r>
            <a:r>
              <a:rPr sz="2750" spc="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w Cen MT"/>
                <a:cs typeface="Tw Cen MT"/>
              </a:rPr>
              <a:t>fatal.</a:t>
            </a:r>
            <a:endParaRPr sz="275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0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750" spc="-30" dirty="0">
                <a:solidFill>
                  <a:srgbClr val="FFFFFF"/>
                </a:solidFill>
                <a:latin typeface="Tw Cen MT"/>
                <a:cs typeface="Tw Cen MT"/>
              </a:rPr>
              <a:t>Range</a:t>
            </a:r>
            <a:r>
              <a:rPr sz="275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lies</a:t>
            </a:r>
            <a:r>
              <a:rPr sz="275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between</a:t>
            </a:r>
            <a:r>
              <a:rPr sz="27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25-30</a:t>
            </a:r>
            <a:r>
              <a:rPr sz="2750" spc="1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miles</a:t>
            </a:r>
            <a:r>
              <a:rPr sz="275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only.</a:t>
            </a:r>
            <a:endParaRPr sz="275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912177"/>
            <a:ext cx="35572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5" dirty="0"/>
              <a:t>CONCLUSION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221105" y="1981200"/>
            <a:ext cx="9370695" cy="35865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22900"/>
              </a:lnSpc>
              <a:spcBef>
                <a:spcPts val="95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With</a:t>
            </a:r>
            <a:r>
              <a:rPr sz="24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this</a:t>
            </a:r>
            <a:r>
              <a:rPr sz="240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we</a:t>
            </a:r>
            <a:r>
              <a:rPr sz="2400" spc="20" dirty="0">
                <a:solidFill>
                  <a:srgbClr val="FFFFFF"/>
                </a:solidFill>
                <a:latin typeface="Tw Cen MT"/>
                <a:cs typeface="Tw Cen MT"/>
              </a:rPr>
              <a:t> come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following</a:t>
            </a:r>
            <a:r>
              <a:rPr sz="240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facts</a:t>
            </a:r>
            <a:r>
              <a:rPr sz="2400" spc="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that</a:t>
            </a:r>
            <a:r>
              <a:rPr sz="2400" spc="1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number</a:t>
            </a:r>
            <a:r>
              <a:rPr sz="2400" spc="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400" spc="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expected </a:t>
            </a:r>
            <a:r>
              <a:rPr sz="2400" spc="-7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vehicle</a:t>
            </a:r>
            <a:r>
              <a:rPr sz="240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doubling</a:t>
            </a:r>
            <a:r>
              <a:rPr sz="2400" spc="1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on</a:t>
            </a:r>
            <a:r>
              <a:rPr sz="240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road</a:t>
            </a:r>
            <a:r>
              <a:rPr sz="2400" spc="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in</a:t>
            </a:r>
            <a:r>
              <a:rPr sz="24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near</a:t>
            </a:r>
            <a:r>
              <a:rPr sz="24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future</a:t>
            </a:r>
            <a:r>
              <a:rPr sz="2400" spc="1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Tw Cen MT"/>
                <a:cs typeface="Tw Cen MT"/>
              </a:rPr>
              <a:t> need</a:t>
            </a:r>
            <a:r>
              <a:rPr sz="240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for</a:t>
            </a:r>
            <a:r>
              <a:rPr sz="240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this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alternative</a:t>
            </a:r>
            <a:r>
              <a:rPr sz="2400" spc="2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energy</a:t>
            </a:r>
            <a:r>
              <a:rPr sz="240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is</a:t>
            </a:r>
            <a:r>
              <a:rPr sz="24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very</a:t>
            </a:r>
            <a:r>
              <a:rPr sz="2400" spc="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evident</a:t>
            </a:r>
            <a:r>
              <a:rPr sz="24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40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has</a:t>
            </a:r>
            <a:r>
              <a:rPr sz="2400" spc="1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promising</a:t>
            </a:r>
            <a:r>
              <a:rPr sz="2400" spc="19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returns.</a:t>
            </a:r>
            <a:endParaRPr sz="2400" dirty="0">
              <a:latin typeface="Tw Cen MT"/>
              <a:cs typeface="Tw Cen MT"/>
            </a:endParaRPr>
          </a:p>
          <a:p>
            <a:pPr marL="469265" marR="311150" indent="-457200">
              <a:lnSpc>
                <a:spcPct val="122900"/>
              </a:lnSpc>
              <a:spcBef>
                <a:spcPts val="975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Important</a:t>
            </a:r>
            <a:r>
              <a:rPr sz="2400" spc="1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produce</a:t>
            </a:r>
            <a:r>
              <a:rPr sz="2400" spc="2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vehicles</a:t>
            </a:r>
            <a:r>
              <a:rPr sz="2400" spc="1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that</a:t>
            </a:r>
            <a:r>
              <a:rPr sz="240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do</a:t>
            </a:r>
            <a:r>
              <a:rPr sz="240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less</a:t>
            </a:r>
            <a:r>
              <a:rPr sz="24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w Cen MT"/>
                <a:cs typeface="Tw Cen MT"/>
              </a:rPr>
              <a:t>have</a:t>
            </a:r>
            <a:r>
              <a:rPr sz="2400" spc="1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40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longer</a:t>
            </a:r>
            <a:r>
              <a:rPr sz="240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w Cen MT"/>
                <a:cs typeface="Tw Cen MT"/>
              </a:rPr>
              <a:t>range, </a:t>
            </a:r>
            <a:r>
              <a:rPr sz="2400" spc="-7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40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use</a:t>
            </a:r>
            <a:r>
              <a:rPr sz="240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less</a:t>
            </a:r>
            <a:r>
              <a:rPr sz="240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energy.</a:t>
            </a:r>
            <a:endParaRPr sz="240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5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Lower</a:t>
            </a:r>
            <a:r>
              <a:rPr sz="2400" spc="-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w Cen MT"/>
                <a:cs typeface="Tw Cen MT"/>
              </a:rPr>
              <a:t>our</a:t>
            </a:r>
            <a:r>
              <a:rPr sz="240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toxic</a:t>
            </a:r>
            <a:r>
              <a:rPr sz="240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emission</a:t>
            </a:r>
            <a:r>
              <a:rPr sz="240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40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localize</a:t>
            </a:r>
            <a:r>
              <a:rPr sz="240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green</a:t>
            </a:r>
            <a:r>
              <a:rPr sz="240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house</a:t>
            </a:r>
            <a:r>
              <a:rPr sz="240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effects.</a:t>
            </a:r>
            <a:endParaRPr sz="2400" dirty="0">
              <a:latin typeface="Tw Cen MT"/>
              <a:cs typeface="Tw Cen MT"/>
            </a:endParaRPr>
          </a:p>
          <a:p>
            <a:pPr marL="469265" indent="-457200">
              <a:lnSpc>
                <a:spcPct val="100000"/>
              </a:lnSpc>
              <a:spcBef>
                <a:spcPts val="1730"/>
              </a:spcBef>
              <a:buSzPct val="127272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Increase</a:t>
            </a:r>
            <a:r>
              <a:rPr sz="2400" spc="1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overall</a:t>
            </a:r>
            <a:r>
              <a:rPr sz="240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energy</a:t>
            </a:r>
            <a:r>
              <a:rPr sz="240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efficiency</a:t>
            </a:r>
            <a:r>
              <a:rPr sz="2400" spc="1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40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cars.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663F-A991-4EE4-979D-B5525013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104" y="2057400"/>
            <a:ext cx="9749789" cy="18466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Cars, Solar &amp; Clean Energy | Tesla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 of the electric vehicle – Wikipedia</a:t>
            </a:r>
            <a:endParaRPr lang="en-US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00FF"/>
              </a:solidFill>
              <a:latin typeface="Tw Cen MT" panose="020B0602020104020603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car - Wikipedia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68A84-44A3-4688-87CE-27D970DB5827}"/>
              </a:ext>
            </a:extLst>
          </p:cNvPr>
          <p:cNvSpPr txBox="1"/>
          <p:nvPr/>
        </p:nvSpPr>
        <p:spPr>
          <a:xfrm>
            <a:off x="1221105" y="914400"/>
            <a:ext cx="974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spc="-5" dirty="0">
                <a:solidFill>
                  <a:schemeClr val="bg1"/>
                </a:solidFill>
                <a:latin typeface="Tw Cen MT" panose="020B0602020104020603" pitchFamily="34" charset="0"/>
              </a:rPr>
              <a:t>REFERENCES</a:t>
            </a:r>
            <a:endParaRPr lang="en-IN" sz="4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3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420" y="2498979"/>
            <a:ext cx="5593715" cy="1490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600" spc="-10" dirty="0">
                <a:latin typeface="Bauhaus 93"/>
                <a:cs typeface="Bauhaus 93"/>
              </a:rPr>
              <a:t>Thank</a:t>
            </a:r>
            <a:r>
              <a:rPr sz="9600" spc="-95" dirty="0">
                <a:latin typeface="Bauhaus 93"/>
                <a:cs typeface="Bauhaus 93"/>
              </a:rPr>
              <a:t> </a:t>
            </a:r>
            <a:r>
              <a:rPr sz="9600" spc="5" dirty="0">
                <a:latin typeface="Bauhaus 93"/>
                <a:cs typeface="Bauhaus 93"/>
              </a:rPr>
              <a:t>You</a:t>
            </a:r>
            <a:endParaRPr sz="9600">
              <a:latin typeface="Bauhaus 93"/>
              <a:cs typeface="Bauhaus 9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624" y="685736"/>
              <a:ext cx="10206101" cy="5510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3924" y="762000"/>
              <a:ext cx="9982200" cy="5286375"/>
            </a:xfrm>
            <a:custGeom>
              <a:avLst/>
              <a:gdLst/>
              <a:ahLst/>
              <a:cxnLst/>
              <a:rect l="l" t="t" r="r" b="b"/>
              <a:pathLst>
                <a:path w="9982200" h="5286375">
                  <a:moveTo>
                    <a:pt x="9982200" y="0"/>
                  </a:moveTo>
                  <a:lnTo>
                    <a:pt x="219227" y="0"/>
                  </a:lnTo>
                  <a:lnTo>
                    <a:pt x="168962" y="5790"/>
                  </a:lnTo>
                  <a:lnTo>
                    <a:pt x="122819" y="22285"/>
                  </a:lnTo>
                  <a:lnTo>
                    <a:pt x="82114" y="48165"/>
                  </a:lnTo>
                  <a:lnTo>
                    <a:pt x="48163" y="82115"/>
                  </a:lnTo>
                  <a:lnTo>
                    <a:pt x="22283" y="122816"/>
                  </a:lnTo>
                  <a:lnTo>
                    <a:pt x="5790" y="168950"/>
                  </a:lnTo>
                  <a:lnTo>
                    <a:pt x="0" y="219201"/>
                  </a:lnTo>
                  <a:lnTo>
                    <a:pt x="0" y="5286375"/>
                  </a:lnTo>
                  <a:lnTo>
                    <a:pt x="9762998" y="5286375"/>
                  </a:lnTo>
                  <a:lnTo>
                    <a:pt x="9813249" y="5280584"/>
                  </a:lnTo>
                  <a:lnTo>
                    <a:pt x="9859383" y="5264091"/>
                  </a:lnTo>
                  <a:lnTo>
                    <a:pt x="9900084" y="5238211"/>
                  </a:lnTo>
                  <a:lnTo>
                    <a:pt x="9934034" y="5204260"/>
                  </a:lnTo>
                  <a:lnTo>
                    <a:pt x="9959914" y="5163555"/>
                  </a:lnTo>
                  <a:lnTo>
                    <a:pt x="9976409" y="5117412"/>
                  </a:lnTo>
                  <a:lnTo>
                    <a:pt x="9982200" y="5067147"/>
                  </a:lnTo>
                  <a:lnTo>
                    <a:pt x="9982200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924" y="762000"/>
              <a:ext cx="9982200" cy="5286375"/>
            </a:xfrm>
            <a:custGeom>
              <a:avLst/>
              <a:gdLst/>
              <a:ahLst/>
              <a:cxnLst/>
              <a:rect l="l" t="t" r="r" b="b"/>
              <a:pathLst>
                <a:path w="9982200" h="5286375">
                  <a:moveTo>
                    <a:pt x="219227" y="0"/>
                  </a:moveTo>
                  <a:lnTo>
                    <a:pt x="9982200" y="0"/>
                  </a:lnTo>
                  <a:lnTo>
                    <a:pt x="9982200" y="5067147"/>
                  </a:lnTo>
                  <a:lnTo>
                    <a:pt x="9976409" y="5117412"/>
                  </a:lnTo>
                  <a:lnTo>
                    <a:pt x="9959914" y="5163555"/>
                  </a:lnTo>
                  <a:lnTo>
                    <a:pt x="9934034" y="5204260"/>
                  </a:lnTo>
                  <a:lnTo>
                    <a:pt x="9900084" y="5238211"/>
                  </a:lnTo>
                  <a:lnTo>
                    <a:pt x="9859383" y="5264091"/>
                  </a:lnTo>
                  <a:lnTo>
                    <a:pt x="9813249" y="5280584"/>
                  </a:lnTo>
                  <a:lnTo>
                    <a:pt x="9762998" y="5286375"/>
                  </a:lnTo>
                  <a:lnTo>
                    <a:pt x="0" y="5286375"/>
                  </a:lnTo>
                  <a:lnTo>
                    <a:pt x="0" y="219201"/>
                  </a:lnTo>
                  <a:lnTo>
                    <a:pt x="5790" y="168950"/>
                  </a:lnTo>
                  <a:lnTo>
                    <a:pt x="22283" y="122816"/>
                  </a:lnTo>
                  <a:lnTo>
                    <a:pt x="48163" y="82115"/>
                  </a:lnTo>
                  <a:lnTo>
                    <a:pt x="82114" y="48165"/>
                  </a:lnTo>
                  <a:lnTo>
                    <a:pt x="122819" y="22285"/>
                  </a:lnTo>
                  <a:lnTo>
                    <a:pt x="168962" y="5790"/>
                  </a:lnTo>
                  <a:lnTo>
                    <a:pt x="219227" y="0"/>
                  </a:lnTo>
                  <a:close/>
                </a:path>
              </a:pathLst>
            </a:custGeom>
            <a:ln w="19050">
              <a:solidFill>
                <a:srgbClr val="82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01400" y="0"/>
              <a:ext cx="419100" cy="514350"/>
            </a:xfrm>
            <a:custGeom>
              <a:avLst/>
              <a:gdLst/>
              <a:ahLst/>
              <a:cxnLst/>
              <a:rect l="l" t="t" r="r" b="b"/>
              <a:pathLst>
                <a:path w="419100" h="514350">
                  <a:moveTo>
                    <a:pt x="395224" y="0"/>
                  </a:moveTo>
                  <a:lnTo>
                    <a:pt x="323469" y="171957"/>
                  </a:lnTo>
                  <a:lnTo>
                    <a:pt x="0" y="499999"/>
                  </a:lnTo>
                  <a:lnTo>
                    <a:pt x="19176" y="514350"/>
                  </a:lnTo>
                  <a:lnTo>
                    <a:pt x="347345" y="186308"/>
                  </a:lnTo>
                  <a:lnTo>
                    <a:pt x="419100" y="9525"/>
                  </a:lnTo>
                  <a:lnTo>
                    <a:pt x="395224" y="0"/>
                  </a:lnTo>
                  <a:close/>
                </a:path>
              </a:pathLst>
            </a:custGeom>
            <a:solidFill>
              <a:srgbClr val="82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4021" y="476250"/>
              <a:ext cx="145478" cy="152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53800" y="1543050"/>
              <a:ext cx="190500" cy="190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430000" y="9524"/>
              <a:ext cx="304800" cy="6838950"/>
            </a:xfrm>
            <a:custGeom>
              <a:avLst/>
              <a:gdLst/>
              <a:ahLst/>
              <a:cxnLst/>
              <a:rect l="l" t="t" r="r" b="b"/>
              <a:pathLst>
                <a:path w="304800" h="6838950">
                  <a:moveTo>
                    <a:pt x="304800" y="6331648"/>
                  </a:moveTo>
                  <a:lnTo>
                    <a:pt x="28321" y="5686425"/>
                  </a:lnTo>
                  <a:lnTo>
                    <a:pt x="9525" y="5695937"/>
                  </a:lnTo>
                  <a:lnTo>
                    <a:pt x="281178" y="6336411"/>
                  </a:lnTo>
                  <a:lnTo>
                    <a:pt x="281178" y="6838950"/>
                  </a:lnTo>
                  <a:lnTo>
                    <a:pt x="304800" y="6838950"/>
                  </a:lnTo>
                  <a:lnTo>
                    <a:pt x="304800" y="6331648"/>
                  </a:lnTo>
                  <a:close/>
                </a:path>
                <a:path w="304800" h="6838950">
                  <a:moveTo>
                    <a:pt x="304800" y="0"/>
                  </a:moveTo>
                  <a:lnTo>
                    <a:pt x="276225" y="0"/>
                  </a:lnTo>
                  <a:lnTo>
                    <a:pt x="276225" y="973709"/>
                  </a:lnTo>
                  <a:lnTo>
                    <a:pt x="0" y="1252855"/>
                  </a:lnTo>
                  <a:lnTo>
                    <a:pt x="0" y="1543050"/>
                  </a:lnTo>
                  <a:lnTo>
                    <a:pt x="23876" y="1543050"/>
                  </a:lnTo>
                  <a:lnTo>
                    <a:pt x="23876" y="1262380"/>
                  </a:lnTo>
                  <a:lnTo>
                    <a:pt x="304800" y="983234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2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4750" y="5553075"/>
              <a:ext cx="161925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525" y="4867275"/>
              <a:ext cx="190500" cy="190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2450" y="5048250"/>
              <a:ext cx="11277600" cy="1800225"/>
            </a:xfrm>
            <a:custGeom>
              <a:avLst/>
              <a:gdLst/>
              <a:ahLst/>
              <a:cxnLst/>
              <a:rect l="l" t="t" r="r" b="b"/>
              <a:pathLst>
                <a:path w="11277600" h="1800225">
                  <a:moveTo>
                    <a:pt x="419100" y="1300200"/>
                  </a:moveTo>
                  <a:lnTo>
                    <a:pt x="399973" y="1285875"/>
                  </a:lnTo>
                  <a:lnTo>
                    <a:pt x="71704" y="1613916"/>
                  </a:lnTo>
                  <a:lnTo>
                    <a:pt x="0" y="1790674"/>
                  </a:lnTo>
                  <a:lnTo>
                    <a:pt x="23901" y="1800225"/>
                  </a:lnTo>
                  <a:lnTo>
                    <a:pt x="95618" y="1628241"/>
                  </a:lnTo>
                  <a:lnTo>
                    <a:pt x="419100" y="1300200"/>
                  </a:lnTo>
                  <a:close/>
                </a:path>
                <a:path w="11277600" h="1800225">
                  <a:moveTo>
                    <a:pt x="10868025" y="1466850"/>
                  </a:moveTo>
                  <a:lnTo>
                    <a:pt x="10860507" y="1429867"/>
                  </a:lnTo>
                  <a:lnTo>
                    <a:pt x="10848975" y="1412798"/>
                  </a:lnTo>
                  <a:lnTo>
                    <a:pt x="10848975" y="1466850"/>
                  </a:lnTo>
                  <a:lnTo>
                    <a:pt x="10842422" y="1496847"/>
                  </a:lnTo>
                  <a:lnTo>
                    <a:pt x="10825163" y="1521028"/>
                  </a:lnTo>
                  <a:lnTo>
                    <a:pt x="10800753" y="1537182"/>
                  </a:lnTo>
                  <a:lnTo>
                    <a:pt x="10772775" y="1543050"/>
                  </a:lnTo>
                  <a:lnTo>
                    <a:pt x="10742803" y="1537182"/>
                  </a:lnTo>
                  <a:lnTo>
                    <a:pt x="10718622" y="1521028"/>
                  </a:lnTo>
                  <a:lnTo>
                    <a:pt x="10702455" y="1496847"/>
                  </a:lnTo>
                  <a:lnTo>
                    <a:pt x="10696575" y="1466850"/>
                  </a:lnTo>
                  <a:lnTo>
                    <a:pt x="10702455" y="1436865"/>
                  </a:lnTo>
                  <a:lnTo>
                    <a:pt x="10718622" y="1412684"/>
                  </a:lnTo>
                  <a:lnTo>
                    <a:pt x="10742803" y="1396530"/>
                  </a:lnTo>
                  <a:lnTo>
                    <a:pt x="10772775" y="1390650"/>
                  </a:lnTo>
                  <a:lnTo>
                    <a:pt x="10800753" y="1396530"/>
                  </a:lnTo>
                  <a:lnTo>
                    <a:pt x="10825163" y="1412684"/>
                  </a:lnTo>
                  <a:lnTo>
                    <a:pt x="10842422" y="1436865"/>
                  </a:lnTo>
                  <a:lnTo>
                    <a:pt x="10848975" y="1466850"/>
                  </a:lnTo>
                  <a:lnTo>
                    <a:pt x="10848975" y="1412798"/>
                  </a:lnTo>
                  <a:lnTo>
                    <a:pt x="10840060" y="1399590"/>
                  </a:lnTo>
                  <a:lnTo>
                    <a:pt x="10826852" y="1390650"/>
                  </a:lnTo>
                  <a:lnTo>
                    <a:pt x="10809783" y="1379118"/>
                  </a:lnTo>
                  <a:lnTo>
                    <a:pt x="10772775" y="1371600"/>
                  </a:lnTo>
                  <a:lnTo>
                    <a:pt x="10735818" y="1379118"/>
                  </a:lnTo>
                  <a:lnTo>
                    <a:pt x="10705529" y="1399590"/>
                  </a:lnTo>
                  <a:lnTo>
                    <a:pt x="10685043" y="1429867"/>
                  </a:lnTo>
                  <a:lnTo>
                    <a:pt x="10677525" y="1466850"/>
                  </a:lnTo>
                  <a:lnTo>
                    <a:pt x="10685043" y="1503845"/>
                  </a:lnTo>
                  <a:lnTo>
                    <a:pt x="10705516" y="1534121"/>
                  </a:lnTo>
                  <a:lnTo>
                    <a:pt x="10735805" y="1554594"/>
                  </a:lnTo>
                  <a:lnTo>
                    <a:pt x="10753725" y="1558239"/>
                  </a:lnTo>
                  <a:lnTo>
                    <a:pt x="10753725" y="1800225"/>
                  </a:lnTo>
                  <a:lnTo>
                    <a:pt x="10772775" y="1800225"/>
                  </a:lnTo>
                  <a:lnTo>
                    <a:pt x="10772775" y="1562100"/>
                  </a:lnTo>
                  <a:lnTo>
                    <a:pt x="10809783" y="1554594"/>
                  </a:lnTo>
                  <a:lnTo>
                    <a:pt x="10826852" y="1543050"/>
                  </a:lnTo>
                  <a:lnTo>
                    <a:pt x="10840060" y="1534121"/>
                  </a:lnTo>
                  <a:lnTo>
                    <a:pt x="10860507" y="1503845"/>
                  </a:lnTo>
                  <a:lnTo>
                    <a:pt x="10868025" y="1466850"/>
                  </a:lnTo>
                  <a:close/>
                </a:path>
                <a:path w="11277600" h="1800225">
                  <a:moveTo>
                    <a:pt x="11277600" y="561479"/>
                  </a:moveTo>
                  <a:lnTo>
                    <a:pt x="10992485" y="280797"/>
                  </a:lnTo>
                  <a:lnTo>
                    <a:pt x="10992485" y="0"/>
                  </a:lnTo>
                  <a:lnTo>
                    <a:pt x="10963275" y="0"/>
                  </a:lnTo>
                  <a:lnTo>
                    <a:pt x="10963275" y="290195"/>
                  </a:lnTo>
                  <a:lnTo>
                    <a:pt x="11248390" y="570992"/>
                  </a:lnTo>
                  <a:lnTo>
                    <a:pt x="11248390" y="1800225"/>
                  </a:lnTo>
                  <a:lnTo>
                    <a:pt x="11277600" y="1800225"/>
                  </a:lnTo>
                  <a:lnTo>
                    <a:pt x="11277600" y="561479"/>
                  </a:lnTo>
                  <a:close/>
                </a:path>
              </a:pathLst>
            </a:custGeom>
            <a:solidFill>
              <a:srgbClr val="82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449" y="6219825"/>
              <a:ext cx="154565" cy="152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174" y="5114925"/>
              <a:ext cx="190500" cy="190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8150" y="0"/>
              <a:ext cx="323850" cy="6848475"/>
            </a:xfrm>
            <a:custGeom>
              <a:avLst/>
              <a:gdLst/>
              <a:ahLst/>
              <a:cxnLst/>
              <a:rect l="l" t="t" r="r" b="b"/>
              <a:pathLst>
                <a:path w="323850" h="6848475">
                  <a:moveTo>
                    <a:pt x="304800" y="5295900"/>
                  </a:moveTo>
                  <a:lnTo>
                    <a:pt x="280987" y="5295900"/>
                  </a:lnTo>
                  <a:lnTo>
                    <a:pt x="280987" y="5578348"/>
                  </a:lnTo>
                  <a:lnTo>
                    <a:pt x="0" y="5859170"/>
                  </a:lnTo>
                  <a:lnTo>
                    <a:pt x="0" y="6848475"/>
                  </a:lnTo>
                  <a:lnTo>
                    <a:pt x="28575" y="6848475"/>
                  </a:lnTo>
                  <a:lnTo>
                    <a:pt x="28575" y="5868746"/>
                  </a:lnTo>
                  <a:lnTo>
                    <a:pt x="304800" y="5587873"/>
                  </a:lnTo>
                  <a:lnTo>
                    <a:pt x="304800" y="5295900"/>
                  </a:lnTo>
                  <a:close/>
                </a:path>
                <a:path w="323850" h="6848475">
                  <a:moveTo>
                    <a:pt x="323850" y="1143000"/>
                  </a:moveTo>
                  <a:lnTo>
                    <a:pt x="52133" y="502539"/>
                  </a:lnTo>
                  <a:lnTo>
                    <a:pt x="52133" y="0"/>
                  </a:lnTo>
                  <a:lnTo>
                    <a:pt x="28575" y="0"/>
                  </a:lnTo>
                  <a:lnTo>
                    <a:pt x="28575" y="507238"/>
                  </a:lnTo>
                  <a:lnTo>
                    <a:pt x="305003" y="1152525"/>
                  </a:lnTo>
                  <a:lnTo>
                    <a:pt x="323850" y="1143000"/>
                  </a:lnTo>
                  <a:close/>
                </a:path>
              </a:pathLst>
            </a:custGeom>
            <a:solidFill>
              <a:srgbClr val="82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849" y="1143000"/>
              <a:ext cx="152400" cy="1524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499" y="1790700"/>
              <a:ext cx="180975" cy="190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1475" y="0"/>
              <a:ext cx="304800" cy="1800225"/>
            </a:xfrm>
            <a:custGeom>
              <a:avLst/>
              <a:gdLst/>
              <a:ahLst/>
              <a:cxnLst/>
              <a:rect l="l" t="t" r="r" b="b"/>
              <a:pathLst>
                <a:path w="304800" h="1800225">
                  <a:moveTo>
                    <a:pt x="28282" y="0"/>
                  </a:moveTo>
                  <a:lnTo>
                    <a:pt x="0" y="0"/>
                  </a:lnTo>
                  <a:lnTo>
                    <a:pt x="0" y="1238758"/>
                  </a:lnTo>
                  <a:lnTo>
                    <a:pt x="276517" y="1519427"/>
                  </a:lnTo>
                  <a:lnTo>
                    <a:pt x="276517" y="1800225"/>
                  </a:lnTo>
                  <a:lnTo>
                    <a:pt x="304800" y="1800225"/>
                  </a:lnTo>
                  <a:lnTo>
                    <a:pt x="304800" y="1510029"/>
                  </a:lnTo>
                  <a:lnTo>
                    <a:pt x="28282" y="1229233"/>
                  </a:lnTo>
                  <a:lnTo>
                    <a:pt x="28282" y="0"/>
                  </a:lnTo>
                  <a:close/>
                </a:path>
              </a:pathLst>
            </a:custGeom>
            <a:solidFill>
              <a:srgbClr val="82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1049" y="247650"/>
              <a:ext cx="190500" cy="1809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66774" y="0"/>
              <a:ext cx="28575" cy="257175"/>
            </a:xfrm>
            <a:custGeom>
              <a:avLst/>
              <a:gdLst/>
              <a:ahLst/>
              <a:cxnLst/>
              <a:rect l="l" t="t" r="r" b="b"/>
              <a:pathLst>
                <a:path w="28575" h="257175">
                  <a:moveTo>
                    <a:pt x="28575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28575" y="2571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82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30"/>
              </a:spcBef>
            </a:pPr>
            <a:r>
              <a:rPr dirty="0"/>
              <a:t>I</a:t>
            </a:r>
            <a:r>
              <a:rPr spc="-5" dirty="0"/>
              <a:t>N</a:t>
            </a:r>
            <a:r>
              <a:rPr spc="35" dirty="0"/>
              <a:t>D</a:t>
            </a:r>
            <a:r>
              <a:rPr spc="10" dirty="0"/>
              <a:t>EX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22692" y="1496058"/>
            <a:ext cx="3882708" cy="439543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75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Introduction</a:t>
            </a:r>
            <a:endParaRPr sz="2750" dirty="0">
              <a:latin typeface="Tw Cen MT"/>
              <a:cs typeface="Tw Cen MT"/>
            </a:endParaRPr>
          </a:p>
          <a:p>
            <a:pPr marL="241300" indent="-229235">
              <a:lnSpc>
                <a:spcPct val="100000"/>
              </a:lnSpc>
              <a:spcBef>
                <a:spcPts val="1730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History</a:t>
            </a:r>
            <a:endParaRPr sz="2750" dirty="0">
              <a:latin typeface="Tw Cen MT"/>
              <a:cs typeface="Tw Cen MT"/>
            </a:endParaRPr>
          </a:p>
          <a:p>
            <a:pPr marL="241300" indent="-229235">
              <a:lnSpc>
                <a:spcPct val="100000"/>
              </a:lnSpc>
              <a:spcBef>
                <a:spcPts val="1810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spc="10" dirty="0">
                <a:solidFill>
                  <a:srgbClr val="FFFFFF"/>
                </a:solidFill>
                <a:latin typeface="Tw Cen MT"/>
                <a:cs typeface="Tw Cen MT"/>
              </a:rPr>
              <a:t>Components</a:t>
            </a:r>
            <a:endParaRPr sz="2750" dirty="0">
              <a:latin typeface="Tw Cen MT"/>
              <a:cs typeface="Tw Cen MT"/>
            </a:endParaRPr>
          </a:p>
          <a:p>
            <a:pPr marL="241300" indent="-229235">
              <a:lnSpc>
                <a:spcPct val="100000"/>
              </a:lnSpc>
              <a:spcBef>
                <a:spcPts val="1730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FFFFFF"/>
                </a:solidFill>
                <a:latin typeface="Tw Cen MT"/>
                <a:cs typeface="Tw Cen MT"/>
              </a:rPr>
              <a:t>Types</a:t>
            </a:r>
            <a:r>
              <a:rPr sz="275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25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75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75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lang="en-US" sz="2750" spc="-10" dirty="0">
                <a:solidFill>
                  <a:srgbClr val="FFFFFF"/>
                </a:solidFill>
                <a:latin typeface="Tw Cen MT"/>
                <a:cs typeface="Tw Cen MT"/>
              </a:rPr>
              <a:t>vehicles</a:t>
            </a:r>
            <a:endParaRPr sz="2750" dirty="0">
              <a:latin typeface="Tw Cen MT"/>
              <a:cs typeface="Tw Cen MT"/>
            </a:endParaRPr>
          </a:p>
          <a:p>
            <a:pPr marL="241300" indent="-229235">
              <a:lnSpc>
                <a:spcPct val="100000"/>
              </a:lnSpc>
              <a:spcBef>
                <a:spcPts val="1735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spc="-25" dirty="0">
                <a:solidFill>
                  <a:srgbClr val="FFFFFF"/>
                </a:solidFill>
                <a:latin typeface="Tw Cen MT"/>
                <a:cs typeface="Tw Cen MT"/>
              </a:rPr>
              <a:t>Advantages</a:t>
            </a:r>
            <a:endParaRPr sz="2750" dirty="0">
              <a:latin typeface="Tw Cen MT"/>
              <a:cs typeface="Tw Cen MT"/>
            </a:endParaRPr>
          </a:p>
          <a:p>
            <a:pPr marL="241300" indent="-229235">
              <a:lnSpc>
                <a:spcPct val="100000"/>
              </a:lnSpc>
              <a:spcBef>
                <a:spcPts val="1730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FFFFFF"/>
                </a:solidFill>
                <a:latin typeface="Tw Cen MT"/>
                <a:cs typeface="Tw Cen MT"/>
              </a:rPr>
              <a:t>Disadvantages</a:t>
            </a:r>
            <a:endParaRPr sz="2750" dirty="0">
              <a:latin typeface="Tw Cen MT"/>
              <a:cs typeface="Tw Cen MT"/>
            </a:endParaRPr>
          </a:p>
          <a:p>
            <a:pPr marL="241300" indent="-229235">
              <a:lnSpc>
                <a:spcPct val="100000"/>
              </a:lnSpc>
              <a:spcBef>
                <a:spcPts val="1730"/>
              </a:spcBef>
              <a:buSzPct val="127272"/>
              <a:buFont typeface="Arial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FFFFFF"/>
                </a:solidFill>
                <a:latin typeface="Tw Cen MT"/>
                <a:cs typeface="Tw Cen MT"/>
              </a:rPr>
              <a:t>Conclusion</a:t>
            </a:r>
            <a:endParaRPr sz="275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F80F1-2C24-475F-A95E-62B3B31D8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533401"/>
            <a:ext cx="12573000" cy="7966711"/>
          </a:xfrm>
          <a:prstGeom prst="rect">
            <a:avLst/>
          </a:prstGeom>
          <a:blipFill dpi="0" rotWithShape="1">
            <a:blip r:embed="rId5">
              <a:alphaModFix amt="64000"/>
            </a:blip>
            <a:srcRect/>
            <a:tile tx="0" ty="0" sx="100000" sy="100000" flip="none" algn="tl"/>
          </a:blipFill>
          <a:effectLst>
            <a:reflection stA="73000" endPos="65000" dist="50800" dir="5400000" sy="-100000" algn="bl" rotWithShape="0"/>
          </a:effec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3009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30" dirty="0"/>
              <a:t>I</a:t>
            </a:r>
            <a:r>
              <a:rPr sz="3600" dirty="0"/>
              <a:t>NTRODUCT</a:t>
            </a:r>
            <a:r>
              <a:rPr sz="3600" spc="25" dirty="0"/>
              <a:t>I</a:t>
            </a:r>
            <a:r>
              <a:rPr sz="3600" dirty="0"/>
              <a:t>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9905999" cy="254050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0"/>
              </a:spcBef>
              <a:buSzPct val="127906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cars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are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automobiles</a:t>
            </a:r>
            <a:r>
              <a:rPr sz="21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which</a:t>
            </a:r>
            <a:r>
              <a:rPr sz="21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are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dirty="0">
                <a:solidFill>
                  <a:srgbClr val="FFFFFF"/>
                </a:solidFill>
                <a:latin typeface="Tw Cen MT"/>
                <a:cs typeface="Tw Cen MT"/>
              </a:rPr>
              <a:t>powered</a:t>
            </a:r>
            <a:r>
              <a:rPr sz="215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w Cen MT"/>
                <a:cs typeface="Tw Cen MT"/>
              </a:rPr>
              <a:t>by</a:t>
            </a:r>
            <a:r>
              <a:rPr sz="2150" spc="-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engine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and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lang="en-US" sz="2150" dirty="0">
                <a:latin typeface="Tw Cen MT"/>
                <a:cs typeface="Tw Cen MT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Tw Cen MT"/>
                <a:cs typeface="Tw Cen MT"/>
              </a:rPr>
              <a:t>energy.</a:t>
            </a:r>
            <a:endParaRPr sz="2150" dirty="0">
              <a:latin typeface="Tw Cen MT"/>
              <a:cs typeface="Tw Cen MT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sz="2950" dirty="0">
              <a:latin typeface="Tw Cen MT"/>
              <a:cs typeface="Tw Cen MT"/>
            </a:endParaRPr>
          </a:p>
          <a:p>
            <a:pPr marL="355600" indent="-343535">
              <a:lnSpc>
                <a:spcPct val="100000"/>
              </a:lnSpc>
              <a:buSzPct val="127906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-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development</a:t>
            </a:r>
            <a:r>
              <a:rPr sz="215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150" spc="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1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dirty="0">
                <a:solidFill>
                  <a:srgbClr val="FFFFFF"/>
                </a:solidFill>
                <a:latin typeface="Tw Cen MT"/>
                <a:cs typeface="Tw Cen MT"/>
              </a:rPr>
              <a:t>vehicle</a:t>
            </a:r>
            <a:r>
              <a:rPr sz="2150" spc="1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Tw Cen MT"/>
                <a:cs typeface="Tw Cen MT"/>
              </a:rPr>
              <a:t>is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150" spc="9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very</a:t>
            </a:r>
            <a:r>
              <a:rPr sz="2150" spc="-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perspective</a:t>
            </a:r>
            <a:r>
              <a:rPr sz="2150" spc="1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important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process.</a:t>
            </a:r>
            <a:endParaRPr sz="3100" dirty="0">
              <a:latin typeface="Tw Cen MT"/>
              <a:cs typeface="Tw Cen MT"/>
            </a:endParaRPr>
          </a:p>
          <a:p>
            <a:pPr marL="355600" marR="806450" indent="-343535">
              <a:lnSpc>
                <a:spcPct val="122300"/>
              </a:lnSpc>
              <a:spcBef>
                <a:spcPts val="1805"/>
              </a:spcBef>
              <a:buSzPct val="127906"/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Evs</a:t>
            </a:r>
            <a:r>
              <a:rPr sz="215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are</a:t>
            </a:r>
            <a:r>
              <a:rPr sz="2150" spc="-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dirty="0">
                <a:solidFill>
                  <a:srgbClr val="FFFFFF"/>
                </a:solidFill>
                <a:latin typeface="Tw Cen MT"/>
                <a:cs typeface="Tw Cen MT"/>
              </a:rPr>
              <a:t>vehicles</a:t>
            </a:r>
            <a:r>
              <a:rPr sz="2150" spc="10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that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are</a:t>
            </a:r>
            <a:r>
              <a:rPr sz="215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powered</a:t>
            </a:r>
            <a:r>
              <a:rPr sz="2150" spc="8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w Cen MT"/>
                <a:cs typeface="Tw Cen MT"/>
              </a:rPr>
              <a:t>by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an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motor</a:t>
            </a:r>
            <a:r>
              <a:rPr sz="215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instead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1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an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 internal </a:t>
            </a:r>
            <a:r>
              <a:rPr sz="2150" spc="-5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combustion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engine</a:t>
            </a:r>
            <a:endParaRPr sz="215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65278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30" dirty="0"/>
              <a:t>HISTORY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dirty="0"/>
              <a:t>THE</a:t>
            </a:r>
            <a:r>
              <a:rPr sz="3600" spc="-35" dirty="0"/>
              <a:t> </a:t>
            </a:r>
            <a:r>
              <a:rPr sz="3600" dirty="0"/>
              <a:t>ELECTRIC</a:t>
            </a:r>
            <a:r>
              <a:rPr sz="3600" spc="-35" dirty="0"/>
              <a:t> </a:t>
            </a:r>
            <a:r>
              <a:rPr sz="3600" dirty="0"/>
              <a:t>VEHICLE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47800" y="1828800"/>
            <a:ext cx="9519920" cy="16700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25"/>
              </a:spcBef>
              <a:buSzPct val="127906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history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of</a:t>
            </a:r>
            <a:r>
              <a:rPr sz="21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-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Tw Cen MT"/>
                <a:cs typeface="Tw Cen MT"/>
              </a:rPr>
              <a:t>vehicle</a:t>
            </a:r>
            <a:r>
              <a:rPr sz="2150" spc="1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begane</a:t>
            </a:r>
            <a:r>
              <a:rPr sz="215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Tw Cen MT"/>
                <a:cs typeface="Tw Cen MT"/>
              </a:rPr>
              <a:t>in</a:t>
            </a:r>
            <a:r>
              <a:rPr sz="215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Tw Cen MT"/>
                <a:cs typeface="Tw Cen MT"/>
              </a:rPr>
              <a:t>mid</a:t>
            </a:r>
            <a:r>
              <a:rPr sz="2150" spc="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19th</a:t>
            </a:r>
            <a:r>
              <a:rPr sz="215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century.</a:t>
            </a:r>
            <a:endParaRPr sz="43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buSzPct val="127906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1832: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w Cen MT"/>
                <a:cs typeface="Tw Cen MT"/>
              </a:rPr>
              <a:t>Robert</a:t>
            </a:r>
            <a:r>
              <a:rPr sz="2150" spc="-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Tw Cen MT"/>
                <a:cs typeface="Tw Cen MT"/>
              </a:rPr>
              <a:t>Andreson</a:t>
            </a:r>
            <a:r>
              <a:rPr sz="2150" spc="-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invents</a:t>
            </a:r>
            <a:r>
              <a:rPr sz="215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non-rechargeable</a:t>
            </a:r>
            <a:r>
              <a:rPr sz="2150" spc="4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1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carriage.</a:t>
            </a:r>
            <a:endParaRPr sz="43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buSzPct val="127906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1835:</a:t>
            </a:r>
            <a:r>
              <a:rPr sz="2150" spc="6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Thomas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davenport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dirty="0">
                <a:solidFill>
                  <a:srgbClr val="FFFFFF"/>
                </a:solidFill>
                <a:latin typeface="Tw Cen MT"/>
                <a:cs typeface="Tw Cen MT"/>
              </a:rPr>
              <a:t>builds</a:t>
            </a:r>
            <a:r>
              <a:rPr sz="21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the</a:t>
            </a:r>
            <a:r>
              <a:rPr sz="2150" spc="5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first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practical</a:t>
            </a:r>
            <a:r>
              <a:rPr sz="2150" spc="2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electrical</a:t>
            </a:r>
            <a:r>
              <a:rPr sz="215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dirty="0">
                <a:solidFill>
                  <a:srgbClr val="FFFFFF"/>
                </a:solidFill>
                <a:latin typeface="Tw Cen MT"/>
                <a:cs typeface="Tw Cen MT"/>
              </a:rPr>
              <a:t>vehicle.</a:t>
            </a:r>
            <a:endParaRPr sz="4250" dirty="0">
              <a:latin typeface="Tw Cen MT"/>
              <a:cs typeface="Tw Cen MT"/>
            </a:endParaRPr>
          </a:p>
          <a:p>
            <a:pPr marL="354965" marR="5080" indent="-342900">
              <a:lnSpc>
                <a:spcPct val="101899"/>
              </a:lnSpc>
              <a:buSzPct val="127906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1976:</a:t>
            </a:r>
            <a:r>
              <a:rPr sz="2150" spc="5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General</a:t>
            </a:r>
            <a:r>
              <a:rPr sz="2150" spc="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electric</a:t>
            </a:r>
            <a:r>
              <a:rPr sz="2150" spc="7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Tw Cen MT"/>
                <a:cs typeface="Tw Cen MT"/>
              </a:rPr>
              <a:t>was</a:t>
            </a:r>
            <a:r>
              <a:rPr sz="2150" spc="35" dirty="0">
                <a:solidFill>
                  <a:srgbClr val="FFFFFF"/>
                </a:solidFill>
                <a:latin typeface="Tw Cen MT"/>
                <a:cs typeface="Tw Cen MT"/>
              </a:rPr>
              <a:t> chosen</a:t>
            </a:r>
            <a:r>
              <a:rPr sz="2150" spc="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2150" spc="-3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w Cen MT"/>
                <a:cs typeface="Tw Cen MT"/>
              </a:rPr>
              <a:t>construct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2150" spc="6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parallel</a:t>
            </a:r>
            <a:r>
              <a:rPr sz="2150" spc="13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Hybrid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20" dirty="0">
                <a:solidFill>
                  <a:srgbClr val="FFFFFF"/>
                </a:solidFill>
                <a:latin typeface="Tw Cen MT"/>
                <a:cs typeface="Tw Cen MT"/>
              </a:rPr>
              <a:t>sedan 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and</a:t>
            </a:r>
            <a:r>
              <a:rPr sz="2150" spc="4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toyota </a:t>
            </a:r>
            <a:r>
              <a:rPr sz="2150" spc="-5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dirty="0">
                <a:solidFill>
                  <a:srgbClr val="FFFFFF"/>
                </a:solidFill>
                <a:latin typeface="Tw Cen MT"/>
                <a:cs typeface="Tw Cen MT"/>
              </a:rPr>
              <a:t>built</a:t>
            </a:r>
            <a:r>
              <a:rPr sz="2150" spc="8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Tw Cen MT"/>
                <a:cs typeface="Tw Cen MT"/>
              </a:rPr>
              <a:t>its</a:t>
            </a:r>
            <a:r>
              <a:rPr sz="2150" spc="1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w Cen MT"/>
                <a:cs typeface="Tw Cen MT"/>
              </a:rPr>
              <a:t>first</a:t>
            </a:r>
            <a:r>
              <a:rPr sz="2150" spc="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w Cen MT"/>
                <a:cs typeface="Tw Cen MT"/>
              </a:rPr>
              <a:t>hybrid</a:t>
            </a:r>
            <a:r>
              <a:rPr sz="2150" spc="7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Tw Cen MT"/>
                <a:cs typeface="Tw Cen MT"/>
              </a:rPr>
              <a:t>car.</a:t>
            </a:r>
            <a:endParaRPr sz="2150" dirty="0">
              <a:latin typeface="Tw Cen MT"/>
              <a:cs typeface="Tw Cen MT"/>
            </a:endParaRPr>
          </a:p>
        </p:txBody>
      </p:sp>
      <p:pic>
        <p:nvPicPr>
          <p:cNvPr id="5122" name="Picture 2" descr="The history of the world&amp;amp;#39;s electric vehicles. | Download Scientific Diagram">
            <a:extLst>
              <a:ext uri="{FF2B5EF4-FFF2-40B4-BE49-F238E27FC236}">
                <a16:creationId xmlns:a16="http://schemas.microsoft.com/office/drawing/2014/main" id="{BD6CD9FA-4B36-4660-9BE6-4F4C9B67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29061"/>
            <a:ext cx="7315200" cy="256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28295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COMPONE</a:t>
            </a:r>
            <a:r>
              <a:rPr sz="3600" spc="-15" dirty="0"/>
              <a:t>N</a:t>
            </a:r>
            <a:r>
              <a:rPr sz="3600" dirty="0"/>
              <a:t>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21105" y="2217684"/>
            <a:ext cx="2829560" cy="335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SzPct val="125000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Motor</a:t>
            </a:r>
            <a:endParaRPr sz="24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spcBef>
                <a:spcPts val="1555"/>
              </a:spcBef>
              <a:buSzPct val="125000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Controller</a:t>
            </a:r>
            <a:endParaRPr sz="24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spcBef>
                <a:spcPts val="1550"/>
              </a:spcBef>
              <a:buSzPct val="125000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Charger</a:t>
            </a:r>
            <a:endParaRPr sz="24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spcBef>
                <a:spcPts val="1625"/>
              </a:spcBef>
              <a:buSzPct val="125000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-20" dirty="0">
                <a:solidFill>
                  <a:srgbClr val="FFFFFF"/>
                </a:solidFill>
                <a:latin typeface="Tw Cen MT"/>
                <a:cs typeface="Tw Cen MT"/>
              </a:rPr>
              <a:t>DC/DC</a:t>
            </a:r>
            <a:r>
              <a:rPr sz="2400" spc="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w Cen MT"/>
                <a:cs typeface="Tw Cen MT"/>
              </a:rPr>
              <a:t>Components</a:t>
            </a:r>
            <a:endParaRPr sz="24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spcBef>
                <a:spcPts val="1550"/>
              </a:spcBef>
              <a:buSzPct val="125000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Contractors</a:t>
            </a:r>
            <a:endParaRPr sz="2400" dirty="0">
              <a:latin typeface="Tw Cen MT"/>
              <a:cs typeface="Tw Cen MT"/>
            </a:endParaRPr>
          </a:p>
          <a:p>
            <a:pPr marL="354965" indent="-342900">
              <a:lnSpc>
                <a:spcPct val="100000"/>
              </a:lnSpc>
              <a:spcBef>
                <a:spcPts val="1630"/>
              </a:spcBef>
              <a:buSzPct val="125000"/>
              <a:buFont typeface="Wingdings" panose="05000000000000000000" pitchFamily="2" charset="2"/>
              <a:buChar char="Ø"/>
              <a:tabLst>
                <a:tab pos="241935" algn="l"/>
              </a:tabLst>
            </a:pPr>
            <a:r>
              <a:rPr sz="2400" spc="5" dirty="0">
                <a:solidFill>
                  <a:srgbClr val="FFFFFF"/>
                </a:solidFill>
                <a:latin typeface="Tw Cen MT"/>
                <a:cs typeface="Tw Cen MT"/>
              </a:rPr>
              <a:t>Battries</a:t>
            </a:r>
            <a:endParaRPr sz="2400" dirty="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5775" y="2200275"/>
            <a:ext cx="6909054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852A-37EE-4715-A800-7BF94E3F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05" y="1219200"/>
            <a:ext cx="9144000" cy="701040"/>
          </a:xfrm>
        </p:spPr>
        <p:txBody>
          <a:bodyPr/>
          <a:lstStyle/>
          <a:p>
            <a:r>
              <a:rPr lang="en-US" dirty="0"/>
              <a:t>TYPES OF ELECTRIC VEHICLES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62FB-65C9-4517-9216-03D09EE5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105" y="2222690"/>
            <a:ext cx="9749789" cy="301621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Three types of electric vehicles on the road today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BEV :- Battery Electric Vehicle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PHEV and HEVs :- ( Plug-In ) Hybrid Electric Vehicle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FCEV :- Fuel-cell Electric Vehicle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F9CA-81C4-4D0B-95D3-D9AB18C9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05" y="990600"/>
            <a:ext cx="5285486" cy="1062737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Battery Electric Vehicle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7EE6-F360-49C2-B9B1-2ABE2954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778" y="1828800"/>
            <a:ext cx="7160895" cy="36933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 BEV runs entirely on a battery and electric drive train without an internal combustion engine.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It powered by external source , usually the public power grid.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Batteries can recharge overnight plugged in into regular household outlet of 120 volts or even </a:t>
            </a:r>
            <a:r>
              <a:rPr lang="en-US" sz="2400" dirty="0" err="1">
                <a:solidFill>
                  <a:schemeClr val="bg1"/>
                </a:solidFill>
              </a:rPr>
              <a:t>fastrer</a:t>
            </a:r>
            <a:r>
              <a:rPr lang="en-US" sz="2400" dirty="0">
                <a:solidFill>
                  <a:schemeClr val="bg1"/>
                </a:solidFill>
              </a:rPr>
              <a:t> using 240volt outlet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Installing 240volt outlet will cost approx. $200-$400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At some places </a:t>
            </a:r>
            <a:r>
              <a:rPr lang="en-US" sz="2400" dirty="0" err="1">
                <a:solidFill>
                  <a:schemeClr val="bg1"/>
                </a:solidFill>
              </a:rPr>
              <a:t>charching</a:t>
            </a:r>
            <a:r>
              <a:rPr lang="en-US" sz="2400" dirty="0">
                <a:solidFill>
                  <a:schemeClr val="bg1"/>
                </a:solidFill>
              </a:rPr>
              <a:t> stations are available now where it can charge 80% in just 30 minutes.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ll you want to know about Electric Vehicle Batteries">
            <a:extLst>
              <a:ext uri="{FF2B5EF4-FFF2-40B4-BE49-F238E27FC236}">
                <a16:creationId xmlns:a16="http://schemas.microsoft.com/office/drawing/2014/main" id="{366DFC2D-C9AC-4032-8711-D0A04BCF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02" y="2093454"/>
            <a:ext cx="3870307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4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84A-AAE4-458C-9647-463FE0BF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05" y="1049805"/>
            <a:ext cx="8909484" cy="1172885"/>
          </a:xfrm>
        </p:spPr>
        <p:txBody>
          <a:bodyPr/>
          <a:lstStyle/>
          <a:p>
            <a:r>
              <a:rPr lang="en-US" sz="5400" dirty="0"/>
              <a:t>Plug-in Hybrid Electric Vehicles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A7226-FE89-43A5-A7CF-C7A38A89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105" y="2222690"/>
            <a:ext cx="6398895" cy="38733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 PHEV runs mostly on a battery that is recharge by plugged into the power grid.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It is also equipped with an internal combustion engine, running on gasoil or diesel fuel, that can be recharge battery and/or to replace the electric drive train when the battery is low and more power is require.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PHEVs offer readily-available fuel for long distance driving and have a significantly increased range compared to BEVs.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5A9E22-FFF8-4C52-A30B-682D13FB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4178"/>
            <a:ext cx="4002874" cy="228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5F5-7F3B-4E0E-9146-A627DC81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917" y="1371601"/>
            <a:ext cx="9615483" cy="851089"/>
          </a:xfrm>
        </p:spPr>
        <p:txBody>
          <a:bodyPr/>
          <a:lstStyle/>
          <a:p>
            <a:r>
              <a:rPr lang="en-US" sz="5400" dirty="0"/>
              <a:t>HYBRID ELECTRIC VEHICLE ( HEV )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8C632-0D75-4BF6-8BA7-9AE1373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105" y="2222690"/>
            <a:ext cx="6703695" cy="3568510"/>
          </a:xfrm>
        </p:spPr>
        <p:txBody>
          <a:bodyPr/>
          <a:lstStyle/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An HEV has two complementary drive systems – a gasoil engine and a fuel tank and an electric motor , battery and controls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The engine and motor can simultaneously turn the transmission </a:t>
            </a:r>
            <a:r>
              <a:rPr lang="en-IN" sz="2400" dirty="0" err="1">
                <a:solidFill>
                  <a:schemeClr val="bg1"/>
                </a:solidFill>
              </a:rPr>
              <a:t>ehich</a:t>
            </a:r>
            <a:r>
              <a:rPr lang="en-IN" sz="2400" dirty="0">
                <a:solidFill>
                  <a:schemeClr val="bg1"/>
                </a:solidFill>
              </a:rPr>
              <a:t> powers the wheels.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It is differ from BEVs and PHEVs that HEVs cannot be recharged from power grid their energy comes entirely from gasoil and regenerative braking.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Electric motor also work as generator for battery</a:t>
            </a:r>
          </a:p>
        </p:txBody>
      </p:sp>
      <p:pic>
        <p:nvPicPr>
          <p:cNvPr id="2050" name="Picture 2" descr="Global Transition to Hybrid Electric Vehicles | Online Version">
            <a:extLst>
              <a:ext uri="{FF2B5EF4-FFF2-40B4-BE49-F238E27FC236}">
                <a16:creationId xmlns:a16="http://schemas.microsoft.com/office/drawing/2014/main" id="{7DFAF11A-3A94-4C67-9FA0-F211DBAC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88" y="251460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6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648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Bauhaus 93</vt:lpstr>
      <vt:lpstr>Calibri</vt:lpstr>
      <vt:lpstr>Tw Cen MT</vt:lpstr>
      <vt:lpstr>Wingdings</vt:lpstr>
      <vt:lpstr>Office Theme</vt:lpstr>
      <vt:lpstr>MADHUBEN AND BHANUBHAI PATEL INSTITUTE</vt:lpstr>
      <vt:lpstr>INDEX</vt:lpstr>
      <vt:lpstr>INTRODUCTION</vt:lpstr>
      <vt:lpstr>HISTORY OF THE ELECTRIC VEHICLE</vt:lpstr>
      <vt:lpstr>COMPONENTS</vt:lpstr>
      <vt:lpstr>TYPES OF ELECTRIC VEHICLES</vt:lpstr>
      <vt:lpstr>Battery Electric Vehicle</vt:lpstr>
      <vt:lpstr>Plug-in Hybrid Electric Vehicles</vt:lpstr>
      <vt:lpstr>HYBRID ELECTRIC VEHICLE ( HEV )</vt:lpstr>
      <vt:lpstr>Fuel-cell Electric Vehicle</vt:lpstr>
      <vt:lpstr>ADVANTAGES</vt:lpstr>
      <vt:lpstr>DISADVANTAGES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MADHUBEN AND BHANUBHAI PATEL INSTITUTE</dc:title>
  <dc:creator>patel dax</dc:creator>
  <cp:lastModifiedBy>Rishabh Patel</cp:lastModifiedBy>
  <cp:revision>9</cp:revision>
  <dcterms:created xsi:type="dcterms:W3CDTF">2021-12-26T05:24:21Z</dcterms:created>
  <dcterms:modified xsi:type="dcterms:W3CDTF">2022-04-11T18:01:45Z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2021-12-25T00:00:00Z</vt:filetime>
  </property>
  <property fmtid="{D5CDD505-2E9C-101B-9397-08002B2CF9AE}" pid="3" name="LastSaved">
    <vt:filetime>2021-12-26T00:00:00Z</vt:filetime>
  </property>
</Properties>
</file>