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5"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B574076-00F5-44CC-80AA-6E146EE9B62D}"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78BE3-522E-4A62-BC83-ABB1FEDBACA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42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4076-00F5-44CC-80AA-6E146EE9B62D}"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99166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4076-00F5-44CC-80AA-6E146EE9B62D}"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78BE3-522E-4A62-BC83-ABB1FEDBACA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42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4076-00F5-44CC-80AA-6E146EE9B62D}"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90093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4076-00F5-44CC-80AA-6E146EE9B62D}"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78BE3-522E-4A62-BC83-ABB1FEDBACA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98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74076-00F5-44CC-80AA-6E146EE9B62D}"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34518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74076-00F5-44CC-80AA-6E146EE9B62D}"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99692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574076-00F5-44CC-80AA-6E146EE9B62D}"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177024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74076-00F5-44CC-80AA-6E146EE9B62D}"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322037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4076-00F5-44CC-80AA-6E146EE9B62D}"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78BE3-522E-4A62-BC83-ABB1FEDBACA3}" type="slidenum">
              <a:rPr lang="en-US" smtClean="0"/>
              <a:t>‹#›</a:t>
            </a:fld>
            <a:endParaRPr lang="en-US"/>
          </a:p>
        </p:txBody>
      </p:sp>
    </p:spTree>
    <p:extLst>
      <p:ext uri="{BB962C8B-B14F-4D97-AF65-F5344CB8AC3E}">
        <p14:creationId xmlns:p14="http://schemas.microsoft.com/office/powerpoint/2010/main" val="286000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574076-00F5-44CC-80AA-6E146EE9B62D}"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78BE3-522E-4A62-BC83-ABB1FEDBACA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76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574076-00F5-44CC-80AA-6E146EE9B62D}" type="datetimeFigureOut">
              <a:rPr lang="en-US" smtClean="0"/>
              <a:t>4/12/2022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378BE3-522E-4A62-BC83-ABB1FEDBACA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47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artificial_intelligence/artificial_intelligence_expert_systems.htm" TargetMode="External"/><Relationship Id="rId2" Type="http://schemas.openxmlformats.org/officeDocument/2006/relationships/hyperlink" Target="https://krazytech.com/technical-papers/artificial-intelligence" TargetMode="External"/><Relationship Id="rId1" Type="http://schemas.openxmlformats.org/officeDocument/2006/relationships/slideLayout" Target="../slideLayouts/slideLayout2.xml"/><Relationship Id="rId4" Type="http://schemas.openxmlformats.org/officeDocument/2006/relationships/hyperlink" Target="https://www.geeksforgeeks.org/expert-systems/?ref=lb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42D3-1BFF-4EF0-AE81-F9435565B0CF}"/>
              </a:ext>
            </a:extLst>
          </p:cNvPr>
          <p:cNvSpPr>
            <a:spLocks noGrp="1"/>
          </p:cNvSpPr>
          <p:nvPr>
            <p:ph type="ctrTitle"/>
          </p:nvPr>
        </p:nvSpPr>
        <p:spPr/>
        <p:txBody>
          <a:bodyPr/>
          <a:lstStyle/>
          <a:p>
            <a:r>
              <a:rPr lang="en-US" dirty="0"/>
              <a:t>Artificial Intelligence and Expert Systems</a:t>
            </a:r>
          </a:p>
        </p:txBody>
      </p:sp>
      <p:sp>
        <p:nvSpPr>
          <p:cNvPr id="3" name="Subtitle 2">
            <a:extLst>
              <a:ext uri="{FF2B5EF4-FFF2-40B4-BE49-F238E27FC236}">
                <a16:creationId xmlns:a16="http://schemas.microsoft.com/office/drawing/2014/main" id="{2339AC52-491E-461F-A641-A3FC181B3216}"/>
              </a:ext>
            </a:extLst>
          </p:cNvPr>
          <p:cNvSpPr>
            <a:spLocks noGrp="1"/>
          </p:cNvSpPr>
          <p:nvPr>
            <p:ph type="subTitle" idx="1"/>
          </p:nvPr>
        </p:nvSpPr>
        <p:spPr>
          <a:xfrm>
            <a:off x="8610600" y="4960137"/>
            <a:ext cx="3433354" cy="1463040"/>
          </a:xfrm>
        </p:spPr>
        <p:txBody>
          <a:bodyPr/>
          <a:lstStyle/>
          <a:p>
            <a:r>
              <a:rPr lang="en-US" dirty="0"/>
              <a:t>Student Name:-Shardulkumar Patel</a:t>
            </a:r>
          </a:p>
          <a:p>
            <a:r>
              <a:rPr lang="en-IN" dirty="0"/>
              <a:t>Enrollment Number:-12002040701150</a:t>
            </a:r>
            <a:endParaRPr lang="en-US" dirty="0"/>
          </a:p>
        </p:txBody>
      </p:sp>
      <p:pic>
        <p:nvPicPr>
          <p:cNvPr id="4" name="Picture 3">
            <a:extLst>
              <a:ext uri="{FF2B5EF4-FFF2-40B4-BE49-F238E27FC236}">
                <a16:creationId xmlns:a16="http://schemas.microsoft.com/office/drawing/2014/main" id="{D1150800-05E4-4302-A1F9-1F81CE871046}"/>
              </a:ext>
            </a:extLst>
          </p:cNvPr>
          <p:cNvPicPr>
            <a:picLocks noChangeAspect="1"/>
          </p:cNvPicPr>
          <p:nvPr/>
        </p:nvPicPr>
        <p:blipFill>
          <a:blip r:embed="rId2"/>
          <a:stretch>
            <a:fillRect/>
          </a:stretch>
        </p:blipFill>
        <p:spPr>
          <a:xfrm>
            <a:off x="0" y="3429000"/>
            <a:ext cx="12192000" cy="1202637"/>
          </a:xfrm>
          <a:prstGeom prst="rect">
            <a:avLst/>
          </a:prstGeom>
        </p:spPr>
      </p:pic>
    </p:spTree>
    <p:extLst>
      <p:ext uri="{BB962C8B-B14F-4D97-AF65-F5344CB8AC3E}">
        <p14:creationId xmlns:p14="http://schemas.microsoft.com/office/powerpoint/2010/main" val="70066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9550-F45C-44AB-A63B-CFFC0BFECD69}"/>
              </a:ext>
            </a:extLst>
          </p:cNvPr>
          <p:cNvSpPr>
            <a:spLocks noGrp="1"/>
          </p:cNvSpPr>
          <p:nvPr>
            <p:ph type="title"/>
          </p:nvPr>
        </p:nvSpPr>
        <p:spPr>
          <a:xfrm>
            <a:off x="1024128" y="320219"/>
            <a:ext cx="9720072" cy="1499616"/>
          </a:xfrm>
        </p:spPr>
        <p:txBody>
          <a:bodyPr/>
          <a:lstStyle/>
          <a:p>
            <a:r>
              <a:rPr lang="en-US" dirty="0"/>
              <a:t>Inference engine</a:t>
            </a:r>
          </a:p>
        </p:txBody>
      </p:sp>
      <p:sp>
        <p:nvSpPr>
          <p:cNvPr id="3" name="Content Placeholder 2">
            <a:extLst>
              <a:ext uri="{FF2B5EF4-FFF2-40B4-BE49-F238E27FC236}">
                <a16:creationId xmlns:a16="http://schemas.microsoft.com/office/drawing/2014/main" id="{55278380-1DD4-43D6-BB9B-2918B51AFF7D}"/>
              </a:ext>
            </a:extLst>
          </p:cNvPr>
          <p:cNvSpPr>
            <a:spLocks noGrp="1"/>
          </p:cNvSpPr>
          <p:nvPr>
            <p:ph idx="1"/>
          </p:nvPr>
        </p:nvSpPr>
        <p:spPr>
          <a:xfrm>
            <a:off x="1024128" y="1819835"/>
            <a:ext cx="9720073" cy="4489525"/>
          </a:xfrm>
        </p:spPr>
        <p:txBody>
          <a:bodyPr>
            <a:normAutofit fontScale="92500" lnSpcReduction="10000"/>
          </a:bodyPr>
          <a:lstStyle/>
          <a:p>
            <a:pPr algn="just"/>
            <a:r>
              <a:rPr lang="en-US" b="0" i="0" dirty="0">
                <a:solidFill>
                  <a:srgbClr val="000000"/>
                </a:solidFill>
                <a:effectLst/>
                <a:latin typeface="Segoe UI Variable Display" pitchFamily="2" charset="0"/>
              </a:rPr>
              <a:t>Use of efficient procedures and rules by the Inference Engine is essential in deducting a correct, flawless solution.</a:t>
            </a:r>
          </a:p>
          <a:p>
            <a:pPr algn="just"/>
            <a:r>
              <a:rPr lang="en-US" b="0" i="0" dirty="0">
                <a:solidFill>
                  <a:srgbClr val="000000"/>
                </a:solidFill>
                <a:effectLst/>
                <a:latin typeface="Segoe UI Variable Display" pitchFamily="2" charset="0"/>
              </a:rPr>
              <a:t>In case of knowledge-based ES, the Inference Engine acquires and manipulates the knowledge from the knowledge base to arrive at a particular solution.</a:t>
            </a:r>
          </a:p>
          <a:p>
            <a:pPr algn="just">
              <a:buFont typeface="Wingdings" panose="05000000000000000000" pitchFamily="2" charset="2"/>
              <a:buChar char="Ø"/>
            </a:pPr>
            <a:r>
              <a:rPr lang="en-US" b="0" i="0" dirty="0">
                <a:solidFill>
                  <a:srgbClr val="000000"/>
                </a:solidFill>
                <a:effectLst/>
                <a:latin typeface="Segoe UI Variable Display" pitchFamily="2" charset="0"/>
              </a:rPr>
              <a:t>In case of rule based ES, it −</a:t>
            </a:r>
          </a:p>
          <a:p>
            <a:pPr algn="just">
              <a:buFont typeface="Arial" panose="020B0604020202020204" pitchFamily="34" charset="0"/>
              <a:buChar char="•"/>
            </a:pPr>
            <a:r>
              <a:rPr lang="en-US" b="0" i="0" dirty="0">
                <a:solidFill>
                  <a:srgbClr val="000000"/>
                </a:solidFill>
                <a:effectLst/>
                <a:latin typeface="Segoe UI Variable Display" pitchFamily="2" charset="0"/>
              </a:rPr>
              <a:t>Applies rules repeatedly to the facts, which are obtained from earlier rule application.</a:t>
            </a:r>
          </a:p>
          <a:p>
            <a:pPr algn="just">
              <a:buFont typeface="Arial" panose="020B0604020202020204" pitchFamily="34" charset="0"/>
              <a:buChar char="•"/>
            </a:pPr>
            <a:r>
              <a:rPr lang="en-US" b="0" i="0" dirty="0">
                <a:solidFill>
                  <a:srgbClr val="000000"/>
                </a:solidFill>
                <a:effectLst/>
                <a:latin typeface="Segoe UI Variable Display" pitchFamily="2" charset="0"/>
              </a:rPr>
              <a:t>Adds new knowledge into the knowledge base if required.</a:t>
            </a:r>
          </a:p>
          <a:p>
            <a:pPr algn="just">
              <a:buFont typeface="Arial" panose="020B0604020202020204" pitchFamily="34" charset="0"/>
              <a:buChar char="•"/>
            </a:pPr>
            <a:r>
              <a:rPr lang="en-US" b="0" i="0" dirty="0">
                <a:solidFill>
                  <a:srgbClr val="000000"/>
                </a:solidFill>
                <a:effectLst/>
                <a:latin typeface="Segoe UI Variable Display" pitchFamily="2" charset="0"/>
              </a:rPr>
              <a:t>Resolves rules conflict when multiple rules are applicable to a particular case.</a:t>
            </a:r>
          </a:p>
          <a:p>
            <a:pPr algn="just">
              <a:buFont typeface="Wingdings" panose="05000000000000000000" pitchFamily="2" charset="2"/>
              <a:buChar char="Ø"/>
            </a:pPr>
            <a:r>
              <a:rPr lang="en-US" b="0" i="0" dirty="0">
                <a:solidFill>
                  <a:srgbClr val="000000"/>
                </a:solidFill>
                <a:effectLst/>
                <a:latin typeface="Segoe UI Variable Display" pitchFamily="2" charset="0"/>
              </a:rPr>
              <a:t>To recommend a solution, the Inference Engine uses the following strategies −</a:t>
            </a:r>
          </a:p>
          <a:p>
            <a:pPr algn="l">
              <a:buFont typeface="Arial" panose="020B0604020202020204" pitchFamily="34" charset="0"/>
              <a:buChar char="•"/>
            </a:pPr>
            <a:r>
              <a:rPr lang="en-US" b="0" i="0" dirty="0">
                <a:effectLst/>
                <a:latin typeface="Segoe UI Variable Display" pitchFamily="2" charset="0"/>
              </a:rPr>
              <a:t>Forward Chaining</a:t>
            </a:r>
          </a:p>
          <a:p>
            <a:pPr algn="l">
              <a:buFont typeface="Arial" panose="020B0604020202020204" pitchFamily="34" charset="0"/>
              <a:buChar char="•"/>
            </a:pPr>
            <a:r>
              <a:rPr lang="en-US" b="0" i="0" dirty="0">
                <a:effectLst/>
                <a:latin typeface="Segoe UI Variable Display" pitchFamily="2" charset="0"/>
              </a:rPr>
              <a:t>Backward Chaining</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43191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A83B-EDB8-4AA9-90D5-F01097F4259A}"/>
              </a:ext>
            </a:extLst>
          </p:cNvPr>
          <p:cNvSpPr>
            <a:spLocks noGrp="1"/>
          </p:cNvSpPr>
          <p:nvPr>
            <p:ph type="title"/>
          </p:nvPr>
        </p:nvSpPr>
        <p:spPr/>
        <p:txBody>
          <a:bodyPr/>
          <a:lstStyle/>
          <a:p>
            <a:r>
              <a:rPr lang="en-US" dirty="0"/>
              <a:t>Forward chaining</a:t>
            </a:r>
          </a:p>
        </p:txBody>
      </p:sp>
      <p:pic>
        <p:nvPicPr>
          <p:cNvPr id="6" name="Content Placeholder 5">
            <a:extLst>
              <a:ext uri="{FF2B5EF4-FFF2-40B4-BE49-F238E27FC236}">
                <a16:creationId xmlns:a16="http://schemas.microsoft.com/office/drawing/2014/main" id="{91D83071-3DCD-4950-847A-20AB9BDBE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2335647"/>
            <a:ext cx="5678488" cy="2158131"/>
          </a:xfrm>
        </p:spPr>
      </p:pic>
      <p:sp>
        <p:nvSpPr>
          <p:cNvPr id="4" name="Text Placeholder 3">
            <a:extLst>
              <a:ext uri="{FF2B5EF4-FFF2-40B4-BE49-F238E27FC236}">
                <a16:creationId xmlns:a16="http://schemas.microsoft.com/office/drawing/2014/main" id="{969FF427-7BC7-4325-BF3F-D55E262D56D5}"/>
              </a:ext>
            </a:extLst>
          </p:cNvPr>
          <p:cNvSpPr>
            <a:spLocks noGrp="1"/>
          </p:cNvSpPr>
          <p:nvPr>
            <p:ph type="body" sz="half" idx="2"/>
          </p:nvPr>
        </p:nvSpPr>
        <p:spPr/>
        <p:txBody>
          <a:bodyPr>
            <a:normAutofit/>
          </a:bodyPr>
          <a:lstStyle/>
          <a:p>
            <a:r>
              <a:rPr lang="en-US" sz="1800" dirty="0"/>
              <a:t>It is a strategy of an expert system to answer the question, “What can happen next?”</a:t>
            </a:r>
          </a:p>
          <a:p>
            <a:r>
              <a:rPr lang="en-US" sz="1800" dirty="0"/>
              <a:t>Here, the Inference Engine follows the chain of conditions and derivations and finally deduces the outcome. It considers all the facts and rules, and sorts them before concluding to a solution.</a:t>
            </a:r>
          </a:p>
          <a:p>
            <a:r>
              <a:rPr lang="en-US" sz="1800" dirty="0"/>
              <a:t>This strategy is followed for working on conclusion, result, or effect. For example, prediction of share market status as an effect of changes in interest rates.</a:t>
            </a:r>
          </a:p>
        </p:txBody>
      </p:sp>
    </p:spTree>
    <p:extLst>
      <p:ext uri="{BB962C8B-B14F-4D97-AF65-F5344CB8AC3E}">
        <p14:creationId xmlns:p14="http://schemas.microsoft.com/office/powerpoint/2010/main" val="3132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F066-35CE-452D-8759-DC636A1643B9}"/>
              </a:ext>
            </a:extLst>
          </p:cNvPr>
          <p:cNvSpPr>
            <a:spLocks noGrp="1"/>
          </p:cNvSpPr>
          <p:nvPr>
            <p:ph type="title"/>
          </p:nvPr>
        </p:nvSpPr>
        <p:spPr/>
        <p:txBody>
          <a:bodyPr/>
          <a:lstStyle/>
          <a:p>
            <a:r>
              <a:rPr lang="en-US" dirty="0"/>
              <a:t>Backward chaining</a:t>
            </a:r>
          </a:p>
        </p:txBody>
      </p:sp>
      <p:pic>
        <p:nvPicPr>
          <p:cNvPr id="6" name="Content Placeholder 5">
            <a:extLst>
              <a:ext uri="{FF2B5EF4-FFF2-40B4-BE49-F238E27FC236}">
                <a16:creationId xmlns:a16="http://schemas.microsoft.com/office/drawing/2014/main" id="{B505E746-1020-4B8C-889F-DC9DB4B6E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2335647"/>
            <a:ext cx="5678488" cy="2158131"/>
          </a:xfrm>
        </p:spPr>
      </p:pic>
      <p:sp>
        <p:nvSpPr>
          <p:cNvPr id="4" name="Text Placeholder 3">
            <a:extLst>
              <a:ext uri="{FF2B5EF4-FFF2-40B4-BE49-F238E27FC236}">
                <a16:creationId xmlns:a16="http://schemas.microsoft.com/office/drawing/2014/main" id="{9C7BB94C-7456-4889-812E-48F523BF5B2A}"/>
              </a:ext>
            </a:extLst>
          </p:cNvPr>
          <p:cNvSpPr>
            <a:spLocks noGrp="1"/>
          </p:cNvSpPr>
          <p:nvPr>
            <p:ph type="body" sz="half" idx="2"/>
          </p:nvPr>
        </p:nvSpPr>
        <p:spPr/>
        <p:txBody>
          <a:bodyPr>
            <a:normAutofit/>
          </a:bodyPr>
          <a:lstStyle/>
          <a:p>
            <a:r>
              <a:rPr lang="en-US" sz="1800" dirty="0"/>
              <a:t>With this strategy, an expert system finds out the answer to the question, “Why this happened?”</a:t>
            </a:r>
          </a:p>
          <a:p>
            <a:r>
              <a:rPr lang="en-US" sz="1800" dirty="0"/>
              <a:t>On the basis of what has already happened, the Inference Engine tries to find out which conditions could have happened in the past for this result. This strategy is followed for finding out cause or reason. For example, diagnosis of blood cancer in humans.</a:t>
            </a:r>
          </a:p>
        </p:txBody>
      </p:sp>
    </p:spTree>
    <p:extLst>
      <p:ext uri="{BB962C8B-B14F-4D97-AF65-F5344CB8AC3E}">
        <p14:creationId xmlns:p14="http://schemas.microsoft.com/office/powerpoint/2010/main" val="119625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EFA5-BFB8-4651-9574-E7F1817DF441}"/>
              </a:ext>
            </a:extLst>
          </p:cNvPr>
          <p:cNvSpPr>
            <a:spLocks noGrp="1"/>
          </p:cNvSpPr>
          <p:nvPr>
            <p:ph type="title"/>
          </p:nvPr>
        </p:nvSpPr>
        <p:spPr/>
        <p:txBody>
          <a:bodyPr/>
          <a:lstStyle/>
          <a:p>
            <a:r>
              <a:rPr lang="en-US" dirty="0"/>
              <a:t>Advantages of expert systems</a:t>
            </a:r>
          </a:p>
        </p:txBody>
      </p:sp>
      <p:sp>
        <p:nvSpPr>
          <p:cNvPr id="3" name="Content Placeholder 2">
            <a:extLst>
              <a:ext uri="{FF2B5EF4-FFF2-40B4-BE49-F238E27FC236}">
                <a16:creationId xmlns:a16="http://schemas.microsoft.com/office/drawing/2014/main" id="{2C19485A-225D-4BD2-81AF-6245099A3C05}"/>
              </a:ext>
            </a:extLst>
          </p:cNvPr>
          <p:cNvSpPr>
            <a:spLocks noGrp="1"/>
          </p:cNvSpPr>
          <p:nvPr>
            <p:ph idx="1"/>
          </p:nvPr>
        </p:nvSpPr>
        <p:spPr/>
        <p:txBody>
          <a:bodyPr/>
          <a:lstStyle/>
          <a:p>
            <a:pPr>
              <a:buFont typeface="Arial" panose="020B0604020202020204" pitchFamily="34" charset="0"/>
              <a:buChar char="•"/>
            </a:pPr>
            <a:r>
              <a:rPr lang="en-US" dirty="0"/>
              <a:t>Smarter artificial intelligence may replace human jobs, freeing people for other pursuits by automating manufacturing and transportation.</a:t>
            </a:r>
          </a:p>
          <a:p>
            <a:pPr>
              <a:buFont typeface="Arial" panose="020B0604020202020204" pitchFamily="34" charset="0"/>
              <a:buChar char="•"/>
            </a:pPr>
            <a:r>
              <a:rPr lang="en-US" dirty="0"/>
              <a:t>Self-modifying, self-writing and learning software can relieve programmers of the burdensome tasks of specifying the functions of different programs.</a:t>
            </a:r>
          </a:p>
          <a:p>
            <a:pPr>
              <a:buFont typeface="Arial" panose="020B0604020202020204" pitchFamily="34" charset="0"/>
              <a:buChar char="•"/>
            </a:pPr>
            <a:r>
              <a:rPr lang="en-US" dirty="0"/>
              <a:t>Artificial intelligence will be used as cheap labor, thus increasing profits for the corporation.</a:t>
            </a:r>
          </a:p>
          <a:p>
            <a:pPr>
              <a:buFont typeface="Arial" panose="020B0604020202020204" pitchFamily="34" charset="0"/>
              <a:buChar char="•"/>
            </a:pPr>
            <a:r>
              <a:rPr lang="en-US" dirty="0"/>
              <a:t>Artificial intelligence can make deployment easier and less resource intensive</a:t>
            </a:r>
          </a:p>
        </p:txBody>
      </p:sp>
    </p:spTree>
    <p:extLst>
      <p:ext uri="{BB962C8B-B14F-4D97-AF65-F5344CB8AC3E}">
        <p14:creationId xmlns:p14="http://schemas.microsoft.com/office/powerpoint/2010/main" val="302371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338B-2CBB-4D94-A001-44803B9427F1}"/>
              </a:ext>
            </a:extLst>
          </p:cNvPr>
          <p:cNvSpPr>
            <a:spLocks noGrp="1"/>
          </p:cNvSpPr>
          <p:nvPr>
            <p:ph type="title"/>
          </p:nvPr>
        </p:nvSpPr>
        <p:spPr/>
        <p:txBody>
          <a:bodyPr/>
          <a:lstStyle/>
          <a:p>
            <a:r>
              <a:rPr lang="en-US" dirty="0"/>
              <a:t>Disadvantages of expert systems</a:t>
            </a:r>
          </a:p>
        </p:txBody>
      </p:sp>
      <p:sp>
        <p:nvSpPr>
          <p:cNvPr id="3" name="Content Placeholder 2">
            <a:extLst>
              <a:ext uri="{FF2B5EF4-FFF2-40B4-BE49-F238E27FC236}">
                <a16:creationId xmlns:a16="http://schemas.microsoft.com/office/drawing/2014/main" id="{5228699F-5D6F-48B3-BE16-BABA91B80666}"/>
              </a:ext>
            </a:extLst>
          </p:cNvPr>
          <p:cNvSpPr>
            <a:spLocks noGrp="1"/>
          </p:cNvSpPr>
          <p:nvPr>
            <p:ph idx="1"/>
          </p:nvPr>
        </p:nvSpPr>
        <p:spPr/>
        <p:txBody>
          <a:bodyPr/>
          <a:lstStyle/>
          <a:p>
            <a:pPr>
              <a:buFont typeface="Arial" panose="020B0604020202020204" pitchFamily="34" charset="0"/>
              <a:buChar char="•"/>
            </a:pPr>
            <a:r>
              <a:rPr lang="en-US" dirty="0"/>
              <a:t>Rapid advances in AI could lead to massive structural unemployment.</a:t>
            </a:r>
          </a:p>
          <a:p>
            <a:pPr>
              <a:buFont typeface="Arial" panose="020B0604020202020204" pitchFamily="34" charset="0"/>
              <a:buChar char="•"/>
            </a:pPr>
            <a:r>
              <a:rPr lang="en-US" dirty="0"/>
              <a:t>Unpredictable and unforeseen impacts of new features.</a:t>
            </a:r>
          </a:p>
          <a:p>
            <a:pPr>
              <a:buFont typeface="Arial" panose="020B0604020202020204" pitchFamily="34" charset="0"/>
              <a:buChar char="•"/>
            </a:pPr>
            <a:r>
              <a:rPr lang="en-US" dirty="0"/>
              <a:t>An expert system or rule-based approach is not optimal for all problems, and considerable knowledge is required so as to not misapply the systems.</a:t>
            </a:r>
          </a:p>
          <a:p>
            <a:pPr>
              <a:buFont typeface="Arial" panose="020B0604020202020204" pitchFamily="34" charset="0"/>
              <a:buChar char="•"/>
            </a:pPr>
            <a:r>
              <a:rPr lang="en-US" dirty="0"/>
              <a:t>Ease of rule creation and rule modification can be double-edged. A system can be sabotaged by a non-knowledgeable user who can easily add worthless rules or rules that conflict with existing ones. Reasons for the failure of many systems include the absence of (or neglect to employ diligently) facilities for system audit, detection of possible conflict, and rule lifecycle management (e.g. version control, or through testing before deployment). The problems to be addressed here are as much technological as organizational.</a:t>
            </a:r>
          </a:p>
        </p:txBody>
      </p:sp>
    </p:spTree>
    <p:extLst>
      <p:ext uri="{BB962C8B-B14F-4D97-AF65-F5344CB8AC3E}">
        <p14:creationId xmlns:p14="http://schemas.microsoft.com/office/powerpoint/2010/main" val="348706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512-8768-4DB8-9372-FAB267651C6D}"/>
              </a:ext>
            </a:extLst>
          </p:cNvPr>
          <p:cNvSpPr>
            <a:spLocks noGrp="1"/>
          </p:cNvSpPr>
          <p:nvPr>
            <p:ph type="title"/>
          </p:nvPr>
        </p:nvSpPr>
        <p:spPr>
          <a:xfrm>
            <a:off x="1024129" y="1793"/>
            <a:ext cx="9720072" cy="849854"/>
          </a:xfrm>
        </p:spPr>
        <p:txBody>
          <a:bodyPr/>
          <a:lstStyle/>
          <a:p>
            <a:r>
              <a:rPr lang="en-US" dirty="0"/>
              <a:t>applications</a:t>
            </a:r>
          </a:p>
        </p:txBody>
      </p:sp>
      <p:sp>
        <p:nvSpPr>
          <p:cNvPr id="3" name="Content Placeholder 2">
            <a:extLst>
              <a:ext uri="{FF2B5EF4-FFF2-40B4-BE49-F238E27FC236}">
                <a16:creationId xmlns:a16="http://schemas.microsoft.com/office/drawing/2014/main" id="{B4447AFF-9961-4116-9B07-1E78520FE90C}"/>
              </a:ext>
            </a:extLst>
          </p:cNvPr>
          <p:cNvSpPr>
            <a:spLocks noGrp="1"/>
          </p:cNvSpPr>
          <p:nvPr>
            <p:ph idx="1"/>
          </p:nvPr>
        </p:nvSpPr>
        <p:spPr>
          <a:xfrm>
            <a:off x="1024128" y="1004047"/>
            <a:ext cx="9720073" cy="5737412"/>
          </a:xfrm>
        </p:spPr>
        <p:txBody>
          <a:bodyPr>
            <a:normAutofit/>
          </a:bodyPr>
          <a:lstStyle/>
          <a:p>
            <a:pPr algn="l" fontAlgn="base">
              <a:buFont typeface="Arial" panose="020B0604020202020204" pitchFamily="34" charset="0"/>
              <a:buChar char="•"/>
            </a:pPr>
            <a:r>
              <a:rPr lang="en-US" sz="2000" b="0" i="0" dirty="0">
                <a:solidFill>
                  <a:srgbClr val="273239"/>
                </a:solidFill>
                <a:effectLst/>
                <a:latin typeface="urw-din"/>
              </a:rPr>
              <a:t>Different types of medical diagnosis like internal medicine, blood diseases and show on.</a:t>
            </a:r>
          </a:p>
          <a:p>
            <a:pPr algn="l" fontAlgn="base">
              <a:buFont typeface="Arial" panose="020B0604020202020204" pitchFamily="34" charset="0"/>
              <a:buChar char="•"/>
            </a:pPr>
            <a:r>
              <a:rPr lang="en-US" sz="2000" b="0" i="0" dirty="0">
                <a:solidFill>
                  <a:srgbClr val="273239"/>
                </a:solidFill>
                <a:effectLst/>
                <a:latin typeface="urw-din"/>
              </a:rPr>
              <a:t>Diagnosis of the complex electronic and electromechanical system.</a:t>
            </a:r>
          </a:p>
          <a:p>
            <a:pPr algn="l" fontAlgn="base">
              <a:buFont typeface="Arial" panose="020B0604020202020204" pitchFamily="34" charset="0"/>
              <a:buChar char="•"/>
            </a:pPr>
            <a:r>
              <a:rPr lang="en-US" sz="2000" b="0" i="0" dirty="0">
                <a:solidFill>
                  <a:srgbClr val="273239"/>
                </a:solidFill>
                <a:effectLst/>
                <a:latin typeface="urw-din"/>
              </a:rPr>
              <a:t>Diagnosis of a software development project.</a:t>
            </a:r>
          </a:p>
          <a:p>
            <a:pPr algn="l" fontAlgn="base">
              <a:buFont typeface="Arial" panose="020B0604020202020204" pitchFamily="34" charset="0"/>
              <a:buChar char="•"/>
            </a:pPr>
            <a:r>
              <a:rPr lang="en-US" sz="2000" b="0" i="0" dirty="0">
                <a:solidFill>
                  <a:srgbClr val="273239"/>
                </a:solidFill>
                <a:effectLst/>
                <a:latin typeface="urw-din"/>
              </a:rPr>
              <a:t>Planning experiment in biology, chemistry and molecular genetics.</a:t>
            </a:r>
          </a:p>
          <a:p>
            <a:pPr algn="l" fontAlgn="base">
              <a:buFont typeface="Arial" panose="020B0604020202020204" pitchFamily="34" charset="0"/>
              <a:buChar char="•"/>
            </a:pPr>
            <a:r>
              <a:rPr lang="en-US" sz="2000" b="0" i="0" dirty="0">
                <a:solidFill>
                  <a:srgbClr val="273239"/>
                </a:solidFill>
                <a:effectLst/>
                <a:latin typeface="urw-din"/>
              </a:rPr>
              <a:t>Forecasting crop damage.</a:t>
            </a:r>
          </a:p>
          <a:p>
            <a:pPr algn="l" fontAlgn="base">
              <a:buFont typeface="Arial" panose="020B0604020202020204" pitchFamily="34" charset="0"/>
              <a:buChar char="•"/>
            </a:pPr>
            <a:r>
              <a:rPr lang="en-US" sz="2000" b="0" i="0" dirty="0">
                <a:solidFill>
                  <a:srgbClr val="273239"/>
                </a:solidFill>
                <a:effectLst/>
                <a:latin typeface="urw-din"/>
              </a:rPr>
              <a:t>Diagnosis of the diesel-electric locomotive system.</a:t>
            </a:r>
          </a:p>
          <a:p>
            <a:pPr algn="l" fontAlgn="base">
              <a:buFont typeface="Arial" panose="020B0604020202020204" pitchFamily="34" charset="0"/>
              <a:buChar char="•"/>
            </a:pPr>
            <a:r>
              <a:rPr lang="en-US" sz="2000" b="0" i="0" dirty="0">
                <a:solidFill>
                  <a:srgbClr val="273239"/>
                </a:solidFill>
                <a:effectLst/>
                <a:latin typeface="urw-din"/>
              </a:rPr>
              <a:t>Identification of chemical compound structure.</a:t>
            </a:r>
          </a:p>
          <a:p>
            <a:pPr algn="l" fontAlgn="base">
              <a:buFont typeface="Arial" panose="020B0604020202020204" pitchFamily="34" charset="0"/>
              <a:buChar char="•"/>
            </a:pPr>
            <a:r>
              <a:rPr lang="en-US" sz="2000" b="0" i="0" dirty="0">
                <a:solidFill>
                  <a:srgbClr val="273239"/>
                </a:solidFill>
                <a:effectLst/>
                <a:latin typeface="urw-din"/>
              </a:rPr>
              <a:t>Scheduling of customer order, computer resources and various manufacturing task.</a:t>
            </a:r>
          </a:p>
          <a:p>
            <a:pPr algn="l" fontAlgn="base">
              <a:buFont typeface="Arial" panose="020B0604020202020204" pitchFamily="34" charset="0"/>
              <a:buChar char="•"/>
            </a:pPr>
            <a:r>
              <a:rPr lang="en-US" sz="2000" b="0" i="0" dirty="0">
                <a:solidFill>
                  <a:srgbClr val="273239"/>
                </a:solidFill>
                <a:effectLst/>
                <a:latin typeface="urw-din"/>
              </a:rPr>
              <a:t>Assessment of geologic structure from dip meter logs.</a:t>
            </a:r>
          </a:p>
          <a:p>
            <a:pPr algn="l" fontAlgn="base">
              <a:buFont typeface="Arial" panose="020B0604020202020204" pitchFamily="34" charset="0"/>
              <a:buChar char="•"/>
            </a:pPr>
            <a:r>
              <a:rPr lang="en-US" sz="2000" b="0" i="0" dirty="0">
                <a:solidFill>
                  <a:srgbClr val="273239"/>
                </a:solidFill>
                <a:effectLst/>
                <a:latin typeface="urw-din"/>
              </a:rPr>
              <a:t>Assessment of space structure through satellite and robot.</a:t>
            </a:r>
          </a:p>
          <a:p>
            <a:pPr algn="l" fontAlgn="base">
              <a:buFont typeface="Arial" panose="020B0604020202020204" pitchFamily="34" charset="0"/>
              <a:buChar char="•"/>
            </a:pPr>
            <a:r>
              <a:rPr lang="en-US" sz="2000" b="0" i="0" dirty="0">
                <a:solidFill>
                  <a:srgbClr val="273239"/>
                </a:solidFill>
                <a:effectLst/>
                <a:latin typeface="urw-din"/>
              </a:rPr>
              <a:t>Teaching students specialize task.</a:t>
            </a:r>
          </a:p>
          <a:p>
            <a:pPr algn="l" fontAlgn="base">
              <a:buFont typeface="Arial" panose="020B0604020202020204" pitchFamily="34" charset="0"/>
              <a:buChar char="•"/>
            </a:pPr>
            <a:r>
              <a:rPr lang="en-US" sz="2000" b="0" i="0" dirty="0">
                <a:solidFill>
                  <a:srgbClr val="273239"/>
                </a:solidFill>
                <a:effectLst/>
                <a:latin typeface="urw-din"/>
              </a:rPr>
              <a:t>Assessment of log including civil case evaluation, product liability 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9427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9366-B98E-4A1D-8320-70E50CC07981}"/>
              </a:ext>
            </a:extLst>
          </p:cNvPr>
          <p:cNvSpPr>
            <a:spLocks noGrp="1"/>
          </p:cNvSpPr>
          <p:nvPr>
            <p:ph type="title"/>
          </p:nvPr>
        </p:nvSpPr>
        <p:spPr>
          <a:xfrm>
            <a:off x="1024129" y="0"/>
            <a:ext cx="9720072" cy="1499616"/>
          </a:xfrm>
        </p:spPr>
        <p:txBody>
          <a:bodyPr/>
          <a:lstStyle/>
          <a:p>
            <a:r>
              <a:rPr lang="en-US" dirty="0"/>
              <a:t>examples</a:t>
            </a:r>
          </a:p>
        </p:txBody>
      </p:sp>
      <p:sp>
        <p:nvSpPr>
          <p:cNvPr id="3" name="Content Placeholder 2">
            <a:extLst>
              <a:ext uri="{FF2B5EF4-FFF2-40B4-BE49-F238E27FC236}">
                <a16:creationId xmlns:a16="http://schemas.microsoft.com/office/drawing/2014/main" id="{06A000E8-E05C-4BB8-A0B8-FD64E5DE7DAD}"/>
              </a:ext>
            </a:extLst>
          </p:cNvPr>
          <p:cNvSpPr>
            <a:spLocks noGrp="1"/>
          </p:cNvSpPr>
          <p:nvPr>
            <p:ph idx="1"/>
          </p:nvPr>
        </p:nvSpPr>
        <p:spPr>
          <a:xfrm>
            <a:off x="1024128" y="1353671"/>
            <a:ext cx="9720073" cy="4955689"/>
          </a:xfrm>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Segoe UI Variable Display" pitchFamily="2" charset="0"/>
              </a:rPr>
              <a:t>MYCIN –</a:t>
            </a:r>
            <a:r>
              <a:rPr lang="en-US" b="0" i="0" dirty="0">
                <a:solidFill>
                  <a:srgbClr val="273239"/>
                </a:solidFill>
                <a:effectLst/>
                <a:latin typeface="Segoe UI Variable Display" pitchFamily="2" charset="0"/>
              </a:rPr>
              <a:t> </a:t>
            </a:r>
            <a:br>
              <a:rPr lang="en-US" b="0" i="0" dirty="0">
                <a:solidFill>
                  <a:srgbClr val="273239"/>
                </a:solidFill>
                <a:effectLst/>
                <a:latin typeface="Segoe UI Variable Display" pitchFamily="2" charset="0"/>
              </a:rPr>
            </a:br>
            <a:r>
              <a:rPr lang="en-US" b="0" i="0" dirty="0">
                <a:solidFill>
                  <a:srgbClr val="273239"/>
                </a:solidFill>
                <a:effectLst/>
                <a:latin typeface="Segoe UI Variable Display" pitchFamily="2" charset="0"/>
              </a:rPr>
              <a:t>One of the earliest expert systems based on backward chaining. It can identify various bacteria that can cause severe infections and can also recommend drugs based on the person’s weight.</a:t>
            </a:r>
          </a:p>
          <a:p>
            <a:pPr algn="l" fontAlgn="base">
              <a:buFont typeface="Arial" panose="020B0604020202020204" pitchFamily="34" charset="0"/>
              <a:buChar char="•"/>
            </a:pPr>
            <a:r>
              <a:rPr lang="en-US" b="1" i="0" dirty="0">
                <a:solidFill>
                  <a:srgbClr val="273239"/>
                </a:solidFill>
                <a:effectLst/>
                <a:latin typeface="Segoe UI Variable Display" pitchFamily="2" charset="0"/>
              </a:rPr>
              <a:t>DENDRAL –</a:t>
            </a:r>
            <a:br>
              <a:rPr lang="en-US" b="0" i="0" dirty="0">
                <a:solidFill>
                  <a:srgbClr val="273239"/>
                </a:solidFill>
                <a:effectLst/>
                <a:latin typeface="Segoe UI Variable Display" pitchFamily="2" charset="0"/>
              </a:rPr>
            </a:br>
            <a:r>
              <a:rPr lang="en-US" b="0" i="0" dirty="0">
                <a:solidFill>
                  <a:srgbClr val="273239"/>
                </a:solidFill>
                <a:effectLst/>
                <a:latin typeface="Segoe UI Variable Display" pitchFamily="2" charset="0"/>
              </a:rPr>
              <a:t>It was an artificial intelligence-based expert system used for chemical analysis. It used a substance’s spectrographic data to predict its molecular structure.</a:t>
            </a:r>
          </a:p>
          <a:p>
            <a:pPr algn="l" fontAlgn="base">
              <a:buFont typeface="Arial" panose="020B0604020202020204" pitchFamily="34" charset="0"/>
              <a:buChar char="•"/>
            </a:pPr>
            <a:r>
              <a:rPr lang="en-US" b="1" i="0" dirty="0">
                <a:solidFill>
                  <a:srgbClr val="273239"/>
                </a:solidFill>
                <a:effectLst/>
                <a:latin typeface="Segoe UI Variable Display" pitchFamily="2" charset="0"/>
              </a:rPr>
              <a:t>R1/XCON –</a:t>
            </a:r>
            <a:r>
              <a:rPr lang="en-US" b="0" i="0" dirty="0">
                <a:solidFill>
                  <a:srgbClr val="273239"/>
                </a:solidFill>
                <a:effectLst/>
                <a:latin typeface="Segoe UI Variable Display" pitchFamily="2" charset="0"/>
              </a:rPr>
              <a:t> </a:t>
            </a:r>
            <a:br>
              <a:rPr lang="en-US" b="0" i="0" dirty="0">
                <a:solidFill>
                  <a:srgbClr val="273239"/>
                </a:solidFill>
                <a:effectLst/>
                <a:latin typeface="Segoe UI Variable Display" pitchFamily="2" charset="0"/>
              </a:rPr>
            </a:br>
            <a:r>
              <a:rPr lang="en-US" b="0" i="0" dirty="0">
                <a:solidFill>
                  <a:srgbClr val="273239"/>
                </a:solidFill>
                <a:effectLst/>
                <a:latin typeface="Segoe UI Variable Display" pitchFamily="2" charset="0"/>
              </a:rPr>
              <a:t>It could select specific software to generate a computer system wished by the user.</a:t>
            </a:r>
          </a:p>
          <a:p>
            <a:pPr algn="l" fontAlgn="base">
              <a:buFont typeface="Arial" panose="020B0604020202020204" pitchFamily="34" charset="0"/>
              <a:buChar char="•"/>
            </a:pPr>
            <a:r>
              <a:rPr lang="en-US" b="1" i="0" dirty="0">
                <a:solidFill>
                  <a:srgbClr val="273239"/>
                </a:solidFill>
                <a:effectLst/>
                <a:latin typeface="Segoe UI Variable Display" pitchFamily="2" charset="0"/>
              </a:rPr>
              <a:t>PXDES –</a:t>
            </a:r>
            <a:r>
              <a:rPr lang="en-US" b="0" i="0" dirty="0">
                <a:solidFill>
                  <a:srgbClr val="273239"/>
                </a:solidFill>
                <a:effectLst/>
                <a:latin typeface="Segoe UI Variable Display" pitchFamily="2" charset="0"/>
              </a:rPr>
              <a:t> </a:t>
            </a:r>
            <a:br>
              <a:rPr lang="en-US" b="0" i="0" dirty="0">
                <a:solidFill>
                  <a:srgbClr val="273239"/>
                </a:solidFill>
                <a:effectLst/>
                <a:latin typeface="Segoe UI Variable Display" pitchFamily="2" charset="0"/>
              </a:rPr>
            </a:br>
            <a:r>
              <a:rPr lang="en-US" b="0" i="0" dirty="0">
                <a:solidFill>
                  <a:srgbClr val="273239"/>
                </a:solidFill>
                <a:effectLst/>
                <a:latin typeface="Segoe UI Variable Display" pitchFamily="2" charset="0"/>
              </a:rPr>
              <a:t>It could easily determine the type and the degree of lung cancer in a patient based on the data.</a:t>
            </a:r>
          </a:p>
          <a:p>
            <a:pPr algn="l" fontAlgn="base">
              <a:buFont typeface="Arial" panose="020B0604020202020204" pitchFamily="34" charset="0"/>
              <a:buChar char="•"/>
            </a:pPr>
            <a:r>
              <a:rPr lang="en-US" b="1" i="0" dirty="0" err="1">
                <a:solidFill>
                  <a:srgbClr val="273239"/>
                </a:solidFill>
                <a:effectLst/>
                <a:latin typeface="Segoe UI Variable Display" pitchFamily="2" charset="0"/>
              </a:rPr>
              <a:t>CaDet</a:t>
            </a:r>
            <a:r>
              <a:rPr lang="en-US" b="1" i="0" dirty="0">
                <a:solidFill>
                  <a:srgbClr val="273239"/>
                </a:solidFill>
                <a:effectLst/>
                <a:latin typeface="Segoe UI Variable Display" pitchFamily="2" charset="0"/>
              </a:rPr>
              <a:t> –</a:t>
            </a:r>
            <a:r>
              <a:rPr lang="en-US" b="0" i="0" dirty="0">
                <a:solidFill>
                  <a:srgbClr val="273239"/>
                </a:solidFill>
                <a:effectLst/>
                <a:latin typeface="Segoe UI Variable Display" pitchFamily="2" charset="0"/>
              </a:rPr>
              <a:t> </a:t>
            </a:r>
            <a:br>
              <a:rPr lang="en-US" b="0" i="0" dirty="0">
                <a:solidFill>
                  <a:srgbClr val="273239"/>
                </a:solidFill>
                <a:effectLst/>
                <a:latin typeface="Segoe UI Variable Display" pitchFamily="2" charset="0"/>
              </a:rPr>
            </a:br>
            <a:r>
              <a:rPr lang="en-US" b="0" i="0" dirty="0">
                <a:solidFill>
                  <a:srgbClr val="273239"/>
                </a:solidFill>
                <a:effectLst/>
                <a:latin typeface="Segoe UI Variable Display" pitchFamily="2" charset="0"/>
              </a:rPr>
              <a:t>It is a clinical support system that could identify cancer in its early stages in patients.</a:t>
            </a:r>
          </a:p>
          <a:p>
            <a:pPr algn="l" fontAlgn="base">
              <a:buFont typeface="Arial" panose="020B0604020202020204" pitchFamily="34" charset="0"/>
              <a:buChar char="•"/>
            </a:pPr>
            <a:r>
              <a:rPr lang="en-US" b="1" i="0" dirty="0" err="1">
                <a:solidFill>
                  <a:srgbClr val="273239"/>
                </a:solidFill>
                <a:effectLst/>
                <a:latin typeface="Segoe UI Variable Display" pitchFamily="2" charset="0"/>
              </a:rPr>
              <a:t>DXplain</a:t>
            </a:r>
            <a:r>
              <a:rPr lang="en-US" b="1" i="0" dirty="0">
                <a:solidFill>
                  <a:srgbClr val="273239"/>
                </a:solidFill>
                <a:effectLst/>
                <a:latin typeface="Segoe UI Variable Display" pitchFamily="2" charset="0"/>
              </a:rPr>
              <a:t> –</a:t>
            </a:r>
            <a:r>
              <a:rPr lang="en-US" b="0" i="0" dirty="0">
                <a:solidFill>
                  <a:srgbClr val="273239"/>
                </a:solidFill>
                <a:effectLst/>
                <a:latin typeface="Segoe UI Variable Display" pitchFamily="2" charset="0"/>
              </a:rPr>
              <a:t> </a:t>
            </a:r>
            <a:br>
              <a:rPr lang="en-US" b="0" i="0" dirty="0">
                <a:solidFill>
                  <a:srgbClr val="273239"/>
                </a:solidFill>
                <a:effectLst/>
                <a:latin typeface="Segoe UI Variable Display" pitchFamily="2" charset="0"/>
              </a:rPr>
            </a:br>
            <a:r>
              <a:rPr lang="en-US" b="0" i="0" dirty="0">
                <a:solidFill>
                  <a:srgbClr val="273239"/>
                </a:solidFill>
                <a:effectLst/>
                <a:latin typeface="Segoe UI Variable Display" pitchFamily="2" charset="0"/>
              </a:rPr>
              <a:t>It was also a clinical support system that could suggest a variety of diseases based on the findings of the doctor.</a:t>
            </a:r>
          </a:p>
          <a:p>
            <a:endParaRPr lang="en-US" dirty="0"/>
          </a:p>
        </p:txBody>
      </p:sp>
    </p:spTree>
    <p:extLst>
      <p:ext uri="{BB962C8B-B14F-4D97-AF65-F5344CB8AC3E}">
        <p14:creationId xmlns:p14="http://schemas.microsoft.com/office/powerpoint/2010/main" val="270779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6279-F641-4365-9B46-411015AADC87}"/>
              </a:ext>
            </a:extLst>
          </p:cNvPr>
          <p:cNvSpPr>
            <a:spLocks noGrp="1"/>
          </p:cNvSpPr>
          <p:nvPr>
            <p:ph type="title"/>
          </p:nvPr>
        </p:nvSpPr>
        <p:spPr>
          <a:xfrm>
            <a:off x="1024129" y="0"/>
            <a:ext cx="9720072" cy="1004047"/>
          </a:xfrm>
        </p:spPr>
        <p:txBody>
          <a:bodyPr>
            <a:normAutofit/>
          </a:bodyPr>
          <a:lstStyle/>
          <a:p>
            <a:r>
              <a:rPr lang="en-US" sz="4000" dirty="0"/>
              <a:t>Scope of expert systems</a:t>
            </a:r>
          </a:p>
        </p:txBody>
      </p:sp>
      <p:sp>
        <p:nvSpPr>
          <p:cNvPr id="3" name="Content Placeholder 2">
            <a:extLst>
              <a:ext uri="{FF2B5EF4-FFF2-40B4-BE49-F238E27FC236}">
                <a16:creationId xmlns:a16="http://schemas.microsoft.com/office/drawing/2014/main" id="{A16A29B4-655D-476B-A57F-1EC064A10B69}"/>
              </a:ext>
            </a:extLst>
          </p:cNvPr>
          <p:cNvSpPr>
            <a:spLocks noGrp="1"/>
          </p:cNvSpPr>
          <p:nvPr>
            <p:ph idx="1"/>
          </p:nvPr>
        </p:nvSpPr>
        <p:spPr>
          <a:xfrm>
            <a:off x="1024128" y="1004047"/>
            <a:ext cx="9720073" cy="5638800"/>
          </a:xfrm>
        </p:spPr>
        <p:txBody>
          <a:bodyPr>
            <a:normAutofit/>
          </a:bodyPr>
          <a:lstStyle/>
          <a:p>
            <a:pPr algn="just" fontAlgn="base">
              <a:buFont typeface="Arial" panose="020B0604020202020204" pitchFamily="34" charset="0"/>
              <a:buChar char="•"/>
            </a:pPr>
            <a:r>
              <a:rPr lang="en-US" sz="2000" b="0" i="0" dirty="0">
                <a:solidFill>
                  <a:srgbClr val="000000"/>
                </a:solidFill>
                <a:effectLst/>
                <a:latin typeface="Segoe UI Variable Display" pitchFamily="2" charset="0"/>
              </a:rPr>
              <a:t>An expert system is able to do the work of a professional. Moreover, a computer system can be trained quickly, has virtually no operating cost, never forgets what it learns, never calls in sick, retires, or goes on vacation. Beyond those, intelligent computers can consider a large amount of information that may not be considered by humans.</a:t>
            </a:r>
          </a:p>
          <a:p>
            <a:pPr marL="742950" lvl="1" indent="-285750" algn="just" fontAlgn="base">
              <a:buFont typeface="Arial" panose="020B0604020202020204" pitchFamily="34" charset="0"/>
              <a:buChar char="•"/>
            </a:pPr>
            <a:r>
              <a:rPr lang="en-US" sz="2000" b="0" i="0" dirty="0">
                <a:solidFill>
                  <a:srgbClr val="000000"/>
                </a:solidFill>
                <a:effectLst/>
                <a:latin typeface="Segoe UI Variable Display" pitchFamily="2" charset="0"/>
              </a:rPr>
              <a:t>But to what extent should these systems replace human experts? Or, should they at all? For example, some people once considered an intelligent computer as a possible substitute for human control over nuclear weapons, citing that a computer could respond more quickly to a threat. We cannot, however, overlook the benefits of having a computer expert. Forecasting the weather, for example, relies on many variables, and a computer expert can more accurately pool all of its knowledge. Still, a computer cannot rely on the hunches of a human expert, which are sometimes necessary for predicting an outcome.</a:t>
            </a:r>
          </a:p>
          <a:p>
            <a:pPr marL="742950" lvl="1" indent="-285750" algn="just" fontAlgn="base">
              <a:buFont typeface="Arial" panose="020B0604020202020204" pitchFamily="34" charset="0"/>
              <a:buChar char="•"/>
            </a:pPr>
            <a:r>
              <a:rPr lang="en-US" sz="2000" b="0" i="0" dirty="0">
                <a:solidFill>
                  <a:srgbClr val="000000"/>
                </a:solidFill>
                <a:effectLst/>
                <a:latin typeface="Segoe UI Variable Display" pitchFamily="2" charset="0"/>
              </a:rPr>
              <a:t>In conclusion, in some fields such as forecasting the weather or finding bugs in computer software, expert systems are sometimes more accurate than humans. But for other fields, such as medicine, computers aiding doctors will be beneficial, but the human doctor should not be replaced. Expert systems have the power and range to aid to benefit, and in some cases replace humans, and computer experts, if used with discretion, will benefit humankind.</a:t>
            </a:r>
          </a:p>
          <a:p>
            <a:endParaRPr lang="en-US" dirty="0"/>
          </a:p>
        </p:txBody>
      </p:sp>
    </p:spTree>
    <p:extLst>
      <p:ext uri="{BB962C8B-B14F-4D97-AF65-F5344CB8AC3E}">
        <p14:creationId xmlns:p14="http://schemas.microsoft.com/office/powerpoint/2010/main" val="328260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F0BF-03BA-4316-8690-4FCBCCD502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9E2663-D67D-4F0C-BFE8-EA0DB0DD3E55}"/>
              </a:ext>
            </a:extLst>
          </p:cNvPr>
          <p:cNvSpPr>
            <a:spLocks noGrp="1"/>
          </p:cNvSpPr>
          <p:nvPr>
            <p:ph idx="1"/>
          </p:nvPr>
        </p:nvSpPr>
        <p:spPr>
          <a:xfrm>
            <a:off x="1024128" y="2084832"/>
            <a:ext cx="9720073" cy="4224528"/>
          </a:xfrm>
        </p:spPr>
        <p:txBody>
          <a:bodyPr/>
          <a:lstStyle/>
          <a:p>
            <a:r>
              <a:rPr lang="en-US" dirty="0">
                <a:latin typeface="Segoe UI Variable Display" pitchFamily="2" charset="0"/>
              </a:rPr>
              <a:t>It’s now the time to sit and think upon for the future of artificial intelligence in expert systems whether as to go with traditional technologies or to adopt the science of artificial intelligence. The overall motivation behind this presentation is to modernize our ancestral methods so as to bring in a rapid change in the growth of highly developed expert systems so as to cater to the needs of a growing population. The development process may be incremental but the overall concept requires a paradigm shift in the way we think about the modernization of production that is based more on needs and novel ways of meeting them rather than modifying existing techniques.</a:t>
            </a:r>
            <a:r>
              <a:rPr lang="en-US" b="0" i="0" dirty="0">
                <a:solidFill>
                  <a:srgbClr val="273239"/>
                </a:solidFill>
                <a:effectLst/>
                <a:latin typeface="Segoe UI Variable Display" pitchFamily="2" charset="0"/>
              </a:rPr>
              <a:t> Expert systems have evolved so much that they have started various debates about the fate of humanity in the face of such intelligence, with authors such as Nick Bostrom (Professor of Philosophy at Oxford University), pondering if computing power has transcended our ability to control it.</a:t>
            </a:r>
            <a:endParaRPr lang="en-US" dirty="0">
              <a:latin typeface="Segoe UI Variable Display" pitchFamily="2" charset="0"/>
            </a:endParaRPr>
          </a:p>
        </p:txBody>
      </p:sp>
    </p:spTree>
    <p:extLst>
      <p:ext uri="{BB962C8B-B14F-4D97-AF65-F5344CB8AC3E}">
        <p14:creationId xmlns:p14="http://schemas.microsoft.com/office/powerpoint/2010/main" val="61417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C387-1CD6-4B3A-8B03-053075D989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EC100AC-1042-4B5F-BF6B-33C5080507B6}"/>
              </a:ext>
            </a:extLst>
          </p:cNvPr>
          <p:cNvSpPr>
            <a:spLocks noGrp="1"/>
          </p:cNvSpPr>
          <p:nvPr>
            <p:ph idx="1"/>
          </p:nvPr>
        </p:nvSpPr>
        <p:spPr/>
        <p:txBody>
          <a:bodyPr/>
          <a:lstStyle/>
          <a:p>
            <a:pPr>
              <a:buFont typeface="Arial" panose="020B0604020202020204" pitchFamily="34" charset="0"/>
              <a:buChar char="•"/>
            </a:pPr>
            <a:r>
              <a:rPr lang="en-US" dirty="0">
                <a:latin typeface="Segoe UI Variable Display" pitchFamily="2" charset="0"/>
                <a:hlinkClick r:id="rId2"/>
              </a:rPr>
              <a:t>https://krazytech.com/technical-papers/artificial-intelligence</a:t>
            </a:r>
            <a:endParaRPr lang="en-US" dirty="0">
              <a:latin typeface="Segoe UI Variable Display" pitchFamily="2" charset="0"/>
            </a:endParaRPr>
          </a:p>
          <a:p>
            <a:pPr>
              <a:buFont typeface="Arial" panose="020B0604020202020204" pitchFamily="34" charset="0"/>
              <a:buChar char="•"/>
            </a:pPr>
            <a:r>
              <a:rPr lang="en-US" dirty="0">
                <a:latin typeface="Segoe UI Variable Display" pitchFamily="2" charset="0"/>
                <a:hlinkClick r:id="rId3"/>
              </a:rPr>
              <a:t>https://www.tutorialspoint.com/artificial_intelligence/artificial_intelligence_expert_systems.htm</a:t>
            </a:r>
            <a:endParaRPr lang="en-US" dirty="0">
              <a:latin typeface="Segoe UI Variable Display" pitchFamily="2" charset="0"/>
            </a:endParaRPr>
          </a:p>
          <a:p>
            <a:pPr>
              <a:buFont typeface="Arial" panose="020B0604020202020204" pitchFamily="34" charset="0"/>
              <a:buChar char="•"/>
            </a:pPr>
            <a:r>
              <a:rPr lang="en-US" dirty="0">
                <a:latin typeface="Segoe UI Variable Display" pitchFamily="2" charset="0"/>
                <a:hlinkClick r:id="rId4"/>
              </a:rPr>
              <a:t>https://www.geeksforgeeks.org/expert-systems/?ref=lbp</a:t>
            </a:r>
            <a:r>
              <a:rPr lang="en-US" dirty="0">
                <a:latin typeface="Segoe UI Variable Display" pitchFamily="2" charset="0"/>
              </a:rPr>
              <a:t> </a:t>
            </a:r>
          </a:p>
        </p:txBody>
      </p:sp>
    </p:spTree>
    <p:extLst>
      <p:ext uri="{BB962C8B-B14F-4D97-AF65-F5344CB8AC3E}">
        <p14:creationId xmlns:p14="http://schemas.microsoft.com/office/powerpoint/2010/main" val="26516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D382-46D7-417E-B970-17F425464927}"/>
              </a:ext>
            </a:extLst>
          </p:cNvPr>
          <p:cNvSpPr>
            <a:spLocks noGrp="1"/>
          </p:cNvSpPr>
          <p:nvPr>
            <p:ph type="title"/>
          </p:nvPr>
        </p:nvSpPr>
        <p:spPr>
          <a:xfrm>
            <a:off x="838200" y="654143"/>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4F47DE9A-5C02-40FD-A372-DD251D2B41F9}"/>
              </a:ext>
            </a:extLst>
          </p:cNvPr>
          <p:cNvSpPr>
            <a:spLocks noGrp="1"/>
          </p:cNvSpPr>
          <p:nvPr>
            <p:ph idx="1"/>
          </p:nvPr>
        </p:nvSpPr>
        <p:spPr>
          <a:xfrm>
            <a:off x="838200" y="2241176"/>
            <a:ext cx="10515600" cy="3962681"/>
          </a:xfrm>
        </p:spPr>
        <p:txBody>
          <a:bodyPr>
            <a:normAutofit/>
          </a:bodyPr>
          <a:lstStyle/>
          <a:p>
            <a:pPr algn="just" fontAlgn="base"/>
            <a:r>
              <a:rPr lang="en-US" i="0" dirty="0">
                <a:effectLst/>
                <a:latin typeface="Ubuntu" panose="020B0504030602030204" pitchFamily="34" charset="0"/>
              </a:rPr>
              <a:t>Introduction</a:t>
            </a:r>
          </a:p>
          <a:p>
            <a:pPr algn="just" fontAlgn="base"/>
            <a:r>
              <a:rPr lang="en-US" dirty="0">
                <a:latin typeface="Ubuntu" panose="020B0504030602030204" pitchFamily="34" charset="0"/>
              </a:rPr>
              <a:t>What is an Expert System</a:t>
            </a:r>
            <a:endParaRPr lang="en-US" i="0" dirty="0">
              <a:effectLst/>
              <a:latin typeface="Ubuntu" panose="020B0504030602030204" pitchFamily="34" charset="0"/>
            </a:endParaRPr>
          </a:p>
          <a:p>
            <a:pPr algn="just" fontAlgn="base"/>
            <a:r>
              <a:rPr lang="en-US" dirty="0">
                <a:latin typeface="Ubuntu" panose="020B0504030602030204" pitchFamily="34" charset="0"/>
              </a:rPr>
              <a:t>Components of </a:t>
            </a:r>
            <a:r>
              <a:rPr lang="en-US" i="0" dirty="0">
                <a:effectLst/>
                <a:latin typeface="Ubuntu" panose="020B0504030602030204" pitchFamily="34" charset="0"/>
              </a:rPr>
              <a:t>Expert</a:t>
            </a:r>
            <a:r>
              <a:rPr lang="en-US" b="1" i="0" dirty="0">
                <a:solidFill>
                  <a:srgbClr val="800000"/>
                </a:solidFill>
                <a:effectLst/>
                <a:latin typeface="Ubuntu" panose="020B0504030602030204" pitchFamily="34" charset="0"/>
              </a:rPr>
              <a:t> </a:t>
            </a:r>
            <a:r>
              <a:rPr lang="en-US" i="0" dirty="0">
                <a:effectLst/>
                <a:latin typeface="Ubuntu" panose="020B0504030602030204" pitchFamily="34" charset="0"/>
              </a:rPr>
              <a:t>System</a:t>
            </a:r>
          </a:p>
          <a:p>
            <a:pPr algn="just" fontAlgn="base"/>
            <a:r>
              <a:rPr lang="en-US" dirty="0">
                <a:latin typeface="Ubuntu" panose="020B0504030602030204" pitchFamily="34" charset="0"/>
              </a:rPr>
              <a:t>Advantages and Disadvantages of Expert Systems</a:t>
            </a:r>
          </a:p>
          <a:p>
            <a:pPr algn="just" fontAlgn="base"/>
            <a:r>
              <a:rPr lang="en-US" i="0" dirty="0">
                <a:effectLst/>
                <a:latin typeface="Ubuntu" panose="020B0504030602030204" pitchFamily="34" charset="0"/>
              </a:rPr>
              <a:t>Applications of </a:t>
            </a:r>
            <a:r>
              <a:rPr lang="en-US" dirty="0">
                <a:latin typeface="Ubuntu" panose="020B0504030602030204" pitchFamily="34" charset="0"/>
              </a:rPr>
              <a:t>Expert Systems</a:t>
            </a:r>
          </a:p>
          <a:p>
            <a:pPr algn="just" fontAlgn="base"/>
            <a:r>
              <a:rPr lang="en-US" i="0" dirty="0">
                <a:effectLst/>
                <a:latin typeface="Ubuntu" panose="020B0504030602030204" pitchFamily="34" charset="0"/>
              </a:rPr>
              <a:t>Scope and Future of Expert Systems</a:t>
            </a:r>
          </a:p>
          <a:p>
            <a:pPr algn="just" fontAlgn="base"/>
            <a:r>
              <a:rPr lang="en-US" dirty="0">
                <a:latin typeface="Ubuntu" panose="020B0504030602030204" pitchFamily="34" charset="0"/>
              </a:rPr>
              <a:t>Conclusion</a:t>
            </a:r>
            <a:endParaRPr lang="en-US" i="0" dirty="0">
              <a:effectLst/>
              <a:latin typeface="Ubuntu" panose="020B0504030602030204" pitchFamily="34" charset="0"/>
            </a:endParaRPr>
          </a:p>
          <a:p>
            <a:pPr algn="just" fontAlgn="base"/>
            <a:endParaRPr lang="en-US" sz="1600" i="0" dirty="0">
              <a:effectLst/>
              <a:latin typeface="Ubuntu" panose="020B0504030602030204" pitchFamily="34" charset="0"/>
            </a:endParaRPr>
          </a:p>
          <a:p>
            <a:pPr algn="just" fontAlgn="base"/>
            <a:endParaRPr lang="en-US" sz="1600" i="0" dirty="0">
              <a:effectLst/>
              <a:latin typeface="Ubuntu" panose="020B0504030602030204" pitchFamily="34" charset="0"/>
            </a:endParaRPr>
          </a:p>
          <a:p>
            <a:pPr algn="just" fontAlgn="base"/>
            <a:endParaRPr lang="en-US" sz="1600" i="0" dirty="0">
              <a:effectLst/>
              <a:latin typeface="Ubuntu" panose="020B0504030602030204" pitchFamily="34" charset="0"/>
            </a:endParaRPr>
          </a:p>
          <a:p>
            <a:pPr algn="just" fontAlgn="base"/>
            <a:endParaRPr lang="en-US" sz="1800" b="1" i="0" dirty="0">
              <a:effectLst/>
              <a:latin typeface="Ubuntu" panose="020B0504030602030204" pitchFamily="34" charset="0"/>
            </a:endParaRPr>
          </a:p>
        </p:txBody>
      </p:sp>
    </p:spTree>
    <p:extLst>
      <p:ext uri="{BB962C8B-B14F-4D97-AF65-F5344CB8AC3E}">
        <p14:creationId xmlns:p14="http://schemas.microsoft.com/office/powerpoint/2010/main" val="390068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9BAE-BAF6-4F85-AD9D-279405B5B964}"/>
              </a:ext>
            </a:extLst>
          </p:cNvPr>
          <p:cNvSpPr>
            <a:spLocks noGrp="1"/>
          </p:cNvSpPr>
          <p:nvPr>
            <p:ph type="title"/>
          </p:nvPr>
        </p:nvSpPr>
        <p:spPr/>
        <p:txBody>
          <a:bodyPr/>
          <a:lstStyle/>
          <a:p>
            <a:endParaRPr lang="en-US" dirty="0"/>
          </a:p>
        </p:txBody>
      </p:sp>
      <p:pic>
        <p:nvPicPr>
          <p:cNvPr id="6" name="Picture Placeholder 5">
            <a:extLst>
              <a:ext uri="{FF2B5EF4-FFF2-40B4-BE49-F238E27FC236}">
                <a16:creationId xmlns:a16="http://schemas.microsoft.com/office/drawing/2014/main" id="{1E775450-30A1-49D8-913E-9C2E146083C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617" b="8617"/>
          <a:stretch>
            <a:fillRect/>
          </a:stretch>
        </p:blipFill>
        <p:spPr/>
      </p:pic>
      <p:sp>
        <p:nvSpPr>
          <p:cNvPr id="4" name="Text Placeholder 3">
            <a:extLst>
              <a:ext uri="{FF2B5EF4-FFF2-40B4-BE49-F238E27FC236}">
                <a16:creationId xmlns:a16="http://schemas.microsoft.com/office/drawing/2014/main" id="{9BC917F2-9BAC-49A9-9C8C-712DDC743C3B}"/>
              </a:ext>
            </a:extLst>
          </p:cNvPr>
          <p:cNvSpPr>
            <a:spLocks noGrp="1"/>
          </p:cNvSpPr>
          <p:nvPr>
            <p:ph type="body" sz="half" idx="2"/>
          </p:nvPr>
        </p:nvSpPr>
        <p:spPr/>
        <p:txBody>
          <a:bodyPr>
            <a:normAutofit/>
          </a:bodyPr>
          <a:lstStyle/>
          <a:p>
            <a:r>
              <a:rPr lang="en-US" sz="5400" dirty="0">
                <a:latin typeface="+mj-lt"/>
              </a:rPr>
              <a:t>THANK YOU</a:t>
            </a:r>
          </a:p>
        </p:txBody>
      </p:sp>
    </p:spTree>
    <p:extLst>
      <p:ext uri="{BB962C8B-B14F-4D97-AF65-F5344CB8AC3E}">
        <p14:creationId xmlns:p14="http://schemas.microsoft.com/office/powerpoint/2010/main" val="395131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2F06-E0E5-47C0-B6FA-B027555B5482}"/>
              </a:ext>
            </a:extLst>
          </p:cNvPr>
          <p:cNvSpPr>
            <a:spLocks noGrp="1"/>
          </p:cNvSpPr>
          <p:nvPr>
            <p:ph type="title"/>
          </p:nvPr>
        </p:nvSpPr>
        <p:spPr>
          <a:xfrm>
            <a:off x="1024129" y="0"/>
            <a:ext cx="9720072" cy="1499616"/>
          </a:xfrm>
        </p:spPr>
        <p:txBody>
          <a:bodyPr/>
          <a:lstStyle/>
          <a:p>
            <a:r>
              <a:rPr lang="en-US" dirty="0"/>
              <a:t>introduction</a:t>
            </a:r>
          </a:p>
        </p:txBody>
      </p:sp>
      <p:sp>
        <p:nvSpPr>
          <p:cNvPr id="3" name="Content Placeholder 2">
            <a:extLst>
              <a:ext uri="{FF2B5EF4-FFF2-40B4-BE49-F238E27FC236}">
                <a16:creationId xmlns:a16="http://schemas.microsoft.com/office/drawing/2014/main" id="{D535845D-E9CB-4CF8-A003-20B308F31AD8}"/>
              </a:ext>
            </a:extLst>
          </p:cNvPr>
          <p:cNvSpPr>
            <a:spLocks noGrp="1"/>
          </p:cNvSpPr>
          <p:nvPr>
            <p:ph idx="1"/>
          </p:nvPr>
        </p:nvSpPr>
        <p:spPr>
          <a:xfrm>
            <a:off x="1235963" y="1246093"/>
            <a:ext cx="9720073" cy="5206701"/>
          </a:xfrm>
        </p:spPr>
        <p:txBody>
          <a:bodyPr>
            <a:normAutofit/>
          </a:bodyPr>
          <a:lstStyle/>
          <a:p>
            <a:pPr>
              <a:buFont typeface="Arial" panose="020B0604020202020204" pitchFamily="34" charset="0"/>
              <a:buChar char="•"/>
            </a:pPr>
            <a:r>
              <a:rPr lang="en-US" sz="2000" b="0" i="0" dirty="0">
                <a:solidFill>
                  <a:srgbClr val="000000"/>
                </a:solidFill>
                <a:effectLst/>
                <a:latin typeface="Segoe UI Variable Display" pitchFamily="2" charset="0"/>
              </a:rPr>
              <a:t>Artificial intelligence (AI) is the intelligence of machines and the branch of computer science that aims to create it. According to Textbooks, Artificial Intelligence is “the study and design of intelligent agents, where an intelligent agent is a system that perceives its environment and takes actions that maximize its chances of success”.</a:t>
            </a:r>
          </a:p>
          <a:p>
            <a:pPr>
              <a:buFont typeface="Arial" panose="020B0604020202020204" pitchFamily="34" charset="0"/>
              <a:buChar char="•"/>
            </a:pPr>
            <a:r>
              <a:rPr lang="en-US" sz="2000" dirty="0">
                <a:latin typeface="Segoe UI Variable Display" pitchFamily="2" charset="0"/>
              </a:rPr>
              <a:t>Artificial intelligence has been the subject of optimism, but has also suffered setbacks and, today has become an essential part of the technology industry, providing the heavy lifting for many of the most difficult problems in computer science. Technologies would not exist today without the sustained federal support of fundamental AI research over the past three decades.</a:t>
            </a:r>
          </a:p>
          <a:p>
            <a:pPr>
              <a:buFont typeface="Arial" panose="020B0604020202020204" pitchFamily="34" charset="0"/>
              <a:buChar char="•"/>
            </a:pPr>
            <a:r>
              <a:rPr lang="en-US" sz="2000" dirty="0">
                <a:latin typeface="Segoe UI Variable Display" pitchFamily="2" charset="0"/>
              </a:rPr>
              <a:t>Artificial intelligence (AI) is the field of scientific inquiry concerned with designing mechanical systems that can simulate human mental processes. The field draws upon theoretical constructs from a wide variety of disciplines, including mathematics, psychology, linguistics, neurophysiology, computer science, and electronic engineering.</a:t>
            </a:r>
          </a:p>
        </p:txBody>
      </p:sp>
    </p:spTree>
    <p:extLst>
      <p:ext uri="{BB962C8B-B14F-4D97-AF65-F5344CB8AC3E}">
        <p14:creationId xmlns:p14="http://schemas.microsoft.com/office/powerpoint/2010/main" val="42600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4011-18A8-4D90-8EB9-012773A7AE8B}"/>
              </a:ext>
            </a:extLst>
          </p:cNvPr>
          <p:cNvSpPr>
            <a:spLocks noGrp="1"/>
          </p:cNvSpPr>
          <p:nvPr>
            <p:ph type="title"/>
          </p:nvPr>
        </p:nvSpPr>
        <p:spPr>
          <a:xfrm>
            <a:off x="1235964" y="211208"/>
            <a:ext cx="9720072" cy="1499616"/>
          </a:xfrm>
        </p:spPr>
        <p:txBody>
          <a:bodyPr/>
          <a:lstStyle/>
          <a:p>
            <a:r>
              <a:rPr lang="en-US" dirty="0"/>
              <a:t>Major branches of </a:t>
            </a:r>
            <a:r>
              <a:rPr lang="en-US" dirty="0" err="1"/>
              <a:t>a.i.</a:t>
            </a:r>
            <a:endParaRPr lang="en-US" dirty="0"/>
          </a:p>
        </p:txBody>
      </p:sp>
      <p:sp>
        <p:nvSpPr>
          <p:cNvPr id="3" name="Content Placeholder 2">
            <a:extLst>
              <a:ext uri="{FF2B5EF4-FFF2-40B4-BE49-F238E27FC236}">
                <a16:creationId xmlns:a16="http://schemas.microsoft.com/office/drawing/2014/main" id="{4B6A1529-28AB-4F2B-B8A2-CA0D9C63ED1B}"/>
              </a:ext>
            </a:extLst>
          </p:cNvPr>
          <p:cNvSpPr>
            <a:spLocks noGrp="1"/>
          </p:cNvSpPr>
          <p:nvPr>
            <p:ph idx="1"/>
          </p:nvPr>
        </p:nvSpPr>
        <p:spPr>
          <a:xfrm>
            <a:off x="1235964" y="1640540"/>
            <a:ext cx="9720073" cy="4462631"/>
          </a:xfrm>
        </p:spPr>
        <p:txBody>
          <a:bodyPr/>
          <a:lstStyle/>
          <a:p>
            <a:pPr>
              <a:buFont typeface="Arial" panose="020B0604020202020204" pitchFamily="34" charset="0"/>
              <a:buChar char="•"/>
            </a:pPr>
            <a:r>
              <a:rPr lang="en-US" sz="2000" b="1" dirty="0">
                <a:latin typeface="Segoe UI Variable Display" pitchFamily="2" charset="0"/>
              </a:rPr>
              <a:t>Robotics</a:t>
            </a:r>
            <a:r>
              <a:rPr lang="en-US" sz="2000" dirty="0">
                <a:latin typeface="Segoe UI Variable Display" pitchFamily="2" charset="0"/>
              </a:rPr>
              <a:t>: Mechanical and computer devices that perform tedious tasks with high precision.</a:t>
            </a:r>
          </a:p>
          <a:p>
            <a:pPr>
              <a:buFont typeface="Arial" panose="020B0604020202020204" pitchFamily="34" charset="0"/>
              <a:buChar char="•"/>
            </a:pPr>
            <a:r>
              <a:rPr lang="en-US" sz="2000" b="1" dirty="0">
                <a:latin typeface="Segoe UI Variable Display" pitchFamily="2" charset="0"/>
              </a:rPr>
              <a:t>Vision</a:t>
            </a:r>
            <a:r>
              <a:rPr lang="en-US" sz="2000" dirty="0">
                <a:latin typeface="Segoe UI Variable Display" pitchFamily="2" charset="0"/>
              </a:rPr>
              <a:t> </a:t>
            </a:r>
            <a:r>
              <a:rPr lang="en-US" sz="2000" b="1" dirty="0">
                <a:latin typeface="Segoe UI Variable Display" pitchFamily="2" charset="0"/>
              </a:rPr>
              <a:t>system</a:t>
            </a:r>
            <a:r>
              <a:rPr lang="en-US" sz="2000" dirty="0">
                <a:latin typeface="Segoe UI Variable Display" pitchFamily="2" charset="0"/>
              </a:rPr>
              <a:t>: Capture, store and manipulate the visual images and pictures.</a:t>
            </a:r>
          </a:p>
          <a:p>
            <a:pPr>
              <a:buFont typeface="Arial" panose="020B0604020202020204" pitchFamily="34" charset="0"/>
              <a:buChar char="•"/>
            </a:pPr>
            <a:r>
              <a:rPr lang="en-US" sz="2000" b="1" dirty="0">
                <a:latin typeface="Segoe UI Variable Display" pitchFamily="2" charset="0"/>
              </a:rPr>
              <a:t>Natural</a:t>
            </a:r>
            <a:r>
              <a:rPr lang="en-US" sz="2000" dirty="0">
                <a:latin typeface="Segoe UI Variable Display" pitchFamily="2" charset="0"/>
              </a:rPr>
              <a:t> </a:t>
            </a:r>
            <a:r>
              <a:rPr lang="en-US" sz="2000" b="1" dirty="0">
                <a:latin typeface="Segoe UI Variable Display" pitchFamily="2" charset="0"/>
              </a:rPr>
              <a:t>language</a:t>
            </a:r>
            <a:r>
              <a:rPr lang="en-US" sz="2000" dirty="0">
                <a:latin typeface="Segoe UI Variable Display" pitchFamily="2" charset="0"/>
              </a:rPr>
              <a:t> </a:t>
            </a:r>
            <a:r>
              <a:rPr lang="en-US" sz="2000" b="1" dirty="0">
                <a:latin typeface="Segoe UI Variable Display" pitchFamily="2" charset="0"/>
              </a:rPr>
              <a:t>processing</a:t>
            </a:r>
            <a:r>
              <a:rPr lang="en-US" sz="2000" dirty="0">
                <a:latin typeface="Segoe UI Variable Display" pitchFamily="2" charset="0"/>
              </a:rPr>
              <a:t>: Computer understands and reacts to the command and statements to natural language like English.</a:t>
            </a:r>
          </a:p>
          <a:p>
            <a:pPr>
              <a:buFont typeface="Arial" panose="020B0604020202020204" pitchFamily="34" charset="0"/>
              <a:buChar char="•"/>
            </a:pPr>
            <a:r>
              <a:rPr lang="en-US" sz="2000" b="1" dirty="0">
                <a:latin typeface="Segoe UI Variable Display" pitchFamily="2" charset="0"/>
              </a:rPr>
              <a:t>Learning</a:t>
            </a:r>
            <a:r>
              <a:rPr lang="en-US" sz="2000" dirty="0">
                <a:latin typeface="Segoe UI Variable Display" pitchFamily="2" charset="0"/>
              </a:rPr>
              <a:t> </a:t>
            </a:r>
            <a:r>
              <a:rPr lang="en-US" sz="2000" b="1" dirty="0">
                <a:latin typeface="Segoe UI Variable Display" pitchFamily="2" charset="0"/>
              </a:rPr>
              <a:t>system</a:t>
            </a:r>
            <a:r>
              <a:rPr lang="en-US" sz="2000" dirty="0">
                <a:latin typeface="Segoe UI Variable Display" pitchFamily="2" charset="0"/>
              </a:rPr>
              <a:t>: Computer changes how it reacts or functions to the feedback provided to it.</a:t>
            </a:r>
          </a:p>
          <a:p>
            <a:pPr>
              <a:buFont typeface="Arial" panose="020B0604020202020204" pitchFamily="34" charset="0"/>
              <a:buChar char="•"/>
            </a:pPr>
            <a:r>
              <a:rPr lang="en-US" sz="2000" b="1" dirty="0">
                <a:latin typeface="Segoe UI Variable Display" pitchFamily="2" charset="0"/>
              </a:rPr>
              <a:t>Neural</a:t>
            </a:r>
            <a:r>
              <a:rPr lang="en-US" sz="2000" dirty="0">
                <a:latin typeface="Segoe UI Variable Display" pitchFamily="2" charset="0"/>
              </a:rPr>
              <a:t> </a:t>
            </a:r>
            <a:r>
              <a:rPr lang="en-US" sz="2000" b="1" dirty="0">
                <a:latin typeface="Segoe UI Variable Display" pitchFamily="2" charset="0"/>
              </a:rPr>
              <a:t>system</a:t>
            </a:r>
            <a:r>
              <a:rPr lang="en-US" sz="2000" dirty="0">
                <a:latin typeface="Segoe UI Variable Display" pitchFamily="2" charset="0"/>
              </a:rPr>
              <a:t>: Computer that can act like or simulate the functioning of the brain.</a:t>
            </a:r>
          </a:p>
          <a:p>
            <a:pPr>
              <a:buFont typeface="Arial" panose="020B0604020202020204" pitchFamily="34" charset="0"/>
              <a:buChar char="•"/>
            </a:pPr>
            <a:r>
              <a:rPr lang="en-US" sz="2000" b="1" dirty="0">
                <a:latin typeface="Segoe UI Variable Display" pitchFamily="2" charset="0"/>
              </a:rPr>
              <a:t>Expert</a:t>
            </a:r>
            <a:r>
              <a:rPr lang="en-US" sz="2000" dirty="0">
                <a:latin typeface="Segoe UI Variable Display" pitchFamily="2" charset="0"/>
              </a:rPr>
              <a:t> </a:t>
            </a:r>
            <a:r>
              <a:rPr lang="en-US" sz="2000" b="1" dirty="0">
                <a:latin typeface="Segoe UI Variable Display" pitchFamily="2" charset="0"/>
              </a:rPr>
              <a:t>system</a:t>
            </a:r>
            <a:r>
              <a:rPr lang="en-US" sz="2000" dirty="0">
                <a:latin typeface="Segoe UI Variable Display" pitchFamily="2" charset="0"/>
              </a:rPr>
              <a:t>: Programming computers to make decisions in real life situations. (ex: expert system help doctors in diagnosing the diseases)</a:t>
            </a:r>
          </a:p>
          <a:p>
            <a:endParaRPr lang="en-US" dirty="0"/>
          </a:p>
        </p:txBody>
      </p:sp>
    </p:spTree>
    <p:extLst>
      <p:ext uri="{BB962C8B-B14F-4D97-AF65-F5344CB8AC3E}">
        <p14:creationId xmlns:p14="http://schemas.microsoft.com/office/powerpoint/2010/main" val="854961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9864-E9A2-428B-9AEA-E10AE64BC802}"/>
              </a:ext>
            </a:extLst>
          </p:cNvPr>
          <p:cNvSpPr>
            <a:spLocks noGrp="1"/>
          </p:cNvSpPr>
          <p:nvPr>
            <p:ph type="title"/>
          </p:nvPr>
        </p:nvSpPr>
        <p:spPr>
          <a:xfrm>
            <a:off x="1024128" y="244558"/>
            <a:ext cx="9720072" cy="974643"/>
          </a:xfrm>
        </p:spPr>
        <p:txBody>
          <a:bodyPr/>
          <a:lstStyle/>
          <a:p>
            <a:r>
              <a:rPr lang="en-US" dirty="0"/>
              <a:t>What are expert systems?</a:t>
            </a:r>
          </a:p>
        </p:txBody>
      </p:sp>
      <p:sp>
        <p:nvSpPr>
          <p:cNvPr id="3" name="Content Placeholder 2">
            <a:extLst>
              <a:ext uri="{FF2B5EF4-FFF2-40B4-BE49-F238E27FC236}">
                <a16:creationId xmlns:a16="http://schemas.microsoft.com/office/drawing/2014/main" id="{DCE1CFD6-8448-4970-8E27-6C91263A2894}"/>
              </a:ext>
            </a:extLst>
          </p:cNvPr>
          <p:cNvSpPr>
            <a:spLocks noGrp="1"/>
          </p:cNvSpPr>
          <p:nvPr>
            <p:ph idx="1"/>
          </p:nvPr>
        </p:nvSpPr>
        <p:spPr>
          <a:xfrm>
            <a:off x="1024128" y="1219201"/>
            <a:ext cx="9720073" cy="5090159"/>
          </a:xfrm>
        </p:spPr>
        <p:txBody>
          <a:bodyPr>
            <a:normAutofit/>
          </a:bodyPr>
          <a:lstStyle/>
          <a:p>
            <a:pPr>
              <a:buFont typeface="Arial" panose="020B0604020202020204" pitchFamily="34" charset="0"/>
              <a:buChar char="•"/>
            </a:pPr>
            <a:r>
              <a:rPr lang="en-US" sz="2000" dirty="0">
                <a:latin typeface="Segoe UI Variable Display" pitchFamily="2" charset="0"/>
              </a:rPr>
              <a:t>Expert systems (ES) are one of the prominent research domains of AI. It is introduced by the researchers at Stanford University, Computer Science Department.</a:t>
            </a:r>
          </a:p>
          <a:p>
            <a:pPr>
              <a:buFont typeface="Arial" panose="020B0604020202020204" pitchFamily="34" charset="0"/>
              <a:buChar char="•"/>
            </a:pPr>
            <a:r>
              <a:rPr lang="en-US" sz="2000" dirty="0">
                <a:latin typeface="Segoe UI Variable Display" pitchFamily="2" charset="0"/>
              </a:rPr>
              <a:t>Expert systems are the computer applications developed to solve complex problems in a particular domain, at the level of extra-ordinary human intelligence and expertise.</a:t>
            </a:r>
          </a:p>
          <a:p>
            <a:pPr>
              <a:buFont typeface="Arial" panose="020B0604020202020204" pitchFamily="34" charset="0"/>
              <a:buChar char="•"/>
            </a:pPr>
            <a:r>
              <a:rPr lang="en-US" sz="2000" dirty="0">
                <a:latin typeface="Segoe UI Variable Display" pitchFamily="2" charset="0"/>
              </a:rPr>
              <a:t>Expert systems have been built to diagnose disease (Pathfinder is an expert system that assists surgical pathologists with the diagnosis of lymph-node diseases, aid in the design chemical syntheses), the prospect for mineral deposits (PROSPECTOR), translate natural languages, and solve the complex mathematical problem (MACSYMA).</a:t>
            </a:r>
          </a:p>
          <a:p>
            <a:pPr>
              <a:buFont typeface="Arial" panose="020B0604020202020204" pitchFamily="34" charset="0"/>
              <a:buChar char="•"/>
            </a:pPr>
            <a:r>
              <a:rPr lang="en-US" sz="2000" dirty="0">
                <a:latin typeface="Segoe UI Variable Display" pitchFamily="2" charset="0"/>
              </a:rPr>
              <a:t>Building an expert system is known as knowledge engineering and its practitioners are called knowledge engineers. The knowledge engineer must make sure that the computer has all the knowledge needed to solve a problem.</a:t>
            </a:r>
          </a:p>
        </p:txBody>
      </p:sp>
    </p:spTree>
    <p:extLst>
      <p:ext uri="{BB962C8B-B14F-4D97-AF65-F5344CB8AC3E}">
        <p14:creationId xmlns:p14="http://schemas.microsoft.com/office/powerpoint/2010/main" val="43107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09A3-3DA1-4CC2-9B4F-0047E3D89A70}"/>
              </a:ext>
            </a:extLst>
          </p:cNvPr>
          <p:cNvSpPr>
            <a:spLocks noGrp="1"/>
          </p:cNvSpPr>
          <p:nvPr>
            <p:ph type="title"/>
          </p:nvPr>
        </p:nvSpPr>
        <p:spPr>
          <a:xfrm>
            <a:off x="1025696" y="299737"/>
            <a:ext cx="9720072" cy="1272988"/>
          </a:xfrm>
        </p:spPr>
        <p:txBody>
          <a:bodyPr>
            <a:normAutofit/>
          </a:bodyPr>
          <a:lstStyle/>
          <a:p>
            <a:r>
              <a:rPr lang="en-US" sz="3200" dirty="0">
                <a:latin typeface="Segoe UI Variable Display" pitchFamily="2" charset="0"/>
              </a:rPr>
              <a:t>Capabilities of an expert system</a:t>
            </a:r>
          </a:p>
        </p:txBody>
      </p:sp>
      <p:sp>
        <p:nvSpPr>
          <p:cNvPr id="3" name="Text Placeholder 2">
            <a:extLst>
              <a:ext uri="{FF2B5EF4-FFF2-40B4-BE49-F238E27FC236}">
                <a16:creationId xmlns:a16="http://schemas.microsoft.com/office/drawing/2014/main" id="{FE702A9E-C1E7-41A9-AA1E-FA83B361C49D}"/>
              </a:ext>
            </a:extLst>
          </p:cNvPr>
          <p:cNvSpPr>
            <a:spLocks noGrp="1"/>
          </p:cNvSpPr>
          <p:nvPr>
            <p:ph type="body" idx="1"/>
          </p:nvPr>
        </p:nvSpPr>
        <p:spPr>
          <a:xfrm>
            <a:off x="1024128" y="1356676"/>
            <a:ext cx="4754880" cy="822960"/>
          </a:xfrm>
        </p:spPr>
        <p:txBody>
          <a:bodyPr>
            <a:normAutofit/>
          </a:bodyPr>
          <a:lstStyle/>
          <a:p>
            <a:r>
              <a:rPr lang="en-US" dirty="0">
                <a:latin typeface="Segoe UI Variable Display" pitchFamily="2" charset="0"/>
              </a:rPr>
              <a:t>The Expert Systems are capable of-</a:t>
            </a:r>
          </a:p>
        </p:txBody>
      </p:sp>
      <p:sp>
        <p:nvSpPr>
          <p:cNvPr id="4" name="Content Placeholder 3">
            <a:extLst>
              <a:ext uri="{FF2B5EF4-FFF2-40B4-BE49-F238E27FC236}">
                <a16:creationId xmlns:a16="http://schemas.microsoft.com/office/drawing/2014/main" id="{11A99C89-F95B-40EE-A39B-D856E61E76A4}"/>
              </a:ext>
            </a:extLst>
          </p:cNvPr>
          <p:cNvSpPr>
            <a:spLocks noGrp="1"/>
          </p:cNvSpPr>
          <p:nvPr>
            <p:ph sz="half" idx="2"/>
          </p:nvPr>
        </p:nvSpPr>
        <p:spPr>
          <a:xfrm>
            <a:off x="1024128" y="2179636"/>
            <a:ext cx="4754880" cy="4129724"/>
          </a:xfrm>
        </p:spPr>
        <p:txBody>
          <a:bodyPr>
            <a:normAutofit fontScale="85000" lnSpcReduction="10000"/>
          </a:bodyPr>
          <a:lstStyle/>
          <a:p>
            <a:pPr marL="457200" indent="-457200">
              <a:buFont typeface="+mj-lt"/>
              <a:buAutoNum type="arabicPeriod"/>
            </a:pPr>
            <a:r>
              <a:rPr lang="en-US" sz="2000" b="0" i="0" dirty="0">
                <a:effectLst/>
                <a:latin typeface="Segoe UI Variable Display" pitchFamily="2" charset="0"/>
              </a:rPr>
              <a:t>Advising</a:t>
            </a:r>
          </a:p>
          <a:p>
            <a:pPr marL="457200" indent="-457200">
              <a:buFont typeface="+mj-lt"/>
              <a:buAutoNum type="arabicPeriod"/>
            </a:pPr>
            <a:r>
              <a:rPr lang="en-US" sz="2000" b="0" i="0" dirty="0">
                <a:effectLst/>
                <a:latin typeface="Segoe UI Variable Display" pitchFamily="2" charset="0"/>
              </a:rPr>
              <a:t>Instructing and assisting human in decision making</a:t>
            </a:r>
          </a:p>
          <a:p>
            <a:pPr marL="457200" indent="-457200">
              <a:buFont typeface="+mj-lt"/>
              <a:buAutoNum type="arabicPeriod"/>
            </a:pPr>
            <a:r>
              <a:rPr lang="en-US" sz="2000" b="0" i="0" dirty="0">
                <a:effectLst/>
                <a:latin typeface="Segoe UI Variable Display" pitchFamily="2" charset="0"/>
              </a:rPr>
              <a:t>Demonstrating</a:t>
            </a:r>
          </a:p>
          <a:p>
            <a:pPr marL="457200" indent="-457200">
              <a:buFont typeface="+mj-lt"/>
              <a:buAutoNum type="arabicPeriod"/>
            </a:pPr>
            <a:r>
              <a:rPr lang="en-US" sz="2000" b="0" i="0" dirty="0">
                <a:effectLst/>
                <a:latin typeface="Segoe UI Variable Display" pitchFamily="2" charset="0"/>
              </a:rPr>
              <a:t>Deriving a solution</a:t>
            </a:r>
          </a:p>
          <a:p>
            <a:pPr marL="457200" indent="-457200">
              <a:buFont typeface="+mj-lt"/>
              <a:buAutoNum type="arabicPeriod"/>
            </a:pPr>
            <a:r>
              <a:rPr lang="en-US" sz="2000" b="0" i="0" dirty="0">
                <a:effectLst/>
                <a:latin typeface="Segoe UI Variable Display" pitchFamily="2" charset="0"/>
              </a:rPr>
              <a:t>Diagnosing</a:t>
            </a:r>
          </a:p>
          <a:p>
            <a:pPr marL="457200" indent="-457200">
              <a:buFont typeface="+mj-lt"/>
              <a:buAutoNum type="arabicPeriod"/>
            </a:pPr>
            <a:r>
              <a:rPr lang="en-US" sz="2000" b="0" i="0" dirty="0">
                <a:effectLst/>
                <a:latin typeface="Segoe UI Variable Display" pitchFamily="2" charset="0"/>
              </a:rPr>
              <a:t>Explaining</a:t>
            </a:r>
          </a:p>
          <a:p>
            <a:pPr marL="457200" indent="-457200">
              <a:buFont typeface="+mj-lt"/>
              <a:buAutoNum type="arabicPeriod"/>
            </a:pPr>
            <a:r>
              <a:rPr lang="en-US" sz="2000" b="0" i="0" dirty="0">
                <a:effectLst/>
                <a:latin typeface="Segoe UI Variable Display" pitchFamily="2" charset="0"/>
              </a:rPr>
              <a:t>Interpreting input</a:t>
            </a:r>
          </a:p>
          <a:p>
            <a:pPr marL="457200" indent="-457200">
              <a:buFont typeface="+mj-lt"/>
              <a:buAutoNum type="arabicPeriod"/>
            </a:pPr>
            <a:r>
              <a:rPr lang="en-US" sz="2000" b="0" i="0" dirty="0">
                <a:effectLst/>
                <a:latin typeface="Segoe UI Variable Display" pitchFamily="2" charset="0"/>
              </a:rPr>
              <a:t>Predicting results</a:t>
            </a:r>
          </a:p>
          <a:p>
            <a:pPr marL="457200" indent="-457200">
              <a:buFont typeface="+mj-lt"/>
              <a:buAutoNum type="arabicPeriod"/>
            </a:pPr>
            <a:r>
              <a:rPr lang="en-US" sz="2000" b="0" i="0" dirty="0">
                <a:effectLst/>
                <a:latin typeface="Segoe UI Variable Display" pitchFamily="2" charset="0"/>
              </a:rPr>
              <a:t>Justifying the conclusion</a:t>
            </a:r>
          </a:p>
          <a:p>
            <a:pPr marL="457200" indent="-457200">
              <a:buFont typeface="+mj-lt"/>
              <a:buAutoNum type="arabicPeriod"/>
            </a:pPr>
            <a:r>
              <a:rPr lang="en-US" sz="2000" b="0" i="0" dirty="0">
                <a:effectLst/>
                <a:latin typeface="Segoe UI Variable Display" pitchFamily="2" charset="0"/>
              </a:rPr>
              <a:t>Suggesting alternative options to a problem</a:t>
            </a:r>
          </a:p>
          <a:p>
            <a:endParaRPr lang="en-US" dirty="0"/>
          </a:p>
        </p:txBody>
      </p:sp>
      <p:sp>
        <p:nvSpPr>
          <p:cNvPr id="5" name="Text Placeholder 4">
            <a:extLst>
              <a:ext uri="{FF2B5EF4-FFF2-40B4-BE49-F238E27FC236}">
                <a16:creationId xmlns:a16="http://schemas.microsoft.com/office/drawing/2014/main" id="{87AE06B7-C94A-4137-B182-DA70AB58EDFE}"/>
              </a:ext>
            </a:extLst>
          </p:cNvPr>
          <p:cNvSpPr>
            <a:spLocks noGrp="1"/>
          </p:cNvSpPr>
          <p:nvPr>
            <p:ph type="body" sz="quarter" idx="3"/>
          </p:nvPr>
        </p:nvSpPr>
        <p:spPr>
          <a:xfrm>
            <a:off x="5990888" y="1356676"/>
            <a:ext cx="4754880" cy="822960"/>
          </a:xfrm>
        </p:spPr>
        <p:txBody>
          <a:bodyPr>
            <a:normAutofit/>
          </a:bodyPr>
          <a:lstStyle/>
          <a:p>
            <a:r>
              <a:rPr lang="en-US" dirty="0">
                <a:latin typeface="Segoe UI Variable Display" pitchFamily="2" charset="0"/>
              </a:rPr>
              <a:t>They are incapable of-</a:t>
            </a:r>
          </a:p>
        </p:txBody>
      </p:sp>
      <p:sp>
        <p:nvSpPr>
          <p:cNvPr id="6" name="Content Placeholder 5">
            <a:extLst>
              <a:ext uri="{FF2B5EF4-FFF2-40B4-BE49-F238E27FC236}">
                <a16:creationId xmlns:a16="http://schemas.microsoft.com/office/drawing/2014/main" id="{D9D410F7-FC75-42AB-9BB6-939F32674A5F}"/>
              </a:ext>
            </a:extLst>
          </p:cNvPr>
          <p:cNvSpPr>
            <a:spLocks noGrp="1"/>
          </p:cNvSpPr>
          <p:nvPr>
            <p:ph sz="quarter" idx="4"/>
          </p:nvPr>
        </p:nvSpPr>
        <p:spPr>
          <a:xfrm>
            <a:off x="5990888" y="2179636"/>
            <a:ext cx="4754880" cy="4129723"/>
          </a:xfrm>
        </p:spPr>
        <p:txBody>
          <a:bodyPr>
            <a:normAutofit fontScale="85000" lnSpcReduction="10000"/>
          </a:bodyPr>
          <a:lstStyle/>
          <a:p>
            <a:pPr marL="457200" indent="-457200">
              <a:buFont typeface="+mj-lt"/>
              <a:buAutoNum type="arabicPeriod"/>
            </a:pPr>
            <a:r>
              <a:rPr lang="en-US" sz="2000" b="0" i="0" dirty="0">
                <a:effectLst/>
                <a:latin typeface="Segoe UI Variable Display" pitchFamily="2" charset="0"/>
              </a:rPr>
              <a:t>Substituting human decision makers</a:t>
            </a:r>
          </a:p>
          <a:p>
            <a:pPr marL="457200" indent="-457200">
              <a:buFont typeface="+mj-lt"/>
              <a:buAutoNum type="arabicPeriod"/>
            </a:pPr>
            <a:r>
              <a:rPr lang="en-US" sz="2000" b="0" i="0" dirty="0">
                <a:effectLst/>
                <a:latin typeface="Segoe UI Variable Display" pitchFamily="2" charset="0"/>
              </a:rPr>
              <a:t>Possessing human capabilities</a:t>
            </a:r>
          </a:p>
          <a:p>
            <a:pPr marL="457200" indent="-457200">
              <a:buFont typeface="+mj-lt"/>
              <a:buAutoNum type="arabicPeriod"/>
            </a:pPr>
            <a:r>
              <a:rPr lang="en-US" sz="2000" b="0" i="0" dirty="0">
                <a:effectLst/>
                <a:latin typeface="Segoe UI Variable Display" pitchFamily="2" charset="0"/>
              </a:rPr>
              <a:t>Producing accurate output for inadequate knowledge base</a:t>
            </a:r>
          </a:p>
          <a:p>
            <a:pPr marL="457200" indent="-457200">
              <a:buFont typeface="+mj-lt"/>
              <a:buAutoNum type="arabicPeriod"/>
            </a:pPr>
            <a:r>
              <a:rPr lang="en-US" sz="2000" b="0" i="0" dirty="0">
                <a:effectLst/>
                <a:latin typeface="Segoe UI Variable Display" pitchFamily="2" charset="0"/>
              </a:rPr>
              <a:t>Refining their own knowledge</a:t>
            </a:r>
          </a:p>
          <a:p>
            <a:endParaRPr lang="en-US" dirty="0"/>
          </a:p>
        </p:txBody>
      </p:sp>
    </p:spTree>
    <p:extLst>
      <p:ext uri="{BB962C8B-B14F-4D97-AF65-F5344CB8AC3E}">
        <p14:creationId xmlns:p14="http://schemas.microsoft.com/office/powerpoint/2010/main" val="199779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E371-A5B5-43D2-9F04-87E10DD5CFCD}"/>
              </a:ext>
            </a:extLst>
          </p:cNvPr>
          <p:cNvSpPr>
            <a:spLocks noGrp="1"/>
          </p:cNvSpPr>
          <p:nvPr>
            <p:ph type="title"/>
          </p:nvPr>
        </p:nvSpPr>
        <p:spPr>
          <a:xfrm>
            <a:off x="1024128" y="471509"/>
            <a:ext cx="4389120" cy="1737360"/>
          </a:xfrm>
        </p:spPr>
        <p:txBody>
          <a:bodyPr/>
          <a:lstStyle/>
          <a:p>
            <a:r>
              <a:rPr lang="en-US" dirty="0">
                <a:latin typeface="Segoe UI Variable Display" pitchFamily="2" charset="0"/>
              </a:rPr>
              <a:t>Components of Expert system</a:t>
            </a:r>
          </a:p>
        </p:txBody>
      </p:sp>
      <p:sp>
        <p:nvSpPr>
          <p:cNvPr id="4" name="Text Placeholder 3">
            <a:extLst>
              <a:ext uri="{FF2B5EF4-FFF2-40B4-BE49-F238E27FC236}">
                <a16:creationId xmlns:a16="http://schemas.microsoft.com/office/drawing/2014/main" id="{7428BD2C-077D-44E0-B0BB-B4F8FA425EBD}"/>
              </a:ext>
            </a:extLst>
          </p:cNvPr>
          <p:cNvSpPr>
            <a:spLocks noGrp="1"/>
          </p:cNvSpPr>
          <p:nvPr>
            <p:ph type="body" sz="half" idx="2"/>
          </p:nvPr>
        </p:nvSpPr>
        <p:spPr>
          <a:xfrm>
            <a:off x="1024128" y="2715444"/>
            <a:ext cx="4389120" cy="3671047"/>
          </a:xfrm>
        </p:spPr>
        <p:txBody>
          <a:bodyPr/>
          <a:lstStyle/>
          <a:p>
            <a:r>
              <a:rPr lang="en-US" b="0" i="0" dirty="0">
                <a:solidFill>
                  <a:srgbClr val="000000"/>
                </a:solidFill>
                <a:effectLst/>
                <a:latin typeface="Segoe UI Variable Display" pitchFamily="2" charset="0"/>
              </a:rPr>
              <a:t>An expert system is, typically, composed of two major components, the Knowledge-base, and the Expert System Shell. The Knowledge base is a collection of rules encoded as </a:t>
            </a:r>
            <a:r>
              <a:rPr lang="en-US" b="0" dirty="0">
                <a:solidFill>
                  <a:srgbClr val="000000"/>
                </a:solidFill>
                <a:effectLst/>
                <a:latin typeface="Segoe UI Variable Display" pitchFamily="2" charset="0"/>
              </a:rPr>
              <a:t>metadata</a:t>
            </a:r>
            <a:r>
              <a:rPr lang="en-US" dirty="0">
                <a:solidFill>
                  <a:srgbClr val="000000"/>
                </a:solidFill>
                <a:latin typeface="Segoe UI Variable Display" pitchFamily="2" charset="0"/>
              </a:rPr>
              <a:t> </a:t>
            </a:r>
            <a:r>
              <a:rPr lang="en-US" b="0" i="0" dirty="0">
                <a:solidFill>
                  <a:srgbClr val="000000"/>
                </a:solidFill>
                <a:effectLst/>
                <a:latin typeface="Segoe UI Variable Display" pitchFamily="2" charset="0"/>
              </a:rPr>
              <a:t>in a file system, or more often in a relational database. The Expert System Shell is a problem-independent component housing facilities for creating, editing, and executing rules.</a:t>
            </a:r>
            <a:endParaRPr lang="en-US" dirty="0">
              <a:latin typeface="Segoe UI Variable Display" pitchFamily="2" charset="0"/>
            </a:endParaRPr>
          </a:p>
        </p:txBody>
      </p:sp>
      <p:pic>
        <p:nvPicPr>
          <p:cNvPr id="10" name="Content Placeholder 9">
            <a:extLst>
              <a:ext uri="{FF2B5EF4-FFF2-40B4-BE49-F238E27FC236}">
                <a16:creationId xmlns:a16="http://schemas.microsoft.com/office/drawing/2014/main" id="{A4E4E70A-8DA1-4F97-A3FA-FF7652EA4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2056" y="1361938"/>
            <a:ext cx="5236556" cy="4134123"/>
          </a:xfrm>
        </p:spPr>
      </p:pic>
    </p:spTree>
    <p:extLst>
      <p:ext uri="{BB962C8B-B14F-4D97-AF65-F5344CB8AC3E}">
        <p14:creationId xmlns:p14="http://schemas.microsoft.com/office/powerpoint/2010/main" val="208566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20C5-F0DB-4981-A4A4-A686203C438B}"/>
              </a:ext>
            </a:extLst>
          </p:cNvPr>
          <p:cNvSpPr>
            <a:spLocks noGrp="1"/>
          </p:cNvSpPr>
          <p:nvPr>
            <p:ph type="title"/>
          </p:nvPr>
        </p:nvSpPr>
        <p:spPr>
          <a:xfrm>
            <a:off x="1024129" y="0"/>
            <a:ext cx="9720072" cy="1499616"/>
          </a:xfrm>
        </p:spPr>
        <p:txBody>
          <a:bodyPr>
            <a:normAutofit/>
          </a:bodyPr>
          <a:lstStyle/>
          <a:p>
            <a:r>
              <a:rPr lang="en-US" sz="4000" dirty="0">
                <a:latin typeface="Segoe UI Variable Display" pitchFamily="2" charset="0"/>
              </a:rPr>
              <a:t>Knowledge</a:t>
            </a:r>
            <a:r>
              <a:rPr lang="en-US" sz="4000" dirty="0"/>
              <a:t> </a:t>
            </a:r>
            <a:r>
              <a:rPr lang="en-US" sz="4000" dirty="0">
                <a:latin typeface="Segoe UI Variable Display" pitchFamily="2" charset="0"/>
              </a:rPr>
              <a:t>base</a:t>
            </a:r>
          </a:p>
        </p:txBody>
      </p:sp>
      <p:sp>
        <p:nvSpPr>
          <p:cNvPr id="3" name="Content Placeholder 2">
            <a:extLst>
              <a:ext uri="{FF2B5EF4-FFF2-40B4-BE49-F238E27FC236}">
                <a16:creationId xmlns:a16="http://schemas.microsoft.com/office/drawing/2014/main" id="{42300E12-1E05-4CE4-B07B-D2A555940853}"/>
              </a:ext>
            </a:extLst>
          </p:cNvPr>
          <p:cNvSpPr>
            <a:spLocks noGrp="1"/>
          </p:cNvSpPr>
          <p:nvPr>
            <p:ph idx="1"/>
          </p:nvPr>
        </p:nvSpPr>
        <p:spPr>
          <a:xfrm>
            <a:off x="1024128" y="1452282"/>
            <a:ext cx="9720073" cy="4857078"/>
          </a:xfrm>
        </p:spPr>
        <p:txBody>
          <a:bodyPr>
            <a:normAutofit/>
          </a:bodyPr>
          <a:lstStyle/>
          <a:p>
            <a:pPr>
              <a:buFont typeface="Arial" panose="020B0604020202020204" pitchFamily="34" charset="0"/>
              <a:buChar char="•"/>
            </a:pPr>
            <a:r>
              <a:rPr lang="en-US" sz="2000" dirty="0">
                <a:latin typeface="Segoe UI Variable Display" pitchFamily="2" charset="0"/>
              </a:rPr>
              <a:t>It contains domain-specific and high-quality knowledge. Knowledge is required to exhibit intelligence. The success of any ES majorly depends upon the collection of highly accurate and precise knowledge.</a:t>
            </a:r>
          </a:p>
          <a:p>
            <a:pPr>
              <a:buFont typeface="Arial" panose="020B0604020202020204" pitchFamily="34" charset="0"/>
              <a:buChar char="•"/>
            </a:pPr>
            <a:r>
              <a:rPr lang="en-US" sz="2000" dirty="0">
                <a:latin typeface="Segoe UI Variable Display" pitchFamily="2" charset="0"/>
              </a:rPr>
              <a:t>The information is organized as data and facts about the task domain. Data, information, and past experience combined together are termed as knowledge.</a:t>
            </a:r>
          </a:p>
          <a:p>
            <a:pPr algn="just"/>
            <a:r>
              <a:rPr lang="en-US" sz="2000" b="0" i="0" dirty="0">
                <a:solidFill>
                  <a:srgbClr val="000000"/>
                </a:solidFill>
                <a:effectLst/>
                <a:latin typeface="Segoe UI Variable Display" pitchFamily="2" charset="0"/>
              </a:rPr>
              <a:t>The knowledge base of an ES is a store of both, factual and heuristic knowledge.</a:t>
            </a:r>
          </a:p>
          <a:p>
            <a:pPr algn="just">
              <a:buFont typeface="Arial" panose="020B0604020202020204" pitchFamily="34" charset="0"/>
              <a:buChar char="•"/>
            </a:pPr>
            <a:r>
              <a:rPr lang="en-US" sz="2000" i="0" dirty="0">
                <a:solidFill>
                  <a:srgbClr val="000000"/>
                </a:solidFill>
                <a:effectLst/>
                <a:latin typeface="Segoe UI Variable Display" pitchFamily="2" charset="0"/>
              </a:rPr>
              <a:t>Factual</a:t>
            </a:r>
            <a:r>
              <a:rPr lang="en-US" sz="2000" b="1" i="0" dirty="0">
                <a:solidFill>
                  <a:srgbClr val="000000"/>
                </a:solidFill>
                <a:effectLst/>
                <a:latin typeface="Segoe UI Variable Display" pitchFamily="2" charset="0"/>
              </a:rPr>
              <a:t> </a:t>
            </a:r>
            <a:r>
              <a:rPr lang="en-US" sz="2000" i="0" dirty="0">
                <a:solidFill>
                  <a:srgbClr val="000000"/>
                </a:solidFill>
                <a:effectLst/>
                <a:latin typeface="Segoe UI Variable Display" pitchFamily="2" charset="0"/>
              </a:rPr>
              <a:t>Knowledge</a:t>
            </a:r>
            <a:r>
              <a:rPr lang="en-US" sz="2000" b="0" i="0" dirty="0">
                <a:solidFill>
                  <a:srgbClr val="000000"/>
                </a:solidFill>
                <a:effectLst/>
                <a:latin typeface="Segoe UI Variable Display" pitchFamily="2" charset="0"/>
              </a:rPr>
              <a:t> − It is the information widely accepted by the Knowledge Engineers and scholars in the task domain.</a:t>
            </a:r>
          </a:p>
          <a:p>
            <a:pPr algn="just">
              <a:buFont typeface="Arial" panose="020B0604020202020204" pitchFamily="34" charset="0"/>
              <a:buChar char="•"/>
            </a:pPr>
            <a:r>
              <a:rPr lang="en-US" sz="2000" i="0" dirty="0">
                <a:solidFill>
                  <a:srgbClr val="000000"/>
                </a:solidFill>
                <a:effectLst/>
                <a:latin typeface="Segoe UI Variable Display" pitchFamily="2" charset="0"/>
              </a:rPr>
              <a:t>Heuristic</a:t>
            </a:r>
            <a:r>
              <a:rPr lang="en-US" sz="2000" b="1" i="0" dirty="0">
                <a:solidFill>
                  <a:srgbClr val="000000"/>
                </a:solidFill>
                <a:effectLst/>
                <a:latin typeface="Segoe UI Variable Display" pitchFamily="2" charset="0"/>
              </a:rPr>
              <a:t> </a:t>
            </a:r>
            <a:r>
              <a:rPr lang="en-US" sz="2000" i="0" dirty="0">
                <a:solidFill>
                  <a:srgbClr val="000000"/>
                </a:solidFill>
                <a:effectLst/>
                <a:latin typeface="Segoe UI Variable Display" pitchFamily="2" charset="0"/>
              </a:rPr>
              <a:t>Knowledge</a:t>
            </a:r>
            <a:r>
              <a:rPr lang="en-US" sz="2000" b="0" i="0" dirty="0">
                <a:solidFill>
                  <a:srgbClr val="000000"/>
                </a:solidFill>
                <a:effectLst/>
                <a:latin typeface="Segoe UI Variable Display" pitchFamily="2" charset="0"/>
              </a:rPr>
              <a:t> − It is about practice, accurate judgement, one’s ability of evaluation, and guessing.</a:t>
            </a:r>
          </a:p>
          <a:p>
            <a:pPr algn="just">
              <a:buFont typeface="Arial" panose="020B0604020202020204" pitchFamily="34" charset="0"/>
              <a:buChar char="•"/>
            </a:pPr>
            <a:r>
              <a:rPr lang="en-US" sz="2000" dirty="0">
                <a:solidFill>
                  <a:srgbClr val="000000"/>
                </a:solidFill>
                <a:latin typeface="Segoe UI Variable Display" pitchFamily="2" charset="0"/>
              </a:rPr>
              <a:t>Knowledge representation</a:t>
            </a:r>
            <a:r>
              <a:rPr lang="en-US" sz="2000" b="0" i="0" dirty="0">
                <a:solidFill>
                  <a:srgbClr val="000000"/>
                </a:solidFill>
                <a:effectLst/>
                <a:latin typeface="Segoe UI Variable Display" pitchFamily="2" charset="0"/>
              </a:rPr>
              <a:t> is the method used to organize and formalize the knowledge in the knowledge base. It is in the form of IF-THEN-ELSE rules.</a:t>
            </a:r>
          </a:p>
          <a:p>
            <a:pPr>
              <a:buFont typeface="Arial" panose="020B0604020202020204" pitchFamily="34" charset="0"/>
              <a:buChar char="•"/>
            </a:pPr>
            <a:endParaRPr lang="en-US" sz="2000" dirty="0">
              <a:latin typeface="Segoe UI Variable Display" pitchFamily="2" charset="0"/>
            </a:endParaRPr>
          </a:p>
        </p:txBody>
      </p:sp>
    </p:spTree>
    <p:extLst>
      <p:ext uri="{BB962C8B-B14F-4D97-AF65-F5344CB8AC3E}">
        <p14:creationId xmlns:p14="http://schemas.microsoft.com/office/powerpoint/2010/main" val="392210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71C4-BB86-47EF-BB11-4C92756B41F3}"/>
              </a:ext>
            </a:extLst>
          </p:cNvPr>
          <p:cNvSpPr>
            <a:spLocks noGrp="1"/>
          </p:cNvSpPr>
          <p:nvPr>
            <p:ph type="title"/>
          </p:nvPr>
        </p:nvSpPr>
        <p:spPr>
          <a:xfrm>
            <a:off x="1024128" y="548641"/>
            <a:ext cx="9720072" cy="1499616"/>
          </a:xfrm>
        </p:spPr>
        <p:txBody>
          <a:bodyPr/>
          <a:lstStyle/>
          <a:p>
            <a:r>
              <a:rPr lang="en-US" dirty="0"/>
              <a:t>Knowledge Acquisition</a:t>
            </a:r>
          </a:p>
        </p:txBody>
      </p:sp>
      <p:sp>
        <p:nvSpPr>
          <p:cNvPr id="3" name="Content Placeholder 2">
            <a:extLst>
              <a:ext uri="{FF2B5EF4-FFF2-40B4-BE49-F238E27FC236}">
                <a16:creationId xmlns:a16="http://schemas.microsoft.com/office/drawing/2014/main" id="{1AD7C346-5048-45C6-937A-D2FB53B80335}"/>
              </a:ext>
            </a:extLst>
          </p:cNvPr>
          <p:cNvSpPr>
            <a:spLocks noGrp="1"/>
          </p:cNvSpPr>
          <p:nvPr>
            <p:ph idx="1"/>
          </p:nvPr>
        </p:nvSpPr>
        <p:spPr>
          <a:xfrm>
            <a:off x="1024128" y="2259106"/>
            <a:ext cx="9720073" cy="4050253"/>
          </a:xfrm>
        </p:spPr>
        <p:txBody>
          <a:bodyPr/>
          <a:lstStyle/>
          <a:p>
            <a:pPr algn="just">
              <a:buFont typeface="Arial" panose="020B0604020202020204" pitchFamily="34" charset="0"/>
              <a:buChar char="•"/>
            </a:pPr>
            <a:r>
              <a:rPr lang="en-US" sz="2000" b="0" i="0" dirty="0">
                <a:solidFill>
                  <a:srgbClr val="000000"/>
                </a:solidFill>
                <a:effectLst/>
                <a:latin typeface="Segoe UI Variable Display" pitchFamily="2" charset="0"/>
              </a:rPr>
              <a:t>The success of any expert system majorly depends on the quality, completeness, and accuracy of the information stored in the knowledge base.</a:t>
            </a:r>
          </a:p>
          <a:p>
            <a:pPr algn="just">
              <a:buFont typeface="Arial" panose="020B0604020202020204" pitchFamily="34" charset="0"/>
              <a:buChar char="•"/>
            </a:pPr>
            <a:r>
              <a:rPr lang="en-US" sz="2000" b="0" i="0" dirty="0">
                <a:solidFill>
                  <a:srgbClr val="000000"/>
                </a:solidFill>
                <a:effectLst/>
                <a:latin typeface="Segoe UI Variable Display" pitchFamily="2" charset="0"/>
              </a:rPr>
              <a:t>The knowledge base is formed by readings from various experts, scholars, and the </a:t>
            </a:r>
            <a:r>
              <a:rPr lang="en-US" sz="2000" b="1" i="0" dirty="0">
                <a:solidFill>
                  <a:srgbClr val="000000"/>
                </a:solidFill>
                <a:effectLst/>
                <a:latin typeface="Segoe UI Variable Display" pitchFamily="2" charset="0"/>
              </a:rPr>
              <a:t>Knowledge Engineers</a:t>
            </a:r>
            <a:r>
              <a:rPr lang="en-US" sz="2000" b="0" i="0" dirty="0">
                <a:solidFill>
                  <a:srgbClr val="000000"/>
                </a:solidFill>
                <a:effectLst/>
                <a:latin typeface="Segoe UI Variable Display" pitchFamily="2" charset="0"/>
              </a:rPr>
              <a:t>. The knowledge engineer is a person with the qualities of empathy, quick learning, and case analyzing skills.</a:t>
            </a:r>
          </a:p>
          <a:p>
            <a:pPr algn="just">
              <a:buFont typeface="Arial" panose="020B0604020202020204" pitchFamily="34" charset="0"/>
              <a:buChar char="•"/>
            </a:pPr>
            <a:r>
              <a:rPr lang="en-US" sz="2000" b="0" i="0" dirty="0">
                <a:solidFill>
                  <a:srgbClr val="000000"/>
                </a:solidFill>
                <a:effectLst/>
                <a:latin typeface="Segoe UI Variable Display" pitchFamily="2" charset="0"/>
              </a:rPr>
              <a:t>He acquires information from subject expert by recording, interviewing, and observing him at work, etc. He then categorizes and organizes the information in a meaningful way, in the form of IF-THEN-ELSE rules, to be used by interference machine. The knowledge engineer also monitors the development of the ES</a:t>
            </a:r>
            <a:r>
              <a:rPr lang="en-US" b="0" i="0" dirty="0">
                <a:solidFill>
                  <a:srgbClr val="000000"/>
                </a:solidFill>
                <a:effectLst/>
                <a:latin typeface="Arial" panose="020B0604020202020204" pitchFamily="34" charset="0"/>
              </a:rPr>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93824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171</TotalTime>
  <Words>2089</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Segoe UI Variable Display</vt:lpstr>
      <vt:lpstr>Tw Cen MT</vt:lpstr>
      <vt:lpstr>Tw Cen MT Condensed</vt:lpstr>
      <vt:lpstr>Ubuntu</vt:lpstr>
      <vt:lpstr>urw-din</vt:lpstr>
      <vt:lpstr>Wingdings</vt:lpstr>
      <vt:lpstr>Wingdings 3</vt:lpstr>
      <vt:lpstr>Integral</vt:lpstr>
      <vt:lpstr>Artificial Intelligence and Expert Systems</vt:lpstr>
      <vt:lpstr>Outline:</vt:lpstr>
      <vt:lpstr>introduction</vt:lpstr>
      <vt:lpstr>Major branches of a.i.</vt:lpstr>
      <vt:lpstr>What are expert systems?</vt:lpstr>
      <vt:lpstr>Capabilities of an expert system</vt:lpstr>
      <vt:lpstr>Components of Expert system</vt:lpstr>
      <vt:lpstr>Knowledge base</vt:lpstr>
      <vt:lpstr>Knowledge Acquisition</vt:lpstr>
      <vt:lpstr>Inference engine</vt:lpstr>
      <vt:lpstr>Forward chaining</vt:lpstr>
      <vt:lpstr>Backward chaining</vt:lpstr>
      <vt:lpstr>Advantages of expert systems</vt:lpstr>
      <vt:lpstr>Disadvantages of expert systems</vt:lpstr>
      <vt:lpstr>applications</vt:lpstr>
      <vt:lpstr>examples</vt:lpstr>
      <vt:lpstr>Scope of expert systems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Expert Systems</dc:title>
  <dc:creator>12002040701150</dc:creator>
  <cp:lastModifiedBy>Rishabh Patel</cp:lastModifiedBy>
  <cp:revision>7</cp:revision>
  <dcterms:created xsi:type="dcterms:W3CDTF">2022-04-09T17:49:30Z</dcterms:created>
  <dcterms:modified xsi:type="dcterms:W3CDTF">2022-04-12T05:10:22Z</dcterms:modified>
</cp:coreProperties>
</file>