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5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77B1-4284-4BAD-B25D-88CF1C7FD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D8221-4283-4494-9541-466C67DED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DAF8-C043-4892-91F6-F0B8A90A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AB05-593D-492C-9F2F-174D9FB3E69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3A2C-8EBD-4141-A8D1-FD15BF7D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CD18F-CFAC-41C3-B7D8-20A6CF8C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C538-EFD5-405A-8054-E26314F5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29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1CF1-B23F-41B5-B696-EBDD6195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B65C6-20CD-4FFC-AC4A-D4945212B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1A77-E78D-4189-8324-6128684E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AB05-593D-492C-9F2F-174D9FB3E69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D185A-FA63-4EB9-A492-C460E78A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80986-D30C-49F1-9581-6337E9FB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C538-EFD5-405A-8054-E26314F5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5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A434F-CFF0-45FF-BA21-D5FB9136F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4519C-6099-429B-B983-F237825B0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FC47-9C7F-4888-A670-44C27505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AB05-593D-492C-9F2F-174D9FB3E69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743ED-3626-43DA-BA30-43909258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D5F3A-CC27-4037-8A17-471278E9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C538-EFD5-405A-8054-E26314F5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5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3D6E-F4D4-4F8A-966A-E770C47C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5C1C-75BE-4F21-8568-7B8B1E27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41C06-6C85-4561-BA93-D733C0E2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AB05-593D-492C-9F2F-174D9FB3E69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E037-BD39-4362-AAF8-75A622EC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AF7ED-3291-47A5-A39A-7EDBA911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C538-EFD5-405A-8054-E26314F5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60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B915-3D97-4DC7-A615-E4A5F460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FF6D8-834E-4F3B-B673-486BECCE3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1C7F-C532-47B2-99FB-E5573F86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AB05-593D-492C-9F2F-174D9FB3E69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38C1-3A91-4446-B6D0-513AFBD7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07602-9B6D-436C-A2E0-BAE7FCFB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C538-EFD5-405A-8054-E26314F5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1291-80BD-4F99-8C37-F127614A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2667-994C-4739-8C51-F9821A150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367CC-990D-4581-8521-50797AF1B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DDD49-E942-41D7-BDA7-098DB97E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AB05-593D-492C-9F2F-174D9FB3E69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851C2-B026-40C3-824C-F0386227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A37F5-04D0-4EAC-8DFC-3F6386E3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C538-EFD5-405A-8054-E26314F5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5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1269-1566-49D7-892F-00EEE04C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57BA1-5594-44C3-8FB4-588783D9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D2E9A-194D-4977-A462-EC48F1C8A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D3F84-E038-41F1-8391-F47172D66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C2FB0-85AF-465C-B912-D1F022C20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34456-70BC-4B78-88D8-20F08D86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AB05-593D-492C-9F2F-174D9FB3E69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7D868-B94E-40F4-9322-E47E254A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C0E25-C5CA-4D5A-86DC-A476199F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C538-EFD5-405A-8054-E26314F5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33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7128-8979-483E-83B8-0DDAA0BC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638BF-FFF0-42A0-AAB7-9FF3D58A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AB05-593D-492C-9F2F-174D9FB3E69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7D45B-3F90-43C5-9F5F-57C5A63D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08A9F-CD24-4BD4-B68F-60276AB1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C538-EFD5-405A-8054-E26314F5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66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76DD5-2F72-473D-8939-D316396F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AB05-593D-492C-9F2F-174D9FB3E69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37E27-F69F-4FF1-B6C4-2D67E07D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B945E-C803-4081-9ADA-12CA02F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C538-EFD5-405A-8054-E26314F5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7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3189-9F03-48A5-AD8F-FD6FB376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75C4-C177-4421-80A5-B9E8BA1A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C6D81-AECC-4C37-93B9-68834BE3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6A7FC-85D1-4F62-8F10-2BA464DB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AB05-593D-492C-9F2F-174D9FB3E69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286F-76C0-4D4A-A889-55EA7F28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C5B7E-ADAD-497A-81E4-56F57066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C538-EFD5-405A-8054-E26314F5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3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BADA-CB38-42DA-8DE0-5D164186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26A17-C507-4021-9FCC-466DF33EC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7FB03-9D8E-4ADD-8583-7D2DA3C8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44BF6-12E8-4824-8E9B-F8EC6140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AB05-593D-492C-9F2F-174D9FB3E69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46324-53CE-4190-AE31-9044AF19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558B0-2192-4A37-AB28-621C40D5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C538-EFD5-405A-8054-E26314F5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7F6F4-8F7D-4B49-9D12-077F0CCB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E1EE-4C15-4CE5-A183-13FBBC2B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75619-0C64-4F87-A0A6-248DDBE28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AB05-593D-492C-9F2F-174D9FB3E69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4DD6-AC96-4438-A9DD-A449C4952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470E7-D56B-4100-AA66-CD4AD4893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1C538-EFD5-405A-8054-E26314F5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60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rtual_reality#History" TargetMode="External"/><Relationship Id="rId2" Type="http://schemas.openxmlformats.org/officeDocument/2006/relationships/hyperlink" Target="https://www.slideshare.net/saishanesarikar/virtual-reality-ppt-8053139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xtheme.com/types-of-virtual-reality/#:~:text=Among%20tons%20of%20VR%20formats%2C%20these%20are%20the,4.%20Augmented%20Reality.%205%205.%20Collaborative%20VR.%20" TargetMode="External"/><Relationship Id="rId4" Type="http://schemas.openxmlformats.org/officeDocument/2006/relationships/hyperlink" Target="https://en.wikipedia.org/wiki/Virtual_reality_application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82EF-7F0E-4C03-B5EE-C227A06BC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75289"/>
            <a:ext cx="9144000" cy="1107422"/>
          </a:xfrm>
        </p:spPr>
        <p:txBody>
          <a:bodyPr>
            <a:normAutofit/>
          </a:bodyPr>
          <a:lstStyle/>
          <a:p>
            <a:r>
              <a:rPr lang="en-IN" sz="7200" dirty="0">
                <a:latin typeface="Gabriola" panose="04040605051002020D02" pitchFamily="82" charset="0"/>
              </a:rPr>
              <a:t>Virtual 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0F7C5-571D-48B1-AA1E-072A238BE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9125" y="5334000"/>
            <a:ext cx="3681412" cy="859009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>
                <a:latin typeface="Gabriola" panose="04040605051002020D02" pitchFamily="82" charset="0"/>
              </a:rPr>
              <a:t>Student Name:- Rishabh R Patel</a:t>
            </a:r>
          </a:p>
          <a:p>
            <a:pPr algn="l"/>
            <a:r>
              <a:rPr lang="en-IN" dirty="0">
                <a:latin typeface="Gabriola" panose="04040605051002020D02" pitchFamily="82" charset="0"/>
              </a:rPr>
              <a:t>Enrolment Number:-12002040701135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9B45C-E7B8-490F-8ACF-77E5D4E1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664991"/>
            <a:ext cx="11649075" cy="12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99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C4CB-5711-455D-B48D-AF532B31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7" y="526215"/>
            <a:ext cx="2931695" cy="4844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Devices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509B1B74-C639-45EF-B3C6-E945B0338F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1428" y="2128345"/>
            <a:ext cx="2294929" cy="2604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83704-0698-443C-A4D4-F95DA466D4E6}"/>
              </a:ext>
            </a:extLst>
          </p:cNvPr>
          <p:cNvSpPr txBox="1"/>
          <p:nvPr/>
        </p:nvSpPr>
        <p:spPr>
          <a:xfrm flipH="1">
            <a:off x="2128735" y="5708846"/>
            <a:ext cx="132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Headset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4E3A5-E467-420D-9B82-277B086B4868}"/>
              </a:ext>
            </a:extLst>
          </p:cNvPr>
          <p:cNvSpPr txBox="1"/>
          <p:nvPr/>
        </p:nvSpPr>
        <p:spPr>
          <a:xfrm flipH="1">
            <a:off x="7156271" y="5708846"/>
            <a:ext cx="2433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Gloves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CE914-8764-49E4-9F00-94104FABB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15" y="2128345"/>
            <a:ext cx="2821586" cy="26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6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1BAB-3345-4215-AAF0-0781AFC5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Gabriola" panose="04040605051002020D02" pitchFamily="82" charset="0"/>
              </a:rPr>
              <a:t>Applications of Virtual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60F4-581D-4857-A773-E1378829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0480"/>
          </a:xfrm>
        </p:spPr>
        <p:txBody>
          <a:bodyPr/>
          <a:lstStyle/>
          <a:p>
            <a:pPr algn="ctr"/>
            <a:r>
              <a:rPr lang="en-US" sz="2800" spc="40" dirty="0">
                <a:solidFill>
                  <a:srgbClr val="111111"/>
                </a:solidFill>
                <a:latin typeface="Times New Roman"/>
                <a:cs typeface="Times New Roman"/>
              </a:rPr>
              <a:t>1.</a:t>
            </a:r>
            <a:r>
              <a:rPr lang="en-US" sz="2800" spc="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US" sz="2800" spc="75" dirty="0">
                <a:solidFill>
                  <a:srgbClr val="111111"/>
                </a:solidFill>
                <a:latin typeface="Times New Roman"/>
                <a:cs typeface="Times New Roman"/>
              </a:rPr>
              <a:t>Virtual</a:t>
            </a:r>
            <a:r>
              <a:rPr lang="en-US" sz="2800" spc="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US" sz="2800" spc="105" dirty="0">
                <a:solidFill>
                  <a:srgbClr val="111111"/>
                </a:solidFill>
                <a:latin typeface="Times New Roman"/>
                <a:cs typeface="Times New Roman"/>
              </a:rPr>
              <a:t>Reality</a:t>
            </a:r>
            <a:r>
              <a:rPr lang="en-US" sz="280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US" sz="2800" spc="110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lang="en-US" sz="2800" spc="1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US" sz="2800" spc="1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lang="en-US" sz="280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US" sz="2800" spc="75" dirty="0">
                <a:solidFill>
                  <a:srgbClr val="111111"/>
                </a:solidFill>
                <a:latin typeface="Times New Roman"/>
                <a:cs typeface="Times New Roman"/>
              </a:rPr>
              <a:t>Military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C8E9C6E4-F488-4956-8DDB-E710EAE5AA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3958" y="2613187"/>
            <a:ext cx="6364084" cy="38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9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01E7-D2C9-4764-B738-9052DAB4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6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2.VR in Healthcare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9275E-FD1C-4FB3-9E55-CD868554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42" y="2048225"/>
            <a:ext cx="6610316" cy="44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77C3-BFAB-4D0A-A28F-5F582D5E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34" y="1234701"/>
            <a:ext cx="10609729" cy="674781"/>
          </a:xfrm>
        </p:spPr>
        <p:txBody>
          <a:bodyPr>
            <a:normAutofit/>
          </a:bodyPr>
          <a:lstStyle/>
          <a:p>
            <a:pPr algn="ctr"/>
            <a:r>
              <a:rPr lang="en-US" sz="2800" b="0" spc="-125" dirty="0">
                <a:solidFill>
                  <a:srgbClr val="161616"/>
                </a:solidFill>
                <a:latin typeface="Times New Roman"/>
                <a:cs typeface="Times New Roman"/>
              </a:rPr>
              <a:t>3.</a:t>
            </a:r>
            <a:r>
              <a:rPr lang="en-US" sz="2800" b="0" spc="-48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lang="en-US" sz="2800" b="0" spc="65" dirty="0">
                <a:solidFill>
                  <a:srgbClr val="161616"/>
                </a:solidFill>
                <a:latin typeface="Times New Roman"/>
                <a:cs typeface="Times New Roman"/>
              </a:rPr>
              <a:t>Virtua</a:t>
            </a:r>
            <a:r>
              <a:rPr lang="en-US" sz="2800" b="0" spc="45" dirty="0">
                <a:solidFill>
                  <a:srgbClr val="161616"/>
                </a:solidFill>
                <a:latin typeface="Times New Roman"/>
                <a:cs typeface="Times New Roman"/>
              </a:rPr>
              <a:t>l</a:t>
            </a:r>
            <a:r>
              <a:rPr lang="en-US" sz="2800" b="0" spc="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lang="en-US" sz="2800" b="0" spc="75" dirty="0">
                <a:solidFill>
                  <a:srgbClr val="161616"/>
                </a:solidFill>
                <a:latin typeface="Times New Roman"/>
                <a:cs typeface="Times New Roman"/>
              </a:rPr>
              <a:t>Realit</a:t>
            </a:r>
            <a:r>
              <a:rPr lang="en-US" sz="2800" b="0" spc="100" dirty="0">
                <a:solidFill>
                  <a:srgbClr val="161616"/>
                </a:solidFill>
                <a:latin typeface="Times New Roman"/>
                <a:cs typeface="Times New Roman"/>
              </a:rPr>
              <a:t>y</a:t>
            </a:r>
            <a:r>
              <a:rPr lang="en-US" sz="2800" b="0" spc="1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lang="en-US" sz="2800" b="0" spc="105" dirty="0">
                <a:solidFill>
                  <a:srgbClr val="161616"/>
                </a:solidFill>
                <a:latin typeface="Times New Roman"/>
                <a:cs typeface="Times New Roman"/>
              </a:rPr>
              <a:t>an</a:t>
            </a:r>
            <a:r>
              <a:rPr lang="en-US" sz="2800" b="0" spc="120" dirty="0">
                <a:solidFill>
                  <a:srgbClr val="161616"/>
                </a:solidFill>
                <a:latin typeface="Times New Roman"/>
                <a:cs typeface="Times New Roman"/>
              </a:rPr>
              <a:t>d</a:t>
            </a:r>
            <a:r>
              <a:rPr lang="en-US" sz="2800" b="0" spc="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lang="en-US" sz="2800" b="0" spc="85" dirty="0">
                <a:solidFill>
                  <a:srgbClr val="161616"/>
                </a:solidFill>
                <a:latin typeface="Times New Roman"/>
                <a:cs typeface="Times New Roman"/>
              </a:rPr>
              <a:t>Education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4DE0F-FA7D-4A4B-8D2E-6335CDC38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024" y="2491990"/>
            <a:ext cx="6511951" cy="4000885"/>
          </a:xfrm>
        </p:spPr>
      </p:pic>
    </p:spTree>
    <p:extLst>
      <p:ext uri="{BB962C8B-B14F-4D97-AF65-F5344CB8AC3E}">
        <p14:creationId xmlns:p14="http://schemas.microsoft.com/office/powerpoint/2010/main" val="252431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4915-578F-460D-BC0E-0EE2FB72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49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0" spc="40" dirty="0">
                <a:solidFill>
                  <a:srgbClr val="1D1D1D"/>
                </a:solidFill>
                <a:latin typeface="Times New Roman"/>
                <a:cs typeface="Times New Roman"/>
              </a:rPr>
              <a:t>4.Virtual</a:t>
            </a:r>
            <a:r>
              <a:rPr lang="en-US" sz="2800" b="0" spc="-1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lang="en-US" sz="2800" b="0" spc="65" dirty="0">
                <a:solidFill>
                  <a:srgbClr val="1D1D1D"/>
                </a:solidFill>
                <a:latin typeface="Times New Roman"/>
                <a:cs typeface="Times New Roman"/>
              </a:rPr>
              <a:t>Reality</a:t>
            </a:r>
            <a:r>
              <a:rPr lang="en-US" sz="2800" b="0" spc="9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lang="en-US" sz="2800" spc="80" dirty="0">
                <a:solidFill>
                  <a:srgbClr val="1D1D1D"/>
                </a:solidFill>
                <a:latin typeface="Times New Roman"/>
                <a:cs typeface="Times New Roman"/>
              </a:rPr>
              <a:t>in</a:t>
            </a:r>
            <a:r>
              <a:rPr lang="en-US" sz="2800" b="0" spc="-12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lang="en-US" sz="2800" b="0" spc="75" dirty="0">
                <a:solidFill>
                  <a:srgbClr val="1D1D1D"/>
                </a:solidFill>
                <a:latin typeface="Times New Roman"/>
                <a:cs typeface="Times New Roman"/>
              </a:rPr>
              <a:t>Scientific</a:t>
            </a:r>
            <a:r>
              <a:rPr lang="en-US" sz="2800" b="0" spc="-4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lang="en-US" sz="2800" b="0" spc="25" dirty="0">
                <a:solidFill>
                  <a:srgbClr val="1D1D1D"/>
                </a:solidFill>
                <a:latin typeface="Times New Roman"/>
                <a:cs typeface="Times New Roman"/>
              </a:rPr>
              <a:t>Visualization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ED8FA-A55A-4F12-95B5-C8A878D26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409" y="2200499"/>
            <a:ext cx="6795182" cy="4292376"/>
          </a:xfrm>
        </p:spPr>
      </p:pic>
    </p:spTree>
    <p:extLst>
      <p:ext uri="{BB962C8B-B14F-4D97-AF65-F5344CB8AC3E}">
        <p14:creationId xmlns:p14="http://schemas.microsoft.com/office/powerpoint/2010/main" val="275505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89E6-E8C9-4206-98F8-1E170C45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4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0" spc="30" dirty="0">
                <a:solidFill>
                  <a:srgbClr val="161616"/>
                </a:solidFill>
                <a:latin typeface="Times New Roman"/>
                <a:cs typeface="Times New Roman"/>
              </a:rPr>
              <a:t>5.Virtual</a:t>
            </a:r>
            <a:r>
              <a:rPr lang="en-US" sz="2800" b="0" spc="114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lang="en-US" sz="2800" b="0" spc="25" dirty="0">
                <a:solidFill>
                  <a:srgbClr val="161616"/>
                </a:solidFill>
                <a:latin typeface="Times New Roman"/>
                <a:cs typeface="Times New Roman"/>
              </a:rPr>
              <a:t>Reality</a:t>
            </a:r>
            <a:r>
              <a:rPr lang="en-US" sz="2800" b="0" spc="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lang="en-US" sz="2800" b="0" spc="105" dirty="0">
                <a:solidFill>
                  <a:srgbClr val="161616"/>
                </a:solidFill>
                <a:latin typeface="Times New Roman"/>
                <a:cs typeface="Times New Roman"/>
              </a:rPr>
              <a:t>in</a:t>
            </a:r>
            <a:r>
              <a:rPr lang="en-US" sz="2800" b="0" spc="-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lang="en-US" sz="2800" b="0" spc="25" dirty="0">
                <a:solidFill>
                  <a:srgbClr val="282828"/>
                </a:solidFill>
                <a:latin typeface="Times New Roman"/>
                <a:cs typeface="Times New Roman"/>
              </a:rPr>
              <a:t>Entertainment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73C85-D527-4C68-AB53-F04C1E0B8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914" y="2383996"/>
            <a:ext cx="7544172" cy="4108879"/>
          </a:xfrm>
        </p:spPr>
      </p:pic>
    </p:spTree>
    <p:extLst>
      <p:ext uri="{BB962C8B-B14F-4D97-AF65-F5344CB8AC3E}">
        <p14:creationId xmlns:p14="http://schemas.microsoft.com/office/powerpoint/2010/main" val="1797500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3DE2-CDFB-4ACE-98F8-AD63824D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pc="-250" dirty="0">
                <a:latin typeface="Gabriola" panose="04040605051002020D02" pitchFamily="82" charset="0"/>
              </a:rPr>
              <a:t>Advantages</a:t>
            </a:r>
            <a:r>
              <a:rPr lang="en-IN" spc="320" dirty="0">
                <a:latin typeface="Gabriola" panose="04040605051002020D02" pitchFamily="82" charset="0"/>
              </a:rPr>
              <a:t> </a:t>
            </a:r>
            <a:r>
              <a:rPr lang="en-IN" spc="-229" dirty="0">
                <a:latin typeface="Gabriola" panose="04040605051002020D02" pitchFamily="82" charset="0"/>
              </a:rPr>
              <a:t>and</a:t>
            </a:r>
            <a:r>
              <a:rPr lang="en-IN" spc="229" dirty="0">
                <a:latin typeface="Gabriola" panose="04040605051002020D02" pitchFamily="82" charset="0"/>
              </a:rPr>
              <a:t> </a:t>
            </a:r>
            <a:r>
              <a:rPr lang="en-IN" spc="-270" dirty="0">
                <a:latin typeface="Gabriola" panose="04040605051002020D02" pitchFamily="82" charset="0"/>
              </a:rPr>
              <a:t>Disadvantages</a:t>
            </a:r>
            <a:endParaRPr lang="en-IN" dirty="0">
              <a:latin typeface="Gabriola" panose="04040605051002020D02" pitchFamily="82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3FDC6BA-A9BA-4A00-B1C4-E4BD5FA2C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718583"/>
              </p:ext>
            </p:extLst>
          </p:nvPr>
        </p:nvGraphicFramePr>
        <p:xfrm>
          <a:off x="838200" y="1825624"/>
          <a:ext cx="10515600" cy="4206208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967342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0583088"/>
                    </a:ext>
                  </a:extLst>
                </a:gridCol>
              </a:tblGrid>
              <a:tr h="105155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Advantages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Disadvantages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397469"/>
                  </a:ext>
                </a:extLst>
              </a:tr>
              <a:tr h="1051552">
                <a:tc>
                  <a:txBody>
                    <a:bodyPr/>
                    <a:lstStyle/>
                    <a:p>
                      <a:r>
                        <a:rPr lang="en-IN" dirty="0"/>
                        <a:t>Virtual Reality creates a realistic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equipment used in VR are very expensive.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551624"/>
                  </a:ext>
                </a:extLst>
              </a:tr>
              <a:tr h="1051552">
                <a:tc>
                  <a:txBody>
                    <a:bodyPr/>
                    <a:lstStyle/>
                    <a:p>
                      <a:r>
                        <a:rPr lang="en-IN" dirty="0"/>
                        <a:t>It enables user to explore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consists of complex technology.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890532"/>
                  </a:ext>
                </a:extLst>
              </a:tr>
              <a:tr h="1051552">
                <a:tc>
                  <a:txBody>
                    <a:bodyPr/>
                    <a:lstStyle/>
                    <a:p>
                      <a:r>
                        <a:rPr lang="en-IN" dirty="0"/>
                        <a:t>Through VR user can experiment with an artificial environment.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 virtual reality environment we can’t move by our own like in the real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53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807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CD0B-CF29-4A1A-A13B-26BC0242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Gabriola" panose="04040605051002020D02" pitchFamily="82" charset="0"/>
              </a:rPr>
              <a:t>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7451-0EC6-4449-A4AE-31CA4069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Virtual reality ppt (slideshare.net)</a:t>
            </a:r>
            <a:endParaRPr lang="en-US" dirty="0"/>
          </a:p>
          <a:p>
            <a:r>
              <a:rPr lang="en-IN" dirty="0">
                <a:hlinkClick r:id="rId3"/>
              </a:rPr>
              <a:t>Virtual reality – Wikipedia</a:t>
            </a:r>
            <a:endParaRPr lang="en-IN" dirty="0"/>
          </a:p>
          <a:p>
            <a:r>
              <a:rPr lang="en-IN" dirty="0">
                <a:hlinkClick r:id="rId4"/>
              </a:rPr>
              <a:t>Virtual reality applications – Wikipedia</a:t>
            </a:r>
            <a:endParaRPr lang="en-IN" dirty="0"/>
          </a:p>
          <a:p>
            <a:r>
              <a:rPr lang="en-US" dirty="0">
                <a:hlinkClick r:id="rId5"/>
              </a:rPr>
              <a:t>5 Types Of Virtual Reality – Creating A Better Future (rextheme.com)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97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6CBC-FA72-4739-A2E7-C5FEF9EC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717"/>
          </a:xfrm>
        </p:spPr>
        <p:txBody>
          <a:bodyPr>
            <a:noAutofit/>
          </a:bodyPr>
          <a:lstStyle/>
          <a:p>
            <a:pPr algn="ctr"/>
            <a:r>
              <a:rPr lang="en-IN" sz="9600" dirty="0">
                <a:latin typeface="Gabriola" panose="04040605051002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9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AAAF-58E7-44D5-BF0B-FF1E131D5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2925"/>
            <a:ext cx="9144000" cy="744991"/>
          </a:xfrm>
        </p:spPr>
        <p:txBody>
          <a:bodyPr>
            <a:noAutofit/>
          </a:bodyPr>
          <a:lstStyle/>
          <a:p>
            <a:r>
              <a:rPr lang="en-IN" sz="4400" dirty="0">
                <a:latin typeface="Gabriola" panose="04040605051002020D02" pitchFamily="82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694A2-BBE7-4038-B1BA-6C291D42B525}"/>
              </a:ext>
            </a:extLst>
          </p:cNvPr>
          <p:cNvSpPr txBox="1"/>
          <p:nvPr/>
        </p:nvSpPr>
        <p:spPr>
          <a:xfrm>
            <a:off x="1019175" y="1848415"/>
            <a:ext cx="101536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VR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VR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VR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3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1F14-CE41-4993-82AC-A3830832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Gabriola" panose="04040605051002020D02" pitchFamily="82" charset="0"/>
              </a:rPr>
              <a:t>What is VR?</a:t>
            </a:r>
            <a:endParaRPr lang="en-IN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0DE6-95A8-4666-BA29-8AA46DD4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43" y="2056053"/>
            <a:ext cx="6810830" cy="325528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means feeling the imaginary world , rather than the real one. The imaginary world is a simulation running in a computer.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is the term used for computer generated 3D environments that allow the user to enter and interact with alternate realities.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definition of ‘ Virtual ’ is near and ‘ Reality ’ is what we experience as human beings.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E453E-1FDA-45CF-BD04-25244B141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9" y="2473470"/>
            <a:ext cx="4372428" cy="24204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8220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EF6C-D9BA-4B69-BBA4-740EBCA0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dirty="0">
                <a:latin typeface="Gabriola" panose="04040605051002020D02" pitchFamily="82" charset="0"/>
              </a:rPr>
              <a:t>History of VR</a:t>
            </a:r>
            <a:endParaRPr lang="en-IN" dirty="0">
              <a:latin typeface="Gabriola" panose="04040605051002020D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AE9822-51B6-4F41-A2CC-F24C0E663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person has been involved in the development of this technological system.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1950's visionary cinematography Morton Heilig built a single user console called Sensorium. This enabled the user watch television in 3 dimensional ways.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99A8C777-FE31-49A6-86E1-6DC2815510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690688"/>
            <a:ext cx="5801215" cy="4547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48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35C4-55B2-4F04-905A-1046E7F5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dirty="0">
                <a:latin typeface="Gabriola" panose="04040605051002020D02" pitchFamily="82" charset="0"/>
              </a:rPr>
              <a:t>Types of VR</a:t>
            </a:r>
            <a:endParaRPr lang="en-IN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5E76-5916-4CB6-9A23-F4F7006D9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5931568" cy="1603375"/>
          </a:xfrm>
        </p:spPr>
        <p:txBody>
          <a:bodyPr/>
          <a:lstStyle/>
          <a:p>
            <a:r>
              <a:rPr lang="en-IN" dirty="0"/>
              <a:t>Immersive Virtual Reality</a:t>
            </a:r>
          </a:p>
          <a:p>
            <a:r>
              <a:rPr lang="en-IN" dirty="0"/>
              <a:t>Non-Immersive Virtual Reality</a:t>
            </a:r>
          </a:p>
          <a:p>
            <a:r>
              <a:rPr lang="en-IN" dirty="0"/>
              <a:t>Window on world Virtual Reality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39AE2-25F1-4CDA-B976-747A0902B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82" y="1690688"/>
            <a:ext cx="6056978" cy="40754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210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190F-B9EB-4674-8EAC-8331264E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57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Gabriola" panose="04040605051002020D02" pitchFamily="82" charset="0"/>
              </a:rPr>
              <a:t>Immersive Virtual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9D41-DBA1-4034-BE70-16DD6828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42" y="1825625"/>
            <a:ext cx="7054516" cy="435133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spc="15" dirty="0">
                <a:solidFill>
                  <a:srgbClr val="1F1F1F"/>
                </a:solidFill>
                <a:latin typeface="Times New Roman"/>
                <a:cs typeface="Times New Roman"/>
              </a:rPr>
              <a:t>Imme</a:t>
            </a:r>
            <a:r>
              <a:rPr lang="en-US" sz="2800" spc="15" dirty="0">
                <a:solidFill>
                  <a:srgbClr val="3A3A3A"/>
                </a:solidFill>
                <a:latin typeface="Times New Roman"/>
                <a:cs typeface="Times New Roman"/>
              </a:rPr>
              <a:t>rs</a:t>
            </a:r>
            <a:r>
              <a:rPr lang="en-US" sz="2800" spc="1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15" dirty="0">
                <a:solidFill>
                  <a:srgbClr val="3A3A3A"/>
                </a:solidFill>
                <a:latin typeface="Times New Roman"/>
                <a:cs typeface="Times New Roman"/>
              </a:rPr>
              <a:t>o</a:t>
            </a:r>
            <a:r>
              <a:rPr lang="en-US" sz="2800" spc="15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lang="en-US" sz="2800" spc="9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800" spc="85" dirty="0">
                <a:solidFill>
                  <a:srgbClr val="1F1F1F"/>
                </a:solidFill>
                <a:latin typeface="Times New Roman"/>
                <a:cs typeface="Times New Roman"/>
              </a:rPr>
              <a:t>in</a:t>
            </a:r>
            <a:r>
              <a:rPr lang="en-US" sz="2800" spc="85" dirty="0">
                <a:solidFill>
                  <a:srgbClr val="3A3A3A"/>
                </a:solidFill>
                <a:latin typeface="Times New Roman"/>
                <a:cs typeface="Times New Roman"/>
              </a:rPr>
              <a:t>to</a:t>
            </a:r>
            <a:r>
              <a:rPr lang="en-US" sz="2800" spc="25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3A3A3A"/>
                </a:solidFill>
                <a:latin typeface="Times New Roman"/>
                <a:cs typeface="Times New Roman"/>
              </a:rPr>
              <a:t>v</a:t>
            </a:r>
            <a:r>
              <a:rPr lang="en-US" dirty="0">
                <a:solidFill>
                  <a:srgbClr val="1F1F1F"/>
                </a:solidFill>
                <a:latin typeface="Times New Roman"/>
                <a:cs typeface="Times New Roman"/>
              </a:rPr>
              <a:t>ir</a:t>
            </a:r>
            <a:r>
              <a:rPr lang="en-US" sz="2800" dirty="0">
                <a:solidFill>
                  <a:srgbClr val="3A3A3A"/>
                </a:solidFill>
                <a:latin typeface="Times New Roman"/>
                <a:cs typeface="Times New Roman"/>
              </a:rPr>
              <a:t>tua</a:t>
            </a:r>
            <a:r>
              <a:rPr lang="en-US" sz="2800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lang="en-US" sz="2800" spc="1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800" spc="55" dirty="0">
                <a:solidFill>
                  <a:srgbClr val="3A3A3A"/>
                </a:solidFill>
                <a:latin typeface="Times New Roman"/>
                <a:cs typeface="Times New Roman"/>
              </a:rPr>
              <a:t>rea</a:t>
            </a:r>
            <a:r>
              <a:rPr lang="en-US" sz="2800" spc="55" dirty="0">
                <a:solidFill>
                  <a:srgbClr val="1F1F1F"/>
                </a:solidFill>
                <a:latin typeface="Times New Roman"/>
                <a:cs typeface="Times New Roman"/>
              </a:rPr>
              <a:t>li</a:t>
            </a:r>
            <a:r>
              <a:rPr lang="en-US" sz="2800" spc="55" dirty="0">
                <a:solidFill>
                  <a:srgbClr val="3A3A3A"/>
                </a:solidFill>
                <a:latin typeface="Times New Roman"/>
                <a:cs typeface="Times New Roman"/>
              </a:rPr>
              <a:t>ty</a:t>
            </a:r>
            <a:r>
              <a:rPr lang="en-US" sz="2800" spc="165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10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10" dirty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r>
              <a:rPr lang="en-US" sz="2800" spc="155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50" dirty="0">
                <a:solidFill>
                  <a:srgbClr val="3A3A3A"/>
                </a:solidFill>
                <a:latin typeface="Times New Roman"/>
                <a:cs typeface="Times New Roman"/>
              </a:rPr>
              <a:t>a</a:t>
            </a:r>
            <a:r>
              <a:rPr lang="en-US" sz="2800" spc="85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70" dirty="0">
                <a:solidFill>
                  <a:srgbClr val="3A3A3A"/>
                </a:solidFill>
                <a:latin typeface="Times New Roman"/>
                <a:cs typeface="Times New Roman"/>
              </a:rPr>
              <a:t>percept</a:t>
            </a:r>
            <a:r>
              <a:rPr lang="en-US" sz="2800" spc="70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70" dirty="0">
                <a:solidFill>
                  <a:srgbClr val="3A3A3A"/>
                </a:solidFill>
                <a:latin typeface="Times New Roman"/>
                <a:cs typeface="Times New Roman"/>
              </a:rPr>
              <a:t>o</a:t>
            </a:r>
            <a:r>
              <a:rPr lang="en-US" sz="2800" spc="7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lang="en-US" sz="280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800" spc="45" dirty="0">
                <a:solidFill>
                  <a:srgbClr val="3A3A3A"/>
                </a:solidFill>
                <a:latin typeface="Times New Roman"/>
                <a:cs typeface="Times New Roman"/>
              </a:rPr>
              <a:t>of</a:t>
            </a:r>
            <a:r>
              <a:rPr lang="en-US" sz="2800" spc="229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55" dirty="0">
                <a:solidFill>
                  <a:srgbClr val="3A3A3A"/>
                </a:solidFill>
                <a:latin typeface="Times New Roman"/>
                <a:cs typeface="Times New Roman"/>
              </a:rPr>
              <a:t>be</a:t>
            </a:r>
            <a:r>
              <a:rPr lang="en-US" sz="2800" spc="55" dirty="0">
                <a:solidFill>
                  <a:srgbClr val="1F1F1F"/>
                </a:solidFill>
                <a:latin typeface="Times New Roman"/>
                <a:cs typeface="Times New Roman"/>
              </a:rPr>
              <a:t>in</a:t>
            </a:r>
            <a:r>
              <a:rPr lang="en-US" sz="2800" spc="55" dirty="0">
                <a:solidFill>
                  <a:srgbClr val="3A3A3A"/>
                </a:solidFill>
                <a:latin typeface="Times New Roman"/>
                <a:cs typeface="Times New Roman"/>
              </a:rPr>
              <a:t>g </a:t>
            </a:r>
            <a:r>
              <a:rPr lang="en-US" sz="2800" spc="-509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65" dirty="0">
                <a:solidFill>
                  <a:srgbClr val="3A3A3A"/>
                </a:solidFill>
                <a:latin typeface="Times New Roman"/>
                <a:cs typeface="Times New Roman"/>
              </a:rPr>
              <a:t>phys</a:t>
            </a:r>
            <a:r>
              <a:rPr lang="en-US" sz="2800" spc="6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65" dirty="0">
                <a:solidFill>
                  <a:srgbClr val="3A3A3A"/>
                </a:solidFill>
                <a:latin typeface="Times New Roman"/>
                <a:cs typeface="Times New Roman"/>
              </a:rPr>
              <a:t>cal</a:t>
            </a:r>
            <a:r>
              <a:rPr lang="en-US" sz="2800" spc="65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lang="en-US" sz="2800" spc="65" dirty="0">
                <a:solidFill>
                  <a:srgbClr val="3A3A3A"/>
                </a:solidFill>
                <a:latin typeface="Times New Roman"/>
                <a:cs typeface="Times New Roman"/>
              </a:rPr>
              <a:t>y</a:t>
            </a:r>
            <a:r>
              <a:rPr lang="en-US" sz="2800" spc="190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60" dirty="0">
                <a:solidFill>
                  <a:srgbClr val="3A3A3A"/>
                </a:solidFill>
                <a:latin typeface="Times New Roman"/>
                <a:cs typeface="Times New Roman"/>
              </a:rPr>
              <a:t>prese</a:t>
            </a:r>
            <a:r>
              <a:rPr lang="en-US" sz="2800" spc="6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lang="en-US" sz="2800" spc="60" dirty="0">
                <a:solidFill>
                  <a:srgbClr val="3A3A3A"/>
                </a:solidFill>
                <a:latin typeface="Times New Roman"/>
                <a:cs typeface="Times New Roman"/>
              </a:rPr>
              <a:t>t</a:t>
            </a:r>
            <a:r>
              <a:rPr lang="en-US" sz="2800" spc="20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40" dirty="0">
                <a:solidFill>
                  <a:srgbClr val="1F1F1F"/>
                </a:solidFill>
                <a:latin typeface="Times New Roman"/>
                <a:cs typeface="Times New Roman"/>
              </a:rPr>
              <a:t>in</a:t>
            </a:r>
            <a:r>
              <a:rPr lang="en-US" sz="2800" spc="1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800" spc="50" dirty="0">
                <a:solidFill>
                  <a:srgbClr val="3A3A3A"/>
                </a:solidFill>
                <a:latin typeface="Times New Roman"/>
                <a:cs typeface="Times New Roman"/>
              </a:rPr>
              <a:t>a</a:t>
            </a:r>
            <a:r>
              <a:rPr lang="en-US" sz="2800" spc="55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75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lang="en-US" sz="2800" spc="75" dirty="0">
                <a:solidFill>
                  <a:srgbClr val="3A3A3A"/>
                </a:solidFill>
                <a:latin typeface="Times New Roman"/>
                <a:cs typeface="Times New Roman"/>
              </a:rPr>
              <a:t>on-phys</a:t>
            </a:r>
            <a:r>
              <a:rPr lang="en-US" sz="2800" spc="7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75" dirty="0">
                <a:solidFill>
                  <a:srgbClr val="3A3A3A"/>
                </a:solidFill>
                <a:latin typeface="Times New Roman"/>
                <a:cs typeface="Times New Roman"/>
              </a:rPr>
              <a:t>ca</a:t>
            </a:r>
            <a:r>
              <a:rPr lang="en-US" sz="2800" spc="75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lang="en-US" sz="2800" spc="11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800" spc="70" dirty="0">
                <a:solidFill>
                  <a:srgbClr val="3A3A3A"/>
                </a:solidFill>
                <a:latin typeface="Times New Roman"/>
                <a:cs typeface="Times New Roman"/>
              </a:rPr>
              <a:t>wor</a:t>
            </a:r>
            <a:r>
              <a:rPr lang="en-US" sz="2800" spc="70" dirty="0">
                <a:solidFill>
                  <a:srgbClr val="1F1F1F"/>
                </a:solidFill>
                <a:latin typeface="Times New Roman"/>
                <a:cs typeface="Times New Roman"/>
              </a:rPr>
              <a:t>ld.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 marL="478790" marR="5080" indent="-457200">
              <a:lnSpc>
                <a:spcPct val="1117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800" spc="114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lang="en-US" sz="2800" spc="-15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lang="en-US" sz="2800" spc="125" dirty="0">
                <a:solidFill>
                  <a:srgbClr val="3A3A3A"/>
                </a:solidFill>
                <a:latin typeface="Times New Roman"/>
                <a:cs typeface="Times New Roman"/>
              </a:rPr>
              <a:t>e</a:t>
            </a:r>
            <a:r>
              <a:rPr lang="en-US" sz="2800" spc="10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lang="en-US" sz="2800" spc="135" dirty="0">
                <a:solidFill>
                  <a:srgbClr val="3A3A3A"/>
                </a:solidFill>
                <a:latin typeface="Times New Roman"/>
                <a:cs typeface="Times New Roman"/>
              </a:rPr>
              <a:t>e</a:t>
            </a:r>
            <a:r>
              <a:rPr lang="en-US" sz="2800" spc="14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lang="en-US" sz="2800" spc="25" dirty="0">
                <a:solidFill>
                  <a:srgbClr val="3A3A3A"/>
                </a:solidFill>
                <a:latin typeface="Times New Roman"/>
                <a:cs typeface="Times New Roman"/>
              </a:rPr>
              <a:t>t</a:t>
            </a:r>
            <a:r>
              <a:rPr lang="en-US" sz="2800" spc="40" dirty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r>
              <a:rPr lang="en-US" sz="2800" spc="155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80" dirty="0">
                <a:solidFill>
                  <a:srgbClr val="3A3A3A"/>
                </a:solidFill>
                <a:latin typeface="Times New Roman"/>
                <a:cs typeface="Times New Roman"/>
              </a:rPr>
              <a:t>of</a:t>
            </a:r>
            <a:r>
              <a:rPr lang="en-US" sz="2800" spc="125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5" dirty="0">
                <a:solidFill>
                  <a:srgbClr val="3A3A3A"/>
                </a:solidFill>
                <a:latin typeface="Times New Roman"/>
                <a:cs typeface="Times New Roman"/>
              </a:rPr>
              <a:t>v</a:t>
            </a:r>
            <a:r>
              <a:rPr lang="en-US" sz="2800" spc="60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-25" dirty="0">
                <a:solidFill>
                  <a:srgbClr val="3A3A3A"/>
                </a:solidFill>
                <a:latin typeface="Times New Roman"/>
                <a:cs typeface="Times New Roman"/>
              </a:rPr>
              <a:t>rtua</a:t>
            </a:r>
            <a:r>
              <a:rPr lang="en-US" sz="2800" spc="15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lang="en-US" sz="2800" spc="1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800" spc="135" dirty="0">
                <a:solidFill>
                  <a:srgbClr val="3A3A3A"/>
                </a:solidFill>
                <a:latin typeface="Times New Roman"/>
                <a:cs typeface="Times New Roman"/>
              </a:rPr>
              <a:t>e</a:t>
            </a:r>
            <a:r>
              <a:rPr lang="en-US" sz="2800" spc="145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lang="en-US" sz="2800" spc="-95" dirty="0">
                <a:solidFill>
                  <a:srgbClr val="3A3A3A"/>
                </a:solidFill>
                <a:latin typeface="Times New Roman"/>
                <a:cs typeface="Times New Roman"/>
              </a:rPr>
              <a:t>v</a:t>
            </a:r>
            <a:r>
              <a:rPr lang="en-US" sz="2800" spc="160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-25" dirty="0">
                <a:solidFill>
                  <a:srgbClr val="3A3A3A"/>
                </a:solidFill>
                <a:latin typeface="Times New Roman"/>
                <a:cs typeface="Times New Roman"/>
              </a:rPr>
              <a:t>ro</a:t>
            </a:r>
            <a:r>
              <a:rPr lang="en-US" sz="2800" spc="-3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lang="en-US" spc="-355" dirty="0">
                <a:solidFill>
                  <a:srgbClr val="1F1F1F"/>
                </a:solidFill>
                <a:latin typeface="Times New Roman"/>
                <a:cs typeface="Times New Roman"/>
              </a:rPr>
              <a:t>m </a:t>
            </a:r>
            <a:r>
              <a:rPr lang="en-US" sz="2800" spc="135" dirty="0">
                <a:solidFill>
                  <a:srgbClr val="3A3A3A"/>
                </a:solidFill>
                <a:latin typeface="Times New Roman"/>
                <a:cs typeface="Times New Roman"/>
              </a:rPr>
              <a:t>en</a:t>
            </a:r>
            <a:r>
              <a:rPr lang="en-US" sz="2800" spc="35" dirty="0">
                <a:solidFill>
                  <a:srgbClr val="3A3A3A"/>
                </a:solidFill>
                <a:latin typeface="Times New Roman"/>
                <a:cs typeface="Times New Roman"/>
              </a:rPr>
              <a:t>t</a:t>
            </a:r>
            <a:r>
              <a:rPr lang="en-US" spc="60" dirty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r>
              <a:rPr lang="en-US" sz="2800" spc="80" dirty="0">
                <a:solidFill>
                  <a:srgbClr val="3A3A3A"/>
                </a:solidFill>
                <a:latin typeface="Times New Roman"/>
                <a:cs typeface="Times New Roman"/>
              </a:rPr>
              <a:t> tha</a:t>
            </a:r>
            <a:r>
              <a:rPr lang="en-US" sz="2800" spc="60" dirty="0">
                <a:solidFill>
                  <a:srgbClr val="3A3A3A"/>
                </a:solidFill>
                <a:latin typeface="Times New Roman"/>
                <a:cs typeface="Times New Roman"/>
              </a:rPr>
              <a:t>t</a:t>
            </a:r>
            <a:r>
              <a:rPr lang="en-US" sz="2800" spc="-25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16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55" dirty="0">
                <a:solidFill>
                  <a:srgbClr val="3A3A3A"/>
                </a:solidFill>
                <a:latin typeface="Times New Roman"/>
                <a:cs typeface="Times New Roman"/>
              </a:rPr>
              <a:t>n</a:t>
            </a:r>
            <a:r>
              <a:rPr lang="en-US" sz="2800" spc="65" dirty="0">
                <a:solidFill>
                  <a:srgbClr val="3A3A3A"/>
                </a:solidFill>
                <a:latin typeface="Times New Roman"/>
                <a:cs typeface="Times New Roman"/>
              </a:rPr>
              <a:t>c</a:t>
            </a:r>
            <a:r>
              <a:rPr lang="en-US" sz="2800" spc="45" dirty="0">
                <a:solidFill>
                  <a:srgbClr val="3A3A3A"/>
                </a:solidFill>
                <a:latin typeface="Times New Roman"/>
                <a:cs typeface="Times New Roman"/>
              </a:rPr>
              <a:t>rease</a:t>
            </a:r>
            <a:r>
              <a:rPr lang="en-US" sz="2800" spc="240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30" dirty="0">
                <a:solidFill>
                  <a:srgbClr val="3A3A3A"/>
                </a:solidFill>
                <a:latin typeface="Times New Roman"/>
                <a:cs typeface="Times New Roman"/>
              </a:rPr>
              <a:t>the  </a:t>
            </a:r>
            <a:r>
              <a:rPr lang="en-US" sz="2800" spc="2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200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lang="en-US" sz="2800" spc="10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lang="en-US" sz="2800" spc="130" dirty="0">
                <a:solidFill>
                  <a:srgbClr val="3A3A3A"/>
                </a:solidFill>
                <a:latin typeface="Times New Roman"/>
                <a:cs typeface="Times New Roman"/>
              </a:rPr>
              <a:t>e</a:t>
            </a:r>
            <a:r>
              <a:rPr lang="en-US" sz="2800" spc="70" dirty="0">
                <a:solidFill>
                  <a:srgbClr val="3A3A3A"/>
                </a:solidFill>
                <a:latin typeface="Times New Roman"/>
                <a:cs typeface="Times New Roman"/>
              </a:rPr>
              <a:t>r</a:t>
            </a:r>
            <a:r>
              <a:rPr lang="en-US" sz="2800" spc="65" dirty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r>
              <a:rPr lang="en-US" sz="2800" spc="160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-30" dirty="0">
                <a:solidFill>
                  <a:srgbClr val="3A3A3A"/>
                </a:solidFill>
                <a:latin typeface="Times New Roman"/>
                <a:cs typeface="Times New Roman"/>
              </a:rPr>
              <a:t>v</a:t>
            </a:r>
            <a:r>
              <a:rPr lang="en-US" sz="2800" spc="155" dirty="0">
                <a:solidFill>
                  <a:srgbClr val="3A3A3A"/>
                </a:solidFill>
                <a:latin typeface="Times New Roman"/>
                <a:cs typeface="Times New Roman"/>
              </a:rPr>
              <a:t>e </a:t>
            </a:r>
            <a:r>
              <a:rPr lang="en-US" sz="2800" spc="-15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lang="en-US" sz="2800" spc="-30" dirty="0">
                <a:solidFill>
                  <a:srgbClr val="3A3A3A"/>
                </a:solidFill>
                <a:latin typeface="Times New Roman"/>
                <a:cs typeface="Times New Roman"/>
              </a:rPr>
              <a:t>es</a:t>
            </a:r>
            <a:r>
              <a:rPr lang="en-US" sz="2800" spc="-25" dirty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r>
              <a:rPr lang="en-US" sz="2800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-130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-25" dirty="0">
                <a:solidFill>
                  <a:srgbClr val="3A3A3A"/>
                </a:solidFill>
                <a:latin typeface="Times New Roman"/>
                <a:cs typeface="Times New Roman"/>
              </a:rPr>
              <a:t>of</a:t>
            </a:r>
            <a:r>
              <a:rPr lang="en-US" sz="2800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-195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-30" dirty="0">
                <a:solidFill>
                  <a:srgbClr val="3A3A3A"/>
                </a:solidFill>
                <a:latin typeface="Times New Roman"/>
                <a:cs typeface="Times New Roman"/>
              </a:rPr>
              <a:t>th</a:t>
            </a:r>
            <a:r>
              <a:rPr lang="en-US" sz="2800" spc="-25" dirty="0">
                <a:solidFill>
                  <a:srgbClr val="3A3A3A"/>
                </a:solidFill>
                <a:latin typeface="Times New Roman"/>
                <a:cs typeface="Times New Roman"/>
              </a:rPr>
              <a:t>e</a:t>
            </a:r>
            <a:r>
              <a:rPr lang="en-US" sz="2800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-190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120" dirty="0">
                <a:solidFill>
                  <a:srgbClr val="3A3A3A"/>
                </a:solidFill>
                <a:latin typeface="Times New Roman"/>
                <a:cs typeface="Times New Roman"/>
              </a:rPr>
              <a:t>e</a:t>
            </a:r>
            <a:r>
              <a:rPr lang="en-US" sz="2800" spc="-30" dirty="0">
                <a:solidFill>
                  <a:srgbClr val="3A3A3A"/>
                </a:solidFill>
                <a:latin typeface="Times New Roman"/>
                <a:cs typeface="Times New Roman"/>
              </a:rPr>
              <a:t>xpe</a:t>
            </a:r>
            <a:r>
              <a:rPr lang="en-US" sz="2800" spc="-50" dirty="0">
                <a:solidFill>
                  <a:srgbClr val="3A3A3A"/>
                </a:solidFill>
                <a:latin typeface="Times New Roman"/>
                <a:cs typeface="Times New Roman"/>
              </a:rPr>
              <a:t>r</a:t>
            </a:r>
            <a:r>
              <a:rPr lang="en-US" sz="2800" spc="9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135" dirty="0">
                <a:solidFill>
                  <a:srgbClr val="3A3A3A"/>
                </a:solidFill>
                <a:latin typeface="Times New Roman"/>
                <a:cs typeface="Times New Roman"/>
              </a:rPr>
              <a:t>e</a:t>
            </a:r>
            <a:r>
              <a:rPr lang="en-US" sz="2800" spc="-30" dirty="0">
                <a:solidFill>
                  <a:srgbClr val="3A3A3A"/>
                </a:solidFill>
                <a:latin typeface="Times New Roman"/>
                <a:cs typeface="Times New Roman"/>
              </a:rPr>
              <a:t>nc</a:t>
            </a:r>
            <a:r>
              <a:rPr lang="en-US" sz="2800" spc="180" dirty="0">
                <a:solidFill>
                  <a:srgbClr val="3A3A3A"/>
                </a:solidFill>
                <a:latin typeface="Times New Roman"/>
                <a:cs typeface="Times New Roman"/>
              </a:rPr>
              <a:t>e</a:t>
            </a:r>
            <a:r>
              <a:rPr lang="en-US" sz="2800" spc="-20" dirty="0">
                <a:solidFill>
                  <a:srgbClr val="1F1F1F"/>
                </a:solidFill>
                <a:latin typeface="Times New Roman"/>
                <a:cs typeface="Times New Roman"/>
              </a:rPr>
              <a:t>: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ü"/>
            </a:pPr>
            <a:endParaRPr lang="en-US" sz="3200" dirty="0">
              <a:latin typeface="Times New Roman"/>
              <a:cs typeface="Times New Roman"/>
            </a:endParaRPr>
          </a:p>
          <a:p>
            <a:pPr marL="537845" indent="-514350">
              <a:lnSpc>
                <a:spcPct val="100000"/>
              </a:lnSpc>
              <a:buClr>
                <a:srgbClr val="1F1F1F"/>
              </a:buClr>
              <a:buFont typeface="+mj-lt"/>
              <a:buAutoNum type="arabicParenR"/>
              <a:tabLst>
                <a:tab pos="313690" algn="l"/>
              </a:tabLst>
            </a:pPr>
            <a:r>
              <a:rPr lang="en-US" sz="2800" spc="-45" dirty="0">
                <a:solidFill>
                  <a:srgbClr val="3A3A3A"/>
                </a:solidFill>
                <a:latin typeface="Times New Roman"/>
                <a:cs typeface="Times New Roman"/>
              </a:rPr>
              <a:t>C</a:t>
            </a:r>
            <a:r>
              <a:rPr lang="en-US" sz="2800" spc="-30" dirty="0">
                <a:solidFill>
                  <a:srgbClr val="3A3A3A"/>
                </a:solidFill>
                <a:latin typeface="Times New Roman"/>
                <a:cs typeface="Times New Roman"/>
              </a:rPr>
              <a:t>o</a:t>
            </a:r>
            <a:r>
              <a:rPr lang="en-US" sz="2800" spc="140" dirty="0">
                <a:solidFill>
                  <a:srgbClr val="3A3A3A"/>
                </a:solidFill>
                <a:latin typeface="Times New Roman"/>
                <a:cs typeface="Times New Roman"/>
              </a:rPr>
              <a:t>n</a:t>
            </a:r>
            <a:r>
              <a:rPr lang="en-US" sz="2800" spc="25" dirty="0">
                <a:solidFill>
                  <a:srgbClr val="3A3A3A"/>
                </a:solidFill>
                <a:latin typeface="Times New Roman"/>
                <a:cs typeface="Times New Roman"/>
              </a:rPr>
              <a:t>ti</a:t>
            </a:r>
            <a:r>
              <a:rPr lang="en-US" sz="2800" spc="150" dirty="0">
                <a:solidFill>
                  <a:srgbClr val="3A3A3A"/>
                </a:solidFill>
                <a:latin typeface="Times New Roman"/>
                <a:cs typeface="Times New Roman"/>
              </a:rPr>
              <a:t>n</a:t>
            </a:r>
            <a:r>
              <a:rPr lang="en-US" sz="2800" spc="-110" dirty="0">
                <a:solidFill>
                  <a:srgbClr val="3A3A3A"/>
                </a:solidFill>
                <a:latin typeface="Times New Roman"/>
                <a:cs typeface="Times New Roman"/>
              </a:rPr>
              <a:t>u</a:t>
            </a:r>
            <a:r>
              <a:rPr lang="en-US" sz="2800" spc="15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125" dirty="0">
                <a:solidFill>
                  <a:srgbClr val="3A3A3A"/>
                </a:solidFill>
                <a:latin typeface="Times New Roman"/>
                <a:cs typeface="Times New Roman"/>
              </a:rPr>
              <a:t>t</a:t>
            </a:r>
            <a:r>
              <a:rPr lang="en-US" sz="2800" spc="55" dirty="0">
                <a:solidFill>
                  <a:srgbClr val="3A3A3A"/>
                </a:solidFill>
                <a:latin typeface="Times New Roman"/>
                <a:cs typeface="Times New Roman"/>
              </a:rPr>
              <a:t>y</a:t>
            </a:r>
            <a:r>
              <a:rPr lang="en-US" sz="2800" spc="10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80" dirty="0">
                <a:solidFill>
                  <a:srgbClr val="3A3A3A"/>
                </a:solidFill>
                <a:latin typeface="Times New Roman"/>
                <a:cs typeface="Times New Roman"/>
              </a:rPr>
              <a:t>of</a:t>
            </a:r>
            <a:r>
              <a:rPr lang="en-US" sz="2800" spc="40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70" dirty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r>
              <a:rPr lang="en-US" sz="2800" spc="150" dirty="0">
                <a:solidFill>
                  <a:srgbClr val="3A3A3A"/>
                </a:solidFill>
                <a:latin typeface="Times New Roman"/>
                <a:cs typeface="Times New Roman"/>
              </a:rPr>
              <a:t>u</a:t>
            </a:r>
            <a:r>
              <a:rPr lang="en-US" spc="25" dirty="0">
                <a:solidFill>
                  <a:srgbClr val="3A3A3A"/>
                </a:solidFill>
                <a:latin typeface="Times New Roman"/>
                <a:cs typeface="Times New Roman"/>
              </a:rPr>
              <a:t>rr</a:t>
            </a:r>
            <a:r>
              <a:rPr lang="en-US" sz="2800" spc="-240" dirty="0">
                <a:solidFill>
                  <a:srgbClr val="3A3A3A"/>
                </a:solidFill>
                <a:latin typeface="Times New Roman"/>
                <a:cs typeface="Times New Roman"/>
              </a:rPr>
              <a:t>o</a:t>
            </a:r>
            <a:r>
              <a:rPr lang="en-US" sz="2800" spc="140" dirty="0">
                <a:solidFill>
                  <a:srgbClr val="3A3A3A"/>
                </a:solidFill>
                <a:latin typeface="Times New Roman"/>
                <a:cs typeface="Times New Roman"/>
              </a:rPr>
              <a:t>u</a:t>
            </a:r>
            <a:r>
              <a:rPr lang="en-US" sz="2800" spc="35" dirty="0">
                <a:solidFill>
                  <a:srgbClr val="3A3A3A"/>
                </a:solidFill>
                <a:latin typeface="Times New Roman"/>
                <a:cs typeface="Times New Roman"/>
              </a:rPr>
              <a:t>n</a:t>
            </a:r>
            <a:r>
              <a:rPr lang="en-US" sz="2800" spc="20" dirty="0">
                <a:solidFill>
                  <a:srgbClr val="3A3A3A"/>
                </a:solidFill>
                <a:latin typeface="Times New Roman"/>
                <a:cs typeface="Times New Roman"/>
              </a:rPr>
              <a:t>d</a:t>
            </a:r>
            <a:r>
              <a:rPr lang="en-US" sz="2800" spc="16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35" dirty="0">
                <a:solidFill>
                  <a:srgbClr val="3A3A3A"/>
                </a:solidFill>
                <a:latin typeface="Times New Roman"/>
                <a:cs typeface="Times New Roman"/>
              </a:rPr>
              <a:t>n</a:t>
            </a:r>
            <a:r>
              <a:rPr lang="en-US" sz="2800" spc="80" dirty="0">
                <a:solidFill>
                  <a:srgbClr val="3A3A3A"/>
                </a:solidFill>
                <a:latin typeface="Times New Roman"/>
                <a:cs typeface="Times New Roman"/>
              </a:rPr>
              <a:t>g</a:t>
            </a:r>
            <a:r>
              <a:rPr lang="en-US" sz="2800" spc="25" dirty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endParaRPr lang="en-US" sz="2800" dirty="0">
              <a:latin typeface="Times New Roman"/>
              <a:cs typeface="Times New Roman"/>
            </a:endParaRPr>
          </a:p>
          <a:p>
            <a:pPr marL="537210" indent="-514350">
              <a:lnSpc>
                <a:spcPct val="100000"/>
              </a:lnSpc>
              <a:spcBef>
                <a:spcPts val="195"/>
              </a:spcBef>
              <a:buClr>
                <a:srgbClr val="3A3A3A"/>
              </a:buClr>
              <a:buFont typeface="+mj-lt"/>
              <a:buAutoNum type="arabicParenR"/>
              <a:tabLst>
                <a:tab pos="313690" algn="l"/>
              </a:tabLst>
            </a:pPr>
            <a:r>
              <a:rPr lang="en-US" sz="2800" spc="55" dirty="0">
                <a:solidFill>
                  <a:srgbClr val="1F1F1F"/>
                </a:solidFill>
                <a:latin typeface="Times New Roman"/>
                <a:cs typeface="Times New Roman"/>
              </a:rPr>
              <a:t>C</a:t>
            </a:r>
            <a:r>
              <a:rPr lang="en-US" sz="2800" spc="55" dirty="0">
                <a:solidFill>
                  <a:srgbClr val="3A3A3A"/>
                </a:solidFill>
                <a:latin typeface="Times New Roman"/>
                <a:cs typeface="Times New Roman"/>
              </a:rPr>
              <a:t>onfor</a:t>
            </a:r>
            <a:r>
              <a:rPr lang="en-US" sz="2800" spc="55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lang="en-US" sz="2800" spc="55" dirty="0">
                <a:solidFill>
                  <a:srgbClr val="3A3A3A"/>
                </a:solidFill>
                <a:latin typeface="Times New Roman"/>
                <a:cs typeface="Times New Roman"/>
              </a:rPr>
              <a:t>ance</a:t>
            </a:r>
            <a:r>
              <a:rPr lang="en-US" sz="2800" spc="40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55" dirty="0">
                <a:solidFill>
                  <a:srgbClr val="3A3A3A"/>
                </a:solidFill>
                <a:latin typeface="Times New Roman"/>
                <a:cs typeface="Times New Roman"/>
              </a:rPr>
              <a:t>to</a:t>
            </a:r>
            <a:r>
              <a:rPr lang="en-US" sz="2800" spc="130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90" dirty="0">
                <a:solidFill>
                  <a:srgbClr val="3A3A3A"/>
                </a:solidFill>
                <a:latin typeface="Times New Roman"/>
                <a:cs typeface="Times New Roman"/>
              </a:rPr>
              <a:t>hu</a:t>
            </a:r>
            <a:r>
              <a:rPr lang="en-US" sz="2800" spc="90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lang="en-US" sz="2800" spc="90" dirty="0">
                <a:solidFill>
                  <a:srgbClr val="3A3A3A"/>
                </a:solidFill>
                <a:latin typeface="Times New Roman"/>
                <a:cs typeface="Times New Roman"/>
              </a:rPr>
              <a:t>an</a:t>
            </a:r>
            <a:r>
              <a:rPr lang="en-US" sz="2800" spc="110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45" dirty="0">
                <a:solidFill>
                  <a:srgbClr val="3A3A3A"/>
                </a:solidFill>
                <a:latin typeface="Times New Roman"/>
                <a:cs typeface="Times New Roman"/>
              </a:rPr>
              <a:t>v</a:t>
            </a:r>
            <a:r>
              <a:rPr lang="en-US" sz="2800" spc="4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45" dirty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r>
              <a:rPr lang="en-US" sz="2800" spc="4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45" dirty="0">
                <a:solidFill>
                  <a:srgbClr val="3A3A3A"/>
                </a:solidFill>
                <a:latin typeface="Times New Roman"/>
                <a:cs typeface="Times New Roman"/>
              </a:rPr>
              <a:t>on</a:t>
            </a:r>
            <a:endParaRPr lang="en-US" sz="2800" dirty="0">
              <a:latin typeface="Times New Roman"/>
              <a:cs typeface="Times New Roman"/>
            </a:endParaRPr>
          </a:p>
          <a:p>
            <a:pPr marL="532130" indent="-514350">
              <a:lnSpc>
                <a:spcPct val="100000"/>
              </a:lnSpc>
              <a:spcBef>
                <a:spcPts val="195"/>
              </a:spcBef>
              <a:buClr>
                <a:srgbClr val="3A3A3A"/>
              </a:buClr>
              <a:buFont typeface="+mj-lt"/>
              <a:buAutoNum type="arabicParenR"/>
              <a:tabLst>
                <a:tab pos="318770" algn="l"/>
              </a:tabLst>
            </a:pPr>
            <a:r>
              <a:rPr lang="en-US" sz="2800" spc="-15" dirty="0">
                <a:solidFill>
                  <a:srgbClr val="1F1F1F"/>
                </a:solidFill>
                <a:latin typeface="Times New Roman"/>
                <a:cs typeface="Times New Roman"/>
              </a:rPr>
              <a:t>F</a:t>
            </a:r>
            <a:r>
              <a:rPr lang="en-US" sz="2800" spc="-15" dirty="0">
                <a:solidFill>
                  <a:srgbClr val="3A3A3A"/>
                </a:solidFill>
                <a:latin typeface="Times New Roman"/>
                <a:cs typeface="Times New Roman"/>
              </a:rPr>
              <a:t>reedo</a:t>
            </a:r>
            <a:r>
              <a:rPr lang="en-US" sz="2800" spc="170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lang="en-US" sz="2800" spc="-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800" spc="90" dirty="0">
                <a:solidFill>
                  <a:srgbClr val="3A3A3A"/>
                </a:solidFill>
                <a:latin typeface="Times New Roman"/>
                <a:cs typeface="Times New Roman"/>
              </a:rPr>
              <a:t>of </a:t>
            </a:r>
            <a:r>
              <a:rPr lang="en-US" sz="2800" spc="25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lang="en-US" sz="2800" spc="25" dirty="0">
                <a:solidFill>
                  <a:srgbClr val="3A3A3A"/>
                </a:solidFill>
                <a:latin typeface="Times New Roman"/>
                <a:cs typeface="Times New Roman"/>
              </a:rPr>
              <a:t>ove</a:t>
            </a:r>
            <a:r>
              <a:rPr lang="en-US" spc="25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lang="en-US" sz="2800" spc="25" dirty="0">
                <a:solidFill>
                  <a:srgbClr val="3A3A3A"/>
                </a:solidFill>
                <a:latin typeface="Times New Roman"/>
                <a:cs typeface="Times New Roman"/>
              </a:rPr>
              <a:t>ent</a:t>
            </a:r>
            <a:endParaRPr lang="en-US" sz="2800" dirty="0">
              <a:latin typeface="Times New Roman"/>
              <a:cs typeface="Times New Roman"/>
            </a:endParaRPr>
          </a:p>
          <a:p>
            <a:pPr marL="526415" indent="-514350">
              <a:lnSpc>
                <a:spcPct val="100000"/>
              </a:lnSpc>
              <a:spcBef>
                <a:spcPts val="395"/>
              </a:spcBef>
              <a:buFont typeface="+mj-lt"/>
              <a:buAutoNum type="arabicParenR"/>
              <a:tabLst>
                <a:tab pos="318770" algn="l"/>
              </a:tabLst>
            </a:pPr>
            <a:r>
              <a:rPr lang="en-US" sz="2800" spc="50" dirty="0">
                <a:solidFill>
                  <a:srgbClr val="1F1F1F"/>
                </a:solidFill>
                <a:latin typeface="Times New Roman"/>
                <a:cs typeface="Times New Roman"/>
              </a:rPr>
              <a:t>P</a:t>
            </a:r>
            <a:r>
              <a:rPr lang="en-US" sz="2800" spc="50" dirty="0">
                <a:solidFill>
                  <a:srgbClr val="3A3A3A"/>
                </a:solidFill>
                <a:latin typeface="Times New Roman"/>
                <a:cs typeface="Times New Roman"/>
              </a:rPr>
              <a:t>hys</a:t>
            </a:r>
            <a:r>
              <a:rPr lang="en-US" sz="2800" spc="50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50" dirty="0">
                <a:solidFill>
                  <a:srgbClr val="3A3A3A"/>
                </a:solidFill>
                <a:latin typeface="Times New Roman"/>
                <a:cs typeface="Times New Roman"/>
              </a:rPr>
              <a:t>cal</a:t>
            </a:r>
            <a:r>
              <a:rPr lang="en-US" sz="2800" spc="200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800" spc="70" dirty="0">
                <a:solidFill>
                  <a:srgbClr val="1F1F1F"/>
                </a:solidFill>
                <a:latin typeface="Times New Roman"/>
                <a:cs typeface="Times New Roman"/>
              </a:rPr>
              <a:t>in</a:t>
            </a:r>
            <a:r>
              <a:rPr lang="en-US" sz="2800" spc="70" dirty="0">
                <a:solidFill>
                  <a:srgbClr val="3A3A3A"/>
                </a:solidFill>
                <a:latin typeface="Times New Roman"/>
                <a:cs typeface="Times New Roman"/>
              </a:rPr>
              <a:t>teraction</a:t>
            </a:r>
            <a:endParaRPr lang="en-US" sz="2800" dirty="0">
              <a:latin typeface="Times New Roman"/>
              <a:cs typeface="Times New Roman"/>
            </a:endParaRPr>
          </a:p>
          <a:p>
            <a:pPr marL="530225" indent="-514350">
              <a:lnSpc>
                <a:spcPct val="100000"/>
              </a:lnSpc>
              <a:spcBef>
                <a:spcPts val="190"/>
              </a:spcBef>
              <a:buClr>
                <a:srgbClr val="3A3A3A"/>
              </a:buClr>
              <a:buFont typeface="+mj-lt"/>
              <a:buAutoNum type="arabicParenR"/>
              <a:tabLst>
                <a:tab pos="318770" algn="l"/>
              </a:tabLst>
            </a:pPr>
            <a:r>
              <a:rPr lang="en-US" sz="2800" spc="60" dirty="0">
                <a:solidFill>
                  <a:srgbClr val="1F1F1F"/>
                </a:solidFill>
                <a:latin typeface="Times New Roman"/>
                <a:cs typeface="Times New Roman"/>
              </a:rPr>
              <a:t>P</a:t>
            </a:r>
            <a:r>
              <a:rPr lang="en-US" sz="2800" spc="60" dirty="0">
                <a:solidFill>
                  <a:srgbClr val="3A3A3A"/>
                </a:solidFill>
                <a:latin typeface="Times New Roman"/>
                <a:cs typeface="Times New Roman"/>
              </a:rPr>
              <a:t>hys</a:t>
            </a:r>
            <a:r>
              <a:rPr lang="en-US" sz="2800" spc="60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lang="en-US" sz="2800" spc="60" dirty="0">
                <a:solidFill>
                  <a:srgbClr val="3A3A3A"/>
                </a:solidFill>
                <a:latin typeface="Times New Roman"/>
                <a:cs typeface="Times New Roman"/>
              </a:rPr>
              <a:t>ca</a:t>
            </a:r>
            <a:r>
              <a:rPr lang="en-US" sz="2800" spc="60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lang="en-US" sz="2800" spc="11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800" spc="85" dirty="0">
                <a:solidFill>
                  <a:srgbClr val="3A3A3A"/>
                </a:solidFill>
                <a:latin typeface="Times New Roman"/>
                <a:cs typeface="Times New Roman"/>
              </a:rPr>
              <a:t>feedback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430856BF-4E48-42D2-B099-F822E2E64F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0233" y="0"/>
            <a:ext cx="372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332C-A905-4AAE-A350-25C168A9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Gabriola" panose="04040605051002020D02" pitchFamily="82" charset="0"/>
              </a:rPr>
              <a:t>Non-Immersive Virtual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8A3C-BFE5-40B6-BC30-1EEA8679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Non-immersive virtual reality refers to a virtual experience through a computer where you can control some characters or activities within the software, but the environment is not directly interacting with you.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3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D85A-C0EF-4A5F-8328-895C8B51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Gabriola" panose="04040605051002020D02" pitchFamily="82" charset="0"/>
              </a:rPr>
              <a:t>Window on world Virtual Reality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940C0-136E-4F07-BB19-A2CC0609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640" y="1840668"/>
            <a:ext cx="3277042" cy="31766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EADF85-5DE1-4976-A5AD-7FB6DB03518F}"/>
              </a:ext>
            </a:extLst>
          </p:cNvPr>
          <p:cNvSpPr txBox="1"/>
          <p:nvPr/>
        </p:nvSpPr>
        <p:spPr>
          <a:xfrm>
            <a:off x="753035" y="2828834"/>
            <a:ext cx="6472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en-US" sz="2400" spc="-15" dirty="0">
                <a:latin typeface="Times New Roman"/>
                <a:cs typeface="Times New Roman"/>
              </a:rPr>
              <a:t> base Virtual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30" dirty="0">
                <a:latin typeface="Times New Roman"/>
                <a:cs typeface="Times New Roman"/>
              </a:rPr>
              <a:t>Reality </a:t>
            </a:r>
            <a:r>
              <a:rPr lang="en-US" sz="2400" spc="40" dirty="0">
                <a:latin typeface="Times New Roman"/>
                <a:cs typeface="Times New Roman"/>
              </a:rPr>
              <a:t>involves</a:t>
            </a:r>
            <a:r>
              <a:rPr lang="en-US" sz="2400" spc="-110" dirty="0">
                <a:latin typeface="Times New Roman"/>
                <a:cs typeface="Times New Roman"/>
              </a:rPr>
              <a:t> </a:t>
            </a:r>
            <a:r>
              <a:rPr lang="en-US" sz="2400" spc="30" dirty="0">
                <a:latin typeface="Times New Roman"/>
                <a:cs typeface="Times New Roman"/>
              </a:rPr>
              <a:t>displaying </a:t>
            </a:r>
            <a:r>
              <a:rPr lang="en-US" sz="2400" spc="45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45" dirty="0">
                <a:latin typeface="Times New Roman"/>
                <a:cs typeface="Times New Roman"/>
              </a:rPr>
              <a:t>3-</a:t>
            </a:r>
            <a:r>
              <a:rPr lang="en-US" sz="2400" spc="10" dirty="0">
                <a:latin typeface="Times New Roman"/>
                <a:cs typeface="Times New Roman"/>
              </a:rPr>
              <a:t>d</a:t>
            </a:r>
            <a:r>
              <a:rPr lang="en-US" sz="2400" spc="100" dirty="0">
                <a:latin typeface="Times New Roman"/>
                <a:cs typeface="Times New Roman"/>
              </a:rPr>
              <a:t>imen</a:t>
            </a:r>
            <a:r>
              <a:rPr lang="en-US" sz="2400" spc="-265" dirty="0">
                <a:latin typeface="Times New Roman"/>
                <a:cs typeface="Times New Roman"/>
              </a:rPr>
              <a:t>s</a:t>
            </a:r>
            <a:r>
              <a:rPr lang="en-US" sz="2400" spc="-5" dirty="0">
                <a:latin typeface="Times New Roman"/>
                <a:cs typeface="Times New Roman"/>
              </a:rPr>
              <a:t>i</a:t>
            </a:r>
            <a:r>
              <a:rPr lang="en-US" sz="2400" spc="125" dirty="0">
                <a:latin typeface="Times New Roman"/>
                <a:cs typeface="Times New Roman"/>
              </a:rPr>
              <a:t>o</a:t>
            </a:r>
            <a:r>
              <a:rPr lang="en-US" sz="2400" spc="55" dirty="0">
                <a:latin typeface="Times New Roman"/>
                <a:cs typeface="Times New Roman"/>
              </a:rPr>
              <a:t>n</a:t>
            </a:r>
            <a:r>
              <a:rPr lang="en-US" sz="2400" spc="-75" dirty="0">
                <a:latin typeface="Times New Roman"/>
                <a:cs typeface="Times New Roman"/>
              </a:rPr>
              <a:t>a</a:t>
            </a:r>
            <a:r>
              <a:rPr lang="en-US" sz="2400" spc="30" dirty="0">
                <a:latin typeface="Times New Roman"/>
                <a:cs typeface="Times New Roman"/>
              </a:rPr>
              <a:t>l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v</a:t>
            </a:r>
            <a:r>
              <a:rPr lang="en-US" sz="2400" spc="35" dirty="0">
                <a:latin typeface="Times New Roman"/>
                <a:cs typeface="Times New Roman"/>
              </a:rPr>
              <a:t>i</a:t>
            </a:r>
            <a:r>
              <a:rPr lang="en-US" sz="2400" spc="80" dirty="0">
                <a:latin typeface="Times New Roman"/>
                <a:cs typeface="Times New Roman"/>
              </a:rPr>
              <a:t>r</a:t>
            </a:r>
            <a:r>
              <a:rPr lang="en-US" sz="2400" spc="35" dirty="0">
                <a:latin typeface="Times New Roman"/>
                <a:cs typeface="Times New Roman"/>
              </a:rPr>
              <a:t>t</a:t>
            </a:r>
            <a:r>
              <a:rPr lang="en-US" sz="2400" spc="55" dirty="0">
                <a:latin typeface="Times New Roman"/>
                <a:cs typeface="Times New Roman"/>
              </a:rPr>
              <a:t>u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l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30" dirty="0">
                <a:latin typeface="Times New Roman"/>
                <a:cs typeface="Times New Roman"/>
              </a:rPr>
              <a:t>on </a:t>
            </a:r>
            <a:r>
              <a:rPr lang="en-US" sz="2400" spc="20" dirty="0">
                <a:latin typeface="Times New Roman"/>
                <a:cs typeface="Times New Roman"/>
              </a:rPr>
              <a:t>r</a:t>
            </a:r>
            <a:r>
              <a:rPr lang="en-US" sz="2400" spc="-15" dirty="0">
                <a:latin typeface="Times New Roman"/>
                <a:cs typeface="Times New Roman"/>
              </a:rPr>
              <a:t>e</a:t>
            </a:r>
            <a:r>
              <a:rPr lang="en-US" sz="2400" spc="125" dirty="0">
                <a:latin typeface="Times New Roman"/>
                <a:cs typeface="Times New Roman"/>
              </a:rPr>
              <a:t>g</a:t>
            </a:r>
            <a:r>
              <a:rPr lang="en-US" sz="2400" spc="20" dirty="0">
                <a:latin typeface="Times New Roman"/>
                <a:cs typeface="Times New Roman"/>
              </a:rPr>
              <a:t>ular </a:t>
            </a:r>
            <a:r>
              <a:rPr lang="en-US" sz="2400" spc="114" dirty="0">
                <a:latin typeface="Times New Roman"/>
                <a:cs typeface="Times New Roman"/>
              </a:rPr>
              <a:t>d</a:t>
            </a:r>
            <a:r>
              <a:rPr lang="en-US" sz="2400" spc="-114" dirty="0">
                <a:latin typeface="Times New Roman"/>
                <a:cs typeface="Times New Roman"/>
              </a:rPr>
              <a:t>e</a:t>
            </a:r>
            <a:r>
              <a:rPr lang="en-US" sz="2400" spc="125" dirty="0">
                <a:latin typeface="Times New Roman"/>
                <a:cs typeface="Times New Roman"/>
              </a:rPr>
              <a:t>s</a:t>
            </a:r>
            <a:r>
              <a:rPr lang="en-US" sz="2400" spc="-55" dirty="0">
                <a:latin typeface="Times New Roman"/>
                <a:cs typeface="Times New Roman"/>
              </a:rPr>
              <a:t>k</a:t>
            </a:r>
            <a:r>
              <a:rPr lang="en-US" sz="2400" spc="85" dirty="0">
                <a:latin typeface="Times New Roman"/>
                <a:cs typeface="Times New Roman"/>
              </a:rPr>
              <a:t>to</a:t>
            </a:r>
            <a:r>
              <a:rPr lang="en-US" sz="2400" spc="114" dirty="0">
                <a:latin typeface="Times New Roman"/>
                <a:cs typeface="Times New Roman"/>
              </a:rPr>
              <a:t>p</a:t>
            </a:r>
            <a:r>
              <a:rPr lang="en-US" sz="2400" spc="-260" dirty="0">
                <a:latin typeface="Times New Roman"/>
                <a:cs typeface="Times New Roman"/>
              </a:rPr>
              <a:t> </a:t>
            </a:r>
            <a:r>
              <a:rPr lang="en-US" sz="2400" spc="114" dirty="0">
                <a:latin typeface="Times New Roman"/>
                <a:cs typeface="Times New Roman"/>
              </a:rPr>
              <a:t>d</a:t>
            </a:r>
            <a:r>
              <a:rPr lang="en-US" sz="2400" spc="-100" dirty="0">
                <a:latin typeface="Times New Roman"/>
                <a:cs typeface="Times New Roman"/>
              </a:rPr>
              <a:t>i</a:t>
            </a:r>
            <a:r>
              <a:rPr lang="en-US" sz="2400" spc="160" dirty="0">
                <a:latin typeface="Times New Roman"/>
                <a:cs typeface="Times New Roman"/>
              </a:rPr>
              <a:t>s</a:t>
            </a:r>
            <a:r>
              <a:rPr lang="en-US" sz="2400" spc="-40" dirty="0">
                <a:latin typeface="Times New Roman"/>
                <a:cs typeface="Times New Roman"/>
              </a:rPr>
              <a:t>p</a:t>
            </a:r>
            <a:r>
              <a:rPr lang="en-US" sz="2400" spc="-5" dirty="0">
                <a:latin typeface="Times New Roman"/>
                <a:cs typeface="Times New Roman"/>
              </a:rPr>
              <a:t>l</a:t>
            </a:r>
            <a:r>
              <a:rPr lang="en-US" sz="2400" spc="165" dirty="0">
                <a:latin typeface="Times New Roman"/>
                <a:cs typeface="Times New Roman"/>
              </a:rPr>
              <a:t>a</a:t>
            </a:r>
            <a:r>
              <a:rPr lang="en-US" sz="2400" spc="55" dirty="0">
                <a:latin typeface="Times New Roman"/>
                <a:cs typeface="Times New Roman"/>
              </a:rPr>
              <a:t>y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20" dirty="0">
                <a:latin typeface="Times New Roman"/>
                <a:cs typeface="Times New Roman"/>
              </a:rPr>
              <a:t>withou</a:t>
            </a:r>
            <a:r>
              <a:rPr lang="en-US" sz="2400" spc="15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70" dirty="0">
                <a:latin typeface="Times New Roman"/>
                <a:cs typeface="Times New Roman"/>
              </a:rPr>
              <a:t>u</a:t>
            </a:r>
            <a:r>
              <a:rPr lang="en-US" sz="2400" spc="-60" dirty="0">
                <a:latin typeface="Times New Roman"/>
                <a:cs typeface="Times New Roman"/>
              </a:rPr>
              <a:t>s</a:t>
            </a:r>
            <a:r>
              <a:rPr lang="en-US" sz="2400" spc="-65" dirty="0">
                <a:latin typeface="Times New Roman"/>
                <a:cs typeface="Times New Roman"/>
              </a:rPr>
              <a:t>e</a:t>
            </a:r>
            <a:r>
              <a:rPr lang="en-US" sz="2400" spc="254" dirty="0">
                <a:latin typeface="Times New Roman"/>
                <a:cs typeface="Times New Roman"/>
              </a:rPr>
              <a:t> </a:t>
            </a:r>
            <a:r>
              <a:rPr lang="en-US" sz="2400" spc="55" dirty="0">
                <a:latin typeface="Times New Roman"/>
                <a:cs typeface="Times New Roman"/>
              </a:rPr>
              <a:t>of </a:t>
            </a:r>
            <a:r>
              <a:rPr lang="en-US" sz="2400" dirty="0">
                <a:latin typeface="Times New Roman"/>
                <a:cs typeface="Times New Roman"/>
              </a:rPr>
              <a:t>any</a:t>
            </a:r>
            <a:r>
              <a:rPr lang="en-US" sz="2400" spc="-130" dirty="0">
                <a:latin typeface="Times New Roman"/>
                <a:cs typeface="Times New Roman"/>
              </a:rPr>
              <a:t> </a:t>
            </a:r>
            <a:r>
              <a:rPr lang="en-US" sz="2400" spc="15" dirty="0">
                <a:latin typeface="Times New Roman"/>
                <a:cs typeface="Times New Roman"/>
              </a:rPr>
              <a:t>speci</a:t>
            </a:r>
            <a:r>
              <a:rPr lang="en-US" sz="2400" spc="-10" dirty="0">
                <a:latin typeface="Times New Roman"/>
                <a:cs typeface="Times New Roman"/>
              </a:rPr>
              <a:t>alized</a:t>
            </a:r>
            <a:r>
              <a:rPr lang="en-US" sz="2400" spc="140" dirty="0">
                <a:latin typeface="Times New Roman"/>
                <a:cs typeface="Times New Roman"/>
              </a:rPr>
              <a:t> </a:t>
            </a:r>
            <a:r>
              <a:rPr lang="en-US" sz="2400" spc="35" dirty="0">
                <a:latin typeface="Times New Roman"/>
                <a:cs typeface="Times New Roman"/>
              </a:rPr>
              <a:t>movement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30" dirty="0">
                <a:latin typeface="Times New Roman"/>
                <a:cs typeface="Times New Roman"/>
              </a:rPr>
              <a:t>tracking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40" dirty="0">
                <a:latin typeface="Times New Roman"/>
                <a:cs typeface="Times New Roman"/>
              </a:rPr>
              <a:t>environment.</a:t>
            </a:r>
          </a:p>
        </p:txBody>
      </p:sp>
    </p:spTree>
    <p:extLst>
      <p:ext uri="{BB962C8B-B14F-4D97-AF65-F5344CB8AC3E}">
        <p14:creationId xmlns:p14="http://schemas.microsoft.com/office/powerpoint/2010/main" val="375787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3280-A527-42D6-B8CC-8CF5EEB7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612"/>
            <a:ext cx="10515600" cy="1021314"/>
          </a:xfrm>
        </p:spPr>
        <p:txBody>
          <a:bodyPr/>
          <a:lstStyle/>
          <a:p>
            <a:pPr algn="ctr"/>
            <a:r>
              <a:rPr lang="en-IN" spc="-110" dirty="0">
                <a:latin typeface="Gabriola" panose="04040605051002020D02" pitchFamily="82" charset="0"/>
              </a:rPr>
              <a:t>Hardware</a:t>
            </a:r>
            <a:r>
              <a:rPr lang="en-IN" spc="395" dirty="0">
                <a:latin typeface="Gabriola" panose="04040605051002020D02" pitchFamily="82" charset="0"/>
              </a:rPr>
              <a:t> </a:t>
            </a:r>
            <a:r>
              <a:rPr lang="en-IN" spc="-270" dirty="0">
                <a:latin typeface="Gabriola" panose="04040605051002020D02" pitchFamily="82" charset="0"/>
              </a:rPr>
              <a:t>Devices</a:t>
            </a:r>
            <a:endParaRPr lang="en-IN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05B9-3F6C-4A37-B708-78575792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03" y="1343926"/>
            <a:ext cx="2498558" cy="484489"/>
          </a:xfrm>
        </p:spPr>
        <p:txBody>
          <a:bodyPr>
            <a:normAutofit fontScale="92500" lnSpcReduction="10000"/>
          </a:bodyPr>
          <a:lstStyle/>
          <a:p>
            <a:pPr marL="12065" indent="0">
              <a:lnSpc>
                <a:spcPct val="100000"/>
              </a:lnSpc>
              <a:spcBef>
                <a:spcPts val="120"/>
              </a:spcBef>
              <a:buClr>
                <a:srgbClr val="166BB5"/>
              </a:buClr>
              <a:buSzPct val="178947"/>
              <a:buNone/>
              <a:tabLst>
                <a:tab pos="594360" algn="l"/>
              </a:tabLst>
            </a:pPr>
            <a:r>
              <a:rPr lang="en-IN" sz="2800" spc="85" dirty="0">
                <a:solidFill>
                  <a:srgbClr val="464646"/>
                </a:solidFill>
                <a:latin typeface="Times New Roman"/>
                <a:cs typeface="Times New Roman"/>
              </a:rPr>
              <a:t>Input</a:t>
            </a:r>
            <a:r>
              <a:rPr lang="en-IN" sz="2800" spc="-20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lang="en-IN" sz="2800" spc="70" dirty="0">
                <a:solidFill>
                  <a:srgbClr val="464646"/>
                </a:solidFill>
                <a:latin typeface="Times New Roman"/>
                <a:cs typeface="Times New Roman"/>
              </a:rPr>
              <a:t>Devices :-</a:t>
            </a:r>
            <a:endParaRPr lang="en-IN" sz="2800" dirty="0">
              <a:latin typeface="Times New Roman"/>
              <a:cs typeface="Times New Roman"/>
            </a:endParaRPr>
          </a:p>
          <a:p>
            <a:pPr marL="12065" indent="0">
              <a:lnSpc>
                <a:spcPct val="100000"/>
              </a:lnSpc>
              <a:spcBef>
                <a:spcPts val="1670"/>
              </a:spcBef>
              <a:buClr>
                <a:srgbClr val="166BB5"/>
              </a:buClr>
              <a:buSzPct val="178947"/>
              <a:buNone/>
              <a:tabLst>
                <a:tab pos="602615" algn="l"/>
              </a:tabLst>
            </a:pPr>
            <a:endParaRPr lang="en-IN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3CE77B50-100C-46B3-BC81-4B42420AE3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1618" y="2811134"/>
            <a:ext cx="3850382" cy="2104906"/>
          </a:xfrm>
          <a:prstGeom prst="rect">
            <a:avLst/>
          </a:prstGeom>
        </p:spPr>
      </p:pic>
      <p:pic>
        <p:nvPicPr>
          <p:cNvPr id="5" name="object 2">
            <a:extLst>
              <a:ext uri="{FF2B5EF4-FFF2-40B4-BE49-F238E27FC236}">
                <a16:creationId xmlns:a16="http://schemas.microsoft.com/office/drawing/2014/main" id="{923A59A9-B3F4-4421-89A7-1B5F29527D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703" y="2811134"/>
            <a:ext cx="3314898" cy="2104906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A52962C4-14D9-49B4-BA8D-F8916332252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1535" y="2811134"/>
            <a:ext cx="3531642" cy="2104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68C64B-3A66-47E1-B5A0-2CCFCEE52007}"/>
              </a:ext>
            </a:extLst>
          </p:cNvPr>
          <p:cNvSpPr txBox="1"/>
          <p:nvPr/>
        </p:nvSpPr>
        <p:spPr>
          <a:xfrm>
            <a:off x="948490" y="5437227"/>
            <a:ext cx="227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 VR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CFBE1-D4ED-4D07-8437-446F788DC6CC}"/>
              </a:ext>
            </a:extLst>
          </p:cNvPr>
          <p:cNvSpPr txBox="1"/>
          <p:nvPr/>
        </p:nvSpPr>
        <p:spPr>
          <a:xfrm>
            <a:off x="5116228" y="5437227"/>
            <a:ext cx="195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 wand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7C0FA-F347-476A-9FE0-99CD86E87D49}"/>
              </a:ext>
            </a:extLst>
          </p:cNvPr>
          <p:cNvSpPr txBox="1"/>
          <p:nvPr/>
        </p:nvSpPr>
        <p:spPr>
          <a:xfrm>
            <a:off x="9129825" y="5437227"/>
            <a:ext cx="227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Razer Hydra</a:t>
            </a:r>
          </a:p>
        </p:txBody>
      </p:sp>
    </p:spTree>
    <p:extLst>
      <p:ext uri="{BB962C8B-B14F-4D97-AF65-F5344CB8AC3E}">
        <p14:creationId xmlns:p14="http://schemas.microsoft.com/office/powerpoint/2010/main" val="217297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412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Gabriola</vt:lpstr>
      <vt:lpstr>Times New Roman</vt:lpstr>
      <vt:lpstr>Wingdings</vt:lpstr>
      <vt:lpstr>Office Theme</vt:lpstr>
      <vt:lpstr>Virtual Reality</vt:lpstr>
      <vt:lpstr>Contents</vt:lpstr>
      <vt:lpstr>What is VR?</vt:lpstr>
      <vt:lpstr>History of VR</vt:lpstr>
      <vt:lpstr>Types of VR</vt:lpstr>
      <vt:lpstr>Immersive Virtual Reality</vt:lpstr>
      <vt:lpstr>Non-Immersive Virtual Reality</vt:lpstr>
      <vt:lpstr>Window on world Virtual Reality</vt:lpstr>
      <vt:lpstr>Hardware Devices</vt:lpstr>
      <vt:lpstr>PowerPoint Presentation</vt:lpstr>
      <vt:lpstr>Applications of Virtual Reality</vt:lpstr>
      <vt:lpstr>2.VR in Healthcare</vt:lpstr>
      <vt:lpstr>3. Virtual Reality and Education</vt:lpstr>
      <vt:lpstr>4.Virtual Reality in Scientific Visualization</vt:lpstr>
      <vt:lpstr>5.Virtual Reality in Entertainment</vt:lpstr>
      <vt:lpstr>Advantages and Disadvantages</vt:lpstr>
      <vt:lpstr>Resources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</dc:title>
  <dc:creator>Rishabh Patel</dc:creator>
  <cp:lastModifiedBy>Rishabh Patel</cp:lastModifiedBy>
  <cp:revision>18</cp:revision>
  <dcterms:created xsi:type="dcterms:W3CDTF">2022-04-04T15:31:19Z</dcterms:created>
  <dcterms:modified xsi:type="dcterms:W3CDTF">2022-04-12T04:10:03Z</dcterms:modified>
</cp:coreProperties>
</file>