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73" r:id="rId103"/>
    <p:sldId id="358" r:id="rId104"/>
    <p:sldId id="374"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94660"/>
  </p:normalViewPr>
  <p:slideViewPr>
    <p:cSldViewPr snapToGrid="0">
      <p:cViewPr varScale="1">
        <p:scale>
          <a:sx n="85" d="100"/>
          <a:sy n="85" d="100"/>
        </p:scale>
        <p:origin x="6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iagrams/_rels/data2.xml.rels><?xml version="1.0" encoding="UTF-8" standalone="yes"?>
<Relationships xmlns="http://schemas.openxmlformats.org/package/2006/relationships"><Relationship Id="rId1" Type="http://schemas.openxmlformats.org/officeDocument/2006/relationships/hyperlink" Target="https://www.javatpoint.com/jvm-java-virtual-machine"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javatpoint.com/jvm-java-virtual-machine"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F05DBA-B5D2-4C77-BE20-352F630273EA}"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DBBD7393-D70A-4727-A99D-3DFBF7F048E2}">
      <dgm:prSet/>
      <dgm:spPr/>
      <dgm:t>
        <a:bodyPr/>
        <a:lstStyle/>
        <a:p>
          <a:r>
            <a:rPr lang="en-US"/>
            <a:t>1) String Literal</a:t>
          </a:r>
        </a:p>
      </dgm:t>
    </dgm:pt>
    <dgm:pt modelId="{240B56A9-AC04-4618-BB96-E8347F3B9CBF}" type="parTrans" cxnId="{11DCAC0A-B0C9-41C4-A7BC-F7C186F72F58}">
      <dgm:prSet/>
      <dgm:spPr/>
      <dgm:t>
        <a:bodyPr/>
        <a:lstStyle/>
        <a:p>
          <a:endParaRPr lang="en-US"/>
        </a:p>
      </dgm:t>
    </dgm:pt>
    <dgm:pt modelId="{F5EAEEF8-9BE9-4E5B-A5AA-83E2E21917A0}" type="sibTrans" cxnId="{11DCAC0A-B0C9-41C4-A7BC-F7C186F72F58}">
      <dgm:prSet/>
      <dgm:spPr/>
      <dgm:t>
        <a:bodyPr/>
        <a:lstStyle/>
        <a:p>
          <a:endParaRPr lang="en-US"/>
        </a:p>
      </dgm:t>
    </dgm:pt>
    <dgm:pt modelId="{15EE5941-399B-4349-9A0B-001B3B2561E1}">
      <dgm:prSet/>
      <dgm:spPr/>
      <dgm:t>
        <a:bodyPr/>
        <a:lstStyle/>
        <a:p>
          <a:r>
            <a:rPr lang="en-US"/>
            <a:t>Java String literal is created by using double quotes. For Example:</a:t>
          </a:r>
        </a:p>
      </dgm:t>
    </dgm:pt>
    <dgm:pt modelId="{5E692D62-8FF3-4750-B5C6-F30387AB5DB6}" type="parTrans" cxnId="{557C5799-0CC7-42F8-AB62-117D58842A2C}">
      <dgm:prSet/>
      <dgm:spPr/>
      <dgm:t>
        <a:bodyPr/>
        <a:lstStyle/>
        <a:p>
          <a:endParaRPr lang="en-US"/>
        </a:p>
      </dgm:t>
    </dgm:pt>
    <dgm:pt modelId="{5BEE3A28-2CC3-4417-BFC9-8ED4D765A027}" type="sibTrans" cxnId="{557C5799-0CC7-42F8-AB62-117D58842A2C}">
      <dgm:prSet/>
      <dgm:spPr/>
      <dgm:t>
        <a:bodyPr/>
        <a:lstStyle/>
        <a:p>
          <a:endParaRPr lang="en-US"/>
        </a:p>
      </dgm:t>
    </dgm:pt>
    <dgm:pt modelId="{C3EE3FF4-8035-4113-8E75-C8D387838C68}">
      <dgm:prSet/>
      <dgm:spPr/>
      <dgm:t>
        <a:bodyPr/>
        <a:lstStyle/>
        <a:p>
          <a:r>
            <a:rPr lang="en-IN" b="0" i="0"/>
            <a:t>String s="welcome";  </a:t>
          </a:r>
          <a:endParaRPr lang="en-US"/>
        </a:p>
      </dgm:t>
    </dgm:pt>
    <dgm:pt modelId="{202C7CED-45DD-4A63-81D6-618D782A3EAB}" type="parTrans" cxnId="{4F7D3A64-E42E-4FF5-9469-1E5C0D0682F6}">
      <dgm:prSet/>
      <dgm:spPr/>
      <dgm:t>
        <a:bodyPr/>
        <a:lstStyle/>
        <a:p>
          <a:endParaRPr lang="en-US"/>
        </a:p>
      </dgm:t>
    </dgm:pt>
    <dgm:pt modelId="{ED3F4019-1EE5-4900-8EFE-448A1030CDA1}" type="sibTrans" cxnId="{4F7D3A64-E42E-4FF5-9469-1E5C0D0682F6}">
      <dgm:prSet/>
      <dgm:spPr/>
      <dgm:t>
        <a:bodyPr/>
        <a:lstStyle/>
        <a:p>
          <a:endParaRPr lang="en-US"/>
        </a:p>
      </dgm:t>
    </dgm:pt>
    <dgm:pt modelId="{2C236CAC-48A1-4183-888E-E6C2FB1D667C}">
      <dgm:prSet/>
      <dgm:spPr/>
      <dgm:t>
        <a:bodyPr/>
        <a:lstStyle/>
        <a:p>
          <a:r>
            <a:rPr lang="en-US" b="0" i="0"/>
            <a:t>Each time you create a string literal, the JVM checks the "string constant pool" first.</a:t>
          </a:r>
          <a:endParaRPr lang="en-US"/>
        </a:p>
      </dgm:t>
    </dgm:pt>
    <dgm:pt modelId="{61CC01BB-6FDF-434F-83AF-891EF3ABAC0F}" type="parTrans" cxnId="{52CC596A-5753-4372-B55B-3BE23FB245BE}">
      <dgm:prSet/>
      <dgm:spPr/>
      <dgm:t>
        <a:bodyPr/>
        <a:lstStyle/>
        <a:p>
          <a:endParaRPr lang="en-US"/>
        </a:p>
      </dgm:t>
    </dgm:pt>
    <dgm:pt modelId="{F5A6043D-4A9C-4D29-935E-F1920C94CD05}" type="sibTrans" cxnId="{52CC596A-5753-4372-B55B-3BE23FB245BE}">
      <dgm:prSet/>
      <dgm:spPr/>
      <dgm:t>
        <a:bodyPr/>
        <a:lstStyle/>
        <a:p>
          <a:endParaRPr lang="en-US"/>
        </a:p>
      </dgm:t>
    </dgm:pt>
    <dgm:pt modelId="{AA252AF7-B2ED-4E0A-B7E7-33C7D697824B}">
      <dgm:prSet/>
      <dgm:spPr/>
      <dgm:t>
        <a:bodyPr/>
        <a:lstStyle/>
        <a:p>
          <a:r>
            <a:rPr lang="en-US" b="0" i="0"/>
            <a:t>If the string already exists in the pool, a reference to the pooled instance is returned. If the string doesn't exist in the pool, a new string instance is created and placed in the pool. For example:</a:t>
          </a:r>
          <a:endParaRPr lang="en-US"/>
        </a:p>
      </dgm:t>
    </dgm:pt>
    <dgm:pt modelId="{D4786D78-EC62-447B-B2CD-8CDCBC5C02A9}" type="parTrans" cxnId="{F3C7608B-33AB-4875-9347-B466A1E6B706}">
      <dgm:prSet/>
      <dgm:spPr/>
      <dgm:t>
        <a:bodyPr/>
        <a:lstStyle/>
        <a:p>
          <a:endParaRPr lang="en-US"/>
        </a:p>
      </dgm:t>
    </dgm:pt>
    <dgm:pt modelId="{877A2DAB-327E-4089-9B48-BBE862BA7BC6}" type="sibTrans" cxnId="{F3C7608B-33AB-4875-9347-B466A1E6B706}">
      <dgm:prSet/>
      <dgm:spPr/>
      <dgm:t>
        <a:bodyPr/>
        <a:lstStyle/>
        <a:p>
          <a:endParaRPr lang="en-US"/>
        </a:p>
      </dgm:t>
    </dgm:pt>
    <dgm:pt modelId="{FD3E7EE0-4501-42E9-B1AB-49DFE5FBBECA}">
      <dgm:prSet/>
      <dgm:spPr/>
      <dgm:t>
        <a:bodyPr/>
        <a:lstStyle/>
        <a:p>
          <a:r>
            <a:rPr lang="en-US" b="0" i="0"/>
            <a:t>String s1="Welcome";  </a:t>
          </a:r>
          <a:endParaRPr lang="en-US"/>
        </a:p>
      </dgm:t>
    </dgm:pt>
    <dgm:pt modelId="{613C4450-5169-4A03-BB55-50878282740D}" type="parTrans" cxnId="{A988FBB9-9E96-4853-AF6E-2325A44DA01E}">
      <dgm:prSet/>
      <dgm:spPr/>
      <dgm:t>
        <a:bodyPr/>
        <a:lstStyle/>
        <a:p>
          <a:endParaRPr lang="en-US"/>
        </a:p>
      </dgm:t>
    </dgm:pt>
    <dgm:pt modelId="{F9B89DE8-1FFD-44A1-86FE-F0E88499F837}" type="sibTrans" cxnId="{A988FBB9-9E96-4853-AF6E-2325A44DA01E}">
      <dgm:prSet/>
      <dgm:spPr/>
      <dgm:t>
        <a:bodyPr/>
        <a:lstStyle/>
        <a:p>
          <a:endParaRPr lang="en-US"/>
        </a:p>
      </dgm:t>
    </dgm:pt>
    <dgm:pt modelId="{66054033-3B1A-47F5-A3C3-824396539DF2}">
      <dgm:prSet/>
      <dgm:spPr/>
      <dgm:t>
        <a:bodyPr/>
        <a:lstStyle/>
        <a:p>
          <a:r>
            <a:rPr lang="en-US" b="0" i="0"/>
            <a:t>String s2="Welcome";//It doesn't create a new instance  </a:t>
          </a:r>
          <a:endParaRPr lang="en-US"/>
        </a:p>
      </dgm:t>
    </dgm:pt>
    <dgm:pt modelId="{989C89C7-3AFA-4976-A960-AA66F2539C73}" type="parTrans" cxnId="{9D1CE442-9319-4494-9DFE-B611B24D8ED3}">
      <dgm:prSet/>
      <dgm:spPr/>
      <dgm:t>
        <a:bodyPr/>
        <a:lstStyle/>
        <a:p>
          <a:endParaRPr lang="en-US"/>
        </a:p>
      </dgm:t>
    </dgm:pt>
    <dgm:pt modelId="{88A1A511-6F1F-4A03-9314-95B827D28A8D}" type="sibTrans" cxnId="{9D1CE442-9319-4494-9DFE-B611B24D8ED3}">
      <dgm:prSet/>
      <dgm:spPr/>
      <dgm:t>
        <a:bodyPr/>
        <a:lstStyle/>
        <a:p>
          <a:endParaRPr lang="en-US"/>
        </a:p>
      </dgm:t>
    </dgm:pt>
    <dgm:pt modelId="{C621C51A-1637-47E0-B898-71D4FF3EA528}" type="pres">
      <dgm:prSet presAssocID="{04F05DBA-B5D2-4C77-BE20-352F630273EA}" presName="Name0" presStyleCnt="0">
        <dgm:presLayoutVars>
          <dgm:dir/>
          <dgm:resizeHandles val="exact"/>
        </dgm:presLayoutVars>
      </dgm:prSet>
      <dgm:spPr/>
    </dgm:pt>
    <dgm:pt modelId="{0FA9DC52-31AE-491B-9CEB-16D6F5FA5AAD}" type="pres">
      <dgm:prSet presAssocID="{DBBD7393-D70A-4727-A99D-3DFBF7F048E2}" presName="node" presStyleLbl="node1" presStyleIdx="0" presStyleCnt="7">
        <dgm:presLayoutVars>
          <dgm:bulletEnabled val="1"/>
        </dgm:presLayoutVars>
      </dgm:prSet>
      <dgm:spPr/>
    </dgm:pt>
    <dgm:pt modelId="{206363E9-25E1-40B6-BED8-0732CBAD7377}" type="pres">
      <dgm:prSet presAssocID="{F5EAEEF8-9BE9-4E5B-A5AA-83E2E21917A0}" presName="sibTrans" presStyleLbl="sibTrans1D1" presStyleIdx="0" presStyleCnt="6"/>
      <dgm:spPr/>
    </dgm:pt>
    <dgm:pt modelId="{BC9E0D5B-EFA0-4F93-8231-006757E194E2}" type="pres">
      <dgm:prSet presAssocID="{F5EAEEF8-9BE9-4E5B-A5AA-83E2E21917A0}" presName="connectorText" presStyleLbl="sibTrans1D1" presStyleIdx="0" presStyleCnt="6"/>
      <dgm:spPr/>
    </dgm:pt>
    <dgm:pt modelId="{E9A1B479-05DB-4828-B230-30B8F30EEADD}" type="pres">
      <dgm:prSet presAssocID="{15EE5941-399B-4349-9A0B-001B3B2561E1}" presName="node" presStyleLbl="node1" presStyleIdx="1" presStyleCnt="7">
        <dgm:presLayoutVars>
          <dgm:bulletEnabled val="1"/>
        </dgm:presLayoutVars>
      </dgm:prSet>
      <dgm:spPr/>
    </dgm:pt>
    <dgm:pt modelId="{32DD8C6E-B99A-4D8E-9AE8-4F15018B597F}" type="pres">
      <dgm:prSet presAssocID="{5BEE3A28-2CC3-4417-BFC9-8ED4D765A027}" presName="sibTrans" presStyleLbl="sibTrans1D1" presStyleIdx="1" presStyleCnt="6"/>
      <dgm:spPr/>
    </dgm:pt>
    <dgm:pt modelId="{905DCC4F-4AAC-42AB-AD02-AEF24712DBF7}" type="pres">
      <dgm:prSet presAssocID="{5BEE3A28-2CC3-4417-BFC9-8ED4D765A027}" presName="connectorText" presStyleLbl="sibTrans1D1" presStyleIdx="1" presStyleCnt="6"/>
      <dgm:spPr/>
    </dgm:pt>
    <dgm:pt modelId="{FC8DDE94-6AFB-4472-8EA6-6719CA11D73D}" type="pres">
      <dgm:prSet presAssocID="{C3EE3FF4-8035-4113-8E75-C8D387838C68}" presName="node" presStyleLbl="node1" presStyleIdx="2" presStyleCnt="7">
        <dgm:presLayoutVars>
          <dgm:bulletEnabled val="1"/>
        </dgm:presLayoutVars>
      </dgm:prSet>
      <dgm:spPr/>
    </dgm:pt>
    <dgm:pt modelId="{FDBB719D-46C5-4F30-915A-B88031AD7ED6}" type="pres">
      <dgm:prSet presAssocID="{ED3F4019-1EE5-4900-8EFE-448A1030CDA1}" presName="sibTrans" presStyleLbl="sibTrans1D1" presStyleIdx="2" presStyleCnt="6"/>
      <dgm:spPr/>
    </dgm:pt>
    <dgm:pt modelId="{E1D53073-E18E-46C6-B7AD-D5C0ED0FC297}" type="pres">
      <dgm:prSet presAssocID="{ED3F4019-1EE5-4900-8EFE-448A1030CDA1}" presName="connectorText" presStyleLbl="sibTrans1D1" presStyleIdx="2" presStyleCnt="6"/>
      <dgm:spPr/>
    </dgm:pt>
    <dgm:pt modelId="{16BDE105-0D52-4F4F-8FD6-918605AFA58D}" type="pres">
      <dgm:prSet presAssocID="{2C236CAC-48A1-4183-888E-E6C2FB1D667C}" presName="node" presStyleLbl="node1" presStyleIdx="3" presStyleCnt="7">
        <dgm:presLayoutVars>
          <dgm:bulletEnabled val="1"/>
        </dgm:presLayoutVars>
      </dgm:prSet>
      <dgm:spPr/>
    </dgm:pt>
    <dgm:pt modelId="{636188B7-C007-4324-9549-981F877232EC}" type="pres">
      <dgm:prSet presAssocID="{F5A6043D-4A9C-4D29-935E-F1920C94CD05}" presName="sibTrans" presStyleLbl="sibTrans1D1" presStyleIdx="3" presStyleCnt="6"/>
      <dgm:spPr/>
    </dgm:pt>
    <dgm:pt modelId="{E474DFF9-661B-41DE-A100-6DAD54F32F42}" type="pres">
      <dgm:prSet presAssocID="{F5A6043D-4A9C-4D29-935E-F1920C94CD05}" presName="connectorText" presStyleLbl="sibTrans1D1" presStyleIdx="3" presStyleCnt="6"/>
      <dgm:spPr/>
    </dgm:pt>
    <dgm:pt modelId="{B7075520-4665-4E2E-8BF5-FA6117653622}" type="pres">
      <dgm:prSet presAssocID="{AA252AF7-B2ED-4E0A-B7E7-33C7D697824B}" presName="node" presStyleLbl="node1" presStyleIdx="4" presStyleCnt="7">
        <dgm:presLayoutVars>
          <dgm:bulletEnabled val="1"/>
        </dgm:presLayoutVars>
      </dgm:prSet>
      <dgm:spPr/>
    </dgm:pt>
    <dgm:pt modelId="{E9E4C766-B8C7-49E7-93F3-4A731728FC8D}" type="pres">
      <dgm:prSet presAssocID="{877A2DAB-327E-4089-9B48-BBE862BA7BC6}" presName="sibTrans" presStyleLbl="sibTrans1D1" presStyleIdx="4" presStyleCnt="6"/>
      <dgm:spPr/>
    </dgm:pt>
    <dgm:pt modelId="{AB18BABE-9BD4-499A-9DC0-6F9FA8253B40}" type="pres">
      <dgm:prSet presAssocID="{877A2DAB-327E-4089-9B48-BBE862BA7BC6}" presName="connectorText" presStyleLbl="sibTrans1D1" presStyleIdx="4" presStyleCnt="6"/>
      <dgm:spPr/>
    </dgm:pt>
    <dgm:pt modelId="{8766F1A1-322B-4A05-B89E-0E2FCF1B1721}" type="pres">
      <dgm:prSet presAssocID="{FD3E7EE0-4501-42E9-B1AB-49DFE5FBBECA}" presName="node" presStyleLbl="node1" presStyleIdx="5" presStyleCnt="7">
        <dgm:presLayoutVars>
          <dgm:bulletEnabled val="1"/>
        </dgm:presLayoutVars>
      </dgm:prSet>
      <dgm:spPr/>
    </dgm:pt>
    <dgm:pt modelId="{13E4C7E3-55F7-452A-82CA-A5212D870F50}" type="pres">
      <dgm:prSet presAssocID="{F9B89DE8-1FFD-44A1-86FE-F0E88499F837}" presName="sibTrans" presStyleLbl="sibTrans1D1" presStyleIdx="5" presStyleCnt="6"/>
      <dgm:spPr/>
    </dgm:pt>
    <dgm:pt modelId="{405D5BC3-24A0-4ECF-B22B-EFFF0A20C4A9}" type="pres">
      <dgm:prSet presAssocID="{F9B89DE8-1FFD-44A1-86FE-F0E88499F837}" presName="connectorText" presStyleLbl="sibTrans1D1" presStyleIdx="5" presStyleCnt="6"/>
      <dgm:spPr/>
    </dgm:pt>
    <dgm:pt modelId="{58891592-0695-44F8-AC66-D2462E92FA56}" type="pres">
      <dgm:prSet presAssocID="{66054033-3B1A-47F5-A3C3-824396539DF2}" presName="node" presStyleLbl="node1" presStyleIdx="6" presStyleCnt="7">
        <dgm:presLayoutVars>
          <dgm:bulletEnabled val="1"/>
        </dgm:presLayoutVars>
      </dgm:prSet>
      <dgm:spPr/>
    </dgm:pt>
  </dgm:ptLst>
  <dgm:cxnLst>
    <dgm:cxn modelId="{11DCAC0A-B0C9-41C4-A7BC-F7C186F72F58}" srcId="{04F05DBA-B5D2-4C77-BE20-352F630273EA}" destId="{DBBD7393-D70A-4727-A99D-3DFBF7F048E2}" srcOrd="0" destOrd="0" parTransId="{240B56A9-AC04-4618-BB96-E8347F3B9CBF}" sibTransId="{F5EAEEF8-9BE9-4E5B-A5AA-83E2E21917A0}"/>
    <dgm:cxn modelId="{4993160C-FAA2-4826-ACAC-DADF5AA965CB}" type="presOf" srcId="{F9B89DE8-1FFD-44A1-86FE-F0E88499F837}" destId="{405D5BC3-24A0-4ECF-B22B-EFFF0A20C4A9}" srcOrd="1" destOrd="0" presId="urn:microsoft.com/office/officeart/2016/7/layout/RepeatingBendingProcessNew"/>
    <dgm:cxn modelId="{499B693B-4D0B-4C70-9C08-044C09326756}" type="presOf" srcId="{04F05DBA-B5D2-4C77-BE20-352F630273EA}" destId="{C621C51A-1637-47E0-B898-71D4FF3EA528}" srcOrd="0" destOrd="0" presId="urn:microsoft.com/office/officeart/2016/7/layout/RepeatingBendingProcessNew"/>
    <dgm:cxn modelId="{4EAC605E-91A1-44D0-B309-E149BA19E8BA}" type="presOf" srcId="{F5EAEEF8-9BE9-4E5B-A5AA-83E2E21917A0}" destId="{206363E9-25E1-40B6-BED8-0732CBAD7377}" srcOrd="0" destOrd="0" presId="urn:microsoft.com/office/officeart/2016/7/layout/RepeatingBendingProcessNew"/>
    <dgm:cxn modelId="{18392A42-F0D8-4593-9FAE-23647308C7BC}" type="presOf" srcId="{877A2DAB-327E-4089-9B48-BBE862BA7BC6}" destId="{AB18BABE-9BD4-499A-9DC0-6F9FA8253B40}" srcOrd="1" destOrd="0" presId="urn:microsoft.com/office/officeart/2016/7/layout/RepeatingBendingProcessNew"/>
    <dgm:cxn modelId="{9D1CE442-9319-4494-9DFE-B611B24D8ED3}" srcId="{04F05DBA-B5D2-4C77-BE20-352F630273EA}" destId="{66054033-3B1A-47F5-A3C3-824396539DF2}" srcOrd="6" destOrd="0" parTransId="{989C89C7-3AFA-4976-A960-AA66F2539C73}" sibTransId="{88A1A511-6F1F-4A03-9314-95B827D28A8D}"/>
    <dgm:cxn modelId="{4F7D3A64-E42E-4FF5-9469-1E5C0D0682F6}" srcId="{04F05DBA-B5D2-4C77-BE20-352F630273EA}" destId="{C3EE3FF4-8035-4113-8E75-C8D387838C68}" srcOrd="2" destOrd="0" parTransId="{202C7CED-45DD-4A63-81D6-618D782A3EAB}" sibTransId="{ED3F4019-1EE5-4900-8EFE-448A1030CDA1}"/>
    <dgm:cxn modelId="{B8DDC468-9747-4C34-AE98-693EECFFFC64}" type="presOf" srcId="{DBBD7393-D70A-4727-A99D-3DFBF7F048E2}" destId="{0FA9DC52-31AE-491B-9CEB-16D6F5FA5AAD}" srcOrd="0" destOrd="0" presId="urn:microsoft.com/office/officeart/2016/7/layout/RepeatingBendingProcessNew"/>
    <dgm:cxn modelId="{52CC596A-5753-4372-B55B-3BE23FB245BE}" srcId="{04F05DBA-B5D2-4C77-BE20-352F630273EA}" destId="{2C236CAC-48A1-4183-888E-E6C2FB1D667C}" srcOrd="3" destOrd="0" parTransId="{61CC01BB-6FDF-434F-83AF-891EF3ABAC0F}" sibTransId="{F5A6043D-4A9C-4D29-935E-F1920C94CD05}"/>
    <dgm:cxn modelId="{74890654-A498-4395-9FF3-801372B5FF15}" type="presOf" srcId="{ED3F4019-1EE5-4900-8EFE-448A1030CDA1}" destId="{FDBB719D-46C5-4F30-915A-B88031AD7ED6}" srcOrd="0" destOrd="0" presId="urn:microsoft.com/office/officeart/2016/7/layout/RepeatingBendingProcessNew"/>
    <dgm:cxn modelId="{6316E577-CAFD-42CB-82FA-6A3CB6282EC0}" type="presOf" srcId="{ED3F4019-1EE5-4900-8EFE-448A1030CDA1}" destId="{E1D53073-E18E-46C6-B7AD-D5C0ED0FC297}" srcOrd="1" destOrd="0" presId="urn:microsoft.com/office/officeart/2016/7/layout/RepeatingBendingProcessNew"/>
    <dgm:cxn modelId="{DAA69D59-E7FC-48AF-ABF0-54DF6C4D4ED7}" type="presOf" srcId="{F5A6043D-4A9C-4D29-935E-F1920C94CD05}" destId="{636188B7-C007-4324-9549-981F877232EC}" srcOrd="0" destOrd="0" presId="urn:microsoft.com/office/officeart/2016/7/layout/RepeatingBendingProcessNew"/>
    <dgm:cxn modelId="{C707677C-791F-45D5-BBD1-EAD06B51D21D}" type="presOf" srcId="{F5A6043D-4A9C-4D29-935E-F1920C94CD05}" destId="{E474DFF9-661B-41DE-A100-6DAD54F32F42}" srcOrd="1" destOrd="0" presId="urn:microsoft.com/office/officeart/2016/7/layout/RepeatingBendingProcessNew"/>
    <dgm:cxn modelId="{F3C7608B-33AB-4875-9347-B466A1E6B706}" srcId="{04F05DBA-B5D2-4C77-BE20-352F630273EA}" destId="{AA252AF7-B2ED-4E0A-B7E7-33C7D697824B}" srcOrd="4" destOrd="0" parTransId="{D4786D78-EC62-447B-B2CD-8CDCBC5C02A9}" sibTransId="{877A2DAB-327E-4089-9B48-BBE862BA7BC6}"/>
    <dgm:cxn modelId="{8F800C8F-8FB5-4A1E-9B55-30B5412DFCB7}" type="presOf" srcId="{66054033-3B1A-47F5-A3C3-824396539DF2}" destId="{58891592-0695-44F8-AC66-D2462E92FA56}" srcOrd="0" destOrd="0" presId="urn:microsoft.com/office/officeart/2016/7/layout/RepeatingBendingProcessNew"/>
    <dgm:cxn modelId="{557C5799-0CC7-42F8-AB62-117D58842A2C}" srcId="{04F05DBA-B5D2-4C77-BE20-352F630273EA}" destId="{15EE5941-399B-4349-9A0B-001B3B2561E1}" srcOrd="1" destOrd="0" parTransId="{5E692D62-8FF3-4750-B5C6-F30387AB5DB6}" sibTransId="{5BEE3A28-2CC3-4417-BFC9-8ED4D765A027}"/>
    <dgm:cxn modelId="{B8277B9C-2ACE-457C-842E-99EB7470349D}" type="presOf" srcId="{5BEE3A28-2CC3-4417-BFC9-8ED4D765A027}" destId="{905DCC4F-4AAC-42AB-AD02-AEF24712DBF7}" srcOrd="1" destOrd="0" presId="urn:microsoft.com/office/officeart/2016/7/layout/RepeatingBendingProcessNew"/>
    <dgm:cxn modelId="{0DB33FB6-1906-4FDA-BFAE-69ED0E3186D9}" type="presOf" srcId="{F9B89DE8-1FFD-44A1-86FE-F0E88499F837}" destId="{13E4C7E3-55F7-452A-82CA-A5212D870F50}" srcOrd="0" destOrd="0" presId="urn:microsoft.com/office/officeart/2016/7/layout/RepeatingBendingProcessNew"/>
    <dgm:cxn modelId="{142D7DB8-AA5E-4D5C-ACFF-FCF148A9B771}" type="presOf" srcId="{2C236CAC-48A1-4183-888E-E6C2FB1D667C}" destId="{16BDE105-0D52-4F4F-8FD6-918605AFA58D}" srcOrd="0" destOrd="0" presId="urn:microsoft.com/office/officeart/2016/7/layout/RepeatingBendingProcessNew"/>
    <dgm:cxn modelId="{A988FBB9-9E96-4853-AF6E-2325A44DA01E}" srcId="{04F05DBA-B5D2-4C77-BE20-352F630273EA}" destId="{FD3E7EE0-4501-42E9-B1AB-49DFE5FBBECA}" srcOrd="5" destOrd="0" parTransId="{613C4450-5169-4A03-BB55-50878282740D}" sibTransId="{F9B89DE8-1FFD-44A1-86FE-F0E88499F837}"/>
    <dgm:cxn modelId="{79EC70C8-62A2-413D-8F53-2A4230D86180}" type="presOf" srcId="{5BEE3A28-2CC3-4417-BFC9-8ED4D765A027}" destId="{32DD8C6E-B99A-4D8E-9AE8-4F15018B597F}" srcOrd="0" destOrd="0" presId="urn:microsoft.com/office/officeart/2016/7/layout/RepeatingBendingProcessNew"/>
    <dgm:cxn modelId="{83E6FBD4-2318-4505-ADBF-9AFF5FE31BC1}" type="presOf" srcId="{877A2DAB-327E-4089-9B48-BBE862BA7BC6}" destId="{E9E4C766-B8C7-49E7-93F3-4A731728FC8D}" srcOrd="0" destOrd="0" presId="urn:microsoft.com/office/officeart/2016/7/layout/RepeatingBendingProcessNew"/>
    <dgm:cxn modelId="{48D50BE1-E0D0-40AA-8E8B-333D3741F93E}" type="presOf" srcId="{AA252AF7-B2ED-4E0A-B7E7-33C7D697824B}" destId="{B7075520-4665-4E2E-8BF5-FA6117653622}" srcOrd="0" destOrd="0" presId="urn:microsoft.com/office/officeart/2016/7/layout/RepeatingBendingProcessNew"/>
    <dgm:cxn modelId="{2E078DEA-1745-42C1-B73D-E61DBF19159F}" type="presOf" srcId="{15EE5941-399B-4349-9A0B-001B3B2561E1}" destId="{E9A1B479-05DB-4828-B230-30B8F30EEADD}" srcOrd="0" destOrd="0" presId="urn:microsoft.com/office/officeart/2016/7/layout/RepeatingBendingProcessNew"/>
    <dgm:cxn modelId="{6AC1E9EA-BC06-4844-93BD-8B43E8E1F410}" type="presOf" srcId="{FD3E7EE0-4501-42E9-B1AB-49DFE5FBBECA}" destId="{8766F1A1-322B-4A05-B89E-0E2FCF1B1721}" srcOrd="0" destOrd="0" presId="urn:microsoft.com/office/officeart/2016/7/layout/RepeatingBendingProcessNew"/>
    <dgm:cxn modelId="{D7B85BF8-7151-4275-B335-FB8A63E5C013}" type="presOf" srcId="{C3EE3FF4-8035-4113-8E75-C8D387838C68}" destId="{FC8DDE94-6AFB-4472-8EA6-6719CA11D73D}" srcOrd="0" destOrd="0" presId="urn:microsoft.com/office/officeart/2016/7/layout/RepeatingBendingProcessNew"/>
    <dgm:cxn modelId="{C228B2FE-E39A-469D-A0B8-2546A475AF83}" type="presOf" srcId="{F5EAEEF8-9BE9-4E5B-A5AA-83E2E21917A0}" destId="{BC9E0D5B-EFA0-4F93-8231-006757E194E2}" srcOrd="1" destOrd="0" presId="urn:microsoft.com/office/officeart/2016/7/layout/RepeatingBendingProcessNew"/>
    <dgm:cxn modelId="{8D56B8AB-F490-484E-BD25-2B11D34BAF33}" type="presParOf" srcId="{C621C51A-1637-47E0-B898-71D4FF3EA528}" destId="{0FA9DC52-31AE-491B-9CEB-16D6F5FA5AAD}" srcOrd="0" destOrd="0" presId="urn:microsoft.com/office/officeart/2016/7/layout/RepeatingBendingProcessNew"/>
    <dgm:cxn modelId="{A0D9F6D3-3308-4E2C-A69F-B6969B51A659}" type="presParOf" srcId="{C621C51A-1637-47E0-B898-71D4FF3EA528}" destId="{206363E9-25E1-40B6-BED8-0732CBAD7377}" srcOrd="1" destOrd="0" presId="urn:microsoft.com/office/officeart/2016/7/layout/RepeatingBendingProcessNew"/>
    <dgm:cxn modelId="{775BD4E4-D25C-4989-9D6D-5B9AB00BFD14}" type="presParOf" srcId="{206363E9-25E1-40B6-BED8-0732CBAD7377}" destId="{BC9E0D5B-EFA0-4F93-8231-006757E194E2}" srcOrd="0" destOrd="0" presId="urn:microsoft.com/office/officeart/2016/7/layout/RepeatingBendingProcessNew"/>
    <dgm:cxn modelId="{AC4D6862-B672-4E76-9869-8752EB7F1F26}" type="presParOf" srcId="{C621C51A-1637-47E0-B898-71D4FF3EA528}" destId="{E9A1B479-05DB-4828-B230-30B8F30EEADD}" srcOrd="2" destOrd="0" presId="urn:microsoft.com/office/officeart/2016/7/layout/RepeatingBendingProcessNew"/>
    <dgm:cxn modelId="{70E2CD54-B3F4-4E2E-8EA8-AB88E00C7AF4}" type="presParOf" srcId="{C621C51A-1637-47E0-B898-71D4FF3EA528}" destId="{32DD8C6E-B99A-4D8E-9AE8-4F15018B597F}" srcOrd="3" destOrd="0" presId="urn:microsoft.com/office/officeart/2016/7/layout/RepeatingBendingProcessNew"/>
    <dgm:cxn modelId="{F955FF61-55E5-46B6-B928-055FF6571E8B}" type="presParOf" srcId="{32DD8C6E-B99A-4D8E-9AE8-4F15018B597F}" destId="{905DCC4F-4AAC-42AB-AD02-AEF24712DBF7}" srcOrd="0" destOrd="0" presId="urn:microsoft.com/office/officeart/2016/7/layout/RepeatingBendingProcessNew"/>
    <dgm:cxn modelId="{2C8A4F3D-E5A9-4B8C-8718-20B1B2489F61}" type="presParOf" srcId="{C621C51A-1637-47E0-B898-71D4FF3EA528}" destId="{FC8DDE94-6AFB-4472-8EA6-6719CA11D73D}" srcOrd="4" destOrd="0" presId="urn:microsoft.com/office/officeart/2016/7/layout/RepeatingBendingProcessNew"/>
    <dgm:cxn modelId="{E15856B9-B433-45C1-B68C-1ED440457023}" type="presParOf" srcId="{C621C51A-1637-47E0-B898-71D4FF3EA528}" destId="{FDBB719D-46C5-4F30-915A-B88031AD7ED6}" srcOrd="5" destOrd="0" presId="urn:microsoft.com/office/officeart/2016/7/layout/RepeatingBendingProcessNew"/>
    <dgm:cxn modelId="{C7160D24-C5D9-4CBB-8B7B-669C9CD390EC}" type="presParOf" srcId="{FDBB719D-46C5-4F30-915A-B88031AD7ED6}" destId="{E1D53073-E18E-46C6-B7AD-D5C0ED0FC297}" srcOrd="0" destOrd="0" presId="urn:microsoft.com/office/officeart/2016/7/layout/RepeatingBendingProcessNew"/>
    <dgm:cxn modelId="{E26778D3-4D7F-4633-9288-7E42EE541F25}" type="presParOf" srcId="{C621C51A-1637-47E0-B898-71D4FF3EA528}" destId="{16BDE105-0D52-4F4F-8FD6-918605AFA58D}" srcOrd="6" destOrd="0" presId="urn:microsoft.com/office/officeart/2016/7/layout/RepeatingBendingProcessNew"/>
    <dgm:cxn modelId="{09A5FE45-A35D-4C3F-9288-1A0A2E38F0B9}" type="presParOf" srcId="{C621C51A-1637-47E0-B898-71D4FF3EA528}" destId="{636188B7-C007-4324-9549-981F877232EC}" srcOrd="7" destOrd="0" presId="urn:microsoft.com/office/officeart/2016/7/layout/RepeatingBendingProcessNew"/>
    <dgm:cxn modelId="{B6E2A985-A57E-496F-8913-0D4E33F382E3}" type="presParOf" srcId="{636188B7-C007-4324-9549-981F877232EC}" destId="{E474DFF9-661B-41DE-A100-6DAD54F32F42}" srcOrd="0" destOrd="0" presId="urn:microsoft.com/office/officeart/2016/7/layout/RepeatingBendingProcessNew"/>
    <dgm:cxn modelId="{6FAE151E-FB8E-4B3C-81D1-6AB2E0146CBD}" type="presParOf" srcId="{C621C51A-1637-47E0-B898-71D4FF3EA528}" destId="{B7075520-4665-4E2E-8BF5-FA6117653622}" srcOrd="8" destOrd="0" presId="urn:microsoft.com/office/officeart/2016/7/layout/RepeatingBendingProcessNew"/>
    <dgm:cxn modelId="{0AB0C30E-FA63-4F56-8409-0046437E87A8}" type="presParOf" srcId="{C621C51A-1637-47E0-B898-71D4FF3EA528}" destId="{E9E4C766-B8C7-49E7-93F3-4A731728FC8D}" srcOrd="9" destOrd="0" presId="urn:microsoft.com/office/officeart/2016/7/layout/RepeatingBendingProcessNew"/>
    <dgm:cxn modelId="{8B3EE210-CF59-42E0-976E-AAC023B6E356}" type="presParOf" srcId="{E9E4C766-B8C7-49E7-93F3-4A731728FC8D}" destId="{AB18BABE-9BD4-499A-9DC0-6F9FA8253B40}" srcOrd="0" destOrd="0" presId="urn:microsoft.com/office/officeart/2016/7/layout/RepeatingBendingProcessNew"/>
    <dgm:cxn modelId="{FCCF0457-743D-4137-89E5-114994D634E6}" type="presParOf" srcId="{C621C51A-1637-47E0-B898-71D4FF3EA528}" destId="{8766F1A1-322B-4A05-B89E-0E2FCF1B1721}" srcOrd="10" destOrd="0" presId="urn:microsoft.com/office/officeart/2016/7/layout/RepeatingBendingProcessNew"/>
    <dgm:cxn modelId="{05F542A8-5624-4C8B-90AD-E39C6B05343C}" type="presParOf" srcId="{C621C51A-1637-47E0-B898-71D4FF3EA528}" destId="{13E4C7E3-55F7-452A-82CA-A5212D870F50}" srcOrd="11" destOrd="0" presId="urn:microsoft.com/office/officeart/2016/7/layout/RepeatingBendingProcessNew"/>
    <dgm:cxn modelId="{B73B85AA-4B7D-4C93-B3B9-ECF78E07D470}" type="presParOf" srcId="{13E4C7E3-55F7-452A-82CA-A5212D870F50}" destId="{405D5BC3-24A0-4ECF-B22B-EFFF0A20C4A9}" srcOrd="0" destOrd="0" presId="urn:microsoft.com/office/officeart/2016/7/layout/RepeatingBendingProcessNew"/>
    <dgm:cxn modelId="{0D3E1CEA-0FFC-486C-9780-56F248406309}" type="presParOf" srcId="{C621C51A-1637-47E0-B898-71D4FF3EA528}" destId="{58891592-0695-44F8-AC66-D2462E92FA56}"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567839-493B-44E2-8481-7DD29928716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27D4633-0DD4-4689-97A1-A76D5AFBB8EF}">
      <dgm:prSet/>
      <dgm:spPr/>
      <dgm:t>
        <a:bodyPr/>
        <a:lstStyle/>
        <a:p>
          <a:r>
            <a:rPr lang="en-US" b="0" i="0"/>
            <a:t>2) By new keyword</a:t>
          </a:r>
          <a:endParaRPr lang="en-US"/>
        </a:p>
      </dgm:t>
    </dgm:pt>
    <dgm:pt modelId="{7A55B13B-2F18-47B1-B7F8-464A7C011864}" type="parTrans" cxnId="{ACCC1EC9-7A9C-463C-ADA7-B2476B0DAF82}">
      <dgm:prSet/>
      <dgm:spPr/>
      <dgm:t>
        <a:bodyPr/>
        <a:lstStyle/>
        <a:p>
          <a:endParaRPr lang="en-US"/>
        </a:p>
      </dgm:t>
    </dgm:pt>
    <dgm:pt modelId="{4CC34551-7F24-4E6F-905E-5AC9033248A1}" type="sibTrans" cxnId="{ACCC1EC9-7A9C-463C-ADA7-B2476B0DAF82}">
      <dgm:prSet/>
      <dgm:spPr/>
      <dgm:t>
        <a:bodyPr/>
        <a:lstStyle/>
        <a:p>
          <a:endParaRPr lang="en-US"/>
        </a:p>
      </dgm:t>
    </dgm:pt>
    <dgm:pt modelId="{A3666822-905F-432A-BAD5-080469662326}">
      <dgm:prSet/>
      <dgm:spPr/>
      <dgm:t>
        <a:bodyPr/>
        <a:lstStyle/>
        <a:p>
          <a:r>
            <a:rPr lang="en-US" b="0" i="0"/>
            <a:t>String s=</a:t>
          </a:r>
          <a:r>
            <a:rPr lang="en-US" b="1" i="0"/>
            <a:t>new</a:t>
          </a:r>
          <a:r>
            <a:rPr lang="en-US" b="0" i="0"/>
            <a:t> String("Welcome");//creates two objects and one reference variable  </a:t>
          </a:r>
          <a:endParaRPr lang="en-US"/>
        </a:p>
      </dgm:t>
    </dgm:pt>
    <dgm:pt modelId="{F2D5DC70-4B86-4E2B-8622-22940FBAE5D0}" type="parTrans" cxnId="{E2BE9C29-406B-4E30-AFA5-4C7F4874B4AB}">
      <dgm:prSet/>
      <dgm:spPr/>
      <dgm:t>
        <a:bodyPr/>
        <a:lstStyle/>
        <a:p>
          <a:endParaRPr lang="en-US"/>
        </a:p>
      </dgm:t>
    </dgm:pt>
    <dgm:pt modelId="{5B3B89D1-5F4C-4380-BFB5-040A1A04C64D}" type="sibTrans" cxnId="{E2BE9C29-406B-4E30-AFA5-4C7F4874B4AB}">
      <dgm:prSet/>
      <dgm:spPr/>
      <dgm:t>
        <a:bodyPr/>
        <a:lstStyle/>
        <a:p>
          <a:endParaRPr lang="en-US"/>
        </a:p>
      </dgm:t>
    </dgm:pt>
    <dgm:pt modelId="{640BF9DE-E59C-47EB-9633-AE1EC46EB327}">
      <dgm:prSet/>
      <dgm:spPr/>
      <dgm:t>
        <a:bodyPr/>
        <a:lstStyle/>
        <a:p>
          <a:r>
            <a:rPr lang="en-US" b="0" i="0"/>
            <a:t>In such case, </a:t>
          </a:r>
          <a:r>
            <a:rPr lang="en-US" b="0" i="0">
              <a:hlinkClick xmlns:r="http://schemas.openxmlformats.org/officeDocument/2006/relationships" r:id="rId1"/>
            </a:rPr>
            <a:t>JVM</a:t>
          </a:r>
          <a:r>
            <a:rPr lang="en-US" b="0" i="0"/>
            <a:t> will create a new string object in normal (non-pool) heap memory, and the literal "Welcome" will be placed in the string constant pool. The variable s will refer to the object in a heap (non-pool).</a:t>
          </a:r>
          <a:endParaRPr lang="en-US"/>
        </a:p>
      </dgm:t>
    </dgm:pt>
    <dgm:pt modelId="{95996825-9991-4144-8E7C-4B51F9152636}" type="parTrans" cxnId="{A87DD35F-5538-48F6-B732-6EF6D319AFA0}">
      <dgm:prSet/>
      <dgm:spPr/>
      <dgm:t>
        <a:bodyPr/>
        <a:lstStyle/>
        <a:p>
          <a:endParaRPr lang="en-US"/>
        </a:p>
      </dgm:t>
    </dgm:pt>
    <dgm:pt modelId="{9779A6EA-4678-42DB-9EE0-1988A7FD4B8A}" type="sibTrans" cxnId="{A87DD35F-5538-48F6-B732-6EF6D319AFA0}">
      <dgm:prSet/>
      <dgm:spPr/>
      <dgm:t>
        <a:bodyPr/>
        <a:lstStyle/>
        <a:p>
          <a:endParaRPr lang="en-US"/>
        </a:p>
      </dgm:t>
    </dgm:pt>
    <dgm:pt modelId="{F302D373-2A9D-4349-9E17-E4E4C27880D2}" type="pres">
      <dgm:prSet presAssocID="{6A567839-493B-44E2-8481-7DD299287167}" presName="linear" presStyleCnt="0">
        <dgm:presLayoutVars>
          <dgm:animLvl val="lvl"/>
          <dgm:resizeHandles val="exact"/>
        </dgm:presLayoutVars>
      </dgm:prSet>
      <dgm:spPr/>
    </dgm:pt>
    <dgm:pt modelId="{A7DBDB45-C55F-465A-8EE1-9612E9A55DD8}" type="pres">
      <dgm:prSet presAssocID="{D27D4633-0DD4-4689-97A1-A76D5AFBB8EF}" presName="parentText" presStyleLbl="node1" presStyleIdx="0" presStyleCnt="3">
        <dgm:presLayoutVars>
          <dgm:chMax val="0"/>
          <dgm:bulletEnabled val="1"/>
        </dgm:presLayoutVars>
      </dgm:prSet>
      <dgm:spPr/>
    </dgm:pt>
    <dgm:pt modelId="{82D339B6-2F00-43CF-B2B8-6B12FDDF16EB}" type="pres">
      <dgm:prSet presAssocID="{4CC34551-7F24-4E6F-905E-5AC9033248A1}" presName="spacer" presStyleCnt="0"/>
      <dgm:spPr/>
    </dgm:pt>
    <dgm:pt modelId="{C87953DC-6550-49BB-B674-F1987FA93B67}" type="pres">
      <dgm:prSet presAssocID="{A3666822-905F-432A-BAD5-080469662326}" presName="parentText" presStyleLbl="node1" presStyleIdx="1" presStyleCnt="3">
        <dgm:presLayoutVars>
          <dgm:chMax val="0"/>
          <dgm:bulletEnabled val="1"/>
        </dgm:presLayoutVars>
      </dgm:prSet>
      <dgm:spPr/>
    </dgm:pt>
    <dgm:pt modelId="{A76C535C-F23D-4E01-9FFF-44E3923ACD17}" type="pres">
      <dgm:prSet presAssocID="{5B3B89D1-5F4C-4380-BFB5-040A1A04C64D}" presName="spacer" presStyleCnt="0"/>
      <dgm:spPr/>
    </dgm:pt>
    <dgm:pt modelId="{34243D87-8308-4CC6-B372-E4DB51993BE1}" type="pres">
      <dgm:prSet presAssocID="{640BF9DE-E59C-47EB-9633-AE1EC46EB327}" presName="parentText" presStyleLbl="node1" presStyleIdx="2" presStyleCnt="3">
        <dgm:presLayoutVars>
          <dgm:chMax val="0"/>
          <dgm:bulletEnabled val="1"/>
        </dgm:presLayoutVars>
      </dgm:prSet>
      <dgm:spPr/>
    </dgm:pt>
  </dgm:ptLst>
  <dgm:cxnLst>
    <dgm:cxn modelId="{E2BE9C29-406B-4E30-AFA5-4C7F4874B4AB}" srcId="{6A567839-493B-44E2-8481-7DD299287167}" destId="{A3666822-905F-432A-BAD5-080469662326}" srcOrd="1" destOrd="0" parTransId="{F2D5DC70-4B86-4E2B-8622-22940FBAE5D0}" sibTransId="{5B3B89D1-5F4C-4380-BFB5-040A1A04C64D}"/>
    <dgm:cxn modelId="{A87DD35F-5538-48F6-B732-6EF6D319AFA0}" srcId="{6A567839-493B-44E2-8481-7DD299287167}" destId="{640BF9DE-E59C-47EB-9633-AE1EC46EB327}" srcOrd="2" destOrd="0" parTransId="{95996825-9991-4144-8E7C-4B51F9152636}" sibTransId="{9779A6EA-4678-42DB-9EE0-1988A7FD4B8A}"/>
    <dgm:cxn modelId="{1BB42947-304A-4A22-8D63-6E3C5B69D297}" type="presOf" srcId="{6A567839-493B-44E2-8481-7DD299287167}" destId="{F302D373-2A9D-4349-9E17-E4E4C27880D2}" srcOrd="0" destOrd="0" presId="urn:microsoft.com/office/officeart/2005/8/layout/vList2"/>
    <dgm:cxn modelId="{40F0886C-91A7-46AD-9CED-C29CA3B4C2A8}" type="presOf" srcId="{640BF9DE-E59C-47EB-9633-AE1EC46EB327}" destId="{34243D87-8308-4CC6-B372-E4DB51993BE1}" srcOrd="0" destOrd="0" presId="urn:microsoft.com/office/officeart/2005/8/layout/vList2"/>
    <dgm:cxn modelId="{AD48A8A5-DCD4-4CB0-B776-134010781AFE}" type="presOf" srcId="{A3666822-905F-432A-BAD5-080469662326}" destId="{C87953DC-6550-49BB-B674-F1987FA93B67}" srcOrd="0" destOrd="0" presId="urn:microsoft.com/office/officeart/2005/8/layout/vList2"/>
    <dgm:cxn modelId="{DF3C36BD-EAAE-477C-98FE-97531668F4C7}" type="presOf" srcId="{D27D4633-0DD4-4689-97A1-A76D5AFBB8EF}" destId="{A7DBDB45-C55F-465A-8EE1-9612E9A55DD8}" srcOrd="0" destOrd="0" presId="urn:microsoft.com/office/officeart/2005/8/layout/vList2"/>
    <dgm:cxn modelId="{ACCC1EC9-7A9C-463C-ADA7-B2476B0DAF82}" srcId="{6A567839-493B-44E2-8481-7DD299287167}" destId="{D27D4633-0DD4-4689-97A1-A76D5AFBB8EF}" srcOrd="0" destOrd="0" parTransId="{7A55B13B-2F18-47B1-B7F8-464A7C011864}" sibTransId="{4CC34551-7F24-4E6F-905E-5AC9033248A1}"/>
    <dgm:cxn modelId="{0E7536BC-E673-4B81-AB0F-F2EC43220396}" type="presParOf" srcId="{F302D373-2A9D-4349-9E17-E4E4C27880D2}" destId="{A7DBDB45-C55F-465A-8EE1-9612E9A55DD8}" srcOrd="0" destOrd="0" presId="urn:microsoft.com/office/officeart/2005/8/layout/vList2"/>
    <dgm:cxn modelId="{EA9DCB39-7050-4722-B553-1BA8095070AB}" type="presParOf" srcId="{F302D373-2A9D-4349-9E17-E4E4C27880D2}" destId="{82D339B6-2F00-43CF-B2B8-6B12FDDF16EB}" srcOrd="1" destOrd="0" presId="urn:microsoft.com/office/officeart/2005/8/layout/vList2"/>
    <dgm:cxn modelId="{3071196E-A0D3-4265-93FA-955033AAB676}" type="presParOf" srcId="{F302D373-2A9D-4349-9E17-E4E4C27880D2}" destId="{C87953DC-6550-49BB-B674-F1987FA93B67}" srcOrd="2" destOrd="0" presId="urn:microsoft.com/office/officeart/2005/8/layout/vList2"/>
    <dgm:cxn modelId="{9B715611-5CBA-45DA-B21B-DFD26F88F115}" type="presParOf" srcId="{F302D373-2A9D-4349-9E17-E4E4C27880D2}" destId="{A76C535C-F23D-4E01-9FFF-44E3923ACD17}" srcOrd="3" destOrd="0" presId="urn:microsoft.com/office/officeart/2005/8/layout/vList2"/>
    <dgm:cxn modelId="{E1DA4080-00DA-46D8-9460-F791B320BAAB}" type="presParOf" srcId="{F302D373-2A9D-4349-9E17-E4E4C27880D2}" destId="{34243D87-8308-4CC6-B372-E4DB51993BE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6363E9-25E1-40B6-BED8-0732CBAD7377}">
      <dsp:nvSpPr>
        <dsp:cNvPr id="0" name=""/>
        <dsp:cNvSpPr/>
      </dsp:nvSpPr>
      <dsp:spPr>
        <a:xfrm>
          <a:off x="2092908" y="1304332"/>
          <a:ext cx="449096" cy="91440"/>
        </a:xfrm>
        <a:custGeom>
          <a:avLst/>
          <a:gdLst/>
          <a:ahLst/>
          <a:cxnLst/>
          <a:rect l="0" t="0" r="0" b="0"/>
          <a:pathLst>
            <a:path>
              <a:moveTo>
                <a:pt x="0" y="45720"/>
              </a:moveTo>
              <a:lnTo>
                <a:pt x="44909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05464" y="1347652"/>
        <a:ext cx="23984" cy="4801"/>
      </dsp:txXfrm>
    </dsp:sp>
    <dsp:sp modelId="{0FA9DC52-31AE-491B-9CEB-16D6F5FA5AAD}">
      <dsp:nvSpPr>
        <dsp:cNvPr id="0" name=""/>
        <dsp:cNvSpPr/>
      </dsp:nvSpPr>
      <dsp:spPr>
        <a:xfrm>
          <a:off x="9072" y="724362"/>
          <a:ext cx="2085635" cy="12513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198" tIns="107275" rIns="102198" bIns="107275" numCol="1" spcCol="1270" anchor="ctr" anchorCtr="0">
          <a:noAutofit/>
        </a:bodyPr>
        <a:lstStyle/>
        <a:p>
          <a:pPr marL="0" lvl="0" indent="0" algn="ctr" defTabSz="533400">
            <a:lnSpc>
              <a:spcPct val="90000"/>
            </a:lnSpc>
            <a:spcBef>
              <a:spcPct val="0"/>
            </a:spcBef>
            <a:spcAft>
              <a:spcPct val="35000"/>
            </a:spcAft>
            <a:buNone/>
          </a:pPr>
          <a:r>
            <a:rPr lang="en-US" sz="1200" kern="1200"/>
            <a:t>1) String Literal</a:t>
          </a:r>
        </a:p>
      </dsp:txBody>
      <dsp:txXfrm>
        <a:off x="9072" y="724362"/>
        <a:ext cx="2085635" cy="1251381"/>
      </dsp:txXfrm>
    </dsp:sp>
    <dsp:sp modelId="{32DD8C6E-B99A-4D8E-9AE8-4F15018B597F}">
      <dsp:nvSpPr>
        <dsp:cNvPr id="0" name=""/>
        <dsp:cNvSpPr/>
      </dsp:nvSpPr>
      <dsp:spPr>
        <a:xfrm>
          <a:off x="4658240" y="1304332"/>
          <a:ext cx="449096" cy="91440"/>
        </a:xfrm>
        <a:custGeom>
          <a:avLst/>
          <a:gdLst/>
          <a:ahLst/>
          <a:cxnLst/>
          <a:rect l="0" t="0" r="0" b="0"/>
          <a:pathLst>
            <a:path>
              <a:moveTo>
                <a:pt x="0" y="45720"/>
              </a:moveTo>
              <a:lnTo>
                <a:pt x="44909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70795" y="1347652"/>
        <a:ext cx="23984" cy="4801"/>
      </dsp:txXfrm>
    </dsp:sp>
    <dsp:sp modelId="{E9A1B479-05DB-4828-B230-30B8F30EEADD}">
      <dsp:nvSpPr>
        <dsp:cNvPr id="0" name=""/>
        <dsp:cNvSpPr/>
      </dsp:nvSpPr>
      <dsp:spPr>
        <a:xfrm>
          <a:off x="2574404" y="724362"/>
          <a:ext cx="2085635" cy="12513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198" tIns="107275" rIns="102198" bIns="107275" numCol="1" spcCol="1270" anchor="ctr" anchorCtr="0">
          <a:noAutofit/>
        </a:bodyPr>
        <a:lstStyle/>
        <a:p>
          <a:pPr marL="0" lvl="0" indent="0" algn="ctr" defTabSz="533400">
            <a:lnSpc>
              <a:spcPct val="90000"/>
            </a:lnSpc>
            <a:spcBef>
              <a:spcPct val="0"/>
            </a:spcBef>
            <a:spcAft>
              <a:spcPct val="35000"/>
            </a:spcAft>
            <a:buNone/>
          </a:pPr>
          <a:r>
            <a:rPr lang="en-US" sz="1200" kern="1200"/>
            <a:t>Java String literal is created by using double quotes. For Example:</a:t>
          </a:r>
        </a:p>
      </dsp:txBody>
      <dsp:txXfrm>
        <a:off x="2574404" y="724362"/>
        <a:ext cx="2085635" cy="1251381"/>
      </dsp:txXfrm>
    </dsp:sp>
    <dsp:sp modelId="{FDBB719D-46C5-4F30-915A-B88031AD7ED6}">
      <dsp:nvSpPr>
        <dsp:cNvPr id="0" name=""/>
        <dsp:cNvSpPr/>
      </dsp:nvSpPr>
      <dsp:spPr>
        <a:xfrm>
          <a:off x="1051890" y="1973943"/>
          <a:ext cx="5130663" cy="449096"/>
        </a:xfrm>
        <a:custGeom>
          <a:avLst/>
          <a:gdLst/>
          <a:ahLst/>
          <a:cxnLst/>
          <a:rect l="0" t="0" r="0" b="0"/>
          <a:pathLst>
            <a:path>
              <a:moveTo>
                <a:pt x="5130663" y="0"/>
              </a:moveTo>
              <a:lnTo>
                <a:pt x="5130663" y="241648"/>
              </a:lnTo>
              <a:lnTo>
                <a:pt x="0" y="241648"/>
              </a:lnTo>
              <a:lnTo>
                <a:pt x="0" y="449096"/>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88396" y="2196090"/>
        <a:ext cx="257651" cy="4801"/>
      </dsp:txXfrm>
    </dsp:sp>
    <dsp:sp modelId="{FC8DDE94-6AFB-4472-8EA6-6719CA11D73D}">
      <dsp:nvSpPr>
        <dsp:cNvPr id="0" name=""/>
        <dsp:cNvSpPr/>
      </dsp:nvSpPr>
      <dsp:spPr>
        <a:xfrm>
          <a:off x="5139736" y="724362"/>
          <a:ext cx="2085635" cy="12513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198" tIns="107275" rIns="102198" bIns="107275" numCol="1" spcCol="1270" anchor="ctr" anchorCtr="0">
          <a:noAutofit/>
        </a:bodyPr>
        <a:lstStyle/>
        <a:p>
          <a:pPr marL="0" lvl="0" indent="0" algn="ctr" defTabSz="533400">
            <a:lnSpc>
              <a:spcPct val="90000"/>
            </a:lnSpc>
            <a:spcBef>
              <a:spcPct val="0"/>
            </a:spcBef>
            <a:spcAft>
              <a:spcPct val="35000"/>
            </a:spcAft>
            <a:buNone/>
          </a:pPr>
          <a:r>
            <a:rPr lang="en-IN" sz="1200" b="0" i="0" kern="1200"/>
            <a:t>String s="welcome";  </a:t>
          </a:r>
          <a:endParaRPr lang="en-US" sz="1200" kern="1200"/>
        </a:p>
      </dsp:txBody>
      <dsp:txXfrm>
        <a:off x="5139736" y="724362"/>
        <a:ext cx="2085635" cy="1251381"/>
      </dsp:txXfrm>
    </dsp:sp>
    <dsp:sp modelId="{636188B7-C007-4324-9549-981F877232EC}">
      <dsp:nvSpPr>
        <dsp:cNvPr id="0" name=""/>
        <dsp:cNvSpPr/>
      </dsp:nvSpPr>
      <dsp:spPr>
        <a:xfrm>
          <a:off x="2092908" y="3035410"/>
          <a:ext cx="449096" cy="91440"/>
        </a:xfrm>
        <a:custGeom>
          <a:avLst/>
          <a:gdLst/>
          <a:ahLst/>
          <a:cxnLst/>
          <a:rect l="0" t="0" r="0" b="0"/>
          <a:pathLst>
            <a:path>
              <a:moveTo>
                <a:pt x="0" y="45720"/>
              </a:moveTo>
              <a:lnTo>
                <a:pt x="44909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05464" y="3078729"/>
        <a:ext cx="23984" cy="4801"/>
      </dsp:txXfrm>
    </dsp:sp>
    <dsp:sp modelId="{16BDE105-0D52-4F4F-8FD6-918605AFA58D}">
      <dsp:nvSpPr>
        <dsp:cNvPr id="0" name=""/>
        <dsp:cNvSpPr/>
      </dsp:nvSpPr>
      <dsp:spPr>
        <a:xfrm>
          <a:off x="9072" y="2455439"/>
          <a:ext cx="2085635" cy="12513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198" tIns="107275" rIns="102198" bIns="107275" numCol="1" spcCol="1270" anchor="ctr" anchorCtr="0">
          <a:noAutofit/>
        </a:bodyPr>
        <a:lstStyle/>
        <a:p>
          <a:pPr marL="0" lvl="0" indent="0" algn="ctr" defTabSz="533400">
            <a:lnSpc>
              <a:spcPct val="90000"/>
            </a:lnSpc>
            <a:spcBef>
              <a:spcPct val="0"/>
            </a:spcBef>
            <a:spcAft>
              <a:spcPct val="35000"/>
            </a:spcAft>
            <a:buNone/>
          </a:pPr>
          <a:r>
            <a:rPr lang="en-US" sz="1200" b="0" i="0" kern="1200"/>
            <a:t>Each time you create a string literal, the JVM checks the "string constant pool" first.</a:t>
          </a:r>
          <a:endParaRPr lang="en-US" sz="1200" kern="1200"/>
        </a:p>
      </dsp:txBody>
      <dsp:txXfrm>
        <a:off x="9072" y="2455439"/>
        <a:ext cx="2085635" cy="1251381"/>
      </dsp:txXfrm>
    </dsp:sp>
    <dsp:sp modelId="{E9E4C766-B8C7-49E7-93F3-4A731728FC8D}">
      <dsp:nvSpPr>
        <dsp:cNvPr id="0" name=""/>
        <dsp:cNvSpPr/>
      </dsp:nvSpPr>
      <dsp:spPr>
        <a:xfrm>
          <a:off x="4658240" y="3035410"/>
          <a:ext cx="449096" cy="91440"/>
        </a:xfrm>
        <a:custGeom>
          <a:avLst/>
          <a:gdLst/>
          <a:ahLst/>
          <a:cxnLst/>
          <a:rect l="0" t="0" r="0" b="0"/>
          <a:pathLst>
            <a:path>
              <a:moveTo>
                <a:pt x="0" y="45720"/>
              </a:moveTo>
              <a:lnTo>
                <a:pt x="44909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70795" y="3078729"/>
        <a:ext cx="23984" cy="4801"/>
      </dsp:txXfrm>
    </dsp:sp>
    <dsp:sp modelId="{B7075520-4665-4E2E-8BF5-FA6117653622}">
      <dsp:nvSpPr>
        <dsp:cNvPr id="0" name=""/>
        <dsp:cNvSpPr/>
      </dsp:nvSpPr>
      <dsp:spPr>
        <a:xfrm>
          <a:off x="2574404" y="2455439"/>
          <a:ext cx="2085635" cy="12513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198" tIns="107275" rIns="102198" bIns="107275" numCol="1" spcCol="1270" anchor="ctr" anchorCtr="0">
          <a:noAutofit/>
        </a:bodyPr>
        <a:lstStyle/>
        <a:p>
          <a:pPr marL="0" lvl="0" indent="0" algn="ctr" defTabSz="533400">
            <a:lnSpc>
              <a:spcPct val="90000"/>
            </a:lnSpc>
            <a:spcBef>
              <a:spcPct val="0"/>
            </a:spcBef>
            <a:spcAft>
              <a:spcPct val="35000"/>
            </a:spcAft>
            <a:buNone/>
          </a:pPr>
          <a:r>
            <a:rPr lang="en-US" sz="1200" b="0" i="0" kern="1200"/>
            <a:t>If the string already exists in the pool, a reference to the pooled instance is returned. If the string doesn't exist in the pool, a new string instance is created and placed in the pool. For example:</a:t>
          </a:r>
          <a:endParaRPr lang="en-US" sz="1200" kern="1200"/>
        </a:p>
      </dsp:txBody>
      <dsp:txXfrm>
        <a:off x="2574404" y="2455439"/>
        <a:ext cx="2085635" cy="1251381"/>
      </dsp:txXfrm>
    </dsp:sp>
    <dsp:sp modelId="{13E4C7E3-55F7-452A-82CA-A5212D870F50}">
      <dsp:nvSpPr>
        <dsp:cNvPr id="0" name=""/>
        <dsp:cNvSpPr/>
      </dsp:nvSpPr>
      <dsp:spPr>
        <a:xfrm>
          <a:off x="1051890" y="3705021"/>
          <a:ext cx="5130663" cy="449096"/>
        </a:xfrm>
        <a:custGeom>
          <a:avLst/>
          <a:gdLst/>
          <a:ahLst/>
          <a:cxnLst/>
          <a:rect l="0" t="0" r="0" b="0"/>
          <a:pathLst>
            <a:path>
              <a:moveTo>
                <a:pt x="5130663" y="0"/>
              </a:moveTo>
              <a:lnTo>
                <a:pt x="5130663" y="241648"/>
              </a:lnTo>
              <a:lnTo>
                <a:pt x="0" y="241648"/>
              </a:lnTo>
              <a:lnTo>
                <a:pt x="0" y="449096"/>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88396" y="3927168"/>
        <a:ext cx="257651" cy="4801"/>
      </dsp:txXfrm>
    </dsp:sp>
    <dsp:sp modelId="{8766F1A1-322B-4A05-B89E-0E2FCF1B1721}">
      <dsp:nvSpPr>
        <dsp:cNvPr id="0" name=""/>
        <dsp:cNvSpPr/>
      </dsp:nvSpPr>
      <dsp:spPr>
        <a:xfrm>
          <a:off x="5139736" y="2455439"/>
          <a:ext cx="2085635" cy="12513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198" tIns="107275" rIns="102198" bIns="107275" numCol="1" spcCol="1270" anchor="ctr" anchorCtr="0">
          <a:noAutofit/>
        </a:bodyPr>
        <a:lstStyle/>
        <a:p>
          <a:pPr marL="0" lvl="0" indent="0" algn="ctr" defTabSz="533400">
            <a:lnSpc>
              <a:spcPct val="90000"/>
            </a:lnSpc>
            <a:spcBef>
              <a:spcPct val="0"/>
            </a:spcBef>
            <a:spcAft>
              <a:spcPct val="35000"/>
            </a:spcAft>
            <a:buNone/>
          </a:pPr>
          <a:r>
            <a:rPr lang="en-US" sz="1200" b="0" i="0" kern="1200"/>
            <a:t>String s1="Welcome";  </a:t>
          </a:r>
          <a:endParaRPr lang="en-US" sz="1200" kern="1200"/>
        </a:p>
      </dsp:txBody>
      <dsp:txXfrm>
        <a:off x="5139736" y="2455439"/>
        <a:ext cx="2085635" cy="1251381"/>
      </dsp:txXfrm>
    </dsp:sp>
    <dsp:sp modelId="{58891592-0695-44F8-AC66-D2462E92FA56}">
      <dsp:nvSpPr>
        <dsp:cNvPr id="0" name=""/>
        <dsp:cNvSpPr/>
      </dsp:nvSpPr>
      <dsp:spPr>
        <a:xfrm>
          <a:off x="9072" y="4186517"/>
          <a:ext cx="2085635" cy="12513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198" tIns="107275" rIns="102198" bIns="107275" numCol="1" spcCol="1270" anchor="ctr" anchorCtr="0">
          <a:noAutofit/>
        </a:bodyPr>
        <a:lstStyle/>
        <a:p>
          <a:pPr marL="0" lvl="0" indent="0" algn="ctr" defTabSz="533400">
            <a:lnSpc>
              <a:spcPct val="90000"/>
            </a:lnSpc>
            <a:spcBef>
              <a:spcPct val="0"/>
            </a:spcBef>
            <a:spcAft>
              <a:spcPct val="35000"/>
            </a:spcAft>
            <a:buNone/>
          </a:pPr>
          <a:r>
            <a:rPr lang="en-US" sz="1200" b="0" i="0" kern="1200"/>
            <a:t>String s2="Welcome";//It doesn't create a new instance  </a:t>
          </a:r>
          <a:endParaRPr lang="en-US" sz="1200" kern="1200"/>
        </a:p>
      </dsp:txBody>
      <dsp:txXfrm>
        <a:off x="9072" y="4186517"/>
        <a:ext cx="2085635" cy="12513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DBDB45-C55F-465A-8EE1-9612E9A55DD8}">
      <dsp:nvSpPr>
        <dsp:cNvPr id="0" name=""/>
        <dsp:cNvSpPr/>
      </dsp:nvSpPr>
      <dsp:spPr>
        <a:xfrm>
          <a:off x="0" y="1231720"/>
          <a:ext cx="6172199" cy="7765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2) By new keyword</a:t>
          </a:r>
          <a:endParaRPr lang="en-US" sz="1400" kern="1200"/>
        </a:p>
      </dsp:txBody>
      <dsp:txXfrm>
        <a:off x="37906" y="1269626"/>
        <a:ext cx="6096387" cy="700702"/>
      </dsp:txXfrm>
    </dsp:sp>
    <dsp:sp modelId="{C87953DC-6550-49BB-B674-F1987FA93B67}">
      <dsp:nvSpPr>
        <dsp:cNvPr id="0" name=""/>
        <dsp:cNvSpPr/>
      </dsp:nvSpPr>
      <dsp:spPr>
        <a:xfrm>
          <a:off x="0" y="2048555"/>
          <a:ext cx="6172199" cy="7765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String s=</a:t>
          </a:r>
          <a:r>
            <a:rPr lang="en-US" sz="1400" b="1" i="0" kern="1200"/>
            <a:t>new</a:t>
          </a:r>
          <a:r>
            <a:rPr lang="en-US" sz="1400" b="0" i="0" kern="1200"/>
            <a:t> String("Welcome");//creates two objects and one reference variable  </a:t>
          </a:r>
          <a:endParaRPr lang="en-US" sz="1400" kern="1200"/>
        </a:p>
      </dsp:txBody>
      <dsp:txXfrm>
        <a:off x="37906" y="2086461"/>
        <a:ext cx="6096387" cy="700702"/>
      </dsp:txXfrm>
    </dsp:sp>
    <dsp:sp modelId="{34243D87-8308-4CC6-B372-E4DB51993BE1}">
      <dsp:nvSpPr>
        <dsp:cNvPr id="0" name=""/>
        <dsp:cNvSpPr/>
      </dsp:nvSpPr>
      <dsp:spPr>
        <a:xfrm>
          <a:off x="0" y="2865389"/>
          <a:ext cx="6172199" cy="7765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In such case, </a:t>
          </a:r>
          <a:r>
            <a:rPr lang="en-US" sz="1400" b="0" i="0" kern="1200">
              <a:hlinkClick xmlns:r="http://schemas.openxmlformats.org/officeDocument/2006/relationships" r:id="rId1"/>
            </a:rPr>
            <a:t>JVM</a:t>
          </a:r>
          <a:r>
            <a:rPr lang="en-US" sz="1400" b="0" i="0" kern="1200"/>
            <a:t> will create a new string object in normal (non-pool) heap memory, and the literal "Welcome" will be placed in the string constant pool. The variable s will refer to the object in a heap (non-pool).</a:t>
          </a:r>
          <a:endParaRPr lang="en-US" sz="1400" kern="1200"/>
        </a:p>
      </dsp:txBody>
      <dsp:txXfrm>
        <a:off x="37906" y="2903295"/>
        <a:ext cx="6096387" cy="700702"/>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2E4E-C0FC-454F-8535-27970B16D6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7588AF-CC90-40FC-B77F-352BC8423B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6C7399-45A4-4500-8640-1C144D32FF89}"/>
              </a:ext>
            </a:extLst>
          </p:cNvPr>
          <p:cNvSpPr>
            <a:spLocks noGrp="1"/>
          </p:cNvSpPr>
          <p:nvPr>
            <p:ph type="dt" sz="half" idx="10"/>
          </p:nvPr>
        </p:nvSpPr>
        <p:spPr/>
        <p:txBody>
          <a:bodyPr/>
          <a:lstStyle/>
          <a:p>
            <a:fld id="{568A6326-F8BA-4FF4-AFF4-5D6088A95C3F}" type="datetimeFigureOut">
              <a:rPr lang="en-IN" smtClean="0"/>
              <a:t>26-08-2022</a:t>
            </a:fld>
            <a:endParaRPr lang="en-IN"/>
          </a:p>
        </p:txBody>
      </p:sp>
      <p:sp>
        <p:nvSpPr>
          <p:cNvPr id="5" name="Footer Placeholder 4">
            <a:extLst>
              <a:ext uri="{FF2B5EF4-FFF2-40B4-BE49-F238E27FC236}">
                <a16:creationId xmlns:a16="http://schemas.microsoft.com/office/drawing/2014/main" id="{0A4AC71B-4AC4-4232-8B3A-B55ED8AFF6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CBB337-4AEC-41AF-8867-2F3DF479E3C5}"/>
              </a:ext>
            </a:extLst>
          </p:cNvPr>
          <p:cNvSpPr>
            <a:spLocks noGrp="1"/>
          </p:cNvSpPr>
          <p:nvPr>
            <p:ph type="sldNum" sz="quarter" idx="12"/>
          </p:nvPr>
        </p:nvSpPr>
        <p:spPr/>
        <p:txBody>
          <a:bodyPr/>
          <a:lstStyle/>
          <a:p>
            <a:fld id="{1EA77AB4-01CB-4651-A487-5272ADC4F1E8}" type="slidenum">
              <a:rPr lang="en-IN" smtClean="0"/>
              <a:t>‹#›</a:t>
            </a:fld>
            <a:endParaRPr lang="en-IN"/>
          </a:p>
        </p:txBody>
      </p:sp>
    </p:spTree>
    <p:extLst>
      <p:ext uri="{BB962C8B-B14F-4D97-AF65-F5344CB8AC3E}">
        <p14:creationId xmlns:p14="http://schemas.microsoft.com/office/powerpoint/2010/main" val="3340952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74B0D-D385-4C26-85CA-C5CEEE4933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EBB007-F8D6-409A-92EC-5E914C1A95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394C71-686D-4571-BA32-BEA1A69FBCF4}"/>
              </a:ext>
            </a:extLst>
          </p:cNvPr>
          <p:cNvSpPr>
            <a:spLocks noGrp="1"/>
          </p:cNvSpPr>
          <p:nvPr>
            <p:ph type="dt" sz="half" idx="10"/>
          </p:nvPr>
        </p:nvSpPr>
        <p:spPr/>
        <p:txBody>
          <a:bodyPr/>
          <a:lstStyle/>
          <a:p>
            <a:fld id="{568A6326-F8BA-4FF4-AFF4-5D6088A95C3F}" type="datetimeFigureOut">
              <a:rPr lang="en-IN" smtClean="0"/>
              <a:t>26-08-2022</a:t>
            </a:fld>
            <a:endParaRPr lang="en-IN"/>
          </a:p>
        </p:txBody>
      </p:sp>
      <p:sp>
        <p:nvSpPr>
          <p:cNvPr id="5" name="Footer Placeholder 4">
            <a:extLst>
              <a:ext uri="{FF2B5EF4-FFF2-40B4-BE49-F238E27FC236}">
                <a16:creationId xmlns:a16="http://schemas.microsoft.com/office/drawing/2014/main" id="{F3CC37FF-D206-477A-9276-CFB9D5961B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69E68D-9CC8-4FDD-BD2E-C2117F0518F9}"/>
              </a:ext>
            </a:extLst>
          </p:cNvPr>
          <p:cNvSpPr>
            <a:spLocks noGrp="1"/>
          </p:cNvSpPr>
          <p:nvPr>
            <p:ph type="sldNum" sz="quarter" idx="12"/>
          </p:nvPr>
        </p:nvSpPr>
        <p:spPr/>
        <p:txBody>
          <a:bodyPr/>
          <a:lstStyle/>
          <a:p>
            <a:fld id="{1EA77AB4-01CB-4651-A487-5272ADC4F1E8}" type="slidenum">
              <a:rPr lang="en-IN" smtClean="0"/>
              <a:t>‹#›</a:t>
            </a:fld>
            <a:endParaRPr lang="en-IN"/>
          </a:p>
        </p:txBody>
      </p:sp>
    </p:spTree>
    <p:extLst>
      <p:ext uri="{BB962C8B-B14F-4D97-AF65-F5344CB8AC3E}">
        <p14:creationId xmlns:p14="http://schemas.microsoft.com/office/powerpoint/2010/main" val="51099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444AE9-ACCC-48AA-A382-E2C2D081ED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628099-29C1-4E26-97B8-327919EB37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A434DB-2533-48C7-BA27-1A42E7AEDB60}"/>
              </a:ext>
            </a:extLst>
          </p:cNvPr>
          <p:cNvSpPr>
            <a:spLocks noGrp="1"/>
          </p:cNvSpPr>
          <p:nvPr>
            <p:ph type="dt" sz="half" idx="10"/>
          </p:nvPr>
        </p:nvSpPr>
        <p:spPr/>
        <p:txBody>
          <a:bodyPr/>
          <a:lstStyle/>
          <a:p>
            <a:fld id="{568A6326-F8BA-4FF4-AFF4-5D6088A95C3F}" type="datetimeFigureOut">
              <a:rPr lang="en-IN" smtClean="0"/>
              <a:t>26-08-2022</a:t>
            </a:fld>
            <a:endParaRPr lang="en-IN"/>
          </a:p>
        </p:txBody>
      </p:sp>
      <p:sp>
        <p:nvSpPr>
          <p:cNvPr id="5" name="Footer Placeholder 4">
            <a:extLst>
              <a:ext uri="{FF2B5EF4-FFF2-40B4-BE49-F238E27FC236}">
                <a16:creationId xmlns:a16="http://schemas.microsoft.com/office/drawing/2014/main" id="{CA3F9AF5-8852-4364-A1EA-DD2B5EE5C9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9485A3-7C26-4A4F-BDDB-6FCA007C4BDB}"/>
              </a:ext>
            </a:extLst>
          </p:cNvPr>
          <p:cNvSpPr>
            <a:spLocks noGrp="1"/>
          </p:cNvSpPr>
          <p:nvPr>
            <p:ph type="sldNum" sz="quarter" idx="12"/>
          </p:nvPr>
        </p:nvSpPr>
        <p:spPr/>
        <p:txBody>
          <a:bodyPr/>
          <a:lstStyle/>
          <a:p>
            <a:fld id="{1EA77AB4-01CB-4651-A487-5272ADC4F1E8}" type="slidenum">
              <a:rPr lang="en-IN" smtClean="0"/>
              <a:t>‹#›</a:t>
            </a:fld>
            <a:endParaRPr lang="en-IN"/>
          </a:p>
        </p:txBody>
      </p:sp>
    </p:spTree>
    <p:extLst>
      <p:ext uri="{BB962C8B-B14F-4D97-AF65-F5344CB8AC3E}">
        <p14:creationId xmlns:p14="http://schemas.microsoft.com/office/powerpoint/2010/main" val="2555555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F7EC0-C964-4559-ABD5-975A95A8FA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4D7EDA-796B-4CE2-A9A3-6925AB6047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886622-58FC-45F7-8B00-9CD0F6AB42FD}"/>
              </a:ext>
            </a:extLst>
          </p:cNvPr>
          <p:cNvSpPr>
            <a:spLocks noGrp="1"/>
          </p:cNvSpPr>
          <p:nvPr>
            <p:ph type="dt" sz="half" idx="10"/>
          </p:nvPr>
        </p:nvSpPr>
        <p:spPr/>
        <p:txBody>
          <a:bodyPr/>
          <a:lstStyle/>
          <a:p>
            <a:fld id="{568A6326-F8BA-4FF4-AFF4-5D6088A95C3F}" type="datetimeFigureOut">
              <a:rPr lang="en-IN" smtClean="0"/>
              <a:t>26-08-2022</a:t>
            </a:fld>
            <a:endParaRPr lang="en-IN"/>
          </a:p>
        </p:txBody>
      </p:sp>
      <p:sp>
        <p:nvSpPr>
          <p:cNvPr id="5" name="Footer Placeholder 4">
            <a:extLst>
              <a:ext uri="{FF2B5EF4-FFF2-40B4-BE49-F238E27FC236}">
                <a16:creationId xmlns:a16="http://schemas.microsoft.com/office/drawing/2014/main" id="{B4DD4B2B-556F-4640-B86D-5B15B18522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89356E-5C4A-4DFB-A33F-80260971219E}"/>
              </a:ext>
            </a:extLst>
          </p:cNvPr>
          <p:cNvSpPr>
            <a:spLocks noGrp="1"/>
          </p:cNvSpPr>
          <p:nvPr>
            <p:ph type="sldNum" sz="quarter" idx="12"/>
          </p:nvPr>
        </p:nvSpPr>
        <p:spPr/>
        <p:txBody>
          <a:bodyPr/>
          <a:lstStyle/>
          <a:p>
            <a:fld id="{1EA77AB4-01CB-4651-A487-5272ADC4F1E8}" type="slidenum">
              <a:rPr lang="en-IN" smtClean="0"/>
              <a:t>‹#›</a:t>
            </a:fld>
            <a:endParaRPr lang="en-IN"/>
          </a:p>
        </p:txBody>
      </p:sp>
    </p:spTree>
    <p:extLst>
      <p:ext uri="{BB962C8B-B14F-4D97-AF65-F5344CB8AC3E}">
        <p14:creationId xmlns:p14="http://schemas.microsoft.com/office/powerpoint/2010/main" val="1951240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1F585-73B0-4368-992F-A34AFC3192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4F5345-26CC-4F8C-AFFF-6A0E9DA5A4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9D2A96-EDC0-4CDD-9C4B-6F0AE6F50AA0}"/>
              </a:ext>
            </a:extLst>
          </p:cNvPr>
          <p:cNvSpPr>
            <a:spLocks noGrp="1"/>
          </p:cNvSpPr>
          <p:nvPr>
            <p:ph type="dt" sz="half" idx="10"/>
          </p:nvPr>
        </p:nvSpPr>
        <p:spPr/>
        <p:txBody>
          <a:bodyPr/>
          <a:lstStyle/>
          <a:p>
            <a:fld id="{568A6326-F8BA-4FF4-AFF4-5D6088A95C3F}" type="datetimeFigureOut">
              <a:rPr lang="en-IN" smtClean="0"/>
              <a:t>26-08-2022</a:t>
            </a:fld>
            <a:endParaRPr lang="en-IN"/>
          </a:p>
        </p:txBody>
      </p:sp>
      <p:sp>
        <p:nvSpPr>
          <p:cNvPr id="5" name="Footer Placeholder 4">
            <a:extLst>
              <a:ext uri="{FF2B5EF4-FFF2-40B4-BE49-F238E27FC236}">
                <a16:creationId xmlns:a16="http://schemas.microsoft.com/office/drawing/2014/main" id="{5D1B750C-876C-4974-BECD-5EEC93D433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404A0E-3EA4-4CED-905A-69AE11F5B277}"/>
              </a:ext>
            </a:extLst>
          </p:cNvPr>
          <p:cNvSpPr>
            <a:spLocks noGrp="1"/>
          </p:cNvSpPr>
          <p:nvPr>
            <p:ph type="sldNum" sz="quarter" idx="12"/>
          </p:nvPr>
        </p:nvSpPr>
        <p:spPr/>
        <p:txBody>
          <a:bodyPr/>
          <a:lstStyle/>
          <a:p>
            <a:fld id="{1EA77AB4-01CB-4651-A487-5272ADC4F1E8}" type="slidenum">
              <a:rPr lang="en-IN" smtClean="0"/>
              <a:t>‹#›</a:t>
            </a:fld>
            <a:endParaRPr lang="en-IN"/>
          </a:p>
        </p:txBody>
      </p:sp>
    </p:spTree>
    <p:extLst>
      <p:ext uri="{BB962C8B-B14F-4D97-AF65-F5344CB8AC3E}">
        <p14:creationId xmlns:p14="http://schemas.microsoft.com/office/powerpoint/2010/main" val="3943271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1949-43BB-451E-A844-AEE3609996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825EC4-5F21-487B-A745-D71A224138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E0B002-6B62-4016-8726-E388EAC57A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166457-73B4-46F1-8355-FB191E422F74}"/>
              </a:ext>
            </a:extLst>
          </p:cNvPr>
          <p:cNvSpPr>
            <a:spLocks noGrp="1"/>
          </p:cNvSpPr>
          <p:nvPr>
            <p:ph type="dt" sz="half" idx="10"/>
          </p:nvPr>
        </p:nvSpPr>
        <p:spPr/>
        <p:txBody>
          <a:bodyPr/>
          <a:lstStyle/>
          <a:p>
            <a:fld id="{568A6326-F8BA-4FF4-AFF4-5D6088A95C3F}" type="datetimeFigureOut">
              <a:rPr lang="en-IN" smtClean="0"/>
              <a:t>26-08-2022</a:t>
            </a:fld>
            <a:endParaRPr lang="en-IN"/>
          </a:p>
        </p:txBody>
      </p:sp>
      <p:sp>
        <p:nvSpPr>
          <p:cNvPr id="6" name="Footer Placeholder 5">
            <a:extLst>
              <a:ext uri="{FF2B5EF4-FFF2-40B4-BE49-F238E27FC236}">
                <a16:creationId xmlns:a16="http://schemas.microsoft.com/office/drawing/2014/main" id="{6860D39D-4B46-43DB-A031-66CF0D4525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D0BF0C-8766-4D91-A3E5-143EE8D29F18}"/>
              </a:ext>
            </a:extLst>
          </p:cNvPr>
          <p:cNvSpPr>
            <a:spLocks noGrp="1"/>
          </p:cNvSpPr>
          <p:nvPr>
            <p:ph type="sldNum" sz="quarter" idx="12"/>
          </p:nvPr>
        </p:nvSpPr>
        <p:spPr/>
        <p:txBody>
          <a:bodyPr/>
          <a:lstStyle/>
          <a:p>
            <a:fld id="{1EA77AB4-01CB-4651-A487-5272ADC4F1E8}" type="slidenum">
              <a:rPr lang="en-IN" smtClean="0"/>
              <a:t>‹#›</a:t>
            </a:fld>
            <a:endParaRPr lang="en-IN"/>
          </a:p>
        </p:txBody>
      </p:sp>
    </p:spTree>
    <p:extLst>
      <p:ext uri="{BB962C8B-B14F-4D97-AF65-F5344CB8AC3E}">
        <p14:creationId xmlns:p14="http://schemas.microsoft.com/office/powerpoint/2010/main" val="3100645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C5BE-DE01-4518-B133-BF86FA8BDF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116C5D-3B75-4248-8E5F-B093EE86F9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4DEAF9-6638-4E0E-B318-2E72277E46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CD2DEA-4473-45EF-93C8-F1E1394E2D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F05A52-2823-40C4-8956-C59B88D4AE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F1630A-F4C5-4BB2-9B06-2D5A8509AE19}"/>
              </a:ext>
            </a:extLst>
          </p:cNvPr>
          <p:cNvSpPr>
            <a:spLocks noGrp="1"/>
          </p:cNvSpPr>
          <p:nvPr>
            <p:ph type="dt" sz="half" idx="10"/>
          </p:nvPr>
        </p:nvSpPr>
        <p:spPr/>
        <p:txBody>
          <a:bodyPr/>
          <a:lstStyle/>
          <a:p>
            <a:fld id="{568A6326-F8BA-4FF4-AFF4-5D6088A95C3F}" type="datetimeFigureOut">
              <a:rPr lang="en-IN" smtClean="0"/>
              <a:t>26-08-2022</a:t>
            </a:fld>
            <a:endParaRPr lang="en-IN"/>
          </a:p>
        </p:txBody>
      </p:sp>
      <p:sp>
        <p:nvSpPr>
          <p:cNvPr id="8" name="Footer Placeholder 7">
            <a:extLst>
              <a:ext uri="{FF2B5EF4-FFF2-40B4-BE49-F238E27FC236}">
                <a16:creationId xmlns:a16="http://schemas.microsoft.com/office/drawing/2014/main" id="{4BF8EC5B-81CE-4937-B4E9-CF0B4A1DC3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55FABA-85DD-4CF0-B8A5-8B936A91FC10}"/>
              </a:ext>
            </a:extLst>
          </p:cNvPr>
          <p:cNvSpPr>
            <a:spLocks noGrp="1"/>
          </p:cNvSpPr>
          <p:nvPr>
            <p:ph type="sldNum" sz="quarter" idx="12"/>
          </p:nvPr>
        </p:nvSpPr>
        <p:spPr/>
        <p:txBody>
          <a:bodyPr/>
          <a:lstStyle/>
          <a:p>
            <a:fld id="{1EA77AB4-01CB-4651-A487-5272ADC4F1E8}" type="slidenum">
              <a:rPr lang="en-IN" smtClean="0"/>
              <a:t>‹#›</a:t>
            </a:fld>
            <a:endParaRPr lang="en-IN"/>
          </a:p>
        </p:txBody>
      </p:sp>
    </p:spTree>
    <p:extLst>
      <p:ext uri="{BB962C8B-B14F-4D97-AF65-F5344CB8AC3E}">
        <p14:creationId xmlns:p14="http://schemas.microsoft.com/office/powerpoint/2010/main" val="618129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20A24-DFA1-4C0F-8E12-9B6AC00216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5FB163-06BD-4291-8F4E-FF9F492DF80F}"/>
              </a:ext>
            </a:extLst>
          </p:cNvPr>
          <p:cNvSpPr>
            <a:spLocks noGrp="1"/>
          </p:cNvSpPr>
          <p:nvPr>
            <p:ph type="dt" sz="half" idx="10"/>
          </p:nvPr>
        </p:nvSpPr>
        <p:spPr/>
        <p:txBody>
          <a:bodyPr/>
          <a:lstStyle/>
          <a:p>
            <a:fld id="{568A6326-F8BA-4FF4-AFF4-5D6088A95C3F}" type="datetimeFigureOut">
              <a:rPr lang="en-IN" smtClean="0"/>
              <a:t>26-08-2022</a:t>
            </a:fld>
            <a:endParaRPr lang="en-IN"/>
          </a:p>
        </p:txBody>
      </p:sp>
      <p:sp>
        <p:nvSpPr>
          <p:cNvPr id="4" name="Footer Placeholder 3">
            <a:extLst>
              <a:ext uri="{FF2B5EF4-FFF2-40B4-BE49-F238E27FC236}">
                <a16:creationId xmlns:a16="http://schemas.microsoft.com/office/drawing/2014/main" id="{825E533D-B64C-4A6E-9904-3550F7249D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AEE501-E0C9-43B4-A89F-8D9F10AEFE1F}"/>
              </a:ext>
            </a:extLst>
          </p:cNvPr>
          <p:cNvSpPr>
            <a:spLocks noGrp="1"/>
          </p:cNvSpPr>
          <p:nvPr>
            <p:ph type="sldNum" sz="quarter" idx="12"/>
          </p:nvPr>
        </p:nvSpPr>
        <p:spPr/>
        <p:txBody>
          <a:bodyPr/>
          <a:lstStyle/>
          <a:p>
            <a:fld id="{1EA77AB4-01CB-4651-A487-5272ADC4F1E8}" type="slidenum">
              <a:rPr lang="en-IN" smtClean="0"/>
              <a:t>‹#›</a:t>
            </a:fld>
            <a:endParaRPr lang="en-IN"/>
          </a:p>
        </p:txBody>
      </p:sp>
    </p:spTree>
    <p:extLst>
      <p:ext uri="{BB962C8B-B14F-4D97-AF65-F5344CB8AC3E}">
        <p14:creationId xmlns:p14="http://schemas.microsoft.com/office/powerpoint/2010/main" val="483840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F470A4-0FF2-4F63-81A3-3D6A6E1872A8}"/>
              </a:ext>
            </a:extLst>
          </p:cNvPr>
          <p:cNvSpPr>
            <a:spLocks noGrp="1"/>
          </p:cNvSpPr>
          <p:nvPr>
            <p:ph type="dt" sz="half" idx="10"/>
          </p:nvPr>
        </p:nvSpPr>
        <p:spPr/>
        <p:txBody>
          <a:bodyPr/>
          <a:lstStyle/>
          <a:p>
            <a:fld id="{568A6326-F8BA-4FF4-AFF4-5D6088A95C3F}" type="datetimeFigureOut">
              <a:rPr lang="en-IN" smtClean="0"/>
              <a:t>26-08-2022</a:t>
            </a:fld>
            <a:endParaRPr lang="en-IN"/>
          </a:p>
        </p:txBody>
      </p:sp>
      <p:sp>
        <p:nvSpPr>
          <p:cNvPr id="3" name="Footer Placeholder 2">
            <a:extLst>
              <a:ext uri="{FF2B5EF4-FFF2-40B4-BE49-F238E27FC236}">
                <a16:creationId xmlns:a16="http://schemas.microsoft.com/office/drawing/2014/main" id="{01EA9A3B-2850-47EF-84A0-1C4935D077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C5740D8-C0EA-4B64-AC90-4E861EBBB4A4}"/>
              </a:ext>
            </a:extLst>
          </p:cNvPr>
          <p:cNvSpPr>
            <a:spLocks noGrp="1"/>
          </p:cNvSpPr>
          <p:nvPr>
            <p:ph type="sldNum" sz="quarter" idx="12"/>
          </p:nvPr>
        </p:nvSpPr>
        <p:spPr/>
        <p:txBody>
          <a:bodyPr/>
          <a:lstStyle/>
          <a:p>
            <a:fld id="{1EA77AB4-01CB-4651-A487-5272ADC4F1E8}" type="slidenum">
              <a:rPr lang="en-IN" smtClean="0"/>
              <a:t>‹#›</a:t>
            </a:fld>
            <a:endParaRPr lang="en-IN"/>
          </a:p>
        </p:txBody>
      </p:sp>
    </p:spTree>
    <p:extLst>
      <p:ext uri="{BB962C8B-B14F-4D97-AF65-F5344CB8AC3E}">
        <p14:creationId xmlns:p14="http://schemas.microsoft.com/office/powerpoint/2010/main" val="112540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F8A5-4D76-41C1-9B46-482E75884F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854F9F-08A6-40EA-A369-8EEFC0E92B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E44DD0F-88B4-4E16-B4ED-81FA38EECB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52F0B8-233A-4DF9-A253-FC52AF3487D6}"/>
              </a:ext>
            </a:extLst>
          </p:cNvPr>
          <p:cNvSpPr>
            <a:spLocks noGrp="1"/>
          </p:cNvSpPr>
          <p:nvPr>
            <p:ph type="dt" sz="half" idx="10"/>
          </p:nvPr>
        </p:nvSpPr>
        <p:spPr/>
        <p:txBody>
          <a:bodyPr/>
          <a:lstStyle/>
          <a:p>
            <a:fld id="{568A6326-F8BA-4FF4-AFF4-5D6088A95C3F}" type="datetimeFigureOut">
              <a:rPr lang="en-IN" smtClean="0"/>
              <a:t>26-08-2022</a:t>
            </a:fld>
            <a:endParaRPr lang="en-IN"/>
          </a:p>
        </p:txBody>
      </p:sp>
      <p:sp>
        <p:nvSpPr>
          <p:cNvPr id="6" name="Footer Placeholder 5">
            <a:extLst>
              <a:ext uri="{FF2B5EF4-FFF2-40B4-BE49-F238E27FC236}">
                <a16:creationId xmlns:a16="http://schemas.microsoft.com/office/drawing/2014/main" id="{4C3CC065-880F-4D81-98A7-72C7B3FA0C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2FF6FF-ACD1-489C-8F9C-BC7E8A0AB178}"/>
              </a:ext>
            </a:extLst>
          </p:cNvPr>
          <p:cNvSpPr>
            <a:spLocks noGrp="1"/>
          </p:cNvSpPr>
          <p:nvPr>
            <p:ph type="sldNum" sz="quarter" idx="12"/>
          </p:nvPr>
        </p:nvSpPr>
        <p:spPr/>
        <p:txBody>
          <a:bodyPr/>
          <a:lstStyle/>
          <a:p>
            <a:fld id="{1EA77AB4-01CB-4651-A487-5272ADC4F1E8}" type="slidenum">
              <a:rPr lang="en-IN" smtClean="0"/>
              <a:t>‹#›</a:t>
            </a:fld>
            <a:endParaRPr lang="en-IN"/>
          </a:p>
        </p:txBody>
      </p:sp>
    </p:spTree>
    <p:extLst>
      <p:ext uri="{BB962C8B-B14F-4D97-AF65-F5344CB8AC3E}">
        <p14:creationId xmlns:p14="http://schemas.microsoft.com/office/powerpoint/2010/main" val="2442495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483A-D59E-43EC-92F7-AF034711AB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E23C83-CE78-46B5-940D-F1F74425B1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8412D9-CA41-45C1-9D6C-1471DB7CC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2025F-1C53-4514-85A4-E1D776410BD9}"/>
              </a:ext>
            </a:extLst>
          </p:cNvPr>
          <p:cNvSpPr>
            <a:spLocks noGrp="1"/>
          </p:cNvSpPr>
          <p:nvPr>
            <p:ph type="dt" sz="half" idx="10"/>
          </p:nvPr>
        </p:nvSpPr>
        <p:spPr/>
        <p:txBody>
          <a:bodyPr/>
          <a:lstStyle/>
          <a:p>
            <a:fld id="{568A6326-F8BA-4FF4-AFF4-5D6088A95C3F}" type="datetimeFigureOut">
              <a:rPr lang="en-IN" smtClean="0"/>
              <a:t>26-08-2022</a:t>
            </a:fld>
            <a:endParaRPr lang="en-IN"/>
          </a:p>
        </p:txBody>
      </p:sp>
      <p:sp>
        <p:nvSpPr>
          <p:cNvPr id="6" name="Footer Placeholder 5">
            <a:extLst>
              <a:ext uri="{FF2B5EF4-FFF2-40B4-BE49-F238E27FC236}">
                <a16:creationId xmlns:a16="http://schemas.microsoft.com/office/drawing/2014/main" id="{A9116F27-C3E7-40DC-AD8B-3A8B2658F2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08778A-2069-4F60-ABFA-F468C783B1A5}"/>
              </a:ext>
            </a:extLst>
          </p:cNvPr>
          <p:cNvSpPr>
            <a:spLocks noGrp="1"/>
          </p:cNvSpPr>
          <p:nvPr>
            <p:ph type="sldNum" sz="quarter" idx="12"/>
          </p:nvPr>
        </p:nvSpPr>
        <p:spPr/>
        <p:txBody>
          <a:bodyPr/>
          <a:lstStyle/>
          <a:p>
            <a:fld id="{1EA77AB4-01CB-4651-A487-5272ADC4F1E8}" type="slidenum">
              <a:rPr lang="en-IN" smtClean="0"/>
              <a:t>‹#›</a:t>
            </a:fld>
            <a:endParaRPr lang="en-IN"/>
          </a:p>
        </p:txBody>
      </p:sp>
    </p:spTree>
    <p:extLst>
      <p:ext uri="{BB962C8B-B14F-4D97-AF65-F5344CB8AC3E}">
        <p14:creationId xmlns:p14="http://schemas.microsoft.com/office/powerpoint/2010/main" val="149686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5E4654-E8A7-4D41-8766-C091EF87D5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65CF34-89CB-42B5-AFFA-E9B06E1FDF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963C4D-84B3-4D5C-B21E-A499F8BDD5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A6326-F8BA-4FF4-AFF4-5D6088A95C3F}" type="datetimeFigureOut">
              <a:rPr lang="en-IN" smtClean="0"/>
              <a:t>26-08-2022</a:t>
            </a:fld>
            <a:endParaRPr lang="en-IN"/>
          </a:p>
        </p:txBody>
      </p:sp>
      <p:sp>
        <p:nvSpPr>
          <p:cNvPr id="5" name="Footer Placeholder 4">
            <a:extLst>
              <a:ext uri="{FF2B5EF4-FFF2-40B4-BE49-F238E27FC236}">
                <a16:creationId xmlns:a16="http://schemas.microsoft.com/office/drawing/2014/main" id="{ED9533DB-3AC7-4662-ABEC-5E9BB2497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827300-8F2B-4F5F-9F29-568315D2FD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A77AB4-01CB-4651-A487-5272ADC4F1E8}" type="slidenum">
              <a:rPr lang="en-IN" smtClean="0"/>
              <a:t>‹#›</a:t>
            </a:fld>
            <a:endParaRPr lang="en-IN"/>
          </a:p>
        </p:txBody>
      </p:sp>
    </p:spTree>
    <p:extLst>
      <p:ext uri="{BB962C8B-B14F-4D97-AF65-F5344CB8AC3E}">
        <p14:creationId xmlns:p14="http://schemas.microsoft.com/office/powerpoint/2010/main" val="1958785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hyperlink" Target="https://www.javatpoint.com/array-in-java"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hyperlink" Target="https://www.javatpoint.com/interface-in-java"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javatpoint.com/StringBuilder-class" TargetMode="External"/><Relationship Id="rId2" Type="http://schemas.openxmlformats.org/officeDocument/2006/relationships/hyperlink" Target="https://www.javatpoint.com/StringBuffer-class" TargetMode="Externa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8" Type="http://schemas.openxmlformats.org/officeDocument/2006/relationships/hyperlink" Target="https://www.javatpoint.com/java-string-equals" TargetMode="External"/><Relationship Id="rId3" Type="http://schemas.openxmlformats.org/officeDocument/2006/relationships/hyperlink" Target="https://www.javatpoint.com/java-string-length" TargetMode="External"/><Relationship Id="rId7" Type="http://schemas.openxmlformats.org/officeDocument/2006/relationships/hyperlink" Target="https://www.javatpoint.com/java-string-join" TargetMode="External"/><Relationship Id="rId12" Type="http://schemas.openxmlformats.org/officeDocument/2006/relationships/hyperlink" Target="https://www.javatpoint.com/java-string-equalsignorecase" TargetMode="External"/><Relationship Id="rId2" Type="http://schemas.openxmlformats.org/officeDocument/2006/relationships/hyperlink" Target="https://www.javatpoint.com/java-string-charat" TargetMode="External"/><Relationship Id="rId1" Type="http://schemas.openxmlformats.org/officeDocument/2006/relationships/slideLayout" Target="../slideLayouts/slideLayout2.xml"/><Relationship Id="rId6" Type="http://schemas.openxmlformats.org/officeDocument/2006/relationships/hyperlink" Target="https://www.javatpoint.com/java-string-contains" TargetMode="External"/><Relationship Id="rId11" Type="http://schemas.openxmlformats.org/officeDocument/2006/relationships/hyperlink" Target="https://www.javatpoint.com/java-string-replace" TargetMode="External"/><Relationship Id="rId5" Type="http://schemas.openxmlformats.org/officeDocument/2006/relationships/hyperlink" Target="https://www.javatpoint.com/java-string-substring" TargetMode="External"/><Relationship Id="rId10" Type="http://schemas.openxmlformats.org/officeDocument/2006/relationships/hyperlink" Target="https://www.javatpoint.com/java-string-concat" TargetMode="External"/><Relationship Id="rId4" Type="http://schemas.openxmlformats.org/officeDocument/2006/relationships/hyperlink" Target="https://www.javatpoint.com/java-string-format" TargetMode="External"/><Relationship Id="rId9" Type="http://schemas.openxmlformats.org/officeDocument/2006/relationships/hyperlink" Target="https://www.javatpoint.com/java-string-isempty"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8" Type="http://schemas.openxmlformats.org/officeDocument/2006/relationships/hyperlink" Target="https://www.javatpoint.com/java-float" TargetMode="External"/><Relationship Id="rId3" Type="http://schemas.openxmlformats.org/officeDocument/2006/relationships/hyperlink" Target="https://www.javatpoint.com/post/java-character" TargetMode="External"/><Relationship Id="rId7" Type="http://schemas.openxmlformats.org/officeDocument/2006/relationships/hyperlink" Target="https://www.javatpoint.com/java-long" TargetMode="External"/><Relationship Id="rId2" Type="http://schemas.openxmlformats.org/officeDocument/2006/relationships/hyperlink" Target="https://www.javatpoint.com/java-boolean" TargetMode="External"/><Relationship Id="rId1" Type="http://schemas.openxmlformats.org/officeDocument/2006/relationships/slideLayout" Target="../slideLayouts/slideLayout2.xml"/><Relationship Id="rId6" Type="http://schemas.openxmlformats.org/officeDocument/2006/relationships/hyperlink" Target="https://www.javatpoint.com/java-integer" TargetMode="External"/><Relationship Id="rId5" Type="http://schemas.openxmlformats.org/officeDocument/2006/relationships/hyperlink" Target="https://www.javatpoint.com/java-short" TargetMode="External"/><Relationship Id="rId4" Type="http://schemas.openxmlformats.org/officeDocument/2006/relationships/hyperlink" Target="https://www.javatpoint.com/java-byte" TargetMode="External"/><Relationship Id="rId9" Type="http://schemas.openxmlformats.org/officeDocument/2006/relationships/hyperlink" Target="https://www.javatpoint.com/java-double"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9A82-8749-493A-9A0B-06D85F092DD9}"/>
              </a:ext>
            </a:extLst>
          </p:cNvPr>
          <p:cNvSpPr>
            <a:spLocks noGrp="1"/>
          </p:cNvSpPr>
          <p:nvPr>
            <p:ph type="ctrTitle"/>
          </p:nvPr>
        </p:nvSpPr>
        <p:spPr/>
        <p:txBody>
          <a:bodyPr>
            <a:noAutofit/>
          </a:bodyPr>
          <a:lstStyle/>
          <a:p>
            <a:r>
              <a:rPr lang="en-IN" sz="4400" b="1" dirty="0"/>
              <a:t>Introduction: Feature of Java, Java Virtual Machine, Byte Code, JDK, JRE, Comments, Java coding convention</a:t>
            </a:r>
          </a:p>
        </p:txBody>
      </p:sp>
      <p:sp>
        <p:nvSpPr>
          <p:cNvPr id="3" name="Subtitle 2">
            <a:extLst>
              <a:ext uri="{FF2B5EF4-FFF2-40B4-BE49-F238E27FC236}">
                <a16:creationId xmlns:a16="http://schemas.microsoft.com/office/drawing/2014/main" id="{B1C9A56E-5FAD-4354-ABC4-C3E88D84374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764835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1E336B-7070-44E1-9476-7AA7395CD51C}"/>
              </a:ext>
            </a:extLst>
          </p:cNvPr>
          <p:cNvSpPr>
            <a:spLocks noGrp="1"/>
          </p:cNvSpPr>
          <p:nvPr>
            <p:ph type="title"/>
          </p:nvPr>
        </p:nvSpPr>
        <p:spPr/>
        <p:txBody>
          <a:bodyPr/>
          <a:lstStyle/>
          <a:p>
            <a:r>
              <a:rPr lang="en-US" dirty="0"/>
              <a:t>Simple</a:t>
            </a:r>
            <a:br>
              <a:rPr lang="en-US" dirty="0"/>
            </a:br>
            <a:endParaRPr lang="en-IN" dirty="0"/>
          </a:p>
        </p:txBody>
      </p:sp>
      <p:sp>
        <p:nvSpPr>
          <p:cNvPr id="6" name="Content Placeholder 5">
            <a:extLst>
              <a:ext uri="{FF2B5EF4-FFF2-40B4-BE49-F238E27FC236}">
                <a16:creationId xmlns:a16="http://schemas.microsoft.com/office/drawing/2014/main" id="{770F99F0-B83C-4C76-8292-4F6F8A3B2C1A}"/>
              </a:ext>
            </a:extLst>
          </p:cNvPr>
          <p:cNvSpPr>
            <a:spLocks noGrp="1"/>
          </p:cNvSpPr>
          <p:nvPr>
            <p:ph idx="1"/>
          </p:nvPr>
        </p:nvSpPr>
        <p:spPr/>
        <p:txBody>
          <a:bodyPr>
            <a:normAutofit lnSpcReduction="10000"/>
          </a:bodyPr>
          <a:lstStyle/>
          <a:p>
            <a:pPr marL="514350" indent="-514350">
              <a:buFont typeface="+mj-lt"/>
              <a:buAutoNum type="arabicPeriod"/>
            </a:pPr>
            <a:r>
              <a:rPr lang="en-US" dirty="0"/>
              <a:t>Java is very easy to learn, and its syntax is simple, clean and easy to understand. According to Sun Microsystem, Java language is a simple programming language because:</a:t>
            </a:r>
          </a:p>
          <a:p>
            <a:pPr marL="514350" indent="-514350">
              <a:buFont typeface="+mj-lt"/>
              <a:buAutoNum type="arabicPeriod"/>
            </a:pPr>
            <a:endParaRPr lang="en-US" dirty="0"/>
          </a:p>
          <a:p>
            <a:pPr marL="514350" indent="-514350">
              <a:buFont typeface="+mj-lt"/>
              <a:buAutoNum type="arabicPeriod"/>
            </a:pPr>
            <a:r>
              <a:rPr lang="en-US" dirty="0"/>
              <a:t>Java syntax is based on C++ (so easier for programmers to learn it after C++).</a:t>
            </a:r>
          </a:p>
          <a:p>
            <a:pPr marL="514350" indent="-514350">
              <a:buFont typeface="+mj-lt"/>
              <a:buAutoNum type="arabicPeriod"/>
            </a:pPr>
            <a:r>
              <a:rPr lang="en-US" dirty="0"/>
              <a:t>Java has removed many complicated and rarely-used features, for example, explicit pointers, operator overloading, etc.</a:t>
            </a:r>
          </a:p>
          <a:p>
            <a:pPr marL="514350" indent="-514350">
              <a:buFont typeface="+mj-lt"/>
              <a:buAutoNum type="arabicPeriod"/>
            </a:pPr>
            <a:r>
              <a:rPr lang="en-US" dirty="0"/>
              <a:t>There is no need to remove unreferenced objects because there is an Automatic Garbage Collection in Java.</a:t>
            </a:r>
            <a:endParaRPr lang="en-IN" dirty="0"/>
          </a:p>
        </p:txBody>
      </p:sp>
    </p:spTree>
    <p:extLst>
      <p:ext uri="{BB962C8B-B14F-4D97-AF65-F5344CB8AC3E}">
        <p14:creationId xmlns:p14="http://schemas.microsoft.com/office/powerpoint/2010/main" val="318772999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557252B-BC7B-4C92-8BE5-255FDF8A3AAC}"/>
              </a:ext>
            </a:extLst>
          </p:cNvPr>
          <p:cNvSpPr>
            <a:spLocks noGrp="1"/>
          </p:cNvSpPr>
          <p:nvPr>
            <p:ph sz="half" idx="1"/>
          </p:nvPr>
        </p:nvSpPr>
        <p:spPr>
          <a:xfrm>
            <a:off x="397565" y="132522"/>
            <a:ext cx="5622235" cy="6725477"/>
          </a:xfrm>
        </p:spPr>
        <p:txBody>
          <a:bodyPr>
            <a:normAutofit/>
          </a:bodyPr>
          <a:lstStyle/>
          <a:p>
            <a:pPr marL="0" indent="0" algn="l">
              <a:buNone/>
            </a:pPr>
            <a:r>
              <a:rPr lang="en-IN" sz="2000" dirty="0"/>
              <a:t>class </a:t>
            </a:r>
            <a:r>
              <a:rPr lang="en-IN" sz="2000" dirty="0" err="1"/>
              <a:t>classname</a:t>
            </a:r>
            <a:r>
              <a:rPr lang="en-IN" sz="2000" dirty="0"/>
              <a:t> {</a:t>
            </a:r>
          </a:p>
          <a:p>
            <a:pPr marL="0" indent="0" algn="l">
              <a:buNone/>
            </a:pPr>
            <a:r>
              <a:rPr lang="en-IN" sz="2000" dirty="0"/>
              <a:t>type instance-variable1;</a:t>
            </a:r>
          </a:p>
          <a:p>
            <a:pPr marL="0" indent="0" algn="l">
              <a:buNone/>
            </a:pPr>
            <a:r>
              <a:rPr lang="en-IN" sz="2000" dirty="0"/>
              <a:t>type instance-variable2;</a:t>
            </a:r>
          </a:p>
          <a:p>
            <a:pPr marL="0" indent="0" algn="l">
              <a:buNone/>
            </a:pPr>
            <a:r>
              <a:rPr lang="en-IN" sz="2000" dirty="0"/>
              <a:t> // ...</a:t>
            </a:r>
          </a:p>
          <a:p>
            <a:pPr marL="0" indent="0" algn="l">
              <a:buNone/>
            </a:pPr>
            <a:r>
              <a:rPr lang="en-IN" sz="2000" dirty="0"/>
              <a:t>type instance-</a:t>
            </a:r>
            <a:r>
              <a:rPr lang="en-IN" sz="2000" dirty="0" err="1"/>
              <a:t>variableN</a:t>
            </a:r>
            <a:r>
              <a:rPr lang="en-IN" sz="2000" dirty="0"/>
              <a:t>;</a:t>
            </a:r>
          </a:p>
          <a:p>
            <a:pPr marL="0" indent="0" algn="l">
              <a:buNone/>
            </a:pPr>
            <a:r>
              <a:rPr lang="en-IN" sz="2000" dirty="0"/>
              <a:t>type methodname1(parameter-list) {</a:t>
            </a:r>
          </a:p>
          <a:p>
            <a:pPr marL="0" indent="0" algn="l">
              <a:buNone/>
            </a:pPr>
            <a:r>
              <a:rPr lang="en-IN" sz="2000" dirty="0"/>
              <a:t>// body of method</a:t>
            </a:r>
          </a:p>
          <a:p>
            <a:pPr marL="0" indent="0" algn="l">
              <a:buNone/>
            </a:pPr>
            <a:r>
              <a:rPr lang="en-IN" sz="2000" dirty="0"/>
              <a:t>}</a:t>
            </a:r>
          </a:p>
          <a:p>
            <a:pPr marL="0" indent="0" algn="l">
              <a:buNone/>
            </a:pPr>
            <a:r>
              <a:rPr lang="en-IN" sz="2000" dirty="0"/>
              <a:t>type methodname2(parameter-list) {</a:t>
            </a:r>
          </a:p>
          <a:p>
            <a:pPr marL="0" indent="0" algn="l">
              <a:buNone/>
            </a:pPr>
            <a:r>
              <a:rPr lang="en-IN" sz="2000" dirty="0"/>
              <a:t>// body of method</a:t>
            </a:r>
          </a:p>
          <a:p>
            <a:pPr marL="0" indent="0" algn="l">
              <a:buNone/>
            </a:pPr>
            <a:r>
              <a:rPr lang="en-IN" sz="2000" dirty="0"/>
              <a:t>}</a:t>
            </a:r>
          </a:p>
          <a:p>
            <a:pPr marL="0" indent="0" algn="l">
              <a:buNone/>
            </a:pPr>
            <a:r>
              <a:rPr lang="en-IN" sz="2000" dirty="0"/>
              <a:t>// ...</a:t>
            </a:r>
          </a:p>
          <a:p>
            <a:pPr marL="0" indent="0" algn="l">
              <a:buNone/>
            </a:pPr>
            <a:r>
              <a:rPr lang="en-IN" sz="2000" dirty="0"/>
              <a:t>type </a:t>
            </a:r>
            <a:r>
              <a:rPr lang="en-IN" sz="2000" dirty="0" err="1"/>
              <a:t>methodnameN</a:t>
            </a:r>
            <a:r>
              <a:rPr lang="en-IN" sz="2000" dirty="0"/>
              <a:t>(parameter-list) {</a:t>
            </a:r>
          </a:p>
          <a:p>
            <a:pPr marL="0" indent="0" algn="l">
              <a:buNone/>
            </a:pPr>
            <a:r>
              <a:rPr lang="en-IN" sz="2000" dirty="0"/>
              <a:t>// body of method</a:t>
            </a:r>
          </a:p>
          <a:p>
            <a:pPr marL="0" indent="0" algn="l">
              <a:buNone/>
            </a:pPr>
            <a:r>
              <a:rPr lang="en-IN" sz="2000" dirty="0"/>
              <a:t>}</a:t>
            </a:r>
          </a:p>
          <a:p>
            <a:pPr marL="0" indent="0" algn="l">
              <a:buNone/>
            </a:pPr>
            <a:r>
              <a:rPr lang="en-IN" sz="2000" dirty="0"/>
              <a:t>}</a:t>
            </a:r>
          </a:p>
        </p:txBody>
      </p:sp>
      <p:sp>
        <p:nvSpPr>
          <p:cNvPr id="6" name="Content Placeholder 5">
            <a:extLst>
              <a:ext uri="{FF2B5EF4-FFF2-40B4-BE49-F238E27FC236}">
                <a16:creationId xmlns:a16="http://schemas.microsoft.com/office/drawing/2014/main" id="{1485FC31-A728-4E60-8425-631473239B9F}"/>
              </a:ext>
            </a:extLst>
          </p:cNvPr>
          <p:cNvSpPr>
            <a:spLocks noGrp="1"/>
          </p:cNvSpPr>
          <p:nvPr>
            <p:ph sz="half" idx="2"/>
          </p:nvPr>
        </p:nvSpPr>
        <p:spPr>
          <a:xfrm>
            <a:off x="6172200" y="132522"/>
            <a:ext cx="5181600" cy="6044441"/>
          </a:xfrm>
        </p:spPr>
        <p:txBody>
          <a:bodyPr>
            <a:normAutofit/>
          </a:bodyPr>
          <a:lstStyle/>
          <a:p>
            <a:r>
              <a:rPr lang="en-US" sz="2400" dirty="0"/>
              <a:t>The data, or variables, defined within a class are called instance variables.</a:t>
            </a:r>
          </a:p>
          <a:p>
            <a:r>
              <a:rPr lang="en-US" sz="2400" dirty="0"/>
              <a:t>The code is contained within methods. Collectively, the methods and variables defined within a class are called members of the class. </a:t>
            </a:r>
          </a:p>
          <a:p>
            <a:r>
              <a:rPr lang="en-US" sz="2400" dirty="0"/>
              <a:t>In most classes, the instance variables are acted upon and accessed by the methods defined for that class. </a:t>
            </a:r>
          </a:p>
          <a:p>
            <a:r>
              <a:rPr lang="en-US" sz="2400" dirty="0"/>
              <a:t>Thus, as a general rule, it is the methods that determine how a </a:t>
            </a:r>
            <a:r>
              <a:rPr lang="en-US" sz="2400" dirty="0" err="1"/>
              <a:t>class’</a:t>
            </a:r>
            <a:r>
              <a:rPr lang="en-US" sz="2400" dirty="0"/>
              <a:t> data can be used.</a:t>
            </a:r>
            <a:endParaRPr lang="en-IN" sz="2400" dirty="0"/>
          </a:p>
        </p:txBody>
      </p:sp>
    </p:spTree>
    <p:extLst>
      <p:ext uri="{BB962C8B-B14F-4D97-AF65-F5344CB8AC3E}">
        <p14:creationId xmlns:p14="http://schemas.microsoft.com/office/powerpoint/2010/main" val="17018663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928789-4EC6-4176-BFD1-2D8FF56171A7}"/>
              </a:ext>
            </a:extLst>
          </p:cNvPr>
          <p:cNvSpPr>
            <a:spLocks noGrp="1"/>
          </p:cNvSpPr>
          <p:nvPr>
            <p:ph sz="half" idx="1"/>
          </p:nvPr>
        </p:nvSpPr>
        <p:spPr>
          <a:xfrm>
            <a:off x="304800" y="371061"/>
            <a:ext cx="5715000" cy="5805902"/>
          </a:xfrm>
        </p:spPr>
        <p:txBody>
          <a:bodyPr>
            <a:normAutofit/>
          </a:bodyPr>
          <a:lstStyle/>
          <a:p>
            <a:pPr marL="342900" indent="-342900" algn="l">
              <a:buFont typeface="+mj-lt"/>
              <a:buAutoNum type="arabicPeriod"/>
            </a:pPr>
            <a:r>
              <a:rPr lang="en-US" sz="1800" b="0" i="0" u="none" strike="noStrike" baseline="0" dirty="0">
                <a:latin typeface="Palatino-Roman"/>
              </a:rPr>
              <a:t>Variables defined within a class are called instance variables because each instance of the class (that is, each object of the class) contains its own copy of these variables. </a:t>
            </a:r>
          </a:p>
          <a:p>
            <a:pPr marL="342900" indent="-342900" algn="l">
              <a:buFont typeface="+mj-lt"/>
              <a:buAutoNum type="arabicPeriod"/>
            </a:pPr>
            <a:r>
              <a:rPr lang="en-US" sz="1800" b="0" i="0" u="none" strike="noStrike" baseline="0" dirty="0">
                <a:latin typeface="Palatino-Roman"/>
              </a:rPr>
              <a:t>Thus, the data for one object is separate and unique from the data for another. </a:t>
            </a:r>
          </a:p>
          <a:p>
            <a:pPr marL="342900" indent="-342900" algn="l">
              <a:buFont typeface="+mj-lt"/>
              <a:buAutoNum type="arabicPeriod"/>
            </a:pPr>
            <a:r>
              <a:rPr lang="en-US" sz="1800" b="0" i="0" u="none" strike="noStrike" baseline="0" dirty="0">
                <a:latin typeface="Palatino-Roman"/>
              </a:rPr>
              <a:t>All methods have the same general form as </a:t>
            </a:r>
            <a:r>
              <a:rPr lang="en-US" sz="1800" b="1" i="0" u="none" strike="noStrike" baseline="0" dirty="0">
                <a:latin typeface="Palatino-Bold"/>
              </a:rPr>
              <a:t>main()</a:t>
            </a:r>
            <a:r>
              <a:rPr lang="en-US" sz="1800" b="0" i="0" u="none" strike="noStrike" baseline="0" dirty="0">
                <a:latin typeface="Palatino-Roman"/>
              </a:rPr>
              <a:t>, which we have been using thus far.</a:t>
            </a:r>
          </a:p>
          <a:p>
            <a:pPr marL="342900" indent="-342900" algn="l">
              <a:buFont typeface="+mj-lt"/>
              <a:buAutoNum type="arabicPeriod"/>
            </a:pPr>
            <a:r>
              <a:rPr lang="en-US" sz="1800" b="0" i="0" u="none" strike="noStrike" baseline="0" dirty="0">
                <a:latin typeface="Palatino-Roman"/>
              </a:rPr>
              <a:t>However, </a:t>
            </a:r>
            <a:r>
              <a:rPr lang="en-US" sz="1800" b="0" i="0" u="none" strike="noStrike" baseline="0" dirty="0">
                <a:latin typeface="Calibri "/>
              </a:rPr>
              <a:t>most</a:t>
            </a:r>
            <a:r>
              <a:rPr lang="en-US" sz="1800" b="0" i="0" u="none" strike="noStrike" baseline="0" dirty="0">
                <a:latin typeface="Palatino-Roman"/>
              </a:rPr>
              <a:t> methods will not be specified as </a:t>
            </a:r>
            <a:r>
              <a:rPr lang="en-US" sz="1800" b="1" i="0" u="none" strike="noStrike" baseline="0" dirty="0">
                <a:latin typeface="Palatino-Bold"/>
              </a:rPr>
              <a:t>static </a:t>
            </a:r>
            <a:r>
              <a:rPr lang="en-US" sz="1800" b="0" i="0" u="none" strike="noStrike" baseline="0" dirty="0">
                <a:latin typeface="Palatino-Roman"/>
              </a:rPr>
              <a:t>or </a:t>
            </a:r>
            <a:r>
              <a:rPr lang="en-US" sz="1800" b="1" i="0" u="none" strike="noStrike" baseline="0" dirty="0">
                <a:latin typeface="Palatino-Bold"/>
              </a:rPr>
              <a:t>public</a:t>
            </a:r>
            <a:r>
              <a:rPr lang="en-US" sz="1800" b="0" i="0" u="none" strike="noStrike" baseline="0" dirty="0">
                <a:latin typeface="Palatino-Roman"/>
              </a:rPr>
              <a:t>. </a:t>
            </a:r>
          </a:p>
          <a:p>
            <a:pPr marL="0" indent="0" algn="l">
              <a:buNone/>
            </a:pPr>
            <a:r>
              <a:rPr lang="en-IN" sz="1800" b="0" i="0" u="none" strike="noStrike" baseline="0" dirty="0">
                <a:latin typeface="Courier"/>
              </a:rPr>
              <a:t>class Box {</a:t>
            </a:r>
          </a:p>
          <a:p>
            <a:pPr marL="0" indent="0" algn="l">
              <a:buNone/>
            </a:pPr>
            <a:r>
              <a:rPr lang="en-IN" sz="1800" b="0" i="0" u="none" strike="noStrike" baseline="0" dirty="0">
                <a:latin typeface="Courier"/>
              </a:rPr>
              <a:t>double width;</a:t>
            </a:r>
          </a:p>
          <a:p>
            <a:pPr marL="0" indent="0" algn="l">
              <a:buNone/>
            </a:pPr>
            <a:r>
              <a:rPr lang="en-IN" sz="1800" b="0" i="0" u="none" strike="noStrike" baseline="0" dirty="0">
                <a:latin typeface="Courier"/>
              </a:rPr>
              <a:t>double height;</a:t>
            </a:r>
          </a:p>
          <a:p>
            <a:pPr marL="0" indent="0" algn="l">
              <a:buNone/>
            </a:pPr>
            <a:r>
              <a:rPr lang="en-IN" sz="1800" b="0" i="0" u="none" strike="noStrike" baseline="0" dirty="0">
                <a:latin typeface="Courier"/>
              </a:rPr>
              <a:t>double depth;</a:t>
            </a:r>
          </a:p>
          <a:p>
            <a:pPr marL="0" indent="0" algn="l">
              <a:buNone/>
            </a:pPr>
            <a:r>
              <a:rPr lang="en-IN" sz="1800" b="0" i="0" u="none" strike="noStrike" baseline="0" dirty="0">
                <a:latin typeface="Courier"/>
              </a:rPr>
              <a:t>}</a:t>
            </a:r>
          </a:p>
          <a:p>
            <a:pPr algn="l"/>
            <a:r>
              <a:rPr lang="en-US" sz="1800" b="0" i="0" u="none" strike="noStrike" baseline="0" dirty="0">
                <a:latin typeface="Palatino-Roman"/>
              </a:rPr>
              <a:t>Here is a class called </a:t>
            </a:r>
            <a:r>
              <a:rPr lang="en-US" sz="1800" b="1" i="0" u="none" strike="noStrike" baseline="0" dirty="0">
                <a:latin typeface="Palatino-Bold"/>
              </a:rPr>
              <a:t>Box </a:t>
            </a:r>
            <a:r>
              <a:rPr lang="en-US" sz="1800" b="0" i="0" u="none" strike="noStrike" baseline="0" dirty="0">
                <a:latin typeface="Palatino-Roman"/>
              </a:rPr>
              <a:t>that defines three instance variables: </a:t>
            </a:r>
            <a:r>
              <a:rPr lang="en-US" sz="1800" b="1" i="0" u="none" strike="noStrike" baseline="0" dirty="0">
                <a:latin typeface="Palatino-Bold"/>
              </a:rPr>
              <a:t>width</a:t>
            </a:r>
            <a:r>
              <a:rPr lang="en-US" sz="1800" b="0" i="0" u="none" strike="noStrike" baseline="0" dirty="0">
                <a:latin typeface="Palatino-Roman"/>
              </a:rPr>
              <a:t>, </a:t>
            </a:r>
            <a:r>
              <a:rPr lang="en-US" sz="1800" b="1" i="0" u="none" strike="noStrike" baseline="0" dirty="0">
                <a:latin typeface="Palatino-Bold"/>
              </a:rPr>
              <a:t>height</a:t>
            </a:r>
            <a:r>
              <a:rPr lang="en-US" sz="1800" b="0" i="0" u="none" strike="noStrike" baseline="0" dirty="0">
                <a:latin typeface="Palatino-Roman"/>
              </a:rPr>
              <a:t>, and </a:t>
            </a:r>
            <a:r>
              <a:rPr lang="en-US" sz="1800" b="1" i="0" u="none" strike="noStrike" baseline="0" dirty="0">
                <a:latin typeface="Palatino-Bold"/>
              </a:rPr>
              <a:t>depth</a:t>
            </a:r>
            <a:r>
              <a:rPr lang="en-US" sz="1800" b="0" i="0" u="none" strike="noStrike" baseline="0" dirty="0">
                <a:latin typeface="Palatino-Roman"/>
              </a:rPr>
              <a:t>.</a:t>
            </a:r>
          </a:p>
        </p:txBody>
      </p:sp>
      <p:sp>
        <p:nvSpPr>
          <p:cNvPr id="4" name="Content Placeholder 3">
            <a:extLst>
              <a:ext uri="{FF2B5EF4-FFF2-40B4-BE49-F238E27FC236}">
                <a16:creationId xmlns:a16="http://schemas.microsoft.com/office/drawing/2014/main" id="{18A0D677-97F5-407B-B08D-52B3D059366B}"/>
              </a:ext>
            </a:extLst>
          </p:cNvPr>
          <p:cNvSpPr>
            <a:spLocks noGrp="1"/>
          </p:cNvSpPr>
          <p:nvPr>
            <p:ph sz="half" idx="2"/>
          </p:nvPr>
        </p:nvSpPr>
        <p:spPr>
          <a:xfrm>
            <a:off x="6172200" y="132522"/>
            <a:ext cx="5181600" cy="6044441"/>
          </a:xfrm>
        </p:spPr>
        <p:txBody>
          <a:bodyPr>
            <a:normAutofit/>
          </a:bodyPr>
          <a:lstStyle/>
          <a:p>
            <a:pPr marL="0" indent="0">
              <a:buNone/>
            </a:pPr>
            <a:endParaRPr lang="en-US" sz="1800" b="1" i="0" u="none" strike="noStrike" baseline="0" dirty="0">
              <a:latin typeface="Courier"/>
            </a:endParaRPr>
          </a:p>
          <a:p>
            <a:pPr marL="0" indent="0">
              <a:buNone/>
            </a:pPr>
            <a:r>
              <a:rPr lang="en-US" sz="1800" b="1" i="0" u="none" strike="noStrike" baseline="0" dirty="0">
                <a:latin typeface="Courier"/>
              </a:rPr>
              <a:t>Box </a:t>
            </a:r>
            <a:r>
              <a:rPr lang="en-US" sz="1800" b="1" i="0" u="none" strike="noStrike" baseline="0" dirty="0" err="1">
                <a:latin typeface="Courier"/>
              </a:rPr>
              <a:t>mybox</a:t>
            </a:r>
            <a:r>
              <a:rPr lang="en-US" sz="1800" b="1" i="0" u="none" strike="noStrike" baseline="0" dirty="0">
                <a:latin typeface="Courier"/>
              </a:rPr>
              <a:t> = new Box(); </a:t>
            </a:r>
            <a:r>
              <a:rPr lang="en-US" sz="1800" b="0" i="0" u="none" strike="noStrike" baseline="0" dirty="0">
                <a:latin typeface="Courier"/>
              </a:rPr>
              <a:t>// create a Box object called </a:t>
            </a:r>
            <a:r>
              <a:rPr lang="en-US" sz="1800" b="0" i="0" u="none" strike="noStrike" baseline="0" dirty="0" err="1">
                <a:latin typeface="Courier"/>
              </a:rPr>
              <a:t>mybox</a:t>
            </a:r>
            <a:endParaRPr lang="en-US" sz="1800" b="0" i="0" u="none" strike="noStrike" baseline="0" dirty="0">
              <a:latin typeface="Courier"/>
            </a:endParaRPr>
          </a:p>
          <a:p>
            <a:pPr algn="l"/>
            <a:r>
              <a:rPr lang="en-US" sz="1800" b="1" i="0" u="none" strike="noStrike" baseline="0" dirty="0" err="1">
                <a:latin typeface="Palatino-Bold"/>
              </a:rPr>
              <a:t>mybox</a:t>
            </a:r>
            <a:r>
              <a:rPr lang="en-US" sz="1800" b="1" i="0" u="none" strike="noStrike" baseline="0" dirty="0">
                <a:latin typeface="Palatino-Bold"/>
              </a:rPr>
              <a:t> </a:t>
            </a:r>
            <a:r>
              <a:rPr lang="en-US" sz="1800" b="0" i="0" u="none" strike="noStrike" baseline="0" dirty="0">
                <a:latin typeface="Palatino-Roman"/>
              </a:rPr>
              <a:t>will be an instance of </a:t>
            </a:r>
            <a:r>
              <a:rPr lang="en-US" sz="1800" b="1" i="0" u="none" strike="noStrike" baseline="0" dirty="0">
                <a:latin typeface="Palatino-Bold"/>
              </a:rPr>
              <a:t>Box</a:t>
            </a:r>
            <a:r>
              <a:rPr lang="en-US" sz="1800" dirty="0">
                <a:latin typeface="Courier"/>
              </a:rPr>
              <a:t>. </a:t>
            </a:r>
            <a:r>
              <a:rPr lang="en-US" sz="1800" b="0" i="0" u="none" strike="noStrike" baseline="0" dirty="0">
                <a:latin typeface="Palatino-Roman"/>
              </a:rPr>
              <a:t>each time you create an instance of a class, you are creating an object that contains its own copy of each instance variable defined by the class. </a:t>
            </a:r>
            <a:r>
              <a:rPr lang="en-IN" sz="1800" b="0" i="0" u="none" strike="noStrike" baseline="0" dirty="0">
                <a:latin typeface="Palatino-Roman"/>
              </a:rPr>
              <a:t>every </a:t>
            </a:r>
            <a:r>
              <a:rPr lang="en-IN" sz="1800" b="1" i="0" u="none" strike="noStrike" baseline="0" dirty="0">
                <a:latin typeface="Palatino-Bold"/>
              </a:rPr>
              <a:t>Box </a:t>
            </a:r>
            <a:r>
              <a:rPr lang="en-US" sz="1800" b="0" i="0" u="none" strike="noStrike" baseline="0" dirty="0">
                <a:latin typeface="Palatino-Roman"/>
              </a:rPr>
              <a:t>object will contain its own copies of the instance variables </a:t>
            </a:r>
            <a:r>
              <a:rPr lang="en-US" sz="1800" b="1" i="0" u="none" strike="noStrike" baseline="0" dirty="0">
                <a:latin typeface="Palatino-Bold"/>
              </a:rPr>
              <a:t>width</a:t>
            </a:r>
            <a:r>
              <a:rPr lang="en-US" sz="1800" b="0" i="0" u="none" strike="noStrike" baseline="0" dirty="0">
                <a:latin typeface="Palatino-Roman"/>
              </a:rPr>
              <a:t>, </a:t>
            </a:r>
            <a:r>
              <a:rPr lang="en-US" sz="1800" b="1" i="0" u="none" strike="noStrike" baseline="0" dirty="0">
                <a:latin typeface="Palatino-Bold"/>
              </a:rPr>
              <a:t>height</a:t>
            </a:r>
            <a:r>
              <a:rPr lang="en-US" sz="1800" b="0" i="0" u="none" strike="noStrike" baseline="0" dirty="0">
                <a:latin typeface="Palatino-Roman"/>
              </a:rPr>
              <a:t>, and </a:t>
            </a:r>
            <a:r>
              <a:rPr lang="en-US" sz="1800" b="1" i="0" u="none" strike="noStrike" baseline="0" dirty="0">
                <a:latin typeface="Palatino-Bold"/>
              </a:rPr>
              <a:t>depth </a:t>
            </a:r>
          </a:p>
          <a:p>
            <a:pPr algn="l"/>
            <a:r>
              <a:rPr lang="en-IN" sz="1800" b="0" i="0" u="none" strike="noStrike" baseline="0" dirty="0">
                <a:latin typeface="Palatino-Roman"/>
              </a:rPr>
              <a:t>To </a:t>
            </a:r>
            <a:r>
              <a:rPr lang="en-US" sz="1800" b="0" i="0" u="none" strike="noStrike" baseline="0" dirty="0">
                <a:latin typeface="Palatino-Roman"/>
              </a:rPr>
              <a:t>access these variables, you will use the </a:t>
            </a:r>
            <a:r>
              <a:rPr lang="en-US" sz="1800" b="0" i="1" u="none" strike="noStrike" baseline="0" dirty="0">
                <a:latin typeface="Palatino-Italic"/>
              </a:rPr>
              <a:t>dot </a:t>
            </a:r>
            <a:r>
              <a:rPr lang="en-US" sz="1800" b="0" i="0" u="none" strike="noStrike" baseline="0" dirty="0">
                <a:latin typeface="Palatino-Roman"/>
              </a:rPr>
              <a:t>(.) operator. The dot operator links the name of the object with the name of an instance variable. </a:t>
            </a:r>
          </a:p>
          <a:p>
            <a:pPr algn="l"/>
            <a:r>
              <a:rPr lang="en-IN" sz="1800" b="0" i="0" u="none" strike="noStrike" baseline="0" dirty="0" err="1">
                <a:latin typeface="Courier"/>
              </a:rPr>
              <a:t>mybox.width</a:t>
            </a:r>
            <a:r>
              <a:rPr lang="en-IN" sz="1800" b="0" i="0" u="none" strike="noStrike" baseline="0" dirty="0">
                <a:latin typeface="Courier"/>
              </a:rPr>
              <a:t> = 100;</a:t>
            </a:r>
            <a:endParaRPr lang="en-IN" dirty="0"/>
          </a:p>
        </p:txBody>
      </p:sp>
    </p:spTree>
    <p:extLst>
      <p:ext uri="{BB962C8B-B14F-4D97-AF65-F5344CB8AC3E}">
        <p14:creationId xmlns:p14="http://schemas.microsoft.com/office/powerpoint/2010/main" val="286584333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45A0D-64D5-4C65-A10E-3C5FAEB25D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192CA2-2921-498C-A97A-E6D778219510}"/>
              </a:ext>
            </a:extLst>
          </p:cNvPr>
          <p:cNvSpPr>
            <a:spLocks noGrp="1"/>
          </p:cNvSpPr>
          <p:nvPr>
            <p:ph sz="half" idx="1"/>
          </p:nvPr>
        </p:nvSpPr>
        <p:spPr/>
        <p:txBody>
          <a:bodyPr>
            <a:normAutofit fontScale="62500" lnSpcReduction="20000"/>
          </a:bodyPr>
          <a:lstStyle/>
          <a:p>
            <a:pPr marL="0" indent="0">
              <a:buNone/>
            </a:pPr>
            <a:r>
              <a:rPr lang="en-IN" dirty="0"/>
              <a:t>class Box {</a:t>
            </a:r>
          </a:p>
          <a:p>
            <a:pPr marL="0" indent="0">
              <a:buNone/>
            </a:pPr>
            <a:r>
              <a:rPr lang="en-IN" dirty="0"/>
              <a:t>double width;</a:t>
            </a:r>
          </a:p>
          <a:p>
            <a:pPr marL="0" indent="0">
              <a:buNone/>
            </a:pPr>
            <a:r>
              <a:rPr lang="en-IN" dirty="0"/>
              <a:t>double height;</a:t>
            </a:r>
          </a:p>
          <a:p>
            <a:pPr marL="0" indent="0">
              <a:buNone/>
            </a:pPr>
            <a:r>
              <a:rPr lang="en-IN" dirty="0"/>
              <a:t>double depth;</a:t>
            </a:r>
          </a:p>
          <a:p>
            <a:pPr marL="0" indent="0">
              <a:buNone/>
            </a:pPr>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C9257BE0-AE98-4B37-BE8A-30C6CE93CC81}"/>
              </a:ext>
            </a:extLst>
          </p:cNvPr>
          <p:cNvSpPr>
            <a:spLocks noGrp="1"/>
          </p:cNvSpPr>
          <p:nvPr>
            <p:ph sz="half" idx="2"/>
          </p:nvPr>
        </p:nvSpPr>
        <p:spPr/>
        <p:txBody>
          <a:bodyPr>
            <a:normAutofit fontScale="62500" lnSpcReduction="20000"/>
          </a:bodyPr>
          <a:lstStyle/>
          <a:p>
            <a:pPr marL="0" indent="0">
              <a:buNone/>
            </a:pPr>
            <a:r>
              <a:rPr lang="en-IN" dirty="0"/>
              <a:t>class </a:t>
            </a:r>
            <a:r>
              <a:rPr lang="en-IN" dirty="0" err="1"/>
              <a:t>BoxDemo</a:t>
            </a:r>
            <a:r>
              <a:rPr lang="en-IN" dirty="0"/>
              <a:t> {</a:t>
            </a:r>
          </a:p>
          <a:p>
            <a:pPr marL="0" indent="0">
              <a:buNone/>
            </a:pPr>
            <a:r>
              <a:rPr lang="en-IN" dirty="0"/>
              <a:t>public static void main(String </a:t>
            </a:r>
            <a:r>
              <a:rPr lang="en-IN" dirty="0" err="1"/>
              <a:t>args</a:t>
            </a:r>
            <a:r>
              <a:rPr lang="en-IN" dirty="0"/>
              <a:t>[]) {</a:t>
            </a:r>
          </a:p>
          <a:p>
            <a:pPr marL="0" indent="0">
              <a:buNone/>
            </a:pPr>
            <a:r>
              <a:rPr lang="en-IN" dirty="0"/>
              <a:t>Box </a:t>
            </a:r>
            <a:r>
              <a:rPr lang="en-IN" dirty="0" err="1"/>
              <a:t>mybox</a:t>
            </a:r>
            <a:r>
              <a:rPr lang="en-IN" dirty="0"/>
              <a:t> = new Box();</a:t>
            </a:r>
          </a:p>
          <a:p>
            <a:pPr marL="0" indent="0">
              <a:buNone/>
            </a:pPr>
            <a:r>
              <a:rPr lang="en-IN" dirty="0"/>
              <a:t>double vol;</a:t>
            </a:r>
          </a:p>
          <a:p>
            <a:pPr marL="0" indent="0">
              <a:buNone/>
            </a:pPr>
            <a:endParaRPr lang="en-IN" dirty="0"/>
          </a:p>
          <a:p>
            <a:pPr marL="0" indent="0">
              <a:buNone/>
            </a:pPr>
            <a:r>
              <a:rPr lang="en-IN" dirty="0" err="1"/>
              <a:t>mybox.width</a:t>
            </a:r>
            <a:r>
              <a:rPr lang="en-IN" dirty="0"/>
              <a:t> = 10;</a:t>
            </a:r>
          </a:p>
          <a:p>
            <a:pPr marL="0" indent="0">
              <a:buNone/>
            </a:pPr>
            <a:r>
              <a:rPr lang="en-IN" dirty="0" err="1"/>
              <a:t>mybox.height</a:t>
            </a:r>
            <a:r>
              <a:rPr lang="en-IN" dirty="0"/>
              <a:t> = 20;</a:t>
            </a:r>
          </a:p>
          <a:p>
            <a:pPr marL="0" indent="0">
              <a:buNone/>
            </a:pPr>
            <a:r>
              <a:rPr lang="en-IN" dirty="0" err="1"/>
              <a:t>mybox.depth</a:t>
            </a:r>
            <a:r>
              <a:rPr lang="en-IN" dirty="0"/>
              <a:t> = 15;</a:t>
            </a:r>
          </a:p>
          <a:p>
            <a:pPr marL="0" indent="0">
              <a:buNone/>
            </a:pPr>
            <a:endParaRPr lang="en-IN" dirty="0"/>
          </a:p>
          <a:p>
            <a:pPr marL="0" indent="0">
              <a:buNone/>
            </a:pPr>
            <a:r>
              <a:rPr lang="en-IN" dirty="0"/>
              <a:t>vol = </a:t>
            </a:r>
            <a:r>
              <a:rPr lang="en-IN" dirty="0" err="1"/>
              <a:t>mybox.width</a:t>
            </a:r>
            <a:r>
              <a:rPr lang="en-IN" dirty="0"/>
              <a:t> * </a:t>
            </a:r>
            <a:r>
              <a:rPr lang="en-IN" dirty="0" err="1"/>
              <a:t>mybox.height</a:t>
            </a:r>
            <a:r>
              <a:rPr lang="en-IN" dirty="0"/>
              <a:t> * </a:t>
            </a:r>
            <a:r>
              <a:rPr lang="en-IN" dirty="0" err="1"/>
              <a:t>mybox.depth</a:t>
            </a:r>
            <a:r>
              <a:rPr lang="en-IN" dirty="0"/>
              <a:t>;</a:t>
            </a:r>
          </a:p>
          <a:p>
            <a:pPr marL="0" indent="0">
              <a:buNone/>
            </a:pPr>
            <a:r>
              <a:rPr lang="en-IN" dirty="0" err="1"/>
              <a:t>System.out.println</a:t>
            </a:r>
            <a:r>
              <a:rPr lang="en-IN" dirty="0"/>
              <a:t>("Volume is " + vol);</a:t>
            </a:r>
          </a:p>
          <a:p>
            <a:pPr marL="0" indent="0">
              <a:buNone/>
            </a:pP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113518537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7EDD6-6BA9-4352-81EB-27B4630723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6FAEF0D-0D44-4FD4-A66F-3B0D9824D043}"/>
              </a:ext>
            </a:extLst>
          </p:cNvPr>
          <p:cNvSpPr>
            <a:spLocks noGrp="1"/>
          </p:cNvSpPr>
          <p:nvPr>
            <p:ph sz="half" idx="1"/>
          </p:nvPr>
        </p:nvSpPr>
        <p:spPr/>
        <p:txBody>
          <a:bodyPr>
            <a:normAutofit/>
          </a:bodyPr>
          <a:lstStyle/>
          <a:p>
            <a:r>
              <a:rPr lang="en-US" dirty="0" err="1"/>
              <a:t>Refere</a:t>
            </a:r>
            <a:r>
              <a:rPr lang="en-US" dirty="0"/>
              <a:t> </a:t>
            </a:r>
            <a:r>
              <a:rPr lang="en-US" dirty="0" err="1"/>
              <a:t>BoxDemo</a:t>
            </a:r>
            <a:r>
              <a:rPr lang="en-US" dirty="0"/>
              <a:t> Example</a:t>
            </a:r>
          </a:p>
          <a:p>
            <a:pPr algn="l"/>
            <a:r>
              <a:rPr lang="en-US" sz="1800" b="0" i="0" u="none" strike="noStrike" baseline="0" dirty="0">
                <a:latin typeface="Palatino-Roman"/>
              </a:rPr>
              <a:t>You should call the file that contains this program </a:t>
            </a:r>
            <a:r>
              <a:rPr lang="en-US" sz="1800" b="1" i="0" u="none" strike="noStrike" baseline="0" dirty="0">
                <a:latin typeface="Palatino-Bold"/>
              </a:rPr>
              <a:t>BoxDemo.java</a:t>
            </a:r>
            <a:r>
              <a:rPr lang="en-IN" sz="1800" b="0" i="0" u="none" strike="noStrike" baseline="0" dirty="0">
                <a:latin typeface="Palatino-Roman"/>
              </a:rPr>
              <a:t>because the </a:t>
            </a:r>
            <a:r>
              <a:rPr lang="en-IN" sz="1800" b="1" i="0" u="none" strike="noStrike" baseline="0" dirty="0">
                <a:latin typeface="Palatino-Bold"/>
              </a:rPr>
              <a:t>main( ) </a:t>
            </a:r>
            <a:r>
              <a:rPr lang="en-IN" sz="1800" b="0" i="0" u="none" strike="noStrike" baseline="0" dirty="0">
                <a:latin typeface="Palatino-Roman"/>
              </a:rPr>
              <a:t>method </a:t>
            </a:r>
            <a:r>
              <a:rPr lang="en-US" sz="1800" b="0" i="0" u="none" strike="noStrike" baseline="0" dirty="0">
                <a:latin typeface="Palatino-Roman"/>
              </a:rPr>
              <a:t>is in the class called </a:t>
            </a:r>
            <a:r>
              <a:rPr lang="en-US" sz="1800" b="1" i="0" u="none" strike="noStrike" baseline="0" dirty="0" err="1">
                <a:latin typeface="Palatino-Bold"/>
              </a:rPr>
              <a:t>BoxDemo</a:t>
            </a:r>
            <a:r>
              <a:rPr lang="en-US" sz="1800" b="0" i="0" u="none" strike="noStrike" baseline="0" dirty="0">
                <a:latin typeface="Palatino-Roman"/>
              </a:rPr>
              <a:t>, not the class called </a:t>
            </a:r>
            <a:r>
              <a:rPr lang="en-US" sz="1800" b="1" i="0" u="none" strike="noStrike" baseline="0" dirty="0">
                <a:latin typeface="Palatino-Bold"/>
              </a:rPr>
              <a:t>Box</a:t>
            </a:r>
            <a:r>
              <a:rPr lang="en-US" sz="1800" b="0" i="0" u="none" strike="noStrike" baseline="0" dirty="0">
                <a:latin typeface="Palatino-Roman"/>
              </a:rPr>
              <a:t>.</a:t>
            </a:r>
          </a:p>
          <a:p>
            <a:pPr algn="l"/>
            <a:r>
              <a:rPr lang="en-US" sz="1800" b="0" i="0" u="none" strike="noStrike" baseline="0" dirty="0">
                <a:latin typeface="Palatino-Roman"/>
              </a:rPr>
              <a:t> When you compile this program, you will find that two </a:t>
            </a:r>
            <a:r>
              <a:rPr lang="en-US" sz="1800" b="1" i="0" u="none" strike="noStrike" baseline="0" dirty="0">
                <a:latin typeface="Palatino-Bold"/>
              </a:rPr>
              <a:t>.class </a:t>
            </a:r>
            <a:r>
              <a:rPr lang="en-US" sz="1800" b="0" i="0" u="none" strike="noStrike" baseline="0" dirty="0">
                <a:latin typeface="Palatino-Roman"/>
              </a:rPr>
              <a:t>files have been created, one for </a:t>
            </a:r>
            <a:r>
              <a:rPr lang="en-US" sz="1800" b="1" i="0" u="none" strike="noStrike" baseline="0" dirty="0">
                <a:latin typeface="Palatino-Bold"/>
              </a:rPr>
              <a:t>Box </a:t>
            </a:r>
            <a:r>
              <a:rPr lang="en-US" sz="1800" b="0" i="0" u="none" strike="noStrike" baseline="0" dirty="0">
                <a:latin typeface="Palatino-Roman"/>
              </a:rPr>
              <a:t>and one for </a:t>
            </a:r>
            <a:r>
              <a:rPr lang="en-US" sz="1800" b="1" i="0" u="none" strike="noStrike" baseline="0" dirty="0" err="1">
                <a:latin typeface="Palatino-Bold"/>
              </a:rPr>
              <a:t>BoxDemo</a:t>
            </a:r>
            <a:r>
              <a:rPr lang="en-US" sz="1800" b="0" i="0" u="none" strike="noStrike" baseline="0" dirty="0">
                <a:latin typeface="Palatino-Roman"/>
              </a:rPr>
              <a:t>. </a:t>
            </a:r>
          </a:p>
          <a:p>
            <a:pPr algn="l"/>
            <a:r>
              <a:rPr lang="en-US" sz="1800" b="0" i="0" u="none" strike="noStrike" baseline="0" dirty="0">
                <a:latin typeface="Palatino-Roman"/>
              </a:rPr>
              <a:t>The Java compiler automatically puts each class into its own </a:t>
            </a:r>
            <a:r>
              <a:rPr lang="en-US" sz="1800" b="1" i="0" u="none" strike="noStrike" baseline="0" dirty="0">
                <a:latin typeface="Palatino-Bold"/>
              </a:rPr>
              <a:t>.class </a:t>
            </a:r>
            <a:r>
              <a:rPr lang="en-US" sz="1800" b="0" i="0" u="none" strike="noStrike" baseline="0" dirty="0">
                <a:latin typeface="Palatino-Roman"/>
              </a:rPr>
              <a:t>file. It is not necessary for both the </a:t>
            </a:r>
            <a:r>
              <a:rPr lang="en-US" sz="1800" b="1" i="0" u="none" strike="noStrike" baseline="0" dirty="0">
                <a:latin typeface="Palatino-Bold"/>
              </a:rPr>
              <a:t>Box </a:t>
            </a:r>
            <a:r>
              <a:rPr lang="en-US" sz="1800" b="0" i="0" u="none" strike="noStrike" baseline="0" dirty="0">
                <a:latin typeface="Palatino-Roman"/>
              </a:rPr>
              <a:t>and the </a:t>
            </a:r>
            <a:r>
              <a:rPr lang="en-US" sz="1800" b="1" i="0" u="none" strike="noStrike" baseline="0" dirty="0" err="1">
                <a:latin typeface="Palatino-Bold"/>
              </a:rPr>
              <a:t>BoxDemo</a:t>
            </a:r>
            <a:r>
              <a:rPr lang="en-US" sz="1800" b="1" i="0" u="none" strike="noStrike" baseline="0" dirty="0">
                <a:latin typeface="Palatino-Bold"/>
              </a:rPr>
              <a:t> </a:t>
            </a:r>
            <a:r>
              <a:rPr lang="en-US" sz="1800" b="0" i="0" u="none" strike="noStrike" baseline="0" dirty="0">
                <a:latin typeface="Palatino-Roman"/>
              </a:rPr>
              <a:t>class to actually be in the same source file. </a:t>
            </a:r>
          </a:p>
          <a:p>
            <a:pPr algn="l"/>
            <a:r>
              <a:rPr lang="en-US" sz="1800" b="0" i="0" u="none" strike="noStrike" baseline="0" dirty="0">
                <a:latin typeface="Palatino-Roman"/>
              </a:rPr>
              <a:t>You could put each class in its own file, called </a:t>
            </a:r>
            <a:r>
              <a:rPr lang="en-US" sz="1800" b="1" i="0" u="none" strike="noStrike" baseline="0" dirty="0">
                <a:latin typeface="Palatino-Bold"/>
              </a:rPr>
              <a:t>Box.java </a:t>
            </a:r>
            <a:r>
              <a:rPr lang="en-US" sz="1800" b="0" i="0" u="none" strike="noStrike" baseline="0" dirty="0">
                <a:latin typeface="Palatino-Roman"/>
              </a:rPr>
              <a:t>and </a:t>
            </a:r>
            <a:r>
              <a:rPr lang="en-US" sz="1800" b="1" i="0" u="none" strike="noStrike" baseline="0" dirty="0">
                <a:latin typeface="Palatino-Bold"/>
              </a:rPr>
              <a:t>BoxDemo.java</a:t>
            </a:r>
            <a:r>
              <a:rPr lang="en-US" sz="1800" b="0" i="0" u="none" strike="noStrike" baseline="0" dirty="0">
                <a:latin typeface="Palatino-Roman"/>
              </a:rPr>
              <a:t>, respectively.</a:t>
            </a:r>
            <a:endParaRPr lang="en-IN" dirty="0"/>
          </a:p>
        </p:txBody>
      </p:sp>
      <p:sp>
        <p:nvSpPr>
          <p:cNvPr id="4" name="Content Placeholder 3">
            <a:extLst>
              <a:ext uri="{FF2B5EF4-FFF2-40B4-BE49-F238E27FC236}">
                <a16:creationId xmlns:a16="http://schemas.microsoft.com/office/drawing/2014/main" id="{99C5F2E6-7F71-4A58-8C75-74FEFAF73A06}"/>
              </a:ext>
            </a:extLst>
          </p:cNvPr>
          <p:cNvSpPr>
            <a:spLocks noGrp="1"/>
          </p:cNvSpPr>
          <p:nvPr>
            <p:ph sz="half" idx="2"/>
          </p:nvPr>
        </p:nvSpPr>
        <p:spPr/>
        <p:txBody>
          <a:bodyPr>
            <a:normAutofit/>
          </a:bodyPr>
          <a:lstStyle/>
          <a:p>
            <a:pPr algn="l"/>
            <a:r>
              <a:rPr lang="en-US" sz="1800" b="0" i="0" u="none" strike="noStrike" baseline="0" dirty="0">
                <a:latin typeface="Palatino-Roman"/>
              </a:rPr>
              <a:t>As stated earlier, each object has its own copies of the instance variables. This means that if you have two </a:t>
            </a:r>
            <a:r>
              <a:rPr lang="en-US" sz="1800" b="1" i="0" u="none" strike="noStrike" baseline="0" dirty="0">
                <a:latin typeface="Palatino-Bold"/>
              </a:rPr>
              <a:t>Box </a:t>
            </a:r>
            <a:r>
              <a:rPr lang="en-US" sz="1800" b="0" i="0" u="none" strike="noStrike" baseline="0" dirty="0">
                <a:latin typeface="Palatino-Roman"/>
              </a:rPr>
              <a:t>objects, each has its own copy of </a:t>
            </a:r>
            <a:r>
              <a:rPr lang="en-US" sz="1800" b="1" i="0" u="none" strike="noStrike" baseline="0" dirty="0">
                <a:latin typeface="Palatino-Bold"/>
              </a:rPr>
              <a:t>depth</a:t>
            </a:r>
            <a:r>
              <a:rPr lang="en-US" sz="1800" b="0" i="0" u="none" strike="noStrike" baseline="0" dirty="0">
                <a:latin typeface="Palatino-Roman"/>
              </a:rPr>
              <a:t>, </a:t>
            </a:r>
            <a:r>
              <a:rPr lang="en-US" sz="1800" b="1" i="0" u="none" strike="noStrike" baseline="0" dirty="0">
                <a:latin typeface="Palatino-Bold"/>
              </a:rPr>
              <a:t>width</a:t>
            </a:r>
            <a:r>
              <a:rPr lang="en-US" sz="1800" b="0" i="0" u="none" strike="noStrike" baseline="0" dirty="0">
                <a:latin typeface="Palatino-Roman"/>
              </a:rPr>
              <a:t>, and </a:t>
            </a:r>
            <a:r>
              <a:rPr lang="en-US" sz="1800" b="1" i="0" u="none" strike="noStrike" baseline="0" dirty="0">
                <a:latin typeface="Palatino-Bold"/>
              </a:rPr>
              <a:t>height</a:t>
            </a:r>
            <a:r>
              <a:rPr lang="en-US" sz="1800" b="0" i="0" u="none" strike="noStrike" baseline="0" dirty="0">
                <a:latin typeface="Palatino-Roman"/>
              </a:rPr>
              <a:t>. </a:t>
            </a:r>
          </a:p>
          <a:p>
            <a:pPr algn="l"/>
            <a:r>
              <a:rPr lang="en-IN" sz="1800" b="0" i="0" u="none" strike="noStrike" baseline="0" dirty="0">
                <a:latin typeface="Palatino-Roman"/>
              </a:rPr>
              <a:t>It is important </a:t>
            </a:r>
            <a:r>
              <a:rPr lang="en-US" sz="1800" b="0" i="0" u="none" strike="noStrike" baseline="0" dirty="0">
                <a:latin typeface="Palatino-Roman"/>
              </a:rPr>
              <a:t>to understand that changes to the instance variables of one object have no effect on the instance </a:t>
            </a:r>
            <a:r>
              <a:rPr lang="en-IN" sz="1800" b="0" i="0" u="none" strike="noStrike" baseline="0" dirty="0">
                <a:latin typeface="Palatino-Roman"/>
              </a:rPr>
              <a:t>variables of another.</a:t>
            </a:r>
          </a:p>
          <a:p>
            <a:pPr algn="l"/>
            <a:endParaRPr lang="en-IN" sz="1800" dirty="0">
              <a:latin typeface="Palatino-Roman"/>
            </a:endParaRPr>
          </a:p>
          <a:p>
            <a:pPr algn="l"/>
            <a:r>
              <a:rPr lang="en-IN" sz="1800" dirty="0">
                <a:latin typeface="Palatino-Roman"/>
              </a:rPr>
              <a:t>Refer BoxDemo2 Example</a:t>
            </a:r>
          </a:p>
          <a:p>
            <a:pPr algn="l"/>
            <a:r>
              <a:rPr lang="en-US" sz="1800" b="0" i="0" u="none" strike="noStrike" baseline="0" dirty="0">
                <a:latin typeface="Palatino-Roman"/>
              </a:rPr>
              <a:t>As you can see, </a:t>
            </a:r>
            <a:r>
              <a:rPr lang="en-US" sz="1800" b="1" i="0" u="none" strike="noStrike" baseline="0" dirty="0">
                <a:latin typeface="Palatino-Bold"/>
              </a:rPr>
              <a:t>mybox1</a:t>
            </a:r>
            <a:r>
              <a:rPr lang="en-US" sz="1800" b="0" i="0" u="none" strike="noStrike" baseline="0" dirty="0">
                <a:latin typeface="Palatino-Roman"/>
              </a:rPr>
              <a:t>’s data is completely separate from the data contained in </a:t>
            </a:r>
            <a:r>
              <a:rPr lang="en-US" sz="1800" b="1" i="0" u="none" strike="noStrike" baseline="0" dirty="0">
                <a:latin typeface="Palatino-Bold"/>
              </a:rPr>
              <a:t>mybox2</a:t>
            </a:r>
            <a:r>
              <a:rPr lang="en-US" sz="1800" b="0" i="0" u="none" strike="noStrike" baseline="0" dirty="0">
                <a:latin typeface="Palatino-Roman"/>
              </a:rPr>
              <a:t>.</a:t>
            </a:r>
            <a:endParaRPr lang="en-IN" dirty="0"/>
          </a:p>
        </p:txBody>
      </p:sp>
    </p:spTree>
    <p:extLst>
      <p:ext uri="{BB962C8B-B14F-4D97-AF65-F5344CB8AC3E}">
        <p14:creationId xmlns:p14="http://schemas.microsoft.com/office/powerpoint/2010/main" val="227861671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6F4911-248E-407A-98EF-DD0A29262B7E}"/>
              </a:ext>
            </a:extLst>
          </p:cNvPr>
          <p:cNvSpPr>
            <a:spLocks noGrp="1"/>
          </p:cNvSpPr>
          <p:nvPr>
            <p:ph sz="half" idx="1"/>
          </p:nvPr>
        </p:nvSpPr>
        <p:spPr/>
        <p:txBody>
          <a:bodyPr>
            <a:normAutofit fontScale="55000" lnSpcReduction="20000"/>
          </a:bodyPr>
          <a:lstStyle/>
          <a:p>
            <a:pPr marL="0" indent="0">
              <a:buNone/>
            </a:pPr>
            <a:r>
              <a:rPr lang="en-IN" dirty="0"/>
              <a:t>class Box {</a:t>
            </a:r>
          </a:p>
          <a:p>
            <a:pPr marL="0" indent="0">
              <a:buNone/>
            </a:pPr>
            <a:r>
              <a:rPr lang="en-IN" dirty="0"/>
              <a:t>double width;</a:t>
            </a:r>
          </a:p>
          <a:p>
            <a:pPr marL="0" indent="0">
              <a:buNone/>
            </a:pPr>
            <a:r>
              <a:rPr lang="en-IN" dirty="0"/>
              <a:t>double height;</a:t>
            </a:r>
          </a:p>
          <a:p>
            <a:pPr marL="0" indent="0">
              <a:buNone/>
            </a:pPr>
            <a:r>
              <a:rPr lang="en-IN" dirty="0"/>
              <a:t>double depth;</a:t>
            </a:r>
          </a:p>
          <a:p>
            <a:pPr marL="0" indent="0">
              <a:buNone/>
            </a:pPr>
            <a:r>
              <a:rPr lang="en-IN" dirty="0"/>
              <a:t>}</a:t>
            </a:r>
          </a:p>
          <a:p>
            <a:pPr marL="0" indent="0">
              <a:buNone/>
            </a:pPr>
            <a:r>
              <a:rPr lang="en-IN" dirty="0"/>
              <a:t>class BoxDemo2 {</a:t>
            </a:r>
          </a:p>
          <a:p>
            <a:pPr marL="0" indent="0">
              <a:buNone/>
            </a:pPr>
            <a:r>
              <a:rPr lang="en-IN" dirty="0"/>
              <a:t>public static void main(String </a:t>
            </a:r>
            <a:r>
              <a:rPr lang="en-IN" dirty="0" err="1"/>
              <a:t>args</a:t>
            </a:r>
            <a:r>
              <a:rPr lang="en-IN" dirty="0"/>
              <a:t>[]) {</a:t>
            </a:r>
          </a:p>
          <a:p>
            <a:pPr marL="0" indent="0">
              <a:buNone/>
            </a:pPr>
            <a:r>
              <a:rPr lang="en-IN" dirty="0"/>
              <a:t>Box mybox1 = new Box();</a:t>
            </a:r>
          </a:p>
          <a:p>
            <a:pPr marL="0" indent="0">
              <a:buNone/>
            </a:pPr>
            <a:r>
              <a:rPr lang="en-IN" dirty="0"/>
              <a:t>Box mybox2 = new Box();</a:t>
            </a:r>
          </a:p>
          <a:p>
            <a:pPr marL="0" indent="0">
              <a:buNone/>
            </a:pPr>
            <a:r>
              <a:rPr lang="en-IN" dirty="0"/>
              <a:t>double vol;</a:t>
            </a:r>
          </a:p>
          <a:p>
            <a:pPr marL="0" indent="0">
              <a:buNone/>
            </a:pPr>
            <a:r>
              <a:rPr lang="en-IN" dirty="0"/>
              <a:t>// assign values to mybox1's instance variables</a:t>
            </a:r>
          </a:p>
          <a:p>
            <a:pPr marL="0" indent="0">
              <a:buNone/>
            </a:pPr>
            <a:r>
              <a:rPr lang="en-IN" dirty="0"/>
              <a:t>mybox1.width = 10;</a:t>
            </a:r>
          </a:p>
          <a:p>
            <a:pPr marL="0" indent="0">
              <a:buNone/>
            </a:pPr>
            <a:r>
              <a:rPr lang="en-IN" dirty="0"/>
              <a:t>mybox1.height = 20;</a:t>
            </a:r>
          </a:p>
          <a:p>
            <a:pPr marL="0" indent="0">
              <a:buNone/>
            </a:pPr>
            <a:r>
              <a:rPr lang="en-IN" dirty="0"/>
              <a:t>mybox1.depth = 15;</a:t>
            </a:r>
          </a:p>
          <a:p>
            <a:pPr marL="0" indent="0">
              <a:buNone/>
            </a:pPr>
            <a:r>
              <a:rPr lang="en-IN" dirty="0"/>
              <a:t>/</a:t>
            </a:r>
          </a:p>
        </p:txBody>
      </p:sp>
      <p:sp>
        <p:nvSpPr>
          <p:cNvPr id="4" name="Content Placeholder 3">
            <a:extLst>
              <a:ext uri="{FF2B5EF4-FFF2-40B4-BE49-F238E27FC236}">
                <a16:creationId xmlns:a16="http://schemas.microsoft.com/office/drawing/2014/main" id="{3B0F6C13-1966-4C8E-8277-173AE560A042}"/>
              </a:ext>
            </a:extLst>
          </p:cNvPr>
          <p:cNvSpPr>
            <a:spLocks noGrp="1"/>
          </p:cNvSpPr>
          <p:nvPr>
            <p:ph sz="half" idx="2"/>
          </p:nvPr>
        </p:nvSpPr>
        <p:spPr/>
        <p:txBody>
          <a:bodyPr>
            <a:normAutofit fontScale="55000" lnSpcReduction="20000"/>
          </a:bodyPr>
          <a:lstStyle/>
          <a:p>
            <a:pPr marL="0" indent="0">
              <a:buNone/>
            </a:pPr>
            <a:r>
              <a:rPr lang="en-IN" dirty="0"/>
              <a:t>* assign different values to mybox2's</a:t>
            </a:r>
          </a:p>
          <a:p>
            <a:pPr marL="0" indent="0">
              <a:buNone/>
            </a:pPr>
            <a:r>
              <a:rPr lang="en-IN" dirty="0"/>
              <a:t>instance variables */</a:t>
            </a:r>
          </a:p>
          <a:p>
            <a:pPr marL="0" indent="0">
              <a:buNone/>
            </a:pPr>
            <a:r>
              <a:rPr lang="en-IN" dirty="0"/>
              <a:t>mybox2.width = 3;</a:t>
            </a:r>
          </a:p>
          <a:p>
            <a:pPr marL="0" indent="0">
              <a:buNone/>
            </a:pPr>
            <a:r>
              <a:rPr lang="en-IN" dirty="0"/>
              <a:t>mybox2.height = 6;</a:t>
            </a:r>
          </a:p>
          <a:p>
            <a:pPr marL="0" indent="0">
              <a:buNone/>
            </a:pPr>
            <a:r>
              <a:rPr lang="en-IN" dirty="0"/>
              <a:t>mybox2.depth = 9;</a:t>
            </a:r>
          </a:p>
          <a:p>
            <a:pPr marL="0" indent="0">
              <a:buNone/>
            </a:pPr>
            <a:r>
              <a:rPr lang="en-IN" dirty="0"/>
              <a:t>// compute volume of first box</a:t>
            </a:r>
          </a:p>
          <a:p>
            <a:pPr marL="0" indent="0">
              <a:buNone/>
            </a:pPr>
            <a:r>
              <a:rPr lang="en-IN" dirty="0"/>
              <a:t>vol = mybox1.width * mybox1.height * mybox1.depth;</a:t>
            </a:r>
          </a:p>
          <a:p>
            <a:pPr marL="0" indent="0">
              <a:buNone/>
            </a:pPr>
            <a:r>
              <a:rPr lang="en-IN" dirty="0" err="1"/>
              <a:t>System.out.println</a:t>
            </a:r>
            <a:r>
              <a:rPr lang="en-IN" dirty="0"/>
              <a:t>("Volume is " + vol);</a:t>
            </a:r>
          </a:p>
          <a:p>
            <a:pPr marL="0" indent="0">
              <a:buNone/>
            </a:pPr>
            <a:r>
              <a:rPr lang="en-IN" dirty="0"/>
              <a:t>// compute volume of second box</a:t>
            </a:r>
          </a:p>
          <a:p>
            <a:pPr marL="0" indent="0">
              <a:buNone/>
            </a:pPr>
            <a:r>
              <a:rPr lang="en-IN" dirty="0"/>
              <a:t>vol = mybox2.width * mybox2.height * mybox2.depth;</a:t>
            </a:r>
          </a:p>
          <a:p>
            <a:pPr marL="0" indent="0">
              <a:buNone/>
            </a:pPr>
            <a:r>
              <a:rPr lang="en-IN" dirty="0" err="1"/>
              <a:t>System.out.println</a:t>
            </a:r>
            <a:r>
              <a:rPr lang="en-IN" dirty="0"/>
              <a:t>("Volume is " + vol);</a:t>
            </a:r>
          </a:p>
          <a:p>
            <a:pPr marL="0" indent="0">
              <a:buNone/>
            </a:pP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154444311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B51DF8-606A-47FD-B7D9-D001426F95C5}"/>
              </a:ext>
            </a:extLst>
          </p:cNvPr>
          <p:cNvSpPr>
            <a:spLocks noGrp="1"/>
          </p:cNvSpPr>
          <p:nvPr>
            <p:ph type="title"/>
          </p:nvPr>
        </p:nvSpPr>
        <p:spPr/>
        <p:txBody>
          <a:bodyPr/>
          <a:lstStyle/>
          <a:p>
            <a:r>
              <a:rPr lang="en-IN" dirty="0"/>
              <a:t>Declaring Objects</a:t>
            </a:r>
          </a:p>
        </p:txBody>
      </p:sp>
      <p:sp>
        <p:nvSpPr>
          <p:cNvPr id="6" name="Content Placeholder 5">
            <a:extLst>
              <a:ext uri="{FF2B5EF4-FFF2-40B4-BE49-F238E27FC236}">
                <a16:creationId xmlns:a16="http://schemas.microsoft.com/office/drawing/2014/main" id="{43DCABFB-0F95-4F68-99DD-CC9013CB7973}"/>
              </a:ext>
            </a:extLst>
          </p:cNvPr>
          <p:cNvSpPr>
            <a:spLocks noGrp="1"/>
          </p:cNvSpPr>
          <p:nvPr>
            <p:ph idx="1"/>
          </p:nvPr>
        </p:nvSpPr>
        <p:spPr>
          <a:xfrm>
            <a:off x="384313" y="1470991"/>
            <a:ext cx="11516139" cy="5168348"/>
          </a:xfrm>
        </p:spPr>
        <p:txBody>
          <a:bodyPr>
            <a:normAutofit/>
          </a:bodyPr>
          <a:lstStyle/>
          <a:p>
            <a:pPr marL="457200" indent="-457200">
              <a:buFont typeface="+mj-lt"/>
              <a:buAutoNum type="arabicPeriod"/>
            </a:pPr>
            <a:r>
              <a:rPr lang="en-US" sz="2400" dirty="0"/>
              <a:t>Obtaining objects of a class is a two-step process.  First, you must declare a variable of the class type. </a:t>
            </a:r>
          </a:p>
          <a:p>
            <a:pPr marL="457200" indent="-457200">
              <a:buFont typeface="+mj-lt"/>
              <a:buAutoNum type="arabicPeriod"/>
            </a:pPr>
            <a:r>
              <a:rPr lang="en-US" sz="2400" dirty="0"/>
              <a:t>This variable does not define an object. </a:t>
            </a:r>
          </a:p>
          <a:p>
            <a:pPr marL="457200" indent="-457200">
              <a:buFont typeface="+mj-lt"/>
              <a:buAutoNum type="arabicPeriod"/>
            </a:pPr>
            <a:r>
              <a:rPr lang="en-US" sz="2400" dirty="0"/>
              <a:t>Instead, it is simply a variable that can refer to an object. Second, you must acquire an actual, physical copy of the object and assign it to that variable. </a:t>
            </a:r>
          </a:p>
          <a:p>
            <a:pPr marL="457200" indent="-457200">
              <a:buFont typeface="+mj-lt"/>
              <a:buAutoNum type="arabicPeriod"/>
            </a:pPr>
            <a:r>
              <a:rPr lang="en-US" sz="2400" dirty="0"/>
              <a:t>You can do this using the new operator. The new operator dynamically allocates (that is, allocates at run time) memory for an object and returns a reference to it. </a:t>
            </a:r>
          </a:p>
          <a:p>
            <a:pPr marL="457200" indent="-457200">
              <a:buFont typeface="+mj-lt"/>
              <a:buAutoNum type="arabicPeriod"/>
            </a:pPr>
            <a:r>
              <a:rPr lang="en-US" sz="2400" dirty="0"/>
              <a:t>This reference is, more or less, the address in memory of the object allocated by new. </a:t>
            </a:r>
          </a:p>
          <a:p>
            <a:pPr marL="457200" indent="-457200">
              <a:buFont typeface="+mj-lt"/>
              <a:buAutoNum type="arabicPeriod"/>
            </a:pPr>
            <a:r>
              <a:rPr lang="en-US" sz="2400" dirty="0"/>
              <a:t>This reference is then stored in the variable. Thus, in Java, all class objects must be dynamically allocated.</a:t>
            </a:r>
          </a:p>
          <a:p>
            <a:pPr marL="457200" indent="-457200">
              <a:buFont typeface="+mj-lt"/>
              <a:buAutoNum type="arabicPeriod"/>
            </a:pPr>
            <a:r>
              <a:rPr lang="en-IN" sz="1800" b="0" i="0" u="none" strike="noStrike" baseline="0" dirty="0">
                <a:latin typeface="Courier"/>
              </a:rPr>
              <a:t>Box </a:t>
            </a:r>
            <a:r>
              <a:rPr lang="en-IN" sz="1800" b="0" i="0" u="none" strike="noStrike" baseline="0" dirty="0" err="1">
                <a:latin typeface="Courier"/>
              </a:rPr>
              <a:t>mybox</a:t>
            </a:r>
            <a:r>
              <a:rPr lang="en-IN" sz="1800" b="0" i="0" u="none" strike="noStrike" baseline="0" dirty="0">
                <a:latin typeface="Courier"/>
              </a:rPr>
              <a:t> = new Box(); or;</a:t>
            </a:r>
            <a:endParaRPr lang="en-US" sz="2400" b="0" i="0" u="none" strike="noStrike" baseline="0" dirty="0">
              <a:latin typeface="Courier"/>
            </a:endParaRPr>
          </a:p>
          <a:p>
            <a:pPr marL="0" indent="0">
              <a:buNone/>
            </a:pPr>
            <a:r>
              <a:rPr lang="en-US" sz="1800" b="0" i="0" u="none" strike="noStrike" baseline="0" dirty="0">
                <a:latin typeface="Courier"/>
              </a:rPr>
              <a:t>Box </a:t>
            </a:r>
            <a:r>
              <a:rPr lang="en-US" sz="1800" b="0" i="0" u="none" strike="noStrike" baseline="0" dirty="0" err="1">
                <a:latin typeface="Courier"/>
              </a:rPr>
              <a:t>mybox</a:t>
            </a:r>
            <a:r>
              <a:rPr lang="en-US" sz="1800" b="0" i="0" u="none" strike="noStrike" baseline="0" dirty="0">
                <a:latin typeface="Courier"/>
              </a:rPr>
              <a:t>; // declare reference to object</a:t>
            </a:r>
          </a:p>
          <a:p>
            <a:pPr marL="0" indent="0">
              <a:buNone/>
            </a:pPr>
            <a:r>
              <a:rPr lang="en-US" sz="1800" b="0" i="0" u="none" strike="noStrike" baseline="0" dirty="0" err="1">
                <a:latin typeface="Courier"/>
              </a:rPr>
              <a:t>mybox</a:t>
            </a:r>
            <a:r>
              <a:rPr lang="en-US" sz="1800" b="0" i="0" u="none" strike="noStrike" baseline="0" dirty="0">
                <a:latin typeface="Courier"/>
              </a:rPr>
              <a:t> = new Box(); // allocate a Box object</a:t>
            </a:r>
            <a:endParaRPr lang="en-IN" sz="2400" dirty="0"/>
          </a:p>
        </p:txBody>
      </p:sp>
    </p:spTree>
    <p:extLst>
      <p:ext uri="{BB962C8B-B14F-4D97-AF65-F5344CB8AC3E}">
        <p14:creationId xmlns:p14="http://schemas.microsoft.com/office/powerpoint/2010/main" val="5993192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16D610-EBDC-4E55-BEDC-DACD6E1B37F3}"/>
              </a:ext>
            </a:extLst>
          </p:cNvPr>
          <p:cNvSpPr>
            <a:spLocks noGrp="1"/>
          </p:cNvSpPr>
          <p:nvPr>
            <p:ph idx="1"/>
          </p:nvPr>
        </p:nvSpPr>
        <p:spPr>
          <a:xfrm>
            <a:off x="530087" y="397565"/>
            <a:ext cx="10823713" cy="5779398"/>
          </a:xfrm>
        </p:spPr>
        <p:txBody>
          <a:bodyPr/>
          <a:lstStyle/>
          <a:p>
            <a:pPr algn="l"/>
            <a:r>
              <a:rPr lang="en-US" sz="1800" b="0" i="0" u="none" strike="noStrike" baseline="0" dirty="0">
                <a:latin typeface="Palatino-Roman"/>
              </a:rPr>
              <a:t>The first line declares </a:t>
            </a:r>
            <a:r>
              <a:rPr lang="en-US" sz="1800" b="1" i="0" u="none" strike="noStrike" baseline="0" dirty="0" err="1">
                <a:latin typeface="Palatino-Bold"/>
              </a:rPr>
              <a:t>mybox</a:t>
            </a:r>
            <a:r>
              <a:rPr lang="en-US" sz="1800" b="1" i="0" u="none" strike="noStrike" baseline="0" dirty="0">
                <a:latin typeface="Palatino-Bold"/>
              </a:rPr>
              <a:t> </a:t>
            </a:r>
            <a:r>
              <a:rPr lang="en-US" sz="1800" b="0" i="0" u="none" strike="noStrike" baseline="0" dirty="0">
                <a:latin typeface="Palatino-Roman"/>
              </a:rPr>
              <a:t>as a reference to an object of type </a:t>
            </a:r>
            <a:r>
              <a:rPr lang="en-US" sz="1800" b="1" i="0" u="none" strike="noStrike" baseline="0" dirty="0">
                <a:latin typeface="Palatino-Bold"/>
              </a:rPr>
              <a:t>Box</a:t>
            </a:r>
            <a:r>
              <a:rPr lang="en-US" sz="1800" b="0" i="0" u="none" strike="noStrike" baseline="0" dirty="0">
                <a:latin typeface="Palatino-Roman"/>
              </a:rPr>
              <a:t>. </a:t>
            </a:r>
          </a:p>
          <a:p>
            <a:pPr algn="l"/>
            <a:r>
              <a:rPr lang="en-US" sz="1800" b="0" i="0" u="none" strike="noStrike" baseline="0" dirty="0">
                <a:latin typeface="Palatino-Roman"/>
              </a:rPr>
              <a:t>After this line executes, </a:t>
            </a:r>
            <a:r>
              <a:rPr lang="en-US" sz="1800" b="1" i="0" u="none" strike="noStrike" baseline="0" dirty="0" err="1">
                <a:latin typeface="Palatino-Bold"/>
              </a:rPr>
              <a:t>mybox</a:t>
            </a:r>
            <a:r>
              <a:rPr lang="en-US" sz="1800" b="1" i="0" u="none" strike="noStrike" baseline="0" dirty="0">
                <a:latin typeface="Palatino-Bold"/>
              </a:rPr>
              <a:t> </a:t>
            </a:r>
            <a:r>
              <a:rPr lang="en-US" sz="1800" b="0" i="0" u="none" strike="noStrike" baseline="0" dirty="0">
                <a:latin typeface="Palatino-Roman"/>
              </a:rPr>
              <a:t>contains the value </a:t>
            </a:r>
            <a:r>
              <a:rPr lang="en-US" sz="1800" b="1" i="0" u="none" strike="noStrike" baseline="0" dirty="0">
                <a:latin typeface="Palatino-Bold"/>
              </a:rPr>
              <a:t>null</a:t>
            </a:r>
            <a:r>
              <a:rPr lang="en-US" sz="1800" b="0" i="0" u="none" strike="noStrike" baseline="0" dirty="0">
                <a:latin typeface="Palatino-Roman"/>
              </a:rPr>
              <a:t>, which indicates that it does not yet point to an actual object.</a:t>
            </a:r>
          </a:p>
          <a:p>
            <a:pPr algn="l"/>
            <a:r>
              <a:rPr lang="en-US" sz="1800" b="0" i="0" u="none" strike="noStrike" baseline="0" dirty="0">
                <a:latin typeface="Palatino-Roman"/>
              </a:rPr>
              <a:t>Any attempt to use </a:t>
            </a:r>
            <a:r>
              <a:rPr lang="en-US" sz="1800" b="1" i="0" u="none" strike="noStrike" baseline="0" dirty="0" err="1">
                <a:latin typeface="Palatino-Bold"/>
              </a:rPr>
              <a:t>mybox</a:t>
            </a:r>
            <a:r>
              <a:rPr lang="en-US" sz="1800" b="1" i="0" u="none" strike="noStrike" baseline="0" dirty="0">
                <a:latin typeface="Palatino-Bold"/>
              </a:rPr>
              <a:t> </a:t>
            </a:r>
            <a:r>
              <a:rPr lang="en-US" sz="1800" b="0" i="0" u="none" strike="noStrike" baseline="0" dirty="0">
                <a:latin typeface="Palatino-Roman"/>
              </a:rPr>
              <a:t>at this point will result in a compile-time error. </a:t>
            </a:r>
          </a:p>
          <a:p>
            <a:pPr algn="l"/>
            <a:r>
              <a:rPr lang="en-US" sz="1800" b="0" i="0" u="none" strike="noStrike" baseline="0" dirty="0">
                <a:latin typeface="Palatino-Roman"/>
              </a:rPr>
              <a:t>The next line allocates an actual object and assigns a reference to it to </a:t>
            </a:r>
            <a:r>
              <a:rPr lang="en-US" sz="1800" b="1" i="0" u="none" strike="noStrike" baseline="0" dirty="0" err="1">
                <a:latin typeface="Palatino-Bold"/>
              </a:rPr>
              <a:t>mybox</a:t>
            </a:r>
            <a:r>
              <a:rPr lang="en-US" sz="1800" b="0" i="0" u="none" strike="noStrike" baseline="0" dirty="0">
                <a:latin typeface="Palatino-Roman"/>
              </a:rPr>
              <a:t>. After the second line executes, you can use </a:t>
            </a:r>
            <a:r>
              <a:rPr lang="en-US" sz="1800" b="1" i="0" u="none" strike="noStrike" baseline="0" dirty="0" err="1">
                <a:latin typeface="Palatino-Bold"/>
              </a:rPr>
              <a:t>mybox</a:t>
            </a:r>
            <a:r>
              <a:rPr lang="en-US" sz="1800" b="1" i="0" u="none" strike="noStrike" baseline="0" dirty="0">
                <a:latin typeface="Palatino-Bold"/>
              </a:rPr>
              <a:t> </a:t>
            </a:r>
            <a:r>
              <a:rPr lang="en-US" sz="1800" b="0" i="0" u="none" strike="noStrike" baseline="0" dirty="0">
                <a:latin typeface="Palatino-Roman"/>
              </a:rPr>
              <a:t>as if it were a </a:t>
            </a:r>
            <a:r>
              <a:rPr lang="en-US" sz="1800" b="1" i="0" u="none" strike="noStrike" baseline="0" dirty="0">
                <a:latin typeface="Palatino-Bold"/>
              </a:rPr>
              <a:t>Box </a:t>
            </a:r>
            <a:r>
              <a:rPr lang="en-US" sz="1800" b="0" i="0" u="none" strike="noStrike" baseline="0" dirty="0">
                <a:latin typeface="Palatino-Roman"/>
              </a:rPr>
              <a:t>object. </a:t>
            </a:r>
          </a:p>
          <a:p>
            <a:pPr algn="l"/>
            <a:r>
              <a:rPr lang="en-US" sz="1800" b="0" i="0" u="none" strike="noStrike" baseline="0" dirty="0">
                <a:latin typeface="Palatino-Roman"/>
              </a:rPr>
              <a:t>But in reality, </a:t>
            </a:r>
            <a:r>
              <a:rPr lang="en-US" sz="1800" b="1" i="0" u="none" strike="noStrike" baseline="0" dirty="0" err="1">
                <a:latin typeface="Palatino-Bold"/>
              </a:rPr>
              <a:t>mybox</a:t>
            </a:r>
            <a:r>
              <a:rPr lang="en-US" sz="1800" b="1" i="0" u="none" strike="noStrike" baseline="0" dirty="0">
                <a:latin typeface="Palatino-Bold"/>
              </a:rPr>
              <a:t> </a:t>
            </a:r>
            <a:r>
              <a:rPr lang="en-US" sz="1800" b="0" i="0" u="none" strike="noStrike" baseline="0" dirty="0">
                <a:latin typeface="Palatino-Roman"/>
              </a:rPr>
              <a:t>simply holds the memory address of the actual </a:t>
            </a:r>
            <a:r>
              <a:rPr lang="en-US" sz="1800" b="1" i="0" u="none" strike="noStrike" baseline="0" dirty="0">
                <a:latin typeface="Palatino-Bold"/>
              </a:rPr>
              <a:t>Box </a:t>
            </a:r>
            <a:r>
              <a:rPr lang="en-US" sz="1800" b="0" i="0" u="none" strike="noStrike" baseline="0" dirty="0">
                <a:latin typeface="Palatino-Roman"/>
              </a:rPr>
              <a:t>object.</a:t>
            </a:r>
            <a:endParaRPr lang="en-IN" dirty="0"/>
          </a:p>
        </p:txBody>
      </p:sp>
    </p:spTree>
    <p:extLst>
      <p:ext uri="{BB962C8B-B14F-4D97-AF65-F5344CB8AC3E}">
        <p14:creationId xmlns:p14="http://schemas.microsoft.com/office/powerpoint/2010/main" val="428638436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3A7D-A5D0-453C-AD69-5B8ACAC531BC}"/>
              </a:ext>
            </a:extLst>
          </p:cNvPr>
          <p:cNvSpPr>
            <a:spLocks noGrp="1"/>
          </p:cNvSpPr>
          <p:nvPr>
            <p:ph type="title"/>
          </p:nvPr>
        </p:nvSpPr>
        <p:spPr>
          <a:xfrm>
            <a:off x="838200" y="267854"/>
            <a:ext cx="10515600" cy="826366"/>
          </a:xfrm>
        </p:spPr>
        <p:txBody>
          <a:bodyPr/>
          <a:lstStyle/>
          <a:p>
            <a:r>
              <a:rPr lang="en-IN" dirty="0"/>
              <a:t>Assigning Object Reference Variables</a:t>
            </a:r>
          </a:p>
        </p:txBody>
      </p:sp>
      <p:sp>
        <p:nvSpPr>
          <p:cNvPr id="3" name="Content Placeholder 2">
            <a:extLst>
              <a:ext uri="{FF2B5EF4-FFF2-40B4-BE49-F238E27FC236}">
                <a16:creationId xmlns:a16="http://schemas.microsoft.com/office/drawing/2014/main" id="{2C7F3132-FF84-4FCC-9095-931CF6701A45}"/>
              </a:ext>
            </a:extLst>
          </p:cNvPr>
          <p:cNvSpPr>
            <a:spLocks noGrp="1"/>
          </p:cNvSpPr>
          <p:nvPr>
            <p:ph sz="half" idx="1"/>
          </p:nvPr>
        </p:nvSpPr>
        <p:spPr>
          <a:xfrm>
            <a:off x="296902" y="1260764"/>
            <a:ext cx="5722898" cy="5329381"/>
          </a:xfrm>
        </p:spPr>
        <p:txBody>
          <a:bodyPr>
            <a:normAutofit lnSpcReduction="10000"/>
          </a:bodyPr>
          <a:lstStyle/>
          <a:p>
            <a:pPr marL="0" indent="0">
              <a:buNone/>
            </a:pPr>
            <a:r>
              <a:rPr lang="en-US" dirty="0"/>
              <a:t>Box b1 = new Box();</a:t>
            </a:r>
          </a:p>
          <a:p>
            <a:pPr marL="0" indent="0">
              <a:buNone/>
            </a:pPr>
            <a:r>
              <a:rPr lang="en-US" dirty="0"/>
              <a:t>Box b2 = b1;</a:t>
            </a:r>
          </a:p>
          <a:p>
            <a:pPr algn="l"/>
            <a:r>
              <a:rPr lang="en-US" sz="2000" b="0" i="0" u="none" strike="noStrike" baseline="0" dirty="0">
                <a:latin typeface="Palatino-Roman"/>
              </a:rPr>
              <a:t>You might think that </a:t>
            </a:r>
            <a:r>
              <a:rPr lang="en-US" sz="2000" b="1" i="0" u="none" strike="noStrike" baseline="0" dirty="0">
                <a:latin typeface="Palatino-Bold"/>
              </a:rPr>
              <a:t>b2 </a:t>
            </a:r>
            <a:r>
              <a:rPr lang="en-US" sz="2000" b="0" i="0" u="none" strike="noStrike" baseline="0" dirty="0">
                <a:latin typeface="Palatino-Roman"/>
              </a:rPr>
              <a:t>is being assigned a reference to a copy of the object referred to by </a:t>
            </a:r>
            <a:r>
              <a:rPr lang="en-US" sz="2000" b="1" i="0" u="none" strike="noStrike" baseline="0" dirty="0">
                <a:latin typeface="Palatino-Bold"/>
              </a:rPr>
              <a:t>b1</a:t>
            </a:r>
            <a:r>
              <a:rPr lang="en-US" sz="2000" b="0" i="0" u="none" strike="noStrike" baseline="0" dirty="0">
                <a:latin typeface="Palatino-Roman"/>
              </a:rPr>
              <a:t>.</a:t>
            </a:r>
          </a:p>
          <a:p>
            <a:pPr algn="l"/>
            <a:r>
              <a:rPr lang="en-US" sz="2000" b="0" i="0" u="none" strike="noStrike" baseline="0" dirty="0">
                <a:latin typeface="Palatino-Roman"/>
              </a:rPr>
              <a:t>That is, you might think that </a:t>
            </a:r>
            <a:r>
              <a:rPr lang="en-US" sz="2000" b="1" i="0" u="none" strike="noStrike" baseline="0" dirty="0">
                <a:latin typeface="Palatino-Bold"/>
              </a:rPr>
              <a:t>b1 </a:t>
            </a:r>
            <a:r>
              <a:rPr lang="en-US" sz="2000" b="0" i="0" u="none" strike="noStrike" baseline="0" dirty="0">
                <a:latin typeface="Palatino-Roman"/>
              </a:rPr>
              <a:t>and </a:t>
            </a:r>
            <a:r>
              <a:rPr lang="en-US" sz="2000" b="1" i="0" u="none" strike="noStrike" baseline="0" dirty="0">
                <a:latin typeface="Palatino-Bold"/>
              </a:rPr>
              <a:t>b2 </a:t>
            </a:r>
            <a:r>
              <a:rPr lang="en-US" sz="2000" b="0" i="0" u="none" strike="noStrike" baseline="0" dirty="0">
                <a:latin typeface="Palatino-Roman"/>
              </a:rPr>
              <a:t>refer to separate and distinct objects. </a:t>
            </a:r>
          </a:p>
          <a:p>
            <a:pPr algn="l"/>
            <a:r>
              <a:rPr lang="en-US" sz="2000" b="0" i="0" u="none" strike="noStrike" baseline="0" dirty="0">
                <a:latin typeface="Palatino-Roman"/>
              </a:rPr>
              <a:t>However, this would be wrong. Instead, after this fragment executes, </a:t>
            </a:r>
            <a:r>
              <a:rPr lang="en-US" sz="2000" b="1" i="0" u="none" strike="noStrike" baseline="0" dirty="0">
                <a:latin typeface="Palatino-Bold"/>
              </a:rPr>
              <a:t>b1 </a:t>
            </a:r>
            <a:r>
              <a:rPr lang="en-US" sz="2000" b="0" i="0" u="none" strike="noStrike" baseline="0" dirty="0">
                <a:latin typeface="Palatino-Roman"/>
              </a:rPr>
              <a:t>and </a:t>
            </a:r>
            <a:r>
              <a:rPr lang="en-US" sz="2000" b="1" i="0" u="none" strike="noStrike" baseline="0" dirty="0">
                <a:latin typeface="Palatino-Bold"/>
              </a:rPr>
              <a:t>b2 </a:t>
            </a:r>
            <a:r>
              <a:rPr lang="en-US" sz="2000" b="0" i="0" u="none" strike="noStrike" baseline="0" dirty="0">
                <a:latin typeface="Palatino-Roman"/>
              </a:rPr>
              <a:t>will both refer to the  </a:t>
            </a:r>
            <a:r>
              <a:rPr lang="en-US" sz="2000" b="0" i="1" u="none" strike="noStrike" baseline="0" dirty="0">
                <a:latin typeface="Palatino-Italic"/>
              </a:rPr>
              <a:t>same </a:t>
            </a:r>
            <a:r>
              <a:rPr lang="en-US" sz="2000" b="0" i="0" u="none" strike="noStrike" baseline="0" dirty="0">
                <a:latin typeface="Palatino-Roman"/>
              </a:rPr>
              <a:t>object. </a:t>
            </a:r>
          </a:p>
          <a:p>
            <a:pPr algn="l"/>
            <a:r>
              <a:rPr lang="en-US" sz="2000" b="0" i="0" u="none" strike="noStrike" baseline="0" dirty="0">
                <a:latin typeface="Palatino-Roman"/>
              </a:rPr>
              <a:t>The assignment of </a:t>
            </a:r>
            <a:r>
              <a:rPr lang="en-US" sz="2000" b="1" i="0" u="none" strike="noStrike" baseline="0" dirty="0">
                <a:latin typeface="Palatino-Bold"/>
              </a:rPr>
              <a:t>b1 </a:t>
            </a:r>
            <a:r>
              <a:rPr lang="en-US" sz="2000" b="0" i="0" u="none" strike="noStrike" baseline="0" dirty="0">
                <a:latin typeface="Palatino-Roman"/>
              </a:rPr>
              <a:t>to </a:t>
            </a:r>
            <a:r>
              <a:rPr lang="en-US" sz="2000" b="1" i="0" u="none" strike="noStrike" baseline="0" dirty="0">
                <a:latin typeface="Palatino-Bold"/>
              </a:rPr>
              <a:t>b2 </a:t>
            </a:r>
            <a:r>
              <a:rPr lang="en-US" sz="2000" b="0" i="0" u="none" strike="noStrike" baseline="0" dirty="0">
                <a:latin typeface="Palatino-Roman"/>
              </a:rPr>
              <a:t>did not allocate any memory or copy any part of the original object. </a:t>
            </a:r>
          </a:p>
          <a:p>
            <a:pPr algn="l"/>
            <a:r>
              <a:rPr lang="en-US" sz="2000" b="0" i="0" u="none" strike="noStrike" baseline="0" dirty="0">
                <a:latin typeface="Palatino-Roman"/>
              </a:rPr>
              <a:t>It simply makes </a:t>
            </a:r>
            <a:r>
              <a:rPr lang="en-US" sz="2000" b="1" i="0" u="none" strike="noStrike" baseline="0" dirty="0">
                <a:latin typeface="Palatino-Bold"/>
              </a:rPr>
              <a:t>b2 </a:t>
            </a:r>
            <a:r>
              <a:rPr lang="en-US" sz="2000" b="0" i="0" u="none" strike="noStrike" baseline="0" dirty="0">
                <a:latin typeface="Palatino-Roman"/>
              </a:rPr>
              <a:t>refer to the same object as does </a:t>
            </a:r>
            <a:r>
              <a:rPr lang="en-US" sz="2000" b="1" i="0" u="none" strike="noStrike" baseline="0" dirty="0">
                <a:latin typeface="Palatino-Bold"/>
              </a:rPr>
              <a:t>b1</a:t>
            </a:r>
            <a:r>
              <a:rPr lang="en-US" sz="2000" b="0" i="0" u="none" strike="noStrike" baseline="0" dirty="0">
                <a:latin typeface="Palatino-Roman"/>
              </a:rPr>
              <a:t>. Thus, any changes made to the object through </a:t>
            </a:r>
            <a:r>
              <a:rPr lang="en-US" sz="2000" b="1" i="0" u="none" strike="noStrike" baseline="0" dirty="0">
                <a:latin typeface="Palatino-Bold"/>
              </a:rPr>
              <a:t>b2 </a:t>
            </a:r>
            <a:r>
              <a:rPr lang="en-US" sz="2000" b="0" i="0" u="none" strike="noStrike" baseline="0" dirty="0">
                <a:latin typeface="Palatino-Roman"/>
              </a:rPr>
              <a:t>will affect the object to which </a:t>
            </a:r>
            <a:r>
              <a:rPr lang="en-US" sz="2000" b="1" i="0" u="none" strike="noStrike" baseline="0" dirty="0">
                <a:latin typeface="Palatino-Bold"/>
              </a:rPr>
              <a:t>b1 </a:t>
            </a:r>
            <a:r>
              <a:rPr lang="en-US" sz="2000" b="0" i="0" u="none" strike="noStrike" baseline="0" dirty="0">
                <a:latin typeface="Palatino-Roman"/>
              </a:rPr>
              <a:t>is referring, since they are the </a:t>
            </a:r>
            <a:r>
              <a:rPr lang="en-IN" sz="2000" b="0" i="0" u="none" strike="noStrike" baseline="0" dirty="0">
                <a:latin typeface="Palatino-Roman"/>
              </a:rPr>
              <a:t>same object.</a:t>
            </a:r>
            <a:endParaRPr lang="en-IN" sz="3200" dirty="0"/>
          </a:p>
        </p:txBody>
      </p:sp>
      <p:pic>
        <p:nvPicPr>
          <p:cNvPr id="6" name="Content Placeholder 5">
            <a:extLst>
              <a:ext uri="{FF2B5EF4-FFF2-40B4-BE49-F238E27FC236}">
                <a16:creationId xmlns:a16="http://schemas.microsoft.com/office/drawing/2014/main" id="{810494B9-2DCE-4B9D-B54C-88C7238A18B5}"/>
              </a:ext>
            </a:extLst>
          </p:cNvPr>
          <p:cNvPicPr>
            <a:picLocks noGrp="1" noChangeAspect="1"/>
          </p:cNvPicPr>
          <p:nvPr>
            <p:ph sz="half" idx="2"/>
          </p:nvPr>
        </p:nvPicPr>
        <p:blipFill>
          <a:blip r:embed="rId2"/>
          <a:stretch>
            <a:fillRect/>
          </a:stretch>
        </p:blipFill>
        <p:spPr>
          <a:xfrm>
            <a:off x="6298951" y="2618509"/>
            <a:ext cx="5722898" cy="2190245"/>
          </a:xfrm>
        </p:spPr>
      </p:pic>
    </p:spTree>
    <p:extLst>
      <p:ext uri="{BB962C8B-B14F-4D97-AF65-F5344CB8AC3E}">
        <p14:creationId xmlns:p14="http://schemas.microsoft.com/office/powerpoint/2010/main" val="1429824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8AE4B12-CBB3-420B-B324-362FCC1DB02E}"/>
              </a:ext>
            </a:extLst>
          </p:cNvPr>
          <p:cNvSpPr>
            <a:spLocks noGrp="1"/>
          </p:cNvSpPr>
          <p:nvPr>
            <p:ph idx="1"/>
          </p:nvPr>
        </p:nvSpPr>
        <p:spPr>
          <a:xfrm>
            <a:off x="371061" y="212035"/>
            <a:ext cx="10982739" cy="6280840"/>
          </a:xfrm>
        </p:spPr>
        <p:txBody>
          <a:bodyPr>
            <a:normAutofit/>
          </a:bodyPr>
          <a:lstStyle/>
          <a:p>
            <a:r>
              <a:rPr lang="en-US" dirty="0"/>
              <a:t>Although b1 and b2 both refer to the same object, they are not linked in any other way.</a:t>
            </a:r>
          </a:p>
          <a:p>
            <a:r>
              <a:rPr lang="en-US" dirty="0"/>
              <a:t>For example, a subsequent assignment to b1 will simply unhook b1 from the original object without affecting the object or affecting b2. For example:</a:t>
            </a:r>
          </a:p>
          <a:p>
            <a:pPr marL="0" indent="0">
              <a:buNone/>
            </a:pPr>
            <a:r>
              <a:rPr lang="en-US" dirty="0"/>
              <a:t>Box b1 = new Box();</a:t>
            </a:r>
          </a:p>
          <a:p>
            <a:pPr marL="0" indent="0">
              <a:buNone/>
            </a:pPr>
            <a:r>
              <a:rPr lang="en-US" dirty="0"/>
              <a:t>Box b2 = b1;</a:t>
            </a:r>
          </a:p>
          <a:p>
            <a:pPr marL="0" indent="0">
              <a:buNone/>
            </a:pPr>
            <a:r>
              <a:rPr lang="en-US" dirty="0"/>
              <a:t>b1 = null;</a:t>
            </a:r>
          </a:p>
          <a:p>
            <a:r>
              <a:rPr lang="en-US" dirty="0"/>
              <a:t>Here, b1 has been set to null, but b2 still points to the original object.</a:t>
            </a:r>
            <a:endParaRPr lang="en-IN" dirty="0"/>
          </a:p>
        </p:txBody>
      </p:sp>
    </p:spTree>
    <p:extLst>
      <p:ext uri="{BB962C8B-B14F-4D97-AF65-F5344CB8AC3E}">
        <p14:creationId xmlns:p14="http://schemas.microsoft.com/office/powerpoint/2010/main" val="420525286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EC3F6-EB29-4EF9-8CCA-87ACDCF9F6A2}"/>
              </a:ext>
            </a:extLst>
          </p:cNvPr>
          <p:cNvSpPr>
            <a:spLocks noGrp="1"/>
          </p:cNvSpPr>
          <p:nvPr>
            <p:ph type="title"/>
          </p:nvPr>
        </p:nvSpPr>
        <p:spPr>
          <a:xfrm>
            <a:off x="104361" y="112644"/>
            <a:ext cx="4851952" cy="974034"/>
          </a:xfrm>
        </p:spPr>
        <p:txBody>
          <a:bodyPr>
            <a:normAutofit/>
          </a:bodyPr>
          <a:lstStyle/>
          <a:p>
            <a:r>
              <a:rPr lang="en-IN" sz="1600" dirty="0"/>
              <a:t>Introducing Methods: </a:t>
            </a:r>
            <a:r>
              <a:rPr lang="en-US" sz="1600" dirty="0"/>
              <a:t>classes usually consist of two things: instance variables and methods</a:t>
            </a:r>
            <a:endParaRPr lang="en-IN" sz="1600" dirty="0"/>
          </a:p>
        </p:txBody>
      </p:sp>
      <p:sp>
        <p:nvSpPr>
          <p:cNvPr id="3" name="Content Placeholder 2">
            <a:extLst>
              <a:ext uri="{FF2B5EF4-FFF2-40B4-BE49-F238E27FC236}">
                <a16:creationId xmlns:a16="http://schemas.microsoft.com/office/drawing/2014/main" id="{2590186A-985F-4881-AAF2-B231BB52EE35}"/>
              </a:ext>
            </a:extLst>
          </p:cNvPr>
          <p:cNvSpPr>
            <a:spLocks noGrp="1"/>
          </p:cNvSpPr>
          <p:nvPr>
            <p:ph sz="half" idx="1"/>
          </p:nvPr>
        </p:nvSpPr>
        <p:spPr>
          <a:xfrm>
            <a:off x="104361" y="1325216"/>
            <a:ext cx="5991639" cy="5532783"/>
          </a:xfrm>
        </p:spPr>
        <p:txBody>
          <a:bodyPr>
            <a:normAutofit lnSpcReduction="10000"/>
          </a:bodyPr>
          <a:lstStyle/>
          <a:p>
            <a:pPr marL="0" indent="0">
              <a:buNone/>
            </a:pPr>
            <a:endParaRPr lang="en-US" sz="1800" dirty="0"/>
          </a:p>
          <a:p>
            <a:pPr marL="0" indent="0">
              <a:buNone/>
            </a:pPr>
            <a:r>
              <a:rPr lang="en-US" sz="1800" dirty="0"/>
              <a:t>This is the general form of a method:</a:t>
            </a:r>
          </a:p>
          <a:p>
            <a:pPr marL="0" indent="0">
              <a:buNone/>
            </a:pPr>
            <a:r>
              <a:rPr lang="en-US" sz="1800" dirty="0"/>
              <a:t>type name(parameter-list) {</a:t>
            </a:r>
          </a:p>
          <a:p>
            <a:pPr marL="0" indent="0">
              <a:buNone/>
            </a:pPr>
            <a:r>
              <a:rPr lang="en-US" sz="1800" dirty="0"/>
              <a:t>// body of method</a:t>
            </a:r>
          </a:p>
          <a:p>
            <a:pPr marL="0" indent="0">
              <a:buNone/>
            </a:pPr>
            <a:r>
              <a:rPr lang="en-US" sz="1800" dirty="0"/>
              <a:t>}</a:t>
            </a:r>
          </a:p>
          <a:p>
            <a:pPr marL="0" indent="0">
              <a:buNone/>
            </a:pPr>
            <a:r>
              <a:rPr lang="en-US" sz="1800" dirty="0"/>
              <a:t>Adding a Method to the Box Class</a:t>
            </a:r>
          </a:p>
          <a:p>
            <a:pPr marL="0" indent="0" algn="l">
              <a:buNone/>
            </a:pPr>
            <a:r>
              <a:rPr lang="en-IN" sz="1800" b="0" i="0" u="none" strike="noStrike" baseline="0" dirty="0"/>
              <a:t>class Box {</a:t>
            </a:r>
          </a:p>
          <a:p>
            <a:pPr marL="0" indent="0" algn="l">
              <a:buNone/>
            </a:pPr>
            <a:r>
              <a:rPr lang="en-IN" sz="1800" b="0" i="0" u="none" strike="noStrike" baseline="0" dirty="0"/>
              <a:t>double width;</a:t>
            </a:r>
          </a:p>
          <a:p>
            <a:pPr marL="0" indent="0" algn="l">
              <a:buNone/>
            </a:pPr>
            <a:r>
              <a:rPr lang="en-IN" sz="1800" b="0" i="0" u="none" strike="noStrike" baseline="0" dirty="0"/>
              <a:t>double height;</a:t>
            </a:r>
          </a:p>
          <a:p>
            <a:pPr marL="0" indent="0" algn="l">
              <a:buNone/>
            </a:pPr>
            <a:r>
              <a:rPr lang="en-IN" sz="1800" b="0" i="0" u="none" strike="noStrike" baseline="0" dirty="0"/>
              <a:t>double depth;</a:t>
            </a:r>
          </a:p>
          <a:p>
            <a:pPr marL="0" indent="0" algn="l">
              <a:buNone/>
            </a:pPr>
            <a:r>
              <a:rPr lang="en-IN" sz="1800" b="0" i="0" u="none" strike="noStrike" baseline="0" dirty="0"/>
              <a:t>void volume() {</a:t>
            </a:r>
          </a:p>
          <a:p>
            <a:pPr marL="0" indent="0" algn="l">
              <a:buNone/>
            </a:pPr>
            <a:r>
              <a:rPr lang="en-IN" sz="1800" b="0" i="0" u="none" strike="noStrike" baseline="0" dirty="0" err="1"/>
              <a:t>System.out.print</a:t>
            </a:r>
            <a:r>
              <a:rPr lang="en-IN" sz="1800" b="0" i="0" u="none" strike="noStrike" baseline="0" dirty="0"/>
              <a:t>("Volume is ");</a:t>
            </a:r>
          </a:p>
          <a:p>
            <a:pPr marL="0" indent="0" algn="l">
              <a:buNone/>
            </a:pPr>
            <a:r>
              <a:rPr lang="en-IN" sz="1800" b="0" i="0" u="none" strike="noStrike" baseline="0" dirty="0" err="1"/>
              <a:t>System.out.println</a:t>
            </a:r>
            <a:r>
              <a:rPr lang="en-IN" sz="1800" b="0" i="0" u="none" strike="noStrike" baseline="0" dirty="0"/>
              <a:t>(width * height * depth);</a:t>
            </a:r>
          </a:p>
          <a:p>
            <a:pPr marL="0" indent="0" algn="l">
              <a:buNone/>
            </a:pPr>
            <a:r>
              <a:rPr lang="en-IN" sz="1800" b="0" i="0" u="none" strike="noStrike" baseline="0" dirty="0"/>
              <a:t>}</a:t>
            </a:r>
          </a:p>
          <a:p>
            <a:pPr marL="0" indent="0" algn="l">
              <a:buNone/>
            </a:pPr>
            <a:r>
              <a:rPr lang="en-IN" sz="1800" b="0" i="0" u="none" strike="noStrike" baseline="0" dirty="0"/>
              <a:t>}</a:t>
            </a:r>
            <a:endParaRPr lang="en-IN" sz="1800" dirty="0"/>
          </a:p>
        </p:txBody>
      </p:sp>
      <p:sp>
        <p:nvSpPr>
          <p:cNvPr id="4" name="Content Placeholder 3">
            <a:extLst>
              <a:ext uri="{FF2B5EF4-FFF2-40B4-BE49-F238E27FC236}">
                <a16:creationId xmlns:a16="http://schemas.microsoft.com/office/drawing/2014/main" id="{A522BC51-BBDF-4CCD-B71A-2431C0685AFB}"/>
              </a:ext>
            </a:extLst>
          </p:cNvPr>
          <p:cNvSpPr>
            <a:spLocks noGrp="1"/>
          </p:cNvSpPr>
          <p:nvPr>
            <p:ph sz="half" idx="2"/>
          </p:nvPr>
        </p:nvSpPr>
        <p:spPr>
          <a:xfrm>
            <a:off x="5844209" y="159026"/>
            <a:ext cx="6135756" cy="6698974"/>
          </a:xfrm>
        </p:spPr>
        <p:txBody>
          <a:bodyPr>
            <a:normAutofit lnSpcReduction="10000"/>
          </a:bodyPr>
          <a:lstStyle/>
          <a:p>
            <a:pPr marL="0" indent="0" algn="l">
              <a:buNone/>
            </a:pPr>
            <a:r>
              <a:rPr lang="en-IN" sz="1800" b="0" i="0" u="none" strike="noStrike" baseline="0" dirty="0">
                <a:solidFill>
                  <a:srgbClr val="231F20"/>
                </a:solidFill>
                <a:latin typeface="Courier"/>
              </a:rPr>
              <a:t>class BoxDemo3 {</a:t>
            </a:r>
          </a:p>
          <a:p>
            <a:pPr marL="0" indent="0" algn="l">
              <a:buNone/>
            </a:pPr>
            <a:r>
              <a:rPr lang="en-US" sz="1800" b="0" i="0" u="none" strike="noStrike" baseline="0" dirty="0">
                <a:solidFill>
                  <a:srgbClr val="231F20"/>
                </a:solidFill>
                <a:latin typeface="Courier"/>
              </a:rPr>
              <a:t>public static void main(String </a:t>
            </a:r>
            <a:r>
              <a:rPr lang="en-US" sz="1800" b="0" i="0" u="none" strike="noStrike" baseline="0" dirty="0" err="1">
                <a:solidFill>
                  <a:srgbClr val="231F20"/>
                </a:solidFill>
                <a:latin typeface="Courier"/>
              </a:rPr>
              <a:t>args</a:t>
            </a:r>
            <a:r>
              <a:rPr lang="en-US" sz="1800" b="0" i="0" u="none" strike="noStrike" baseline="0" dirty="0">
                <a:solidFill>
                  <a:srgbClr val="231F20"/>
                </a:solidFill>
                <a:latin typeface="Courier"/>
              </a:rPr>
              <a:t>[]) {</a:t>
            </a:r>
          </a:p>
          <a:p>
            <a:pPr marL="0" indent="0" algn="l">
              <a:buNone/>
            </a:pPr>
            <a:r>
              <a:rPr lang="en-IN" sz="1800" b="0" i="0" u="none" strike="noStrike" baseline="0" dirty="0">
                <a:solidFill>
                  <a:srgbClr val="231F20"/>
                </a:solidFill>
                <a:latin typeface="Courier"/>
              </a:rPr>
              <a:t>Box mybox1 = new Box();</a:t>
            </a:r>
          </a:p>
          <a:p>
            <a:pPr marL="0" indent="0" algn="l">
              <a:buNone/>
            </a:pPr>
            <a:r>
              <a:rPr lang="en-IN" sz="1800" b="0" i="0" u="none" strike="noStrike" baseline="0" dirty="0">
                <a:solidFill>
                  <a:srgbClr val="231F20"/>
                </a:solidFill>
                <a:latin typeface="Courier"/>
              </a:rPr>
              <a:t>Box mybox2 = new Box();</a:t>
            </a:r>
          </a:p>
          <a:p>
            <a:pPr marL="0" indent="0" algn="l">
              <a:buNone/>
            </a:pPr>
            <a:r>
              <a:rPr lang="en-US" sz="1800" b="0" i="0" u="none" strike="noStrike" baseline="0" dirty="0">
                <a:solidFill>
                  <a:srgbClr val="231F20"/>
                </a:solidFill>
                <a:latin typeface="Courier"/>
              </a:rPr>
              <a:t>// assign values to mybox1's instance variables</a:t>
            </a:r>
          </a:p>
          <a:p>
            <a:pPr marL="0" indent="0" algn="l">
              <a:buNone/>
            </a:pPr>
            <a:r>
              <a:rPr lang="en-IN" sz="1800" b="0" i="0" u="none" strike="noStrike" baseline="0" dirty="0">
                <a:solidFill>
                  <a:srgbClr val="231F20"/>
                </a:solidFill>
                <a:latin typeface="Courier"/>
              </a:rPr>
              <a:t>mybox1.width = 10;</a:t>
            </a:r>
          </a:p>
          <a:p>
            <a:pPr marL="0" indent="0" algn="l">
              <a:buNone/>
            </a:pPr>
            <a:r>
              <a:rPr lang="en-IN" sz="1800" b="0" i="0" u="none" strike="noStrike" baseline="0" dirty="0">
                <a:solidFill>
                  <a:srgbClr val="231F20"/>
                </a:solidFill>
                <a:latin typeface="Courier"/>
              </a:rPr>
              <a:t>mybox1.height = 20;</a:t>
            </a:r>
          </a:p>
          <a:p>
            <a:pPr marL="0" indent="0" algn="l">
              <a:buNone/>
            </a:pPr>
            <a:r>
              <a:rPr lang="en-IN" sz="1800" b="0" i="0" u="none" strike="noStrike" baseline="0" dirty="0">
                <a:solidFill>
                  <a:srgbClr val="231F20"/>
                </a:solidFill>
                <a:latin typeface="Courier"/>
              </a:rPr>
              <a:t>mybox1.depth = 15;</a:t>
            </a:r>
          </a:p>
          <a:p>
            <a:pPr marL="0" indent="0" algn="l">
              <a:buNone/>
            </a:pPr>
            <a:r>
              <a:rPr lang="en-IN" sz="1800" b="0" i="0" u="none" strike="noStrike" baseline="0" dirty="0">
                <a:solidFill>
                  <a:srgbClr val="231F20"/>
                </a:solidFill>
                <a:latin typeface="Courier"/>
              </a:rPr>
              <a:t>mybox2.width = 3;</a:t>
            </a:r>
          </a:p>
          <a:p>
            <a:pPr marL="0" indent="0" algn="l">
              <a:buNone/>
            </a:pPr>
            <a:r>
              <a:rPr lang="en-IN" sz="1800" b="0" i="0" u="none" strike="noStrike" baseline="0" dirty="0">
                <a:solidFill>
                  <a:srgbClr val="231F20"/>
                </a:solidFill>
                <a:latin typeface="Courier"/>
              </a:rPr>
              <a:t>mybox2.height = 6;</a:t>
            </a:r>
          </a:p>
          <a:p>
            <a:pPr marL="0" indent="0" algn="l">
              <a:buNone/>
            </a:pPr>
            <a:r>
              <a:rPr lang="en-IN" sz="1800" b="0" i="0" u="none" strike="noStrike" baseline="0" dirty="0">
                <a:solidFill>
                  <a:srgbClr val="231F20"/>
                </a:solidFill>
                <a:latin typeface="Courier"/>
              </a:rPr>
              <a:t>mybox2.depth = 9;</a:t>
            </a:r>
          </a:p>
          <a:p>
            <a:pPr marL="0" indent="0" algn="l">
              <a:buNone/>
            </a:pPr>
            <a:r>
              <a:rPr lang="en-US" sz="1800" b="0" i="0" u="none" strike="noStrike" baseline="0" dirty="0">
                <a:solidFill>
                  <a:srgbClr val="231F20"/>
                </a:solidFill>
                <a:latin typeface="Courier"/>
              </a:rPr>
              <a:t>// display volume of first box</a:t>
            </a:r>
          </a:p>
          <a:p>
            <a:pPr marL="0" indent="0" algn="l">
              <a:buNone/>
            </a:pPr>
            <a:r>
              <a:rPr lang="en-IN" sz="1800" b="0" i="0" u="none" strike="noStrike" baseline="0" dirty="0">
                <a:solidFill>
                  <a:srgbClr val="231F20"/>
                </a:solidFill>
                <a:latin typeface="Courier"/>
              </a:rPr>
              <a:t>mybox1.volume();</a:t>
            </a:r>
          </a:p>
          <a:p>
            <a:pPr marL="0" indent="0" algn="l">
              <a:buNone/>
            </a:pPr>
            <a:r>
              <a:rPr lang="en-US" sz="1800" b="0" i="0" u="none" strike="noStrike" baseline="0" dirty="0">
                <a:solidFill>
                  <a:srgbClr val="231F20"/>
                </a:solidFill>
                <a:latin typeface="Courier"/>
              </a:rPr>
              <a:t>// display volume of second box</a:t>
            </a:r>
          </a:p>
          <a:p>
            <a:pPr marL="0" indent="0" algn="l">
              <a:buNone/>
            </a:pPr>
            <a:r>
              <a:rPr lang="en-IN" sz="1800" b="0" i="0" u="none" strike="noStrike" baseline="0" dirty="0">
                <a:solidFill>
                  <a:srgbClr val="231F20"/>
                </a:solidFill>
                <a:latin typeface="Courier"/>
              </a:rPr>
              <a:t>mybox2.volume();</a:t>
            </a:r>
          </a:p>
          <a:p>
            <a:pPr marL="0" indent="0" algn="l">
              <a:buNone/>
            </a:pP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a:t>
            </a:r>
            <a:endParaRPr lang="en-IN" sz="600" dirty="0"/>
          </a:p>
        </p:txBody>
      </p:sp>
    </p:spTree>
    <p:extLst>
      <p:ext uri="{BB962C8B-B14F-4D97-AF65-F5344CB8AC3E}">
        <p14:creationId xmlns:p14="http://schemas.microsoft.com/office/powerpoint/2010/main" val="1996113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73367-6586-402F-9722-DA944A2D22D6}"/>
              </a:ext>
            </a:extLst>
          </p:cNvPr>
          <p:cNvSpPr>
            <a:spLocks noGrp="1"/>
          </p:cNvSpPr>
          <p:nvPr>
            <p:ph type="title"/>
          </p:nvPr>
        </p:nvSpPr>
        <p:spPr/>
        <p:txBody>
          <a:bodyPr/>
          <a:lstStyle/>
          <a:p>
            <a:r>
              <a:rPr lang="en-IN" dirty="0"/>
              <a:t>Object-oriented</a:t>
            </a:r>
          </a:p>
        </p:txBody>
      </p:sp>
      <p:sp>
        <p:nvSpPr>
          <p:cNvPr id="3" name="Content Placeholder 2">
            <a:extLst>
              <a:ext uri="{FF2B5EF4-FFF2-40B4-BE49-F238E27FC236}">
                <a16:creationId xmlns:a16="http://schemas.microsoft.com/office/drawing/2014/main" id="{1CC717D7-DCBC-419A-B75D-2E297761AA3E}"/>
              </a:ext>
            </a:extLst>
          </p:cNvPr>
          <p:cNvSpPr>
            <a:spLocks noGrp="1"/>
          </p:cNvSpPr>
          <p:nvPr>
            <p:ph idx="1"/>
          </p:nvPr>
        </p:nvSpPr>
        <p:spPr/>
        <p:txBody>
          <a:bodyPr>
            <a:normAutofit fontScale="85000" lnSpcReduction="20000"/>
          </a:bodyPr>
          <a:lstStyle/>
          <a:p>
            <a:r>
              <a:rPr lang="en-US" dirty="0"/>
              <a:t>Java is an object-oriented programming language. Everything in Java is an object. Object-oriented means we organize our software as a combination of different types of objects that incorporate both data and behavior</a:t>
            </a:r>
          </a:p>
          <a:p>
            <a:pPr algn="just"/>
            <a:r>
              <a:rPr lang="en-US" b="0" i="0" dirty="0">
                <a:solidFill>
                  <a:srgbClr val="333333"/>
                </a:solidFill>
                <a:effectLst/>
                <a:latin typeface="inter-regular"/>
              </a:rPr>
              <a:t>Object-oriented programming (OOPs) is a methodology that simplifies software development and maintenance by providing some rules.</a:t>
            </a:r>
          </a:p>
          <a:p>
            <a:pPr marL="0" indent="0" algn="just">
              <a:buNone/>
            </a:pPr>
            <a:r>
              <a:rPr lang="en-US" b="0" i="0" dirty="0">
                <a:solidFill>
                  <a:srgbClr val="333333"/>
                </a:solidFill>
                <a:effectLst/>
                <a:latin typeface="inter-regular"/>
              </a:rPr>
              <a:t>Basic concepts of OOPs are:</a:t>
            </a:r>
          </a:p>
          <a:p>
            <a:pPr algn="just">
              <a:buFont typeface="+mj-lt"/>
              <a:buAutoNum type="arabicPeriod"/>
            </a:pPr>
            <a:r>
              <a:rPr lang="en-US" b="0" i="0" u="none" strike="noStrike" dirty="0">
                <a:effectLst/>
                <a:latin typeface="inter-regular"/>
              </a:rPr>
              <a:t>Object</a:t>
            </a:r>
            <a:endParaRPr lang="en-US" b="0" i="0" dirty="0">
              <a:effectLst/>
              <a:latin typeface="inter-regular"/>
            </a:endParaRPr>
          </a:p>
          <a:p>
            <a:pPr algn="just">
              <a:buFont typeface="+mj-lt"/>
              <a:buAutoNum type="arabicPeriod"/>
            </a:pPr>
            <a:r>
              <a:rPr lang="en-US" b="0" i="0" u="none" strike="noStrike" dirty="0">
                <a:effectLst/>
                <a:latin typeface="inter-regular"/>
              </a:rPr>
              <a:t>Class</a:t>
            </a:r>
            <a:endParaRPr lang="en-US" b="0" i="0" dirty="0">
              <a:effectLst/>
              <a:latin typeface="inter-regular"/>
            </a:endParaRPr>
          </a:p>
          <a:p>
            <a:pPr algn="just">
              <a:buFont typeface="+mj-lt"/>
              <a:buAutoNum type="arabicPeriod"/>
            </a:pPr>
            <a:r>
              <a:rPr lang="en-US" b="0" i="0" u="none" strike="noStrike" dirty="0">
                <a:effectLst/>
                <a:latin typeface="inter-regular"/>
              </a:rPr>
              <a:t>Inheritance</a:t>
            </a:r>
            <a:endParaRPr lang="en-US" b="0" i="0" dirty="0">
              <a:effectLst/>
              <a:latin typeface="inter-regular"/>
            </a:endParaRPr>
          </a:p>
          <a:p>
            <a:pPr algn="just">
              <a:buFont typeface="+mj-lt"/>
              <a:buAutoNum type="arabicPeriod"/>
            </a:pPr>
            <a:r>
              <a:rPr lang="en-US" b="0" i="0" u="none" strike="noStrike" dirty="0">
                <a:effectLst/>
                <a:latin typeface="inter-regular"/>
              </a:rPr>
              <a:t>Polymorphism</a:t>
            </a:r>
            <a:endParaRPr lang="en-US" b="0" i="0" dirty="0">
              <a:effectLst/>
              <a:latin typeface="inter-regular"/>
            </a:endParaRPr>
          </a:p>
          <a:p>
            <a:pPr algn="just">
              <a:buFont typeface="+mj-lt"/>
              <a:buAutoNum type="arabicPeriod"/>
            </a:pPr>
            <a:r>
              <a:rPr lang="en-US" b="0" i="0" u="none" strike="noStrike" dirty="0">
                <a:effectLst/>
                <a:latin typeface="inter-regular"/>
              </a:rPr>
              <a:t>Abstraction</a:t>
            </a:r>
            <a:endParaRPr lang="en-US" b="0" i="0" dirty="0">
              <a:effectLst/>
              <a:latin typeface="inter-regular"/>
            </a:endParaRPr>
          </a:p>
          <a:p>
            <a:pPr algn="just">
              <a:buFont typeface="+mj-lt"/>
              <a:buAutoNum type="arabicPeriod"/>
            </a:pPr>
            <a:r>
              <a:rPr lang="en-US" b="0" i="0" u="none" strike="noStrike" dirty="0">
                <a:effectLst/>
                <a:latin typeface="inter-regular"/>
              </a:rPr>
              <a:t>Encapsulation</a:t>
            </a:r>
            <a:endParaRPr lang="en-US" b="0" i="0" dirty="0">
              <a:effectLst/>
              <a:latin typeface="inter-regular"/>
            </a:endParaRPr>
          </a:p>
          <a:p>
            <a:endParaRPr lang="en-IN" dirty="0"/>
          </a:p>
        </p:txBody>
      </p:sp>
    </p:spTree>
    <p:extLst>
      <p:ext uri="{BB962C8B-B14F-4D97-AF65-F5344CB8AC3E}">
        <p14:creationId xmlns:p14="http://schemas.microsoft.com/office/powerpoint/2010/main" val="321217822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68D1D-21D9-4B56-A4D0-B3BC98AF8162}"/>
              </a:ext>
            </a:extLst>
          </p:cNvPr>
          <p:cNvSpPr>
            <a:spLocks noGrp="1"/>
          </p:cNvSpPr>
          <p:nvPr>
            <p:ph type="title"/>
          </p:nvPr>
        </p:nvSpPr>
        <p:spPr>
          <a:xfrm>
            <a:off x="96079" y="171519"/>
            <a:ext cx="1971261" cy="509518"/>
          </a:xfrm>
        </p:spPr>
        <p:txBody>
          <a:bodyPr/>
          <a:lstStyle/>
          <a:p>
            <a:r>
              <a:rPr lang="en-IN" sz="1800" b="1" i="0" u="none" strike="noStrike" baseline="0" dirty="0">
                <a:latin typeface="FranklinGothic-DemiCnd"/>
              </a:rPr>
              <a:t>Returning a Value</a:t>
            </a:r>
            <a:endParaRPr lang="en-IN" dirty="0"/>
          </a:p>
        </p:txBody>
      </p:sp>
      <p:sp>
        <p:nvSpPr>
          <p:cNvPr id="3" name="Content Placeholder 2">
            <a:extLst>
              <a:ext uri="{FF2B5EF4-FFF2-40B4-BE49-F238E27FC236}">
                <a16:creationId xmlns:a16="http://schemas.microsoft.com/office/drawing/2014/main" id="{D64B9A95-BFF1-46E4-B187-8F51905515DB}"/>
              </a:ext>
            </a:extLst>
          </p:cNvPr>
          <p:cNvSpPr>
            <a:spLocks noGrp="1"/>
          </p:cNvSpPr>
          <p:nvPr>
            <p:ph sz="half" idx="1"/>
          </p:nvPr>
        </p:nvSpPr>
        <p:spPr>
          <a:xfrm>
            <a:off x="96079" y="681037"/>
            <a:ext cx="5923721" cy="5495926"/>
          </a:xfrm>
        </p:spPr>
        <p:txBody>
          <a:bodyPr>
            <a:normAutofit fontScale="85000" lnSpcReduction="20000"/>
          </a:bodyPr>
          <a:lstStyle/>
          <a:p>
            <a:pPr marL="0" indent="0" algn="l">
              <a:buNone/>
            </a:pPr>
            <a:r>
              <a:rPr lang="en-IN" sz="1800" b="1" i="0" u="none" strike="noStrike" baseline="0" dirty="0">
                <a:latin typeface="Courier"/>
              </a:rPr>
              <a:t>class Box {</a:t>
            </a:r>
          </a:p>
          <a:p>
            <a:pPr marL="0" indent="0" algn="l">
              <a:buNone/>
            </a:pPr>
            <a:r>
              <a:rPr lang="en-IN" sz="1800" b="1" i="0" u="none" strike="noStrike" baseline="0" dirty="0">
                <a:latin typeface="Courier"/>
              </a:rPr>
              <a:t>double width;</a:t>
            </a:r>
          </a:p>
          <a:p>
            <a:pPr marL="0" indent="0" algn="l">
              <a:buNone/>
            </a:pPr>
            <a:r>
              <a:rPr lang="en-IN" sz="1800" b="1" i="0" u="none" strike="noStrike" baseline="0" dirty="0">
                <a:latin typeface="Courier"/>
              </a:rPr>
              <a:t>double height;</a:t>
            </a:r>
          </a:p>
          <a:p>
            <a:pPr marL="0" indent="0" algn="l">
              <a:buNone/>
            </a:pPr>
            <a:r>
              <a:rPr lang="en-IN" sz="1800" b="1" i="0" u="none" strike="noStrike" baseline="0" dirty="0">
                <a:latin typeface="Courier"/>
              </a:rPr>
              <a:t>double depth;</a:t>
            </a:r>
          </a:p>
          <a:p>
            <a:pPr marL="0" indent="0" algn="l">
              <a:buNone/>
            </a:pPr>
            <a:r>
              <a:rPr lang="en-IN" sz="1800" b="1" i="0" u="none" strike="noStrike" baseline="0" dirty="0">
                <a:latin typeface="Courier"/>
              </a:rPr>
              <a:t>// compute and return volume</a:t>
            </a:r>
          </a:p>
          <a:p>
            <a:pPr marL="0" indent="0" algn="l">
              <a:buNone/>
            </a:pPr>
            <a:r>
              <a:rPr lang="en-IN" sz="1800" b="1" i="0" u="none" strike="noStrike" baseline="0" dirty="0">
                <a:latin typeface="Courier"/>
              </a:rPr>
              <a:t>double volume() {</a:t>
            </a:r>
          </a:p>
          <a:p>
            <a:pPr marL="0" indent="0" algn="l">
              <a:buNone/>
            </a:pPr>
            <a:r>
              <a:rPr lang="en-IN" sz="1800" b="1" i="0" u="none" strike="noStrike" baseline="0" dirty="0">
                <a:latin typeface="Courier"/>
              </a:rPr>
              <a:t>return width * height * depth;</a:t>
            </a:r>
          </a:p>
          <a:p>
            <a:pPr marL="0" indent="0" algn="l">
              <a:buNone/>
            </a:pPr>
            <a:r>
              <a:rPr lang="en-IN" sz="1800" b="1" i="0" u="none" strike="noStrike" baseline="0" dirty="0">
                <a:latin typeface="Courier"/>
              </a:rPr>
              <a:t>}</a:t>
            </a:r>
          </a:p>
          <a:p>
            <a:pPr marL="0" indent="0" algn="l">
              <a:buNone/>
            </a:pPr>
            <a:r>
              <a:rPr lang="en-IN" sz="1800" b="1" i="0" u="none" strike="noStrike" baseline="0" dirty="0">
                <a:latin typeface="Courier"/>
              </a:rPr>
              <a:t>}</a:t>
            </a:r>
          </a:p>
          <a:p>
            <a:pPr marL="0" indent="0" algn="l">
              <a:buNone/>
            </a:pPr>
            <a:r>
              <a:rPr lang="en-IN" sz="1800" b="1" i="0" u="none" strike="noStrike" baseline="0" dirty="0">
                <a:latin typeface="Courier"/>
              </a:rPr>
              <a:t>class BoxDemo4 {</a:t>
            </a:r>
          </a:p>
          <a:p>
            <a:pPr marL="0" indent="0" algn="l">
              <a:buNone/>
            </a:pPr>
            <a:r>
              <a:rPr lang="en-US" sz="1800" b="1" i="0" u="none" strike="noStrike" baseline="0" dirty="0">
                <a:latin typeface="Courier"/>
              </a:rPr>
              <a:t>public static void main(String </a:t>
            </a:r>
            <a:r>
              <a:rPr lang="en-US" sz="1800" b="1" i="0" u="none" strike="noStrike" baseline="0" dirty="0" err="1">
                <a:latin typeface="Courier"/>
              </a:rPr>
              <a:t>args</a:t>
            </a:r>
            <a:r>
              <a:rPr lang="en-US" sz="1800" b="1" i="0" u="none" strike="noStrike" baseline="0" dirty="0">
                <a:latin typeface="Courier"/>
              </a:rPr>
              <a:t>[]) {</a:t>
            </a:r>
          </a:p>
          <a:p>
            <a:pPr marL="0" indent="0" algn="l">
              <a:buNone/>
            </a:pPr>
            <a:r>
              <a:rPr lang="en-IN" sz="1800" b="1" i="0" u="none" strike="noStrike" baseline="0" dirty="0">
                <a:latin typeface="Courier"/>
              </a:rPr>
              <a:t>Box mybox1 = new Box();</a:t>
            </a:r>
          </a:p>
          <a:p>
            <a:pPr marL="0" indent="0" algn="l">
              <a:buNone/>
            </a:pPr>
            <a:r>
              <a:rPr lang="en-IN" sz="1800" b="1" i="0" u="none" strike="noStrike" baseline="0" dirty="0">
                <a:latin typeface="Courier"/>
              </a:rPr>
              <a:t>Box mybox2 = new Box();</a:t>
            </a:r>
          </a:p>
          <a:p>
            <a:pPr marL="0" indent="0" algn="l">
              <a:buNone/>
            </a:pPr>
            <a:r>
              <a:rPr lang="en-IN" sz="1800" b="1" i="0" u="none" strike="noStrike" baseline="0" dirty="0">
                <a:latin typeface="Courier"/>
              </a:rPr>
              <a:t>double vol;</a:t>
            </a:r>
          </a:p>
          <a:p>
            <a:pPr marL="0" indent="0" algn="l">
              <a:buNone/>
            </a:pPr>
            <a:r>
              <a:rPr lang="en-US" sz="1800" b="1" i="0" u="none" strike="noStrike" baseline="0" dirty="0">
                <a:latin typeface="Courier"/>
              </a:rPr>
              <a:t>// assign values to mybox1's instance variables</a:t>
            </a:r>
          </a:p>
          <a:p>
            <a:pPr marL="0" indent="0" algn="l">
              <a:buNone/>
            </a:pPr>
            <a:r>
              <a:rPr lang="en-IN" sz="1800" b="1" i="0" u="none" strike="noStrike" baseline="0" dirty="0">
                <a:latin typeface="Courier"/>
              </a:rPr>
              <a:t>mybox1.width = 10;</a:t>
            </a:r>
          </a:p>
          <a:p>
            <a:pPr marL="0" indent="0" algn="l">
              <a:buNone/>
            </a:pPr>
            <a:r>
              <a:rPr lang="en-IN" sz="1800" b="1" i="0" u="none" strike="noStrike" baseline="0" dirty="0">
                <a:latin typeface="Courier"/>
              </a:rPr>
              <a:t>mybox1.height = 20;</a:t>
            </a:r>
          </a:p>
          <a:p>
            <a:pPr marL="0" indent="0" algn="l">
              <a:buNone/>
            </a:pPr>
            <a:r>
              <a:rPr lang="en-IN" sz="1800" b="1" i="0" u="none" strike="noStrike" baseline="0" dirty="0">
                <a:latin typeface="Courier"/>
              </a:rPr>
              <a:t>mybox1.depth = 15;</a:t>
            </a:r>
            <a:endParaRPr lang="en-IN" b="1" dirty="0"/>
          </a:p>
        </p:txBody>
      </p:sp>
      <p:sp>
        <p:nvSpPr>
          <p:cNvPr id="4" name="Content Placeholder 3">
            <a:extLst>
              <a:ext uri="{FF2B5EF4-FFF2-40B4-BE49-F238E27FC236}">
                <a16:creationId xmlns:a16="http://schemas.microsoft.com/office/drawing/2014/main" id="{73E226B8-2C38-4969-A027-0C47C63F123E}"/>
              </a:ext>
            </a:extLst>
          </p:cNvPr>
          <p:cNvSpPr>
            <a:spLocks noGrp="1"/>
          </p:cNvSpPr>
          <p:nvPr>
            <p:ph sz="half" idx="2"/>
          </p:nvPr>
        </p:nvSpPr>
        <p:spPr>
          <a:xfrm>
            <a:off x="6172199" y="331304"/>
            <a:ext cx="5923721" cy="6374296"/>
          </a:xfrm>
        </p:spPr>
        <p:txBody>
          <a:bodyPr>
            <a:normAutofit fontScale="85000" lnSpcReduction="20000"/>
          </a:bodyPr>
          <a:lstStyle/>
          <a:p>
            <a:pPr marL="0" indent="0" algn="l">
              <a:buNone/>
            </a:pPr>
            <a:r>
              <a:rPr lang="en-US" sz="1800" b="1" i="0" u="none" strike="noStrike" baseline="0" dirty="0">
                <a:latin typeface="Courier"/>
              </a:rPr>
              <a:t>/* assign different values to mybox2's</a:t>
            </a:r>
          </a:p>
          <a:p>
            <a:pPr marL="0" indent="0" algn="l">
              <a:buNone/>
            </a:pPr>
            <a:r>
              <a:rPr lang="en-IN" sz="1800" b="1" i="0" u="none" strike="noStrike" baseline="0" dirty="0">
                <a:latin typeface="Courier"/>
              </a:rPr>
              <a:t>instance variables */</a:t>
            </a:r>
          </a:p>
          <a:p>
            <a:pPr marL="0" indent="0" algn="l">
              <a:buNone/>
            </a:pPr>
            <a:r>
              <a:rPr lang="en-IN" sz="1800" b="1" i="0" u="none" strike="noStrike" baseline="0" dirty="0">
                <a:latin typeface="Courier"/>
              </a:rPr>
              <a:t>mybox2.width = 3;</a:t>
            </a:r>
          </a:p>
          <a:p>
            <a:pPr marL="0" indent="0" algn="l">
              <a:buNone/>
            </a:pPr>
            <a:r>
              <a:rPr lang="en-IN" sz="1800" b="1" i="0" u="none" strike="noStrike" baseline="0" dirty="0">
                <a:latin typeface="Courier"/>
              </a:rPr>
              <a:t>mybox2.height = 6;</a:t>
            </a:r>
          </a:p>
          <a:p>
            <a:pPr marL="0" indent="0" algn="l">
              <a:buNone/>
            </a:pPr>
            <a:r>
              <a:rPr lang="en-IN" sz="1800" b="1" i="0" u="none" strike="noStrike" baseline="0" dirty="0">
                <a:latin typeface="Courier"/>
              </a:rPr>
              <a:t>mybox2.depth = 9;</a:t>
            </a:r>
          </a:p>
          <a:p>
            <a:pPr marL="0" indent="0" algn="l">
              <a:buNone/>
            </a:pPr>
            <a:r>
              <a:rPr lang="en-US" sz="1800" b="1" i="0" u="none" strike="noStrike" baseline="0" dirty="0">
                <a:latin typeface="Courier"/>
              </a:rPr>
              <a:t>// get volume of first box</a:t>
            </a:r>
          </a:p>
          <a:p>
            <a:pPr marL="0" indent="0" algn="l">
              <a:buNone/>
            </a:pPr>
            <a:r>
              <a:rPr lang="en-IN" sz="1800" b="1" i="0" u="none" strike="noStrike" baseline="0" dirty="0">
                <a:latin typeface="Courier"/>
              </a:rPr>
              <a:t>vol = mybox1.volume();</a:t>
            </a:r>
          </a:p>
          <a:p>
            <a:pPr marL="0" indent="0" algn="l">
              <a:buNone/>
            </a:pPr>
            <a:r>
              <a:rPr lang="nl-NL" sz="1800" b="1" i="0" u="none" strike="noStrike" baseline="0" dirty="0">
                <a:latin typeface="Courier"/>
              </a:rPr>
              <a:t>System.out.println("Volume is " + vol);</a:t>
            </a:r>
            <a:r>
              <a:rPr lang="en-US" sz="1800" b="1" i="0" u="none" strike="noStrike" baseline="0" dirty="0">
                <a:solidFill>
                  <a:srgbClr val="231F20"/>
                </a:solidFill>
                <a:latin typeface="Courier"/>
              </a:rPr>
              <a:t> </a:t>
            </a:r>
          </a:p>
          <a:p>
            <a:pPr marL="0" indent="0" algn="l">
              <a:buNone/>
            </a:pPr>
            <a:r>
              <a:rPr lang="en-US" sz="1800" b="1" i="0" u="none" strike="noStrike" baseline="0" dirty="0">
                <a:solidFill>
                  <a:srgbClr val="231F20"/>
                </a:solidFill>
                <a:latin typeface="Courier"/>
              </a:rPr>
              <a:t>// get volume of second box</a:t>
            </a:r>
          </a:p>
          <a:p>
            <a:pPr marL="0" indent="0" algn="l">
              <a:buNone/>
            </a:pPr>
            <a:r>
              <a:rPr lang="en-IN" sz="1800" b="1" i="0" u="none" strike="noStrike" baseline="0" dirty="0">
                <a:solidFill>
                  <a:srgbClr val="231F20"/>
                </a:solidFill>
                <a:latin typeface="Courier"/>
              </a:rPr>
              <a:t>vol = mybox2.volume();</a:t>
            </a:r>
          </a:p>
          <a:p>
            <a:pPr marL="0" indent="0" algn="l">
              <a:buNone/>
            </a:pPr>
            <a:r>
              <a:rPr lang="nl-NL" sz="1800" b="1" i="0" u="none" strike="noStrike" baseline="0" dirty="0">
                <a:solidFill>
                  <a:srgbClr val="231F20"/>
                </a:solidFill>
                <a:latin typeface="Courier"/>
              </a:rPr>
              <a:t>System.out.println("Volume is " + vol);</a:t>
            </a:r>
          </a:p>
          <a:p>
            <a:pPr marL="0" indent="0" algn="l">
              <a:buNone/>
            </a:pPr>
            <a:r>
              <a:rPr lang="en-IN" sz="1800" b="1" i="0" u="none" strike="noStrike" baseline="0" dirty="0">
                <a:solidFill>
                  <a:srgbClr val="231F20"/>
                </a:solidFill>
                <a:latin typeface="Courier"/>
              </a:rPr>
              <a:t>}</a:t>
            </a:r>
          </a:p>
          <a:p>
            <a:pPr marL="0" indent="0" algn="l">
              <a:buNone/>
            </a:pPr>
            <a:r>
              <a:rPr lang="en-IN" sz="1800" b="1" i="0" u="none" strike="noStrike" baseline="0" dirty="0">
                <a:solidFill>
                  <a:srgbClr val="231F20"/>
                </a:solidFill>
                <a:latin typeface="Courier"/>
              </a:rPr>
              <a:t>}</a:t>
            </a:r>
            <a:endParaRPr lang="en-IN" b="1" dirty="0"/>
          </a:p>
        </p:txBody>
      </p:sp>
    </p:spTree>
    <p:extLst>
      <p:ext uri="{BB962C8B-B14F-4D97-AF65-F5344CB8AC3E}">
        <p14:creationId xmlns:p14="http://schemas.microsoft.com/office/powerpoint/2010/main" val="372889065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9EDC9-F704-4EF8-A015-E35E03E5DE9D}"/>
              </a:ext>
            </a:extLst>
          </p:cNvPr>
          <p:cNvSpPr>
            <a:spLocks noGrp="1"/>
          </p:cNvSpPr>
          <p:nvPr>
            <p:ph type="title"/>
          </p:nvPr>
        </p:nvSpPr>
        <p:spPr>
          <a:xfrm>
            <a:off x="0" y="184771"/>
            <a:ext cx="2607365" cy="496266"/>
          </a:xfrm>
        </p:spPr>
        <p:txBody>
          <a:bodyPr>
            <a:normAutofit fontScale="90000"/>
          </a:bodyPr>
          <a:lstStyle/>
          <a:p>
            <a:r>
              <a:rPr lang="en-US" sz="1800" b="1" i="0" u="sng" strike="noStrike" baseline="0" dirty="0">
                <a:latin typeface="FranklinGothic-DemiCnd"/>
              </a:rPr>
              <a:t>Adding a Method That Takes Parameters</a:t>
            </a:r>
            <a:endParaRPr lang="en-IN" u="sng" dirty="0"/>
          </a:p>
        </p:txBody>
      </p:sp>
      <p:sp>
        <p:nvSpPr>
          <p:cNvPr id="3" name="Content Placeholder 2">
            <a:extLst>
              <a:ext uri="{FF2B5EF4-FFF2-40B4-BE49-F238E27FC236}">
                <a16:creationId xmlns:a16="http://schemas.microsoft.com/office/drawing/2014/main" id="{78AF8F33-499A-48C3-A033-E782150C1EF7}"/>
              </a:ext>
            </a:extLst>
          </p:cNvPr>
          <p:cNvSpPr>
            <a:spLocks noGrp="1"/>
          </p:cNvSpPr>
          <p:nvPr>
            <p:ph sz="half" idx="1"/>
          </p:nvPr>
        </p:nvSpPr>
        <p:spPr>
          <a:xfrm>
            <a:off x="145774" y="993913"/>
            <a:ext cx="5874026" cy="5679316"/>
          </a:xfrm>
        </p:spPr>
        <p:txBody>
          <a:bodyPr>
            <a:normAutofit fontScale="92500" lnSpcReduction="20000"/>
          </a:bodyPr>
          <a:lstStyle/>
          <a:p>
            <a:pPr marL="0" indent="0" algn="l">
              <a:buNone/>
            </a:pPr>
            <a:r>
              <a:rPr lang="en-US" sz="1800" b="1" i="0" u="none" strike="noStrike" baseline="0" dirty="0">
                <a:latin typeface="Courier"/>
              </a:rPr>
              <a:t>// This program uses a parameterized method.</a:t>
            </a:r>
          </a:p>
          <a:p>
            <a:pPr marL="0" indent="0" algn="l">
              <a:buNone/>
            </a:pPr>
            <a:r>
              <a:rPr lang="en-IN" sz="1800" b="1" i="0" u="none" strike="noStrike" baseline="0" dirty="0">
                <a:latin typeface="Courier"/>
              </a:rPr>
              <a:t>class Box {</a:t>
            </a:r>
          </a:p>
          <a:p>
            <a:pPr marL="0" indent="0" algn="l">
              <a:buNone/>
            </a:pPr>
            <a:r>
              <a:rPr lang="en-IN" sz="1800" b="1" i="0" u="none" strike="noStrike" baseline="0" dirty="0">
                <a:latin typeface="Courier"/>
              </a:rPr>
              <a:t>double width;</a:t>
            </a:r>
          </a:p>
          <a:p>
            <a:pPr marL="0" indent="0" algn="l">
              <a:buNone/>
            </a:pPr>
            <a:r>
              <a:rPr lang="en-IN" sz="1800" b="1" i="0" u="none" strike="noStrike" baseline="0" dirty="0">
                <a:latin typeface="Courier"/>
              </a:rPr>
              <a:t>double height;</a:t>
            </a:r>
          </a:p>
          <a:p>
            <a:pPr marL="0" indent="0" algn="l">
              <a:buNone/>
            </a:pPr>
            <a:r>
              <a:rPr lang="en-IN" sz="1800" b="1" i="0" u="none" strike="noStrike" baseline="0" dirty="0">
                <a:latin typeface="Courier"/>
              </a:rPr>
              <a:t>double depth;</a:t>
            </a:r>
          </a:p>
          <a:p>
            <a:pPr marL="0" indent="0" algn="l">
              <a:buNone/>
            </a:pPr>
            <a:r>
              <a:rPr lang="en-IN" sz="1800" b="1" i="0" u="none" strike="noStrike" baseline="0" dirty="0">
                <a:latin typeface="Courier"/>
              </a:rPr>
              <a:t>// compute and return volume</a:t>
            </a:r>
          </a:p>
          <a:p>
            <a:pPr marL="0" indent="0" algn="l">
              <a:buNone/>
            </a:pPr>
            <a:r>
              <a:rPr lang="en-IN" sz="1800" b="1" i="0" u="none" strike="noStrike" baseline="0" dirty="0">
                <a:latin typeface="Courier"/>
              </a:rPr>
              <a:t>double volume() {</a:t>
            </a:r>
          </a:p>
          <a:p>
            <a:pPr marL="0" indent="0" algn="l">
              <a:buNone/>
            </a:pPr>
            <a:r>
              <a:rPr lang="en-IN" sz="1800" b="1" i="0" u="none" strike="noStrike" baseline="0" dirty="0">
                <a:latin typeface="Courier"/>
              </a:rPr>
              <a:t>return width * height * depth;</a:t>
            </a:r>
          </a:p>
          <a:p>
            <a:pPr marL="0" indent="0" algn="l">
              <a:buNone/>
            </a:pPr>
            <a:r>
              <a:rPr lang="en-IN" sz="1800" b="1" i="0" u="none" strike="noStrike" baseline="0" dirty="0">
                <a:latin typeface="Courier"/>
              </a:rPr>
              <a:t>}</a:t>
            </a:r>
          </a:p>
          <a:p>
            <a:pPr marL="0" indent="0" algn="l">
              <a:buNone/>
            </a:pPr>
            <a:r>
              <a:rPr lang="en-IN" sz="1800" b="1" i="0" u="none" strike="noStrike" baseline="0" dirty="0">
                <a:latin typeface="Courier"/>
              </a:rPr>
              <a:t>// sets dimensions of box</a:t>
            </a:r>
          </a:p>
          <a:p>
            <a:pPr marL="0" indent="0" algn="l">
              <a:buNone/>
            </a:pPr>
            <a:r>
              <a:rPr lang="en-US" sz="1800" b="1" i="0" u="none" strike="noStrike" baseline="0" dirty="0">
                <a:latin typeface="Courier"/>
              </a:rPr>
              <a:t>void </a:t>
            </a:r>
            <a:r>
              <a:rPr lang="en-US" sz="1800" b="1" i="0" u="none" strike="noStrike" baseline="0" dirty="0" err="1">
                <a:latin typeface="Courier"/>
              </a:rPr>
              <a:t>setDim</a:t>
            </a:r>
            <a:r>
              <a:rPr lang="en-US" sz="1800" b="1" i="0" u="none" strike="noStrike" baseline="0" dirty="0">
                <a:latin typeface="Courier"/>
              </a:rPr>
              <a:t>(double w, double h, double d) {</a:t>
            </a:r>
          </a:p>
          <a:p>
            <a:pPr marL="0" indent="0" algn="l">
              <a:buNone/>
            </a:pPr>
            <a:r>
              <a:rPr lang="en-IN" sz="1800" b="1" i="0" u="none" strike="noStrike" baseline="0" dirty="0">
                <a:latin typeface="Courier"/>
              </a:rPr>
              <a:t>width = w;</a:t>
            </a:r>
            <a:endParaRPr lang="en-IN" b="1" dirty="0"/>
          </a:p>
        </p:txBody>
      </p:sp>
      <p:sp>
        <p:nvSpPr>
          <p:cNvPr id="4" name="Content Placeholder 3">
            <a:extLst>
              <a:ext uri="{FF2B5EF4-FFF2-40B4-BE49-F238E27FC236}">
                <a16:creationId xmlns:a16="http://schemas.microsoft.com/office/drawing/2014/main" id="{28D8AEE9-D940-4EDD-9403-BE74B2818C75}"/>
              </a:ext>
            </a:extLst>
          </p:cNvPr>
          <p:cNvSpPr>
            <a:spLocks noGrp="1"/>
          </p:cNvSpPr>
          <p:nvPr>
            <p:ph sz="half" idx="2"/>
          </p:nvPr>
        </p:nvSpPr>
        <p:spPr>
          <a:xfrm>
            <a:off x="6019800" y="184771"/>
            <a:ext cx="5854148" cy="6488456"/>
          </a:xfrm>
        </p:spPr>
        <p:txBody>
          <a:bodyPr>
            <a:normAutofit fontScale="92500" lnSpcReduction="20000"/>
          </a:bodyPr>
          <a:lstStyle/>
          <a:p>
            <a:pPr marL="0" indent="0" algn="l">
              <a:buNone/>
            </a:pPr>
            <a:r>
              <a:rPr lang="en-IN" sz="1800" b="1" i="0" u="none" strike="noStrike" baseline="0" dirty="0">
                <a:solidFill>
                  <a:srgbClr val="231F20"/>
                </a:solidFill>
                <a:latin typeface="Courier"/>
              </a:rPr>
              <a:t>height = h;</a:t>
            </a:r>
          </a:p>
          <a:p>
            <a:pPr marL="0" indent="0" algn="l">
              <a:buNone/>
            </a:pPr>
            <a:r>
              <a:rPr lang="en-IN" sz="1800" b="1" i="0" u="none" strike="noStrike" baseline="0" dirty="0">
                <a:solidFill>
                  <a:srgbClr val="231F20"/>
                </a:solidFill>
                <a:latin typeface="Courier"/>
              </a:rPr>
              <a:t>depth = d;</a:t>
            </a:r>
          </a:p>
          <a:p>
            <a:pPr marL="0" indent="0" algn="l">
              <a:buNone/>
            </a:pPr>
            <a:r>
              <a:rPr lang="en-IN" sz="1800" b="1" i="0" u="none" strike="noStrike" baseline="0" dirty="0">
                <a:solidFill>
                  <a:srgbClr val="231F20"/>
                </a:solidFill>
                <a:latin typeface="Courier"/>
              </a:rPr>
              <a:t>}</a:t>
            </a:r>
          </a:p>
          <a:p>
            <a:pPr marL="0" indent="0" algn="l">
              <a:buNone/>
            </a:pPr>
            <a:r>
              <a:rPr lang="en-IN" sz="1800" b="1" i="0" u="none" strike="noStrike" baseline="0" dirty="0">
                <a:solidFill>
                  <a:srgbClr val="231F20"/>
                </a:solidFill>
                <a:latin typeface="Courier"/>
              </a:rPr>
              <a:t>}</a:t>
            </a:r>
          </a:p>
          <a:p>
            <a:pPr marL="0" indent="0" algn="l">
              <a:buNone/>
            </a:pPr>
            <a:r>
              <a:rPr lang="en-IN" sz="1800" b="1" i="0" u="none" strike="noStrike" baseline="0" dirty="0">
                <a:solidFill>
                  <a:srgbClr val="231F20"/>
                </a:solidFill>
                <a:latin typeface="Courier"/>
              </a:rPr>
              <a:t>class BoxDemo5 {</a:t>
            </a:r>
          </a:p>
          <a:p>
            <a:pPr marL="0" indent="0" algn="l">
              <a:buNone/>
            </a:pPr>
            <a:r>
              <a:rPr lang="en-US" sz="1800" b="1" i="0" u="none" strike="noStrike" baseline="0" dirty="0">
                <a:solidFill>
                  <a:srgbClr val="231F20"/>
                </a:solidFill>
                <a:latin typeface="Courier"/>
              </a:rPr>
              <a:t>public static void main(String </a:t>
            </a:r>
            <a:r>
              <a:rPr lang="en-US" sz="1800" b="1" i="0" u="none" strike="noStrike" baseline="0" dirty="0" err="1">
                <a:solidFill>
                  <a:srgbClr val="231F20"/>
                </a:solidFill>
                <a:latin typeface="Courier"/>
              </a:rPr>
              <a:t>args</a:t>
            </a:r>
            <a:r>
              <a:rPr lang="en-US" sz="1800" b="1" i="0" u="none" strike="noStrike" baseline="0" dirty="0">
                <a:solidFill>
                  <a:srgbClr val="231F20"/>
                </a:solidFill>
                <a:latin typeface="Courier"/>
              </a:rPr>
              <a:t>[]) {</a:t>
            </a:r>
          </a:p>
          <a:p>
            <a:pPr marL="0" indent="0" algn="l">
              <a:buNone/>
            </a:pPr>
            <a:r>
              <a:rPr lang="en-IN" sz="1800" b="1" i="0" u="none" strike="noStrike" baseline="0" dirty="0">
                <a:solidFill>
                  <a:srgbClr val="231F20"/>
                </a:solidFill>
                <a:latin typeface="Courier"/>
              </a:rPr>
              <a:t>Box mybox1 = new Box();</a:t>
            </a:r>
          </a:p>
          <a:p>
            <a:pPr marL="0" indent="0" algn="l">
              <a:buNone/>
            </a:pPr>
            <a:r>
              <a:rPr lang="en-IN" sz="1800" b="1" i="0" u="none" strike="noStrike" baseline="0" dirty="0">
                <a:solidFill>
                  <a:srgbClr val="231F20"/>
                </a:solidFill>
                <a:latin typeface="Courier"/>
              </a:rPr>
              <a:t>Box mybox2 = new Box();</a:t>
            </a:r>
          </a:p>
          <a:p>
            <a:pPr marL="0" indent="0" algn="l">
              <a:buNone/>
            </a:pPr>
            <a:r>
              <a:rPr lang="en-IN" sz="1800" b="1" i="0" u="none" strike="noStrike" baseline="0" dirty="0">
                <a:solidFill>
                  <a:srgbClr val="231F20"/>
                </a:solidFill>
                <a:latin typeface="Courier"/>
              </a:rPr>
              <a:t>double vol;</a:t>
            </a:r>
          </a:p>
          <a:p>
            <a:pPr marL="0" indent="0" algn="l">
              <a:buNone/>
            </a:pPr>
            <a:r>
              <a:rPr lang="en-IN" sz="1800" b="1" i="0" u="none" strike="noStrike" baseline="0" dirty="0">
                <a:solidFill>
                  <a:srgbClr val="231F20"/>
                </a:solidFill>
                <a:latin typeface="Courier"/>
              </a:rPr>
              <a:t>// initialize each box</a:t>
            </a:r>
          </a:p>
          <a:p>
            <a:pPr marL="0" indent="0" algn="l">
              <a:buNone/>
            </a:pPr>
            <a:r>
              <a:rPr lang="en-IN" sz="1800" b="1" i="0" u="none" strike="noStrike" baseline="0" dirty="0">
                <a:solidFill>
                  <a:srgbClr val="231F20"/>
                </a:solidFill>
                <a:latin typeface="Courier"/>
              </a:rPr>
              <a:t>mybox1.setDim(10, 20, 15);</a:t>
            </a:r>
          </a:p>
          <a:p>
            <a:pPr marL="0" indent="0" algn="l">
              <a:buNone/>
            </a:pPr>
            <a:r>
              <a:rPr lang="en-IN" sz="1800" b="1" i="0" u="none" strike="noStrike" baseline="0" dirty="0">
                <a:solidFill>
                  <a:srgbClr val="231F20"/>
                </a:solidFill>
                <a:latin typeface="Courier"/>
              </a:rPr>
              <a:t>mybox2.setDim(3, 6, 9);</a:t>
            </a:r>
          </a:p>
          <a:p>
            <a:pPr marL="0" indent="0" algn="l">
              <a:buNone/>
            </a:pPr>
            <a:r>
              <a:rPr lang="en-US" sz="1800" b="1" i="0" u="none" strike="noStrike" baseline="0" dirty="0">
                <a:solidFill>
                  <a:srgbClr val="231F20"/>
                </a:solidFill>
                <a:latin typeface="Courier"/>
              </a:rPr>
              <a:t>// get volume of first box</a:t>
            </a:r>
          </a:p>
          <a:p>
            <a:pPr marL="0" indent="0" algn="l">
              <a:buNone/>
            </a:pPr>
            <a:r>
              <a:rPr lang="en-IN" sz="1800" b="1" i="0" u="none" strike="noStrike" baseline="0" dirty="0">
                <a:solidFill>
                  <a:srgbClr val="231F20"/>
                </a:solidFill>
                <a:latin typeface="Courier"/>
              </a:rPr>
              <a:t>vol = mybox1.volume();</a:t>
            </a:r>
          </a:p>
          <a:p>
            <a:pPr marL="0" indent="0" algn="l">
              <a:buNone/>
            </a:pPr>
            <a:r>
              <a:rPr lang="nl-NL" sz="1800" b="1" i="0" u="none" strike="noStrike" baseline="0" dirty="0">
                <a:solidFill>
                  <a:srgbClr val="231F20"/>
                </a:solidFill>
                <a:latin typeface="Courier"/>
              </a:rPr>
              <a:t>System.out.println("Volume is " + vol);</a:t>
            </a:r>
          </a:p>
          <a:p>
            <a:pPr marL="0" indent="0" algn="l">
              <a:buNone/>
            </a:pPr>
            <a:r>
              <a:rPr lang="en-US" sz="1800" b="1" i="0" u="none" strike="noStrike" baseline="0" dirty="0">
                <a:solidFill>
                  <a:srgbClr val="231F20"/>
                </a:solidFill>
                <a:latin typeface="Courier"/>
              </a:rPr>
              <a:t>// get volume of second box</a:t>
            </a:r>
          </a:p>
          <a:p>
            <a:pPr marL="0" indent="0" algn="l">
              <a:buNone/>
            </a:pPr>
            <a:r>
              <a:rPr lang="en-IN" sz="1800" b="1" i="0" u="none" strike="noStrike" baseline="0" dirty="0">
                <a:solidFill>
                  <a:srgbClr val="231F20"/>
                </a:solidFill>
                <a:latin typeface="Courier"/>
              </a:rPr>
              <a:t>vol = mybox2.volume();</a:t>
            </a:r>
          </a:p>
          <a:p>
            <a:pPr marL="0" indent="0" algn="l">
              <a:buNone/>
            </a:pPr>
            <a:r>
              <a:rPr lang="nl-NL" sz="1800" b="1" i="0" u="none" strike="noStrike" baseline="0" dirty="0">
                <a:solidFill>
                  <a:srgbClr val="231F20"/>
                </a:solidFill>
                <a:latin typeface="Courier"/>
              </a:rPr>
              <a:t>System.out.println("Volume is " + vol);</a:t>
            </a:r>
          </a:p>
          <a:p>
            <a:pPr marL="0" indent="0" algn="l">
              <a:buNone/>
            </a:pPr>
            <a:r>
              <a:rPr lang="en-IN" sz="1800" b="1" i="0" u="none" strike="noStrike" baseline="0" dirty="0">
                <a:solidFill>
                  <a:srgbClr val="231F20"/>
                </a:solidFill>
                <a:latin typeface="Courier"/>
              </a:rPr>
              <a:t>}</a:t>
            </a:r>
          </a:p>
          <a:p>
            <a:pPr marL="0" indent="0" algn="l">
              <a:buNone/>
            </a:pPr>
            <a:r>
              <a:rPr lang="en-IN" sz="1800" b="1" i="0" u="none" strike="noStrike" baseline="0" dirty="0">
                <a:solidFill>
                  <a:srgbClr val="231F20"/>
                </a:solidFill>
                <a:latin typeface="Courier"/>
              </a:rPr>
              <a:t>}</a:t>
            </a:r>
            <a:endParaRPr lang="en-IN" b="1" dirty="0"/>
          </a:p>
        </p:txBody>
      </p:sp>
    </p:spTree>
    <p:extLst>
      <p:ext uri="{BB962C8B-B14F-4D97-AF65-F5344CB8AC3E}">
        <p14:creationId xmlns:p14="http://schemas.microsoft.com/office/powerpoint/2010/main" val="329665771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0DDF-2492-469B-851F-B52728B35D9A}"/>
              </a:ext>
            </a:extLst>
          </p:cNvPr>
          <p:cNvSpPr>
            <a:spLocks noGrp="1"/>
          </p:cNvSpPr>
          <p:nvPr>
            <p:ph type="title"/>
          </p:nvPr>
        </p:nvSpPr>
        <p:spPr>
          <a:xfrm>
            <a:off x="0" y="18256"/>
            <a:ext cx="10515600" cy="829884"/>
          </a:xfrm>
        </p:spPr>
        <p:txBody>
          <a:bodyPr/>
          <a:lstStyle/>
          <a:p>
            <a:r>
              <a:rPr lang="en-IN" dirty="0"/>
              <a:t>Constructors</a:t>
            </a:r>
          </a:p>
        </p:txBody>
      </p:sp>
      <p:sp>
        <p:nvSpPr>
          <p:cNvPr id="3" name="Content Placeholder 2">
            <a:extLst>
              <a:ext uri="{FF2B5EF4-FFF2-40B4-BE49-F238E27FC236}">
                <a16:creationId xmlns:a16="http://schemas.microsoft.com/office/drawing/2014/main" id="{1B8194AF-8A59-4F59-B6AD-EA3E889C4494}"/>
              </a:ext>
            </a:extLst>
          </p:cNvPr>
          <p:cNvSpPr>
            <a:spLocks noGrp="1"/>
          </p:cNvSpPr>
          <p:nvPr>
            <p:ph sz="half" idx="1"/>
          </p:nvPr>
        </p:nvSpPr>
        <p:spPr>
          <a:xfrm>
            <a:off x="198783" y="1285461"/>
            <a:ext cx="5821017" cy="4891502"/>
          </a:xfrm>
        </p:spPr>
        <p:txBody>
          <a:bodyPr>
            <a:normAutofit/>
          </a:bodyPr>
          <a:lstStyle/>
          <a:p>
            <a:pPr marL="457200" indent="-457200">
              <a:buFont typeface="+mj-lt"/>
              <a:buAutoNum type="arabicPeriod"/>
            </a:pPr>
            <a:r>
              <a:rPr lang="en-US" sz="2000" dirty="0"/>
              <a:t>It can be tedious to initialize all of the variables in a class each time an instance is created. </a:t>
            </a:r>
          </a:p>
          <a:p>
            <a:pPr marL="457200" indent="-457200">
              <a:buFont typeface="+mj-lt"/>
              <a:buAutoNum type="arabicPeriod"/>
            </a:pPr>
            <a:r>
              <a:rPr lang="en-US" sz="2000" dirty="0"/>
              <a:t>Even when you add convenience functions like </a:t>
            </a:r>
            <a:r>
              <a:rPr lang="en-US" sz="2000" dirty="0" err="1"/>
              <a:t>setDim</a:t>
            </a:r>
            <a:r>
              <a:rPr lang="en-US" sz="2000" dirty="0"/>
              <a:t>( ), it would be simpler and more concise to have all of the setup done at the time the object is first created. </a:t>
            </a:r>
          </a:p>
          <a:p>
            <a:pPr marL="457200" indent="-457200">
              <a:buFont typeface="+mj-lt"/>
              <a:buAutoNum type="arabicPeriod"/>
            </a:pPr>
            <a:r>
              <a:rPr lang="en-US" sz="2000" dirty="0"/>
              <a:t>Because the requirement for initialization is so common, Java allows objects to initialize themselves when they are created. </a:t>
            </a:r>
          </a:p>
          <a:p>
            <a:pPr marL="457200" indent="-457200">
              <a:buFont typeface="+mj-lt"/>
              <a:buAutoNum type="arabicPeriod"/>
            </a:pPr>
            <a:r>
              <a:rPr lang="en-US" sz="2000" dirty="0"/>
              <a:t>This automatic initialization is performed through the use of a constructor.</a:t>
            </a:r>
            <a:endParaRPr lang="en-IN" sz="2000" dirty="0"/>
          </a:p>
        </p:txBody>
      </p:sp>
      <p:sp>
        <p:nvSpPr>
          <p:cNvPr id="4" name="Content Placeholder 3">
            <a:extLst>
              <a:ext uri="{FF2B5EF4-FFF2-40B4-BE49-F238E27FC236}">
                <a16:creationId xmlns:a16="http://schemas.microsoft.com/office/drawing/2014/main" id="{A8618301-2D18-4E44-A281-A5B5D408DD69}"/>
              </a:ext>
            </a:extLst>
          </p:cNvPr>
          <p:cNvSpPr>
            <a:spLocks noGrp="1"/>
          </p:cNvSpPr>
          <p:nvPr>
            <p:ph sz="half" idx="2"/>
          </p:nvPr>
        </p:nvSpPr>
        <p:spPr>
          <a:xfrm>
            <a:off x="6172200" y="0"/>
            <a:ext cx="5715000" cy="6858000"/>
          </a:xfrm>
        </p:spPr>
        <p:txBody>
          <a:bodyPr>
            <a:normAutofit/>
          </a:bodyPr>
          <a:lstStyle/>
          <a:p>
            <a:pPr marL="457200" indent="-457200">
              <a:buFont typeface="+mj-lt"/>
              <a:buAutoNum type="arabicPeriod"/>
            </a:pPr>
            <a:r>
              <a:rPr lang="en-US" sz="2000" dirty="0"/>
              <a:t>A constructor initializes an object immediately upon creation. It has the same name as the class in which it resides and is syntactically similar to a method. </a:t>
            </a:r>
          </a:p>
          <a:p>
            <a:pPr marL="457200" indent="-457200">
              <a:buFont typeface="+mj-lt"/>
              <a:buAutoNum type="arabicPeriod"/>
            </a:pPr>
            <a:r>
              <a:rPr lang="en-US" sz="2000" dirty="0"/>
              <a:t>Once defined, the constructor is automatically called immediately after the object is created, before the new operator completes. </a:t>
            </a:r>
          </a:p>
          <a:p>
            <a:pPr marL="457200" indent="-457200">
              <a:buFont typeface="+mj-lt"/>
              <a:buAutoNum type="arabicPeriod"/>
            </a:pPr>
            <a:r>
              <a:rPr lang="en-US" sz="2000" dirty="0"/>
              <a:t>Constructors look a little strange because they have no return type, not even void. </a:t>
            </a:r>
          </a:p>
          <a:p>
            <a:pPr marL="457200" indent="-457200">
              <a:buFont typeface="+mj-lt"/>
              <a:buAutoNum type="arabicPeriod"/>
            </a:pPr>
            <a:r>
              <a:rPr lang="en-US" sz="2000" dirty="0"/>
              <a:t>This is because the implicit return type of a </a:t>
            </a:r>
            <a:r>
              <a:rPr lang="en-US" sz="2000" dirty="0" err="1"/>
              <a:t>class’</a:t>
            </a:r>
            <a:r>
              <a:rPr lang="en-US" sz="2000" dirty="0"/>
              <a:t> constructor is the class type itself. </a:t>
            </a:r>
          </a:p>
          <a:p>
            <a:pPr marL="457200" indent="-457200">
              <a:buFont typeface="+mj-lt"/>
              <a:buAutoNum type="arabicPeriod"/>
            </a:pPr>
            <a:r>
              <a:rPr lang="en-US" sz="2000" dirty="0"/>
              <a:t>It is the constructor’s job to initialize the internal state of an object so that the code creating an instance will have a fully initialized, usable object immediately</a:t>
            </a:r>
            <a:endParaRPr lang="en-IN" sz="2000" dirty="0"/>
          </a:p>
        </p:txBody>
      </p:sp>
    </p:spTree>
    <p:extLst>
      <p:ext uri="{BB962C8B-B14F-4D97-AF65-F5344CB8AC3E}">
        <p14:creationId xmlns:p14="http://schemas.microsoft.com/office/powerpoint/2010/main" val="284967127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F1E7A1-DDF9-4018-9A73-6E5C83D62848}"/>
              </a:ext>
            </a:extLst>
          </p:cNvPr>
          <p:cNvSpPr>
            <a:spLocks noGrp="1"/>
          </p:cNvSpPr>
          <p:nvPr>
            <p:ph sz="half" idx="1"/>
          </p:nvPr>
        </p:nvSpPr>
        <p:spPr>
          <a:xfrm>
            <a:off x="132522" y="119270"/>
            <a:ext cx="5565913" cy="6626087"/>
          </a:xfrm>
        </p:spPr>
        <p:txBody>
          <a:bodyPr>
            <a:normAutofit fontScale="92500" lnSpcReduction="10000"/>
          </a:bodyPr>
          <a:lstStyle/>
          <a:p>
            <a:pPr marL="0" indent="0" algn="l">
              <a:buNone/>
            </a:pPr>
            <a:r>
              <a:rPr lang="en-IN" sz="1800" b="1" i="0" u="none" strike="noStrike" baseline="0" dirty="0">
                <a:latin typeface="Courier"/>
              </a:rPr>
              <a:t>class Box {</a:t>
            </a:r>
          </a:p>
          <a:p>
            <a:pPr marL="0" indent="0" algn="l">
              <a:buNone/>
            </a:pPr>
            <a:r>
              <a:rPr lang="en-IN" sz="1800" b="1" i="0" u="none" strike="noStrike" baseline="0" dirty="0">
                <a:latin typeface="Courier"/>
              </a:rPr>
              <a:t>double width;</a:t>
            </a:r>
          </a:p>
          <a:p>
            <a:pPr marL="0" indent="0" algn="l">
              <a:buNone/>
            </a:pPr>
            <a:r>
              <a:rPr lang="en-IN" sz="1800" b="1" i="0" u="none" strike="noStrike" baseline="0" dirty="0">
                <a:latin typeface="Courier"/>
              </a:rPr>
              <a:t>double height;</a:t>
            </a:r>
          </a:p>
          <a:p>
            <a:pPr marL="0" indent="0" algn="l">
              <a:buNone/>
            </a:pPr>
            <a:r>
              <a:rPr lang="en-IN" sz="1800" b="1" i="0" u="none" strike="noStrike" baseline="0" dirty="0">
                <a:latin typeface="Courier"/>
              </a:rPr>
              <a:t>double depth;</a:t>
            </a:r>
          </a:p>
          <a:p>
            <a:pPr marL="0" indent="0" algn="l">
              <a:buNone/>
            </a:pPr>
            <a:r>
              <a:rPr lang="en-US" sz="1800" b="1" i="0" u="none" strike="noStrike" baseline="0" dirty="0">
                <a:latin typeface="Courier"/>
              </a:rPr>
              <a:t>// This is the constructor for Box.</a:t>
            </a:r>
          </a:p>
          <a:p>
            <a:pPr marL="0" indent="0" algn="l">
              <a:buNone/>
            </a:pPr>
            <a:r>
              <a:rPr lang="en-IN" sz="1800" b="1" i="0" u="none" strike="noStrike" baseline="0" dirty="0">
                <a:latin typeface="Courier"/>
              </a:rPr>
              <a:t>Box() {</a:t>
            </a:r>
          </a:p>
          <a:p>
            <a:pPr marL="0" indent="0" algn="l">
              <a:buNone/>
            </a:pPr>
            <a:r>
              <a:rPr lang="en-US" sz="1800" b="1" i="0" u="none" strike="noStrike" baseline="0" dirty="0" err="1">
                <a:latin typeface="Courier"/>
              </a:rPr>
              <a:t>System.out.println</a:t>
            </a:r>
            <a:r>
              <a:rPr lang="en-US" sz="1800" b="1" i="0" u="none" strike="noStrike" baseline="0" dirty="0">
                <a:latin typeface="Courier"/>
              </a:rPr>
              <a:t>("Constructing Box");</a:t>
            </a:r>
          </a:p>
          <a:p>
            <a:pPr marL="0" indent="0" algn="l">
              <a:buNone/>
            </a:pPr>
            <a:r>
              <a:rPr lang="en-IN" sz="1800" b="1" i="0" u="none" strike="noStrike" baseline="0" dirty="0">
                <a:latin typeface="Courier"/>
              </a:rPr>
              <a:t>width = 10;</a:t>
            </a:r>
          </a:p>
          <a:p>
            <a:pPr marL="0" indent="0" algn="l">
              <a:buNone/>
            </a:pPr>
            <a:r>
              <a:rPr lang="en-IN" sz="1800" b="1" i="0" u="none" strike="noStrike" baseline="0" dirty="0">
                <a:latin typeface="Courier"/>
              </a:rPr>
              <a:t>height = 10;</a:t>
            </a:r>
          </a:p>
          <a:p>
            <a:pPr marL="0" indent="0" algn="l">
              <a:buNone/>
            </a:pPr>
            <a:r>
              <a:rPr lang="en-IN" sz="1800" b="1" i="0" u="none" strike="noStrike" baseline="0" dirty="0">
                <a:latin typeface="Courier"/>
              </a:rPr>
              <a:t>depth = 10;</a:t>
            </a:r>
          </a:p>
          <a:p>
            <a:pPr marL="0" indent="0" algn="l">
              <a:buNone/>
            </a:pPr>
            <a:r>
              <a:rPr lang="en-IN" sz="1800" b="1" i="0" u="none" strike="noStrike" baseline="0" dirty="0">
                <a:latin typeface="Courier"/>
              </a:rPr>
              <a:t>}</a:t>
            </a:r>
          </a:p>
          <a:p>
            <a:pPr marL="0" indent="0" algn="l">
              <a:buNone/>
            </a:pPr>
            <a:r>
              <a:rPr lang="en-IN" sz="1800" b="1" i="0" u="none" strike="noStrike" baseline="0" dirty="0">
                <a:latin typeface="Courier"/>
              </a:rPr>
              <a:t>// compute and return volume</a:t>
            </a:r>
          </a:p>
          <a:p>
            <a:pPr marL="0" indent="0" algn="l">
              <a:buNone/>
            </a:pPr>
            <a:r>
              <a:rPr lang="en-IN" sz="1800" b="1" i="0" u="none" strike="noStrike" baseline="0" dirty="0">
                <a:latin typeface="Courier"/>
              </a:rPr>
              <a:t>double volume() {</a:t>
            </a:r>
          </a:p>
          <a:p>
            <a:pPr marL="0" indent="0" algn="l">
              <a:buNone/>
            </a:pPr>
            <a:r>
              <a:rPr lang="en-IN" sz="1800" b="1" i="0" u="none" strike="noStrike" baseline="0" dirty="0">
                <a:latin typeface="Courier"/>
              </a:rPr>
              <a:t>return width * height * depth;</a:t>
            </a:r>
          </a:p>
          <a:p>
            <a:pPr marL="0" indent="0" algn="l">
              <a:buNone/>
            </a:pPr>
            <a:r>
              <a:rPr lang="en-IN" sz="1800" b="1" i="0" u="none" strike="noStrike" baseline="0" dirty="0">
                <a:latin typeface="Courier"/>
              </a:rPr>
              <a:t>}</a:t>
            </a:r>
          </a:p>
          <a:p>
            <a:pPr marL="0" indent="0" algn="l">
              <a:buNone/>
            </a:pPr>
            <a:r>
              <a:rPr lang="en-IN" sz="1800" b="1" i="0" u="none" strike="noStrike" baseline="0" dirty="0">
                <a:latin typeface="Courier"/>
              </a:rPr>
              <a:t>}</a:t>
            </a:r>
            <a:endParaRPr lang="en-IN" b="1" dirty="0"/>
          </a:p>
        </p:txBody>
      </p:sp>
      <p:sp>
        <p:nvSpPr>
          <p:cNvPr id="4" name="Content Placeholder 3">
            <a:extLst>
              <a:ext uri="{FF2B5EF4-FFF2-40B4-BE49-F238E27FC236}">
                <a16:creationId xmlns:a16="http://schemas.microsoft.com/office/drawing/2014/main" id="{E4774F6D-15C2-4B5A-90EC-DD96F15DE6C0}"/>
              </a:ext>
            </a:extLst>
          </p:cNvPr>
          <p:cNvSpPr>
            <a:spLocks noGrp="1"/>
          </p:cNvSpPr>
          <p:nvPr>
            <p:ph sz="half" idx="2"/>
          </p:nvPr>
        </p:nvSpPr>
        <p:spPr>
          <a:xfrm>
            <a:off x="5698435" y="119270"/>
            <a:ext cx="6135756" cy="6738730"/>
          </a:xfrm>
        </p:spPr>
        <p:txBody>
          <a:bodyPr>
            <a:normAutofit fontScale="92500" lnSpcReduction="10000"/>
          </a:bodyPr>
          <a:lstStyle/>
          <a:p>
            <a:pPr marL="0" indent="0" algn="l">
              <a:buNone/>
            </a:pPr>
            <a:r>
              <a:rPr lang="en-IN" sz="1800" b="1" i="0" u="none" strike="noStrike" baseline="0" dirty="0">
                <a:latin typeface="Courier"/>
              </a:rPr>
              <a:t>class BoxDemo6 {</a:t>
            </a:r>
          </a:p>
          <a:p>
            <a:pPr marL="0" indent="0" algn="l">
              <a:buNone/>
            </a:pPr>
            <a:r>
              <a:rPr lang="en-US" sz="1800" b="1" i="0" u="none" strike="noStrike" baseline="0" dirty="0">
                <a:latin typeface="Courier"/>
              </a:rPr>
              <a:t>public static void main(String </a:t>
            </a:r>
            <a:r>
              <a:rPr lang="en-US" sz="1800" b="1" i="0" u="none" strike="noStrike" baseline="0" dirty="0" err="1">
                <a:latin typeface="Courier"/>
              </a:rPr>
              <a:t>args</a:t>
            </a:r>
            <a:r>
              <a:rPr lang="en-US" sz="1800" b="1" i="0" u="none" strike="noStrike" baseline="0" dirty="0">
                <a:latin typeface="Courier"/>
              </a:rPr>
              <a:t>[]) {</a:t>
            </a:r>
          </a:p>
          <a:p>
            <a:pPr marL="0" indent="0" algn="l">
              <a:buNone/>
            </a:pPr>
            <a:r>
              <a:rPr lang="en-US" sz="1800" b="1" i="0" u="none" strike="noStrike" baseline="0" dirty="0">
                <a:latin typeface="Courier"/>
              </a:rPr>
              <a:t>// declare, allocate, and initialize Box objects</a:t>
            </a:r>
          </a:p>
          <a:p>
            <a:pPr marL="0" indent="0" algn="l">
              <a:buNone/>
            </a:pPr>
            <a:r>
              <a:rPr lang="en-IN" sz="1800" b="1" i="0" u="none" strike="noStrike" baseline="0" dirty="0">
                <a:latin typeface="Courier"/>
              </a:rPr>
              <a:t>Box mybox1 = new Box();</a:t>
            </a:r>
          </a:p>
          <a:p>
            <a:pPr marL="0" indent="0" algn="l">
              <a:buNone/>
            </a:pPr>
            <a:r>
              <a:rPr lang="en-IN" sz="1800" b="1" i="0" u="none" strike="noStrike" baseline="0" dirty="0">
                <a:latin typeface="Courier"/>
              </a:rPr>
              <a:t>Box mybox2 = new Box();</a:t>
            </a:r>
          </a:p>
          <a:p>
            <a:pPr marL="0" indent="0" algn="l">
              <a:buNone/>
            </a:pPr>
            <a:r>
              <a:rPr lang="en-IN" sz="1800" b="1" i="0" u="none" strike="noStrike" baseline="0" dirty="0">
                <a:latin typeface="Courier"/>
              </a:rPr>
              <a:t>double vol;</a:t>
            </a:r>
          </a:p>
          <a:p>
            <a:pPr marL="0" indent="0" algn="l">
              <a:buNone/>
            </a:pPr>
            <a:r>
              <a:rPr lang="en-US" sz="1800" b="1" i="0" u="none" strike="noStrike" baseline="0" dirty="0">
                <a:latin typeface="Courier"/>
              </a:rPr>
              <a:t>// get volume of first box</a:t>
            </a:r>
          </a:p>
          <a:p>
            <a:pPr marL="0" indent="0" algn="l">
              <a:buNone/>
            </a:pPr>
            <a:r>
              <a:rPr lang="en-IN" sz="1800" b="1" i="0" u="none" strike="noStrike" baseline="0" dirty="0">
                <a:latin typeface="Courier"/>
              </a:rPr>
              <a:t>vol = mybox1.volume();</a:t>
            </a:r>
          </a:p>
          <a:p>
            <a:pPr marL="0" indent="0" algn="l">
              <a:buNone/>
            </a:pPr>
            <a:r>
              <a:rPr lang="nl-NL" sz="1800" b="1" i="0" u="none" strike="noStrike" baseline="0" dirty="0">
                <a:latin typeface="Courier"/>
              </a:rPr>
              <a:t>System.out.println("Volume is " + vol);</a:t>
            </a:r>
          </a:p>
          <a:p>
            <a:pPr marL="0" indent="0" algn="l">
              <a:buNone/>
            </a:pPr>
            <a:r>
              <a:rPr lang="en-US" sz="1800" b="1" i="0" u="none" strike="noStrike" baseline="0" dirty="0">
                <a:latin typeface="Courier"/>
              </a:rPr>
              <a:t>// get volume of second box</a:t>
            </a:r>
          </a:p>
          <a:p>
            <a:pPr marL="0" indent="0" algn="l">
              <a:buNone/>
            </a:pPr>
            <a:r>
              <a:rPr lang="en-IN" sz="1800" b="1" i="0" u="none" strike="noStrike" baseline="0" dirty="0">
                <a:latin typeface="Courier"/>
              </a:rPr>
              <a:t>vol = mybox2.volume();</a:t>
            </a:r>
          </a:p>
          <a:p>
            <a:pPr marL="0" indent="0" algn="l">
              <a:buNone/>
            </a:pPr>
            <a:r>
              <a:rPr lang="nl-NL" sz="1800" b="1" i="0" u="none" strike="noStrike" baseline="0" dirty="0">
                <a:latin typeface="Courier"/>
              </a:rPr>
              <a:t>System.out.println("Volume is " + vol);</a:t>
            </a:r>
          </a:p>
          <a:p>
            <a:pPr marL="0" indent="0" algn="l">
              <a:buNone/>
            </a:pPr>
            <a:r>
              <a:rPr lang="en-IN" sz="1800" b="1" i="0" u="none" strike="noStrike" baseline="0" dirty="0">
                <a:latin typeface="Courier"/>
              </a:rPr>
              <a:t>}</a:t>
            </a:r>
          </a:p>
          <a:p>
            <a:pPr marL="0" indent="0" algn="l">
              <a:buNone/>
            </a:pPr>
            <a:r>
              <a:rPr lang="en-IN" sz="1800" b="1" i="0" u="none" strike="noStrike" baseline="0" dirty="0">
                <a:latin typeface="Courier"/>
              </a:rPr>
              <a:t>}</a:t>
            </a:r>
            <a:r>
              <a:rPr lang="en-US" sz="1800" b="0" i="0" u="none" strike="noStrike" baseline="0" dirty="0">
                <a:latin typeface="Palatino-Roman"/>
              </a:rPr>
              <a:t> </a:t>
            </a:r>
          </a:p>
          <a:p>
            <a:pPr marL="0" indent="0" algn="l">
              <a:buNone/>
            </a:pPr>
            <a:br>
              <a:rPr lang="en-US" sz="1800" b="0" i="0" u="none" strike="noStrike" baseline="0" dirty="0">
                <a:latin typeface="Palatino-Roman"/>
              </a:rPr>
            </a:br>
            <a:r>
              <a:rPr lang="en-US" sz="1700" b="0" i="0" u="none" strike="noStrike" baseline="0" dirty="0">
                <a:latin typeface="Palatino-Roman"/>
              </a:rPr>
              <a:t>Output:</a:t>
            </a:r>
          </a:p>
          <a:p>
            <a:pPr marL="0" indent="0" algn="l">
              <a:buNone/>
            </a:pPr>
            <a:r>
              <a:rPr lang="en-IN" sz="1700" b="1" i="0" u="none" strike="noStrike" baseline="0" dirty="0">
                <a:latin typeface="Courier"/>
              </a:rPr>
              <a:t>Constructing Box</a:t>
            </a:r>
          </a:p>
          <a:p>
            <a:pPr marL="0" indent="0" algn="l">
              <a:buNone/>
            </a:pPr>
            <a:r>
              <a:rPr lang="en-IN" sz="1700" b="1" i="0" u="none" strike="noStrike" baseline="0" dirty="0">
                <a:latin typeface="Courier"/>
              </a:rPr>
              <a:t>Constructing Box</a:t>
            </a:r>
          </a:p>
          <a:p>
            <a:pPr marL="0" indent="0" algn="l">
              <a:buNone/>
            </a:pPr>
            <a:r>
              <a:rPr lang="en-IN" sz="1700" b="1" i="0" u="none" strike="noStrike" baseline="0" dirty="0">
                <a:latin typeface="Courier"/>
              </a:rPr>
              <a:t>Volume is 1000.0</a:t>
            </a:r>
          </a:p>
          <a:p>
            <a:pPr marL="0" indent="0" algn="l">
              <a:buNone/>
            </a:pPr>
            <a:r>
              <a:rPr lang="en-IN" sz="1700" b="1" i="0" u="none" strike="noStrike" baseline="0" dirty="0">
                <a:latin typeface="Courier"/>
              </a:rPr>
              <a:t>Volume is 1000.0</a:t>
            </a:r>
            <a:endParaRPr lang="en-IN" sz="2600" b="1" dirty="0"/>
          </a:p>
        </p:txBody>
      </p:sp>
    </p:spTree>
    <p:extLst>
      <p:ext uri="{BB962C8B-B14F-4D97-AF65-F5344CB8AC3E}">
        <p14:creationId xmlns:p14="http://schemas.microsoft.com/office/powerpoint/2010/main" val="210593262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EB78-8A75-4E52-A383-28FD74D4EFFF}"/>
              </a:ext>
            </a:extLst>
          </p:cNvPr>
          <p:cNvSpPr>
            <a:spLocks noGrp="1"/>
          </p:cNvSpPr>
          <p:nvPr>
            <p:ph type="title"/>
          </p:nvPr>
        </p:nvSpPr>
        <p:spPr>
          <a:xfrm>
            <a:off x="0" y="0"/>
            <a:ext cx="4717774" cy="549275"/>
          </a:xfrm>
        </p:spPr>
        <p:txBody>
          <a:bodyPr>
            <a:noAutofit/>
          </a:bodyPr>
          <a:lstStyle/>
          <a:p>
            <a:r>
              <a:rPr lang="en-IN" sz="3200" dirty="0"/>
              <a:t>Parameterized Constructors</a:t>
            </a:r>
          </a:p>
        </p:txBody>
      </p:sp>
      <p:sp>
        <p:nvSpPr>
          <p:cNvPr id="3" name="Content Placeholder 2">
            <a:extLst>
              <a:ext uri="{FF2B5EF4-FFF2-40B4-BE49-F238E27FC236}">
                <a16:creationId xmlns:a16="http://schemas.microsoft.com/office/drawing/2014/main" id="{2AB66C50-A71A-4403-BEC9-E21C31E0146B}"/>
              </a:ext>
            </a:extLst>
          </p:cNvPr>
          <p:cNvSpPr>
            <a:spLocks noGrp="1"/>
          </p:cNvSpPr>
          <p:nvPr>
            <p:ph sz="half" idx="1"/>
          </p:nvPr>
        </p:nvSpPr>
        <p:spPr>
          <a:xfrm>
            <a:off x="0" y="549275"/>
            <a:ext cx="6019800" cy="5627688"/>
          </a:xfrm>
        </p:spPr>
        <p:txBody>
          <a:bodyPr>
            <a:normAutofit fontScale="70000" lnSpcReduction="20000"/>
          </a:bodyPr>
          <a:lstStyle/>
          <a:p>
            <a:pPr marL="0" indent="0">
              <a:buNone/>
            </a:pPr>
            <a:r>
              <a:rPr lang="en-US" sz="2300" dirty="0"/>
              <a:t>While the Box( ) constructor in the preceding example does initialize a Box object, it is not very useful—all boxes have the same dimensions.</a:t>
            </a:r>
          </a:p>
          <a:p>
            <a:pPr marL="0" indent="0">
              <a:buNone/>
            </a:pPr>
            <a:r>
              <a:rPr lang="en-US" sz="2300" dirty="0"/>
              <a:t>What is needed is a way to construct Box objects of various dimensions. The easy solution is to add parameters to the constructor</a:t>
            </a:r>
          </a:p>
          <a:p>
            <a:pPr marL="0" indent="0" algn="l">
              <a:buNone/>
            </a:pPr>
            <a:endParaRPr lang="en-US" sz="2300" dirty="0"/>
          </a:p>
          <a:p>
            <a:pPr marL="0" indent="0" algn="l">
              <a:buNone/>
            </a:pPr>
            <a:r>
              <a:rPr lang="en-IN" sz="1800" b="1" i="0" u="none" strike="noStrike" baseline="0" dirty="0">
                <a:latin typeface="Courier"/>
              </a:rPr>
              <a:t>class Box {</a:t>
            </a:r>
          </a:p>
          <a:p>
            <a:pPr marL="0" indent="0" algn="l">
              <a:buNone/>
            </a:pPr>
            <a:r>
              <a:rPr lang="en-IN" sz="1800" b="1" i="0" u="none" strike="noStrike" baseline="0" dirty="0">
                <a:latin typeface="Courier"/>
              </a:rPr>
              <a:t>double width;</a:t>
            </a:r>
          </a:p>
          <a:p>
            <a:pPr marL="0" indent="0" algn="l">
              <a:buNone/>
            </a:pPr>
            <a:r>
              <a:rPr lang="en-IN" sz="1800" b="1" i="0" u="none" strike="noStrike" baseline="0" dirty="0">
                <a:latin typeface="Courier"/>
              </a:rPr>
              <a:t>double height;</a:t>
            </a:r>
          </a:p>
          <a:p>
            <a:pPr marL="0" indent="0" algn="l">
              <a:buNone/>
            </a:pPr>
            <a:r>
              <a:rPr lang="en-IN" sz="1800" b="1" i="0" u="none" strike="noStrike" baseline="0" dirty="0">
                <a:latin typeface="Courier"/>
              </a:rPr>
              <a:t>double depth;</a:t>
            </a:r>
          </a:p>
          <a:p>
            <a:pPr marL="0" indent="0" algn="l">
              <a:buNone/>
            </a:pPr>
            <a:r>
              <a:rPr lang="en-US" sz="1800" b="1" i="0" u="none" strike="noStrike" baseline="0" dirty="0">
                <a:latin typeface="Courier"/>
              </a:rPr>
              <a:t>// This is the constructor for Box.</a:t>
            </a:r>
          </a:p>
          <a:p>
            <a:pPr marL="0" indent="0" algn="l">
              <a:buNone/>
            </a:pPr>
            <a:r>
              <a:rPr lang="fr-FR" sz="1800" b="1" i="0" u="none" strike="noStrike" baseline="0" dirty="0">
                <a:latin typeface="Courier"/>
              </a:rPr>
              <a:t>Box(double w, double h, double d) {</a:t>
            </a:r>
          </a:p>
          <a:p>
            <a:pPr marL="0" indent="0" algn="l">
              <a:buNone/>
            </a:pPr>
            <a:r>
              <a:rPr lang="en-IN" sz="1800" b="1" i="0" u="none" strike="noStrike" baseline="0" dirty="0">
                <a:latin typeface="Courier"/>
              </a:rPr>
              <a:t>width = w;</a:t>
            </a:r>
          </a:p>
          <a:p>
            <a:pPr marL="0" indent="0" algn="l">
              <a:buNone/>
            </a:pPr>
            <a:r>
              <a:rPr lang="en-IN" sz="1800" b="1" i="0" u="none" strike="noStrike" baseline="0" dirty="0">
                <a:latin typeface="Courier"/>
              </a:rPr>
              <a:t>height = h;</a:t>
            </a:r>
          </a:p>
          <a:p>
            <a:pPr marL="0" indent="0" algn="l">
              <a:buNone/>
            </a:pPr>
            <a:r>
              <a:rPr lang="en-IN" sz="1800" b="1" i="0" u="none" strike="noStrike" baseline="0" dirty="0">
                <a:latin typeface="Courier"/>
              </a:rPr>
              <a:t>depth = d;</a:t>
            </a:r>
          </a:p>
          <a:p>
            <a:pPr marL="0" indent="0" algn="l">
              <a:buNone/>
            </a:pPr>
            <a:r>
              <a:rPr lang="en-IN" sz="1800" b="1" i="0" u="none" strike="noStrike" baseline="0" dirty="0">
                <a:latin typeface="Courier"/>
              </a:rPr>
              <a:t>}</a:t>
            </a:r>
          </a:p>
          <a:p>
            <a:pPr marL="0" indent="0" algn="l">
              <a:buNone/>
            </a:pPr>
            <a:r>
              <a:rPr lang="en-IN" sz="1800" b="1" i="0" u="none" strike="noStrike" baseline="0" dirty="0">
                <a:latin typeface="Courier"/>
              </a:rPr>
              <a:t>// compute and return volume</a:t>
            </a:r>
          </a:p>
          <a:p>
            <a:pPr marL="0" indent="0" algn="l">
              <a:buNone/>
            </a:pPr>
            <a:r>
              <a:rPr lang="en-IN" sz="1800" b="1" i="0" u="none" strike="noStrike" baseline="0" dirty="0">
                <a:latin typeface="Courier"/>
              </a:rPr>
              <a:t>double volume() {</a:t>
            </a:r>
          </a:p>
          <a:p>
            <a:pPr marL="0" indent="0" algn="l">
              <a:buNone/>
            </a:pPr>
            <a:r>
              <a:rPr lang="en-IN" sz="1800" b="1" i="0" u="none" strike="noStrike" baseline="0" dirty="0">
                <a:latin typeface="Courier"/>
              </a:rPr>
              <a:t>return width * height * depth;</a:t>
            </a:r>
          </a:p>
          <a:p>
            <a:pPr marL="0" indent="0" algn="l">
              <a:buNone/>
            </a:pPr>
            <a:r>
              <a:rPr lang="en-IN" sz="1800" b="1" i="0" u="none" strike="noStrike" baseline="0" dirty="0">
                <a:latin typeface="Courier"/>
              </a:rPr>
              <a:t>}</a:t>
            </a:r>
          </a:p>
          <a:p>
            <a:pPr marL="0" indent="0" algn="l">
              <a:buNone/>
            </a:pPr>
            <a:r>
              <a:rPr lang="en-IN" sz="1800" b="1" i="0" u="none" strike="noStrike" baseline="0" dirty="0">
                <a:latin typeface="Courier"/>
              </a:rPr>
              <a:t>}</a:t>
            </a:r>
            <a:endParaRPr lang="en-IN" b="1" dirty="0"/>
          </a:p>
        </p:txBody>
      </p:sp>
      <p:sp>
        <p:nvSpPr>
          <p:cNvPr id="4" name="Content Placeholder 3">
            <a:extLst>
              <a:ext uri="{FF2B5EF4-FFF2-40B4-BE49-F238E27FC236}">
                <a16:creationId xmlns:a16="http://schemas.microsoft.com/office/drawing/2014/main" id="{E1DD94CB-A8E1-4B9A-AEC1-9F6E8F8E9E3E}"/>
              </a:ext>
            </a:extLst>
          </p:cNvPr>
          <p:cNvSpPr>
            <a:spLocks noGrp="1"/>
          </p:cNvSpPr>
          <p:nvPr>
            <p:ph sz="half" idx="2"/>
          </p:nvPr>
        </p:nvSpPr>
        <p:spPr>
          <a:xfrm>
            <a:off x="6172200" y="198783"/>
            <a:ext cx="5728252" cy="6559826"/>
          </a:xfrm>
        </p:spPr>
        <p:txBody>
          <a:bodyPr>
            <a:normAutofit fontScale="70000" lnSpcReduction="20000"/>
          </a:bodyPr>
          <a:lstStyle/>
          <a:p>
            <a:pPr marL="0" indent="0" algn="l">
              <a:buNone/>
            </a:pPr>
            <a:r>
              <a:rPr lang="en-IN" sz="1800" b="1" i="0" u="none" strike="noStrike" baseline="0" dirty="0">
                <a:solidFill>
                  <a:srgbClr val="231F20"/>
                </a:solidFill>
                <a:latin typeface="Courier"/>
              </a:rPr>
              <a:t>class BoxDemo7 {</a:t>
            </a:r>
          </a:p>
          <a:p>
            <a:pPr marL="0" indent="0" algn="l">
              <a:buNone/>
            </a:pPr>
            <a:r>
              <a:rPr lang="en-US" sz="1800" b="1" i="0" u="none" strike="noStrike" baseline="0" dirty="0">
                <a:solidFill>
                  <a:srgbClr val="231F20"/>
                </a:solidFill>
                <a:latin typeface="Courier"/>
              </a:rPr>
              <a:t>public static void main(String </a:t>
            </a:r>
            <a:r>
              <a:rPr lang="en-US" sz="1800" b="1" i="0" u="none" strike="noStrike" baseline="0" dirty="0" err="1">
                <a:solidFill>
                  <a:srgbClr val="231F20"/>
                </a:solidFill>
                <a:latin typeface="Courier"/>
              </a:rPr>
              <a:t>args</a:t>
            </a:r>
            <a:r>
              <a:rPr lang="en-US" sz="1800" b="1" i="0" u="none" strike="noStrike" baseline="0" dirty="0">
                <a:solidFill>
                  <a:srgbClr val="231F20"/>
                </a:solidFill>
                <a:latin typeface="Courier"/>
              </a:rPr>
              <a:t>[]) {</a:t>
            </a:r>
          </a:p>
          <a:p>
            <a:pPr marL="0" indent="0" algn="l">
              <a:buNone/>
            </a:pPr>
            <a:r>
              <a:rPr lang="en-US" sz="1800" b="1" i="0" u="none" strike="noStrike" baseline="0" dirty="0">
                <a:solidFill>
                  <a:srgbClr val="231F20"/>
                </a:solidFill>
                <a:latin typeface="Courier"/>
              </a:rPr>
              <a:t>// declare, allocate, and initialize Box objects</a:t>
            </a:r>
          </a:p>
          <a:p>
            <a:pPr marL="0" indent="0" algn="l">
              <a:buNone/>
            </a:pPr>
            <a:r>
              <a:rPr lang="en-US" sz="1800" b="1" i="0" u="none" strike="noStrike" baseline="0" dirty="0">
                <a:solidFill>
                  <a:srgbClr val="231F20"/>
                </a:solidFill>
                <a:latin typeface="Courier"/>
              </a:rPr>
              <a:t>Box mybox1 = new Box(10, 20, 15);</a:t>
            </a:r>
          </a:p>
          <a:p>
            <a:pPr marL="0" indent="0" algn="l">
              <a:buNone/>
            </a:pPr>
            <a:r>
              <a:rPr lang="en-US" sz="1800" b="1" i="0" u="none" strike="noStrike" baseline="0" dirty="0">
                <a:solidFill>
                  <a:srgbClr val="231F20"/>
                </a:solidFill>
                <a:latin typeface="Courier"/>
              </a:rPr>
              <a:t>Box mybox2 = new Box(3, 6, 9);</a:t>
            </a:r>
          </a:p>
          <a:p>
            <a:pPr marL="0" indent="0" algn="l">
              <a:buNone/>
            </a:pPr>
            <a:r>
              <a:rPr lang="en-IN" sz="1800" b="1" i="0" u="none" strike="noStrike" baseline="0" dirty="0">
                <a:solidFill>
                  <a:srgbClr val="231F20"/>
                </a:solidFill>
                <a:latin typeface="Courier"/>
              </a:rPr>
              <a:t>double vol;</a:t>
            </a:r>
          </a:p>
          <a:p>
            <a:pPr marL="0" indent="0" algn="l">
              <a:buNone/>
            </a:pPr>
            <a:r>
              <a:rPr lang="en-US" sz="1800" b="1" i="0" u="none" strike="noStrike" baseline="0" dirty="0">
                <a:solidFill>
                  <a:srgbClr val="231F20"/>
                </a:solidFill>
                <a:latin typeface="Courier"/>
              </a:rPr>
              <a:t>// get volume of first box</a:t>
            </a:r>
          </a:p>
          <a:p>
            <a:pPr marL="0" indent="0" algn="l">
              <a:buNone/>
            </a:pPr>
            <a:r>
              <a:rPr lang="en-IN" sz="1800" b="1" i="0" u="none" strike="noStrike" baseline="0" dirty="0">
                <a:solidFill>
                  <a:srgbClr val="231F20"/>
                </a:solidFill>
                <a:latin typeface="Courier"/>
              </a:rPr>
              <a:t>vol = mybox1.volume();</a:t>
            </a:r>
          </a:p>
          <a:p>
            <a:pPr marL="0" indent="0" algn="l">
              <a:buNone/>
            </a:pPr>
            <a:r>
              <a:rPr lang="nl-NL" sz="1800" b="1" i="0" u="none" strike="noStrike" baseline="0" dirty="0">
                <a:solidFill>
                  <a:srgbClr val="231F20"/>
                </a:solidFill>
                <a:latin typeface="Courier"/>
              </a:rPr>
              <a:t>System.out.println("Volume is " + vol);</a:t>
            </a:r>
          </a:p>
          <a:p>
            <a:pPr marL="0" indent="0" algn="l">
              <a:buNone/>
            </a:pPr>
            <a:r>
              <a:rPr lang="en-US" sz="1800" b="1" i="0" u="none" strike="noStrike" baseline="0" dirty="0">
                <a:solidFill>
                  <a:srgbClr val="231F20"/>
                </a:solidFill>
                <a:latin typeface="Courier"/>
              </a:rPr>
              <a:t>// get volume of second box</a:t>
            </a:r>
          </a:p>
          <a:p>
            <a:pPr marL="0" indent="0" algn="l">
              <a:buNone/>
            </a:pPr>
            <a:r>
              <a:rPr lang="en-IN" sz="1800" b="1" i="0" u="none" strike="noStrike" baseline="0" dirty="0">
                <a:solidFill>
                  <a:srgbClr val="231F20"/>
                </a:solidFill>
                <a:latin typeface="Courier"/>
              </a:rPr>
              <a:t>vol = mybox2.volume();</a:t>
            </a:r>
          </a:p>
          <a:p>
            <a:pPr marL="0" indent="0" algn="l">
              <a:buNone/>
            </a:pPr>
            <a:r>
              <a:rPr lang="nl-NL" sz="1800" b="1" i="0" u="none" strike="noStrike" baseline="0" dirty="0">
                <a:solidFill>
                  <a:srgbClr val="231F20"/>
                </a:solidFill>
                <a:latin typeface="Courier"/>
              </a:rPr>
              <a:t>System.out.println("Volume is " + vol);</a:t>
            </a:r>
          </a:p>
          <a:p>
            <a:pPr marL="0" indent="0" algn="l">
              <a:buNone/>
            </a:pPr>
            <a:r>
              <a:rPr lang="en-IN" sz="1800" b="1" i="0" u="none" strike="noStrike" baseline="0" dirty="0">
                <a:solidFill>
                  <a:srgbClr val="231F20"/>
                </a:solidFill>
                <a:latin typeface="Courier"/>
              </a:rPr>
              <a:t>}</a:t>
            </a:r>
          </a:p>
          <a:p>
            <a:pPr marL="0" indent="0" algn="l">
              <a:buNone/>
            </a:pPr>
            <a:r>
              <a:rPr lang="en-IN" sz="1800" b="1" i="0" u="none" strike="noStrike" baseline="0" dirty="0">
                <a:solidFill>
                  <a:srgbClr val="231F20"/>
                </a:solidFill>
                <a:latin typeface="Courier"/>
              </a:rPr>
              <a:t>}</a:t>
            </a:r>
          </a:p>
          <a:p>
            <a:pPr marL="0" indent="0" algn="l">
              <a:buNone/>
            </a:pPr>
            <a:r>
              <a:rPr lang="en-IN" sz="1800" b="1" i="0" u="none" strike="noStrike" baseline="0" dirty="0">
                <a:latin typeface="Courier"/>
              </a:rPr>
              <a:t>Volume is 3000.0</a:t>
            </a:r>
          </a:p>
          <a:p>
            <a:pPr marL="0" indent="0" algn="l">
              <a:buNone/>
            </a:pPr>
            <a:r>
              <a:rPr lang="en-IN" sz="1800" b="1" i="0" u="none" strike="noStrike" baseline="0" dirty="0">
                <a:latin typeface="Courier"/>
              </a:rPr>
              <a:t>Volume is 162.0</a:t>
            </a:r>
            <a:endParaRPr lang="en-IN" b="1" dirty="0"/>
          </a:p>
        </p:txBody>
      </p:sp>
    </p:spTree>
    <p:extLst>
      <p:ext uri="{BB962C8B-B14F-4D97-AF65-F5344CB8AC3E}">
        <p14:creationId xmlns:p14="http://schemas.microsoft.com/office/powerpoint/2010/main" val="163704763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15C89-389C-476A-BE63-91857BB1C78A}"/>
              </a:ext>
            </a:extLst>
          </p:cNvPr>
          <p:cNvSpPr>
            <a:spLocks noGrp="1"/>
          </p:cNvSpPr>
          <p:nvPr>
            <p:ph type="title"/>
          </p:nvPr>
        </p:nvSpPr>
        <p:spPr/>
        <p:txBody>
          <a:bodyPr/>
          <a:lstStyle/>
          <a:p>
            <a:r>
              <a:rPr lang="en-IN" dirty="0"/>
              <a:t>The this Keyword</a:t>
            </a:r>
          </a:p>
        </p:txBody>
      </p:sp>
      <p:sp>
        <p:nvSpPr>
          <p:cNvPr id="3" name="Content Placeholder 2">
            <a:extLst>
              <a:ext uri="{FF2B5EF4-FFF2-40B4-BE49-F238E27FC236}">
                <a16:creationId xmlns:a16="http://schemas.microsoft.com/office/drawing/2014/main" id="{F65C521A-93DB-4437-9322-0A415B1E5FC3}"/>
              </a:ext>
            </a:extLst>
          </p:cNvPr>
          <p:cNvSpPr>
            <a:spLocks noGrp="1"/>
          </p:cNvSpPr>
          <p:nvPr>
            <p:ph sz="half" idx="1"/>
          </p:nvPr>
        </p:nvSpPr>
        <p:spPr>
          <a:xfrm>
            <a:off x="238539" y="1457739"/>
            <a:ext cx="5781261" cy="4719224"/>
          </a:xfrm>
        </p:spPr>
        <p:txBody>
          <a:bodyPr>
            <a:normAutofit lnSpcReduction="10000"/>
          </a:bodyPr>
          <a:lstStyle/>
          <a:p>
            <a:r>
              <a:rPr lang="en-US" dirty="0"/>
              <a:t>Sometimes a method will need to refer to the object that invoked it. To allow this, Java defines the this keyword. this can be used inside any method to refer to the current object. </a:t>
            </a:r>
          </a:p>
          <a:p>
            <a:r>
              <a:rPr lang="en-US" dirty="0"/>
              <a:t>That is, this is always a reference to the object on which the method was invoked. </a:t>
            </a:r>
          </a:p>
          <a:p>
            <a:r>
              <a:rPr lang="en-US" dirty="0"/>
              <a:t>You can use this anywhere a reference to an object of the current </a:t>
            </a:r>
            <a:r>
              <a:rPr lang="en-US" dirty="0" err="1"/>
              <a:t>class’</a:t>
            </a:r>
            <a:r>
              <a:rPr lang="en-US" dirty="0"/>
              <a:t> type is permitted.</a:t>
            </a:r>
            <a:endParaRPr lang="en-IN" dirty="0"/>
          </a:p>
        </p:txBody>
      </p:sp>
      <p:sp>
        <p:nvSpPr>
          <p:cNvPr id="4" name="Content Placeholder 3">
            <a:extLst>
              <a:ext uri="{FF2B5EF4-FFF2-40B4-BE49-F238E27FC236}">
                <a16:creationId xmlns:a16="http://schemas.microsoft.com/office/drawing/2014/main" id="{A689513F-B380-409F-A216-DB862C3DE7D9}"/>
              </a:ext>
            </a:extLst>
          </p:cNvPr>
          <p:cNvSpPr>
            <a:spLocks noGrp="1"/>
          </p:cNvSpPr>
          <p:nvPr>
            <p:ph sz="half" idx="2"/>
          </p:nvPr>
        </p:nvSpPr>
        <p:spPr>
          <a:xfrm>
            <a:off x="6172199" y="159026"/>
            <a:ext cx="5489713" cy="6506817"/>
          </a:xfrm>
        </p:spPr>
        <p:txBody>
          <a:bodyPr>
            <a:normAutofit lnSpcReduction="10000"/>
          </a:bodyPr>
          <a:lstStyle/>
          <a:p>
            <a:pPr marL="0" indent="0" algn="l">
              <a:buNone/>
            </a:pPr>
            <a:r>
              <a:rPr lang="en-US" sz="1800" b="0" i="0" u="none" strike="noStrike" baseline="0" dirty="0">
                <a:latin typeface="Courier"/>
              </a:rPr>
              <a:t>// A redundant use of this.</a:t>
            </a:r>
          </a:p>
          <a:p>
            <a:pPr marL="0" indent="0" algn="l">
              <a:buNone/>
            </a:pPr>
            <a:r>
              <a:rPr lang="fr-FR" sz="1800" b="0" i="0" u="none" strike="noStrike" baseline="0" dirty="0">
                <a:latin typeface="Courier"/>
              </a:rPr>
              <a:t>Box(double w, double h, double d) {</a:t>
            </a:r>
          </a:p>
          <a:p>
            <a:pPr marL="0" indent="0" algn="l">
              <a:buNone/>
            </a:pPr>
            <a:r>
              <a:rPr lang="en-IN" sz="1800" b="0" i="0" u="none" strike="noStrike" baseline="0" dirty="0" err="1">
                <a:latin typeface="Courier"/>
              </a:rPr>
              <a:t>this.width</a:t>
            </a:r>
            <a:r>
              <a:rPr lang="en-IN" sz="1800" b="0" i="0" u="none" strike="noStrike" baseline="0" dirty="0">
                <a:latin typeface="Courier"/>
              </a:rPr>
              <a:t> = w;</a:t>
            </a:r>
          </a:p>
          <a:p>
            <a:pPr marL="0" indent="0" algn="l">
              <a:buNone/>
            </a:pPr>
            <a:r>
              <a:rPr lang="en-IN" sz="1800" b="0" i="0" u="none" strike="noStrike" baseline="0" dirty="0" err="1">
                <a:latin typeface="Courier"/>
              </a:rPr>
              <a:t>this.height</a:t>
            </a:r>
            <a:r>
              <a:rPr lang="en-IN" sz="1800" b="0" i="0" u="none" strike="noStrike" baseline="0" dirty="0">
                <a:latin typeface="Courier"/>
              </a:rPr>
              <a:t> = h;</a:t>
            </a:r>
          </a:p>
          <a:p>
            <a:pPr marL="0" indent="0" algn="l">
              <a:buNone/>
            </a:pPr>
            <a:r>
              <a:rPr lang="en-IN" sz="1800" b="0" i="0" u="none" strike="noStrike" baseline="0" dirty="0" err="1">
                <a:latin typeface="Courier"/>
              </a:rPr>
              <a:t>this.depth</a:t>
            </a:r>
            <a:r>
              <a:rPr lang="en-IN" sz="1800" b="0" i="0" u="none" strike="noStrike" baseline="0" dirty="0">
                <a:latin typeface="Courier"/>
              </a:rPr>
              <a:t> = d;</a:t>
            </a:r>
          </a:p>
          <a:p>
            <a:pPr marL="0" indent="0" algn="l">
              <a:buNone/>
            </a:pPr>
            <a:r>
              <a:rPr lang="en-IN" sz="1800" b="0" i="0" u="none" strike="noStrike" baseline="0" dirty="0">
                <a:latin typeface="Courier"/>
              </a:rPr>
              <a:t>}</a:t>
            </a:r>
          </a:p>
          <a:p>
            <a:pPr marL="0" indent="0" algn="l">
              <a:buNone/>
            </a:pPr>
            <a:r>
              <a:rPr lang="en-US" sz="1800" b="0" i="0" u="none" strike="noStrike" baseline="0" dirty="0">
                <a:latin typeface="Palatino-Roman"/>
              </a:rPr>
              <a:t>This version of </a:t>
            </a:r>
            <a:r>
              <a:rPr lang="en-US" sz="1800" b="1" i="0" u="none" strike="noStrike" baseline="0" dirty="0">
                <a:latin typeface="Palatino-Bold"/>
              </a:rPr>
              <a:t>Box( ) </a:t>
            </a:r>
            <a:r>
              <a:rPr lang="en-US" sz="1800" b="0" i="0" u="none" strike="noStrike" baseline="0" dirty="0">
                <a:latin typeface="Palatino-Roman"/>
              </a:rPr>
              <a:t>operates exactly like the earlier version. The use of </a:t>
            </a:r>
            <a:r>
              <a:rPr lang="en-US" sz="1800" b="1" i="0" u="none" strike="noStrike" baseline="0" dirty="0">
                <a:latin typeface="Palatino-Bold"/>
              </a:rPr>
              <a:t>this </a:t>
            </a:r>
            <a:r>
              <a:rPr lang="en-US" sz="1800" b="0" i="0" u="none" strike="noStrike" baseline="0" dirty="0">
                <a:latin typeface="Palatino-Roman"/>
              </a:rPr>
              <a:t>is redundant,</a:t>
            </a:r>
          </a:p>
          <a:p>
            <a:pPr marL="0" indent="0" algn="l">
              <a:buNone/>
            </a:pPr>
            <a:r>
              <a:rPr lang="en-US" sz="1800" b="0" i="0" u="none" strike="noStrike" baseline="0" dirty="0">
                <a:latin typeface="Palatino-Roman"/>
              </a:rPr>
              <a:t>but perfectly correct. Inside </a:t>
            </a:r>
            <a:r>
              <a:rPr lang="en-US" sz="1800" b="1" i="0" u="none" strike="noStrike" baseline="0" dirty="0">
                <a:latin typeface="Palatino-Bold"/>
              </a:rPr>
              <a:t>Box( )</a:t>
            </a:r>
            <a:r>
              <a:rPr lang="en-US" sz="1800" b="0" i="0" u="none" strike="noStrike" baseline="0" dirty="0">
                <a:latin typeface="Palatino-Roman"/>
              </a:rPr>
              <a:t>, </a:t>
            </a:r>
            <a:r>
              <a:rPr lang="en-US" sz="1800" b="1" i="0" u="none" strike="noStrike" baseline="0" dirty="0">
                <a:latin typeface="Palatino-Bold"/>
              </a:rPr>
              <a:t>this </a:t>
            </a:r>
            <a:r>
              <a:rPr lang="en-US" sz="1800" b="0" i="0" u="none" strike="noStrike" baseline="0" dirty="0">
                <a:latin typeface="Palatino-Roman"/>
              </a:rPr>
              <a:t>will always refer to the invoking object. While it is</a:t>
            </a:r>
          </a:p>
          <a:p>
            <a:pPr marL="0" indent="0" algn="l">
              <a:buNone/>
            </a:pPr>
            <a:r>
              <a:rPr lang="en-US" sz="1800" b="0" i="0" u="none" strike="noStrike" baseline="0" dirty="0">
                <a:latin typeface="Palatino-Roman"/>
              </a:rPr>
              <a:t>redundant in this case, </a:t>
            </a:r>
            <a:r>
              <a:rPr lang="en-US" sz="1800" b="1" i="0" u="none" strike="noStrike" baseline="0" dirty="0">
                <a:latin typeface="Palatino-Bold"/>
              </a:rPr>
              <a:t>this </a:t>
            </a:r>
            <a:r>
              <a:rPr lang="en-US" sz="1800" b="0" i="0" u="none" strike="noStrike" baseline="0" dirty="0">
                <a:latin typeface="Palatino-Roman"/>
              </a:rPr>
              <a:t>is useful in other contexts, one of which is explained in the next</a:t>
            </a:r>
          </a:p>
          <a:p>
            <a:pPr marL="0" indent="0" algn="l">
              <a:buNone/>
            </a:pPr>
            <a:r>
              <a:rPr lang="en-IN" sz="1800" b="0" i="0" u="none" strike="noStrike" baseline="0" dirty="0">
                <a:latin typeface="Palatino-Roman"/>
              </a:rPr>
              <a:t>section.</a:t>
            </a:r>
            <a:endParaRPr lang="en-IN" dirty="0"/>
          </a:p>
        </p:txBody>
      </p:sp>
    </p:spTree>
    <p:extLst>
      <p:ext uri="{BB962C8B-B14F-4D97-AF65-F5344CB8AC3E}">
        <p14:creationId xmlns:p14="http://schemas.microsoft.com/office/powerpoint/2010/main" val="424704698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9E86-6453-476B-A082-11BDEE459895}"/>
              </a:ext>
            </a:extLst>
          </p:cNvPr>
          <p:cNvSpPr>
            <a:spLocks noGrp="1"/>
          </p:cNvSpPr>
          <p:nvPr>
            <p:ph type="title"/>
          </p:nvPr>
        </p:nvSpPr>
        <p:spPr>
          <a:xfrm>
            <a:off x="0" y="39411"/>
            <a:ext cx="10515600" cy="1325563"/>
          </a:xfrm>
        </p:spPr>
        <p:txBody>
          <a:bodyPr/>
          <a:lstStyle/>
          <a:p>
            <a:r>
              <a:rPr lang="en-IN" dirty="0"/>
              <a:t>Instance Variable Hiding</a:t>
            </a:r>
          </a:p>
        </p:txBody>
      </p:sp>
      <p:sp>
        <p:nvSpPr>
          <p:cNvPr id="3" name="Content Placeholder 2">
            <a:extLst>
              <a:ext uri="{FF2B5EF4-FFF2-40B4-BE49-F238E27FC236}">
                <a16:creationId xmlns:a16="http://schemas.microsoft.com/office/drawing/2014/main" id="{5C41A27A-C96A-48A4-B8E6-FCF0AC755D10}"/>
              </a:ext>
            </a:extLst>
          </p:cNvPr>
          <p:cNvSpPr>
            <a:spLocks noGrp="1"/>
          </p:cNvSpPr>
          <p:nvPr>
            <p:ph sz="half" idx="1"/>
          </p:nvPr>
        </p:nvSpPr>
        <p:spPr>
          <a:xfrm>
            <a:off x="185530" y="1126436"/>
            <a:ext cx="5834270" cy="5366440"/>
          </a:xfrm>
        </p:spPr>
        <p:txBody>
          <a:bodyPr>
            <a:normAutofit/>
          </a:bodyPr>
          <a:lstStyle/>
          <a:p>
            <a:pPr algn="l"/>
            <a:r>
              <a:rPr lang="en-US" sz="1800" dirty="0">
                <a:latin typeface="Palatino-Roman"/>
              </a:rPr>
              <a:t>I</a:t>
            </a:r>
            <a:r>
              <a:rPr lang="en-US" sz="1800" b="0" i="0" u="none" strike="noStrike" baseline="0" dirty="0">
                <a:latin typeface="Palatino-Roman"/>
              </a:rPr>
              <a:t>t is illegal in Java to declare two local variables with the same name inside the same or enclosing scopes. Interestingly, you can have local variables, including formal parameters to methods, which overlap with the names of the </a:t>
            </a:r>
            <a:r>
              <a:rPr lang="en-US" sz="1800" b="0" i="0" u="none" strike="noStrike" baseline="0" dirty="0" err="1">
                <a:latin typeface="Palatino-Roman"/>
              </a:rPr>
              <a:t>class’</a:t>
            </a:r>
            <a:r>
              <a:rPr lang="en-US" sz="1800" b="0" i="0" u="none" strike="noStrike" baseline="0" dirty="0">
                <a:latin typeface="Palatino-Roman"/>
              </a:rPr>
              <a:t> instance variables.</a:t>
            </a:r>
          </a:p>
          <a:p>
            <a:pPr algn="l"/>
            <a:r>
              <a:rPr lang="en-US" sz="1800" b="0" i="0" u="none" strike="noStrike" baseline="0" dirty="0">
                <a:latin typeface="Palatino-Roman"/>
              </a:rPr>
              <a:t>However, when a local variable has the same name as an instance variable, the local variable </a:t>
            </a:r>
            <a:r>
              <a:rPr lang="en-US" sz="1800" b="0" i="1" u="none" strike="noStrike" baseline="0" dirty="0">
                <a:latin typeface="Palatino-Italic"/>
              </a:rPr>
              <a:t>hides </a:t>
            </a:r>
            <a:r>
              <a:rPr lang="en-US" sz="1800" b="0" i="0" u="none" strike="noStrike" baseline="0" dirty="0">
                <a:latin typeface="Palatino-Roman"/>
              </a:rPr>
              <a:t>the </a:t>
            </a:r>
            <a:r>
              <a:rPr lang="en-IN" sz="1800" b="0" i="0" u="none" strike="noStrike" baseline="0" dirty="0">
                <a:latin typeface="Palatino-Roman"/>
              </a:rPr>
              <a:t>instance variable. </a:t>
            </a:r>
            <a:r>
              <a:rPr lang="en-US" sz="1800" b="0" i="0" u="none" strike="noStrike" baseline="0" dirty="0">
                <a:latin typeface="Palatino-Roman"/>
              </a:rPr>
              <a:t>This is why </a:t>
            </a:r>
            <a:r>
              <a:rPr lang="en-US" sz="1800" b="1" i="0" u="none" strike="noStrike" baseline="0" dirty="0">
                <a:latin typeface="Palatino-Bold"/>
              </a:rPr>
              <a:t>width</a:t>
            </a:r>
            <a:r>
              <a:rPr lang="en-US" sz="1800" b="0" i="0" u="none" strike="noStrike" baseline="0" dirty="0">
                <a:latin typeface="Palatino-Roman"/>
              </a:rPr>
              <a:t>, </a:t>
            </a:r>
            <a:r>
              <a:rPr lang="en-US" sz="1800" b="1" i="0" u="none" strike="noStrike" baseline="0" dirty="0">
                <a:latin typeface="Palatino-Bold"/>
              </a:rPr>
              <a:t>height</a:t>
            </a:r>
            <a:r>
              <a:rPr lang="en-US" sz="1800" b="0" i="0" u="none" strike="noStrike" baseline="0" dirty="0">
                <a:latin typeface="Palatino-Roman"/>
              </a:rPr>
              <a:t>, and </a:t>
            </a:r>
            <a:r>
              <a:rPr lang="en-US" sz="1800" b="1" i="0" u="none" strike="noStrike" baseline="0" dirty="0">
                <a:latin typeface="Palatino-Bold"/>
              </a:rPr>
              <a:t>depth </a:t>
            </a:r>
            <a:r>
              <a:rPr lang="en-US" sz="1800" b="0" i="0" u="none" strike="noStrike" baseline="0" dirty="0">
                <a:latin typeface="Palatino-Roman"/>
              </a:rPr>
              <a:t>were not used as the names of the parameters to the </a:t>
            </a:r>
            <a:r>
              <a:rPr lang="en-US" sz="1800" b="1" i="0" u="none" strike="noStrike" baseline="0" dirty="0">
                <a:latin typeface="Palatino-Bold"/>
              </a:rPr>
              <a:t>Box( ) </a:t>
            </a:r>
            <a:r>
              <a:rPr lang="en-US" sz="1800" b="0" i="0" u="none" strike="noStrike" baseline="0" dirty="0">
                <a:latin typeface="Palatino-Roman"/>
              </a:rPr>
              <a:t>constructor inside the </a:t>
            </a:r>
            <a:r>
              <a:rPr lang="en-US" sz="1800" b="1" i="0" u="none" strike="noStrike" baseline="0" dirty="0">
                <a:latin typeface="Palatino-Bold"/>
              </a:rPr>
              <a:t>Box </a:t>
            </a:r>
            <a:r>
              <a:rPr lang="en-US" sz="1800" b="0" i="0" u="none" strike="noStrike" baseline="0" dirty="0">
                <a:latin typeface="Palatino-Roman"/>
              </a:rPr>
              <a:t>class. </a:t>
            </a:r>
          </a:p>
          <a:p>
            <a:pPr algn="l"/>
            <a:r>
              <a:rPr lang="en-US" sz="1800" b="0" i="0" u="none" strike="noStrike" baseline="0" dirty="0">
                <a:latin typeface="Palatino-Roman"/>
              </a:rPr>
              <a:t>If they had been, then </a:t>
            </a:r>
            <a:r>
              <a:rPr lang="en-US" sz="1800" b="1" i="0" u="none" strike="noStrike" baseline="0" dirty="0">
                <a:latin typeface="Palatino-Bold"/>
              </a:rPr>
              <a:t>width </a:t>
            </a:r>
            <a:r>
              <a:rPr lang="en-US" sz="1800" b="0" i="0" u="none" strike="noStrike" baseline="0" dirty="0">
                <a:latin typeface="Palatino-Roman"/>
              </a:rPr>
              <a:t>would have referred to the formal parameter, hiding the instance variable </a:t>
            </a:r>
            <a:r>
              <a:rPr lang="en-US" sz="1800" b="1" i="0" u="none" strike="noStrike" baseline="0" dirty="0">
                <a:latin typeface="Palatino-Bold"/>
              </a:rPr>
              <a:t>width</a:t>
            </a:r>
            <a:r>
              <a:rPr lang="en-US" sz="1800" b="0" i="0" u="none" strike="noStrike" baseline="0" dirty="0">
                <a:latin typeface="Palatino-Roman"/>
              </a:rPr>
              <a:t>. While it is usually easier to simply use different names, there is another way around this situation.</a:t>
            </a:r>
            <a:endParaRPr lang="en-IN" dirty="0"/>
          </a:p>
        </p:txBody>
      </p:sp>
      <p:sp>
        <p:nvSpPr>
          <p:cNvPr id="4" name="Content Placeholder 3">
            <a:extLst>
              <a:ext uri="{FF2B5EF4-FFF2-40B4-BE49-F238E27FC236}">
                <a16:creationId xmlns:a16="http://schemas.microsoft.com/office/drawing/2014/main" id="{7D76DB4D-EEC4-409E-8DEC-63F9BCDABD4D}"/>
              </a:ext>
            </a:extLst>
          </p:cNvPr>
          <p:cNvSpPr>
            <a:spLocks noGrp="1"/>
          </p:cNvSpPr>
          <p:nvPr>
            <p:ph sz="half" idx="2"/>
          </p:nvPr>
        </p:nvSpPr>
        <p:spPr>
          <a:xfrm>
            <a:off x="6172199" y="1126436"/>
            <a:ext cx="5608983" cy="5366439"/>
          </a:xfrm>
        </p:spPr>
        <p:txBody>
          <a:bodyPr>
            <a:normAutofit/>
          </a:bodyPr>
          <a:lstStyle/>
          <a:p>
            <a:pPr algn="l"/>
            <a:r>
              <a:rPr lang="en-IN" sz="1800" b="0" i="0" u="none" strike="noStrike" baseline="0" dirty="0">
                <a:latin typeface="Palatino-Roman"/>
              </a:rPr>
              <a:t>Because </a:t>
            </a:r>
            <a:r>
              <a:rPr lang="en-IN" sz="1800" b="1" i="0" u="none" strike="noStrike" baseline="0" dirty="0">
                <a:latin typeface="Palatino-Bold"/>
              </a:rPr>
              <a:t>this </a:t>
            </a:r>
            <a:r>
              <a:rPr lang="en-US" sz="1800" b="0" i="0" u="none" strike="noStrike" baseline="0" dirty="0">
                <a:latin typeface="Palatino-Roman"/>
              </a:rPr>
              <a:t>lets you refer directly to the object, you can use it to resolve any name space collisions that might occur between instance variables and local variables. </a:t>
            </a:r>
          </a:p>
          <a:p>
            <a:pPr algn="l"/>
            <a:r>
              <a:rPr lang="en-US" sz="1800" b="0" i="0" u="none" strike="noStrike" baseline="0" dirty="0">
                <a:latin typeface="Palatino-Roman"/>
              </a:rPr>
              <a:t>For example, here is another version of </a:t>
            </a:r>
            <a:r>
              <a:rPr lang="en-US" sz="1800" b="1" i="0" u="none" strike="noStrike" baseline="0" dirty="0">
                <a:latin typeface="Palatino-Bold"/>
              </a:rPr>
              <a:t>Box( )</a:t>
            </a:r>
            <a:r>
              <a:rPr lang="en-US" sz="1800" b="0" i="0" u="none" strike="noStrike" baseline="0" dirty="0">
                <a:latin typeface="Palatino-Roman"/>
              </a:rPr>
              <a:t>, which uses </a:t>
            </a:r>
            <a:r>
              <a:rPr lang="en-US" sz="1800" b="1" i="0" u="none" strike="noStrike" baseline="0" dirty="0">
                <a:latin typeface="Palatino-Bold"/>
              </a:rPr>
              <a:t>width</a:t>
            </a:r>
            <a:r>
              <a:rPr lang="en-US" sz="1800" b="0" i="0" u="none" strike="noStrike" baseline="0" dirty="0">
                <a:latin typeface="Palatino-Roman"/>
              </a:rPr>
              <a:t>, </a:t>
            </a:r>
            <a:r>
              <a:rPr lang="en-US" sz="1800" b="1" i="0" u="none" strike="noStrike" baseline="0" dirty="0">
                <a:latin typeface="Palatino-Bold"/>
              </a:rPr>
              <a:t>height</a:t>
            </a:r>
            <a:r>
              <a:rPr lang="en-US" sz="1800" b="0" i="0" u="none" strike="noStrike" baseline="0" dirty="0">
                <a:latin typeface="Palatino-Roman"/>
              </a:rPr>
              <a:t>, and </a:t>
            </a:r>
            <a:r>
              <a:rPr lang="en-US" sz="1800" b="1" i="0" u="none" strike="noStrike" baseline="0" dirty="0">
                <a:latin typeface="Palatino-Bold"/>
              </a:rPr>
              <a:t>depth </a:t>
            </a:r>
            <a:r>
              <a:rPr lang="en-US" sz="1800" b="0" i="0" u="none" strike="noStrike" baseline="0" dirty="0">
                <a:latin typeface="Palatino-Roman"/>
              </a:rPr>
              <a:t>for parameter names and then uses </a:t>
            </a:r>
            <a:r>
              <a:rPr lang="en-US" sz="1800" b="1" i="0" u="none" strike="noStrike" baseline="0" dirty="0">
                <a:latin typeface="Palatino-Bold"/>
              </a:rPr>
              <a:t>this </a:t>
            </a:r>
            <a:r>
              <a:rPr lang="en-US" sz="1800" b="0" i="0" u="none" strike="noStrike" baseline="0" dirty="0">
                <a:latin typeface="Palatino-Roman"/>
              </a:rPr>
              <a:t>to access the instance variables by the same name: </a:t>
            </a:r>
          </a:p>
          <a:p>
            <a:pPr marL="0" indent="0" algn="l">
              <a:buNone/>
            </a:pPr>
            <a:r>
              <a:rPr lang="en-US" sz="1800" b="0" i="0" u="none" strike="noStrike" baseline="0" dirty="0">
                <a:latin typeface="Courier"/>
              </a:rPr>
              <a:t>Box(double width, double height, double depth) {</a:t>
            </a:r>
          </a:p>
          <a:p>
            <a:pPr marL="0" indent="0" algn="l">
              <a:buNone/>
            </a:pPr>
            <a:r>
              <a:rPr lang="en-IN" sz="1800" b="0" i="0" u="none" strike="noStrike" baseline="0" dirty="0" err="1">
                <a:latin typeface="Courier"/>
              </a:rPr>
              <a:t>this.width</a:t>
            </a:r>
            <a:r>
              <a:rPr lang="en-IN" sz="1800" b="0" i="0" u="none" strike="noStrike" baseline="0" dirty="0">
                <a:latin typeface="Courier"/>
              </a:rPr>
              <a:t> = width;</a:t>
            </a:r>
          </a:p>
          <a:p>
            <a:pPr marL="0" indent="0" algn="l">
              <a:buNone/>
            </a:pPr>
            <a:r>
              <a:rPr lang="en-IN" sz="1800" b="0" i="0" u="none" strike="noStrike" baseline="0" dirty="0" err="1">
                <a:latin typeface="Courier"/>
              </a:rPr>
              <a:t>this.height</a:t>
            </a:r>
            <a:r>
              <a:rPr lang="en-IN" sz="1800" b="0" i="0" u="none" strike="noStrike" baseline="0" dirty="0">
                <a:latin typeface="Courier"/>
              </a:rPr>
              <a:t> = height;</a:t>
            </a:r>
          </a:p>
          <a:p>
            <a:pPr marL="0" indent="0" algn="l">
              <a:buNone/>
            </a:pPr>
            <a:r>
              <a:rPr lang="en-IN" sz="1800" b="0" i="0" u="none" strike="noStrike" baseline="0" dirty="0" err="1">
                <a:latin typeface="Courier"/>
              </a:rPr>
              <a:t>this.depth</a:t>
            </a:r>
            <a:r>
              <a:rPr lang="en-IN" sz="1800" b="0" i="0" u="none" strike="noStrike" baseline="0" dirty="0">
                <a:latin typeface="Courier"/>
              </a:rPr>
              <a:t> = depth;</a:t>
            </a:r>
          </a:p>
          <a:p>
            <a:pPr marL="0" indent="0" algn="l">
              <a:buNone/>
            </a:pPr>
            <a:r>
              <a:rPr lang="en-IN" sz="1800" b="0" i="0" u="none" strike="noStrike" baseline="0" dirty="0">
                <a:latin typeface="Courier"/>
              </a:rPr>
              <a:t>}</a:t>
            </a:r>
            <a:endParaRPr lang="en-IN" dirty="0"/>
          </a:p>
        </p:txBody>
      </p:sp>
    </p:spTree>
    <p:extLst>
      <p:ext uri="{BB962C8B-B14F-4D97-AF65-F5344CB8AC3E}">
        <p14:creationId xmlns:p14="http://schemas.microsoft.com/office/powerpoint/2010/main" val="88818016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315B2-3BFB-4EA3-B97E-DB2E39B9FACA}"/>
              </a:ext>
            </a:extLst>
          </p:cNvPr>
          <p:cNvSpPr>
            <a:spLocks noGrp="1"/>
          </p:cNvSpPr>
          <p:nvPr>
            <p:ph type="title"/>
          </p:nvPr>
        </p:nvSpPr>
        <p:spPr/>
        <p:txBody>
          <a:bodyPr/>
          <a:lstStyle/>
          <a:p>
            <a:r>
              <a:rPr lang="en-IN" dirty="0"/>
              <a:t>Garbage Collection</a:t>
            </a:r>
          </a:p>
        </p:txBody>
      </p:sp>
      <p:sp>
        <p:nvSpPr>
          <p:cNvPr id="3" name="Content Placeholder 2">
            <a:extLst>
              <a:ext uri="{FF2B5EF4-FFF2-40B4-BE49-F238E27FC236}">
                <a16:creationId xmlns:a16="http://schemas.microsoft.com/office/drawing/2014/main" id="{79F1E4F7-BE70-4F77-A7DC-EAAA1C8636A5}"/>
              </a:ext>
            </a:extLst>
          </p:cNvPr>
          <p:cNvSpPr>
            <a:spLocks noGrp="1"/>
          </p:cNvSpPr>
          <p:nvPr>
            <p:ph sz="half" idx="1"/>
          </p:nvPr>
        </p:nvSpPr>
        <p:spPr/>
        <p:txBody>
          <a:bodyPr>
            <a:normAutofit lnSpcReduction="10000"/>
          </a:bodyPr>
          <a:lstStyle/>
          <a:p>
            <a:pPr algn="l"/>
            <a:r>
              <a:rPr lang="en-US" sz="1800" b="0" i="0" u="none" strike="noStrike" baseline="0" dirty="0">
                <a:latin typeface="Palatino-Roman"/>
              </a:rPr>
              <a:t>Since objects are dynamically allocated by using the </a:t>
            </a:r>
            <a:r>
              <a:rPr lang="en-US" sz="1800" b="1" i="0" u="none" strike="noStrike" baseline="0" dirty="0">
                <a:latin typeface="Palatino-Bold"/>
              </a:rPr>
              <a:t>new </a:t>
            </a:r>
            <a:r>
              <a:rPr lang="en-US" sz="1800" b="0" i="0" u="none" strike="noStrike" baseline="0" dirty="0">
                <a:latin typeface="Palatino-Roman"/>
              </a:rPr>
              <a:t>operator, you might be wondering</a:t>
            </a:r>
          </a:p>
          <a:p>
            <a:pPr algn="l"/>
            <a:r>
              <a:rPr lang="en-US" sz="1800" b="0" i="0" u="none" strike="noStrike" baseline="0" dirty="0">
                <a:latin typeface="Palatino-Roman"/>
              </a:rPr>
              <a:t>how such objects are destroyed and their memory released for later reallocation. In some</a:t>
            </a:r>
          </a:p>
          <a:p>
            <a:pPr algn="l"/>
            <a:r>
              <a:rPr lang="en-US" sz="1800" b="0" i="0" u="none" strike="noStrike" baseline="0" dirty="0">
                <a:latin typeface="Palatino-Roman"/>
              </a:rPr>
              <a:t>languages, such as C++, dynamically allocated objects must be manually released by use of</a:t>
            </a:r>
          </a:p>
          <a:p>
            <a:pPr algn="l"/>
            <a:r>
              <a:rPr lang="en-IN" sz="1800" b="0" i="0" u="none" strike="noStrike" baseline="0" dirty="0">
                <a:latin typeface="Palatino-Roman"/>
              </a:rPr>
              <a:t>a </a:t>
            </a:r>
            <a:r>
              <a:rPr lang="en-IN" sz="1800" b="1" i="0" u="none" strike="noStrike" baseline="0" dirty="0">
                <a:latin typeface="Palatino-Bold"/>
              </a:rPr>
              <a:t>delete </a:t>
            </a:r>
            <a:r>
              <a:rPr lang="en-IN" sz="1800" b="0" i="0" u="none" strike="noStrike" baseline="0" dirty="0">
                <a:latin typeface="Palatino-Roman"/>
              </a:rPr>
              <a:t>operator. </a:t>
            </a:r>
            <a:r>
              <a:rPr lang="en-US" sz="1800" b="0" i="0" u="none" strike="noStrike" baseline="0" dirty="0">
                <a:latin typeface="Palatino-Roman"/>
              </a:rPr>
              <a:t>Java takes a different approach; it handles deallocation for you automatically.</a:t>
            </a:r>
          </a:p>
          <a:p>
            <a:pPr algn="l"/>
            <a:r>
              <a:rPr lang="en-US" sz="1800" b="0" i="0" u="none" strike="noStrike" baseline="0" dirty="0">
                <a:latin typeface="Palatino-Roman"/>
              </a:rPr>
              <a:t>The technique that accomplishes this is called </a:t>
            </a:r>
            <a:r>
              <a:rPr lang="en-US" sz="1800" b="0" i="1" u="none" strike="noStrike" baseline="0" dirty="0">
                <a:latin typeface="Palatino-Italic"/>
              </a:rPr>
              <a:t>garbage collection.</a:t>
            </a:r>
            <a:endParaRPr lang="en-IN" dirty="0"/>
          </a:p>
        </p:txBody>
      </p:sp>
      <p:sp>
        <p:nvSpPr>
          <p:cNvPr id="4" name="Content Placeholder 3">
            <a:extLst>
              <a:ext uri="{FF2B5EF4-FFF2-40B4-BE49-F238E27FC236}">
                <a16:creationId xmlns:a16="http://schemas.microsoft.com/office/drawing/2014/main" id="{4ADF3C56-FFCC-4425-A7C7-6110417AFB53}"/>
              </a:ext>
            </a:extLst>
          </p:cNvPr>
          <p:cNvSpPr>
            <a:spLocks noGrp="1"/>
          </p:cNvSpPr>
          <p:nvPr>
            <p:ph sz="half" idx="2"/>
          </p:nvPr>
        </p:nvSpPr>
        <p:spPr/>
        <p:txBody>
          <a:bodyPr>
            <a:normAutofit lnSpcReduction="10000"/>
          </a:bodyPr>
          <a:lstStyle/>
          <a:p>
            <a:pPr algn="l"/>
            <a:r>
              <a:rPr lang="en-US" sz="1800" b="0" i="0" u="none" strike="noStrike" baseline="0" dirty="0">
                <a:latin typeface="Palatino-Roman"/>
              </a:rPr>
              <a:t>It works like this: when no</a:t>
            </a:r>
          </a:p>
          <a:p>
            <a:pPr algn="l"/>
            <a:r>
              <a:rPr lang="en-US" sz="1800" b="0" i="0" u="none" strike="noStrike" baseline="0" dirty="0">
                <a:latin typeface="Palatino-Roman"/>
              </a:rPr>
              <a:t>references to an object exist, that object is assumed to be no longer needed, and the memory</a:t>
            </a:r>
          </a:p>
          <a:p>
            <a:pPr algn="l"/>
            <a:r>
              <a:rPr lang="en-US" sz="1800" b="0" i="0" u="none" strike="noStrike" baseline="0" dirty="0">
                <a:latin typeface="Palatino-Roman"/>
              </a:rPr>
              <a:t>occupied by the object can be reclaimed. There is no explicit need to destroy objects as in C++.</a:t>
            </a:r>
          </a:p>
          <a:p>
            <a:pPr algn="l"/>
            <a:r>
              <a:rPr lang="en-US" sz="1800" b="0" i="0" u="none" strike="noStrike" baseline="0" dirty="0">
                <a:latin typeface="Palatino-Roman"/>
              </a:rPr>
              <a:t>Garbage collection only occurs sporadically (if at all) during the execution of your program.</a:t>
            </a:r>
          </a:p>
          <a:p>
            <a:pPr algn="l"/>
            <a:r>
              <a:rPr lang="en-US" sz="1800" b="0" i="0" u="none" strike="noStrike" baseline="0" dirty="0">
                <a:latin typeface="Palatino-Roman"/>
              </a:rPr>
              <a:t>It will not occur simply because one or more objects exist that are no longer used. Furthermore,</a:t>
            </a:r>
          </a:p>
          <a:p>
            <a:pPr algn="l"/>
            <a:r>
              <a:rPr lang="en-US" sz="1800" b="0" i="0" u="none" strike="noStrike" baseline="0" dirty="0">
                <a:latin typeface="Palatino-Roman"/>
              </a:rPr>
              <a:t>different Java run-time implementations will take varying approaches to garbage collection,</a:t>
            </a:r>
          </a:p>
          <a:p>
            <a:pPr algn="l"/>
            <a:r>
              <a:rPr lang="en-US" sz="1800" b="0" i="0" u="none" strike="noStrike" baseline="0" dirty="0">
                <a:latin typeface="Palatino-Roman"/>
              </a:rPr>
              <a:t>but for the most part, you should not have to think about it while writing your programs.</a:t>
            </a:r>
            <a:endParaRPr lang="en-IN" dirty="0"/>
          </a:p>
        </p:txBody>
      </p:sp>
    </p:spTree>
    <p:extLst>
      <p:ext uri="{BB962C8B-B14F-4D97-AF65-F5344CB8AC3E}">
        <p14:creationId xmlns:p14="http://schemas.microsoft.com/office/powerpoint/2010/main" val="172447135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A2E77-A232-4A3F-B739-25A525423655}"/>
              </a:ext>
            </a:extLst>
          </p:cNvPr>
          <p:cNvSpPr>
            <a:spLocks noGrp="1"/>
          </p:cNvSpPr>
          <p:nvPr>
            <p:ph type="title"/>
          </p:nvPr>
        </p:nvSpPr>
        <p:spPr>
          <a:xfrm>
            <a:off x="132522" y="159028"/>
            <a:ext cx="4412974" cy="715616"/>
          </a:xfrm>
        </p:spPr>
        <p:txBody>
          <a:bodyPr>
            <a:normAutofit/>
          </a:bodyPr>
          <a:lstStyle/>
          <a:p>
            <a:r>
              <a:rPr lang="en-IN" sz="3600" dirty="0"/>
              <a:t>The finalize( ) Method</a:t>
            </a:r>
          </a:p>
        </p:txBody>
      </p:sp>
      <p:sp>
        <p:nvSpPr>
          <p:cNvPr id="3" name="Content Placeholder 2">
            <a:extLst>
              <a:ext uri="{FF2B5EF4-FFF2-40B4-BE49-F238E27FC236}">
                <a16:creationId xmlns:a16="http://schemas.microsoft.com/office/drawing/2014/main" id="{EE131C48-AD9D-48FD-9B36-1C1BCA20415C}"/>
              </a:ext>
            </a:extLst>
          </p:cNvPr>
          <p:cNvSpPr>
            <a:spLocks noGrp="1"/>
          </p:cNvSpPr>
          <p:nvPr>
            <p:ph sz="half" idx="1"/>
          </p:nvPr>
        </p:nvSpPr>
        <p:spPr>
          <a:xfrm>
            <a:off x="132522" y="874644"/>
            <a:ext cx="5685182" cy="5302319"/>
          </a:xfrm>
        </p:spPr>
        <p:txBody>
          <a:bodyPr>
            <a:normAutofit/>
          </a:bodyPr>
          <a:lstStyle/>
          <a:p>
            <a:pPr marL="0" indent="0">
              <a:buNone/>
            </a:pPr>
            <a:r>
              <a:rPr lang="en-US" sz="1800" dirty="0">
                <a:latin typeface="Palatino-Roman"/>
              </a:rPr>
              <a:t>Sometimes an object will need to perform some action when it is destroyed. For example, if an object is holding some non-Java resource such as a file handle or character font, then you might want to make sure these resources are freed before an object is destroyed. </a:t>
            </a:r>
          </a:p>
          <a:p>
            <a:pPr marL="0" indent="0">
              <a:buNone/>
            </a:pPr>
            <a:r>
              <a:rPr lang="en-IN" sz="1800" dirty="0">
                <a:latin typeface="Palatino-Roman"/>
              </a:rPr>
              <a:t>To handle </a:t>
            </a:r>
            <a:r>
              <a:rPr lang="en-US" sz="1800" dirty="0">
                <a:latin typeface="Palatino-Roman"/>
              </a:rPr>
              <a:t>such situations, Java provides a mechanism called finalization. </a:t>
            </a:r>
          </a:p>
          <a:p>
            <a:pPr marL="0" indent="0">
              <a:buNone/>
            </a:pPr>
            <a:r>
              <a:rPr lang="en-US" sz="1800" dirty="0">
                <a:latin typeface="Palatino-Roman"/>
              </a:rPr>
              <a:t>By using finalization, you can define specific actions that will occur when an object is just about to be reclaimed by the </a:t>
            </a:r>
            <a:r>
              <a:rPr lang="en-IN" sz="1800" dirty="0">
                <a:latin typeface="Palatino-Roman"/>
              </a:rPr>
              <a:t>garbage collector. </a:t>
            </a:r>
          </a:p>
          <a:p>
            <a:pPr marL="0" indent="0">
              <a:buNone/>
            </a:pPr>
            <a:r>
              <a:rPr lang="en-US" sz="1800" dirty="0">
                <a:latin typeface="Palatino-Roman"/>
              </a:rPr>
              <a:t>To add a finalizer to a class, you simply define the finalize( ) method. </a:t>
            </a:r>
          </a:p>
          <a:p>
            <a:pPr marL="0" indent="0">
              <a:buNone/>
            </a:pPr>
            <a:r>
              <a:rPr lang="en-US" sz="1800" dirty="0">
                <a:latin typeface="Palatino-Roman"/>
              </a:rPr>
              <a:t>The Java run time calls that method whenever it is about to recycle an object of that class. </a:t>
            </a:r>
          </a:p>
          <a:p>
            <a:pPr marL="0" indent="0">
              <a:buNone/>
            </a:pPr>
            <a:r>
              <a:rPr lang="en-US" sz="1800" dirty="0">
                <a:latin typeface="Palatino-Roman"/>
              </a:rPr>
              <a:t>Inside the finalize( ) method, you will specify those actions that must be performed before an object is destroyed.</a:t>
            </a:r>
          </a:p>
          <a:p>
            <a:pPr algn="l"/>
            <a:endParaRPr lang="en-IN" dirty="0"/>
          </a:p>
        </p:txBody>
      </p:sp>
      <p:sp>
        <p:nvSpPr>
          <p:cNvPr id="4" name="Content Placeholder 3">
            <a:extLst>
              <a:ext uri="{FF2B5EF4-FFF2-40B4-BE49-F238E27FC236}">
                <a16:creationId xmlns:a16="http://schemas.microsoft.com/office/drawing/2014/main" id="{6BBE89CD-0572-4BEB-9446-33A392917FC3}"/>
              </a:ext>
            </a:extLst>
          </p:cNvPr>
          <p:cNvSpPr>
            <a:spLocks noGrp="1"/>
          </p:cNvSpPr>
          <p:nvPr>
            <p:ph sz="half" idx="2"/>
          </p:nvPr>
        </p:nvSpPr>
        <p:spPr>
          <a:xfrm>
            <a:off x="5986671" y="159026"/>
            <a:ext cx="5887278" cy="6493565"/>
          </a:xfrm>
        </p:spPr>
        <p:txBody>
          <a:bodyPr>
            <a:normAutofit/>
          </a:bodyPr>
          <a:lstStyle/>
          <a:p>
            <a:pPr marL="0" indent="0" algn="l">
              <a:buNone/>
            </a:pPr>
            <a:r>
              <a:rPr lang="en-US" sz="1800" b="0" i="0" u="none" strike="noStrike" baseline="0" dirty="0">
                <a:latin typeface="Palatino-Roman"/>
              </a:rPr>
              <a:t>The garbage collector runs periodically, checking for objects that are no longer referenced by  any running state or indirectly through other referenced objects. Right before an asset is freed, the Java run time calls the </a:t>
            </a:r>
            <a:r>
              <a:rPr lang="en-US" sz="1800" b="1" i="0" u="none" strike="noStrike" baseline="0" dirty="0">
                <a:latin typeface="Palatino-Bold"/>
              </a:rPr>
              <a:t>finalize( ) </a:t>
            </a:r>
            <a:r>
              <a:rPr lang="en-US" sz="1800" b="0" i="0" u="none" strike="noStrike" baseline="0" dirty="0">
                <a:latin typeface="Palatino-Roman"/>
              </a:rPr>
              <a:t>method on the object.</a:t>
            </a:r>
          </a:p>
          <a:p>
            <a:pPr marL="0" indent="0" algn="l">
              <a:buNone/>
            </a:pPr>
            <a:r>
              <a:rPr lang="en-US" sz="1800" b="0" i="0" u="none" strike="noStrike" baseline="0" dirty="0">
                <a:latin typeface="Palatino-Roman"/>
              </a:rPr>
              <a:t>The </a:t>
            </a:r>
            <a:r>
              <a:rPr lang="en-US" sz="1800" b="1" i="0" u="none" strike="noStrike" baseline="0" dirty="0">
                <a:latin typeface="Palatino-Bold"/>
              </a:rPr>
              <a:t>finalize( ) </a:t>
            </a:r>
            <a:r>
              <a:rPr lang="en-US" sz="1800" b="0" i="0" u="none" strike="noStrike" baseline="0" dirty="0">
                <a:latin typeface="Palatino-Roman"/>
              </a:rPr>
              <a:t>method has this general form:</a:t>
            </a:r>
          </a:p>
          <a:p>
            <a:pPr marL="0" indent="0" algn="l">
              <a:buNone/>
            </a:pPr>
            <a:r>
              <a:rPr lang="en-IN" sz="1800" b="0" i="0" u="none" strike="noStrike" baseline="0" dirty="0">
                <a:latin typeface="Palatino-Roman"/>
              </a:rPr>
              <a:t>protected void finalize( )</a:t>
            </a:r>
          </a:p>
          <a:p>
            <a:pPr marL="0" indent="0" algn="l">
              <a:buNone/>
            </a:pPr>
            <a:r>
              <a:rPr lang="en-IN" sz="1800" b="0" i="0" u="none" strike="noStrike" baseline="0" dirty="0">
                <a:latin typeface="Palatino-Roman"/>
              </a:rPr>
              <a:t>{</a:t>
            </a:r>
          </a:p>
          <a:p>
            <a:pPr marL="0" indent="0" algn="l">
              <a:buNone/>
            </a:pPr>
            <a:r>
              <a:rPr lang="en-IN" sz="1800" b="0" i="0" u="none" strike="noStrike" baseline="0" dirty="0">
                <a:latin typeface="Palatino-Roman"/>
              </a:rPr>
              <a:t>// finalization code here</a:t>
            </a:r>
          </a:p>
          <a:p>
            <a:pPr marL="0" indent="0" algn="l">
              <a:buNone/>
            </a:pPr>
            <a:r>
              <a:rPr lang="en-IN" sz="1800" b="0" i="0" u="none" strike="noStrike" baseline="0" dirty="0">
                <a:latin typeface="Palatino-Roman"/>
              </a:rPr>
              <a:t>}</a:t>
            </a:r>
            <a:r>
              <a:rPr lang="en-US" sz="1800" b="0" i="0" u="none" strike="noStrike" baseline="0" dirty="0">
                <a:latin typeface="Palatino-Roman"/>
              </a:rPr>
              <a:t> It is important to understand that </a:t>
            </a:r>
            <a:r>
              <a:rPr lang="en-US" sz="1800" b="1" i="0" u="none" strike="noStrike" baseline="0" dirty="0">
                <a:latin typeface="Palatino-Bold"/>
              </a:rPr>
              <a:t>finalize( ) </a:t>
            </a:r>
            <a:r>
              <a:rPr lang="en-US" sz="1800" b="0" i="0" u="none" strike="noStrike" baseline="0" dirty="0">
                <a:latin typeface="Palatino-Roman"/>
              </a:rPr>
              <a:t>is only called just prior to garbage collection.</a:t>
            </a:r>
          </a:p>
          <a:p>
            <a:pPr marL="0" indent="0" algn="l">
              <a:buNone/>
            </a:pPr>
            <a:r>
              <a:rPr lang="en-US" sz="1800" b="0" i="0" u="none" strike="noStrike" baseline="0" dirty="0">
                <a:latin typeface="Palatino-Roman"/>
              </a:rPr>
              <a:t>It is not called when an object goes out-of-scope, for example. This means that you cannot know when—or even if—</a:t>
            </a:r>
            <a:r>
              <a:rPr lang="en-US" sz="1800" b="1" i="0" u="none" strike="noStrike" baseline="0" dirty="0">
                <a:latin typeface="Palatino-Bold"/>
              </a:rPr>
              <a:t>finalize( ) </a:t>
            </a:r>
            <a:r>
              <a:rPr lang="en-US" sz="1800" b="0" i="0" u="none" strike="noStrike" baseline="0" dirty="0">
                <a:latin typeface="Palatino-Roman"/>
              </a:rPr>
              <a:t>will be executed. Therefore, your program should provide other means of releasing system resources, etc., used by the object. It must not rely on </a:t>
            </a:r>
            <a:r>
              <a:rPr lang="en-US" sz="1800" b="1" i="0" u="none" strike="noStrike" baseline="0" dirty="0">
                <a:latin typeface="Palatino-Bold"/>
              </a:rPr>
              <a:t>finalize( )</a:t>
            </a:r>
          </a:p>
          <a:p>
            <a:pPr marL="0" indent="0" algn="l">
              <a:buNone/>
            </a:pPr>
            <a:r>
              <a:rPr lang="en-IN" sz="1800" b="0" i="0" u="none" strike="noStrike" baseline="0" dirty="0">
                <a:latin typeface="Palatino-Roman"/>
              </a:rPr>
              <a:t>for normal program operation.</a:t>
            </a:r>
            <a:endParaRPr lang="en-IN" dirty="0"/>
          </a:p>
        </p:txBody>
      </p:sp>
    </p:spTree>
    <p:extLst>
      <p:ext uri="{BB962C8B-B14F-4D97-AF65-F5344CB8AC3E}">
        <p14:creationId xmlns:p14="http://schemas.microsoft.com/office/powerpoint/2010/main" val="234708983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35123-B7D9-48B6-8809-97E0AB990637}"/>
              </a:ext>
            </a:extLst>
          </p:cNvPr>
          <p:cNvSpPr>
            <a:spLocks noGrp="1"/>
          </p:cNvSpPr>
          <p:nvPr>
            <p:ph type="title"/>
          </p:nvPr>
        </p:nvSpPr>
        <p:spPr>
          <a:xfrm>
            <a:off x="0" y="18255"/>
            <a:ext cx="10515600" cy="1325563"/>
          </a:xfrm>
        </p:spPr>
        <p:txBody>
          <a:bodyPr>
            <a:normAutofit fontScale="90000"/>
          </a:bodyPr>
          <a:lstStyle/>
          <a:p>
            <a:pPr algn="l"/>
            <a:r>
              <a:rPr lang="en-IN" sz="1800" b="1" i="0" u="none" strike="noStrike" baseline="0" dirty="0">
                <a:latin typeface="FranklinGothic-DemiCnd"/>
              </a:rPr>
              <a:t>A Stack Class: </a:t>
            </a:r>
            <a:r>
              <a:rPr lang="en-IN" sz="1800" b="0" i="0" u="none" strike="noStrike" baseline="0" dirty="0">
                <a:latin typeface="Palatino-Roman"/>
              </a:rPr>
              <a:t>one of the </a:t>
            </a:r>
            <a:r>
              <a:rPr lang="en-US" sz="1800" b="0" i="0" u="none" strike="noStrike" baseline="0" dirty="0">
                <a:latin typeface="Palatino-Roman"/>
              </a:rPr>
              <a:t>archetypal examples of encapsulation: the stack. A </a:t>
            </a:r>
            <a:r>
              <a:rPr lang="en-US" sz="1800" b="0" i="1" u="none" strike="noStrike" baseline="0" dirty="0">
                <a:latin typeface="Palatino-Italic"/>
              </a:rPr>
              <a:t>stack </a:t>
            </a:r>
            <a:r>
              <a:rPr lang="en-US" sz="1800" b="0" i="0" u="none" strike="noStrike" baseline="0" dirty="0">
                <a:latin typeface="Palatino-Roman"/>
              </a:rPr>
              <a:t>stores data using first-in, last-out</a:t>
            </a:r>
            <a:br>
              <a:rPr lang="en-US" sz="1800" b="0" i="0" u="none" strike="noStrike" baseline="0" dirty="0">
                <a:latin typeface="Palatino-Roman"/>
              </a:rPr>
            </a:br>
            <a:r>
              <a:rPr lang="en-US" sz="1800" b="0" i="0" u="none" strike="noStrike" baseline="0" dirty="0">
                <a:latin typeface="Palatino-Roman"/>
              </a:rPr>
              <a:t>ordering. That is, a stack is like a stack of plates on a table—the first plate put down on the table is the last plate to be used. Stacks are controlled through two operations traditionally called </a:t>
            </a:r>
            <a:r>
              <a:rPr lang="en-US" sz="1800" b="0" i="1" u="none" strike="noStrike" baseline="0" dirty="0">
                <a:latin typeface="Palatino-Italic"/>
              </a:rPr>
              <a:t>push </a:t>
            </a:r>
            <a:r>
              <a:rPr lang="en-US" sz="1800" b="0" i="0" u="none" strike="noStrike" baseline="0" dirty="0">
                <a:latin typeface="Palatino-Roman"/>
              </a:rPr>
              <a:t>and </a:t>
            </a:r>
            <a:r>
              <a:rPr lang="en-US" sz="1800" b="0" i="1" u="none" strike="noStrike" baseline="0" dirty="0">
                <a:latin typeface="Palatino-Italic"/>
              </a:rPr>
              <a:t>pop. </a:t>
            </a:r>
            <a:r>
              <a:rPr lang="en-US" sz="1800" b="0" i="0" u="none" strike="noStrike" baseline="0" dirty="0">
                <a:latin typeface="Palatino-Roman"/>
              </a:rPr>
              <a:t>To put an item on top of the stack, you will use push. To take an item off the stack, you will use pop.</a:t>
            </a:r>
            <a:endParaRPr lang="en-IN" dirty="0"/>
          </a:p>
        </p:txBody>
      </p:sp>
      <p:sp>
        <p:nvSpPr>
          <p:cNvPr id="3" name="Content Placeholder 2">
            <a:extLst>
              <a:ext uri="{FF2B5EF4-FFF2-40B4-BE49-F238E27FC236}">
                <a16:creationId xmlns:a16="http://schemas.microsoft.com/office/drawing/2014/main" id="{0E283FBA-0319-41AF-9BCB-03D19C72F9AA}"/>
              </a:ext>
            </a:extLst>
          </p:cNvPr>
          <p:cNvSpPr>
            <a:spLocks noGrp="1"/>
          </p:cNvSpPr>
          <p:nvPr>
            <p:ph sz="half" idx="1"/>
          </p:nvPr>
        </p:nvSpPr>
        <p:spPr>
          <a:xfrm>
            <a:off x="-1" y="1343818"/>
            <a:ext cx="6019801" cy="5401539"/>
          </a:xfrm>
        </p:spPr>
        <p:txBody>
          <a:bodyPr>
            <a:normAutofit fontScale="92500" lnSpcReduction="10000"/>
          </a:bodyPr>
          <a:lstStyle/>
          <a:p>
            <a:pPr marL="0" indent="0">
              <a:buNone/>
            </a:pPr>
            <a:r>
              <a:rPr lang="en-IN" sz="1400" b="1" dirty="0"/>
              <a:t>class Stack {</a:t>
            </a:r>
          </a:p>
          <a:p>
            <a:pPr marL="0" indent="0">
              <a:buNone/>
            </a:pPr>
            <a:r>
              <a:rPr lang="en-IN" sz="1400" b="1" dirty="0"/>
              <a:t>int </a:t>
            </a:r>
            <a:r>
              <a:rPr lang="en-IN" sz="1400" b="1" dirty="0" err="1"/>
              <a:t>stck</a:t>
            </a:r>
            <a:r>
              <a:rPr lang="en-IN" sz="1400" b="1" dirty="0"/>
              <a:t>[] = new int[10];</a:t>
            </a:r>
          </a:p>
          <a:p>
            <a:pPr marL="0" indent="0">
              <a:buNone/>
            </a:pPr>
            <a:r>
              <a:rPr lang="en-IN" sz="1400" b="1" dirty="0"/>
              <a:t>int </a:t>
            </a:r>
            <a:r>
              <a:rPr lang="en-IN" sz="1400" b="1" dirty="0" err="1"/>
              <a:t>tos</a:t>
            </a:r>
            <a:r>
              <a:rPr lang="en-IN" sz="1400" b="1" dirty="0"/>
              <a:t>;</a:t>
            </a:r>
          </a:p>
          <a:p>
            <a:pPr marL="0" indent="0">
              <a:buNone/>
            </a:pPr>
            <a:r>
              <a:rPr lang="en-IN" sz="1400" b="1" dirty="0"/>
              <a:t>Stack() {</a:t>
            </a:r>
          </a:p>
          <a:p>
            <a:pPr marL="0" indent="0">
              <a:buNone/>
            </a:pPr>
            <a:r>
              <a:rPr lang="en-IN" sz="1400" b="1" dirty="0" err="1"/>
              <a:t>tos</a:t>
            </a:r>
            <a:r>
              <a:rPr lang="en-IN" sz="1400" b="1" dirty="0"/>
              <a:t> = -1;</a:t>
            </a:r>
          </a:p>
          <a:p>
            <a:pPr marL="0" indent="0">
              <a:buNone/>
            </a:pPr>
            <a:r>
              <a:rPr lang="en-IN" sz="1400" b="1" dirty="0"/>
              <a:t>}</a:t>
            </a:r>
          </a:p>
          <a:p>
            <a:pPr marL="0" indent="0">
              <a:buNone/>
            </a:pPr>
            <a:r>
              <a:rPr lang="en-IN" sz="1400" b="1" dirty="0"/>
              <a:t>void push(int item) {</a:t>
            </a:r>
          </a:p>
          <a:p>
            <a:pPr marL="0" indent="0">
              <a:buNone/>
            </a:pPr>
            <a:r>
              <a:rPr lang="en-IN" sz="1400" b="1" dirty="0"/>
              <a:t>if(</a:t>
            </a:r>
            <a:r>
              <a:rPr lang="en-IN" sz="1400" b="1" dirty="0" err="1"/>
              <a:t>tos</a:t>
            </a:r>
            <a:r>
              <a:rPr lang="en-IN" sz="1400" b="1" dirty="0"/>
              <a:t>==9)</a:t>
            </a:r>
          </a:p>
          <a:p>
            <a:pPr marL="0" indent="0">
              <a:buNone/>
            </a:pPr>
            <a:r>
              <a:rPr lang="en-IN" sz="1400" b="1" dirty="0" err="1"/>
              <a:t>System.out.println</a:t>
            </a:r>
            <a:r>
              <a:rPr lang="en-IN" sz="1400" b="1" dirty="0"/>
              <a:t>("Stack is full.");</a:t>
            </a:r>
          </a:p>
          <a:p>
            <a:pPr marL="0" indent="0">
              <a:buNone/>
            </a:pPr>
            <a:r>
              <a:rPr lang="en-IN" sz="1400" b="1" dirty="0"/>
              <a:t>else</a:t>
            </a:r>
          </a:p>
          <a:p>
            <a:pPr marL="0" indent="0">
              <a:buNone/>
            </a:pPr>
            <a:r>
              <a:rPr lang="en-IN" sz="1400" b="1" dirty="0" err="1"/>
              <a:t>stck</a:t>
            </a:r>
            <a:r>
              <a:rPr lang="en-IN" sz="1400" b="1" dirty="0"/>
              <a:t>[++</a:t>
            </a:r>
            <a:r>
              <a:rPr lang="en-IN" sz="1400" b="1" dirty="0" err="1"/>
              <a:t>tos</a:t>
            </a:r>
            <a:r>
              <a:rPr lang="en-IN" sz="1400" b="1" dirty="0"/>
              <a:t>] = item;</a:t>
            </a:r>
          </a:p>
          <a:p>
            <a:pPr marL="0" indent="0">
              <a:buNone/>
            </a:pPr>
            <a:r>
              <a:rPr lang="en-IN" sz="1400" b="1" dirty="0"/>
              <a:t>}</a:t>
            </a:r>
          </a:p>
          <a:p>
            <a:pPr marL="0" indent="0">
              <a:buNone/>
            </a:pPr>
            <a:r>
              <a:rPr lang="en-IN" sz="1400" b="1" dirty="0"/>
              <a:t>int pop() {</a:t>
            </a:r>
          </a:p>
          <a:p>
            <a:pPr marL="0" indent="0">
              <a:buNone/>
            </a:pPr>
            <a:r>
              <a:rPr lang="en-IN" sz="1400" b="1" dirty="0"/>
              <a:t>if(</a:t>
            </a:r>
            <a:r>
              <a:rPr lang="en-IN" sz="1400" b="1" dirty="0" err="1"/>
              <a:t>tos</a:t>
            </a:r>
            <a:r>
              <a:rPr lang="en-IN" sz="1400" b="1" dirty="0"/>
              <a:t> &lt; 0) {</a:t>
            </a:r>
          </a:p>
          <a:p>
            <a:pPr marL="0" indent="0">
              <a:buNone/>
            </a:pPr>
            <a:r>
              <a:rPr lang="en-IN" sz="1400" b="1" dirty="0" err="1"/>
              <a:t>System.out.println</a:t>
            </a:r>
            <a:r>
              <a:rPr lang="en-IN" sz="1400" b="1" dirty="0"/>
              <a:t>("Stack underflow.");</a:t>
            </a:r>
          </a:p>
          <a:p>
            <a:pPr marL="0" indent="0">
              <a:buNone/>
            </a:pPr>
            <a:r>
              <a:rPr lang="en-IN" sz="1400" b="1" dirty="0"/>
              <a:t>return 0; }</a:t>
            </a:r>
          </a:p>
          <a:p>
            <a:pPr marL="0" indent="0">
              <a:buNone/>
            </a:pPr>
            <a:r>
              <a:rPr lang="en-IN" sz="1400" b="1" dirty="0"/>
              <a:t>else</a:t>
            </a:r>
          </a:p>
          <a:p>
            <a:pPr marL="0" indent="0">
              <a:buNone/>
            </a:pPr>
            <a:r>
              <a:rPr lang="en-IN" sz="1400" b="1" dirty="0"/>
              <a:t>return </a:t>
            </a:r>
            <a:r>
              <a:rPr lang="en-IN" sz="1400" b="1" dirty="0" err="1"/>
              <a:t>stck</a:t>
            </a:r>
            <a:r>
              <a:rPr lang="en-IN" sz="1400" b="1" dirty="0"/>
              <a:t>[</a:t>
            </a:r>
            <a:r>
              <a:rPr lang="en-IN" sz="1400" b="1" dirty="0" err="1"/>
              <a:t>tos</a:t>
            </a:r>
            <a:r>
              <a:rPr lang="en-IN" sz="1400" b="1" dirty="0"/>
              <a:t>--];</a:t>
            </a:r>
          </a:p>
          <a:p>
            <a:pPr marL="0" indent="0">
              <a:buNone/>
            </a:pPr>
            <a:r>
              <a:rPr lang="en-IN" sz="1400" b="1" dirty="0"/>
              <a:t>}  }</a:t>
            </a:r>
          </a:p>
        </p:txBody>
      </p:sp>
      <p:sp>
        <p:nvSpPr>
          <p:cNvPr id="4" name="Content Placeholder 3">
            <a:extLst>
              <a:ext uri="{FF2B5EF4-FFF2-40B4-BE49-F238E27FC236}">
                <a16:creationId xmlns:a16="http://schemas.microsoft.com/office/drawing/2014/main" id="{D8A483F4-D1D8-43BF-98EC-C6BCEB3DE118}"/>
              </a:ext>
            </a:extLst>
          </p:cNvPr>
          <p:cNvSpPr>
            <a:spLocks noGrp="1"/>
          </p:cNvSpPr>
          <p:nvPr>
            <p:ph sz="half" idx="2"/>
          </p:nvPr>
        </p:nvSpPr>
        <p:spPr>
          <a:xfrm>
            <a:off x="6172200" y="1343818"/>
            <a:ext cx="5860774" cy="5401539"/>
          </a:xfrm>
        </p:spPr>
        <p:txBody>
          <a:bodyPr>
            <a:normAutofit fontScale="92500" lnSpcReduction="10000"/>
          </a:bodyPr>
          <a:lstStyle/>
          <a:p>
            <a:pPr marL="0" indent="0">
              <a:buNone/>
            </a:pPr>
            <a:r>
              <a:rPr lang="en-US" sz="1800" b="1" dirty="0">
                <a:solidFill>
                  <a:srgbClr val="231F20"/>
                </a:solidFill>
                <a:latin typeface="Courier"/>
              </a:rPr>
              <a:t>class </a:t>
            </a:r>
            <a:r>
              <a:rPr lang="en-US" sz="1800" b="1" dirty="0" err="1">
                <a:solidFill>
                  <a:srgbClr val="231F20"/>
                </a:solidFill>
                <a:latin typeface="Courier"/>
              </a:rPr>
              <a:t>TestStack</a:t>
            </a:r>
            <a:r>
              <a:rPr lang="en-US" sz="1800" b="1" dirty="0">
                <a:solidFill>
                  <a:srgbClr val="231F20"/>
                </a:solidFill>
                <a:latin typeface="Courier"/>
              </a:rPr>
              <a:t> {</a:t>
            </a:r>
          </a:p>
          <a:p>
            <a:pPr marL="0" indent="0">
              <a:buNone/>
            </a:pPr>
            <a:r>
              <a:rPr lang="en-US" sz="1800" b="1" dirty="0">
                <a:solidFill>
                  <a:srgbClr val="231F20"/>
                </a:solidFill>
                <a:latin typeface="Courier"/>
              </a:rPr>
              <a:t>public static void main(String </a:t>
            </a:r>
            <a:r>
              <a:rPr lang="en-US" sz="1800" b="1" dirty="0" err="1">
                <a:solidFill>
                  <a:srgbClr val="231F20"/>
                </a:solidFill>
                <a:latin typeface="Courier"/>
              </a:rPr>
              <a:t>args</a:t>
            </a:r>
            <a:r>
              <a:rPr lang="en-US" sz="1800" b="1" dirty="0">
                <a:solidFill>
                  <a:srgbClr val="231F20"/>
                </a:solidFill>
                <a:latin typeface="Courier"/>
              </a:rPr>
              <a:t>[]) {</a:t>
            </a:r>
          </a:p>
          <a:p>
            <a:pPr marL="0" indent="0">
              <a:buNone/>
            </a:pPr>
            <a:r>
              <a:rPr lang="en-US" sz="1800" b="1" dirty="0">
                <a:solidFill>
                  <a:srgbClr val="231F20"/>
                </a:solidFill>
                <a:latin typeface="Courier"/>
              </a:rPr>
              <a:t>Stack mystack1 = new Stack();</a:t>
            </a:r>
          </a:p>
          <a:p>
            <a:pPr marL="0" indent="0">
              <a:buNone/>
            </a:pPr>
            <a:r>
              <a:rPr lang="en-US" sz="1800" b="1" dirty="0">
                <a:solidFill>
                  <a:srgbClr val="231F20"/>
                </a:solidFill>
                <a:latin typeface="Courier"/>
              </a:rPr>
              <a:t>Stack mystack2 = new Stack(); </a:t>
            </a:r>
            <a:r>
              <a:rPr lang="en-IN" sz="1800" b="1" i="0" u="none" strike="noStrike" baseline="0" dirty="0">
                <a:solidFill>
                  <a:srgbClr val="231F20"/>
                </a:solidFill>
                <a:latin typeface="Courier"/>
              </a:rPr>
              <a:t>for(int </a:t>
            </a:r>
            <a:r>
              <a:rPr lang="en-IN" sz="1800" b="1" i="0" u="none" strike="noStrike" baseline="0" dirty="0" err="1">
                <a:solidFill>
                  <a:srgbClr val="231F20"/>
                </a:solidFill>
                <a:latin typeface="Courier"/>
              </a:rPr>
              <a:t>i</a:t>
            </a:r>
            <a:r>
              <a:rPr lang="en-IN" sz="1800" b="1" i="0" u="none" strike="noStrike" baseline="0" dirty="0">
                <a:solidFill>
                  <a:srgbClr val="231F20"/>
                </a:solidFill>
                <a:latin typeface="Courier"/>
              </a:rPr>
              <a:t>=0; </a:t>
            </a:r>
            <a:r>
              <a:rPr lang="en-IN" sz="1800" b="1" i="0" u="none" strike="noStrike" baseline="0" dirty="0" err="1">
                <a:solidFill>
                  <a:srgbClr val="231F20"/>
                </a:solidFill>
                <a:latin typeface="Courier"/>
              </a:rPr>
              <a:t>i</a:t>
            </a:r>
            <a:r>
              <a:rPr lang="en-IN" sz="1800" b="1" i="0" u="none" strike="noStrike" baseline="0" dirty="0">
                <a:solidFill>
                  <a:srgbClr val="231F20"/>
                </a:solidFill>
                <a:latin typeface="Courier"/>
              </a:rPr>
              <a:t>&lt;10; </a:t>
            </a:r>
            <a:r>
              <a:rPr lang="en-IN" sz="1800" b="1" i="0" u="none" strike="noStrike" baseline="0" dirty="0" err="1">
                <a:solidFill>
                  <a:srgbClr val="231F20"/>
                </a:solidFill>
                <a:latin typeface="Courier"/>
              </a:rPr>
              <a:t>i</a:t>
            </a:r>
            <a:r>
              <a:rPr lang="en-IN" sz="1800" b="1" i="0" u="none" strike="noStrike" baseline="0" dirty="0">
                <a:solidFill>
                  <a:srgbClr val="231F20"/>
                </a:solidFill>
                <a:latin typeface="Courier"/>
              </a:rPr>
              <a:t>++) mystack1.push(</a:t>
            </a:r>
            <a:r>
              <a:rPr lang="en-IN" sz="1800" b="1" i="0" u="none" strike="noStrike" baseline="0" dirty="0" err="1">
                <a:solidFill>
                  <a:srgbClr val="231F20"/>
                </a:solidFill>
                <a:latin typeface="Courier"/>
              </a:rPr>
              <a:t>i</a:t>
            </a:r>
            <a:r>
              <a:rPr lang="en-IN" sz="1800" b="1" i="0" u="none" strike="noStrike" baseline="0" dirty="0">
                <a:solidFill>
                  <a:srgbClr val="231F20"/>
                </a:solidFill>
                <a:latin typeface="Courier"/>
              </a:rPr>
              <a:t>);</a:t>
            </a:r>
          </a:p>
          <a:p>
            <a:pPr marL="0" indent="0" algn="l">
              <a:buNone/>
            </a:pPr>
            <a:r>
              <a:rPr lang="en-IN" sz="1800" b="1" i="0" u="none" strike="noStrike" baseline="0" dirty="0">
                <a:solidFill>
                  <a:srgbClr val="231F20"/>
                </a:solidFill>
                <a:latin typeface="Courier"/>
              </a:rPr>
              <a:t>for(int </a:t>
            </a:r>
            <a:r>
              <a:rPr lang="en-IN" sz="1800" b="1" i="0" u="none" strike="noStrike" baseline="0" dirty="0" err="1">
                <a:solidFill>
                  <a:srgbClr val="231F20"/>
                </a:solidFill>
                <a:latin typeface="Courier"/>
              </a:rPr>
              <a:t>i</a:t>
            </a:r>
            <a:r>
              <a:rPr lang="en-IN" sz="1800" b="1" i="0" u="none" strike="noStrike" baseline="0" dirty="0">
                <a:solidFill>
                  <a:srgbClr val="231F20"/>
                </a:solidFill>
                <a:latin typeface="Courier"/>
              </a:rPr>
              <a:t>=10; </a:t>
            </a:r>
            <a:r>
              <a:rPr lang="en-IN" sz="1800" b="1" i="0" u="none" strike="noStrike" baseline="0" dirty="0" err="1">
                <a:solidFill>
                  <a:srgbClr val="231F20"/>
                </a:solidFill>
                <a:latin typeface="Courier"/>
              </a:rPr>
              <a:t>i</a:t>
            </a:r>
            <a:r>
              <a:rPr lang="en-IN" sz="1800" b="1" i="0" u="none" strike="noStrike" baseline="0" dirty="0">
                <a:solidFill>
                  <a:srgbClr val="231F20"/>
                </a:solidFill>
                <a:latin typeface="Courier"/>
              </a:rPr>
              <a:t>&lt;20; </a:t>
            </a:r>
            <a:r>
              <a:rPr lang="en-IN" sz="1800" b="1" i="0" u="none" strike="noStrike" baseline="0" dirty="0" err="1">
                <a:solidFill>
                  <a:srgbClr val="231F20"/>
                </a:solidFill>
                <a:latin typeface="Courier"/>
              </a:rPr>
              <a:t>i</a:t>
            </a:r>
            <a:r>
              <a:rPr lang="en-IN" sz="1800" b="1" i="0" u="none" strike="noStrike" baseline="0" dirty="0">
                <a:solidFill>
                  <a:srgbClr val="231F20"/>
                </a:solidFill>
                <a:latin typeface="Courier"/>
              </a:rPr>
              <a:t>++) mystack2.push(</a:t>
            </a:r>
            <a:r>
              <a:rPr lang="en-IN" sz="1800" b="1" i="0" u="none" strike="noStrike" baseline="0" dirty="0" err="1">
                <a:solidFill>
                  <a:srgbClr val="231F20"/>
                </a:solidFill>
                <a:latin typeface="Courier"/>
              </a:rPr>
              <a:t>i</a:t>
            </a:r>
            <a:r>
              <a:rPr lang="en-IN" sz="1800" b="1" i="0" u="none" strike="noStrike" baseline="0" dirty="0">
                <a:solidFill>
                  <a:srgbClr val="231F20"/>
                </a:solidFill>
                <a:latin typeface="Courier"/>
              </a:rPr>
              <a:t>);</a:t>
            </a:r>
          </a:p>
          <a:p>
            <a:pPr marL="0" indent="0" algn="l">
              <a:buNone/>
            </a:pPr>
            <a:r>
              <a:rPr lang="sv-SE" sz="1800" b="1" i="0" u="none" strike="noStrike" baseline="0" dirty="0">
                <a:solidFill>
                  <a:srgbClr val="231F20"/>
                </a:solidFill>
                <a:latin typeface="Courier"/>
              </a:rPr>
              <a:t>System.out.println("Stack in mystack1:");</a:t>
            </a:r>
          </a:p>
          <a:p>
            <a:pPr marL="0" indent="0" algn="l">
              <a:buNone/>
            </a:pPr>
            <a:r>
              <a:rPr lang="nn-NO" sz="1800" b="1" i="0" u="none" strike="noStrike" baseline="0" dirty="0">
                <a:solidFill>
                  <a:srgbClr val="231F20"/>
                </a:solidFill>
                <a:latin typeface="Courier"/>
              </a:rPr>
              <a:t>for(int i=0; i&lt;10; i++)</a:t>
            </a:r>
          </a:p>
          <a:p>
            <a:pPr marL="0" indent="0" algn="l">
              <a:buNone/>
            </a:pPr>
            <a:r>
              <a:rPr lang="en-IN" sz="1800" b="1" i="0" u="none" strike="noStrike" baseline="0" dirty="0" err="1">
                <a:solidFill>
                  <a:srgbClr val="231F20"/>
                </a:solidFill>
                <a:latin typeface="Courier"/>
              </a:rPr>
              <a:t>System.out.println</a:t>
            </a:r>
            <a:r>
              <a:rPr lang="en-IN" sz="1800" b="1" i="0" u="none" strike="noStrike" baseline="0" dirty="0">
                <a:solidFill>
                  <a:srgbClr val="231F20"/>
                </a:solidFill>
                <a:latin typeface="Courier"/>
              </a:rPr>
              <a:t>(mystack1.pop());</a:t>
            </a:r>
          </a:p>
          <a:p>
            <a:pPr marL="0" indent="0" algn="l">
              <a:buNone/>
            </a:pPr>
            <a:r>
              <a:rPr lang="sv-SE" sz="1800" b="1" i="0" u="none" strike="noStrike" baseline="0" dirty="0">
                <a:solidFill>
                  <a:srgbClr val="231F20"/>
                </a:solidFill>
                <a:latin typeface="Courier"/>
              </a:rPr>
              <a:t>System.out.println("Stack in mystack2:");</a:t>
            </a:r>
          </a:p>
          <a:p>
            <a:pPr marL="0" indent="0" algn="l">
              <a:buNone/>
            </a:pPr>
            <a:r>
              <a:rPr lang="nn-NO" sz="1800" b="1" i="0" u="none" strike="noStrike" baseline="0" dirty="0">
                <a:solidFill>
                  <a:srgbClr val="231F20"/>
                </a:solidFill>
                <a:latin typeface="Courier"/>
              </a:rPr>
              <a:t>for(int i=0; i&lt;10; i++)</a:t>
            </a:r>
          </a:p>
          <a:p>
            <a:pPr marL="0" indent="0" algn="l">
              <a:buNone/>
            </a:pPr>
            <a:r>
              <a:rPr lang="en-IN" sz="1800" b="1" i="0" u="none" strike="noStrike" baseline="0" dirty="0" err="1">
                <a:solidFill>
                  <a:srgbClr val="231F20"/>
                </a:solidFill>
                <a:latin typeface="Courier"/>
              </a:rPr>
              <a:t>System.out.println</a:t>
            </a:r>
            <a:r>
              <a:rPr lang="en-IN" sz="1800" b="1" i="0" u="none" strike="noStrike" baseline="0" dirty="0">
                <a:solidFill>
                  <a:srgbClr val="231F20"/>
                </a:solidFill>
                <a:latin typeface="Courier"/>
              </a:rPr>
              <a:t>(mystack2.pop());</a:t>
            </a:r>
          </a:p>
          <a:p>
            <a:pPr marL="0" indent="0" algn="l">
              <a:buNone/>
            </a:pPr>
            <a:r>
              <a:rPr lang="en-IN" sz="1800" b="1" i="0" u="none" strike="noStrike" baseline="0" dirty="0">
                <a:solidFill>
                  <a:srgbClr val="231F20"/>
                </a:solidFill>
                <a:latin typeface="Courier"/>
              </a:rPr>
              <a:t>}</a:t>
            </a:r>
          </a:p>
          <a:p>
            <a:pPr marL="0" indent="0" algn="l">
              <a:buNone/>
            </a:pPr>
            <a:r>
              <a:rPr lang="en-IN" sz="1800" b="1" i="0" u="none" strike="noStrike" baseline="0" dirty="0">
                <a:solidFill>
                  <a:srgbClr val="231F20"/>
                </a:solidFill>
                <a:latin typeface="Courier"/>
              </a:rPr>
              <a:t>}</a:t>
            </a:r>
            <a:endParaRPr lang="en-IN" b="1" dirty="0"/>
          </a:p>
        </p:txBody>
      </p:sp>
    </p:spTree>
    <p:extLst>
      <p:ext uri="{BB962C8B-B14F-4D97-AF65-F5344CB8AC3E}">
        <p14:creationId xmlns:p14="http://schemas.microsoft.com/office/powerpoint/2010/main" val="3458235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8A296-537E-4D1F-8404-6557151A2892}"/>
              </a:ext>
            </a:extLst>
          </p:cNvPr>
          <p:cNvSpPr>
            <a:spLocks noGrp="1"/>
          </p:cNvSpPr>
          <p:nvPr>
            <p:ph type="title"/>
          </p:nvPr>
        </p:nvSpPr>
        <p:spPr/>
        <p:txBody>
          <a:bodyPr/>
          <a:lstStyle/>
          <a:p>
            <a:r>
              <a:rPr lang="en-IN" dirty="0"/>
              <a:t>Platform Independent</a:t>
            </a:r>
          </a:p>
        </p:txBody>
      </p:sp>
      <p:sp>
        <p:nvSpPr>
          <p:cNvPr id="3" name="Content Placeholder 2">
            <a:extLst>
              <a:ext uri="{FF2B5EF4-FFF2-40B4-BE49-F238E27FC236}">
                <a16:creationId xmlns:a16="http://schemas.microsoft.com/office/drawing/2014/main" id="{09289213-7430-4F4D-9639-E64A2878F8D3}"/>
              </a:ext>
            </a:extLst>
          </p:cNvPr>
          <p:cNvSpPr>
            <a:spLocks noGrp="1"/>
          </p:cNvSpPr>
          <p:nvPr>
            <p:ph idx="1"/>
          </p:nvPr>
        </p:nvSpPr>
        <p:spPr>
          <a:xfrm>
            <a:off x="838200" y="1378226"/>
            <a:ext cx="10717696" cy="4798737"/>
          </a:xfrm>
        </p:spPr>
        <p:txBody>
          <a:bodyPr>
            <a:normAutofit fontScale="85000" lnSpcReduction="20000"/>
          </a:bodyPr>
          <a:lstStyle/>
          <a:p>
            <a:pPr marL="514350" indent="-514350">
              <a:buFont typeface="+mj-lt"/>
              <a:buAutoNum type="arabicPeriod"/>
            </a:pPr>
            <a:r>
              <a:rPr lang="en-US" dirty="0"/>
              <a:t>Java is platform independent because it is different from other languages like C, C++, etc. which are compiled into platform specific machines while Java is a write once, run anywhere language. A platform is the hardware or software environment in which a program runs.</a:t>
            </a:r>
          </a:p>
          <a:p>
            <a:pPr marL="514350" indent="-514350">
              <a:buFont typeface="+mj-lt"/>
              <a:buAutoNum type="arabicPeriod"/>
            </a:pPr>
            <a:r>
              <a:rPr lang="en-US" dirty="0"/>
              <a:t>There are two types of platforms software-based and hardware-based. Java provides a software-based platform.</a:t>
            </a:r>
          </a:p>
          <a:p>
            <a:pPr marL="514350" indent="-514350">
              <a:buFont typeface="+mj-lt"/>
              <a:buAutoNum type="arabicPeriod"/>
            </a:pPr>
            <a:r>
              <a:rPr lang="en-US" dirty="0"/>
              <a:t>The Java platform differs from most other platforms in the sense that it is a software-based platform that runs on top of other hardware-based platforms. It has two components:</a:t>
            </a:r>
          </a:p>
          <a:p>
            <a:pPr marL="514350" indent="-514350">
              <a:buFont typeface="+mj-lt"/>
              <a:buAutoNum type="arabicPeriod"/>
            </a:pPr>
            <a:r>
              <a:rPr lang="en-US" dirty="0"/>
              <a:t>Runtime Environment</a:t>
            </a:r>
          </a:p>
          <a:p>
            <a:pPr marL="514350" indent="-514350">
              <a:buFont typeface="+mj-lt"/>
              <a:buAutoNum type="arabicPeriod"/>
            </a:pPr>
            <a:r>
              <a:rPr lang="en-US" dirty="0"/>
              <a:t>API(Application Programming Interface)</a:t>
            </a:r>
          </a:p>
          <a:p>
            <a:pPr marL="514350" indent="-514350">
              <a:buFont typeface="+mj-lt"/>
              <a:buAutoNum type="arabicPeriod"/>
            </a:pPr>
            <a:r>
              <a:rPr lang="en-US" dirty="0"/>
              <a:t>Java code can be executed on multiple platforms, for example, Windows, Linux, Sun Solaris, Mac/OS, etc. Java code is compiled by the compiler and converted into bytecode. This bytecode is a platform-independent code because it can be run on multiple platforms, i.e., Write Once and Run Anywhere (WORA).</a:t>
            </a:r>
            <a:endParaRPr lang="en-IN" dirty="0"/>
          </a:p>
        </p:txBody>
      </p:sp>
    </p:spTree>
    <p:extLst>
      <p:ext uri="{BB962C8B-B14F-4D97-AF65-F5344CB8AC3E}">
        <p14:creationId xmlns:p14="http://schemas.microsoft.com/office/powerpoint/2010/main" val="248592734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2BC81F-DD8B-4E26-B61E-D29D87EA952A}"/>
              </a:ext>
            </a:extLst>
          </p:cNvPr>
          <p:cNvSpPr>
            <a:spLocks noGrp="1"/>
          </p:cNvSpPr>
          <p:nvPr>
            <p:ph sz="half" idx="1"/>
          </p:nvPr>
        </p:nvSpPr>
        <p:spPr>
          <a:xfrm>
            <a:off x="838200" y="503583"/>
            <a:ext cx="5181600" cy="5673380"/>
          </a:xfrm>
        </p:spPr>
        <p:txBody>
          <a:bodyPr>
            <a:normAutofit fontScale="92500" lnSpcReduction="10000"/>
          </a:bodyPr>
          <a:lstStyle/>
          <a:p>
            <a:pPr marL="0" indent="0" algn="ctr">
              <a:buNone/>
            </a:pPr>
            <a:r>
              <a:rPr lang="en-US" dirty="0"/>
              <a:t>This program generates the following output:</a:t>
            </a:r>
          </a:p>
          <a:p>
            <a:pPr marL="0" indent="0" algn="ctr">
              <a:buNone/>
            </a:pPr>
            <a:r>
              <a:rPr lang="en-US" dirty="0"/>
              <a:t>Stack in mystack1: </a:t>
            </a:r>
          </a:p>
          <a:p>
            <a:pPr marL="0" indent="0" algn="ctr">
              <a:buNone/>
            </a:pPr>
            <a:r>
              <a:rPr lang="en-US" dirty="0"/>
              <a:t>9</a:t>
            </a:r>
          </a:p>
          <a:p>
            <a:pPr marL="0" indent="0" algn="ctr">
              <a:buNone/>
            </a:pPr>
            <a:r>
              <a:rPr lang="en-US" dirty="0"/>
              <a:t>8</a:t>
            </a:r>
          </a:p>
          <a:p>
            <a:pPr marL="0" indent="0" algn="ctr">
              <a:buNone/>
            </a:pPr>
            <a:r>
              <a:rPr lang="en-US" dirty="0"/>
              <a:t>7</a:t>
            </a:r>
          </a:p>
          <a:p>
            <a:pPr marL="0" indent="0" algn="ctr">
              <a:buNone/>
            </a:pPr>
            <a:r>
              <a:rPr lang="en-US" dirty="0"/>
              <a:t>6</a:t>
            </a:r>
          </a:p>
          <a:p>
            <a:pPr marL="0" indent="0" algn="ctr">
              <a:buNone/>
            </a:pPr>
            <a:r>
              <a:rPr lang="en-US" dirty="0"/>
              <a:t>5</a:t>
            </a:r>
          </a:p>
          <a:p>
            <a:pPr marL="0" indent="0" algn="ctr">
              <a:buNone/>
            </a:pPr>
            <a:r>
              <a:rPr lang="en-US" dirty="0"/>
              <a:t>4</a:t>
            </a:r>
          </a:p>
          <a:p>
            <a:pPr marL="0" indent="0" algn="ctr">
              <a:buNone/>
            </a:pPr>
            <a:r>
              <a:rPr lang="en-US" dirty="0"/>
              <a:t>3</a:t>
            </a:r>
          </a:p>
          <a:p>
            <a:pPr marL="0" indent="0" algn="ctr">
              <a:buNone/>
            </a:pPr>
            <a:r>
              <a:rPr lang="en-US" dirty="0"/>
              <a:t>2</a:t>
            </a:r>
          </a:p>
          <a:p>
            <a:pPr marL="0" indent="0" algn="ctr">
              <a:buNone/>
            </a:pPr>
            <a:r>
              <a:rPr lang="en-US" dirty="0"/>
              <a:t>1</a:t>
            </a:r>
          </a:p>
          <a:p>
            <a:pPr marL="0" indent="0" algn="ctr">
              <a:buNone/>
            </a:pPr>
            <a:r>
              <a:rPr lang="en-US" dirty="0"/>
              <a:t>0</a:t>
            </a:r>
          </a:p>
          <a:p>
            <a:pPr marL="0" indent="0">
              <a:buNone/>
            </a:pPr>
            <a:endParaRPr lang="en-IN" dirty="0"/>
          </a:p>
        </p:txBody>
      </p:sp>
      <p:sp>
        <p:nvSpPr>
          <p:cNvPr id="4" name="Content Placeholder 3">
            <a:extLst>
              <a:ext uri="{FF2B5EF4-FFF2-40B4-BE49-F238E27FC236}">
                <a16:creationId xmlns:a16="http://schemas.microsoft.com/office/drawing/2014/main" id="{F2310A8B-B4A8-40A1-A084-2D2087E59A3D}"/>
              </a:ext>
            </a:extLst>
          </p:cNvPr>
          <p:cNvSpPr>
            <a:spLocks noGrp="1"/>
          </p:cNvSpPr>
          <p:nvPr>
            <p:ph sz="half" idx="2"/>
          </p:nvPr>
        </p:nvSpPr>
        <p:spPr>
          <a:xfrm>
            <a:off x="6172200" y="503583"/>
            <a:ext cx="5181600" cy="5673380"/>
          </a:xfrm>
        </p:spPr>
        <p:txBody>
          <a:bodyPr>
            <a:normAutofit fontScale="92500" lnSpcReduction="10000"/>
          </a:bodyPr>
          <a:lstStyle/>
          <a:p>
            <a:pPr marL="0" indent="0" algn="ctr">
              <a:buNone/>
            </a:pPr>
            <a:r>
              <a:rPr lang="en-IN" dirty="0"/>
              <a:t>Stack in mystack2:</a:t>
            </a:r>
          </a:p>
          <a:p>
            <a:pPr marL="0" indent="0" algn="ctr">
              <a:buNone/>
            </a:pPr>
            <a:r>
              <a:rPr lang="en-IN" dirty="0"/>
              <a:t>19</a:t>
            </a:r>
          </a:p>
          <a:p>
            <a:pPr marL="0" indent="0" algn="ctr">
              <a:buNone/>
            </a:pPr>
            <a:r>
              <a:rPr lang="en-IN" dirty="0"/>
              <a:t>18</a:t>
            </a:r>
          </a:p>
          <a:p>
            <a:pPr marL="0" indent="0" algn="ctr">
              <a:buNone/>
            </a:pPr>
            <a:r>
              <a:rPr lang="en-IN" dirty="0"/>
              <a:t>17</a:t>
            </a:r>
          </a:p>
          <a:p>
            <a:pPr marL="0" indent="0" algn="ctr">
              <a:buNone/>
            </a:pPr>
            <a:r>
              <a:rPr lang="en-IN" dirty="0"/>
              <a:t>16</a:t>
            </a:r>
          </a:p>
          <a:p>
            <a:pPr marL="0" indent="0" algn="ctr">
              <a:buNone/>
            </a:pPr>
            <a:r>
              <a:rPr lang="en-IN" dirty="0"/>
              <a:t>15</a:t>
            </a:r>
          </a:p>
          <a:p>
            <a:pPr marL="0" indent="0" algn="ctr">
              <a:buNone/>
            </a:pPr>
            <a:r>
              <a:rPr lang="en-IN" dirty="0"/>
              <a:t>14</a:t>
            </a:r>
          </a:p>
          <a:p>
            <a:pPr marL="0" indent="0" algn="ctr">
              <a:buNone/>
            </a:pPr>
            <a:r>
              <a:rPr lang="en-IN" dirty="0"/>
              <a:t>13</a:t>
            </a:r>
          </a:p>
          <a:p>
            <a:pPr marL="0" indent="0" algn="ctr">
              <a:buNone/>
            </a:pPr>
            <a:r>
              <a:rPr lang="en-IN" dirty="0"/>
              <a:t>12</a:t>
            </a:r>
          </a:p>
          <a:p>
            <a:pPr marL="0" indent="0" algn="ctr">
              <a:buNone/>
            </a:pPr>
            <a:r>
              <a:rPr lang="en-IN" dirty="0"/>
              <a:t>11</a:t>
            </a:r>
          </a:p>
          <a:p>
            <a:pPr marL="0" indent="0" algn="ctr">
              <a:buNone/>
            </a:pPr>
            <a:r>
              <a:rPr lang="en-IN" dirty="0"/>
              <a:t>10</a:t>
            </a:r>
          </a:p>
          <a:p>
            <a:pPr marL="0" indent="0">
              <a:buNone/>
            </a:pPr>
            <a:endParaRPr lang="en-IN" dirty="0"/>
          </a:p>
        </p:txBody>
      </p:sp>
    </p:spTree>
    <p:extLst>
      <p:ext uri="{BB962C8B-B14F-4D97-AF65-F5344CB8AC3E}">
        <p14:creationId xmlns:p14="http://schemas.microsoft.com/office/powerpoint/2010/main" val="20465736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37275-5630-414D-B20C-D18B50E69642}"/>
              </a:ext>
            </a:extLst>
          </p:cNvPr>
          <p:cNvSpPr>
            <a:spLocks noGrp="1"/>
          </p:cNvSpPr>
          <p:nvPr>
            <p:ph type="title"/>
          </p:nvPr>
        </p:nvSpPr>
        <p:spPr/>
        <p:txBody>
          <a:bodyPr/>
          <a:lstStyle/>
          <a:p>
            <a:r>
              <a:rPr lang="en-IN" sz="1800" b="1" i="0" u="none" strike="noStrike" baseline="0" dirty="0">
                <a:latin typeface="FranklinGothic-DemiCnd"/>
              </a:rPr>
              <a:t>Overloading Methods</a:t>
            </a:r>
            <a:endParaRPr lang="en-IN" dirty="0"/>
          </a:p>
        </p:txBody>
      </p:sp>
      <p:sp>
        <p:nvSpPr>
          <p:cNvPr id="3" name="Content Placeholder 2">
            <a:extLst>
              <a:ext uri="{FF2B5EF4-FFF2-40B4-BE49-F238E27FC236}">
                <a16:creationId xmlns:a16="http://schemas.microsoft.com/office/drawing/2014/main" id="{43936B2B-7909-4D2E-8A41-06066EBCD680}"/>
              </a:ext>
            </a:extLst>
          </p:cNvPr>
          <p:cNvSpPr>
            <a:spLocks noGrp="1"/>
          </p:cNvSpPr>
          <p:nvPr>
            <p:ph sz="half" idx="1"/>
          </p:nvPr>
        </p:nvSpPr>
        <p:spPr/>
        <p:txBody>
          <a:bodyPr>
            <a:normAutofit fontScale="77500" lnSpcReduction="20000"/>
          </a:bodyPr>
          <a:lstStyle/>
          <a:p>
            <a:r>
              <a:rPr lang="en-US" dirty="0"/>
              <a:t>In Java it is possible to define two or more methods within the same class that share the same name, as long as their parameter declarations are different. </a:t>
            </a:r>
          </a:p>
          <a:p>
            <a:r>
              <a:rPr lang="en-US" dirty="0"/>
              <a:t>When this is the case, the methods are said to be overloaded, and the process is referred to as method overloading. </a:t>
            </a:r>
          </a:p>
          <a:p>
            <a:r>
              <a:rPr lang="en-US" dirty="0"/>
              <a:t>Method overloading is one of the ways that Java supports polymorphism. </a:t>
            </a:r>
          </a:p>
          <a:p>
            <a:r>
              <a:rPr lang="en-US" dirty="0"/>
              <a:t>If you have never used a language that allows the overloading of methods, then the concept may seem strange at first.</a:t>
            </a:r>
            <a:endParaRPr lang="en-IN" dirty="0"/>
          </a:p>
        </p:txBody>
      </p:sp>
      <p:sp>
        <p:nvSpPr>
          <p:cNvPr id="4" name="Content Placeholder 3">
            <a:extLst>
              <a:ext uri="{FF2B5EF4-FFF2-40B4-BE49-F238E27FC236}">
                <a16:creationId xmlns:a16="http://schemas.microsoft.com/office/drawing/2014/main" id="{6AA529C8-9F3A-42EA-836A-73C01F377AC8}"/>
              </a:ext>
            </a:extLst>
          </p:cNvPr>
          <p:cNvSpPr>
            <a:spLocks noGrp="1"/>
          </p:cNvSpPr>
          <p:nvPr>
            <p:ph sz="half" idx="2"/>
          </p:nvPr>
        </p:nvSpPr>
        <p:spPr>
          <a:xfrm>
            <a:off x="6172200" y="1825624"/>
            <a:ext cx="5701748" cy="5032375"/>
          </a:xfrm>
        </p:spPr>
        <p:txBody>
          <a:bodyPr>
            <a:normAutofit fontScale="77500" lnSpcReduction="20000"/>
          </a:bodyPr>
          <a:lstStyle/>
          <a:p>
            <a:r>
              <a:rPr lang="en-US" dirty="0"/>
              <a:t>When an overloaded method is invoked, Java uses the type and/or number of arguments as its guide to determine which version of the overloaded method to actually call. </a:t>
            </a:r>
          </a:p>
          <a:p>
            <a:r>
              <a:rPr lang="en-US" dirty="0"/>
              <a:t>Thus, overloaded methods must differ in the type and/or number of their parameters.</a:t>
            </a:r>
          </a:p>
          <a:p>
            <a:r>
              <a:rPr lang="en-US" dirty="0"/>
              <a:t>While overloaded methods may have different return types, the return type alone is insufficient to distinguish two versions of a method. </a:t>
            </a:r>
          </a:p>
          <a:p>
            <a:pPr marL="0" indent="0" algn="l">
              <a:buNone/>
            </a:pPr>
            <a:r>
              <a:rPr lang="en-US" dirty="0"/>
              <a:t>When Java encounters a call to an overloaded method, it simply executes the version of the method whose parameters match the arguments used in the call. </a:t>
            </a:r>
          </a:p>
        </p:txBody>
      </p:sp>
    </p:spTree>
    <p:extLst>
      <p:ext uri="{BB962C8B-B14F-4D97-AF65-F5344CB8AC3E}">
        <p14:creationId xmlns:p14="http://schemas.microsoft.com/office/powerpoint/2010/main" val="260770784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87D728-E898-480E-9995-9D954B40231B}"/>
              </a:ext>
            </a:extLst>
          </p:cNvPr>
          <p:cNvSpPr>
            <a:spLocks noGrp="1"/>
          </p:cNvSpPr>
          <p:nvPr>
            <p:ph sz="half" idx="1"/>
          </p:nvPr>
        </p:nvSpPr>
        <p:spPr>
          <a:xfrm>
            <a:off x="477078" y="145774"/>
            <a:ext cx="5542722" cy="6031189"/>
          </a:xfrm>
        </p:spPr>
        <p:txBody>
          <a:bodyPr>
            <a:normAutofit lnSpcReduction="10000"/>
          </a:bodyPr>
          <a:lstStyle/>
          <a:p>
            <a:pPr marL="0" indent="0">
              <a:buNone/>
            </a:pPr>
            <a:r>
              <a:rPr lang="en-IN" sz="1500" b="1" dirty="0"/>
              <a:t>class </a:t>
            </a:r>
            <a:r>
              <a:rPr lang="en-IN" sz="1500" b="1" dirty="0" err="1"/>
              <a:t>OverloadDemo</a:t>
            </a:r>
            <a:r>
              <a:rPr lang="en-IN" sz="1500" b="1" dirty="0"/>
              <a:t> {</a:t>
            </a:r>
          </a:p>
          <a:p>
            <a:pPr marL="0" indent="0">
              <a:buNone/>
            </a:pPr>
            <a:r>
              <a:rPr lang="en-IN" sz="1500" b="1" dirty="0"/>
              <a:t>void test() {</a:t>
            </a:r>
          </a:p>
          <a:p>
            <a:pPr marL="0" indent="0">
              <a:buNone/>
            </a:pPr>
            <a:r>
              <a:rPr lang="en-IN" sz="1500" b="1" dirty="0" err="1"/>
              <a:t>System.out.println</a:t>
            </a:r>
            <a:r>
              <a:rPr lang="en-IN" sz="1500" b="1" dirty="0"/>
              <a:t>("No parameters");</a:t>
            </a:r>
          </a:p>
          <a:p>
            <a:pPr marL="0" indent="0">
              <a:buNone/>
            </a:pPr>
            <a:r>
              <a:rPr lang="en-IN" sz="1500" b="1" dirty="0"/>
              <a:t>}</a:t>
            </a:r>
          </a:p>
          <a:p>
            <a:pPr marL="0" indent="0">
              <a:buNone/>
            </a:pPr>
            <a:r>
              <a:rPr lang="en-IN" sz="1500" b="1" dirty="0"/>
              <a:t>// Overload test for one integer parameter.</a:t>
            </a:r>
          </a:p>
          <a:p>
            <a:pPr marL="0" indent="0">
              <a:buNone/>
            </a:pPr>
            <a:r>
              <a:rPr lang="en-IN" sz="1500" b="1" dirty="0"/>
              <a:t>void test(int a) {</a:t>
            </a:r>
          </a:p>
          <a:p>
            <a:pPr marL="0" indent="0">
              <a:buNone/>
            </a:pPr>
            <a:r>
              <a:rPr lang="en-IN" sz="1500" b="1" dirty="0" err="1"/>
              <a:t>System.out.println</a:t>
            </a:r>
            <a:r>
              <a:rPr lang="en-IN" sz="1500" b="1" dirty="0"/>
              <a:t>("a: " + a);</a:t>
            </a:r>
          </a:p>
          <a:p>
            <a:pPr marL="0" indent="0" algn="l">
              <a:buNone/>
            </a:pPr>
            <a:r>
              <a:rPr lang="en-IN" sz="1500" b="1" dirty="0"/>
              <a:t>}</a:t>
            </a:r>
            <a:r>
              <a:rPr lang="en-US" sz="1500" b="1" i="0" u="none" strike="noStrike" baseline="0" dirty="0">
                <a:solidFill>
                  <a:srgbClr val="231F20"/>
                </a:solidFill>
                <a:latin typeface="Courier"/>
              </a:rPr>
              <a:t> // Overload test for two integer parameters.</a:t>
            </a:r>
          </a:p>
          <a:p>
            <a:pPr marL="0" indent="0" algn="l">
              <a:buNone/>
            </a:pPr>
            <a:r>
              <a:rPr lang="en-US" sz="1500" b="1" i="0" u="none" strike="noStrike" baseline="0" dirty="0">
                <a:solidFill>
                  <a:srgbClr val="231F20"/>
                </a:solidFill>
                <a:latin typeface="Courier"/>
              </a:rPr>
              <a:t>void test(int a, int b) {</a:t>
            </a:r>
          </a:p>
          <a:p>
            <a:pPr marL="0" indent="0" algn="l">
              <a:buNone/>
            </a:pPr>
            <a:r>
              <a:rPr lang="en-US" sz="1500" b="1" i="0" u="none" strike="noStrike" baseline="0" dirty="0" err="1">
                <a:solidFill>
                  <a:srgbClr val="231F20"/>
                </a:solidFill>
                <a:latin typeface="Courier"/>
              </a:rPr>
              <a:t>System.out.println</a:t>
            </a:r>
            <a:r>
              <a:rPr lang="en-US" sz="1500" b="1" i="0" u="none" strike="noStrike" baseline="0" dirty="0">
                <a:solidFill>
                  <a:srgbClr val="231F20"/>
                </a:solidFill>
                <a:latin typeface="Courier"/>
              </a:rPr>
              <a:t>("a and b: " + a + " " + b);</a:t>
            </a:r>
          </a:p>
          <a:p>
            <a:pPr marL="0" indent="0" algn="l">
              <a:buNone/>
            </a:pPr>
            <a:r>
              <a:rPr lang="en-IN" sz="1500" b="1" i="0" u="none" strike="noStrike" baseline="0" dirty="0">
                <a:solidFill>
                  <a:srgbClr val="231F20"/>
                </a:solidFill>
                <a:latin typeface="Courier"/>
              </a:rPr>
              <a:t>}</a:t>
            </a:r>
          </a:p>
          <a:p>
            <a:pPr marL="0" indent="0" algn="l">
              <a:buNone/>
            </a:pPr>
            <a:r>
              <a:rPr lang="en-US" sz="1500" b="1" i="0" u="none" strike="noStrike" baseline="0" dirty="0">
                <a:solidFill>
                  <a:srgbClr val="231F20"/>
                </a:solidFill>
                <a:latin typeface="Courier"/>
              </a:rPr>
              <a:t>// overload test for a double parameter</a:t>
            </a:r>
          </a:p>
          <a:p>
            <a:pPr marL="0" indent="0" algn="l">
              <a:buNone/>
            </a:pPr>
            <a:r>
              <a:rPr lang="en-IN" sz="1500" b="1" i="0" u="none" strike="noStrike" baseline="0" dirty="0">
                <a:solidFill>
                  <a:srgbClr val="231F20"/>
                </a:solidFill>
                <a:latin typeface="Courier"/>
              </a:rPr>
              <a:t>double test(double a) {</a:t>
            </a:r>
          </a:p>
          <a:p>
            <a:pPr marL="0" indent="0" algn="l">
              <a:buNone/>
            </a:pPr>
            <a:r>
              <a:rPr lang="en-IN" sz="1500" b="1" i="0" u="none" strike="noStrike" baseline="0" dirty="0" err="1">
                <a:solidFill>
                  <a:srgbClr val="231F20"/>
                </a:solidFill>
                <a:latin typeface="Courier"/>
              </a:rPr>
              <a:t>System.out.println</a:t>
            </a:r>
            <a:r>
              <a:rPr lang="en-IN" sz="1500" b="1" i="0" u="none" strike="noStrike" baseline="0" dirty="0">
                <a:solidFill>
                  <a:srgbClr val="231F20"/>
                </a:solidFill>
                <a:latin typeface="Courier"/>
              </a:rPr>
              <a:t>("double a: " + a);</a:t>
            </a:r>
          </a:p>
          <a:p>
            <a:pPr marL="0" indent="0" algn="l">
              <a:buNone/>
            </a:pPr>
            <a:r>
              <a:rPr lang="en-IN" sz="1500" b="1" i="0" u="none" strike="noStrike" baseline="0" dirty="0">
                <a:solidFill>
                  <a:srgbClr val="231F20"/>
                </a:solidFill>
                <a:latin typeface="Courier"/>
              </a:rPr>
              <a:t>return a*a;</a:t>
            </a:r>
          </a:p>
          <a:p>
            <a:pPr marL="0" indent="0" algn="l">
              <a:buNone/>
            </a:pPr>
            <a:r>
              <a:rPr lang="en-IN" sz="1500" b="1" i="0" u="none" strike="noStrike" baseline="0" dirty="0">
                <a:solidFill>
                  <a:srgbClr val="231F20"/>
                </a:solidFill>
                <a:latin typeface="Courier"/>
              </a:rPr>
              <a:t>} }</a:t>
            </a:r>
            <a:endParaRPr lang="en-IN" sz="1500" b="1" dirty="0"/>
          </a:p>
        </p:txBody>
      </p:sp>
      <p:sp>
        <p:nvSpPr>
          <p:cNvPr id="4" name="Content Placeholder 3">
            <a:extLst>
              <a:ext uri="{FF2B5EF4-FFF2-40B4-BE49-F238E27FC236}">
                <a16:creationId xmlns:a16="http://schemas.microsoft.com/office/drawing/2014/main" id="{36F27DAB-325D-465F-9F6A-33B75C024E17}"/>
              </a:ext>
            </a:extLst>
          </p:cNvPr>
          <p:cNvSpPr>
            <a:spLocks noGrp="1"/>
          </p:cNvSpPr>
          <p:nvPr>
            <p:ph sz="half" idx="2"/>
          </p:nvPr>
        </p:nvSpPr>
        <p:spPr>
          <a:xfrm>
            <a:off x="6172199" y="145774"/>
            <a:ext cx="5542721" cy="6453809"/>
          </a:xfrm>
        </p:spPr>
        <p:txBody>
          <a:bodyPr>
            <a:normAutofit lnSpcReduction="10000"/>
          </a:bodyPr>
          <a:lstStyle/>
          <a:p>
            <a:pPr marL="0" indent="0" algn="l">
              <a:buNone/>
            </a:pPr>
            <a:r>
              <a:rPr lang="en-IN" sz="1800" b="1" i="0" u="none" strike="noStrike" baseline="0" dirty="0">
                <a:solidFill>
                  <a:srgbClr val="231F20"/>
                </a:solidFill>
                <a:latin typeface="Courier"/>
              </a:rPr>
              <a:t>class Overload {</a:t>
            </a:r>
          </a:p>
          <a:p>
            <a:pPr marL="0" indent="0" algn="l">
              <a:buNone/>
            </a:pPr>
            <a:r>
              <a:rPr lang="en-US" sz="1800" b="1" i="0" u="none" strike="noStrike" baseline="0" dirty="0">
                <a:solidFill>
                  <a:srgbClr val="231F20"/>
                </a:solidFill>
                <a:latin typeface="Courier"/>
              </a:rPr>
              <a:t>public static void main(String </a:t>
            </a:r>
            <a:r>
              <a:rPr lang="en-US" sz="1800" b="1" i="0" u="none" strike="noStrike" baseline="0" dirty="0" err="1">
                <a:solidFill>
                  <a:srgbClr val="231F20"/>
                </a:solidFill>
                <a:latin typeface="Courier"/>
              </a:rPr>
              <a:t>args</a:t>
            </a:r>
            <a:r>
              <a:rPr lang="en-US" sz="1800" b="1" i="0" u="none" strike="noStrike" baseline="0" dirty="0">
                <a:solidFill>
                  <a:srgbClr val="231F20"/>
                </a:solidFill>
                <a:latin typeface="Courier"/>
              </a:rPr>
              <a:t>[]) {</a:t>
            </a:r>
          </a:p>
          <a:p>
            <a:pPr marL="0" indent="0" algn="l">
              <a:buNone/>
            </a:pPr>
            <a:r>
              <a:rPr lang="en-IN" sz="1800" b="1" i="0" u="none" strike="noStrike" baseline="0" dirty="0" err="1">
                <a:solidFill>
                  <a:srgbClr val="231F20"/>
                </a:solidFill>
                <a:latin typeface="Courier"/>
              </a:rPr>
              <a:t>OverloadDemo</a:t>
            </a:r>
            <a:r>
              <a:rPr lang="en-IN" sz="1800" b="1" i="0" u="none" strike="noStrike" baseline="0" dirty="0">
                <a:solidFill>
                  <a:srgbClr val="231F20"/>
                </a:solidFill>
                <a:latin typeface="Courier"/>
              </a:rPr>
              <a:t> </a:t>
            </a:r>
            <a:r>
              <a:rPr lang="en-IN" sz="1800" b="1" i="0" u="none" strike="noStrike" baseline="0" dirty="0" err="1">
                <a:solidFill>
                  <a:srgbClr val="231F20"/>
                </a:solidFill>
                <a:latin typeface="Courier"/>
              </a:rPr>
              <a:t>ob</a:t>
            </a:r>
            <a:r>
              <a:rPr lang="en-IN" sz="1800" b="1" i="0" u="none" strike="noStrike" baseline="0" dirty="0">
                <a:solidFill>
                  <a:srgbClr val="231F20"/>
                </a:solidFill>
                <a:latin typeface="Courier"/>
              </a:rPr>
              <a:t> = new </a:t>
            </a:r>
            <a:r>
              <a:rPr lang="en-IN" sz="1800" b="1" i="0" u="none" strike="noStrike" baseline="0" dirty="0" err="1">
                <a:solidFill>
                  <a:srgbClr val="231F20"/>
                </a:solidFill>
                <a:latin typeface="Courier"/>
              </a:rPr>
              <a:t>OverloadDemo</a:t>
            </a:r>
            <a:r>
              <a:rPr lang="en-IN" sz="1800" b="1" i="0" u="none" strike="noStrike" baseline="0" dirty="0">
                <a:solidFill>
                  <a:srgbClr val="231F20"/>
                </a:solidFill>
                <a:latin typeface="Courier"/>
              </a:rPr>
              <a:t>();</a:t>
            </a:r>
          </a:p>
          <a:p>
            <a:pPr marL="0" indent="0" algn="l">
              <a:buNone/>
            </a:pPr>
            <a:r>
              <a:rPr lang="en-IN" sz="1800" b="1" i="0" u="none" strike="noStrike" baseline="0" dirty="0">
                <a:solidFill>
                  <a:srgbClr val="231F20"/>
                </a:solidFill>
                <a:latin typeface="Courier"/>
              </a:rPr>
              <a:t>double result;</a:t>
            </a:r>
          </a:p>
          <a:p>
            <a:pPr marL="0" indent="0" algn="l">
              <a:buNone/>
            </a:pPr>
            <a:r>
              <a:rPr lang="en-US" sz="1800" b="1" i="0" u="none" strike="noStrike" baseline="0" dirty="0">
                <a:solidFill>
                  <a:srgbClr val="231F20"/>
                </a:solidFill>
                <a:latin typeface="Courier"/>
              </a:rPr>
              <a:t>// call all versions of test()</a:t>
            </a:r>
          </a:p>
          <a:p>
            <a:pPr marL="0" indent="0" algn="l">
              <a:buNone/>
            </a:pPr>
            <a:r>
              <a:rPr lang="en-IN" sz="1800" b="1" i="0" u="none" strike="noStrike" baseline="0" dirty="0" err="1">
                <a:solidFill>
                  <a:srgbClr val="231F20"/>
                </a:solidFill>
                <a:latin typeface="Courier"/>
              </a:rPr>
              <a:t>ob.test</a:t>
            </a:r>
            <a:r>
              <a:rPr lang="en-IN" sz="1800" b="1" i="0" u="none" strike="noStrike" baseline="0" dirty="0">
                <a:solidFill>
                  <a:srgbClr val="231F20"/>
                </a:solidFill>
                <a:latin typeface="Courier"/>
              </a:rPr>
              <a:t>();</a:t>
            </a:r>
          </a:p>
          <a:p>
            <a:pPr marL="0" indent="0" algn="l">
              <a:buNone/>
            </a:pPr>
            <a:r>
              <a:rPr lang="en-IN" sz="1800" b="1" i="0" u="none" strike="noStrike" baseline="0" dirty="0" err="1">
                <a:solidFill>
                  <a:srgbClr val="231F20"/>
                </a:solidFill>
                <a:latin typeface="Courier"/>
              </a:rPr>
              <a:t>ob.test</a:t>
            </a:r>
            <a:r>
              <a:rPr lang="en-IN" sz="1800" b="1" i="0" u="none" strike="noStrike" baseline="0" dirty="0">
                <a:solidFill>
                  <a:srgbClr val="231F20"/>
                </a:solidFill>
                <a:latin typeface="Courier"/>
              </a:rPr>
              <a:t>(10);</a:t>
            </a:r>
          </a:p>
          <a:p>
            <a:pPr marL="0" indent="0" algn="l">
              <a:buNone/>
            </a:pPr>
            <a:r>
              <a:rPr lang="en-IN" sz="1800" b="1" i="0" u="none" strike="noStrike" baseline="0" dirty="0" err="1">
                <a:solidFill>
                  <a:srgbClr val="231F20"/>
                </a:solidFill>
                <a:latin typeface="Courier"/>
              </a:rPr>
              <a:t>ob.test</a:t>
            </a:r>
            <a:r>
              <a:rPr lang="en-IN" sz="1800" b="1" i="0" u="none" strike="noStrike" baseline="0" dirty="0">
                <a:solidFill>
                  <a:srgbClr val="231F20"/>
                </a:solidFill>
                <a:latin typeface="Courier"/>
              </a:rPr>
              <a:t>(10, 20);</a:t>
            </a:r>
          </a:p>
          <a:p>
            <a:pPr marL="0" indent="0" algn="l">
              <a:buNone/>
            </a:pPr>
            <a:r>
              <a:rPr lang="en-IN" sz="1800" b="1" i="0" u="none" strike="noStrike" baseline="0" dirty="0">
                <a:solidFill>
                  <a:srgbClr val="231F20"/>
                </a:solidFill>
                <a:latin typeface="Courier"/>
              </a:rPr>
              <a:t>result = </a:t>
            </a:r>
            <a:r>
              <a:rPr lang="en-IN" sz="1800" b="1" i="0" u="none" strike="noStrike" baseline="0" dirty="0" err="1">
                <a:solidFill>
                  <a:srgbClr val="231F20"/>
                </a:solidFill>
                <a:latin typeface="Courier"/>
              </a:rPr>
              <a:t>ob.test</a:t>
            </a:r>
            <a:r>
              <a:rPr lang="en-IN" sz="1800" b="1" i="0" u="none" strike="noStrike" baseline="0" dirty="0">
                <a:solidFill>
                  <a:srgbClr val="231F20"/>
                </a:solidFill>
                <a:latin typeface="Courier"/>
              </a:rPr>
              <a:t>(123.25);</a:t>
            </a:r>
          </a:p>
          <a:p>
            <a:pPr marL="0" indent="0" algn="l">
              <a:buNone/>
            </a:pPr>
            <a:r>
              <a:rPr lang="en-US" sz="1800" b="1" i="0" u="none" strike="noStrike" baseline="0" dirty="0" err="1">
                <a:solidFill>
                  <a:srgbClr val="231F20"/>
                </a:solidFill>
                <a:latin typeface="Courier"/>
              </a:rPr>
              <a:t>System.out.println</a:t>
            </a:r>
            <a:r>
              <a:rPr lang="en-US" sz="1800" b="1" i="0" u="none" strike="noStrike" baseline="0" dirty="0">
                <a:solidFill>
                  <a:srgbClr val="231F20"/>
                </a:solidFill>
                <a:latin typeface="Courier"/>
              </a:rPr>
              <a:t>("Result of </a:t>
            </a:r>
            <a:r>
              <a:rPr lang="en-US" sz="1800" b="1" i="0" u="none" strike="noStrike" baseline="0" dirty="0" err="1">
                <a:solidFill>
                  <a:srgbClr val="231F20"/>
                </a:solidFill>
                <a:latin typeface="Courier"/>
              </a:rPr>
              <a:t>ob.test</a:t>
            </a:r>
            <a:r>
              <a:rPr lang="en-US" sz="1800" b="1" i="0" u="none" strike="noStrike" baseline="0" dirty="0">
                <a:solidFill>
                  <a:srgbClr val="231F20"/>
                </a:solidFill>
                <a:latin typeface="Courier"/>
              </a:rPr>
              <a:t>(123.25): " + result);</a:t>
            </a:r>
          </a:p>
          <a:p>
            <a:pPr marL="0" indent="0" algn="l">
              <a:buNone/>
            </a:pPr>
            <a:r>
              <a:rPr lang="en-IN" sz="1800" b="1" i="0" u="none" strike="noStrike" baseline="0" dirty="0">
                <a:solidFill>
                  <a:srgbClr val="231F20"/>
                </a:solidFill>
                <a:latin typeface="Courier"/>
              </a:rPr>
              <a:t>} }</a:t>
            </a:r>
          </a:p>
          <a:p>
            <a:pPr marL="0" indent="0" algn="l">
              <a:buNone/>
            </a:pPr>
            <a:r>
              <a:rPr lang="en-US" sz="1800" b="1" i="0" u="none" strike="noStrike" baseline="0" dirty="0">
                <a:solidFill>
                  <a:srgbClr val="000000"/>
                </a:solidFill>
                <a:latin typeface="Palatino-Roman"/>
              </a:rPr>
              <a:t>This program generates the following output:</a:t>
            </a:r>
          </a:p>
          <a:p>
            <a:pPr marL="0" indent="0" algn="l">
              <a:buNone/>
            </a:pPr>
            <a:r>
              <a:rPr lang="en-IN" sz="1800" b="1" i="0" u="none" strike="noStrike" baseline="0" dirty="0">
                <a:solidFill>
                  <a:srgbClr val="000000"/>
                </a:solidFill>
                <a:latin typeface="Courier"/>
              </a:rPr>
              <a:t>No parameters</a:t>
            </a:r>
          </a:p>
          <a:p>
            <a:pPr marL="0" indent="0" algn="l">
              <a:buNone/>
            </a:pPr>
            <a:r>
              <a:rPr lang="en-IN" sz="1800" b="1" i="0" u="none" strike="noStrike" baseline="0" dirty="0">
                <a:solidFill>
                  <a:srgbClr val="000000"/>
                </a:solidFill>
                <a:latin typeface="Courier"/>
              </a:rPr>
              <a:t>a: 10</a:t>
            </a:r>
          </a:p>
          <a:p>
            <a:pPr marL="0" indent="0" algn="l">
              <a:buNone/>
            </a:pPr>
            <a:r>
              <a:rPr lang="en-US" sz="1800" b="1" i="0" u="none" strike="noStrike" baseline="0" dirty="0">
                <a:solidFill>
                  <a:srgbClr val="000000"/>
                </a:solidFill>
                <a:latin typeface="Courier"/>
              </a:rPr>
              <a:t>a and b: 10 20</a:t>
            </a:r>
          </a:p>
          <a:p>
            <a:pPr marL="0" indent="0" algn="l">
              <a:buNone/>
            </a:pPr>
            <a:r>
              <a:rPr lang="en-IN" sz="1800" b="1" i="0" u="none" strike="noStrike" baseline="0" dirty="0">
                <a:solidFill>
                  <a:srgbClr val="000000"/>
                </a:solidFill>
                <a:latin typeface="Courier"/>
              </a:rPr>
              <a:t>double a: 123.25</a:t>
            </a:r>
          </a:p>
          <a:p>
            <a:pPr marL="0" indent="0" algn="l">
              <a:buNone/>
            </a:pPr>
            <a:r>
              <a:rPr lang="en-US" sz="1800" b="1" i="0" u="none" strike="noStrike" baseline="0" dirty="0">
                <a:solidFill>
                  <a:srgbClr val="000000"/>
                </a:solidFill>
                <a:latin typeface="Courier"/>
              </a:rPr>
              <a:t>Result of </a:t>
            </a:r>
            <a:r>
              <a:rPr lang="en-US" sz="1800" b="1" i="0" u="none" strike="noStrike" baseline="0" dirty="0" err="1">
                <a:solidFill>
                  <a:srgbClr val="000000"/>
                </a:solidFill>
                <a:latin typeface="Courier"/>
              </a:rPr>
              <a:t>ob.test</a:t>
            </a:r>
            <a:r>
              <a:rPr lang="en-US" sz="1800" b="1" i="0" u="none" strike="noStrike" baseline="0" dirty="0">
                <a:solidFill>
                  <a:srgbClr val="000000"/>
                </a:solidFill>
                <a:latin typeface="Courier"/>
              </a:rPr>
              <a:t>(123.25): 15190.5625</a:t>
            </a:r>
            <a:endParaRPr lang="en-IN" b="1" dirty="0"/>
          </a:p>
        </p:txBody>
      </p:sp>
    </p:spTree>
    <p:extLst>
      <p:ext uri="{BB962C8B-B14F-4D97-AF65-F5344CB8AC3E}">
        <p14:creationId xmlns:p14="http://schemas.microsoft.com/office/powerpoint/2010/main" val="376092420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F08E5-77C8-4D71-AFCB-08C8AA19EE3C}"/>
              </a:ext>
            </a:extLst>
          </p:cNvPr>
          <p:cNvSpPr>
            <a:spLocks noGrp="1"/>
          </p:cNvSpPr>
          <p:nvPr>
            <p:ph type="title"/>
          </p:nvPr>
        </p:nvSpPr>
        <p:spPr/>
        <p:txBody>
          <a:bodyPr>
            <a:noAutofit/>
          </a:bodyPr>
          <a:lstStyle/>
          <a:p>
            <a:r>
              <a:rPr lang="en-IN" sz="3200" dirty="0"/>
              <a:t>Overloading Constructors: </a:t>
            </a:r>
            <a:r>
              <a:rPr lang="en-US" sz="3200" dirty="0"/>
              <a:t>overloading normal methods, you can also overload constructor methods</a:t>
            </a:r>
            <a:endParaRPr lang="en-IN" sz="3200" dirty="0"/>
          </a:p>
        </p:txBody>
      </p:sp>
      <p:sp>
        <p:nvSpPr>
          <p:cNvPr id="3" name="Content Placeholder 2">
            <a:extLst>
              <a:ext uri="{FF2B5EF4-FFF2-40B4-BE49-F238E27FC236}">
                <a16:creationId xmlns:a16="http://schemas.microsoft.com/office/drawing/2014/main" id="{8DA27188-82D5-403E-9A92-009D43F4F61F}"/>
              </a:ext>
            </a:extLst>
          </p:cNvPr>
          <p:cNvSpPr>
            <a:spLocks noGrp="1"/>
          </p:cNvSpPr>
          <p:nvPr>
            <p:ph sz="half" idx="1"/>
          </p:nvPr>
        </p:nvSpPr>
        <p:spPr>
          <a:xfrm>
            <a:off x="238539" y="1537252"/>
            <a:ext cx="5781261" cy="5221357"/>
          </a:xfrm>
        </p:spPr>
        <p:txBody>
          <a:bodyPr>
            <a:normAutofit fontScale="77500" lnSpcReduction="20000"/>
          </a:bodyPr>
          <a:lstStyle/>
          <a:p>
            <a:pPr marL="0" indent="0">
              <a:buNone/>
            </a:pPr>
            <a:r>
              <a:rPr lang="en-US" dirty="0"/>
              <a:t>class Box {</a:t>
            </a:r>
          </a:p>
          <a:p>
            <a:pPr marL="0" indent="0">
              <a:buNone/>
            </a:pPr>
            <a:r>
              <a:rPr lang="en-US" dirty="0"/>
              <a:t>double width;</a:t>
            </a:r>
          </a:p>
          <a:p>
            <a:pPr marL="0" indent="0">
              <a:buNone/>
            </a:pPr>
            <a:r>
              <a:rPr lang="en-US" dirty="0"/>
              <a:t>double height;</a:t>
            </a:r>
          </a:p>
          <a:p>
            <a:pPr marL="0" indent="0">
              <a:buNone/>
            </a:pPr>
            <a:r>
              <a:rPr lang="en-US" dirty="0"/>
              <a:t>double depth;</a:t>
            </a:r>
          </a:p>
          <a:p>
            <a:pPr marL="0" indent="0">
              <a:buNone/>
            </a:pPr>
            <a:r>
              <a:rPr lang="en-US" dirty="0"/>
              <a:t>Box(double w, double h, double d) {</a:t>
            </a:r>
          </a:p>
          <a:p>
            <a:pPr marL="0" indent="0">
              <a:buNone/>
            </a:pPr>
            <a:r>
              <a:rPr lang="en-US" dirty="0"/>
              <a:t>width = w;</a:t>
            </a:r>
          </a:p>
          <a:p>
            <a:pPr marL="0" indent="0">
              <a:buNone/>
            </a:pPr>
            <a:r>
              <a:rPr lang="en-US" dirty="0"/>
              <a:t>height = h;</a:t>
            </a:r>
          </a:p>
          <a:p>
            <a:pPr marL="0" indent="0">
              <a:buNone/>
            </a:pPr>
            <a:r>
              <a:rPr lang="en-US" dirty="0"/>
              <a:t>depth = d;}</a:t>
            </a:r>
          </a:p>
          <a:p>
            <a:pPr marL="0" indent="0">
              <a:buNone/>
            </a:pPr>
            <a:r>
              <a:rPr lang="en-US" dirty="0"/>
              <a:t>Box() {</a:t>
            </a:r>
          </a:p>
          <a:p>
            <a:pPr marL="0" indent="0">
              <a:buNone/>
            </a:pPr>
            <a:r>
              <a:rPr lang="en-US" dirty="0"/>
              <a:t>width = -1; // use -1 to indicate</a:t>
            </a:r>
          </a:p>
          <a:p>
            <a:pPr marL="0" indent="0">
              <a:buNone/>
            </a:pPr>
            <a:r>
              <a:rPr lang="en-US" dirty="0"/>
              <a:t>height = -1; // an uninitialized</a:t>
            </a:r>
          </a:p>
          <a:p>
            <a:pPr marL="0" indent="0">
              <a:buNone/>
            </a:pPr>
            <a:r>
              <a:rPr lang="en-US" dirty="0"/>
              <a:t>depth = -1; // box}</a:t>
            </a:r>
          </a:p>
          <a:p>
            <a:pPr marL="0" indent="0">
              <a:buNone/>
            </a:pPr>
            <a:r>
              <a:rPr lang="en-US" dirty="0"/>
              <a:t>Box(double </a:t>
            </a:r>
            <a:r>
              <a:rPr lang="en-US" dirty="0" err="1"/>
              <a:t>len</a:t>
            </a:r>
            <a:r>
              <a:rPr lang="en-US" dirty="0"/>
              <a:t>) {</a:t>
            </a:r>
          </a:p>
          <a:p>
            <a:pPr marL="0" indent="0">
              <a:buNone/>
            </a:pPr>
            <a:r>
              <a:rPr lang="en-US" dirty="0"/>
              <a:t>width = height = depth = </a:t>
            </a:r>
            <a:r>
              <a:rPr lang="en-US" dirty="0" err="1"/>
              <a:t>len</a:t>
            </a:r>
            <a:r>
              <a:rPr lang="en-US" dirty="0"/>
              <a:t>;</a:t>
            </a:r>
            <a:endParaRPr lang="en-IN" dirty="0"/>
          </a:p>
        </p:txBody>
      </p:sp>
      <p:sp>
        <p:nvSpPr>
          <p:cNvPr id="4" name="Content Placeholder 3">
            <a:extLst>
              <a:ext uri="{FF2B5EF4-FFF2-40B4-BE49-F238E27FC236}">
                <a16:creationId xmlns:a16="http://schemas.microsoft.com/office/drawing/2014/main" id="{1FAA5770-FE35-467A-B2BB-23D709B6AB79}"/>
              </a:ext>
            </a:extLst>
          </p:cNvPr>
          <p:cNvSpPr>
            <a:spLocks noGrp="1"/>
          </p:cNvSpPr>
          <p:nvPr>
            <p:ph sz="half" idx="2"/>
          </p:nvPr>
        </p:nvSpPr>
        <p:spPr>
          <a:xfrm>
            <a:off x="5910469" y="1537252"/>
            <a:ext cx="6042991" cy="5320748"/>
          </a:xfrm>
        </p:spPr>
        <p:txBody>
          <a:bodyPr>
            <a:normAutofit fontScale="77500" lnSpcReduction="20000"/>
          </a:bodyPr>
          <a:lstStyle/>
          <a:p>
            <a:pPr marL="0" indent="0">
              <a:buNone/>
            </a:pPr>
            <a:r>
              <a:rPr lang="en-IN" dirty="0"/>
              <a:t>double volume() {</a:t>
            </a:r>
          </a:p>
          <a:p>
            <a:pPr marL="0" indent="0">
              <a:buNone/>
            </a:pPr>
            <a:r>
              <a:rPr lang="en-IN" dirty="0"/>
              <a:t>return width * height * depth;}}</a:t>
            </a:r>
          </a:p>
          <a:p>
            <a:pPr marL="0" indent="0">
              <a:buNone/>
            </a:pPr>
            <a:r>
              <a:rPr lang="en-IN" dirty="0"/>
              <a:t>class </a:t>
            </a:r>
            <a:r>
              <a:rPr lang="en-IN" dirty="0" err="1"/>
              <a:t>OverloadCons</a:t>
            </a:r>
            <a:r>
              <a:rPr lang="en-IN" dirty="0"/>
              <a:t> {</a:t>
            </a:r>
          </a:p>
          <a:p>
            <a:pPr marL="0" indent="0">
              <a:buNone/>
            </a:pPr>
            <a:r>
              <a:rPr lang="en-IN" dirty="0"/>
              <a:t>public static void main(String </a:t>
            </a:r>
            <a:r>
              <a:rPr lang="en-IN" dirty="0" err="1"/>
              <a:t>args</a:t>
            </a:r>
            <a:r>
              <a:rPr lang="en-IN" dirty="0"/>
              <a:t>[]) {</a:t>
            </a:r>
          </a:p>
          <a:p>
            <a:pPr marL="0" indent="0">
              <a:buNone/>
            </a:pPr>
            <a:r>
              <a:rPr lang="en-IN" dirty="0"/>
              <a:t>Box mybox1 = new Box(10, 20, 15);</a:t>
            </a:r>
          </a:p>
          <a:p>
            <a:pPr marL="0" indent="0">
              <a:buNone/>
            </a:pPr>
            <a:r>
              <a:rPr lang="en-IN" dirty="0"/>
              <a:t>Box mybox2 = new Box();</a:t>
            </a:r>
          </a:p>
          <a:p>
            <a:pPr marL="0" indent="0">
              <a:buNone/>
            </a:pPr>
            <a:r>
              <a:rPr lang="en-IN" dirty="0"/>
              <a:t>Box </a:t>
            </a:r>
            <a:r>
              <a:rPr lang="en-IN" dirty="0" err="1"/>
              <a:t>mycube</a:t>
            </a:r>
            <a:r>
              <a:rPr lang="en-IN" dirty="0"/>
              <a:t> = new Box(7);</a:t>
            </a:r>
          </a:p>
          <a:p>
            <a:pPr marL="0" indent="0">
              <a:buNone/>
            </a:pPr>
            <a:r>
              <a:rPr lang="en-IN" dirty="0"/>
              <a:t>double vol;</a:t>
            </a:r>
            <a:r>
              <a:rPr lang="en-IN" sz="1800" b="0" i="0" u="none" strike="noStrike" baseline="0" dirty="0">
                <a:solidFill>
                  <a:srgbClr val="231F20"/>
                </a:solidFill>
                <a:latin typeface="Courier"/>
              </a:rPr>
              <a:t> </a:t>
            </a:r>
          </a:p>
          <a:p>
            <a:pPr marL="0" indent="0">
              <a:buNone/>
            </a:pPr>
            <a:r>
              <a:rPr lang="en-IN" dirty="0"/>
              <a:t>vol = mybox1.volume();</a:t>
            </a:r>
          </a:p>
          <a:p>
            <a:pPr marL="0" indent="0">
              <a:buNone/>
            </a:pPr>
            <a:r>
              <a:rPr lang="en-IN" dirty="0" err="1"/>
              <a:t>System.out.println</a:t>
            </a:r>
            <a:r>
              <a:rPr lang="en-IN" dirty="0"/>
              <a:t>("Volume of mybox1 is " + vol);</a:t>
            </a:r>
          </a:p>
          <a:p>
            <a:pPr marL="0" indent="0">
              <a:buNone/>
            </a:pPr>
            <a:r>
              <a:rPr lang="en-IN" dirty="0"/>
              <a:t>vol = mybox2.volume();</a:t>
            </a:r>
          </a:p>
          <a:p>
            <a:pPr marL="0" indent="0">
              <a:buNone/>
            </a:pPr>
            <a:r>
              <a:rPr lang="en-IN" dirty="0" err="1"/>
              <a:t>System.out.println</a:t>
            </a:r>
            <a:r>
              <a:rPr lang="en-IN" dirty="0"/>
              <a:t>("Volume of mybox2 is " + vol);</a:t>
            </a:r>
          </a:p>
          <a:p>
            <a:pPr marL="0" indent="0">
              <a:buNone/>
            </a:pPr>
            <a:r>
              <a:rPr lang="en-IN" dirty="0"/>
              <a:t>vol = </a:t>
            </a:r>
            <a:r>
              <a:rPr lang="en-IN" dirty="0" err="1"/>
              <a:t>mycube.volume</a:t>
            </a:r>
            <a:r>
              <a:rPr lang="en-IN" dirty="0"/>
              <a:t>();</a:t>
            </a:r>
          </a:p>
          <a:p>
            <a:pPr marL="0" indent="0">
              <a:buNone/>
            </a:pPr>
            <a:r>
              <a:rPr lang="en-IN" dirty="0" err="1"/>
              <a:t>System.out.println</a:t>
            </a:r>
            <a:r>
              <a:rPr lang="en-IN" dirty="0"/>
              <a:t>("Volume of </a:t>
            </a:r>
            <a:r>
              <a:rPr lang="en-IN" dirty="0" err="1"/>
              <a:t>mycube</a:t>
            </a:r>
            <a:r>
              <a:rPr lang="en-IN" dirty="0"/>
              <a:t> is " + vol);</a:t>
            </a:r>
          </a:p>
          <a:p>
            <a:pPr marL="0" indent="0">
              <a:buNone/>
            </a:pPr>
            <a:r>
              <a:rPr lang="en-IN" sz="1800" b="0" i="0" u="none" strike="noStrike" baseline="0" dirty="0">
                <a:solidFill>
                  <a:srgbClr val="231F20"/>
                </a:solidFill>
                <a:latin typeface="Courier"/>
              </a:rPr>
              <a:t>}</a:t>
            </a:r>
            <a:endParaRPr lang="en-IN" dirty="0"/>
          </a:p>
        </p:txBody>
      </p:sp>
      <p:sp>
        <p:nvSpPr>
          <p:cNvPr id="5" name="Rectangle 4">
            <a:extLst>
              <a:ext uri="{FF2B5EF4-FFF2-40B4-BE49-F238E27FC236}">
                <a16:creationId xmlns:a16="http://schemas.microsoft.com/office/drawing/2014/main" id="{9188D75D-E4AF-4A41-AEB4-8747AAD0C32F}"/>
              </a:ext>
            </a:extLst>
          </p:cNvPr>
          <p:cNvSpPr/>
          <p:nvPr/>
        </p:nvSpPr>
        <p:spPr>
          <a:xfrm>
            <a:off x="3061252" y="3429000"/>
            <a:ext cx="2849218" cy="13255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Volume of mybox1 is 3000.0</a:t>
            </a:r>
          </a:p>
          <a:p>
            <a:pPr algn="ctr"/>
            <a:r>
              <a:rPr lang="en-US"/>
              <a:t>Volume of mybox2 is -1.0</a:t>
            </a:r>
          </a:p>
          <a:p>
            <a:pPr algn="ctr"/>
            <a:r>
              <a:rPr lang="en-US"/>
              <a:t>Volume of mycube is 343.0</a:t>
            </a:r>
            <a:endParaRPr lang="en-IN" dirty="0"/>
          </a:p>
        </p:txBody>
      </p:sp>
    </p:spTree>
    <p:extLst>
      <p:ext uri="{BB962C8B-B14F-4D97-AF65-F5344CB8AC3E}">
        <p14:creationId xmlns:p14="http://schemas.microsoft.com/office/powerpoint/2010/main" val="356867642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DFE89-FBCE-4446-B60D-48478F6762D9}"/>
              </a:ext>
            </a:extLst>
          </p:cNvPr>
          <p:cNvSpPr>
            <a:spLocks noGrp="1"/>
          </p:cNvSpPr>
          <p:nvPr>
            <p:ph type="title"/>
          </p:nvPr>
        </p:nvSpPr>
        <p:spPr>
          <a:xfrm>
            <a:off x="175590" y="18255"/>
            <a:ext cx="12016409" cy="1325563"/>
          </a:xfrm>
        </p:spPr>
        <p:txBody>
          <a:bodyPr>
            <a:normAutofit/>
          </a:bodyPr>
          <a:lstStyle/>
          <a:p>
            <a:pPr algn="l"/>
            <a:r>
              <a:rPr lang="en-IN" sz="2000" dirty="0"/>
              <a:t>Using Objects as Parameters: </a:t>
            </a:r>
            <a:r>
              <a:rPr lang="en-US" sz="2000" b="0" i="0" u="none" strike="noStrike" baseline="0" dirty="0">
                <a:latin typeface="Palatino-Roman"/>
              </a:rPr>
              <a:t>So far, we have only been using simple types as parameters to methods. However, it is both correct and common to pass objects to methods. For example, consider the following short </a:t>
            </a:r>
            <a:r>
              <a:rPr lang="en-IN" sz="2000" b="0" i="0" u="none" strike="noStrike" baseline="0" dirty="0">
                <a:latin typeface="Palatino-Roman"/>
              </a:rPr>
              <a:t>program:</a:t>
            </a:r>
            <a:endParaRPr lang="en-IN" sz="2000" dirty="0"/>
          </a:p>
        </p:txBody>
      </p:sp>
      <p:sp>
        <p:nvSpPr>
          <p:cNvPr id="3" name="Content Placeholder 2">
            <a:extLst>
              <a:ext uri="{FF2B5EF4-FFF2-40B4-BE49-F238E27FC236}">
                <a16:creationId xmlns:a16="http://schemas.microsoft.com/office/drawing/2014/main" id="{7EA0CEF8-FE44-49A8-84B3-589A18BCBF0C}"/>
              </a:ext>
            </a:extLst>
          </p:cNvPr>
          <p:cNvSpPr>
            <a:spLocks noGrp="1"/>
          </p:cNvSpPr>
          <p:nvPr>
            <p:ph sz="half" idx="1"/>
          </p:nvPr>
        </p:nvSpPr>
        <p:spPr>
          <a:xfrm>
            <a:off x="175590" y="1232452"/>
            <a:ext cx="5844210" cy="5420139"/>
          </a:xfrm>
        </p:spPr>
        <p:txBody>
          <a:bodyPr>
            <a:normAutofit/>
          </a:bodyPr>
          <a:lstStyle/>
          <a:p>
            <a:pPr marL="0" indent="0">
              <a:buNone/>
            </a:pPr>
            <a:r>
              <a:rPr lang="en-US" sz="2000" dirty="0"/>
              <a:t>class Test {</a:t>
            </a:r>
          </a:p>
          <a:p>
            <a:pPr marL="0" indent="0">
              <a:buNone/>
            </a:pPr>
            <a:r>
              <a:rPr lang="en-US" sz="2000" dirty="0"/>
              <a:t>int a, b;</a:t>
            </a:r>
          </a:p>
          <a:p>
            <a:pPr marL="0" indent="0">
              <a:buNone/>
            </a:pPr>
            <a:r>
              <a:rPr lang="en-US" sz="2000" dirty="0"/>
              <a:t>Test(int </a:t>
            </a:r>
            <a:r>
              <a:rPr lang="en-US" sz="2000" dirty="0" err="1"/>
              <a:t>i</a:t>
            </a:r>
            <a:r>
              <a:rPr lang="en-US" sz="2000" dirty="0"/>
              <a:t>, int j) {</a:t>
            </a:r>
          </a:p>
          <a:p>
            <a:pPr marL="0" indent="0">
              <a:buNone/>
            </a:pPr>
            <a:r>
              <a:rPr lang="en-US" sz="2000" dirty="0"/>
              <a:t>a = </a:t>
            </a:r>
            <a:r>
              <a:rPr lang="en-US" sz="2000" dirty="0" err="1"/>
              <a:t>i</a:t>
            </a:r>
            <a:r>
              <a:rPr lang="en-US" sz="2000" dirty="0"/>
              <a:t>;</a:t>
            </a:r>
          </a:p>
          <a:p>
            <a:pPr marL="0" indent="0">
              <a:buNone/>
            </a:pPr>
            <a:r>
              <a:rPr lang="en-US" sz="2000" dirty="0"/>
              <a:t>b = j;</a:t>
            </a:r>
          </a:p>
          <a:p>
            <a:pPr marL="0" indent="0">
              <a:buNone/>
            </a:pPr>
            <a:r>
              <a:rPr lang="en-US" sz="2000" dirty="0"/>
              <a:t>}</a:t>
            </a:r>
            <a:r>
              <a:rPr lang="en-IN" sz="2000" b="0" i="0" u="none" strike="noStrike" baseline="0" dirty="0">
                <a:latin typeface="Courier"/>
              </a:rPr>
              <a:t> </a:t>
            </a:r>
            <a:r>
              <a:rPr lang="en-IN" sz="2000" b="0" i="0" u="none" strike="noStrike" baseline="0" dirty="0" err="1">
                <a:latin typeface="Courier"/>
              </a:rPr>
              <a:t>boolean</a:t>
            </a:r>
            <a:r>
              <a:rPr lang="en-IN" sz="2000" b="0" i="0" u="none" strike="noStrike" baseline="0" dirty="0">
                <a:latin typeface="Courier"/>
              </a:rPr>
              <a:t> equals(Test o) {</a:t>
            </a:r>
          </a:p>
          <a:p>
            <a:pPr marL="0" indent="0">
              <a:buNone/>
            </a:pPr>
            <a:r>
              <a:rPr lang="en-US" sz="2000" b="0" i="0" u="none" strike="noStrike" baseline="0" dirty="0">
                <a:latin typeface="Courier"/>
              </a:rPr>
              <a:t>if(</a:t>
            </a:r>
            <a:r>
              <a:rPr lang="en-US" sz="2000" b="0" i="0" u="none" strike="noStrike" baseline="0" dirty="0" err="1">
                <a:latin typeface="Courier"/>
              </a:rPr>
              <a:t>o.a</a:t>
            </a:r>
            <a:r>
              <a:rPr lang="en-US" sz="2000" b="0" i="0" u="none" strike="noStrike" baseline="0" dirty="0">
                <a:latin typeface="Courier"/>
              </a:rPr>
              <a:t> == a &amp;&amp; </a:t>
            </a:r>
            <a:r>
              <a:rPr lang="en-US" sz="2000" b="0" i="0" u="none" strike="noStrike" baseline="0" dirty="0" err="1">
                <a:latin typeface="Courier"/>
              </a:rPr>
              <a:t>o.b</a:t>
            </a:r>
            <a:r>
              <a:rPr lang="en-US" sz="2000" b="0" i="0" u="none" strike="noStrike" baseline="0" dirty="0">
                <a:latin typeface="Courier"/>
              </a:rPr>
              <a:t> == b) return true;</a:t>
            </a:r>
          </a:p>
          <a:p>
            <a:pPr marL="0" indent="0">
              <a:buNone/>
            </a:pPr>
            <a:r>
              <a:rPr lang="en-IN" sz="2000" b="0" i="0" u="none" strike="noStrike" baseline="0" dirty="0">
                <a:latin typeface="Courier"/>
              </a:rPr>
              <a:t>else return false;</a:t>
            </a:r>
          </a:p>
          <a:p>
            <a:pPr marL="0" indent="0">
              <a:buNone/>
            </a:pPr>
            <a:r>
              <a:rPr lang="en-IN" sz="2000" b="0" i="0" u="none" strike="noStrike" baseline="0" dirty="0">
                <a:latin typeface="Courier"/>
              </a:rPr>
              <a:t>}</a:t>
            </a:r>
          </a:p>
          <a:p>
            <a:pPr marL="0" indent="0" algn="l">
              <a:buNone/>
            </a:pPr>
            <a:r>
              <a:rPr lang="en-IN" sz="2000" b="0" i="0" u="none" strike="noStrike" baseline="0" dirty="0">
                <a:latin typeface="Courier"/>
              </a:rPr>
              <a:t>}</a:t>
            </a:r>
            <a:endParaRPr lang="en-IN" sz="2000" dirty="0"/>
          </a:p>
        </p:txBody>
      </p:sp>
      <p:sp>
        <p:nvSpPr>
          <p:cNvPr id="4" name="Content Placeholder 3">
            <a:extLst>
              <a:ext uri="{FF2B5EF4-FFF2-40B4-BE49-F238E27FC236}">
                <a16:creationId xmlns:a16="http://schemas.microsoft.com/office/drawing/2014/main" id="{A1A6DC4F-B606-462F-A4A2-213221749101}"/>
              </a:ext>
            </a:extLst>
          </p:cNvPr>
          <p:cNvSpPr>
            <a:spLocks noGrp="1"/>
          </p:cNvSpPr>
          <p:nvPr>
            <p:ph sz="half" idx="2"/>
          </p:nvPr>
        </p:nvSpPr>
        <p:spPr>
          <a:xfrm>
            <a:off x="6096000" y="755374"/>
            <a:ext cx="5920410" cy="5897217"/>
          </a:xfrm>
        </p:spPr>
        <p:txBody>
          <a:bodyPr>
            <a:normAutofit/>
          </a:bodyPr>
          <a:lstStyle/>
          <a:p>
            <a:pPr marL="0" indent="0">
              <a:buNone/>
            </a:pPr>
            <a:r>
              <a:rPr lang="en-IN" sz="2000" b="0" i="0" u="none" strike="noStrike" baseline="0" dirty="0">
                <a:latin typeface="Courier"/>
              </a:rPr>
              <a:t>class </a:t>
            </a:r>
            <a:r>
              <a:rPr lang="en-IN" sz="2000" b="0" i="0" u="none" strike="noStrike" baseline="0" dirty="0" err="1">
                <a:latin typeface="Courier"/>
              </a:rPr>
              <a:t>PassOb</a:t>
            </a:r>
            <a:r>
              <a:rPr lang="en-IN" sz="2000" b="0" i="0" u="none" strike="noStrike" baseline="0" dirty="0">
                <a:latin typeface="Courier"/>
              </a:rPr>
              <a:t> {</a:t>
            </a:r>
          </a:p>
          <a:p>
            <a:pPr marL="0" indent="0">
              <a:buNone/>
            </a:pPr>
            <a:r>
              <a:rPr lang="en-US" sz="2000" b="0" i="0" u="none" strike="noStrike" baseline="0" dirty="0">
                <a:latin typeface="Courier"/>
              </a:rPr>
              <a:t>public static void main(String </a:t>
            </a:r>
            <a:r>
              <a:rPr lang="en-US" sz="2000" b="0" i="0" u="none" strike="noStrike" baseline="0" dirty="0" err="1">
                <a:latin typeface="Courier"/>
              </a:rPr>
              <a:t>args</a:t>
            </a:r>
            <a:r>
              <a:rPr lang="en-US" sz="2000" b="0" i="0" u="none" strike="noStrike" baseline="0" dirty="0">
                <a:latin typeface="Courier"/>
              </a:rPr>
              <a:t>[]) {</a:t>
            </a:r>
          </a:p>
          <a:p>
            <a:pPr marL="0" indent="0">
              <a:buNone/>
            </a:pPr>
            <a:r>
              <a:rPr lang="en-US" sz="2000" b="0" i="0" u="none" strike="noStrike" baseline="0" dirty="0">
                <a:latin typeface="Courier"/>
              </a:rPr>
              <a:t>Test ob1 = new Test(100, 22);</a:t>
            </a:r>
          </a:p>
          <a:p>
            <a:pPr marL="0" indent="0">
              <a:buNone/>
            </a:pPr>
            <a:r>
              <a:rPr lang="en-US" sz="2000" b="0" i="0" u="none" strike="noStrike" baseline="0" dirty="0">
                <a:latin typeface="Courier"/>
              </a:rPr>
              <a:t>Test ob2 = new Test(100, 22);</a:t>
            </a:r>
          </a:p>
          <a:p>
            <a:pPr marL="0" indent="0">
              <a:buNone/>
            </a:pPr>
            <a:r>
              <a:rPr lang="en-US" sz="2000" b="0" i="0" u="none" strike="noStrike" baseline="0" dirty="0">
                <a:latin typeface="Courier"/>
              </a:rPr>
              <a:t>Test ob3 = new Test(-1, -1);</a:t>
            </a:r>
          </a:p>
          <a:p>
            <a:pPr marL="0" indent="0">
              <a:buNone/>
            </a:pPr>
            <a:r>
              <a:rPr lang="de-DE" sz="2000" b="0" i="0" u="none" strike="noStrike" baseline="0" dirty="0">
                <a:latin typeface="Courier"/>
              </a:rPr>
              <a:t>System.out.println("ob1 == ob2: " + ob1.equals(ob2));</a:t>
            </a:r>
            <a:endParaRPr lang="en-IN" sz="2000" dirty="0"/>
          </a:p>
          <a:p>
            <a:pPr marL="0" indent="0" algn="l">
              <a:buNone/>
            </a:pPr>
            <a:r>
              <a:rPr lang="de-DE" sz="2000" b="0" i="0" u="none" strike="noStrike" baseline="0" dirty="0">
                <a:solidFill>
                  <a:srgbClr val="231F20"/>
                </a:solidFill>
                <a:latin typeface="Courier"/>
              </a:rPr>
              <a:t>System.out.println("ob1 == ob3: " + ob1.equals(ob3));</a:t>
            </a:r>
          </a:p>
          <a:p>
            <a:pPr marL="0" indent="0" algn="l">
              <a:buNone/>
            </a:pPr>
            <a:r>
              <a:rPr lang="en-IN" sz="2000" b="0" i="0" u="none" strike="noStrike" baseline="0" dirty="0">
                <a:solidFill>
                  <a:srgbClr val="231F20"/>
                </a:solidFill>
                <a:latin typeface="Courier"/>
              </a:rPr>
              <a:t>}</a:t>
            </a:r>
          </a:p>
          <a:p>
            <a:pPr marL="0" indent="0" algn="l">
              <a:buNone/>
            </a:pPr>
            <a:r>
              <a:rPr lang="en-IN" sz="2000" b="0" i="0" u="none" strike="noStrike" baseline="0" dirty="0">
                <a:solidFill>
                  <a:srgbClr val="231F20"/>
                </a:solidFill>
                <a:latin typeface="Courier"/>
              </a:rPr>
              <a:t>}</a:t>
            </a:r>
          </a:p>
          <a:p>
            <a:pPr marL="0" indent="0" algn="l">
              <a:buNone/>
            </a:pPr>
            <a:r>
              <a:rPr lang="en-US" sz="2000" b="0" i="0" u="none" strike="noStrike" baseline="0" dirty="0">
                <a:solidFill>
                  <a:srgbClr val="000000"/>
                </a:solidFill>
                <a:latin typeface="Palatino-Roman"/>
              </a:rPr>
              <a:t>This program generates the following output:</a:t>
            </a:r>
          </a:p>
          <a:p>
            <a:pPr marL="0" indent="0" algn="l">
              <a:buNone/>
            </a:pPr>
            <a:r>
              <a:rPr lang="en-IN" sz="2000" b="0" i="0" u="none" strike="noStrike" baseline="0" dirty="0">
                <a:solidFill>
                  <a:srgbClr val="000000"/>
                </a:solidFill>
                <a:latin typeface="Courier"/>
              </a:rPr>
              <a:t>ob1 == ob2: true</a:t>
            </a:r>
          </a:p>
          <a:p>
            <a:pPr marL="0" indent="0" algn="l">
              <a:buNone/>
            </a:pPr>
            <a:r>
              <a:rPr lang="en-IN" sz="2000" b="0" i="0" u="none" strike="noStrike" baseline="0" dirty="0">
                <a:solidFill>
                  <a:srgbClr val="000000"/>
                </a:solidFill>
                <a:latin typeface="Courier"/>
              </a:rPr>
              <a:t>ob1 == ob3: false</a:t>
            </a:r>
            <a:endParaRPr lang="en-IN" sz="2000" dirty="0"/>
          </a:p>
        </p:txBody>
      </p:sp>
    </p:spTree>
    <p:extLst>
      <p:ext uri="{BB962C8B-B14F-4D97-AF65-F5344CB8AC3E}">
        <p14:creationId xmlns:p14="http://schemas.microsoft.com/office/powerpoint/2010/main" val="330553263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FA28BD-EB85-459C-B453-A4EA0605EE1E}"/>
              </a:ext>
            </a:extLst>
          </p:cNvPr>
          <p:cNvSpPr>
            <a:spLocks noGrp="1"/>
          </p:cNvSpPr>
          <p:nvPr>
            <p:ph sz="half" idx="1"/>
          </p:nvPr>
        </p:nvSpPr>
        <p:spPr>
          <a:xfrm>
            <a:off x="318052" y="212034"/>
            <a:ext cx="5701748" cy="6480313"/>
          </a:xfrm>
        </p:spPr>
        <p:txBody>
          <a:bodyPr>
            <a:normAutofit fontScale="70000" lnSpcReduction="20000"/>
          </a:bodyPr>
          <a:lstStyle/>
          <a:p>
            <a:pPr marL="0" indent="0">
              <a:buNone/>
            </a:pPr>
            <a:r>
              <a:rPr lang="en-IN" dirty="0"/>
              <a:t>class Box {</a:t>
            </a:r>
          </a:p>
          <a:p>
            <a:pPr marL="0" indent="0">
              <a:buNone/>
            </a:pPr>
            <a:r>
              <a:rPr lang="en-IN" dirty="0"/>
              <a:t>double width;</a:t>
            </a:r>
          </a:p>
          <a:p>
            <a:pPr marL="0" indent="0">
              <a:buNone/>
            </a:pPr>
            <a:r>
              <a:rPr lang="en-IN" dirty="0"/>
              <a:t>double height;</a:t>
            </a:r>
          </a:p>
          <a:p>
            <a:pPr marL="0" indent="0">
              <a:buNone/>
            </a:pPr>
            <a:r>
              <a:rPr lang="en-IN" dirty="0"/>
              <a:t>double depth;</a:t>
            </a:r>
          </a:p>
          <a:p>
            <a:pPr marL="0" indent="0">
              <a:buNone/>
            </a:pPr>
            <a:r>
              <a:rPr lang="en-IN" dirty="0"/>
              <a:t>Box(Box </a:t>
            </a:r>
            <a:r>
              <a:rPr lang="en-IN" dirty="0" err="1"/>
              <a:t>ob</a:t>
            </a:r>
            <a:r>
              <a:rPr lang="en-IN" dirty="0"/>
              <a:t>) { // pass object to constructor</a:t>
            </a:r>
          </a:p>
          <a:p>
            <a:pPr marL="0" indent="0">
              <a:buNone/>
            </a:pPr>
            <a:r>
              <a:rPr lang="en-IN" dirty="0"/>
              <a:t>width = </a:t>
            </a:r>
            <a:r>
              <a:rPr lang="en-IN" dirty="0" err="1"/>
              <a:t>ob.width</a:t>
            </a:r>
            <a:r>
              <a:rPr lang="en-IN" dirty="0"/>
              <a:t>;</a:t>
            </a:r>
          </a:p>
          <a:p>
            <a:pPr marL="0" indent="0">
              <a:buNone/>
            </a:pPr>
            <a:r>
              <a:rPr lang="en-IN" dirty="0"/>
              <a:t>height = </a:t>
            </a:r>
            <a:r>
              <a:rPr lang="en-IN" dirty="0" err="1"/>
              <a:t>ob.height</a:t>
            </a:r>
            <a:r>
              <a:rPr lang="en-IN" dirty="0"/>
              <a:t>;</a:t>
            </a:r>
          </a:p>
          <a:p>
            <a:pPr marL="0" indent="0">
              <a:buNone/>
            </a:pPr>
            <a:r>
              <a:rPr lang="en-IN" dirty="0"/>
              <a:t>depth = </a:t>
            </a:r>
            <a:r>
              <a:rPr lang="en-IN" dirty="0" err="1"/>
              <a:t>ob.depth</a:t>
            </a:r>
            <a:r>
              <a:rPr lang="en-IN" dirty="0"/>
              <a:t>;}</a:t>
            </a:r>
          </a:p>
          <a:p>
            <a:pPr marL="0" indent="0">
              <a:buNone/>
            </a:pPr>
            <a:r>
              <a:rPr lang="en-IN" dirty="0"/>
              <a:t>Box(double w, double h, double d) {</a:t>
            </a:r>
          </a:p>
          <a:p>
            <a:pPr marL="0" indent="0">
              <a:buNone/>
            </a:pPr>
            <a:r>
              <a:rPr lang="en-IN" dirty="0"/>
              <a:t>width = w;</a:t>
            </a:r>
          </a:p>
          <a:p>
            <a:pPr marL="0" indent="0">
              <a:buNone/>
            </a:pPr>
            <a:r>
              <a:rPr lang="en-IN" dirty="0"/>
              <a:t>height = h;</a:t>
            </a:r>
          </a:p>
          <a:p>
            <a:pPr marL="0" indent="0">
              <a:buNone/>
            </a:pPr>
            <a:r>
              <a:rPr lang="en-IN" dirty="0"/>
              <a:t>depth = d;}</a:t>
            </a:r>
          </a:p>
          <a:p>
            <a:pPr marL="0" indent="0">
              <a:buNone/>
            </a:pPr>
            <a:r>
              <a:rPr lang="en-IN" dirty="0"/>
              <a:t>Box() {</a:t>
            </a:r>
          </a:p>
          <a:p>
            <a:pPr marL="0" indent="0">
              <a:buNone/>
            </a:pPr>
            <a:r>
              <a:rPr lang="en-IN" dirty="0"/>
              <a:t>width = -1; // use -1 to indicate</a:t>
            </a:r>
          </a:p>
          <a:p>
            <a:pPr marL="0" indent="0">
              <a:buNone/>
            </a:pPr>
            <a:r>
              <a:rPr lang="en-IN" dirty="0"/>
              <a:t>height = -1; // an uninitialized</a:t>
            </a:r>
          </a:p>
          <a:p>
            <a:pPr marL="0" indent="0">
              <a:buNone/>
            </a:pPr>
            <a:r>
              <a:rPr lang="en-IN" dirty="0"/>
              <a:t>depth = -1; // box}</a:t>
            </a:r>
          </a:p>
          <a:p>
            <a:pPr marL="0" indent="0">
              <a:buNone/>
            </a:pPr>
            <a:r>
              <a:rPr lang="en-IN" dirty="0"/>
              <a:t>Box(double </a:t>
            </a:r>
            <a:r>
              <a:rPr lang="en-IN" dirty="0" err="1"/>
              <a:t>len</a:t>
            </a:r>
            <a:r>
              <a:rPr lang="en-IN" dirty="0"/>
              <a:t>) {</a:t>
            </a:r>
          </a:p>
          <a:p>
            <a:pPr marL="0" indent="0">
              <a:buNone/>
            </a:pPr>
            <a:r>
              <a:rPr lang="en-IN" dirty="0"/>
              <a:t>width = height = depth = </a:t>
            </a:r>
            <a:r>
              <a:rPr lang="en-IN" dirty="0" err="1"/>
              <a:t>len</a:t>
            </a:r>
            <a:r>
              <a:rPr lang="en-IN" dirty="0"/>
              <a:t>;}</a:t>
            </a:r>
          </a:p>
        </p:txBody>
      </p:sp>
      <p:sp>
        <p:nvSpPr>
          <p:cNvPr id="4" name="Content Placeholder 3">
            <a:extLst>
              <a:ext uri="{FF2B5EF4-FFF2-40B4-BE49-F238E27FC236}">
                <a16:creationId xmlns:a16="http://schemas.microsoft.com/office/drawing/2014/main" id="{09CF3C0F-1DED-4898-9255-49877551806C}"/>
              </a:ext>
            </a:extLst>
          </p:cNvPr>
          <p:cNvSpPr>
            <a:spLocks noGrp="1"/>
          </p:cNvSpPr>
          <p:nvPr>
            <p:ph sz="half" idx="2"/>
          </p:nvPr>
        </p:nvSpPr>
        <p:spPr>
          <a:xfrm>
            <a:off x="6172199" y="212035"/>
            <a:ext cx="5701747" cy="6480312"/>
          </a:xfrm>
        </p:spPr>
        <p:txBody>
          <a:bodyPr>
            <a:normAutofit fontScale="70000" lnSpcReduction="20000"/>
          </a:bodyPr>
          <a:lstStyle/>
          <a:p>
            <a:pPr marL="0" indent="0">
              <a:buNone/>
            </a:pPr>
            <a:r>
              <a:rPr lang="en-IN" dirty="0"/>
              <a:t>double volume() {</a:t>
            </a:r>
          </a:p>
          <a:p>
            <a:pPr marL="0" indent="0">
              <a:buNone/>
            </a:pPr>
            <a:r>
              <a:rPr lang="en-IN" dirty="0"/>
              <a:t>return width * height * </a:t>
            </a:r>
            <a:r>
              <a:rPr lang="en-IN"/>
              <a:t>depth;}}</a:t>
            </a:r>
            <a:endParaRPr lang="en-IN" dirty="0"/>
          </a:p>
          <a:p>
            <a:pPr marL="0" indent="0">
              <a:buNone/>
            </a:pPr>
            <a:r>
              <a:rPr lang="en-IN" dirty="0"/>
              <a:t>class OverloadCons2 {</a:t>
            </a:r>
          </a:p>
          <a:p>
            <a:pPr marL="0" indent="0">
              <a:buNone/>
            </a:pPr>
            <a:r>
              <a:rPr lang="en-IN" dirty="0"/>
              <a:t>public static void main(String </a:t>
            </a:r>
            <a:r>
              <a:rPr lang="en-IN" dirty="0" err="1"/>
              <a:t>args</a:t>
            </a:r>
            <a:r>
              <a:rPr lang="en-IN" dirty="0"/>
              <a:t>[]) {</a:t>
            </a:r>
          </a:p>
          <a:p>
            <a:pPr marL="0" indent="0">
              <a:buNone/>
            </a:pPr>
            <a:r>
              <a:rPr lang="en-IN" dirty="0"/>
              <a:t>Box mybox1 = new Box(10, 20, 15);</a:t>
            </a:r>
          </a:p>
          <a:p>
            <a:pPr marL="0" indent="0">
              <a:buNone/>
            </a:pPr>
            <a:r>
              <a:rPr lang="en-IN" dirty="0"/>
              <a:t>Box mybox2 = new Box();</a:t>
            </a:r>
          </a:p>
          <a:p>
            <a:pPr marL="0" indent="0">
              <a:buNone/>
            </a:pPr>
            <a:r>
              <a:rPr lang="en-IN" dirty="0"/>
              <a:t>Box </a:t>
            </a:r>
            <a:r>
              <a:rPr lang="en-IN" dirty="0" err="1"/>
              <a:t>mycube</a:t>
            </a:r>
            <a:r>
              <a:rPr lang="en-IN" dirty="0"/>
              <a:t> = new Box(7);</a:t>
            </a:r>
          </a:p>
          <a:p>
            <a:pPr marL="0" indent="0">
              <a:buNone/>
            </a:pPr>
            <a:r>
              <a:rPr lang="en-IN" dirty="0"/>
              <a:t>Box </a:t>
            </a:r>
            <a:r>
              <a:rPr lang="en-IN" dirty="0" err="1"/>
              <a:t>myclone</a:t>
            </a:r>
            <a:r>
              <a:rPr lang="en-IN" dirty="0"/>
              <a:t> = new Box(mybox1); // create copy of mybox1</a:t>
            </a:r>
          </a:p>
          <a:p>
            <a:pPr marL="0" indent="0">
              <a:buNone/>
            </a:pPr>
            <a:r>
              <a:rPr lang="en-IN" dirty="0"/>
              <a:t>double vol;</a:t>
            </a:r>
          </a:p>
          <a:p>
            <a:pPr marL="0" indent="0">
              <a:buNone/>
            </a:pPr>
            <a:r>
              <a:rPr lang="en-IN" dirty="0"/>
              <a:t>vol = mybox1.volume();</a:t>
            </a:r>
          </a:p>
          <a:p>
            <a:pPr marL="0" indent="0">
              <a:buNone/>
            </a:pPr>
            <a:r>
              <a:rPr lang="en-IN" dirty="0" err="1"/>
              <a:t>System.out.println</a:t>
            </a:r>
            <a:r>
              <a:rPr lang="en-IN" dirty="0"/>
              <a:t>("Volume of mybox1 is " + vol);</a:t>
            </a:r>
          </a:p>
          <a:p>
            <a:pPr marL="0" indent="0">
              <a:buNone/>
            </a:pPr>
            <a:r>
              <a:rPr lang="en-IN" dirty="0"/>
              <a:t>vol = mybox2.volume();</a:t>
            </a:r>
          </a:p>
          <a:p>
            <a:pPr marL="0" indent="0">
              <a:buNone/>
            </a:pPr>
            <a:r>
              <a:rPr lang="en-IN" dirty="0" err="1"/>
              <a:t>System.out.println</a:t>
            </a:r>
            <a:r>
              <a:rPr lang="en-IN" dirty="0"/>
              <a:t>("Volume of mybox2 is " + vol);</a:t>
            </a:r>
          </a:p>
          <a:p>
            <a:pPr marL="0" indent="0">
              <a:buNone/>
            </a:pPr>
            <a:r>
              <a:rPr lang="en-IN" dirty="0"/>
              <a:t>vol = </a:t>
            </a:r>
            <a:r>
              <a:rPr lang="en-IN" dirty="0" err="1"/>
              <a:t>mycube.volume</a:t>
            </a:r>
            <a:r>
              <a:rPr lang="en-IN" dirty="0"/>
              <a:t>();</a:t>
            </a:r>
          </a:p>
          <a:p>
            <a:pPr marL="0" indent="0">
              <a:buNone/>
            </a:pPr>
            <a:r>
              <a:rPr lang="en-IN" dirty="0" err="1"/>
              <a:t>System.out.println</a:t>
            </a:r>
            <a:r>
              <a:rPr lang="en-IN" dirty="0"/>
              <a:t>("Volume of cube is " + vol);</a:t>
            </a:r>
          </a:p>
          <a:p>
            <a:pPr marL="0" indent="0">
              <a:buNone/>
            </a:pPr>
            <a:r>
              <a:rPr lang="en-IN" dirty="0"/>
              <a:t>vol = </a:t>
            </a:r>
            <a:r>
              <a:rPr lang="en-IN" dirty="0" err="1"/>
              <a:t>myclone.volume</a:t>
            </a:r>
            <a:r>
              <a:rPr lang="en-IN" dirty="0"/>
              <a:t>();</a:t>
            </a:r>
          </a:p>
          <a:p>
            <a:pPr marL="0" indent="0">
              <a:buNone/>
            </a:pPr>
            <a:r>
              <a:rPr lang="en-IN" dirty="0" err="1"/>
              <a:t>System.out.println</a:t>
            </a:r>
            <a:r>
              <a:rPr lang="en-IN" dirty="0"/>
              <a:t>("Volume of clone is " + vol);} }</a:t>
            </a:r>
          </a:p>
        </p:txBody>
      </p:sp>
      <p:sp>
        <p:nvSpPr>
          <p:cNvPr id="2" name="Rectangle 1">
            <a:extLst>
              <a:ext uri="{FF2B5EF4-FFF2-40B4-BE49-F238E27FC236}">
                <a16:creationId xmlns:a16="http://schemas.microsoft.com/office/drawing/2014/main" id="{8C06C6C4-AAB1-4EB8-B537-826D97727887}"/>
              </a:ext>
            </a:extLst>
          </p:cNvPr>
          <p:cNvSpPr/>
          <p:nvPr/>
        </p:nvSpPr>
        <p:spPr>
          <a:xfrm>
            <a:off x="2994991" y="3429000"/>
            <a:ext cx="3024809" cy="12357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0" i="0" u="none" strike="noStrike" baseline="0" dirty="0">
                <a:latin typeface="Courier"/>
              </a:rPr>
              <a:t>Here, Box allows one object to initialize another.</a:t>
            </a:r>
            <a:endParaRPr lang="en-IN" dirty="0"/>
          </a:p>
        </p:txBody>
      </p:sp>
    </p:spTree>
    <p:extLst>
      <p:ext uri="{BB962C8B-B14F-4D97-AF65-F5344CB8AC3E}">
        <p14:creationId xmlns:p14="http://schemas.microsoft.com/office/powerpoint/2010/main" val="224770047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12671-ED9F-4E98-81C7-16FC258538B7}"/>
              </a:ext>
            </a:extLst>
          </p:cNvPr>
          <p:cNvSpPr>
            <a:spLocks noGrp="1"/>
          </p:cNvSpPr>
          <p:nvPr>
            <p:ph type="title"/>
          </p:nvPr>
        </p:nvSpPr>
        <p:spPr/>
        <p:txBody>
          <a:bodyPr/>
          <a:lstStyle/>
          <a:p>
            <a:r>
              <a:rPr lang="en-IN" dirty="0"/>
              <a:t>Introducing Access Control</a:t>
            </a:r>
          </a:p>
        </p:txBody>
      </p:sp>
      <p:sp>
        <p:nvSpPr>
          <p:cNvPr id="3" name="Content Placeholder 2">
            <a:extLst>
              <a:ext uri="{FF2B5EF4-FFF2-40B4-BE49-F238E27FC236}">
                <a16:creationId xmlns:a16="http://schemas.microsoft.com/office/drawing/2014/main" id="{0BD2BE9B-F910-4CA6-84B2-94ED2833DB58}"/>
              </a:ext>
            </a:extLst>
          </p:cNvPr>
          <p:cNvSpPr>
            <a:spLocks noGrp="1"/>
          </p:cNvSpPr>
          <p:nvPr>
            <p:ph sz="half" idx="1"/>
          </p:nvPr>
        </p:nvSpPr>
        <p:spPr>
          <a:xfrm>
            <a:off x="437322" y="1825625"/>
            <a:ext cx="5582478" cy="4932984"/>
          </a:xfrm>
        </p:spPr>
        <p:txBody>
          <a:bodyPr>
            <a:normAutofit/>
          </a:bodyPr>
          <a:lstStyle/>
          <a:p>
            <a:pPr algn="l"/>
            <a:r>
              <a:rPr lang="en-US" sz="2000" dirty="0"/>
              <a:t>As you know, encapsulation links data with the code that manipulates it. However, encapsulation provides another important attribute: access control. </a:t>
            </a:r>
          </a:p>
          <a:p>
            <a:pPr algn="l"/>
            <a:r>
              <a:rPr lang="en-IN" sz="2000" b="0" i="0" u="none" strike="noStrike" baseline="0" dirty="0">
                <a:latin typeface="Palatino-Roman"/>
              </a:rPr>
              <a:t>Through encapsulation, </a:t>
            </a:r>
            <a:r>
              <a:rPr lang="en-US" sz="2000" b="0" i="0" u="none" strike="noStrike" baseline="0" dirty="0">
                <a:latin typeface="Palatino-Roman"/>
              </a:rPr>
              <a:t>you can control what parts of a program can access the members of a class. By controlling access, you can prevent misuse. </a:t>
            </a:r>
            <a:r>
              <a:rPr lang="en-US" sz="2000" dirty="0"/>
              <a:t>Java’s access specifiers are public, private, and protected. Java also defines a default access level. protected applies only when inheritance is involved.</a:t>
            </a:r>
            <a:endParaRPr lang="en-IN" sz="2000" dirty="0"/>
          </a:p>
        </p:txBody>
      </p:sp>
      <p:sp>
        <p:nvSpPr>
          <p:cNvPr id="4" name="Content Placeholder 3">
            <a:extLst>
              <a:ext uri="{FF2B5EF4-FFF2-40B4-BE49-F238E27FC236}">
                <a16:creationId xmlns:a16="http://schemas.microsoft.com/office/drawing/2014/main" id="{B8E0F6B8-39D8-418A-8AAE-0341BD88F095}"/>
              </a:ext>
            </a:extLst>
          </p:cNvPr>
          <p:cNvSpPr>
            <a:spLocks noGrp="1"/>
          </p:cNvSpPr>
          <p:nvPr>
            <p:ph sz="half" idx="2"/>
          </p:nvPr>
        </p:nvSpPr>
        <p:spPr>
          <a:xfrm>
            <a:off x="6172200" y="1825625"/>
            <a:ext cx="5688496" cy="4932984"/>
          </a:xfrm>
        </p:spPr>
        <p:txBody>
          <a:bodyPr>
            <a:normAutofit/>
          </a:bodyPr>
          <a:lstStyle/>
          <a:p>
            <a:r>
              <a:rPr lang="en-US" sz="2000" dirty="0"/>
              <a:t>The other access specifiers are described next.</a:t>
            </a:r>
            <a:r>
              <a:rPr lang="en-US" sz="2000" b="0" i="0" u="none" strike="noStrike" baseline="0" dirty="0">
                <a:latin typeface="Palatino-Roman"/>
              </a:rPr>
              <a:t> When a member of a class is modified by </a:t>
            </a:r>
            <a:r>
              <a:rPr lang="en-US" sz="2000" dirty="0"/>
              <a:t>the</a:t>
            </a:r>
            <a:r>
              <a:rPr lang="en-US" sz="2000" b="0" i="0" u="none" strike="noStrike" baseline="0" dirty="0">
                <a:latin typeface="Palatino-Roman"/>
              </a:rPr>
              <a:t> </a:t>
            </a:r>
            <a:r>
              <a:rPr lang="en-US" sz="2000" b="1" i="0" u="none" strike="noStrike" baseline="0" dirty="0">
                <a:latin typeface="Palatino-Bold"/>
              </a:rPr>
              <a:t>public </a:t>
            </a:r>
            <a:r>
              <a:rPr lang="en-US" sz="2000" b="0" i="0" u="none" strike="noStrike" baseline="0" dirty="0">
                <a:latin typeface="Palatino-Roman"/>
              </a:rPr>
              <a:t>specifier, then that member can be accessed by any other code. When a member of a class is specified as </a:t>
            </a:r>
            <a:r>
              <a:rPr lang="en-US" sz="2000" b="1" i="0" u="none" strike="noStrike" baseline="0" dirty="0">
                <a:latin typeface="Palatino-Bold"/>
              </a:rPr>
              <a:t>private</a:t>
            </a:r>
            <a:r>
              <a:rPr lang="en-US" sz="2000" b="0" i="0" u="none" strike="noStrike" baseline="0" dirty="0">
                <a:latin typeface="Palatino-Roman"/>
              </a:rPr>
              <a:t>, then that member can only be accessed by other members </a:t>
            </a:r>
            <a:r>
              <a:rPr lang="en-US" sz="2000" b="0" i="0" u="none" strike="noStrike" baseline="0" dirty="0" err="1">
                <a:latin typeface="Palatino-Roman"/>
              </a:rPr>
              <a:t>ofits</a:t>
            </a:r>
            <a:r>
              <a:rPr lang="en-US" sz="2000" b="0" i="0" u="none" strike="noStrike" baseline="0" dirty="0">
                <a:latin typeface="Palatino-Roman"/>
              </a:rPr>
              <a:t> class.</a:t>
            </a:r>
          </a:p>
          <a:p>
            <a:r>
              <a:rPr lang="en-US" sz="2000" b="0" i="0" u="none" strike="noStrike" baseline="0" dirty="0">
                <a:latin typeface="Palatino-Roman"/>
              </a:rPr>
              <a:t> Now you can understand why </a:t>
            </a:r>
            <a:r>
              <a:rPr lang="en-US" sz="2000" b="1" i="0" u="none" strike="noStrike" baseline="0" dirty="0">
                <a:latin typeface="Palatino-Bold"/>
              </a:rPr>
              <a:t>main( ) </a:t>
            </a:r>
            <a:r>
              <a:rPr lang="en-US" sz="2000" b="0" i="0" u="none" strike="noStrike" baseline="0" dirty="0">
                <a:latin typeface="Palatino-Roman"/>
              </a:rPr>
              <a:t>has always been preceded by the </a:t>
            </a:r>
            <a:r>
              <a:rPr lang="en-US" sz="2000" b="1" i="0" u="none" strike="noStrike" baseline="0" dirty="0">
                <a:latin typeface="Palatino-Bold"/>
              </a:rPr>
              <a:t>public</a:t>
            </a:r>
            <a:r>
              <a:rPr lang="en-US" sz="2000" b="0" i="0" u="none" strike="noStrike" baseline="0" dirty="0">
                <a:latin typeface="Palatino-Roman"/>
              </a:rPr>
              <a:t>s </a:t>
            </a:r>
            <a:r>
              <a:rPr lang="en-US" sz="2000" b="0" i="0" u="none" strike="noStrike" baseline="0" dirty="0" err="1">
                <a:latin typeface="Palatino-Roman"/>
              </a:rPr>
              <a:t>pecifier</a:t>
            </a:r>
            <a:r>
              <a:rPr lang="en-US" sz="2000" b="0" i="0" u="none" strike="noStrike" baseline="0" dirty="0">
                <a:latin typeface="Palatino-Roman"/>
              </a:rPr>
              <a:t>. It is called by code that is outside the program—that is, by the Java run-</a:t>
            </a:r>
            <a:r>
              <a:rPr lang="en-US" sz="2000" b="0" i="0" u="none" strike="noStrike" baseline="0" dirty="0" err="1">
                <a:latin typeface="Palatino-Roman"/>
              </a:rPr>
              <a:t>timesystem</a:t>
            </a:r>
            <a:r>
              <a:rPr lang="en-US" sz="2000" b="0" i="0" u="none" strike="noStrike" baseline="0" dirty="0">
                <a:latin typeface="Palatino-Roman"/>
              </a:rPr>
              <a:t>. When no access specifier is used, then by default the member of a class is </a:t>
            </a:r>
            <a:r>
              <a:rPr lang="en-US" sz="2000" b="0" i="0" u="none" strike="noStrike" baseline="0" dirty="0" err="1">
                <a:latin typeface="Palatino-Roman"/>
              </a:rPr>
              <a:t>publicwithin</a:t>
            </a:r>
            <a:r>
              <a:rPr lang="en-US" sz="2000" b="0" i="0" u="none" strike="noStrike" baseline="0" dirty="0">
                <a:latin typeface="Palatino-Roman"/>
              </a:rPr>
              <a:t> its own package, but cannot be accessed outside of its package. (Packages </a:t>
            </a:r>
            <a:r>
              <a:rPr lang="en-US" sz="2000" b="0" i="0" u="none" strike="noStrike" baseline="0" dirty="0" err="1">
                <a:latin typeface="Palatino-Roman"/>
              </a:rPr>
              <a:t>arediscussed</a:t>
            </a:r>
            <a:r>
              <a:rPr lang="en-US" sz="2000" b="0" i="0" u="none" strike="noStrike" baseline="0" dirty="0">
                <a:latin typeface="Palatino-Roman"/>
              </a:rPr>
              <a:t> in the following chapter.)</a:t>
            </a:r>
            <a:endParaRPr lang="en-IN" sz="2000" dirty="0"/>
          </a:p>
        </p:txBody>
      </p:sp>
    </p:spTree>
    <p:extLst>
      <p:ext uri="{BB962C8B-B14F-4D97-AF65-F5344CB8AC3E}">
        <p14:creationId xmlns:p14="http://schemas.microsoft.com/office/powerpoint/2010/main" val="258638174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890B8E-E6AB-45CD-9DC3-44384215A5C8}"/>
              </a:ext>
            </a:extLst>
          </p:cNvPr>
          <p:cNvSpPr>
            <a:spLocks noGrp="1"/>
          </p:cNvSpPr>
          <p:nvPr>
            <p:ph sz="half" idx="1"/>
          </p:nvPr>
        </p:nvSpPr>
        <p:spPr>
          <a:xfrm>
            <a:off x="0" y="0"/>
            <a:ext cx="6019800" cy="6692347"/>
          </a:xfrm>
        </p:spPr>
        <p:txBody>
          <a:bodyPr>
            <a:normAutofit/>
          </a:bodyPr>
          <a:lstStyle/>
          <a:p>
            <a:pPr marL="0" indent="0" algn="l">
              <a:buNone/>
            </a:pPr>
            <a:r>
              <a:rPr lang="en-US" sz="1800" b="0" i="0" u="none" strike="noStrike" baseline="0" dirty="0">
                <a:latin typeface="Palatino-Roman"/>
              </a:rPr>
              <a:t>In the classes developed so far, all members of a class have used the default access mode, which is essentially public. However, this is not what you will typically want to be the case. </a:t>
            </a:r>
          </a:p>
          <a:p>
            <a:pPr marL="0" indent="0" algn="l">
              <a:buNone/>
            </a:pPr>
            <a:r>
              <a:rPr lang="en-US" sz="1800" b="0" i="0" u="none" strike="noStrike" baseline="0" dirty="0">
                <a:latin typeface="Palatino-Roman"/>
              </a:rPr>
              <a:t>Usually, you will want to restrict access to the data members of a class—allowing access only through methods. Also, there will be times when you will want to define methods that are private to a class.</a:t>
            </a:r>
          </a:p>
          <a:p>
            <a:pPr marL="0" indent="0" algn="l">
              <a:buNone/>
            </a:pPr>
            <a:r>
              <a:rPr lang="en-US" sz="1800" b="0" i="0" u="none" strike="noStrike" baseline="0" dirty="0">
                <a:latin typeface="Courier"/>
              </a:rPr>
              <a:t>This program demonstrates the difference between </a:t>
            </a:r>
            <a:r>
              <a:rPr lang="en-IN" sz="1800" b="0" i="0" u="none" strike="noStrike" baseline="0" dirty="0">
                <a:latin typeface="Courier"/>
              </a:rPr>
              <a:t>public and private.</a:t>
            </a:r>
          </a:p>
          <a:p>
            <a:pPr marL="0" indent="0" algn="l">
              <a:buNone/>
            </a:pPr>
            <a:r>
              <a:rPr lang="en-IN" sz="1800" b="0" i="0" u="none" strike="noStrike" baseline="0" dirty="0">
                <a:latin typeface="Courier"/>
              </a:rPr>
              <a:t>class Test {</a:t>
            </a:r>
          </a:p>
          <a:p>
            <a:pPr marL="0" indent="0" algn="l">
              <a:buNone/>
            </a:pPr>
            <a:r>
              <a:rPr lang="en-IN" sz="1800" b="0" i="0" u="none" strike="noStrike" baseline="0" dirty="0">
                <a:latin typeface="Courier"/>
              </a:rPr>
              <a:t>int a; // default access</a:t>
            </a:r>
          </a:p>
          <a:p>
            <a:pPr marL="0" indent="0" algn="l">
              <a:buNone/>
            </a:pPr>
            <a:r>
              <a:rPr lang="en-US" sz="1800" b="0" i="0" u="none" strike="noStrike" baseline="0" dirty="0">
                <a:latin typeface="Courier"/>
              </a:rPr>
              <a:t>public int b; // public access</a:t>
            </a:r>
          </a:p>
          <a:p>
            <a:pPr marL="0" indent="0" algn="l">
              <a:buNone/>
            </a:pPr>
            <a:r>
              <a:rPr lang="en-IN" sz="1800" b="0" i="0" u="none" strike="noStrike" baseline="0" dirty="0">
                <a:latin typeface="Courier"/>
              </a:rPr>
              <a:t>private int c; // private access</a:t>
            </a:r>
          </a:p>
          <a:p>
            <a:pPr marL="0" indent="0" algn="l">
              <a:buNone/>
            </a:pPr>
            <a:r>
              <a:rPr lang="en-IN" sz="1800" b="0" i="0" u="none" strike="noStrike" baseline="0" dirty="0">
                <a:latin typeface="Courier"/>
              </a:rPr>
              <a:t>// methods to access c</a:t>
            </a:r>
          </a:p>
          <a:p>
            <a:pPr marL="0" indent="0" algn="l">
              <a:buNone/>
            </a:pPr>
            <a:r>
              <a:rPr lang="en-US" sz="1800" b="0" i="0" u="none" strike="noStrike" baseline="0" dirty="0">
                <a:latin typeface="Courier"/>
              </a:rPr>
              <a:t>void </a:t>
            </a:r>
            <a:r>
              <a:rPr lang="en-US" sz="1800" b="0" i="0" u="none" strike="noStrike" baseline="0" dirty="0" err="1">
                <a:latin typeface="Courier"/>
              </a:rPr>
              <a:t>setc</a:t>
            </a:r>
            <a:r>
              <a:rPr lang="en-US" sz="1800" b="0" i="0" u="none" strike="noStrike" baseline="0" dirty="0">
                <a:latin typeface="Courier"/>
              </a:rPr>
              <a:t>(int </a:t>
            </a:r>
            <a:r>
              <a:rPr lang="en-US" sz="1800" b="0" i="0" u="none" strike="noStrike" baseline="0" dirty="0" err="1">
                <a:latin typeface="Courier"/>
              </a:rPr>
              <a:t>i</a:t>
            </a:r>
            <a:r>
              <a:rPr lang="en-US" sz="1800" b="0" i="0" u="none" strike="noStrike" baseline="0" dirty="0">
                <a:latin typeface="Courier"/>
              </a:rPr>
              <a:t>) { // set c's value</a:t>
            </a:r>
          </a:p>
          <a:p>
            <a:pPr marL="0" indent="0" algn="l">
              <a:buNone/>
            </a:pPr>
            <a:r>
              <a:rPr lang="en-IN" sz="1800" b="0" i="0" u="none" strike="noStrike" baseline="0" dirty="0">
                <a:latin typeface="Courier"/>
              </a:rPr>
              <a:t>c = </a:t>
            </a:r>
            <a:r>
              <a:rPr lang="en-IN" sz="1800" b="0" i="0" u="none" strike="noStrike" baseline="0" dirty="0" err="1">
                <a:latin typeface="Courier"/>
              </a:rPr>
              <a:t>i</a:t>
            </a:r>
            <a:r>
              <a:rPr lang="en-IN" sz="1800" b="0" i="0" u="none" strike="noStrike" baseline="0" dirty="0">
                <a:latin typeface="Courier"/>
              </a:rPr>
              <a:t>; }</a:t>
            </a:r>
          </a:p>
          <a:p>
            <a:pPr marL="0" indent="0" algn="l">
              <a:buNone/>
            </a:pPr>
            <a:r>
              <a:rPr lang="en-US" sz="1800" b="0" i="0" u="none" strike="noStrike" baseline="0" dirty="0">
                <a:latin typeface="Courier"/>
              </a:rPr>
              <a:t>int </a:t>
            </a:r>
            <a:r>
              <a:rPr lang="en-US" sz="1800" b="0" i="0" u="none" strike="noStrike" baseline="0" dirty="0" err="1">
                <a:latin typeface="Courier"/>
              </a:rPr>
              <a:t>getc</a:t>
            </a:r>
            <a:r>
              <a:rPr lang="en-US" sz="1800" b="0" i="0" u="none" strike="noStrike" baseline="0" dirty="0">
                <a:latin typeface="Courier"/>
              </a:rPr>
              <a:t>() { // get c's value</a:t>
            </a:r>
          </a:p>
          <a:p>
            <a:pPr marL="0" indent="0" algn="l">
              <a:buNone/>
            </a:pPr>
            <a:r>
              <a:rPr lang="en-IN" sz="1800" b="0" i="0" u="none" strike="noStrike" baseline="0" dirty="0">
                <a:latin typeface="Courier"/>
              </a:rPr>
              <a:t>return c;} }</a:t>
            </a:r>
            <a:endParaRPr lang="en-IN" dirty="0"/>
          </a:p>
        </p:txBody>
      </p:sp>
      <p:sp>
        <p:nvSpPr>
          <p:cNvPr id="4" name="Content Placeholder 3">
            <a:extLst>
              <a:ext uri="{FF2B5EF4-FFF2-40B4-BE49-F238E27FC236}">
                <a16:creationId xmlns:a16="http://schemas.microsoft.com/office/drawing/2014/main" id="{20857D55-ADD4-43DE-8010-1CD26574A380}"/>
              </a:ext>
            </a:extLst>
          </p:cNvPr>
          <p:cNvSpPr>
            <a:spLocks noGrp="1"/>
          </p:cNvSpPr>
          <p:nvPr>
            <p:ph sz="half" idx="2"/>
          </p:nvPr>
        </p:nvSpPr>
        <p:spPr>
          <a:xfrm>
            <a:off x="6172200" y="92765"/>
            <a:ext cx="5847522" cy="6599582"/>
          </a:xfrm>
        </p:spPr>
        <p:txBody>
          <a:bodyPr>
            <a:normAutofit/>
          </a:bodyPr>
          <a:lstStyle/>
          <a:p>
            <a:pPr marL="0" indent="0" algn="l">
              <a:buNone/>
            </a:pPr>
            <a:r>
              <a:rPr lang="en-IN" sz="1800" b="0" i="0" u="none" strike="noStrike" baseline="0" dirty="0">
                <a:latin typeface="Courier"/>
              </a:rPr>
              <a:t>class </a:t>
            </a:r>
            <a:r>
              <a:rPr lang="en-IN" sz="1800" b="0" i="0" u="none" strike="noStrike" baseline="0" dirty="0" err="1">
                <a:latin typeface="Courier"/>
              </a:rPr>
              <a:t>AccessTest</a:t>
            </a:r>
            <a:r>
              <a:rPr lang="en-IN" sz="1800" b="0" i="0" u="none" strike="noStrike" baseline="0" dirty="0">
                <a:latin typeface="Courier"/>
              </a:rPr>
              <a:t> {</a:t>
            </a:r>
          </a:p>
          <a:p>
            <a:pPr marL="0" indent="0" algn="l">
              <a:buNone/>
            </a:pPr>
            <a:r>
              <a:rPr lang="en-US" sz="1800" b="0" i="0" u="none" strike="noStrike" baseline="0" dirty="0">
                <a:latin typeface="Courier"/>
              </a:rPr>
              <a:t>public static void main(String </a:t>
            </a:r>
            <a:r>
              <a:rPr lang="en-US" sz="1800" b="0" i="0" u="none" strike="noStrike" baseline="0" dirty="0" err="1">
                <a:latin typeface="Courier"/>
              </a:rPr>
              <a:t>args</a:t>
            </a:r>
            <a:r>
              <a:rPr lang="en-US" sz="1800" b="0" i="0" u="none" strike="noStrike" baseline="0" dirty="0">
                <a:latin typeface="Courier"/>
              </a:rPr>
              <a:t>[]) {</a:t>
            </a:r>
          </a:p>
          <a:p>
            <a:pPr marL="0" indent="0" algn="l">
              <a:buNone/>
            </a:pPr>
            <a:r>
              <a:rPr lang="en-IN" sz="1800" b="0" i="0" u="none" strike="noStrike" baseline="0" dirty="0">
                <a:latin typeface="Courier"/>
              </a:rPr>
              <a:t>Test </a:t>
            </a:r>
            <a:r>
              <a:rPr lang="en-IN" sz="1800" b="0" i="0" u="none" strike="noStrike" baseline="0" dirty="0" err="1">
                <a:latin typeface="Courier"/>
              </a:rPr>
              <a:t>ob</a:t>
            </a:r>
            <a:r>
              <a:rPr lang="en-IN" sz="1800" b="0" i="0" u="none" strike="noStrike" baseline="0" dirty="0">
                <a:latin typeface="Courier"/>
              </a:rPr>
              <a:t> = new Test();</a:t>
            </a:r>
          </a:p>
          <a:p>
            <a:pPr marL="0" indent="0" algn="l">
              <a:buNone/>
            </a:pPr>
            <a:r>
              <a:rPr lang="en-US" sz="1800" b="0" i="0" u="none" strike="noStrike" baseline="0" dirty="0">
                <a:latin typeface="Courier"/>
              </a:rPr>
              <a:t>// These are OK, a and b may be accessed directly</a:t>
            </a:r>
          </a:p>
          <a:p>
            <a:pPr marL="0" indent="0" algn="l">
              <a:buNone/>
            </a:pPr>
            <a:r>
              <a:rPr lang="en-IN" sz="1800" b="0" i="0" u="none" strike="noStrike" baseline="0" dirty="0" err="1">
                <a:latin typeface="Courier"/>
              </a:rPr>
              <a:t>ob.a</a:t>
            </a:r>
            <a:r>
              <a:rPr lang="en-IN" sz="1800" b="0" i="0" u="none" strike="noStrike" baseline="0" dirty="0">
                <a:latin typeface="Courier"/>
              </a:rPr>
              <a:t> = 10;</a:t>
            </a:r>
          </a:p>
          <a:p>
            <a:pPr marL="0" indent="0" algn="l">
              <a:buNone/>
            </a:pPr>
            <a:r>
              <a:rPr lang="en-IN" sz="1800" b="0" i="0" u="none" strike="noStrike" baseline="0" dirty="0" err="1">
                <a:latin typeface="Courier"/>
              </a:rPr>
              <a:t>ob.b</a:t>
            </a:r>
            <a:r>
              <a:rPr lang="en-IN" sz="1800" b="0" i="0" u="none" strike="noStrike" baseline="0" dirty="0">
                <a:latin typeface="Courier"/>
              </a:rPr>
              <a:t> = 20;</a:t>
            </a:r>
          </a:p>
          <a:p>
            <a:pPr marL="0" indent="0" algn="l">
              <a:buNone/>
            </a:pPr>
            <a:r>
              <a:rPr lang="en-US" sz="1800" b="0" i="0" u="none" strike="noStrike" baseline="0" dirty="0">
                <a:latin typeface="Courier"/>
              </a:rPr>
              <a:t>// This is not OK and will cause an error</a:t>
            </a:r>
          </a:p>
          <a:p>
            <a:pPr marL="0" indent="0" algn="l">
              <a:buNone/>
            </a:pPr>
            <a:r>
              <a:rPr lang="en-IN" sz="1800" b="0" i="0" u="none" strike="noStrike" baseline="0" dirty="0">
                <a:latin typeface="Courier"/>
              </a:rPr>
              <a:t>// </a:t>
            </a:r>
            <a:r>
              <a:rPr lang="en-IN" sz="1800" b="0" i="0" u="none" strike="noStrike" baseline="0" dirty="0" err="1">
                <a:latin typeface="Courier"/>
              </a:rPr>
              <a:t>ob.c</a:t>
            </a:r>
            <a:r>
              <a:rPr lang="en-IN" sz="1800" b="0" i="0" u="none" strike="noStrike" baseline="0" dirty="0">
                <a:latin typeface="Courier"/>
              </a:rPr>
              <a:t> = 100; // Error!</a:t>
            </a:r>
          </a:p>
          <a:p>
            <a:pPr marL="0" indent="0" algn="l">
              <a:buNone/>
            </a:pPr>
            <a:r>
              <a:rPr lang="en-US" sz="1800" b="0" i="0" u="none" strike="noStrike" baseline="0" dirty="0">
                <a:latin typeface="Courier"/>
              </a:rPr>
              <a:t>// You must access c through its methods</a:t>
            </a:r>
          </a:p>
          <a:p>
            <a:pPr marL="0" indent="0" algn="l">
              <a:buNone/>
            </a:pPr>
            <a:r>
              <a:rPr lang="en-IN" sz="1800" b="0" i="0" u="none" strike="noStrike" baseline="0" dirty="0" err="1">
                <a:latin typeface="Courier"/>
              </a:rPr>
              <a:t>ob.setc</a:t>
            </a:r>
            <a:r>
              <a:rPr lang="en-IN" sz="1800" b="0" i="0" u="none" strike="noStrike" baseline="0" dirty="0">
                <a:latin typeface="Courier"/>
              </a:rPr>
              <a:t>(100); // OK</a:t>
            </a:r>
          </a:p>
          <a:p>
            <a:pPr marL="0" indent="0" algn="l">
              <a:buNone/>
            </a:pPr>
            <a:r>
              <a:rPr lang="en-US" sz="1800" b="0" i="0" u="none" strike="noStrike" baseline="0" dirty="0" err="1">
                <a:latin typeface="Courier"/>
              </a:rPr>
              <a:t>System.out.println</a:t>
            </a:r>
            <a:r>
              <a:rPr lang="en-US" sz="1800" b="0" i="0" u="none" strike="noStrike" baseline="0" dirty="0">
                <a:latin typeface="Courier"/>
              </a:rPr>
              <a:t>("a, b, and c: " + </a:t>
            </a:r>
            <a:r>
              <a:rPr lang="en-US" sz="1800" b="0" i="0" u="none" strike="noStrike" baseline="0" dirty="0" err="1">
                <a:latin typeface="Courier"/>
              </a:rPr>
              <a:t>ob.a</a:t>
            </a:r>
            <a:r>
              <a:rPr lang="en-US" sz="1800" b="0" i="0" u="none" strike="noStrike" baseline="0" dirty="0">
                <a:latin typeface="Courier"/>
              </a:rPr>
              <a:t> + " " +</a:t>
            </a:r>
          </a:p>
          <a:p>
            <a:pPr marL="0" indent="0" algn="l">
              <a:buNone/>
            </a:pPr>
            <a:r>
              <a:rPr lang="en-IN" sz="1800" b="0" i="0" u="none" strike="noStrike" baseline="0" dirty="0" err="1">
                <a:latin typeface="Courier"/>
              </a:rPr>
              <a:t>ob.b</a:t>
            </a:r>
            <a:r>
              <a:rPr lang="en-IN" sz="1800" b="0" i="0" u="none" strike="noStrike" baseline="0" dirty="0">
                <a:latin typeface="Courier"/>
              </a:rPr>
              <a:t> + " " + </a:t>
            </a:r>
            <a:r>
              <a:rPr lang="en-IN" sz="1800" b="0" i="0" u="none" strike="noStrike" baseline="0" dirty="0" err="1">
                <a:latin typeface="Courier"/>
              </a:rPr>
              <a:t>ob.getc</a:t>
            </a:r>
            <a:r>
              <a:rPr lang="en-IN" sz="1800" b="0" i="0" u="none" strike="noStrike" baseline="0" dirty="0">
                <a:latin typeface="Courier"/>
              </a:rPr>
              <a:t>());</a:t>
            </a:r>
          </a:p>
          <a:p>
            <a:pPr marL="0" indent="0" algn="l">
              <a:buNone/>
            </a:pPr>
            <a:r>
              <a:rPr lang="en-IN" sz="1800" b="0" i="0" u="none" strike="noStrike" baseline="0" dirty="0">
                <a:latin typeface="Courier"/>
              </a:rPr>
              <a:t>}</a:t>
            </a:r>
          </a:p>
          <a:p>
            <a:pPr marL="0" indent="0" algn="l">
              <a:buNone/>
            </a:pPr>
            <a:r>
              <a:rPr lang="en-IN" sz="1800" b="0" i="0" u="none" strike="noStrike" baseline="0" dirty="0">
                <a:latin typeface="Courier"/>
              </a:rPr>
              <a:t>}</a:t>
            </a:r>
            <a:endParaRPr lang="en-IN" dirty="0"/>
          </a:p>
        </p:txBody>
      </p:sp>
    </p:spTree>
    <p:extLst>
      <p:ext uri="{BB962C8B-B14F-4D97-AF65-F5344CB8AC3E}">
        <p14:creationId xmlns:p14="http://schemas.microsoft.com/office/powerpoint/2010/main" val="71123087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355A-7210-404A-B5F0-9739BC24F206}"/>
              </a:ext>
            </a:extLst>
          </p:cNvPr>
          <p:cNvSpPr>
            <a:spLocks noGrp="1"/>
          </p:cNvSpPr>
          <p:nvPr>
            <p:ph type="title"/>
          </p:nvPr>
        </p:nvSpPr>
        <p:spPr>
          <a:xfrm>
            <a:off x="0" y="18256"/>
            <a:ext cx="10515600" cy="662782"/>
          </a:xfrm>
        </p:spPr>
        <p:txBody>
          <a:bodyPr>
            <a:normAutofit fontScale="90000"/>
          </a:bodyPr>
          <a:lstStyle/>
          <a:p>
            <a:r>
              <a:rPr lang="en-IN" dirty="0"/>
              <a:t>Understanding static</a:t>
            </a:r>
          </a:p>
        </p:txBody>
      </p:sp>
      <p:sp>
        <p:nvSpPr>
          <p:cNvPr id="3" name="Content Placeholder 2">
            <a:extLst>
              <a:ext uri="{FF2B5EF4-FFF2-40B4-BE49-F238E27FC236}">
                <a16:creationId xmlns:a16="http://schemas.microsoft.com/office/drawing/2014/main" id="{4BDF7874-D83C-4047-AE22-658E5E02EC18}"/>
              </a:ext>
            </a:extLst>
          </p:cNvPr>
          <p:cNvSpPr>
            <a:spLocks noGrp="1"/>
          </p:cNvSpPr>
          <p:nvPr>
            <p:ph sz="half" idx="1"/>
          </p:nvPr>
        </p:nvSpPr>
        <p:spPr>
          <a:xfrm>
            <a:off x="0" y="834886"/>
            <a:ext cx="6019800" cy="6004857"/>
          </a:xfrm>
        </p:spPr>
        <p:txBody>
          <a:bodyPr>
            <a:normAutofit/>
          </a:bodyPr>
          <a:lstStyle/>
          <a:p>
            <a:r>
              <a:rPr lang="en-US" sz="2000" dirty="0"/>
              <a:t>There will be times when you will want to define a class member that will be used independently of any object of that class. Normally, a class member must be accessed only in conjunction with an object of its class. </a:t>
            </a:r>
          </a:p>
          <a:p>
            <a:r>
              <a:rPr lang="en-US" sz="2000" dirty="0"/>
              <a:t>However, it is possible to create a member that can be used by itself, without reference to a specific instance. To create such a member, precede its declaration with the keyword static.</a:t>
            </a:r>
          </a:p>
          <a:p>
            <a:r>
              <a:rPr lang="en-US" sz="2000" dirty="0"/>
              <a:t>When a member is declared static, it can be accessed before any objects of its class are created, and without reference to any object. You can </a:t>
            </a:r>
            <a:r>
              <a:rPr lang="en-US" sz="2000" dirty="0" err="1"/>
              <a:t>declareboth</a:t>
            </a:r>
            <a:r>
              <a:rPr lang="en-US" sz="2000" dirty="0"/>
              <a:t> methods and variables to be static. </a:t>
            </a:r>
          </a:p>
          <a:p>
            <a:r>
              <a:rPr lang="en-US" sz="2000" dirty="0"/>
              <a:t>The most common example of a static member </a:t>
            </a:r>
            <a:r>
              <a:rPr lang="en-US" sz="2000" dirty="0" err="1"/>
              <a:t>ismain</a:t>
            </a:r>
            <a:r>
              <a:rPr lang="en-US" sz="2000" dirty="0"/>
              <a:t>( ).main( ) is declared as static because it must be called before any objects exist.</a:t>
            </a:r>
            <a:endParaRPr lang="en-IN" sz="2000" dirty="0"/>
          </a:p>
        </p:txBody>
      </p:sp>
      <p:sp>
        <p:nvSpPr>
          <p:cNvPr id="4" name="Content Placeholder 3">
            <a:extLst>
              <a:ext uri="{FF2B5EF4-FFF2-40B4-BE49-F238E27FC236}">
                <a16:creationId xmlns:a16="http://schemas.microsoft.com/office/drawing/2014/main" id="{A0C72A49-7515-451B-825A-2EB84DA7FC80}"/>
              </a:ext>
            </a:extLst>
          </p:cNvPr>
          <p:cNvSpPr>
            <a:spLocks noGrp="1"/>
          </p:cNvSpPr>
          <p:nvPr>
            <p:ph sz="half" idx="2"/>
          </p:nvPr>
        </p:nvSpPr>
        <p:spPr>
          <a:xfrm>
            <a:off x="6039678" y="251792"/>
            <a:ext cx="6019800" cy="6587952"/>
          </a:xfrm>
        </p:spPr>
        <p:txBody>
          <a:bodyPr>
            <a:normAutofit/>
          </a:bodyPr>
          <a:lstStyle/>
          <a:p>
            <a:pPr marL="0" indent="0">
              <a:buNone/>
            </a:pPr>
            <a:r>
              <a:rPr lang="en-US" sz="2000" dirty="0"/>
              <a:t>Instance variables declared as static are, essentially, global variables. When objects of its class are declared, no copy of a static variable is made. Instead, all instances of the class share the same static variable.</a:t>
            </a:r>
          </a:p>
          <a:p>
            <a:pPr marL="0" indent="0">
              <a:buNone/>
            </a:pPr>
            <a:r>
              <a:rPr lang="en-US" sz="2000" dirty="0"/>
              <a:t>Methods declared as static have several restrictions:</a:t>
            </a:r>
          </a:p>
          <a:p>
            <a:pPr marL="514350" indent="-514350">
              <a:buFont typeface="+mj-lt"/>
              <a:buAutoNum type="arabicPeriod"/>
            </a:pPr>
            <a:r>
              <a:rPr lang="en-US" sz="2000" dirty="0"/>
              <a:t>They can only call other static methods.</a:t>
            </a:r>
          </a:p>
          <a:p>
            <a:pPr marL="514350" indent="-514350">
              <a:buFont typeface="+mj-lt"/>
              <a:buAutoNum type="arabicPeriod"/>
            </a:pPr>
            <a:r>
              <a:rPr lang="en-US" sz="2000" dirty="0"/>
              <a:t>They must only access static data.</a:t>
            </a:r>
          </a:p>
          <a:p>
            <a:pPr marL="514350" indent="-514350">
              <a:buFont typeface="+mj-lt"/>
              <a:buAutoNum type="arabicPeriod"/>
            </a:pPr>
            <a:r>
              <a:rPr lang="en-US" sz="2000" dirty="0"/>
              <a:t>They cannot refer to this or super in any way. (The keyword super relates to inheritance and is described in the next chapter.)</a:t>
            </a:r>
          </a:p>
          <a:p>
            <a:pPr marL="0" indent="0" algn="l">
              <a:buNone/>
            </a:pPr>
            <a:r>
              <a:rPr lang="en-US" sz="1800" b="0" i="0" u="none" strike="noStrike" baseline="0" dirty="0">
                <a:solidFill>
                  <a:srgbClr val="000000"/>
                </a:solidFill>
                <a:latin typeface="Palatino-Roman"/>
              </a:rPr>
              <a:t>If you need to do computation in order to initialize your </a:t>
            </a:r>
            <a:r>
              <a:rPr lang="en-US" sz="1800" b="1" i="0" u="none" strike="noStrike" baseline="0" dirty="0">
                <a:solidFill>
                  <a:srgbClr val="000000"/>
                </a:solidFill>
                <a:latin typeface="Palatino-Bold"/>
              </a:rPr>
              <a:t>static </a:t>
            </a:r>
            <a:r>
              <a:rPr lang="en-US" sz="1800" b="0" i="0" u="none" strike="noStrike" baseline="0" dirty="0">
                <a:solidFill>
                  <a:srgbClr val="000000"/>
                </a:solidFill>
                <a:latin typeface="Palatino-Roman"/>
              </a:rPr>
              <a:t>variables, you can declare a </a:t>
            </a:r>
            <a:r>
              <a:rPr lang="en-US" sz="1800" b="1" i="0" u="none" strike="noStrike" baseline="0" dirty="0">
                <a:solidFill>
                  <a:srgbClr val="000000"/>
                </a:solidFill>
                <a:latin typeface="Palatino-Bold"/>
              </a:rPr>
              <a:t>static </a:t>
            </a:r>
            <a:r>
              <a:rPr lang="en-US" sz="1800" b="0" i="0" u="none" strike="noStrike" baseline="0" dirty="0">
                <a:solidFill>
                  <a:srgbClr val="000000"/>
                </a:solidFill>
                <a:latin typeface="Palatino-Roman"/>
              </a:rPr>
              <a:t>block that gets executed exactly once, when the class is first loaded. </a:t>
            </a:r>
          </a:p>
          <a:p>
            <a:pPr marL="0" indent="0" algn="l">
              <a:buNone/>
            </a:pPr>
            <a:r>
              <a:rPr lang="en-US" sz="1800" b="0" i="0" u="none" strike="noStrike" baseline="0" dirty="0">
                <a:solidFill>
                  <a:srgbClr val="000000"/>
                </a:solidFill>
                <a:latin typeface="Palatino-Roman"/>
              </a:rPr>
              <a:t>The following </a:t>
            </a:r>
            <a:r>
              <a:rPr lang="en-US" sz="1800" b="0" i="0" u="none" strike="noStrike" baseline="0" dirty="0">
                <a:solidFill>
                  <a:srgbClr val="231F20"/>
                </a:solidFill>
                <a:latin typeface="Palatino-Roman"/>
              </a:rPr>
              <a:t>e</a:t>
            </a:r>
            <a:r>
              <a:rPr lang="en-US" sz="1800" b="0" i="0" u="none" strike="noStrike" baseline="0" dirty="0">
                <a:solidFill>
                  <a:srgbClr val="000000"/>
                </a:solidFill>
                <a:latin typeface="Palatino-Roman"/>
              </a:rPr>
              <a:t>xample shows a class that has a </a:t>
            </a:r>
            <a:r>
              <a:rPr lang="en-US" sz="1800" b="1" i="0" u="none" strike="noStrike" baseline="0" dirty="0">
                <a:solidFill>
                  <a:srgbClr val="000000"/>
                </a:solidFill>
                <a:latin typeface="Palatino-Bold"/>
              </a:rPr>
              <a:t>static </a:t>
            </a:r>
            <a:r>
              <a:rPr lang="en-US" sz="1800" b="0" i="0" u="none" strike="noStrike" baseline="0" dirty="0">
                <a:solidFill>
                  <a:srgbClr val="000000"/>
                </a:solidFill>
                <a:latin typeface="Palatino-Roman"/>
              </a:rPr>
              <a:t>method, some </a:t>
            </a:r>
            <a:r>
              <a:rPr lang="en-US" sz="1800" b="1" i="0" u="none" strike="noStrike" baseline="0" dirty="0">
                <a:solidFill>
                  <a:srgbClr val="000000"/>
                </a:solidFill>
                <a:latin typeface="Palatino-Bold"/>
              </a:rPr>
              <a:t>static </a:t>
            </a:r>
            <a:r>
              <a:rPr lang="en-US" sz="1800" b="0" i="0" u="none" strike="noStrike" baseline="0" dirty="0">
                <a:solidFill>
                  <a:srgbClr val="000000"/>
                </a:solidFill>
                <a:latin typeface="Palatino-Roman"/>
              </a:rPr>
              <a:t>variables, and a </a:t>
            </a:r>
            <a:r>
              <a:rPr lang="en-US" sz="1800" b="1" i="0" u="none" strike="noStrike" baseline="0" dirty="0">
                <a:solidFill>
                  <a:srgbClr val="000000"/>
                </a:solidFill>
                <a:latin typeface="Palatino-Bold"/>
              </a:rPr>
              <a:t>static </a:t>
            </a:r>
            <a:r>
              <a:rPr lang="en-US" sz="1800" b="0" i="0" u="none" strike="noStrike" baseline="0" dirty="0">
                <a:solidFill>
                  <a:srgbClr val="000000"/>
                </a:solidFill>
                <a:latin typeface="Palatino-Roman"/>
              </a:rPr>
              <a:t>initialization </a:t>
            </a:r>
            <a:r>
              <a:rPr lang="en-IN" sz="1800" b="0" i="0" u="none" strike="noStrike" baseline="0" dirty="0">
                <a:solidFill>
                  <a:srgbClr val="000000"/>
                </a:solidFill>
                <a:latin typeface="Palatino-Roman"/>
              </a:rPr>
              <a:t>block:</a:t>
            </a:r>
            <a:endParaRPr lang="en-IN" sz="2000" dirty="0"/>
          </a:p>
        </p:txBody>
      </p:sp>
    </p:spTree>
    <p:extLst>
      <p:ext uri="{BB962C8B-B14F-4D97-AF65-F5344CB8AC3E}">
        <p14:creationId xmlns:p14="http://schemas.microsoft.com/office/powerpoint/2010/main" val="314408637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EC07F1-7671-4A7C-9E12-80F39498D1B2}"/>
              </a:ext>
            </a:extLst>
          </p:cNvPr>
          <p:cNvSpPr>
            <a:spLocks noGrp="1"/>
          </p:cNvSpPr>
          <p:nvPr>
            <p:ph sz="half" idx="1"/>
          </p:nvPr>
        </p:nvSpPr>
        <p:spPr>
          <a:xfrm>
            <a:off x="185530" y="185530"/>
            <a:ext cx="5834270" cy="5991433"/>
          </a:xfrm>
        </p:spPr>
        <p:txBody>
          <a:bodyPr>
            <a:normAutofit fontScale="92500" lnSpcReduction="10000"/>
          </a:bodyPr>
          <a:lstStyle/>
          <a:p>
            <a:pPr marL="0" indent="0" algn="l">
              <a:buNone/>
            </a:pPr>
            <a:r>
              <a:rPr lang="en-US" sz="1800" b="0" i="0" u="none" strike="noStrike" baseline="0" dirty="0">
                <a:latin typeface="Courier"/>
              </a:rPr>
              <a:t>// Demonstrate static variables, methods, and blocks.</a:t>
            </a:r>
          </a:p>
          <a:p>
            <a:pPr marL="0" indent="0" algn="l">
              <a:buNone/>
            </a:pPr>
            <a:r>
              <a:rPr lang="en-IN" sz="1800" b="0" i="0" u="none" strike="noStrike" baseline="0" dirty="0">
                <a:latin typeface="Courier"/>
              </a:rPr>
              <a:t>class </a:t>
            </a:r>
            <a:r>
              <a:rPr lang="en-IN" sz="1800" b="0" i="0" u="none" strike="noStrike" baseline="0" dirty="0" err="1">
                <a:latin typeface="Courier"/>
              </a:rPr>
              <a:t>UseStatic</a:t>
            </a:r>
            <a:r>
              <a:rPr lang="en-IN" sz="1800" b="0" i="0" u="none" strike="noStrike" baseline="0" dirty="0">
                <a:latin typeface="Courier"/>
              </a:rPr>
              <a:t> {</a:t>
            </a:r>
          </a:p>
          <a:p>
            <a:pPr marL="0" indent="0" algn="l">
              <a:buNone/>
            </a:pPr>
            <a:r>
              <a:rPr lang="en-IN" sz="1800" b="0" i="0" u="none" strike="noStrike" baseline="0" dirty="0">
                <a:latin typeface="Courier"/>
              </a:rPr>
              <a:t>static int a = 3;</a:t>
            </a:r>
          </a:p>
          <a:p>
            <a:pPr marL="0" indent="0" algn="l">
              <a:buNone/>
            </a:pPr>
            <a:r>
              <a:rPr lang="en-IN" sz="1800" b="0" i="0" u="none" strike="noStrike" baseline="0" dirty="0">
                <a:latin typeface="Courier"/>
              </a:rPr>
              <a:t>static int b;</a:t>
            </a:r>
          </a:p>
          <a:p>
            <a:pPr marL="0" indent="0" algn="l">
              <a:buNone/>
            </a:pPr>
            <a:r>
              <a:rPr lang="en-US" sz="1800" b="0" i="0" u="none" strike="noStrike" baseline="0" dirty="0">
                <a:latin typeface="Courier"/>
              </a:rPr>
              <a:t>static void meth(int x) {</a:t>
            </a:r>
            <a:r>
              <a:rPr lang="en-IN" sz="1800" b="0" i="0" u="none" strike="noStrike" baseline="0" dirty="0" err="1">
                <a:solidFill>
                  <a:srgbClr val="231F20"/>
                </a:solidFill>
                <a:latin typeface="Courier"/>
              </a:rPr>
              <a:t>System.out.println</a:t>
            </a:r>
            <a:r>
              <a:rPr lang="en-IN" sz="1800" b="0" i="0" u="none" strike="noStrike" baseline="0" dirty="0">
                <a:solidFill>
                  <a:srgbClr val="231F20"/>
                </a:solidFill>
                <a:latin typeface="Courier"/>
              </a:rPr>
              <a:t>("x = " + x);</a:t>
            </a:r>
          </a:p>
          <a:p>
            <a:pPr marL="0" indent="0" algn="l">
              <a:buNone/>
            </a:pPr>
            <a:r>
              <a:rPr lang="en-IN" sz="1800" b="0" i="0" u="none" strike="noStrike" baseline="0" dirty="0" err="1">
                <a:solidFill>
                  <a:srgbClr val="231F20"/>
                </a:solidFill>
                <a:latin typeface="Courier"/>
              </a:rPr>
              <a:t>System.out.println</a:t>
            </a:r>
            <a:r>
              <a:rPr lang="en-IN" sz="1800" b="0" i="0" u="none" strike="noStrike" baseline="0" dirty="0">
                <a:solidFill>
                  <a:srgbClr val="231F20"/>
                </a:solidFill>
                <a:latin typeface="Courier"/>
              </a:rPr>
              <a:t>("a = " + a);</a:t>
            </a:r>
          </a:p>
          <a:p>
            <a:pPr marL="0" indent="0" algn="l">
              <a:buNone/>
            </a:pPr>
            <a:r>
              <a:rPr lang="en-IN" sz="1800" b="0" i="0" u="none" strike="noStrike" baseline="0" dirty="0" err="1">
                <a:solidFill>
                  <a:srgbClr val="231F20"/>
                </a:solidFill>
                <a:latin typeface="Courier"/>
              </a:rPr>
              <a:t>System.out.println</a:t>
            </a:r>
            <a:r>
              <a:rPr lang="en-IN" sz="1800" b="0" i="0" u="none" strike="noStrike" baseline="0" dirty="0">
                <a:solidFill>
                  <a:srgbClr val="231F20"/>
                </a:solidFill>
                <a:latin typeface="Courier"/>
              </a:rPr>
              <a:t>("b = " + b);</a:t>
            </a:r>
          </a:p>
          <a:p>
            <a:pPr marL="0" indent="0" algn="l">
              <a:buNone/>
            </a:pP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static {</a:t>
            </a:r>
          </a:p>
          <a:p>
            <a:pPr marL="0" indent="0" algn="l">
              <a:buNone/>
            </a:pPr>
            <a:r>
              <a:rPr lang="en-US" sz="1800" b="0" i="0" u="none" strike="noStrike" baseline="0" dirty="0" err="1">
                <a:solidFill>
                  <a:srgbClr val="231F20"/>
                </a:solidFill>
                <a:latin typeface="Courier"/>
              </a:rPr>
              <a:t>System.out.println</a:t>
            </a:r>
            <a:r>
              <a:rPr lang="en-US" sz="1800" b="0" i="0" u="none" strike="noStrike" baseline="0" dirty="0">
                <a:solidFill>
                  <a:srgbClr val="231F20"/>
                </a:solidFill>
                <a:latin typeface="Courier"/>
              </a:rPr>
              <a:t>("Static block initialized.");</a:t>
            </a:r>
          </a:p>
          <a:p>
            <a:pPr marL="0" indent="0" algn="l">
              <a:buNone/>
            </a:pPr>
            <a:r>
              <a:rPr lang="en-IN" sz="1800" b="0" i="0" u="none" strike="noStrike" baseline="0" dirty="0">
                <a:solidFill>
                  <a:srgbClr val="231F20"/>
                </a:solidFill>
                <a:latin typeface="Courier"/>
              </a:rPr>
              <a:t>b = a * 4;</a:t>
            </a:r>
          </a:p>
          <a:p>
            <a:pPr marL="0" indent="0" algn="l">
              <a:buNone/>
            </a:pPr>
            <a:r>
              <a:rPr lang="en-IN" sz="1800" b="0" i="0" u="none" strike="noStrike" baseline="0" dirty="0">
                <a:solidFill>
                  <a:srgbClr val="231F20"/>
                </a:solidFill>
                <a:latin typeface="Courier"/>
              </a:rPr>
              <a:t>}</a:t>
            </a:r>
          </a:p>
          <a:p>
            <a:pPr marL="0" indent="0" algn="l">
              <a:buNone/>
            </a:pPr>
            <a:r>
              <a:rPr lang="en-US" sz="1800" b="0" i="0" u="none" strike="noStrike" baseline="0" dirty="0">
                <a:solidFill>
                  <a:srgbClr val="231F20"/>
                </a:solidFill>
                <a:latin typeface="Courier"/>
              </a:rPr>
              <a:t>public static void main(String </a:t>
            </a:r>
            <a:r>
              <a:rPr lang="en-US" sz="1800" b="0" i="0" u="none" strike="noStrike" baseline="0" dirty="0" err="1">
                <a:solidFill>
                  <a:srgbClr val="231F20"/>
                </a:solidFill>
                <a:latin typeface="Courier"/>
              </a:rPr>
              <a:t>args</a:t>
            </a:r>
            <a:r>
              <a:rPr lang="en-US" sz="1800" b="0" i="0" u="none" strike="noStrike" baseline="0" dirty="0">
                <a:solidFill>
                  <a:srgbClr val="231F20"/>
                </a:solidFill>
                <a:latin typeface="Courier"/>
              </a:rPr>
              <a:t>[]) {</a:t>
            </a:r>
          </a:p>
          <a:p>
            <a:pPr marL="0" indent="0" algn="l">
              <a:buNone/>
            </a:pPr>
            <a:r>
              <a:rPr lang="en-IN" sz="1800" b="0" i="0" u="none" strike="noStrike" baseline="0" dirty="0">
                <a:solidFill>
                  <a:srgbClr val="231F20"/>
                </a:solidFill>
                <a:latin typeface="Courier"/>
              </a:rPr>
              <a:t>meth(42);</a:t>
            </a:r>
          </a:p>
          <a:p>
            <a:pPr marL="0" indent="0" algn="l">
              <a:buNone/>
            </a:pP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a:t>
            </a:r>
            <a:endParaRPr lang="en-IN" dirty="0"/>
          </a:p>
        </p:txBody>
      </p:sp>
      <p:sp>
        <p:nvSpPr>
          <p:cNvPr id="4" name="Content Placeholder 3">
            <a:extLst>
              <a:ext uri="{FF2B5EF4-FFF2-40B4-BE49-F238E27FC236}">
                <a16:creationId xmlns:a16="http://schemas.microsoft.com/office/drawing/2014/main" id="{6CD1D6BA-CFDE-4427-8009-5BC810B2F1AA}"/>
              </a:ext>
            </a:extLst>
          </p:cNvPr>
          <p:cNvSpPr>
            <a:spLocks noGrp="1"/>
          </p:cNvSpPr>
          <p:nvPr>
            <p:ph sz="half" idx="2"/>
          </p:nvPr>
        </p:nvSpPr>
        <p:spPr>
          <a:xfrm>
            <a:off x="5883965" y="0"/>
            <a:ext cx="6122505" cy="6672470"/>
          </a:xfrm>
        </p:spPr>
        <p:txBody>
          <a:bodyPr>
            <a:normAutofit fontScale="92500" lnSpcReduction="10000"/>
          </a:bodyPr>
          <a:lstStyle/>
          <a:p>
            <a:pPr marL="342900" indent="-342900" algn="l">
              <a:buFont typeface="+mj-lt"/>
              <a:buAutoNum type="arabicPeriod"/>
            </a:pPr>
            <a:r>
              <a:rPr lang="en-US" sz="1800" b="0" i="0" u="none" strike="noStrike" baseline="0" dirty="0">
                <a:latin typeface="Palatino-Roman"/>
              </a:rPr>
              <a:t>As soon as the </a:t>
            </a:r>
            <a:r>
              <a:rPr lang="en-US" sz="1800" b="1" i="0" u="none" strike="noStrike" baseline="0" dirty="0" err="1">
                <a:latin typeface="Palatino-Bold"/>
              </a:rPr>
              <a:t>UseStatic</a:t>
            </a:r>
            <a:r>
              <a:rPr lang="en-US" sz="1800" b="1" i="0" u="none" strike="noStrike" baseline="0" dirty="0">
                <a:latin typeface="Palatino-Bold"/>
              </a:rPr>
              <a:t> </a:t>
            </a:r>
            <a:r>
              <a:rPr lang="en-US" sz="1800" b="0" i="0" u="none" strike="noStrike" baseline="0" dirty="0">
                <a:latin typeface="Palatino-Roman"/>
              </a:rPr>
              <a:t>class is loaded, all of the </a:t>
            </a:r>
            <a:r>
              <a:rPr lang="en-US" sz="1800" b="1" i="0" u="none" strike="noStrike" baseline="0" dirty="0">
                <a:latin typeface="Palatino-Bold"/>
              </a:rPr>
              <a:t>static </a:t>
            </a:r>
            <a:r>
              <a:rPr lang="en-US" sz="1800" b="0" i="0" u="none" strike="noStrike" baseline="0" dirty="0">
                <a:latin typeface="Palatino-Roman"/>
              </a:rPr>
              <a:t>statements are run. </a:t>
            </a:r>
          </a:p>
          <a:p>
            <a:pPr marL="342900" indent="-342900" algn="l">
              <a:buFont typeface="+mj-lt"/>
              <a:buAutoNum type="arabicPeriod"/>
            </a:pPr>
            <a:r>
              <a:rPr lang="en-US" sz="1800" b="0" i="0" u="none" strike="noStrike" baseline="0" dirty="0">
                <a:latin typeface="Palatino-Roman"/>
              </a:rPr>
              <a:t>First, </a:t>
            </a:r>
            <a:r>
              <a:rPr lang="en-US" sz="1800" b="1" i="0" u="none" strike="noStrike" baseline="0" dirty="0">
                <a:latin typeface="Palatino-Bold"/>
              </a:rPr>
              <a:t>a </a:t>
            </a:r>
            <a:r>
              <a:rPr lang="en-US" sz="1800" b="0" i="0" u="none" strike="noStrike" baseline="0" dirty="0">
                <a:latin typeface="Palatino-Roman"/>
              </a:rPr>
              <a:t>is set to </a:t>
            </a:r>
            <a:r>
              <a:rPr lang="en-US" sz="1800" b="1" i="0" u="none" strike="noStrike" baseline="0" dirty="0">
                <a:latin typeface="Palatino-Bold"/>
              </a:rPr>
              <a:t>3</a:t>
            </a:r>
            <a:r>
              <a:rPr lang="en-US" sz="1800" b="0" i="0" u="none" strike="noStrike" baseline="0" dirty="0">
                <a:latin typeface="Palatino-Roman"/>
              </a:rPr>
              <a:t>, then the </a:t>
            </a:r>
            <a:r>
              <a:rPr lang="en-US" sz="1800" b="1" i="0" u="none" strike="noStrike" baseline="0" dirty="0">
                <a:latin typeface="Palatino-Bold"/>
              </a:rPr>
              <a:t>static </a:t>
            </a:r>
            <a:r>
              <a:rPr lang="en-US" sz="1800" b="0" i="0" u="none" strike="noStrike" baseline="0" dirty="0">
                <a:latin typeface="Palatino-Roman"/>
              </a:rPr>
              <a:t>block executes, which prints a message and then initializes </a:t>
            </a:r>
            <a:r>
              <a:rPr lang="en-US" sz="1800" b="1" i="0" u="none" strike="noStrike" baseline="0" dirty="0">
                <a:latin typeface="Palatino-Bold"/>
              </a:rPr>
              <a:t>b </a:t>
            </a:r>
            <a:r>
              <a:rPr lang="en-US" sz="1800" b="0" i="0" u="none" strike="noStrike" baseline="0" dirty="0">
                <a:latin typeface="Palatino-Roman"/>
              </a:rPr>
              <a:t>to </a:t>
            </a:r>
            <a:r>
              <a:rPr lang="en-US" sz="1800" b="1" i="0" u="none" strike="noStrike" baseline="0" dirty="0">
                <a:latin typeface="Palatino-Bold"/>
              </a:rPr>
              <a:t>a * 4 </a:t>
            </a:r>
            <a:r>
              <a:rPr lang="en-US" sz="1800" b="0" i="0" u="none" strike="noStrike" baseline="0" dirty="0">
                <a:latin typeface="Palatino-Roman"/>
              </a:rPr>
              <a:t>or </a:t>
            </a:r>
            <a:r>
              <a:rPr lang="en-US" sz="1800" b="1" i="0" u="none" strike="noStrike" baseline="0" dirty="0">
                <a:latin typeface="Palatino-Bold"/>
              </a:rPr>
              <a:t>12</a:t>
            </a:r>
            <a:r>
              <a:rPr lang="en-US" sz="1800" b="0" i="0" u="none" strike="noStrike" baseline="0" dirty="0">
                <a:latin typeface="Palatino-Roman"/>
              </a:rPr>
              <a:t>. </a:t>
            </a:r>
          </a:p>
          <a:p>
            <a:pPr marL="342900" indent="-342900" algn="l">
              <a:buFont typeface="+mj-lt"/>
              <a:buAutoNum type="arabicPeriod"/>
            </a:pPr>
            <a:r>
              <a:rPr lang="en-US" sz="1800" b="0" i="0" u="none" strike="noStrike" baseline="0" dirty="0">
                <a:latin typeface="Palatino-Roman"/>
              </a:rPr>
              <a:t>Then </a:t>
            </a:r>
            <a:r>
              <a:rPr lang="en-US" sz="1800" b="1" i="0" u="none" strike="noStrike" baseline="0" dirty="0">
                <a:latin typeface="Palatino-Bold"/>
              </a:rPr>
              <a:t>main( ) </a:t>
            </a:r>
            <a:r>
              <a:rPr lang="en-US" sz="1800" b="0" i="0" u="none" strike="noStrike" baseline="0" dirty="0">
                <a:latin typeface="Palatino-Roman"/>
              </a:rPr>
              <a:t>is called, which calls </a:t>
            </a:r>
            <a:r>
              <a:rPr lang="en-US" sz="1800" b="1" i="0" u="none" strike="noStrike" baseline="0" dirty="0">
                <a:latin typeface="Palatino-Bold"/>
              </a:rPr>
              <a:t>meth( )</a:t>
            </a:r>
            <a:r>
              <a:rPr lang="en-US" sz="1800" b="0" i="0" u="none" strike="noStrike" baseline="0" dirty="0">
                <a:latin typeface="Palatino-Roman"/>
              </a:rPr>
              <a:t>, passing </a:t>
            </a:r>
            <a:r>
              <a:rPr lang="en-US" sz="1800" b="1" i="0" u="none" strike="noStrike" baseline="0" dirty="0">
                <a:latin typeface="Palatino-Bold"/>
              </a:rPr>
              <a:t>42 </a:t>
            </a:r>
            <a:r>
              <a:rPr lang="en-US" sz="1800" b="0" i="0" u="none" strike="noStrike" baseline="0" dirty="0">
                <a:latin typeface="Palatino-Roman"/>
              </a:rPr>
              <a:t>to </a:t>
            </a:r>
            <a:r>
              <a:rPr lang="en-US" sz="1800" b="1" i="0" u="none" strike="noStrike" baseline="0" dirty="0">
                <a:latin typeface="Palatino-Bold"/>
              </a:rPr>
              <a:t>x</a:t>
            </a:r>
            <a:r>
              <a:rPr lang="en-US" sz="1800" b="0" i="0" u="none" strike="noStrike" baseline="0" dirty="0">
                <a:latin typeface="Palatino-Roman"/>
              </a:rPr>
              <a:t>.</a:t>
            </a:r>
          </a:p>
          <a:p>
            <a:pPr marL="342900" indent="-342900" algn="l">
              <a:buFont typeface="+mj-lt"/>
              <a:buAutoNum type="arabicPeriod"/>
            </a:pPr>
            <a:r>
              <a:rPr lang="en-US" sz="1800" b="0" i="0" u="none" strike="noStrike" baseline="0" dirty="0">
                <a:latin typeface="Palatino-Roman"/>
              </a:rPr>
              <a:t>The three </a:t>
            </a:r>
            <a:r>
              <a:rPr lang="en-US" sz="1800" b="1" i="0" u="none" strike="noStrike" baseline="0" dirty="0" err="1">
                <a:latin typeface="Palatino-Bold"/>
              </a:rPr>
              <a:t>println</a:t>
            </a:r>
            <a:r>
              <a:rPr lang="en-US" sz="1800" b="1" i="0" u="none" strike="noStrike" baseline="0" dirty="0">
                <a:latin typeface="Palatino-Bold"/>
              </a:rPr>
              <a:t>( ) </a:t>
            </a:r>
            <a:r>
              <a:rPr lang="en-US" sz="1800" b="0" i="0" u="none" strike="noStrike" baseline="0" dirty="0">
                <a:latin typeface="Palatino-Roman"/>
              </a:rPr>
              <a:t>statements refer to the two </a:t>
            </a:r>
            <a:r>
              <a:rPr lang="en-US" sz="1800" b="1" i="0" u="none" strike="noStrike" baseline="0" dirty="0">
                <a:latin typeface="Palatino-Bold"/>
              </a:rPr>
              <a:t>static </a:t>
            </a:r>
            <a:r>
              <a:rPr lang="en-US" sz="1800" b="0" i="0" u="none" strike="noStrike" baseline="0" dirty="0">
                <a:latin typeface="Palatino-Roman"/>
              </a:rPr>
              <a:t>variables </a:t>
            </a:r>
            <a:r>
              <a:rPr lang="en-US" sz="1800" b="1" i="0" u="none" strike="noStrike" baseline="0" dirty="0">
                <a:latin typeface="Palatino-Bold"/>
              </a:rPr>
              <a:t>a </a:t>
            </a:r>
            <a:r>
              <a:rPr lang="en-US" sz="1800" b="0" i="0" u="none" strike="noStrike" baseline="0" dirty="0">
                <a:latin typeface="Palatino-Roman"/>
              </a:rPr>
              <a:t>and </a:t>
            </a:r>
            <a:r>
              <a:rPr lang="en-US" sz="1800" b="1" i="0" u="none" strike="noStrike" baseline="0" dirty="0">
                <a:latin typeface="Palatino-Bold"/>
              </a:rPr>
              <a:t>b</a:t>
            </a:r>
            <a:r>
              <a:rPr lang="en-US" sz="1800" b="0" i="0" u="none" strike="noStrike" baseline="0" dirty="0">
                <a:latin typeface="Palatino-Roman"/>
              </a:rPr>
              <a:t>, as well as to the local variable </a:t>
            </a:r>
            <a:r>
              <a:rPr lang="en-US" sz="1800" b="1" i="0" u="none" strike="noStrike" baseline="0" dirty="0">
                <a:latin typeface="Palatino-Bold"/>
              </a:rPr>
              <a:t>x</a:t>
            </a:r>
            <a:r>
              <a:rPr lang="en-US" sz="1800" b="0" i="0" u="none" strike="noStrike" baseline="0" dirty="0">
                <a:latin typeface="Palatino-Roman"/>
              </a:rPr>
              <a:t>. </a:t>
            </a:r>
          </a:p>
          <a:p>
            <a:pPr marL="0" indent="0" algn="l">
              <a:buNone/>
            </a:pPr>
            <a:r>
              <a:rPr lang="en-US" sz="1800" b="0" i="0" u="none" strike="noStrike" baseline="0" dirty="0">
                <a:latin typeface="Palatino-Roman"/>
              </a:rPr>
              <a:t>Here is the output of the program:</a:t>
            </a:r>
          </a:p>
          <a:p>
            <a:pPr marL="0" indent="0" algn="l">
              <a:buNone/>
            </a:pPr>
            <a:r>
              <a:rPr lang="en-IN" sz="1800" b="0" i="0" u="none" strike="noStrike" baseline="0" dirty="0">
                <a:latin typeface="Courier"/>
              </a:rPr>
              <a:t>Static block initialized.</a:t>
            </a:r>
          </a:p>
          <a:p>
            <a:pPr marL="0" indent="0" algn="l">
              <a:buNone/>
            </a:pPr>
            <a:r>
              <a:rPr lang="en-IN" sz="1800" b="0" i="0" u="none" strike="noStrike" baseline="0" dirty="0">
                <a:latin typeface="Courier"/>
              </a:rPr>
              <a:t>x = 42</a:t>
            </a:r>
          </a:p>
          <a:p>
            <a:pPr marL="0" indent="0" algn="l">
              <a:buNone/>
            </a:pPr>
            <a:r>
              <a:rPr lang="en-IN" sz="1800" b="0" i="0" u="none" strike="noStrike" baseline="0" dirty="0">
                <a:latin typeface="Courier"/>
              </a:rPr>
              <a:t>a = 3</a:t>
            </a:r>
          </a:p>
          <a:p>
            <a:pPr marL="0" indent="0" algn="l">
              <a:buNone/>
            </a:pPr>
            <a:r>
              <a:rPr lang="en-IN" sz="1800" b="0" i="0" u="none" strike="noStrike" baseline="0" dirty="0">
                <a:latin typeface="Courier"/>
              </a:rPr>
              <a:t>b = 12</a:t>
            </a:r>
          </a:p>
          <a:p>
            <a:pPr marL="0" indent="0" algn="l">
              <a:buNone/>
            </a:pPr>
            <a:r>
              <a:rPr lang="en-US" sz="1800" b="0" i="0" u="none" strike="noStrike" baseline="0" dirty="0">
                <a:latin typeface="Palatino-Roman"/>
              </a:rPr>
              <a:t>Outside of the class in which they are defined, </a:t>
            </a:r>
            <a:r>
              <a:rPr lang="en-US" sz="1800" b="1" i="0" u="none" strike="noStrike" baseline="0" dirty="0">
                <a:latin typeface="Palatino-Bold"/>
              </a:rPr>
              <a:t>static </a:t>
            </a:r>
            <a:r>
              <a:rPr lang="en-US" sz="1800" b="0" i="0" u="none" strike="noStrike" baseline="0" dirty="0">
                <a:latin typeface="Palatino-Roman"/>
              </a:rPr>
              <a:t>methods and variables can be used independently of any object. </a:t>
            </a:r>
          </a:p>
          <a:p>
            <a:pPr marL="0" indent="0" algn="l">
              <a:buNone/>
            </a:pPr>
            <a:r>
              <a:rPr lang="en-US" sz="1800" b="0" i="0" u="none" strike="noStrike" baseline="0" dirty="0">
                <a:latin typeface="Palatino-Roman"/>
              </a:rPr>
              <a:t>To do so, you need only specify the name of their class followed by the dot operator. </a:t>
            </a:r>
          </a:p>
          <a:p>
            <a:pPr marL="0" indent="0">
              <a:buNone/>
            </a:pPr>
            <a:r>
              <a:rPr lang="en-US" sz="1800" b="0" i="0" u="none" strike="noStrike" baseline="0" dirty="0">
                <a:latin typeface="Palatino-Roman"/>
              </a:rPr>
              <a:t>For example, if you wish to call a </a:t>
            </a:r>
            <a:r>
              <a:rPr lang="en-US" sz="1800" b="1" i="0" u="none" strike="noStrike" baseline="0" dirty="0">
                <a:latin typeface="Palatino-Bold"/>
              </a:rPr>
              <a:t>static  </a:t>
            </a:r>
            <a:r>
              <a:rPr lang="en-US" sz="1800" b="0" i="0" u="none" strike="noStrike" baseline="0" dirty="0">
                <a:latin typeface="Palatino-Roman"/>
              </a:rPr>
              <a:t>method from outside its class, you can do so using the following general form:</a:t>
            </a:r>
          </a:p>
          <a:p>
            <a:pPr marL="0" indent="0">
              <a:buNone/>
            </a:pPr>
            <a:r>
              <a:rPr lang="en-US" sz="1800" b="0" i="0" u="none" strike="noStrike" baseline="0" dirty="0">
                <a:latin typeface="Palatino-Roman"/>
              </a:rPr>
              <a:t> </a:t>
            </a:r>
            <a:r>
              <a:rPr lang="en-IN" sz="1800" b="0" i="1" u="none" strike="noStrike" baseline="0" dirty="0" err="1">
                <a:latin typeface="Palatino-Italic"/>
              </a:rPr>
              <a:t>classname.method</a:t>
            </a:r>
            <a:r>
              <a:rPr lang="en-IN" sz="1800" b="0" i="0" u="none" strike="noStrike" baseline="0" dirty="0">
                <a:latin typeface="Palatino-Roman"/>
              </a:rPr>
              <a:t>( )</a:t>
            </a:r>
            <a:endParaRPr lang="en-IN" dirty="0"/>
          </a:p>
        </p:txBody>
      </p:sp>
    </p:spTree>
    <p:extLst>
      <p:ext uri="{BB962C8B-B14F-4D97-AF65-F5344CB8AC3E}">
        <p14:creationId xmlns:p14="http://schemas.microsoft.com/office/powerpoint/2010/main" val="3105122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E36CE-5786-4149-8CD7-4DE1C074EDD2}"/>
              </a:ext>
            </a:extLst>
          </p:cNvPr>
          <p:cNvSpPr>
            <a:spLocks noGrp="1"/>
          </p:cNvSpPr>
          <p:nvPr>
            <p:ph type="title"/>
          </p:nvPr>
        </p:nvSpPr>
        <p:spPr/>
        <p:txBody>
          <a:bodyPr/>
          <a:lstStyle/>
          <a:p>
            <a:r>
              <a:rPr lang="en-IN" dirty="0"/>
              <a:t>Secured</a:t>
            </a:r>
          </a:p>
        </p:txBody>
      </p:sp>
      <p:sp>
        <p:nvSpPr>
          <p:cNvPr id="3" name="Content Placeholder 2">
            <a:extLst>
              <a:ext uri="{FF2B5EF4-FFF2-40B4-BE49-F238E27FC236}">
                <a16:creationId xmlns:a16="http://schemas.microsoft.com/office/drawing/2014/main" id="{96D1A628-ED78-4069-992A-CF679EE72632}"/>
              </a:ext>
            </a:extLst>
          </p:cNvPr>
          <p:cNvSpPr>
            <a:spLocks noGrp="1"/>
          </p:cNvSpPr>
          <p:nvPr>
            <p:ph idx="1"/>
          </p:nvPr>
        </p:nvSpPr>
        <p:spPr>
          <a:xfrm>
            <a:off x="838200" y="1825625"/>
            <a:ext cx="10717696" cy="4800462"/>
          </a:xfrm>
        </p:spPr>
        <p:txBody>
          <a:bodyPr>
            <a:normAutofit fontScale="77500" lnSpcReduction="20000"/>
          </a:bodyPr>
          <a:lstStyle/>
          <a:p>
            <a:pPr marL="0" indent="0">
              <a:buNone/>
            </a:pPr>
            <a:r>
              <a:rPr lang="en-US" dirty="0"/>
              <a:t>Java is best known for its security. With Java, we can develop virus-free systems. Java is secured because:</a:t>
            </a:r>
          </a:p>
          <a:p>
            <a:pPr marL="514350" indent="-514350">
              <a:buFont typeface="+mj-lt"/>
              <a:buAutoNum type="arabicPeriod"/>
            </a:pPr>
            <a:r>
              <a:rPr lang="en-US" dirty="0"/>
              <a:t>No explicit pointer</a:t>
            </a:r>
          </a:p>
          <a:p>
            <a:pPr marL="514350" indent="-514350">
              <a:buFont typeface="+mj-lt"/>
              <a:buAutoNum type="arabicPeriod"/>
            </a:pPr>
            <a:r>
              <a:rPr lang="en-US" dirty="0"/>
              <a:t>Java Programs run inside a virtual machine sandbox </a:t>
            </a:r>
          </a:p>
          <a:p>
            <a:pPr marL="0" indent="0">
              <a:buNone/>
            </a:pPr>
            <a:endParaRPr lang="en-US" dirty="0"/>
          </a:p>
          <a:p>
            <a:pPr marL="0" indent="0">
              <a:buNone/>
            </a:pPr>
            <a:r>
              <a:rPr lang="en-US" dirty="0" err="1"/>
              <a:t>Classloader</a:t>
            </a:r>
            <a:r>
              <a:rPr lang="en-US" dirty="0"/>
              <a:t>: </a:t>
            </a:r>
          </a:p>
          <a:p>
            <a:pPr marL="0" indent="0">
              <a:buNone/>
            </a:pPr>
            <a:r>
              <a:rPr lang="en-US" dirty="0" err="1"/>
              <a:t>Classloader</a:t>
            </a:r>
            <a:r>
              <a:rPr lang="en-US" dirty="0"/>
              <a:t> in Java is a part of the Java Runtime Environment (JRE) which is used to load Java classes into the Java Virtual Machine dynamically. It adds security by separating the package for the classes of the local file system from those that are imported from network sources.</a:t>
            </a:r>
          </a:p>
          <a:p>
            <a:pPr marL="514350" indent="-514350">
              <a:buFont typeface="+mj-lt"/>
              <a:buAutoNum type="arabicPeriod"/>
            </a:pPr>
            <a:r>
              <a:rPr lang="en-US" dirty="0"/>
              <a:t>Bytecode Verifier: It checks the code fragments for illegal code that can violate access rights to objects.</a:t>
            </a:r>
          </a:p>
          <a:p>
            <a:pPr marL="514350" indent="-514350">
              <a:buFont typeface="+mj-lt"/>
              <a:buAutoNum type="arabicPeriod"/>
            </a:pPr>
            <a:r>
              <a:rPr lang="en-US" dirty="0"/>
              <a:t>Security Manager: It determines what resources a class can access such as reading and writing to the local disk.</a:t>
            </a:r>
          </a:p>
          <a:p>
            <a:pPr marL="514350" indent="-514350">
              <a:buFont typeface="+mj-lt"/>
              <a:buAutoNum type="arabicPeriod"/>
            </a:pPr>
            <a:r>
              <a:rPr lang="en-US" dirty="0"/>
              <a:t>Java language provides these securities by default. Some security can also be provided by an application developer explicitly through SSL, JAAS, Cryptography, etc.</a:t>
            </a:r>
            <a:endParaRPr lang="en-IN" dirty="0"/>
          </a:p>
        </p:txBody>
      </p:sp>
    </p:spTree>
    <p:extLst>
      <p:ext uri="{BB962C8B-B14F-4D97-AF65-F5344CB8AC3E}">
        <p14:creationId xmlns:p14="http://schemas.microsoft.com/office/powerpoint/2010/main" val="284947119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0D8425-7374-4D96-950C-0FE5C7F9237F}"/>
              </a:ext>
            </a:extLst>
          </p:cNvPr>
          <p:cNvSpPr>
            <a:spLocks noGrp="1"/>
          </p:cNvSpPr>
          <p:nvPr>
            <p:ph sz="half" idx="1"/>
          </p:nvPr>
        </p:nvSpPr>
        <p:spPr>
          <a:xfrm>
            <a:off x="0" y="728869"/>
            <a:ext cx="6019800" cy="5448093"/>
          </a:xfrm>
        </p:spPr>
        <p:txBody>
          <a:bodyPr>
            <a:normAutofit lnSpcReduction="10000"/>
          </a:bodyPr>
          <a:lstStyle/>
          <a:p>
            <a:r>
              <a:rPr lang="en-US" sz="1800" b="0" i="0" u="none" strike="noStrike" baseline="0" dirty="0">
                <a:latin typeface="Palatino-Roman"/>
              </a:rPr>
              <a:t>Here, </a:t>
            </a:r>
            <a:r>
              <a:rPr lang="en-US" sz="1800" b="0" i="1" u="none" strike="noStrike" baseline="0" dirty="0" err="1">
                <a:latin typeface="Palatino-Italic"/>
              </a:rPr>
              <a:t>classname</a:t>
            </a:r>
            <a:r>
              <a:rPr lang="en-US" sz="1800" b="0" i="1" u="none" strike="noStrike" baseline="0" dirty="0">
                <a:latin typeface="Palatino-Italic"/>
              </a:rPr>
              <a:t> </a:t>
            </a:r>
            <a:r>
              <a:rPr lang="en-US" sz="1800" b="0" i="0" u="none" strike="noStrike" baseline="0" dirty="0">
                <a:latin typeface="Palatino-Roman"/>
              </a:rPr>
              <a:t>is the name of the class in which the </a:t>
            </a:r>
            <a:r>
              <a:rPr lang="en-US" sz="1800" b="1" i="0" u="none" strike="noStrike" baseline="0" dirty="0">
                <a:latin typeface="Palatino-Bold"/>
              </a:rPr>
              <a:t>static </a:t>
            </a:r>
            <a:r>
              <a:rPr lang="en-US" sz="1800" b="0" i="0" u="none" strike="noStrike" baseline="0" dirty="0">
                <a:latin typeface="Palatino-Roman"/>
              </a:rPr>
              <a:t>method is declared. </a:t>
            </a:r>
          </a:p>
          <a:p>
            <a:r>
              <a:rPr lang="en-US" sz="1800" b="0" i="0" u="none" strike="noStrike" baseline="0" dirty="0">
                <a:latin typeface="Palatino-Roman"/>
              </a:rPr>
              <a:t>As you can see, this format is similar to that used to call non-</a:t>
            </a:r>
            <a:r>
              <a:rPr lang="en-US" sz="1800" b="1" i="0" u="none" strike="noStrike" baseline="0" dirty="0">
                <a:latin typeface="Palatino-Bold"/>
              </a:rPr>
              <a:t>static </a:t>
            </a:r>
            <a:r>
              <a:rPr lang="en-US" sz="1800" b="0" i="0" u="none" strike="noStrike" baseline="0" dirty="0">
                <a:latin typeface="Palatino-Roman"/>
              </a:rPr>
              <a:t>methods through object-reference variables. </a:t>
            </a:r>
          </a:p>
          <a:p>
            <a:r>
              <a:rPr lang="en-US" sz="1800" b="0" i="0" u="none" strike="noStrike" baseline="0" dirty="0">
                <a:latin typeface="Palatino-Roman"/>
              </a:rPr>
              <a:t>A </a:t>
            </a:r>
            <a:r>
              <a:rPr lang="en-US" sz="1800" b="1" i="0" u="none" strike="noStrike" baseline="0" dirty="0">
                <a:latin typeface="Palatino-Bold"/>
              </a:rPr>
              <a:t>static </a:t>
            </a:r>
            <a:r>
              <a:rPr lang="en-US" sz="1800" b="0" i="0" u="none" strike="noStrike" baseline="0" dirty="0">
                <a:latin typeface="Palatino-Roman"/>
              </a:rPr>
              <a:t>variable can be accessed in the same way—by use of the dot operator on the name of the class. </a:t>
            </a:r>
          </a:p>
          <a:p>
            <a:r>
              <a:rPr lang="en-US" sz="1800" b="0" i="0" u="none" strike="noStrike" baseline="0" dirty="0">
                <a:latin typeface="Palatino-Roman"/>
              </a:rPr>
              <a:t>This is how Java implements a controlled version of global methods </a:t>
            </a:r>
            <a:r>
              <a:rPr lang="en-IN" sz="1800" b="0" i="0" u="none" strike="noStrike" baseline="0" dirty="0">
                <a:latin typeface="Palatino-Roman"/>
              </a:rPr>
              <a:t>and global variables.</a:t>
            </a:r>
            <a:r>
              <a:rPr lang="en-US" sz="1800" b="0" i="0" u="none" strike="noStrike" baseline="0" dirty="0">
                <a:latin typeface="Palatino-Roman"/>
              </a:rPr>
              <a:t> </a:t>
            </a:r>
          </a:p>
          <a:p>
            <a:r>
              <a:rPr lang="en-US" sz="1800" b="0" i="0" u="none" strike="noStrike" baseline="0" dirty="0">
                <a:latin typeface="Palatino-Roman"/>
              </a:rPr>
              <a:t>Inside </a:t>
            </a:r>
            <a:r>
              <a:rPr lang="en-US" sz="1800" b="1" i="0" u="none" strike="noStrike" baseline="0" dirty="0">
                <a:latin typeface="Palatino-Bold"/>
              </a:rPr>
              <a:t>main( )</a:t>
            </a:r>
            <a:r>
              <a:rPr lang="en-US" sz="1800" b="0" i="0" u="none" strike="noStrike" baseline="0" dirty="0">
                <a:latin typeface="Palatino-Roman"/>
              </a:rPr>
              <a:t>, the </a:t>
            </a:r>
            <a:r>
              <a:rPr lang="en-US" sz="1800" b="1" i="0" u="none" strike="noStrike" baseline="0" dirty="0">
                <a:latin typeface="Palatino-Bold"/>
              </a:rPr>
              <a:t>static </a:t>
            </a:r>
            <a:r>
              <a:rPr lang="en-US" sz="1800" b="0" i="0" u="none" strike="noStrike" baseline="0" dirty="0">
                <a:latin typeface="Palatino-Roman"/>
              </a:rPr>
              <a:t>method </a:t>
            </a:r>
            <a:r>
              <a:rPr lang="en-US" sz="1800" b="1" i="0" u="none" strike="noStrike" baseline="0" dirty="0" err="1">
                <a:latin typeface="Palatino-Bold"/>
              </a:rPr>
              <a:t>callme</a:t>
            </a:r>
            <a:r>
              <a:rPr lang="en-US" sz="1800" b="1" i="0" u="none" strike="noStrike" baseline="0" dirty="0">
                <a:latin typeface="Palatino-Bold"/>
              </a:rPr>
              <a:t>( ) </a:t>
            </a:r>
            <a:r>
              <a:rPr lang="en-US" sz="1800" b="0" i="0" u="none" strike="noStrike" baseline="0" dirty="0">
                <a:latin typeface="Palatino-Roman"/>
              </a:rPr>
              <a:t>and the </a:t>
            </a:r>
            <a:r>
              <a:rPr lang="en-US" sz="1800" b="1" i="0" u="none" strike="noStrike" baseline="0" dirty="0">
                <a:latin typeface="Palatino-Bold"/>
              </a:rPr>
              <a:t>static </a:t>
            </a:r>
            <a:r>
              <a:rPr lang="en-US" sz="1800" b="0" i="0" u="none" strike="noStrike" baseline="0" dirty="0">
                <a:latin typeface="Palatino-Roman"/>
              </a:rPr>
              <a:t>variable </a:t>
            </a:r>
            <a:r>
              <a:rPr lang="en-US" sz="1800" b="1" i="0" u="none" strike="noStrike" baseline="0" dirty="0">
                <a:latin typeface="Palatino-Bold"/>
              </a:rPr>
              <a:t>b </a:t>
            </a:r>
            <a:r>
              <a:rPr lang="en-US" sz="1800" b="0" i="0" u="none" strike="noStrike" baseline="0" dirty="0">
                <a:latin typeface="Palatino-Roman"/>
              </a:rPr>
              <a:t>are accessed through their class name </a:t>
            </a:r>
            <a:r>
              <a:rPr lang="en-US" sz="1800" b="1" i="0" u="none" strike="noStrike" baseline="0" dirty="0" err="1">
                <a:latin typeface="Palatino-Bold"/>
              </a:rPr>
              <a:t>StaticDemo</a:t>
            </a:r>
            <a:r>
              <a:rPr lang="en-US" sz="1800" b="0" i="0" u="none" strike="noStrike" baseline="0" dirty="0">
                <a:latin typeface="Palatino-Roman"/>
              </a:rPr>
              <a:t>.</a:t>
            </a:r>
          </a:p>
        </p:txBody>
      </p:sp>
      <p:sp>
        <p:nvSpPr>
          <p:cNvPr id="4" name="Content Placeholder 3">
            <a:extLst>
              <a:ext uri="{FF2B5EF4-FFF2-40B4-BE49-F238E27FC236}">
                <a16:creationId xmlns:a16="http://schemas.microsoft.com/office/drawing/2014/main" id="{22FD33DB-B8A3-42B8-AAD9-5E34EB4B9FD4}"/>
              </a:ext>
            </a:extLst>
          </p:cNvPr>
          <p:cNvSpPr>
            <a:spLocks noGrp="1"/>
          </p:cNvSpPr>
          <p:nvPr>
            <p:ph sz="half" idx="2"/>
          </p:nvPr>
        </p:nvSpPr>
        <p:spPr>
          <a:xfrm>
            <a:off x="6172200" y="212035"/>
            <a:ext cx="5423452" cy="6400800"/>
          </a:xfrm>
        </p:spPr>
        <p:txBody>
          <a:bodyPr>
            <a:normAutofit lnSpcReduction="10000"/>
          </a:bodyPr>
          <a:lstStyle/>
          <a:p>
            <a:pPr marL="0" indent="0" algn="l">
              <a:buNone/>
            </a:pPr>
            <a:r>
              <a:rPr lang="en-IN" sz="1800" b="0" i="0" u="none" strike="noStrike" baseline="0" dirty="0">
                <a:latin typeface="Courier"/>
              </a:rPr>
              <a:t>class </a:t>
            </a:r>
            <a:r>
              <a:rPr lang="en-IN" sz="1800" b="0" i="0" u="none" strike="noStrike" baseline="0" dirty="0" err="1">
                <a:latin typeface="Courier"/>
              </a:rPr>
              <a:t>StaticDemo</a:t>
            </a:r>
            <a:r>
              <a:rPr lang="en-IN" sz="1800" b="0" i="0" u="none" strike="noStrike" baseline="0" dirty="0">
                <a:latin typeface="Courier"/>
              </a:rPr>
              <a:t> {</a:t>
            </a:r>
          </a:p>
          <a:p>
            <a:pPr marL="0" indent="0" algn="l">
              <a:buNone/>
            </a:pPr>
            <a:r>
              <a:rPr lang="en-IN" sz="1800" b="0" i="0" u="none" strike="noStrike" baseline="0" dirty="0">
                <a:latin typeface="Courier"/>
              </a:rPr>
              <a:t>static int a = 42;</a:t>
            </a:r>
          </a:p>
          <a:p>
            <a:pPr marL="0" indent="0" algn="l">
              <a:buNone/>
            </a:pPr>
            <a:r>
              <a:rPr lang="en-IN" sz="1800" b="0" i="0" u="none" strike="noStrike" baseline="0" dirty="0">
                <a:latin typeface="Courier"/>
              </a:rPr>
              <a:t>static int b = 99;</a:t>
            </a:r>
          </a:p>
          <a:p>
            <a:pPr marL="0" indent="0" algn="l">
              <a:buNone/>
            </a:pPr>
            <a:r>
              <a:rPr lang="en-IN" sz="1800" b="0" i="0" u="none" strike="noStrike" baseline="0" dirty="0">
                <a:latin typeface="Courier"/>
              </a:rPr>
              <a:t>static void </a:t>
            </a:r>
            <a:r>
              <a:rPr lang="en-IN" sz="1800" b="0" i="0" u="none" strike="noStrike" baseline="0" dirty="0" err="1">
                <a:latin typeface="Courier"/>
              </a:rPr>
              <a:t>callme</a:t>
            </a:r>
            <a:r>
              <a:rPr lang="en-IN" sz="1800" b="0" i="0" u="none" strike="noStrike" baseline="0" dirty="0">
                <a:latin typeface="Courier"/>
              </a:rPr>
              <a:t>() {</a:t>
            </a:r>
          </a:p>
          <a:p>
            <a:pPr marL="0" indent="0" algn="l">
              <a:buNone/>
            </a:pPr>
            <a:r>
              <a:rPr lang="en-IN" sz="1800" b="0" i="0" u="none" strike="noStrike" baseline="0" dirty="0" err="1">
                <a:latin typeface="Courier"/>
              </a:rPr>
              <a:t>System.out.println</a:t>
            </a:r>
            <a:r>
              <a:rPr lang="en-IN" sz="1800" b="0" i="0" u="none" strike="noStrike" baseline="0" dirty="0">
                <a:latin typeface="Courier"/>
              </a:rPr>
              <a:t>("a = " + a);</a:t>
            </a:r>
          </a:p>
          <a:p>
            <a:pPr marL="0" indent="0" algn="l">
              <a:buNone/>
            </a:pPr>
            <a:r>
              <a:rPr lang="en-IN" sz="1800" b="0" i="0" u="none" strike="noStrike" baseline="0" dirty="0">
                <a:latin typeface="Courier"/>
              </a:rPr>
              <a:t>}</a:t>
            </a:r>
            <a:endParaRPr lang="en-IN" sz="1800" dirty="0"/>
          </a:p>
          <a:p>
            <a:pPr marL="0" indent="0" algn="l">
              <a:buNone/>
            </a:pP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class </a:t>
            </a:r>
            <a:r>
              <a:rPr lang="en-IN" sz="1800" b="0" i="0" u="none" strike="noStrike" baseline="0" dirty="0" err="1">
                <a:solidFill>
                  <a:srgbClr val="231F20"/>
                </a:solidFill>
                <a:latin typeface="Courier"/>
              </a:rPr>
              <a:t>StaticByName</a:t>
            </a:r>
            <a:r>
              <a:rPr lang="en-IN" sz="1800" b="0" i="0" u="none" strike="noStrike" baseline="0" dirty="0">
                <a:solidFill>
                  <a:srgbClr val="231F20"/>
                </a:solidFill>
                <a:latin typeface="Courier"/>
              </a:rPr>
              <a:t> {</a:t>
            </a:r>
          </a:p>
          <a:p>
            <a:pPr marL="0" indent="0" algn="l">
              <a:buNone/>
            </a:pPr>
            <a:r>
              <a:rPr lang="en-US" sz="1800" b="0" i="0" u="none" strike="noStrike" baseline="0" dirty="0">
                <a:solidFill>
                  <a:srgbClr val="231F20"/>
                </a:solidFill>
                <a:latin typeface="Courier"/>
              </a:rPr>
              <a:t>public static void main(String </a:t>
            </a:r>
            <a:r>
              <a:rPr lang="en-US" sz="1800" b="0" i="0" u="none" strike="noStrike" baseline="0" dirty="0" err="1">
                <a:solidFill>
                  <a:srgbClr val="231F20"/>
                </a:solidFill>
                <a:latin typeface="Courier"/>
              </a:rPr>
              <a:t>args</a:t>
            </a:r>
            <a:r>
              <a:rPr lang="en-US" sz="1800" b="0" i="0" u="none" strike="noStrike" baseline="0" dirty="0">
                <a:solidFill>
                  <a:srgbClr val="231F20"/>
                </a:solidFill>
                <a:latin typeface="Courier"/>
              </a:rPr>
              <a:t>[]) {</a:t>
            </a:r>
          </a:p>
          <a:p>
            <a:pPr marL="0" indent="0" algn="l">
              <a:buNone/>
            </a:pPr>
            <a:r>
              <a:rPr lang="en-IN" sz="1800" b="0" i="0" u="none" strike="noStrike" baseline="0" dirty="0" err="1">
                <a:solidFill>
                  <a:srgbClr val="231F20"/>
                </a:solidFill>
                <a:latin typeface="Courier"/>
              </a:rPr>
              <a:t>StaticDemo.callme</a:t>
            </a:r>
            <a:r>
              <a:rPr lang="en-IN" sz="1800" b="0" i="0" u="none" strike="noStrike" baseline="0" dirty="0">
                <a:solidFill>
                  <a:srgbClr val="231F20"/>
                </a:solidFill>
                <a:latin typeface="Courier"/>
              </a:rPr>
              <a:t>();</a:t>
            </a:r>
          </a:p>
          <a:p>
            <a:pPr marL="0" indent="0" algn="l">
              <a:buNone/>
            </a:pPr>
            <a:r>
              <a:rPr lang="en-IN" sz="1800" b="0" i="0" u="none" strike="noStrike" baseline="0" dirty="0" err="1">
                <a:solidFill>
                  <a:srgbClr val="231F20"/>
                </a:solidFill>
                <a:latin typeface="Courier"/>
              </a:rPr>
              <a:t>System.out.println</a:t>
            </a:r>
            <a:r>
              <a:rPr lang="en-IN" sz="1800" b="0" i="0" u="none" strike="noStrike" baseline="0" dirty="0">
                <a:solidFill>
                  <a:srgbClr val="231F20"/>
                </a:solidFill>
                <a:latin typeface="Courier"/>
              </a:rPr>
              <a:t>("b = " + </a:t>
            </a:r>
            <a:r>
              <a:rPr lang="en-IN" sz="1800" b="0" i="0" u="none" strike="noStrike" baseline="0" dirty="0" err="1">
                <a:solidFill>
                  <a:srgbClr val="231F20"/>
                </a:solidFill>
                <a:latin typeface="Courier"/>
              </a:rPr>
              <a:t>StaticDemo.b</a:t>
            </a: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a:t>
            </a:r>
          </a:p>
          <a:p>
            <a:pPr marL="0" indent="0" algn="l">
              <a:buNone/>
            </a:pPr>
            <a:r>
              <a:rPr lang="en-US" sz="1800" b="0" i="0" u="none" strike="noStrike" baseline="0" dirty="0">
                <a:solidFill>
                  <a:srgbClr val="000000"/>
                </a:solidFill>
                <a:latin typeface="Palatino-Roman"/>
              </a:rPr>
              <a:t>Here is the output of this program:</a:t>
            </a:r>
          </a:p>
          <a:p>
            <a:pPr marL="0" indent="0" algn="l">
              <a:buNone/>
            </a:pPr>
            <a:r>
              <a:rPr lang="en-IN" sz="1800" b="0" i="0" u="none" strike="noStrike" baseline="0" dirty="0">
                <a:solidFill>
                  <a:srgbClr val="000000"/>
                </a:solidFill>
                <a:latin typeface="Courier"/>
              </a:rPr>
              <a:t>a = 42</a:t>
            </a:r>
          </a:p>
          <a:p>
            <a:pPr marL="0" indent="0" algn="l">
              <a:buNone/>
            </a:pPr>
            <a:r>
              <a:rPr lang="en-IN" sz="1800" b="0" i="0" u="none" strike="noStrike" baseline="0" dirty="0">
                <a:solidFill>
                  <a:srgbClr val="000000"/>
                </a:solidFill>
                <a:latin typeface="Courier"/>
              </a:rPr>
              <a:t>b = 99</a:t>
            </a:r>
            <a:endParaRPr lang="en-IN" dirty="0"/>
          </a:p>
        </p:txBody>
      </p:sp>
    </p:spTree>
    <p:extLst>
      <p:ext uri="{BB962C8B-B14F-4D97-AF65-F5344CB8AC3E}">
        <p14:creationId xmlns:p14="http://schemas.microsoft.com/office/powerpoint/2010/main" val="248229384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EED8-1CDE-4C9A-AE13-D0C27F52CB55}"/>
              </a:ext>
            </a:extLst>
          </p:cNvPr>
          <p:cNvSpPr>
            <a:spLocks noGrp="1"/>
          </p:cNvSpPr>
          <p:nvPr>
            <p:ph type="title"/>
          </p:nvPr>
        </p:nvSpPr>
        <p:spPr/>
        <p:txBody>
          <a:bodyPr/>
          <a:lstStyle/>
          <a:p>
            <a:r>
              <a:rPr lang="en-IN" dirty="0"/>
              <a:t>Introducing final</a:t>
            </a:r>
          </a:p>
        </p:txBody>
      </p:sp>
      <p:sp>
        <p:nvSpPr>
          <p:cNvPr id="3" name="Content Placeholder 2">
            <a:extLst>
              <a:ext uri="{FF2B5EF4-FFF2-40B4-BE49-F238E27FC236}">
                <a16:creationId xmlns:a16="http://schemas.microsoft.com/office/drawing/2014/main" id="{FE100C74-6864-4C5A-A1AE-980CC7391E91}"/>
              </a:ext>
            </a:extLst>
          </p:cNvPr>
          <p:cNvSpPr>
            <a:spLocks noGrp="1"/>
          </p:cNvSpPr>
          <p:nvPr>
            <p:ph sz="half" idx="1"/>
          </p:nvPr>
        </p:nvSpPr>
        <p:spPr/>
        <p:txBody>
          <a:bodyPr>
            <a:normAutofit/>
          </a:bodyPr>
          <a:lstStyle/>
          <a:p>
            <a:pPr algn="l"/>
            <a:r>
              <a:rPr lang="en-US" sz="1800" b="0" i="0" u="none" strike="noStrike" baseline="0" dirty="0">
                <a:latin typeface="Palatino-Roman"/>
              </a:rPr>
              <a:t>A variable can be declared as </a:t>
            </a:r>
            <a:r>
              <a:rPr lang="en-US" sz="1800" b="1" i="0" u="none" strike="noStrike" baseline="0" dirty="0">
                <a:latin typeface="Palatino-Bold"/>
              </a:rPr>
              <a:t>final</a:t>
            </a:r>
            <a:r>
              <a:rPr lang="en-US" sz="1800" b="0" i="0" u="none" strike="noStrike" baseline="0" dirty="0">
                <a:latin typeface="Palatino-Roman"/>
              </a:rPr>
              <a:t>. Doing so prevents its contents from being modified.</a:t>
            </a:r>
          </a:p>
          <a:p>
            <a:pPr algn="l"/>
            <a:r>
              <a:rPr lang="en-US" sz="1800" b="0" i="0" u="none" strike="noStrike" baseline="0" dirty="0">
                <a:latin typeface="Palatino-Roman"/>
              </a:rPr>
              <a:t>This means that you must initialize a </a:t>
            </a:r>
            <a:r>
              <a:rPr lang="en-US" sz="1800" b="1" i="0" u="none" strike="noStrike" baseline="0" dirty="0">
                <a:latin typeface="Palatino-Bold"/>
              </a:rPr>
              <a:t>final </a:t>
            </a:r>
            <a:r>
              <a:rPr lang="en-US" sz="1800" b="0" i="0" u="none" strike="noStrike" baseline="0" dirty="0">
                <a:latin typeface="Palatino-Roman"/>
              </a:rPr>
              <a:t>variable when it is declared. </a:t>
            </a:r>
          </a:p>
          <a:p>
            <a:pPr algn="l"/>
            <a:r>
              <a:rPr lang="en-US" sz="1800" b="0" i="0" u="none" strike="noStrike" baseline="0" dirty="0">
                <a:latin typeface="Palatino-Roman"/>
              </a:rPr>
              <a:t>For example:</a:t>
            </a:r>
          </a:p>
          <a:p>
            <a:pPr marL="0" indent="0" algn="l">
              <a:buNone/>
            </a:pPr>
            <a:r>
              <a:rPr lang="en-US" sz="1800" b="0" i="0" u="none" strike="noStrike" baseline="0" dirty="0">
                <a:latin typeface="Courier"/>
              </a:rPr>
              <a:t>final int FILE_NEW = 1;</a:t>
            </a:r>
          </a:p>
          <a:p>
            <a:pPr marL="0" indent="0" algn="l">
              <a:buNone/>
            </a:pPr>
            <a:r>
              <a:rPr lang="en-US" sz="1800" b="0" i="0" u="none" strike="noStrike" baseline="0" dirty="0">
                <a:latin typeface="Courier"/>
              </a:rPr>
              <a:t>final int FILE_OPEN = 2;</a:t>
            </a:r>
          </a:p>
          <a:p>
            <a:pPr marL="0" indent="0" algn="l">
              <a:buNone/>
            </a:pPr>
            <a:r>
              <a:rPr lang="en-US" sz="1800" b="0" i="0" u="none" strike="noStrike" baseline="0" dirty="0">
                <a:latin typeface="Courier"/>
              </a:rPr>
              <a:t>final int FILE_SAVE = 3;</a:t>
            </a:r>
          </a:p>
          <a:p>
            <a:pPr marL="0" indent="0" algn="l">
              <a:buNone/>
            </a:pPr>
            <a:r>
              <a:rPr lang="en-US" sz="1800" b="0" i="0" u="none" strike="noStrike" baseline="0" dirty="0">
                <a:latin typeface="Courier"/>
              </a:rPr>
              <a:t>final int FILE_SAVEAS = 4;</a:t>
            </a:r>
          </a:p>
          <a:p>
            <a:pPr marL="0" indent="0" algn="l">
              <a:buNone/>
            </a:pPr>
            <a:r>
              <a:rPr lang="fr-FR" sz="1800" b="0" i="0" u="none" strike="noStrike" baseline="0" dirty="0">
                <a:latin typeface="Courier"/>
              </a:rPr>
              <a:t>final </a:t>
            </a:r>
            <a:r>
              <a:rPr lang="fr-FR" sz="1800" b="0" i="0" u="none" strike="noStrike" baseline="0" dirty="0" err="1">
                <a:latin typeface="Courier"/>
              </a:rPr>
              <a:t>int</a:t>
            </a:r>
            <a:r>
              <a:rPr lang="fr-FR" sz="1800" b="0" i="0" u="none" strike="noStrike" baseline="0" dirty="0">
                <a:latin typeface="Courier"/>
              </a:rPr>
              <a:t> FILE_QUIT = 5;</a:t>
            </a:r>
            <a:endParaRPr lang="en-IN" dirty="0"/>
          </a:p>
        </p:txBody>
      </p:sp>
      <p:sp>
        <p:nvSpPr>
          <p:cNvPr id="4" name="Content Placeholder 3">
            <a:extLst>
              <a:ext uri="{FF2B5EF4-FFF2-40B4-BE49-F238E27FC236}">
                <a16:creationId xmlns:a16="http://schemas.microsoft.com/office/drawing/2014/main" id="{D99C8617-44DF-4BAE-A22A-040AD33A072E}"/>
              </a:ext>
            </a:extLst>
          </p:cNvPr>
          <p:cNvSpPr>
            <a:spLocks noGrp="1"/>
          </p:cNvSpPr>
          <p:nvPr>
            <p:ph sz="half" idx="2"/>
          </p:nvPr>
        </p:nvSpPr>
        <p:spPr>
          <a:xfrm>
            <a:off x="6172200" y="365124"/>
            <a:ext cx="5847522" cy="6492875"/>
          </a:xfrm>
        </p:spPr>
        <p:txBody>
          <a:bodyPr>
            <a:normAutofit/>
          </a:bodyPr>
          <a:lstStyle/>
          <a:p>
            <a:r>
              <a:rPr lang="en-US" sz="2000" dirty="0"/>
              <a:t>Subsequent parts of your program can now use FILE_OPEN, etc., as if they were constants, without fear that a value has been changed. </a:t>
            </a:r>
          </a:p>
          <a:p>
            <a:r>
              <a:rPr lang="en-US" sz="2000" dirty="0"/>
              <a:t>It is a common coding convention to choose all uppercase identifiers for final variables. Variables declared as final do not occupy memory on a per-instance basis. </a:t>
            </a:r>
          </a:p>
          <a:p>
            <a:r>
              <a:rPr lang="en-US" sz="2000" dirty="0"/>
              <a:t>Thus, a final variable is essentially a constant. The keyword final can also be applied to methods, but its meaning is substantially different than when it is applied to variables. </a:t>
            </a:r>
          </a:p>
          <a:p>
            <a:r>
              <a:rPr lang="en-US" sz="2000" dirty="0"/>
              <a:t>This second usage of final is described in the next chapter, when inheritance is described.</a:t>
            </a:r>
            <a:endParaRPr lang="en-IN" sz="2000" dirty="0"/>
          </a:p>
        </p:txBody>
      </p:sp>
    </p:spTree>
    <p:extLst>
      <p:ext uri="{BB962C8B-B14F-4D97-AF65-F5344CB8AC3E}">
        <p14:creationId xmlns:p14="http://schemas.microsoft.com/office/powerpoint/2010/main" val="373943010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40E71-C4DC-4947-9F72-88F1F983983E}"/>
              </a:ext>
            </a:extLst>
          </p:cNvPr>
          <p:cNvSpPr>
            <a:spLocks noGrp="1"/>
          </p:cNvSpPr>
          <p:nvPr>
            <p:ph type="title"/>
          </p:nvPr>
        </p:nvSpPr>
        <p:spPr/>
        <p:txBody>
          <a:bodyPr/>
          <a:lstStyle/>
          <a:p>
            <a:r>
              <a:rPr lang="en-IN" dirty="0"/>
              <a:t>Nested and Inner Classes</a:t>
            </a:r>
          </a:p>
        </p:txBody>
      </p:sp>
      <p:sp>
        <p:nvSpPr>
          <p:cNvPr id="3" name="Content Placeholder 2">
            <a:extLst>
              <a:ext uri="{FF2B5EF4-FFF2-40B4-BE49-F238E27FC236}">
                <a16:creationId xmlns:a16="http://schemas.microsoft.com/office/drawing/2014/main" id="{50AA515C-F082-4E7F-B191-0DCF7A147B64}"/>
              </a:ext>
            </a:extLst>
          </p:cNvPr>
          <p:cNvSpPr>
            <a:spLocks noGrp="1"/>
          </p:cNvSpPr>
          <p:nvPr>
            <p:ph sz="half" idx="1"/>
          </p:nvPr>
        </p:nvSpPr>
        <p:spPr>
          <a:xfrm>
            <a:off x="251791" y="1825625"/>
            <a:ext cx="5768009" cy="4932984"/>
          </a:xfrm>
        </p:spPr>
        <p:txBody>
          <a:bodyPr>
            <a:normAutofit lnSpcReduction="10000"/>
          </a:bodyPr>
          <a:lstStyle/>
          <a:p>
            <a:r>
              <a:rPr lang="en-US" sz="2000" dirty="0"/>
              <a:t>It is possible to define a class within another class; such classes are known as nested classes. </a:t>
            </a:r>
          </a:p>
          <a:p>
            <a:r>
              <a:rPr lang="en-US" sz="2000" dirty="0"/>
              <a:t>The scope of a nested class is bounded by the scope of its enclosing class. </a:t>
            </a:r>
          </a:p>
          <a:p>
            <a:r>
              <a:rPr lang="en-US" sz="2000" dirty="0"/>
              <a:t>Thus, if class B is defined within class A, then B does not exist independently of A.</a:t>
            </a:r>
          </a:p>
          <a:p>
            <a:r>
              <a:rPr lang="en-US" sz="2000" dirty="0"/>
              <a:t> A nested class has access to the members, including private members, of the class in which it is nested. </a:t>
            </a:r>
          </a:p>
          <a:p>
            <a:r>
              <a:rPr lang="en-US" sz="2000" dirty="0"/>
              <a:t>However, the enclosing class does not have access to the members of the nested class. </a:t>
            </a:r>
          </a:p>
          <a:p>
            <a:r>
              <a:rPr lang="en-US" sz="2000" dirty="0"/>
              <a:t>A nested class that is declared directly within its enclosing class scope is a member of its enclosing class. </a:t>
            </a:r>
          </a:p>
          <a:p>
            <a:r>
              <a:rPr lang="en-US" sz="2000" dirty="0"/>
              <a:t>It is also possible to declare a nested class that is local to a block.</a:t>
            </a:r>
            <a:endParaRPr lang="en-IN" sz="2000" dirty="0"/>
          </a:p>
        </p:txBody>
      </p:sp>
      <p:sp>
        <p:nvSpPr>
          <p:cNvPr id="4" name="Content Placeholder 3">
            <a:extLst>
              <a:ext uri="{FF2B5EF4-FFF2-40B4-BE49-F238E27FC236}">
                <a16:creationId xmlns:a16="http://schemas.microsoft.com/office/drawing/2014/main" id="{4326CDFF-E67B-40F2-9AED-BFD7C29AC222}"/>
              </a:ext>
            </a:extLst>
          </p:cNvPr>
          <p:cNvSpPr>
            <a:spLocks noGrp="1"/>
          </p:cNvSpPr>
          <p:nvPr>
            <p:ph sz="half" idx="2"/>
          </p:nvPr>
        </p:nvSpPr>
        <p:spPr>
          <a:xfrm>
            <a:off x="6172199" y="1457739"/>
            <a:ext cx="5913783" cy="5194852"/>
          </a:xfrm>
        </p:spPr>
        <p:txBody>
          <a:bodyPr>
            <a:normAutofit lnSpcReduction="10000"/>
          </a:bodyPr>
          <a:lstStyle/>
          <a:p>
            <a:r>
              <a:rPr lang="en-US" sz="2000" dirty="0"/>
              <a:t>There are two types of nested classes: static and non-static. </a:t>
            </a:r>
          </a:p>
          <a:p>
            <a:r>
              <a:rPr lang="en-US" sz="2000" dirty="0"/>
              <a:t>A static nested class is one that has the static modifier applied. Because it is static, it must access the members of its enclosing class through an object. </a:t>
            </a:r>
          </a:p>
          <a:p>
            <a:r>
              <a:rPr lang="en-US" sz="2000" dirty="0"/>
              <a:t>That is, it cannot refer to members of its enclosing class directly. Because of this restriction, static nested classes are seldom used. </a:t>
            </a:r>
          </a:p>
          <a:p>
            <a:r>
              <a:rPr lang="en-US" sz="2000" dirty="0"/>
              <a:t>The most important type of nested class is the inner class. </a:t>
            </a:r>
          </a:p>
          <a:p>
            <a:r>
              <a:rPr lang="en-US" sz="2000" dirty="0"/>
              <a:t>An inner class is a non-static nested class. It has access to all of the variables and methods of its outer class and may refer to them directly in the same way that other non-static members of the outer class do.</a:t>
            </a:r>
            <a:endParaRPr lang="en-IN" sz="2000" dirty="0"/>
          </a:p>
        </p:txBody>
      </p:sp>
    </p:spTree>
    <p:extLst>
      <p:ext uri="{BB962C8B-B14F-4D97-AF65-F5344CB8AC3E}">
        <p14:creationId xmlns:p14="http://schemas.microsoft.com/office/powerpoint/2010/main" val="8259864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FA4D2-552F-401F-91BC-88B86DE21442}"/>
              </a:ext>
            </a:extLst>
          </p:cNvPr>
          <p:cNvSpPr>
            <a:spLocks noGrp="1"/>
          </p:cNvSpPr>
          <p:nvPr>
            <p:ph type="title"/>
          </p:nvPr>
        </p:nvSpPr>
        <p:spPr>
          <a:xfrm>
            <a:off x="0" y="18255"/>
            <a:ext cx="10515600" cy="896145"/>
          </a:xfrm>
        </p:spPr>
        <p:txBody>
          <a:bodyPr/>
          <a:lstStyle/>
          <a:p>
            <a:r>
              <a:rPr lang="en-IN" sz="1800" b="0" i="0" u="none" strike="noStrike" baseline="0" dirty="0">
                <a:latin typeface="Palatino-Roman"/>
              </a:rPr>
              <a:t>The class named </a:t>
            </a:r>
            <a:r>
              <a:rPr lang="en-US" sz="1800" b="1" i="0" u="none" strike="noStrike" baseline="0" dirty="0">
                <a:latin typeface="Palatino-Bold"/>
              </a:rPr>
              <a:t>Outer </a:t>
            </a:r>
            <a:r>
              <a:rPr lang="en-US" sz="1800" b="0" i="0" u="none" strike="noStrike" baseline="0" dirty="0">
                <a:latin typeface="Palatino-Roman"/>
              </a:rPr>
              <a:t>has one instance variable named </a:t>
            </a:r>
            <a:r>
              <a:rPr lang="en-US" sz="1800" b="1" i="0" u="none" strike="noStrike" baseline="0" dirty="0" err="1">
                <a:latin typeface="Palatino-Bold"/>
              </a:rPr>
              <a:t>outer_x</a:t>
            </a:r>
            <a:r>
              <a:rPr lang="en-US" sz="1800" b="0" i="0" u="none" strike="noStrike" baseline="0" dirty="0">
                <a:latin typeface="Palatino-Roman"/>
              </a:rPr>
              <a:t>, one instance method named </a:t>
            </a:r>
            <a:r>
              <a:rPr lang="en-US" sz="1800" b="1" i="0" u="none" strike="noStrike" baseline="0" dirty="0">
                <a:latin typeface="Palatino-Bold"/>
              </a:rPr>
              <a:t>test( )</a:t>
            </a:r>
            <a:r>
              <a:rPr lang="en-US" sz="1800" b="0" i="0" u="none" strike="noStrike" baseline="0" dirty="0">
                <a:latin typeface="Palatino-Roman"/>
              </a:rPr>
              <a:t>, and defines one inner class called </a:t>
            </a:r>
            <a:r>
              <a:rPr lang="en-US" sz="1800" b="1" i="0" u="none" strike="noStrike" baseline="0" dirty="0">
                <a:latin typeface="Palatino-Bold"/>
              </a:rPr>
              <a:t>Inner</a:t>
            </a:r>
            <a:r>
              <a:rPr lang="en-US" sz="1800" b="0" i="0" u="none" strike="noStrike" baseline="0" dirty="0">
                <a:latin typeface="Palatino-Roman"/>
              </a:rPr>
              <a:t>.</a:t>
            </a:r>
            <a:endParaRPr lang="en-IN" dirty="0"/>
          </a:p>
        </p:txBody>
      </p:sp>
      <p:sp>
        <p:nvSpPr>
          <p:cNvPr id="3" name="Content Placeholder 2">
            <a:extLst>
              <a:ext uri="{FF2B5EF4-FFF2-40B4-BE49-F238E27FC236}">
                <a16:creationId xmlns:a16="http://schemas.microsoft.com/office/drawing/2014/main" id="{5FA22CB6-658C-46BE-8C53-C211642A8A07}"/>
              </a:ext>
            </a:extLst>
          </p:cNvPr>
          <p:cNvSpPr>
            <a:spLocks noGrp="1"/>
          </p:cNvSpPr>
          <p:nvPr>
            <p:ph sz="half" idx="1"/>
          </p:nvPr>
        </p:nvSpPr>
        <p:spPr>
          <a:xfrm>
            <a:off x="503583" y="1033670"/>
            <a:ext cx="5516217" cy="5143293"/>
          </a:xfrm>
        </p:spPr>
        <p:txBody>
          <a:bodyPr>
            <a:normAutofit/>
          </a:bodyPr>
          <a:lstStyle/>
          <a:p>
            <a:pPr marL="0" indent="0">
              <a:buNone/>
            </a:pPr>
            <a:r>
              <a:rPr lang="en-US" sz="1800" dirty="0"/>
              <a:t>// Demonstrate an inner class.</a:t>
            </a:r>
          </a:p>
          <a:p>
            <a:pPr marL="0" indent="0">
              <a:buNone/>
            </a:pPr>
            <a:r>
              <a:rPr lang="en-US" sz="1800" dirty="0"/>
              <a:t>class Outer {</a:t>
            </a:r>
          </a:p>
          <a:p>
            <a:pPr marL="0" indent="0">
              <a:buNone/>
            </a:pPr>
            <a:r>
              <a:rPr lang="en-US" sz="1800" dirty="0"/>
              <a:t>int </a:t>
            </a:r>
            <a:r>
              <a:rPr lang="en-US" sz="1800" dirty="0" err="1"/>
              <a:t>outer_x</a:t>
            </a:r>
            <a:r>
              <a:rPr lang="en-US" sz="1800" dirty="0"/>
              <a:t> = 100;</a:t>
            </a:r>
          </a:p>
          <a:p>
            <a:pPr marL="0" indent="0">
              <a:buNone/>
            </a:pPr>
            <a:r>
              <a:rPr lang="en-US" sz="1800" dirty="0"/>
              <a:t>void test() {</a:t>
            </a:r>
          </a:p>
          <a:p>
            <a:pPr marL="0" indent="0">
              <a:buNone/>
            </a:pPr>
            <a:r>
              <a:rPr lang="en-US" sz="1800" dirty="0"/>
              <a:t>Inner </a:t>
            </a:r>
            <a:r>
              <a:rPr lang="en-US" sz="1800" dirty="0" err="1"/>
              <a:t>inner</a:t>
            </a:r>
            <a:r>
              <a:rPr lang="en-US" sz="1800" dirty="0"/>
              <a:t> = new Inner();</a:t>
            </a:r>
          </a:p>
          <a:p>
            <a:pPr marL="0" indent="0">
              <a:buNone/>
            </a:pPr>
            <a:r>
              <a:rPr lang="en-US" sz="1800" dirty="0" err="1"/>
              <a:t>inner.display</a:t>
            </a:r>
            <a:r>
              <a:rPr lang="en-US" sz="1800" dirty="0"/>
              <a:t>();</a:t>
            </a:r>
          </a:p>
          <a:p>
            <a:pPr marL="0" indent="0">
              <a:buNone/>
            </a:pPr>
            <a:r>
              <a:rPr lang="en-US" sz="1800" dirty="0"/>
              <a:t>}</a:t>
            </a:r>
          </a:p>
          <a:p>
            <a:pPr marL="0" indent="0" algn="l">
              <a:buNone/>
            </a:pPr>
            <a:r>
              <a:rPr lang="en-US" sz="1800" dirty="0"/>
              <a:t>// this is an inner class</a:t>
            </a:r>
          </a:p>
          <a:p>
            <a:pPr marL="0" indent="0" algn="l">
              <a:buNone/>
            </a:pPr>
            <a:r>
              <a:rPr lang="en-IN" sz="1800" b="0" i="0" u="none" strike="noStrike" baseline="0" dirty="0">
                <a:solidFill>
                  <a:srgbClr val="231F20"/>
                </a:solidFill>
                <a:latin typeface="Courier"/>
              </a:rPr>
              <a:t>class Inner {</a:t>
            </a:r>
          </a:p>
          <a:p>
            <a:pPr marL="0" indent="0" algn="l">
              <a:buNone/>
            </a:pPr>
            <a:r>
              <a:rPr lang="en-IN" sz="1800" b="0" i="0" u="none" strike="noStrike" baseline="0" dirty="0">
                <a:solidFill>
                  <a:srgbClr val="231F20"/>
                </a:solidFill>
                <a:latin typeface="Courier"/>
              </a:rPr>
              <a:t>void display() {</a:t>
            </a:r>
          </a:p>
          <a:p>
            <a:pPr marL="0" indent="0" algn="l">
              <a:buNone/>
            </a:pPr>
            <a:r>
              <a:rPr lang="en-US" sz="1800" b="0" i="0" u="none" strike="noStrike" baseline="0" dirty="0" err="1">
                <a:solidFill>
                  <a:srgbClr val="231F20"/>
                </a:solidFill>
                <a:latin typeface="Courier"/>
              </a:rPr>
              <a:t>System.out.println</a:t>
            </a:r>
            <a:r>
              <a:rPr lang="en-US" sz="1800" b="0" i="0" u="none" strike="noStrike" baseline="0" dirty="0">
                <a:solidFill>
                  <a:srgbClr val="231F20"/>
                </a:solidFill>
                <a:latin typeface="Courier"/>
              </a:rPr>
              <a:t>("display: </a:t>
            </a:r>
            <a:r>
              <a:rPr lang="en-US" sz="1800" b="0" i="0" u="none" strike="noStrike" baseline="0" dirty="0" err="1">
                <a:solidFill>
                  <a:srgbClr val="231F20"/>
                </a:solidFill>
                <a:latin typeface="Courier"/>
              </a:rPr>
              <a:t>outer_x</a:t>
            </a:r>
            <a:r>
              <a:rPr lang="en-US" sz="1800" b="0" i="0" u="none" strike="noStrike" baseline="0" dirty="0">
                <a:solidFill>
                  <a:srgbClr val="231F20"/>
                </a:solidFill>
                <a:latin typeface="Courier"/>
              </a:rPr>
              <a:t> = " + </a:t>
            </a:r>
            <a:r>
              <a:rPr lang="en-US" sz="1800" b="0" i="0" u="none" strike="noStrike" baseline="0" dirty="0" err="1">
                <a:solidFill>
                  <a:srgbClr val="231F20"/>
                </a:solidFill>
                <a:latin typeface="Courier"/>
              </a:rPr>
              <a:t>outer_x</a:t>
            </a:r>
            <a:r>
              <a:rPr lang="en-US"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 } }</a:t>
            </a:r>
            <a:endParaRPr lang="en-IN" sz="1800" dirty="0"/>
          </a:p>
        </p:txBody>
      </p:sp>
      <p:sp>
        <p:nvSpPr>
          <p:cNvPr id="4" name="Content Placeholder 3">
            <a:extLst>
              <a:ext uri="{FF2B5EF4-FFF2-40B4-BE49-F238E27FC236}">
                <a16:creationId xmlns:a16="http://schemas.microsoft.com/office/drawing/2014/main" id="{9E21D781-6619-4895-A17D-203CAD69EE38}"/>
              </a:ext>
            </a:extLst>
          </p:cNvPr>
          <p:cNvSpPr>
            <a:spLocks noGrp="1"/>
          </p:cNvSpPr>
          <p:nvPr>
            <p:ph sz="half" idx="2"/>
          </p:nvPr>
        </p:nvSpPr>
        <p:spPr>
          <a:xfrm>
            <a:off x="6172200" y="768626"/>
            <a:ext cx="5516216" cy="5698435"/>
          </a:xfrm>
        </p:spPr>
        <p:txBody>
          <a:bodyPr>
            <a:normAutofit/>
          </a:bodyPr>
          <a:lstStyle/>
          <a:p>
            <a:pPr marL="0" indent="0" algn="l">
              <a:buNone/>
            </a:pPr>
            <a:r>
              <a:rPr lang="en-IN" sz="2000" b="0" i="0" u="none" strike="noStrike" baseline="0" dirty="0">
                <a:solidFill>
                  <a:srgbClr val="231F20"/>
                </a:solidFill>
                <a:latin typeface="Courier"/>
              </a:rPr>
              <a:t>class </a:t>
            </a:r>
            <a:r>
              <a:rPr lang="en-IN" sz="2000" b="0" i="0" u="none" strike="noStrike" baseline="0" dirty="0" err="1">
                <a:solidFill>
                  <a:srgbClr val="231F20"/>
                </a:solidFill>
                <a:latin typeface="Courier"/>
              </a:rPr>
              <a:t>InnerClassDemo</a:t>
            </a:r>
            <a:r>
              <a:rPr lang="en-IN" sz="2000" b="0" i="0" u="none" strike="noStrike" baseline="0" dirty="0">
                <a:solidFill>
                  <a:srgbClr val="231F20"/>
                </a:solidFill>
                <a:latin typeface="Courier"/>
              </a:rPr>
              <a:t> {</a:t>
            </a:r>
          </a:p>
          <a:p>
            <a:pPr marL="0" indent="0" algn="l">
              <a:buNone/>
            </a:pPr>
            <a:r>
              <a:rPr lang="en-US" sz="2000" b="0" i="0" u="none" strike="noStrike" baseline="0" dirty="0">
                <a:solidFill>
                  <a:srgbClr val="231F20"/>
                </a:solidFill>
                <a:latin typeface="Courier"/>
              </a:rPr>
              <a:t>public static void main(String </a:t>
            </a:r>
            <a:r>
              <a:rPr lang="en-US" sz="2000" b="0" i="0" u="none" strike="noStrike" baseline="0" dirty="0" err="1">
                <a:solidFill>
                  <a:srgbClr val="231F20"/>
                </a:solidFill>
                <a:latin typeface="Courier"/>
              </a:rPr>
              <a:t>args</a:t>
            </a:r>
            <a:r>
              <a:rPr lang="en-US" sz="2000" b="0" i="0" u="none" strike="noStrike" baseline="0" dirty="0">
                <a:solidFill>
                  <a:srgbClr val="231F20"/>
                </a:solidFill>
                <a:latin typeface="Courier"/>
              </a:rPr>
              <a:t>[]) {</a:t>
            </a:r>
          </a:p>
          <a:p>
            <a:pPr marL="0" indent="0" algn="l">
              <a:buNone/>
            </a:pPr>
            <a:r>
              <a:rPr lang="en-IN" sz="2000" b="0" i="0" u="none" strike="noStrike" baseline="0" dirty="0">
                <a:solidFill>
                  <a:srgbClr val="231F20"/>
                </a:solidFill>
                <a:latin typeface="Courier"/>
              </a:rPr>
              <a:t>Outer </a:t>
            </a:r>
            <a:r>
              <a:rPr lang="en-IN" sz="2000" b="0" i="0" u="none" strike="noStrike" baseline="0" dirty="0" err="1">
                <a:solidFill>
                  <a:srgbClr val="231F20"/>
                </a:solidFill>
                <a:latin typeface="Courier"/>
              </a:rPr>
              <a:t>outer</a:t>
            </a:r>
            <a:r>
              <a:rPr lang="en-IN" sz="2000" b="0" i="0" u="none" strike="noStrike" baseline="0" dirty="0">
                <a:solidFill>
                  <a:srgbClr val="231F20"/>
                </a:solidFill>
                <a:latin typeface="Courier"/>
              </a:rPr>
              <a:t> = new Outer();</a:t>
            </a:r>
          </a:p>
          <a:p>
            <a:pPr marL="0" indent="0" algn="l">
              <a:buNone/>
            </a:pPr>
            <a:r>
              <a:rPr lang="en-IN" sz="2000" b="0" i="0" u="none" strike="noStrike" baseline="0" dirty="0" err="1">
                <a:solidFill>
                  <a:srgbClr val="231F20"/>
                </a:solidFill>
                <a:latin typeface="Courier"/>
              </a:rPr>
              <a:t>outer.test</a:t>
            </a:r>
            <a:r>
              <a:rPr lang="en-IN" sz="2000" b="0" i="0" u="none" strike="noStrike" baseline="0" dirty="0">
                <a:solidFill>
                  <a:srgbClr val="231F20"/>
                </a:solidFill>
                <a:latin typeface="Courier"/>
              </a:rPr>
              <a:t>();</a:t>
            </a:r>
          </a:p>
          <a:p>
            <a:pPr marL="0" indent="0" algn="l">
              <a:buNone/>
            </a:pPr>
            <a:r>
              <a:rPr lang="en-IN" sz="2000" b="0" i="0" u="none" strike="noStrike" baseline="0" dirty="0">
                <a:solidFill>
                  <a:srgbClr val="231F20"/>
                </a:solidFill>
                <a:latin typeface="Courier"/>
              </a:rPr>
              <a:t>}</a:t>
            </a:r>
          </a:p>
          <a:p>
            <a:pPr marL="0" indent="0" algn="l">
              <a:buNone/>
            </a:pPr>
            <a:r>
              <a:rPr lang="en-IN" sz="2000" b="0" i="0" u="none" strike="noStrike" baseline="0" dirty="0">
                <a:solidFill>
                  <a:srgbClr val="231F20"/>
                </a:solidFill>
                <a:latin typeface="Courier"/>
              </a:rPr>
              <a:t>}</a:t>
            </a:r>
          </a:p>
          <a:p>
            <a:pPr marL="0" indent="0" algn="l">
              <a:buNone/>
            </a:pPr>
            <a:r>
              <a:rPr lang="en-US" sz="2000" b="0" i="0" u="none" strike="noStrike" baseline="0" dirty="0">
                <a:solidFill>
                  <a:srgbClr val="000000"/>
                </a:solidFill>
                <a:latin typeface="Palatino-Roman"/>
              </a:rPr>
              <a:t>Output from this application is shown here:</a:t>
            </a:r>
          </a:p>
          <a:p>
            <a:pPr marL="0" indent="0" algn="l">
              <a:buNone/>
            </a:pPr>
            <a:r>
              <a:rPr lang="en-IN" sz="2000" b="0" i="0" u="none" strike="noStrike" baseline="0" dirty="0">
                <a:solidFill>
                  <a:srgbClr val="000000"/>
                </a:solidFill>
                <a:latin typeface="Courier"/>
              </a:rPr>
              <a:t>display: </a:t>
            </a:r>
            <a:r>
              <a:rPr lang="en-IN" sz="2000" b="0" i="0" u="none" strike="noStrike" baseline="0" dirty="0" err="1">
                <a:solidFill>
                  <a:srgbClr val="000000"/>
                </a:solidFill>
                <a:latin typeface="Courier"/>
              </a:rPr>
              <a:t>outer_x</a:t>
            </a:r>
            <a:r>
              <a:rPr lang="en-IN" sz="2000" b="0" i="0" u="none" strike="noStrike" baseline="0" dirty="0">
                <a:solidFill>
                  <a:srgbClr val="000000"/>
                </a:solidFill>
                <a:latin typeface="Courier"/>
              </a:rPr>
              <a:t> = 100</a:t>
            </a:r>
            <a:endParaRPr lang="en-IN" sz="2000" dirty="0"/>
          </a:p>
        </p:txBody>
      </p:sp>
    </p:spTree>
    <p:extLst>
      <p:ext uri="{BB962C8B-B14F-4D97-AF65-F5344CB8AC3E}">
        <p14:creationId xmlns:p14="http://schemas.microsoft.com/office/powerpoint/2010/main" val="87951272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F21E5E1-2750-4596-8A8B-66E55DB8E286}"/>
              </a:ext>
            </a:extLst>
          </p:cNvPr>
          <p:cNvSpPr>
            <a:spLocks noGrp="1"/>
          </p:cNvSpPr>
          <p:nvPr>
            <p:ph idx="1"/>
          </p:nvPr>
        </p:nvSpPr>
        <p:spPr>
          <a:xfrm>
            <a:off x="728870" y="583096"/>
            <a:ext cx="10624930" cy="5593867"/>
          </a:xfrm>
        </p:spPr>
        <p:txBody>
          <a:bodyPr/>
          <a:lstStyle/>
          <a:p>
            <a:r>
              <a:rPr lang="en-US" sz="1800" b="0" i="0" u="none" strike="noStrike" baseline="0" dirty="0">
                <a:latin typeface="Palatino-Roman"/>
              </a:rPr>
              <a:t>The </a:t>
            </a:r>
            <a:r>
              <a:rPr lang="en-US" sz="1800" b="1" i="0" u="none" strike="noStrike" baseline="0" dirty="0">
                <a:latin typeface="Palatino-Bold"/>
              </a:rPr>
              <a:t>main( ) </a:t>
            </a:r>
            <a:r>
              <a:rPr lang="en-US" sz="1800" b="0" i="0" u="none" strike="noStrike" baseline="0" dirty="0">
                <a:latin typeface="Palatino-Roman"/>
              </a:rPr>
              <a:t>method of </a:t>
            </a:r>
            <a:r>
              <a:rPr lang="en-US" sz="1800" b="1" i="0" u="none" strike="noStrike" baseline="0" dirty="0" err="1">
                <a:latin typeface="Palatino-Bold"/>
              </a:rPr>
              <a:t>InnerClassDemo</a:t>
            </a:r>
            <a:r>
              <a:rPr lang="en-US" sz="1800" b="1" i="0" u="none" strike="noStrike" baseline="0" dirty="0">
                <a:latin typeface="Palatino-Bold"/>
              </a:rPr>
              <a:t> </a:t>
            </a:r>
            <a:r>
              <a:rPr lang="en-US" sz="1800" b="0" i="0" u="none" strike="noStrike" baseline="0" dirty="0">
                <a:latin typeface="Palatino-Roman"/>
              </a:rPr>
              <a:t>creates an instance of class </a:t>
            </a:r>
            <a:r>
              <a:rPr lang="en-US" sz="1800" b="1" i="0" u="none" strike="noStrike" baseline="0" dirty="0">
                <a:latin typeface="Palatino-Bold"/>
              </a:rPr>
              <a:t>Outer </a:t>
            </a:r>
            <a:r>
              <a:rPr lang="en-US" sz="1800" b="0" i="0" u="none" strike="noStrike" baseline="0" dirty="0">
                <a:latin typeface="Palatino-Roman"/>
              </a:rPr>
              <a:t>and invokes its </a:t>
            </a:r>
            <a:r>
              <a:rPr lang="en-US" sz="1800" b="1" i="0" u="none" strike="noStrike" baseline="0" dirty="0">
                <a:latin typeface="Palatino-Bold"/>
              </a:rPr>
              <a:t>test( ) </a:t>
            </a:r>
            <a:r>
              <a:rPr lang="en-US" sz="1800" b="0" i="0" u="none" strike="noStrike" baseline="0" dirty="0">
                <a:latin typeface="Palatino-Roman"/>
              </a:rPr>
              <a:t>method. </a:t>
            </a:r>
          </a:p>
          <a:p>
            <a:r>
              <a:rPr lang="en-US" sz="1800" b="0" i="0" u="none" strike="noStrike" baseline="0" dirty="0">
                <a:latin typeface="Palatino-Roman"/>
              </a:rPr>
              <a:t>That method creates an instance of class </a:t>
            </a:r>
            <a:r>
              <a:rPr lang="en-US" sz="1800" b="1" i="0" u="none" strike="noStrike" baseline="0" dirty="0">
                <a:latin typeface="Palatino-Bold"/>
              </a:rPr>
              <a:t>Inner </a:t>
            </a:r>
            <a:r>
              <a:rPr lang="en-US" sz="1800" b="0" i="0" u="none" strike="noStrike" baseline="0" dirty="0">
                <a:latin typeface="Palatino-Roman"/>
              </a:rPr>
              <a:t>and the </a:t>
            </a:r>
            <a:r>
              <a:rPr lang="en-US" sz="1800" b="1" i="0" u="none" strike="noStrike" baseline="0" dirty="0">
                <a:latin typeface="Palatino-Bold"/>
              </a:rPr>
              <a:t>display( ) </a:t>
            </a:r>
            <a:r>
              <a:rPr lang="en-US" sz="1800" b="0" i="0" u="none" strike="noStrike" baseline="0" dirty="0">
                <a:latin typeface="Palatino-Roman"/>
              </a:rPr>
              <a:t>method is called. It is important to realize that an instance of </a:t>
            </a:r>
            <a:r>
              <a:rPr lang="en-US" sz="1800" b="1" i="0" u="none" strike="noStrike" baseline="0" dirty="0">
                <a:latin typeface="Palatino-Bold"/>
              </a:rPr>
              <a:t>Inner </a:t>
            </a:r>
            <a:r>
              <a:rPr lang="en-US" sz="1800" b="0" i="0" u="none" strike="noStrike" baseline="0" dirty="0">
                <a:latin typeface="Palatino-Roman"/>
              </a:rPr>
              <a:t>can be created only within the scope of class </a:t>
            </a:r>
            <a:r>
              <a:rPr lang="en-US" sz="1800" b="1" i="0" u="none" strike="noStrike" baseline="0" dirty="0">
                <a:latin typeface="Palatino-Bold"/>
              </a:rPr>
              <a:t>Outer</a:t>
            </a:r>
            <a:r>
              <a:rPr lang="en-US" sz="1800" b="0" i="0" u="none" strike="noStrike" baseline="0" dirty="0">
                <a:latin typeface="Palatino-Roman"/>
              </a:rPr>
              <a:t>. </a:t>
            </a:r>
          </a:p>
          <a:p>
            <a:r>
              <a:rPr lang="en-US" sz="1800" b="0" i="0" u="none" strike="noStrike" baseline="0" dirty="0">
                <a:latin typeface="Palatino-Roman"/>
              </a:rPr>
              <a:t>The Java compiler generates an error message if any code outside of class </a:t>
            </a:r>
            <a:r>
              <a:rPr lang="en-US" sz="1800" b="1" i="0" u="none" strike="noStrike" baseline="0" dirty="0">
                <a:latin typeface="Palatino-Bold"/>
              </a:rPr>
              <a:t>Outer </a:t>
            </a:r>
            <a:r>
              <a:rPr lang="en-US" sz="1800" b="0" i="0" u="none" strike="noStrike" baseline="0" dirty="0">
                <a:latin typeface="Palatino-Roman"/>
              </a:rPr>
              <a:t>attempts to instantiate class </a:t>
            </a:r>
            <a:r>
              <a:rPr lang="en-US" sz="1800" b="1" i="0" u="none" strike="noStrike" baseline="0" dirty="0">
                <a:latin typeface="Palatino-Bold"/>
              </a:rPr>
              <a:t>Inner</a:t>
            </a:r>
            <a:r>
              <a:rPr lang="en-US" sz="1800" b="0" i="0" u="none" strike="noStrike" baseline="0" dirty="0">
                <a:latin typeface="Palatino-Roman"/>
              </a:rPr>
              <a:t>. </a:t>
            </a:r>
          </a:p>
          <a:p>
            <a:r>
              <a:rPr lang="en-US" sz="1800" b="0" i="0" u="none" strike="noStrike" baseline="0" dirty="0">
                <a:latin typeface="Palatino-Roman"/>
              </a:rPr>
              <a:t>(In general, an inner class instance must be created by an enclosing scope.) You can, however, create an instance of </a:t>
            </a:r>
            <a:r>
              <a:rPr lang="en-US" sz="1800" b="1" i="0" u="none" strike="noStrike" baseline="0" dirty="0">
                <a:latin typeface="Palatino-Bold"/>
              </a:rPr>
              <a:t>Inner </a:t>
            </a:r>
            <a:r>
              <a:rPr lang="en-US" sz="1800" b="0" i="0" u="none" strike="noStrike" baseline="0" dirty="0">
                <a:latin typeface="Palatino-Roman"/>
              </a:rPr>
              <a:t>outside of </a:t>
            </a:r>
            <a:r>
              <a:rPr lang="en-US" sz="1800" b="1" i="0" u="none" strike="noStrike" baseline="0" dirty="0">
                <a:latin typeface="Palatino-Bold"/>
              </a:rPr>
              <a:t>Outer </a:t>
            </a:r>
            <a:r>
              <a:rPr lang="en-US" sz="1800" b="0" i="0" u="none" strike="noStrike" baseline="0" dirty="0">
                <a:latin typeface="Palatino-Roman"/>
              </a:rPr>
              <a:t>by qualifying its name with </a:t>
            </a:r>
            <a:r>
              <a:rPr lang="en-US" sz="1800" b="1" i="0" u="none" strike="noStrike" baseline="0" dirty="0">
                <a:latin typeface="Palatino-Bold"/>
              </a:rPr>
              <a:t>Outer</a:t>
            </a:r>
            <a:r>
              <a:rPr lang="en-US" sz="1800" b="0" i="0" u="none" strike="noStrike" baseline="0" dirty="0">
                <a:latin typeface="Palatino-Roman"/>
              </a:rPr>
              <a:t>, as in </a:t>
            </a:r>
            <a:r>
              <a:rPr lang="en-US" sz="1800" b="1" i="0" u="none" strike="noStrike" baseline="0" dirty="0" err="1">
                <a:latin typeface="Palatino-Bold"/>
              </a:rPr>
              <a:t>Outer.Inner</a:t>
            </a:r>
            <a:r>
              <a:rPr lang="en-US" sz="1800" b="0" i="0" u="none" strike="noStrike" baseline="0" dirty="0">
                <a:latin typeface="Palatino-Roman"/>
              </a:rPr>
              <a:t>. </a:t>
            </a:r>
          </a:p>
          <a:p>
            <a:r>
              <a:rPr lang="en-US" sz="1800" dirty="0">
                <a:latin typeface="Palatino-Roman"/>
              </a:rPr>
              <a:t>A</a:t>
            </a:r>
            <a:r>
              <a:rPr lang="en-US" sz="1800" b="0" i="0" u="none" strike="noStrike" baseline="0" dirty="0">
                <a:latin typeface="Palatino-Roman"/>
              </a:rPr>
              <a:t>n inner class has access to all of the members of its enclosing class, but the reverse is not true.</a:t>
            </a:r>
          </a:p>
          <a:p>
            <a:r>
              <a:rPr lang="en-US" sz="1800" b="0" i="0" u="none" strike="noStrike" baseline="0" dirty="0">
                <a:latin typeface="Palatino-Roman"/>
              </a:rPr>
              <a:t>Members of the inner class are known only within the scope of the inner class and may not be used by the outer class </a:t>
            </a:r>
            <a:endParaRPr lang="en-IN" dirty="0"/>
          </a:p>
        </p:txBody>
      </p:sp>
    </p:spTree>
    <p:extLst>
      <p:ext uri="{BB962C8B-B14F-4D97-AF65-F5344CB8AC3E}">
        <p14:creationId xmlns:p14="http://schemas.microsoft.com/office/powerpoint/2010/main" val="188607954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A7A7156-EDDF-4B4D-9E78-99984B307D3C}"/>
              </a:ext>
            </a:extLst>
          </p:cNvPr>
          <p:cNvSpPr>
            <a:spLocks noGrp="1"/>
          </p:cNvSpPr>
          <p:nvPr>
            <p:ph sz="half" idx="1"/>
          </p:nvPr>
        </p:nvSpPr>
        <p:spPr>
          <a:xfrm>
            <a:off x="384313" y="437322"/>
            <a:ext cx="5635487" cy="5739641"/>
          </a:xfrm>
        </p:spPr>
        <p:txBody>
          <a:bodyPr>
            <a:normAutofit fontScale="92500" lnSpcReduction="20000"/>
          </a:bodyPr>
          <a:lstStyle/>
          <a:p>
            <a:pPr marL="0" indent="0" algn="l">
              <a:buNone/>
            </a:pPr>
            <a:r>
              <a:rPr lang="en-US" sz="1800" b="0" i="0" u="none" strike="noStrike" baseline="0" dirty="0">
                <a:latin typeface="Courier"/>
              </a:rPr>
              <a:t>// This program will not compile.</a:t>
            </a:r>
          </a:p>
          <a:p>
            <a:pPr marL="0" indent="0" algn="l">
              <a:buNone/>
            </a:pPr>
            <a:r>
              <a:rPr lang="en-IN" sz="1800" b="0" i="0" u="none" strike="noStrike" baseline="0" dirty="0">
                <a:latin typeface="Courier"/>
              </a:rPr>
              <a:t>class Outer {</a:t>
            </a:r>
          </a:p>
          <a:p>
            <a:pPr marL="0" indent="0" algn="l">
              <a:buNone/>
            </a:pPr>
            <a:r>
              <a:rPr lang="en-IN" sz="1800" b="0" i="0" u="none" strike="noStrike" baseline="0" dirty="0">
                <a:latin typeface="Courier"/>
              </a:rPr>
              <a:t>int </a:t>
            </a:r>
            <a:r>
              <a:rPr lang="en-IN" sz="1800" b="0" i="0" u="none" strike="noStrike" baseline="0" dirty="0" err="1">
                <a:latin typeface="Courier"/>
              </a:rPr>
              <a:t>outer_x</a:t>
            </a:r>
            <a:r>
              <a:rPr lang="en-IN" sz="1800" b="0" i="0" u="none" strike="noStrike" baseline="0" dirty="0">
                <a:latin typeface="Courier"/>
              </a:rPr>
              <a:t> = 100;</a:t>
            </a:r>
          </a:p>
          <a:p>
            <a:pPr marL="0" indent="0" algn="l">
              <a:buNone/>
            </a:pPr>
            <a:r>
              <a:rPr lang="en-IN" sz="1800" b="0" i="0" u="none" strike="noStrike" baseline="0" dirty="0">
                <a:latin typeface="Courier"/>
              </a:rPr>
              <a:t>void test() {</a:t>
            </a:r>
          </a:p>
          <a:p>
            <a:pPr marL="0" indent="0" algn="l">
              <a:buNone/>
            </a:pPr>
            <a:r>
              <a:rPr lang="en-IN" sz="1800" b="0" i="0" u="none" strike="noStrike" baseline="0" dirty="0">
                <a:latin typeface="Courier"/>
              </a:rPr>
              <a:t>Inner </a:t>
            </a:r>
            <a:r>
              <a:rPr lang="en-IN" sz="1800" b="0" i="0" u="none" strike="noStrike" baseline="0" dirty="0" err="1">
                <a:latin typeface="Courier"/>
              </a:rPr>
              <a:t>inner</a:t>
            </a:r>
            <a:r>
              <a:rPr lang="en-IN" sz="1800" b="0" i="0" u="none" strike="noStrike" baseline="0" dirty="0">
                <a:latin typeface="Courier"/>
              </a:rPr>
              <a:t> = new Inner();</a:t>
            </a:r>
          </a:p>
          <a:p>
            <a:pPr marL="0" indent="0" algn="l">
              <a:buNone/>
            </a:pPr>
            <a:r>
              <a:rPr lang="en-IN" sz="1800" b="0" i="0" u="none" strike="noStrike" baseline="0" dirty="0" err="1">
                <a:latin typeface="Courier"/>
              </a:rPr>
              <a:t>inner.display</a:t>
            </a:r>
            <a:r>
              <a:rPr lang="en-IN" sz="1800" b="0" i="0" u="none" strike="noStrike" baseline="0" dirty="0">
                <a:latin typeface="Courier"/>
              </a:rPr>
              <a:t>();</a:t>
            </a:r>
          </a:p>
          <a:p>
            <a:pPr marL="0" indent="0" algn="l">
              <a:buNone/>
            </a:pPr>
            <a:r>
              <a:rPr lang="en-IN" sz="1800" b="0" i="0" u="none" strike="noStrike" baseline="0" dirty="0">
                <a:latin typeface="Courier"/>
              </a:rPr>
              <a:t>}</a:t>
            </a:r>
          </a:p>
          <a:p>
            <a:pPr marL="0" indent="0" algn="l">
              <a:buNone/>
            </a:pPr>
            <a:r>
              <a:rPr lang="en-US" sz="1800" b="0" i="0" u="none" strike="noStrike" baseline="0" dirty="0">
                <a:latin typeface="Courier"/>
              </a:rPr>
              <a:t>// this is an inner class</a:t>
            </a:r>
          </a:p>
          <a:p>
            <a:pPr marL="0" indent="0" algn="l">
              <a:buNone/>
            </a:pPr>
            <a:r>
              <a:rPr lang="en-IN" sz="1800" b="0" i="0" u="none" strike="noStrike" baseline="0" dirty="0">
                <a:latin typeface="Courier"/>
              </a:rPr>
              <a:t>class Inner {</a:t>
            </a:r>
          </a:p>
          <a:p>
            <a:pPr marL="0" indent="0" algn="l">
              <a:buNone/>
            </a:pPr>
            <a:r>
              <a:rPr lang="en-US" sz="1800" b="0" i="0" u="none" strike="noStrike" baseline="0" dirty="0">
                <a:latin typeface="Courier"/>
              </a:rPr>
              <a:t>int y = 10; // y is local to Inner</a:t>
            </a:r>
          </a:p>
          <a:p>
            <a:pPr marL="0" indent="0" algn="l">
              <a:buNone/>
            </a:pPr>
            <a:r>
              <a:rPr lang="en-IN" sz="1800" b="0" i="0" u="none" strike="noStrike" baseline="0" dirty="0">
                <a:latin typeface="Courier"/>
              </a:rPr>
              <a:t>void display() {</a:t>
            </a:r>
          </a:p>
          <a:p>
            <a:pPr marL="0" indent="0" algn="l">
              <a:buNone/>
            </a:pPr>
            <a:r>
              <a:rPr lang="en-US" sz="1800" b="0" i="0" u="none" strike="noStrike" baseline="0" dirty="0" err="1">
                <a:latin typeface="Courier"/>
              </a:rPr>
              <a:t>System.out.println</a:t>
            </a:r>
            <a:r>
              <a:rPr lang="en-US" sz="1800" b="0" i="0" u="none" strike="noStrike" baseline="0" dirty="0">
                <a:latin typeface="Courier"/>
              </a:rPr>
              <a:t>("display: </a:t>
            </a:r>
            <a:r>
              <a:rPr lang="en-US" sz="1800" b="0" i="0" u="none" strike="noStrike" baseline="0" dirty="0" err="1">
                <a:latin typeface="Courier"/>
              </a:rPr>
              <a:t>outer_x</a:t>
            </a:r>
            <a:r>
              <a:rPr lang="en-US" sz="1800" b="0" i="0" u="none" strike="noStrike" baseline="0" dirty="0">
                <a:latin typeface="Courier"/>
              </a:rPr>
              <a:t> = " + </a:t>
            </a:r>
            <a:r>
              <a:rPr lang="en-US" sz="1800" b="0" i="0" u="none" strike="noStrike" baseline="0" dirty="0" err="1">
                <a:latin typeface="Courier"/>
              </a:rPr>
              <a:t>outer_x</a:t>
            </a:r>
            <a:r>
              <a:rPr lang="en-US" sz="1800" b="0" i="0" u="none" strike="noStrike" baseline="0" dirty="0">
                <a:latin typeface="Courier"/>
              </a:rPr>
              <a:t>);</a:t>
            </a:r>
          </a:p>
          <a:p>
            <a:pPr marL="0" indent="0" algn="l">
              <a:buNone/>
            </a:pPr>
            <a:r>
              <a:rPr lang="en-IN" sz="1800" b="0" i="0" u="none" strike="noStrike" baseline="0" dirty="0">
                <a:latin typeface="Courier"/>
              </a:rPr>
              <a:t>}</a:t>
            </a:r>
          </a:p>
          <a:p>
            <a:pPr marL="0" indent="0" algn="l">
              <a:buNone/>
            </a:pPr>
            <a:r>
              <a:rPr lang="en-IN" sz="1800" b="0" i="0" u="none" strike="noStrike" baseline="0" dirty="0">
                <a:latin typeface="Courier"/>
              </a:rPr>
              <a:t>}</a:t>
            </a:r>
          </a:p>
          <a:p>
            <a:pPr marL="0" indent="0" algn="l">
              <a:buNone/>
            </a:pPr>
            <a:r>
              <a:rPr lang="en-IN" sz="1800" b="0" i="0" u="none" strike="noStrike" baseline="0" dirty="0">
                <a:latin typeface="Courier"/>
              </a:rPr>
              <a:t>void showy() {</a:t>
            </a:r>
          </a:p>
          <a:p>
            <a:pPr marL="0" indent="0" algn="l">
              <a:buNone/>
            </a:pPr>
            <a:r>
              <a:rPr lang="en-US" sz="1800" b="0" i="0" u="none" strike="noStrike" baseline="0" dirty="0" err="1">
                <a:latin typeface="Courier"/>
              </a:rPr>
              <a:t>System.out.println</a:t>
            </a:r>
            <a:r>
              <a:rPr lang="en-US" sz="1800" b="0" i="0" u="none" strike="noStrike" baseline="0" dirty="0">
                <a:latin typeface="Courier"/>
              </a:rPr>
              <a:t>(y); // error, y not known here!</a:t>
            </a:r>
            <a:endParaRPr lang="en-IN" dirty="0"/>
          </a:p>
        </p:txBody>
      </p:sp>
      <p:sp>
        <p:nvSpPr>
          <p:cNvPr id="6" name="Content Placeholder 5">
            <a:extLst>
              <a:ext uri="{FF2B5EF4-FFF2-40B4-BE49-F238E27FC236}">
                <a16:creationId xmlns:a16="http://schemas.microsoft.com/office/drawing/2014/main" id="{ED21366E-F48A-4780-8919-2AEBE724656C}"/>
              </a:ext>
            </a:extLst>
          </p:cNvPr>
          <p:cNvSpPr>
            <a:spLocks noGrp="1"/>
          </p:cNvSpPr>
          <p:nvPr>
            <p:ph sz="half" idx="2"/>
          </p:nvPr>
        </p:nvSpPr>
        <p:spPr>
          <a:xfrm>
            <a:off x="6172200" y="437322"/>
            <a:ext cx="5181600" cy="5739641"/>
          </a:xfrm>
        </p:spPr>
        <p:txBody>
          <a:bodyPr>
            <a:normAutofit fontScale="92500" lnSpcReduction="20000"/>
          </a:bodyPr>
          <a:lstStyle/>
          <a:p>
            <a:pPr marL="0" indent="0" algn="l">
              <a:buNone/>
            </a:pP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class </a:t>
            </a:r>
            <a:r>
              <a:rPr lang="en-IN" sz="1800" b="0" i="0" u="none" strike="noStrike" baseline="0" dirty="0" err="1">
                <a:solidFill>
                  <a:srgbClr val="231F20"/>
                </a:solidFill>
                <a:latin typeface="Courier"/>
              </a:rPr>
              <a:t>InnerClassDemo</a:t>
            </a:r>
            <a:r>
              <a:rPr lang="en-IN" sz="1800" b="0" i="0" u="none" strike="noStrike" baseline="0" dirty="0">
                <a:solidFill>
                  <a:srgbClr val="231F20"/>
                </a:solidFill>
                <a:latin typeface="Courier"/>
              </a:rPr>
              <a:t> {</a:t>
            </a:r>
          </a:p>
          <a:p>
            <a:pPr marL="0" indent="0" algn="l">
              <a:buNone/>
            </a:pPr>
            <a:r>
              <a:rPr lang="en-US" sz="1800" b="0" i="0" u="none" strike="noStrike" baseline="0" dirty="0">
                <a:solidFill>
                  <a:srgbClr val="231F20"/>
                </a:solidFill>
                <a:latin typeface="Courier"/>
              </a:rPr>
              <a:t>public static void main(String </a:t>
            </a:r>
            <a:r>
              <a:rPr lang="en-US" sz="1800" b="0" i="0" u="none" strike="noStrike" baseline="0" dirty="0" err="1">
                <a:solidFill>
                  <a:srgbClr val="231F20"/>
                </a:solidFill>
                <a:latin typeface="Courier"/>
              </a:rPr>
              <a:t>args</a:t>
            </a:r>
            <a:r>
              <a:rPr lang="en-US" sz="1800" b="0" i="0" u="none" strike="noStrike" baseline="0" dirty="0">
                <a:solidFill>
                  <a:srgbClr val="231F20"/>
                </a:solidFill>
                <a:latin typeface="Courier"/>
              </a:rPr>
              <a:t>[]) {</a:t>
            </a:r>
          </a:p>
          <a:p>
            <a:pPr marL="0" indent="0" algn="l">
              <a:buNone/>
            </a:pPr>
            <a:r>
              <a:rPr lang="en-IN" sz="1800" b="0" i="0" u="none" strike="noStrike" baseline="0" dirty="0">
                <a:solidFill>
                  <a:srgbClr val="231F20"/>
                </a:solidFill>
                <a:latin typeface="Courier"/>
              </a:rPr>
              <a:t>Outer </a:t>
            </a:r>
            <a:r>
              <a:rPr lang="en-IN" sz="1800" b="0" i="0" u="none" strike="noStrike" baseline="0" dirty="0" err="1">
                <a:solidFill>
                  <a:srgbClr val="231F20"/>
                </a:solidFill>
                <a:latin typeface="Courier"/>
              </a:rPr>
              <a:t>outer</a:t>
            </a:r>
            <a:r>
              <a:rPr lang="en-IN" sz="1800" b="0" i="0" u="none" strike="noStrike" baseline="0" dirty="0">
                <a:solidFill>
                  <a:srgbClr val="231F20"/>
                </a:solidFill>
                <a:latin typeface="Courier"/>
              </a:rPr>
              <a:t> = new Outer();</a:t>
            </a:r>
          </a:p>
          <a:p>
            <a:pPr marL="0" indent="0" algn="l">
              <a:buNone/>
            </a:pPr>
            <a:r>
              <a:rPr lang="en-IN" sz="1800" b="0" i="0" u="none" strike="noStrike" baseline="0" dirty="0" err="1">
                <a:solidFill>
                  <a:srgbClr val="231F20"/>
                </a:solidFill>
                <a:latin typeface="Courier"/>
              </a:rPr>
              <a:t>outer.test</a:t>
            </a: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a:t>
            </a:r>
          </a:p>
          <a:p>
            <a:pPr marL="0" indent="0" algn="l">
              <a:buNone/>
            </a:pPr>
            <a:r>
              <a:rPr lang="en-US" sz="1800" b="0" i="0" u="none" strike="noStrike" baseline="0" dirty="0">
                <a:latin typeface="Palatino-Roman"/>
              </a:rPr>
              <a:t>Here, </a:t>
            </a:r>
            <a:r>
              <a:rPr lang="en-US" sz="1800" b="1" i="0" u="none" strike="noStrike" baseline="0" dirty="0">
                <a:latin typeface="Palatino-Bold"/>
              </a:rPr>
              <a:t>y </a:t>
            </a:r>
            <a:r>
              <a:rPr lang="en-US" sz="1800" b="0" i="0" u="none" strike="noStrike" baseline="0" dirty="0">
                <a:latin typeface="Palatino-Roman"/>
              </a:rPr>
              <a:t>is declared as an instance varia</a:t>
            </a:r>
            <a:endParaRPr lang="en-IN" dirty="0"/>
          </a:p>
        </p:txBody>
      </p:sp>
    </p:spTree>
    <p:extLst>
      <p:ext uri="{BB962C8B-B14F-4D97-AF65-F5344CB8AC3E}">
        <p14:creationId xmlns:p14="http://schemas.microsoft.com/office/powerpoint/2010/main" val="86218997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A6B8B-F32D-496E-BFC9-06027EAC198C}"/>
              </a:ext>
            </a:extLst>
          </p:cNvPr>
          <p:cNvSpPr>
            <a:spLocks noGrp="1"/>
          </p:cNvSpPr>
          <p:nvPr>
            <p:ph sz="half" idx="1"/>
          </p:nvPr>
        </p:nvSpPr>
        <p:spPr>
          <a:xfrm>
            <a:off x="145774" y="132522"/>
            <a:ext cx="5874026" cy="6533321"/>
          </a:xfrm>
        </p:spPr>
        <p:txBody>
          <a:bodyPr>
            <a:noAutofit/>
          </a:bodyPr>
          <a:lstStyle/>
          <a:p>
            <a:r>
              <a:rPr lang="en-US" sz="1600" dirty="0"/>
              <a:t>Although we have been focusing on inner classes declared as members within an outer  class scope, it is possible to define inner classes within any block scope. </a:t>
            </a:r>
          </a:p>
          <a:p>
            <a:r>
              <a:rPr lang="en-US" sz="1600" dirty="0"/>
              <a:t>For example, you can define a nested class within the block defined by a method or even within the body of a for loop, as this next program shows.</a:t>
            </a:r>
            <a:r>
              <a:rPr lang="en-US" sz="1600" b="0" i="0" u="none" strike="noStrike" baseline="0" dirty="0"/>
              <a:t> </a:t>
            </a:r>
          </a:p>
          <a:p>
            <a:pPr marL="0" indent="0">
              <a:buNone/>
            </a:pPr>
            <a:r>
              <a:rPr lang="en-US" sz="1600" b="0" i="0" u="none" strike="noStrike" baseline="0" dirty="0"/>
              <a:t>// Define an inner class within a for loop.</a:t>
            </a:r>
          </a:p>
          <a:p>
            <a:pPr marL="0" indent="0" algn="l">
              <a:buNone/>
            </a:pPr>
            <a:r>
              <a:rPr lang="en-IN" sz="1600" b="0" i="0" u="none" strike="noStrike" baseline="0" dirty="0"/>
              <a:t>class Outer {</a:t>
            </a:r>
          </a:p>
          <a:p>
            <a:pPr marL="0" indent="0" algn="l">
              <a:buNone/>
            </a:pPr>
            <a:r>
              <a:rPr lang="en-IN" sz="1600" b="0" i="0" u="none" strike="noStrike" baseline="0" dirty="0"/>
              <a:t>int </a:t>
            </a:r>
            <a:r>
              <a:rPr lang="en-IN" sz="1600" b="0" i="0" u="none" strike="noStrike" baseline="0" dirty="0" err="1"/>
              <a:t>outer_x</a:t>
            </a:r>
            <a:r>
              <a:rPr lang="en-IN" sz="1600" b="0" i="0" u="none" strike="noStrike" baseline="0" dirty="0"/>
              <a:t> = 100;</a:t>
            </a:r>
          </a:p>
          <a:p>
            <a:pPr marL="0" indent="0" algn="l">
              <a:buNone/>
            </a:pPr>
            <a:r>
              <a:rPr lang="en-IN" sz="1600" b="0" i="0" u="none" strike="noStrike" baseline="0" dirty="0"/>
              <a:t>void test() {</a:t>
            </a:r>
          </a:p>
          <a:p>
            <a:pPr marL="0" indent="0" algn="l">
              <a:buNone/>
            </a:pPr>
            <a:r>
              <a:rPr lang="nn-NO" sz="1600" b="0" i="0" u="none" strike="noStrike" baseline="0" dirty="0"/>
              <a:t>for(int i=0; i&lt;10; i++) {</a:t>
            </a:r>
          </a:p>
          <a:p>
            <a:pPr marL="0" indent="0" algn="l">
              <a:buNone/>
            </a:pPr>
            <a:r>
              <a:rPr lang="en-IN" sz="1600" b="0" i="0" u="none" strike="noStrike" baseline="0" dirty="0"/>
              <a:t>class Inner {</a:t>
            </a:r>
          </a:p>
          <a:p>
            <a:pPr marL="0" indent="0" algn="l">
              <a:buNone/>
            </a:pPr>
            <a:r>
              <a:rPr lang="en-IN" sz="1600" b="0" i="0" u="none" strike="noStrike" baseline="0" dirty="0"/>
              <a:t>void display() {</a:t>
            </a:r>
          </a:p>
          <a:p>
            <a:pPr marL="0" indent="0" algn="l">
              <a:buNone/>
            </a:pPr>
            <a:r>
              <a:rPr lang="en-US" sz="1600" b="0" i="0" u="none" strike="noStrike" baseline="0" dirty="0" err="1"/>
              <a:t>System.out.println</a:t>
            </a:r>
            <a:r>
              <a:rPr lang="en-US" sz="1600" b="0" i="0" u="none" strike="noStrike" baseline="0" dirty="0"/>
              <a:t>("display: </a:t>
            </a:r>
            <a:r>
              <a:rPr lang="en-US" sz="1600" b="0" i="0" u="none" strike="noStrike" baseline="0" dirty="0" err="1"/>
              <a:t>outer_x</a:t>
            </a:r>
            <a:r>
              <a:rPr lang="en-US" sz="1600" b="0" i="0" u="none" strike="noStrike" baseline="0" dirty="0"/>
              <a:t> = " + </a:t>
            </a:r>
            <a:r>
              <a:rPr lang="en-US" sz="1600" b="0" i="0" u="none" strike="noStrike" baseline="0" dirty="0" err="1"/>
              <a:t>outer_x</a:t>
            </a:r>
            <a:r>
              <a:rPr lang="en-US" sz="1600" b="0" i="0" u="none" strike="noStrike" baseline="0" dirty="0"/>
              <a:t>);</a:t>
            </a:r>
          </a:p>
          <a:p>
            <a:pPr marL="0" indent="0" algn="l">
              <a:buNone/>
            </a:pPr>
            <a:r>
              <a:rPr lang="en-IN" sz="1600" b="0" i="0" u="none" strike="noStrike" baseline="0" dirty="0"/>
              <a:t>}</a:t>
            </a:r>
            <a:r>
              <a:rPr lang="en-IN" sz="1600" b="0" i="0" u="none" strike="noStrike" baseline="0" dirty="0">
                <a:latin typeface="Courier"/>
              </a:rPr>
              <a:t> }</a:t>
            </a:r>
          </a:p>
          <a:p>
            <a:pPr marL="0" indent="0" algn="l">
              <a:buNone/>
            </a:pPr>
            <a:r>
              <a:rPr lang="en-IN" sz="1600" b="0" i="0" u="none" strike="noStrike" baseline="0" dirty="0">
                <a:latin typeface="Courier"/>
              </a:rPr>
              <a:t>Inner </a:t>
            </a:r>
            <a:r>
              <a:rPr lang="en-IN" sz="1600" b="0" i="0" u="none" strike="noStrike" baseline="0" dirty="0" err="1">
                <a:latin typeface="Courier"/>
              </a:rPr>
              <a:t>inner</a:t>
            </a:r>
            <a:r>
              <a:rPr lang="en-IN" sz="1600" b="0" i="0" u="none" strike="noStrike" baseline="0" dirty="0">
                <a:latin typeface="Courier"/>
              </a:rPr>
              <a:t> = new Inner();</a:t>
            </a:r>
          </a:p>
          <a:p>
            <a:pPr marL="0" indent="0" algn="l">
              <a:buNone/>
            </a:pPr>
            <a:r>
              <a:rPr lang="en-IN" sz="1600" b="0" i="0" u="none" strike="noStrike" baseline="0" dirty="0" err="1">
                <a:latin typeface="Courier"/>
              </a:rPr>
              <a:t>inner.display</a:t>
            </a:r>
            <a:r>
              <a:rPr lang="en-IN" sz="1600" b="0" i="0" u="none" strike="noStrike" baseline="0" dirty="0">
                <a:latin typeface="Courier"/>
              </a:rPr>
              <a:t>(); }}}</a:t>
            </a:r>
          </a:p>
          <a:p>
            <a:pPr marL="0" indent="0" algn="l">
              <a:buNone/>
            </a:pPr>
            <a:r>
              <a:rPr lang="en-IN" sz="1600" b="0" i="0" u="none" strike="noStrike" baseline="0" dirty="0">
                <a:latin typeface="Courier"/>
              </a:rPr>
              <a:t>class </a:t>
            </a:r>
            <a:r>
              <a:rPr lang="en-IN" sz="1600" b="0" i="0" u="none" strike="noStrike" baseline="0" dirty="0" err="1">
                <a:latin typeface="Courier"/>
              </a:rPr>
              <a:t>InnerClassDemo</a:t>
            </a:r>
            <a:r>
              <a:rPr lang="en-IN" sz="1600" b="0" i="0" u="none" strike="noStrike" baseline="0" dirty="0">
                <a:latin typeface="Courier"/>
              </a:rPr>
              <a:t> {</a:t>
            </a:r>
          </a:p>
          <a:p>
            <a:pPr marL="0" indent="0" algn="l">
              <a:buNone/>
            </a:pPr>
            <a:r>
              <a:rPr lang="en-US" sz="1600" b="0" i="0" u="none" strike="noStrike" baseline="0" dirty="0">
                <a:latin typeface="Courier"/>
              </a:rPr>
              <a:t>public static void main(String </a:t>
            </a:r>
            <a:r>
              <a:rPr lang="en-US" sz="1600" b="0" i="0" u="none" strike="noStrike" baseline="0" dirty="0" err="1">
                <a:latin typeface="Courier"/>
              </a:rPr>
              <a:t>args</a:t>
            </a:r>
            <a:r>
              <a:rPr lang="en-US" sz="1600" b="0" i="0" u="none" strike="noStrike" baseline="0" dirty="0">
                <a:latin typeface="Courier"/>
              </a:rPr>
              <a:t>[]) {</a:t>
            </a:r>
          </a:p>
          <a:p>
            <a:pPr marL="0" indent="0" algn="l">
              <a:buNone/>
            </a:pPr>
            <a:r>
              <a:rPr lang="en-IN" sz="1600" b="0" i="0" u="none" strike="noStrike" baseline="0" dirty="0">
                <a:latin typeface="Courier"/>
              </a:rPr>
              <a:t>Outer </a:t>
            </a:r>
            <a:r>
              <a:rPr lang="en-IN" sz="1600" b="0" i="0" u="none" strike="noStrike" baseline="0" dirty="0" err="1">
                <a:latin typeface="Courier"/>
              </a:rPr>
              <a:t>outer</a:t>
            </a:r>
            <a:r>
              <a:rPr lang="en-IN" sz="1600" b="0" i="0" u="none" strike="noStrike" baseline="0" dirty="0">
                <a:latin typeface="Courier"/>
              </a:rPr>
              <a:t> = new Outer();</a:t>
            </a:r>
          </a:p>
          <a:p>
            <a:pPr marL="0" indent="0" algn="l">
              <a:buNone/>
            </a:pPr>
            <a:r>
              <a:rPr lang="en-IN" sz="1600" b="0" i="0" u="none" strike="noStrike" baseline="0" dirty="0" err="1">
                <a:latin typeface="Courier"/>
              </a:rPr>
              <a:t>outer.test</a:t>
            </a:r>
            <a:r>
              <a:rPr lang="en-IN" sz="1600" b="0" i="0" u="none" strike="noStrike" baseline="0" dirty="0">
                <a:latin typeface="Courier"/>
              </a:rPr>
              <a:t>();</a:t>
            </a:r>
          </a:p>
          <a:p>
            <a:pPr marL="0" indent="0" algn="l">
              <a:buNone/>
            </a:pPr>
            <a:r>
              <a:rPr lang="en-IN" sz="1600" b="0" i="0" u="none" strike="noStrike" baseline="0" dirty="0">
                <a:latin typeface="Courier"/>
              </a:rPr>
              <a:t>} }</a:t>
            </a:r>
          </a:p>
          <a:p>
            <a:pPr marL="0" indent="0" algn="l">
              <a:buNone/>
            </a:pPr>
            <a:endParaRPr lang="en-IN" sz="1600" dirty="0"/>
          </a:p>
        </p:txBody>
      </p:sp>
      <p:sp>
        <p:nvSpPr>
          <p:cNvPr id="4" name="Content Placeholder 3">
            <a:extLst>
              <a:ext uri="{FF2B5EF4-FFF2-40B4-BE49-F238E27FC236}">
                <a16:creationId xmlns:a16="http://schemas.microsoft.com/office/drawing/2014/main" id="{10FB2731-E470-40A7-8E7F-FD4FC8B3711D}"/>
              </a:ext>
            </a:extLst>
          </p:cNvPr>
          <p:cNvSpPr>
            <a:spLocks noGrp="1"/>
          </p:cNvSpPr>
          <p:nvPr>
            <p:ph sz="half" idx="2"/>
          </p:nvPr>
        </p:nvSpPr>
        <p:spPr>
          <a:xfrm>
            <a:off x="6172199" y="132522"/>
            <a:ext cx="5874025" cy="6533321"/>
          </a:xfrm>
        </p:spPr>
        <p:txBody>
          <a:bodyPr>
            <a:normAutofit/>
          </a:bodyPr>
          <a:lstStyle/>
          <a:p>
            <a:pPr marL="0" indent="0" algn="l">
              <a:buNone/>
            </a:pPr>
            <a:r>
              <a:rPr lang="en-US" sz="1600" b="0" i="0" u="none" strike="noStrike" baseline="0" dirty="0">
                <a:latin typeface="Palatino-Roman"/>
              </a:rPr>
              <a:t>The output from this version of the program is shown here.</a:t>
            </a:r>
          </a:p>
          <a:p>
            <a:pPr marL="0" indent="0" algn="l">
              <a:buNone/>
            </a:pPr>
            <a:r>
              <a:rPr lang="en-IN" sz="1600" b="0" i="0" u="none" strike="noStrike" baseline="0" dirty="0">
                <a:latin typeface="Courier"/>
              </a:rPr>
              <a:t>display: </a:t>
            </a:r>
            <a:r>
              <a:rPr lang="en-IN" sz="1600" b="0" i="0" u="none" strike="noStrike" baseline="0" dirty="0" err="1">
                <a:latin typeface="Courier"/>
              </a:rPr>
              <a:t>outer_x</a:t>
            </a:r>
            <a:r>
              <a:rPr lang="en-IN" sz="1600" b="0" i="0" u="none" strike="noStrike" baseline="0" dirty="0">
                <a:latin typeface="Courier"/>
              </a:rPr>
              <a:t> = 100</a:t>
            </a:r>
          </a:p>
          <a:p>
            <a:pPr marL="0" indent="0" algn="l">
              <a:buNone/>
            </a:pPr>
            <a:r>
              <a:rPr lang="en-IN" sz="1600" b="0" i="0" u="none" strike="noStrike" baseline="0" dirty="0">
                <a:latin typeface="Courier"/>
              </a:rPr>
              <a:t>display: </a:t>
            </a:r>
            <a:r>
              <a:rPr lang="en-IN" sz="1600" b="0" i="0" u="none" strike="noStrike" baseline="0" dirty="0" err="1">
                <a:latin typeface="Courier"/>
              </a:rPr>
              <a:t>outer_x</a:t>
            </a:r>
            <a:r>
              <a:rPr lang="en-IN" sz="1600" b="0" i="0" u="none" strike="noStrike" baseline="0" dirty="0">
                <a:latin typeface="Courier"/>
              </a:rPr>
              <a:t> = 100</a:t>
            </a:r>
          </a:p>
          <a:p>
            <a:pPr marL="0" indent="0" algn="l">
              <a:buNone/>
            </a:pPr>
            <a:r>
              <a:rPr lang="en-IN" sz="1600" b="0" i="0" u="none" strike="noStrike" baseline="0" dirty="0">
                <a:latin typeface="Courier"/>
              </a:rPr>
              <a:t>display: </a:t>
            </a:r>
            <a:r>
              <a:rPr lang="en-IN" sz="1600" b="0" i="0" u="none" strike="noStrike" baseline="0" dirty="0" err="1">
                <a:latin typeface="Courier"/>
              </a:rPr>
              <a:t>outer_x</a:t>
            </a:r>
            <a:r>
              <a:rPr lang="en-IN" sz="1600" b="0" i="0" u="none" strike="noStrike" baseline="0" dirty="0">
                <a:latin typeface="Courier"/>
              </a:rPr>
              <a:t> = 100</a:t>
            </a:r>
          </a:p>
          <a:p>
            <a:pPr marL="0" indent="0" algn="l">
              <a:buNone/>
            </a:pPr>
            <a:r>
              <a:rPr lang="en-IN" sz="1600" b="0" i="0" u="none" strike="noStrike" baseline="0" dirty="0">
                <a:latin typeface="Courier"/>
              </a:rPr>
              <a:t>display: </a:t>
            </a:r>
            <a:r>
              <a:rPr lang="en-IN" sz="1600" b="0" i="0" u="none" strike="noStrike" baseline="0" dirty="0" err="1">
                <a:latin typeface="Courier"/>
              </a:rPr>
              <a:t>outer_x</a:t>
            </a:r>
            <a:r>
              <a:rPr lang="en-IN" sz="1600" b="0" i="0" u="none" strike="noStrike" baseline="0" dirty="0">
                <a:latin typeface="Courier"/>
              </a:rPr>
              <a:t> = 100</a:t>
            </a:r>
          </a:p>
          <a:p>
            <a:pPr marL="0" indent="0" algn="l">
              <a:buNone/>
            </a:pPr>
            <a:r>
              <a:rPr lang="en-IN" sz="1600" b="0" i="0" u="none" strike="noStrike" baseline="0" dirty="0">
                <a:latin typeface="Courier"/>
              </a:rPr>
              <a:t>display: </a:t>
            </a:r>
            <a:r>
              <a:rPr lang="en-IN" sz="1600" b="0" i="0" u="none" strike="noStrike" baseline="0" dirty="0" err="1">
                <a:latin typeface="Courier"/>
              </a:rPr>
              <a:t>outer_x</a:t>
            </a:r>
            <a:r>
              <a:rPr lang="en-IN" sz="1600" b="0" i="0" u="none" strike="noStrike" baseline="0" dirty="0">
                <a:latin typeface="Courier"/>
              </a:rPr>
              <a:t> = 100</a:t>
            </a:r>
          </a:p>
          <a:p>
            <a:pPr marL="0" indent="0" algn="l">
              <a:buNone/>
            </a:pPr>
            <a:r>
              <a:rPr lang="en-IN" sz="1600" b="0" i="0" u="none" strike="noStrike" baseline="0" dirty="0">
                <a:latin typeface="Courier"/>
              </a:rPr>
              <a:t>display: </a:t>
            </a:r>
            <a:r>
              <a:rPr lang="en-IN" sz="1600" b="0" i="0" u="none" strike="noStrike" baseline="0" dirty="0" err="1">
                <a:latin typeface="Courier"/>
              </a:rPr>
              <a:t>outer_x</a:t>
            </a:r>
            <a:r>
              <a:rPr lang="en-IN" sz="1600" b="0" i="0" u="none" strike="noStrike" baseline="0" dirty="0">
                <a:latin typeface="Courier"/>
              </a:rPr>
              <a:t> = 100</a:t>
            </a:r>
          </a:p>
          <a:p>
            <a:pPr marL="0" indent="0" algn="l">
              <a:buNone/>
            </a:pPr>
            <a:r>
              <a:rPr lang="en-IN" sz="1600" b="0" i="0" u="none" strike="noStrike" baseline="0" dirty="0">
                <a:latin typeface="Courier"/>
              </a:rPr>
              <a:t>display: </a:t>
            </a:r>
            <a:r>
              <a:rPr lang="en-IN" sz="1600" b="0" i="0" u="none" strike="noStrike" baseline="0" dirty="0" err="1">
                <a:latin typeface="Courier"/>
              </a:rPr>
              <a:t>outer_x</a:t>
            </a:r>
            <a:r>
              <a:rPr lang="en-IN" sz="1600" b="0" i="0" u="none" strike="noStrike" baseline="0" dirty="0">
                <a:latin typeface="Courier"/>
              </a:rPr>
              <a:t> = 100</a:t>
            </a:r>
          </a:p>
          <a:p>
            <a:pPr marL="0" indent="0" algn="l">
              <a:buNone/>
            </a:pPr>
            <a:r>
              <a:rPr lang="en-IN" sz="1600" b="0" i="0" u="none" strike="noStrike" baseline="0" dirty="0">
                <a:latin typeface="Courier"/>
              </a:rPr>
              <a:t>display: </a:t>
            </a:r>
            <a:r>
              <a:rPr lang="en-IN" sz="1600" b="0" i="0" u="none" strike="noStrike" baseline="0" dirty="0" err="1">
                <a:latin typeface="Courier"/>
              </a:rPr>
              <a:t>outer_x</a:t>
            </a:r>
            <a:r>
              <a:rPr lang="en-IN" sz="1600" b="0" i="0" u="none" strike="noStrike" baseline="0" dirty="0">
                <a:latin typeface="Courier"/>
              </a:rPr>
              <a:t> = 100</a:t>
            </a:r>
          </a:p>
          <a:p>
            <a:pPr marL="0" indent="0">
              <a:buNone/>
            </a:pPr>
            <a:r>
              <a:rPr lang="en-IN" sz="1600" dirty="0">
                <a:latin typeface="Courier"/>
              </a:rPr>
              <a:t>display: </a:t>
            </a:r>
            <a:r>
              <a:rPr lang="en-IN" sz="1600" dirty="0" err="1">
                <a:latin typeface="Courier"/>
              </a:rPr>
              <a:t>outer_x</a:t>
            </a:r>
            <a:r>
              <a:rPr lang="en-IN" sz="1600" dirty="0">
                <a:latin typeface="Courier"/>
              </a:rPr>
              <a:t> = 100</a:t>
            </a:r>
          </a:p>
          <a:p>
            <a:pPr marL="0" indent="0" algn="l">
              <a:buNone/>
            </a:pPr>
            <a:r>
              <a:rPr lang="en-IN" sz="1600" dirty="0">
                <a:latin typeface="Courier"/>
              </a:rPr>
              <a:t>display: </a:t>
            </a:r>
            <a:r>
              <a:rPr lang="en-IN" sz="1600" dirty="0" err="1">
                <a:latin typeface="Courier"/>
              </a:rPr>
              <a:t>outer_x</a:t>
            </a:r>
            <a:r>
              <a:rPr lang="en-IN" sz="1600" dirty="0">
                <a:latin typeface="Courier"/>
              </a:rPr>
              <a:t> = 100</a:t>
            </a:r>
          </a:p>
          <a:p>
            <a:r>
              <a:rPr lang="en-US" sz="1600" b="0" i="0" u="none" strike="noStrike" baseline="0" dirty="0">
                <a:latin typeface="Palatino-Roman"/>
              </a:rPr>
              <a:t>While nested classes are not applicable to all </a:t>
            </a:r>
            <a:r>
              <a:rPr lang="en-US" sz="1600" b="0" i="0" u="none" strike="noStrike" baseline="0" dirty="0" err="1">
                <a:latin typeface="Palatino-Roman"/>
              </a:rPr>
              <a:t>stiuations</a:t>
            </a:r>
            <a:r>
              <a:rPr lang="en-US" sz="1600" b="0" i="0" u="none" strike="noStrike" baseline="0" dirty="0">
                <a:latin typeface="Palatino-Roman"/>
              </a:rPr>
              <a:t>, they are particularly helpful when handling events. We will return to the topic of nested classes in Chapter 22.</a:t>
            </a:r>
          </a:p>
          <a:p>
            <a:r>
              <a:rPr lang="en-US" sz="1600" b="0" i="0" u="none" strike="noStrike" baseline="0" dirty="0">
                <a:latin typeface="Palatino-Roman"/>
              </a:rPr>
              <a:t>There you will see how inner classes can be used to simplify the code needed to handle certain types of events. </a:t>
            </a:r>
          </a:p>
          <a:p>
            <a:r>
              <a:rPr lang="en-US" sz="1600" b="0" i="0" u="none" strike="noStrike" baseline="0" dirty="0">
                <a:latin typeface="Palatino-Roman"/>
              </a:rPr>
              <a:t>You will also learn about </a:t>
            </a:r>
            <a:r>
              <a:rPr lang="en-US" sz="1600" b="0" i="1" u="none" strike="noStrike" baseline="0" dirty="0">
                <a:latin typeface="Palatino-Italic"/>
              </a:rPr>
              <a:t>anonymous inner classes</a:t>
            </a:r>
            <a:r>
              <a:rPr lang="en-US" sz="1600" b="0" i="0" u="none" strike="noStrike" baseline="0" dirty="0">
                <a:latin typeface="Palatino-Roman"/>
              </a:rPr>
              <a:t>, which are inner classes that don’t </a:t>
            </a:r>
            <a:r>
              <a:rPr lang="en-IN" sz="1600" b="0" i="0" u="none" strike="noStrike" baseline="0" dirty="0">
                <a:latin typeface="Palatino-Roman"/>
              </a:rPr>
              <a:t>have a name. </a:t>
            </a:r>
          </a:p>
          <a:p>
            <a:r>
              <a:rPr lang="en-US" sz="1600" b="0" i="0" u="none" strike="noStrike" baseline="0" dirty="0">
                <a:latin typeface="Palatino-Roman"/>
              </a:rPr>
              <a:t>One final point: Nested classes were not allowed by the original 1.0 specification for Java.</a:t>
            </a:r>
            <a:endParaRPr lang="en-IN" sz="1600" dirty="0">
              <a:latin typeface="Courier"/>
            </a:endParaRPr>
          </a:p>
        </p:txBody>
      </p:sp>
    </p:spTree>
    <p:extLst>
      <p:ext uri="{BB962C8B-B14F-4D97-AF65-F5344CB8AC3E}">
        <p14:creationId xmlns:p14="http://schemas.microsoft.com/office/powerpoint/2010/main" val="377644575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9A35D-C8B7-4D17-ACF8-88A3EE7A99C5}"/>
              </a:ext>
            </a:extLst>
          </p:cNvPr>
          <p:cNvSpPr>
            <a:spLocks noGrp="1"/>
          </p:cNvSpPr>
          <p:nvPr>
            <p:ph type="title"/>
          </p:nvPr>
        </p:nvSpPr>
        <p:spPr>
          <a:xfrm>
            <a:off x="0" y="0"/>
            <a:ext cx="11887200" cy="1325563"/>
          </a:xfrm>
        </p:spPr>
        <p:txBody>
          <a:bodyPr>
            <a:noAutofit/>
          </a:bodyPr>
          <a:lstStyle/>
          <a:p>
            <a:r>
              <a:rPr lang="en-IN" sz="3200" b="1" i="0" dirty="0">
                <a:solidFill>
                  <a:srgbClr val="25265E"/>
                </a:solidFill>
                <a:effectLst/>
                <a:latin typeface="euclid_circular_a"/>
              </a:rPr>
              <a:t>Java Singleton Class: </a:t>
            </a:r>
            <a:r>
              <a:rPr lang="en-IN" sz="3200" b="0" i="0" dirty="0">
                <a:effectLst/>
                <a:latin typeface="euclid_circular_a"/>
              </a:rPr>
              <a:t>Singleton Design Pattern in Java. </a:t>
            </a:r>
            <a:r>
              <a:rPr lang="en-US" sz="3200" b="0" i="0" dirty="0">
                <a:effectLst/>
                <a:latin typeface="euclid_circular_a"/>
              </a:rPr>
              <a:t>Singleton is a design pattern that ensures that a class can only have one object.</a:t>
            </a:r>
            <a:endParaRPr lang="en-IN" sz="3200" dirty="0"/>
          </a:p>
        </p:txBody>
      </p:sp>
      <p:sp>
        <p:nvSpPr>
          <p:cNvPr id="3" name="Content Placeholder 2">
            <a:extLst>
              <a:ext uri="{FF2B5EF4-FFF2-40B4-BE49-F238E27FC236}">
                <a16:creationId xmlns:a16="http://schemas.microsoft.com/office/drawing/2014/main" id="{02D80370-E599-46D0-B5D9-2BF1D7D48F9D}"/>
              </a:ext>
            </a:extLst>
          </p:cNvPr>
          <p:cNvSpPr>
            <a:spLocks noGrp="1"/>
          </p:cNvSpPr>
          <p:nvPr>
            <p:ph sz="half" idx="1"/>
          </p:nvPr>
        </p:nvSpPr>
        <p:spPr>
          <a:xfrm>
            <a:off x="172278" y="1323492"/>
            <a:ext cx="5847522" cy="5355603"/>
          </a:xfrm>
        </p:spPr>
        <p:txBody>
          <a:bodyPr>
            <a:normAutofit lnSpcReduction="10000"/>
          </a:bodyPr>
          <a:lstStyle/>
          <a:p>
            <a:pPr marL="0" indent="0">
              <a:buNone/>
            </a:pPr>
            <a:r>
              <a:rPr lang="en-US" sz="2000" b="0" i="0" dirty="0">
                <a:effectLst/>
                <a:latin typeface="euclid_circular_a"/>
              </a:rPr>
              <a:t>To create a singleton class, a class must implement the following properties:</a:t>
            </a:r>
          </a:p>
          <a:p>
            <a:pPr marL="514350" indent="-514350">
              <a:buFont typeface="+mj-lt"/>
              <a:buAutoNum type="arabicPeriod"/>
            </a:pPr>
            <a:r>
              <a:rPr lang="en-US" sz="2000" dirty="0"/>
              <a:t>Create a private constructor of the class to restrict object creation outside of the class.</a:t>
            </a:r>
          </a:p>
          <a:p>
            <a:pPr marL="514350" indent="-514350">
              <a:buFont typeface="+mj-lt"/>
              <a:buAutoNum type="arabicPeriod"/>
            </a:pPr>
            <a:r>
              <a:rPr lang="en-US" sz="2000" dirty="0"/>
              <a:t>Create a private attribute of the class type that refers to the single object.</a:t>
            </a:r>
          </a:p>
          <a:p>
            <a:pPr marL="514350" indent="-514350">
              <a:buFont typeface="+mj-lt"/>
              <a:buAutoNum type="arabicPeriod"/>
            </a:pPr>
            <a:r>
              <a:rPr lang="en-US" sz="2000" dirty="0"/>
              <a:t>Create a public static method that allows us to create and access the object we created. Inside the method, we will create a condition that restricts us from creating more than one object.</a:t>
            </a:r>
          </a:p>
          <a:p>
            <a:pPr marL="0" indent="0">
              <a:buNone/>
            </a:pPr>
            <a:r>
              <a:rPr lang="en-US" sz="2000" dirty="0"/>
              <a:t>class </a:t>
            </a:r>
            <a:r>
              <a:rPr lang="en-US" sz="2000" dirty="0" err="1"/>
              <a:t>SingletonExample</a:t>
            </a:r>
            <a:r>
              <a:rPr lang="en-US" sz="2000" dirty="0"/>
              <a:t> {</a:t>
            </a:r>
          </a:p>
          <a:p>
            <a:pPr marL="0" indent="0">
              <a:buNone/>
            </a:pPr>
            <a:r>
              <a:rPr lang="en-US" sz="2000" dirty="0"/>
              <a:t>   // private field that refers to the object</a:t>
            </a:r>
          </a:p>
          <a:p>
            <a:pPr marL="0" indent="0">
              <a:buNone/>
            </a:pPr>
            <a:r>
              <a:rPr lang="en-US" sz="2000" dirty="0"/>
              <a:t>   private static </a:t>
            </a:r>
            <a:r>
              <a:rPr lang="en-US" sz="2000" dirty="0" err="1"/>
              <a:t>SingletonExample</a:t>
            </a:r>
            <a:r>
              <a:rPr lang="en-US" sz="2000" dirty="0"/>
              <a:t> </a:t>
            </a:r>
            <a:r>
              <a:rPr lang="en-US" sz="2000" dirty="0" err="1"/>
              <a:t>singleObject</a:t>
            </a:r>
            <a:r>
              <a:rPr lang="en-US" sz="2000" dirty="0"/>
              <a:t>;                                    </a:t>
            </a:r>
          </a:p>
          <a:p>
            <a:pPr marL="0" indent="0">
              <a:buNone/>
            </a:pPr>
            <a:r>
              <a:rPr lang="en-US" sz="2000" dirty="0"/>
              <a:t>   private </a:t>
            </a:r>
            <a:r>
              <a:rPr lang="en-US" sz="2000" dirty="0" err="1"/>
              <a:t>SingletonExample</a:t>
            </a:r>
            <a:r>
              <a:rPr lang="en-US" sz="2000" dirty="0"/>
              <a:t>() {</a:t>
            </a:r>
          </a:p>
          <a:p>
            <a:pPr marL="0" indent="0">
              <a:buNone/>
            </a:pPr>
            <a:r>
              <a:rPr lang="en-US" sz="2000" dirty="0"/>
              <a:t>      // constructor of the </a:t>
            </a:r>
            <a:r>
              <a:rPr lang="en-US" sz="2000" dirty="0" err="1"/>
              <a:t>SingletonExample</a:t>
            </a:r>
            <a:r>
              <a:rPr lang="en-US" sz="2000" dirty="0"/>
              <a:t> class</a:t>
            </a:r>
          </a:p>
          <a:p>
            <a:pPr marL="0" indent="0">
              <a:buNone/>
            </a:pPr>
            <a:r>
              <a:rPr lang="en-US" sz="2000" dirty="0"/>
              <a:t>   }</a:t>
            </a:r>
          </a:p>
          <a:p>
            <a:pPr marL="0" indent="0">
              <a:buNone/>
            </a:pPr>
            <a:endParaRPr lang="en-IN" sz="2000" dirty="0"/>
          </a:p>
        </p:txBody>
      </p:sp>
      <p:sp>
        <p:nvSpPr>
          <p:cNvPr id="4" name="Content Placeholder 3">
            <a:extLst>
              <a:ext uri="{FF2B5EF4-FFF2-40B4-BE49-F238E27FC236}">
                <a16:creationId xmlns:a16="http://schemas.microsoft.com/office/drawing/2014/main" id="{100D723F-516A-4263-B09A-80D43CA91693}"/>
              </a:ext>
            </a:extLst>
          </p:cNvPr>
          <p:cNvSpPr>
            <a:spLocks noGrp="1"/>
          </p:cNvSpPr>
          <p:nvPr>
            <p:ph sz="half" idx="2"/>
          </p:nvPr>
        </p:nvSpPr>
        <p:spPr>
          <a:xfrm>
            <a:off x="6172200" y="1323492"/>
            <a:ext cx="5847522" cy="5355603"/>
          </a:xfrm>
        </p:spPr>
        <p:txBody>
          <a:bodyPr>
            <a:normAutofit lnSpcReduction="10000"/>
          </a:bodyPr>
          <a:lstStyle/>
          <a:p>
            <a:pPr marL="0" indent="0">
              <a:buNone/>
            </a:pPr>
            <a:r>
              <a:rPr lang="en-US" sz="2000" dirty="0"/>
              <a:t>public static </a:t>
            </a:r>
            <a:r>
              <a:rPr lang="en-US" sz="2000" dirty="0" err="1"/>
              <a:t>SingletonExample</a:t>
            </a:r>
            <a:r>
              <a:rPr lang="en-US" sz="2000" dirty="0"/>
              <a:t> </a:t>
            </a:r>
            <a:r>
              <a:rPr lang="en-US" sz="2000" dirty="0" err="1"/>
              <a:t>getInstance</a:t>
            </a:r>
            <a:r>
              <a:rPr lang="en-US" sz="2000" dirty="0"/>
              <a:t>() {</a:t>
            </a:r>
          </a:p>
          <a:p>
            <a:pPr marL="0" indent="0">
              <a:buNone/>
            </a:pPr>
            <a:r>
              <a:rPr lang="en-US" sz="2000" dirty="0"/>
              <a:t>      // write code that allows us to create only one object</a:t>
            </a:r>
          </a:p>
          <a:p>
            <a:pPr marL="0" indent="0">
              <a:buNone/>
            </a:pPr>
            <a:r>
              <a:rPr lang="en-US" sz="2000" dirty="0"/>
              <a:t>      // access the object as per our need</a:t>
            </a:r>
          </a:p>
          <a:p>
            <a:pPr marL="0" indent="0">
              <a:buNone/>
            </a:pPr>
            <a:r>
              <a:rPr lang="en-US" sz="2000" dirty="0"/>
              <a:t>   }}</a:t>
            </a:r>
          </a:p>
          <a:p>
            <a:pPr marL="514350" indent="-514350">
              <a:buFont typeface="+mj-lt"/>
              <a:buAutoNum type="arabicPeriod"/>
            </a:pPr>
            <a:r>
              <a:rPr lang="en-US" sz="2000" dirty="0"/>
              <a:t>private static </a:t>
            </a:r>
            <a:r>
              <a:rPr lang="en-US" sz="2000" dirty="0" err="1"/>
              <a:t>SingletonExample</a:t>
            </a:r>
            <a:r>
              <a:rPr lang="en-US" sz="2000" dirty="0"/>
              <a:t> </a:t>
            </a:r>
            <a:r>
              <a:rPr lang="en-US" sz="2000" dirty="0" err="1"/>
              <a:t>singleObject</a:t>
            </a:r>
            <a:r>
              <a:rPr lang="en-US" sz="2000" dirty="0"/>
              <a:t> - a reference to the object of the class.</a:t>
            </a:r>
          </a:p>
          <a:p>
            <a:pPr marL="514350" indent="-514350">
              <a:buFont typeface="+mj-lt"/>
              <a:buAutoNum type="arabicPeriod"/>
            </a:pPr>
            <a:r>
              <a:rPr lang="en-US" sz="2000" dirty="0"/>
              <a:t>private </a:t>
            </a:r>
            <a:r>
              <a:rPr lang="en-US" sz="2000" dirty="0" err="1"/>
              <a:t>SingletonExample</a:t>
            </a:r>
            <a:r>
              <a:rPr lang="en-US" sz="2000" dirty="0"/>
              <a:t>() - a private constructor that restricts creating objects outside of the class.</a:t>
            </a:r>
          </a:p>
          <a:p>
            <a:pPr marL="514350" indent="-514350">
              <a:buFont typeface="+mj-lt"/>
              <a:buAutoNum type="arabicPeriod"/>
            </a:pPr>
            <a:r>
              <a:rPr lang="en-US" sz="2000" dirty="0"/>
              <a:t>public static </a:t>
            </a:r>
            <a:r>
              <a:rPr lang="en-US" sz="2000" dirty="0" err="1"/>
              <a:t>SingletonExample</a:t>
            </a:r>
            <a:r>
              <a:rPr lang="en-US" sz="2000" dirty="0"/>
              <a:t> </a:t>
            </a:r>
            <a:r>
              <a:rPr lang="en-US" sz="2000" dirty="0" err="1"/>
              <a:t>getInstance</a:t>
            </a:r>
            <a:r>
              <a:rPr lang="en-US" sz="2000" dirty="0"/>
              <a:t>() - this method returns the reference to the only object of the class. Since the method static, it can be accessed using the class name.</a:t>
            </a:r>
            <a:endParaRPr lang="en-IN" sz="2000" dirty="0"/>
          </a:p>
        </p:txBody>
      </p:sp>
    </p:spTree>
    <p:extLst>
      <p:ext uri="{BB962C8B-B14F-4D97-AF65-F5344CB8AC3E}">
        <p14:creationId xmlns:p14="http://schemas.microsoft.com/office/powerpoint/2010/main" val="260823599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FB16B-A1B3-4937-9E22-D9D3892DC896}"/>
              </a:ext>
            </a:extLst>
          </p:cNvPr>
          <p:cNvSpPr>
            <a:spLocks noGrp="1"/>
          </p:cNvSpPr>
          <p:nvPr>
            <p:ph type="title"/>
          </p:nvPr>
        </p:nvSpPr>
        <p:spPr>
          <a:xfrm>
            <a:off x="159026" y="132523"/>
            <a:ext cx="12032974" cy="1558166"/>
          </a:xfrm>
        </p:spPr>
        <p:txBody>
          <a:bodyPr>
            <a:noAutofit/>
          </a:bodyPr>
          <a:lstStyle/>
          <a:p>
            <a:r>
              <a:rPr lang="en-US" sz="2800" b="1" i="0" dirty="0">
                <a:solidFill>
                  <a:srgbClr val="25265E"/>
                </a:solidFill>
                <a:effectLst/>
                <a:latin typeface="euclid_circular_a"/>
              </a:rPr>
              <a:t>Use of Singleton in Java: </a:t>
            </a:r>
            <a:r>
              <a:rPr lang="en-US" sz="2800" b="0" i="0" dirty="0">
                <a:effectLst/>
                <a:latin typeface="euclid_circular_a"/>
              </a:rPr>
              <a:t>Singletons can be used while working with databases. They can be used to create a connection pool to access the database while reusing the same connection for all the clients</a:t>
            </a:r>
            <a:endParaRPr lang="en-IN" sz="2800" dirty="0"/>
          </a:p>
        </p:txBody>
      </p:sp>
      <p:sp>
        <p:nvSpPr>
          <p:cNvPr id="3" name="Content Placeholder 2">
            <a:extLst>
              <a:ext uri="{FF2B5EF4-FFF2-40B4-BE49-F238E27FC236}">
                <a16:creationId xmlns:a16="http://schemas.microsoft.com/office/drawing/2014/main" id="{1BFF5A65-659A-4CF5-BC92-BB022857F868}"/>
              </a:ext>
            </a:extLst>
          </p:cNvPr>
          <p:cNvSpPr>
            <a:spLocks noGrp="1"/>
          </p:cNvSpPr>
          <p:nvPr>
            <p:ph sz="half" idx="1"/>
          </p:nvPr>
        </p:nvSpPr>
        <p:spPr>
          <a:xfrm>
            <a:off x="159026" y="1577009"/>
            <a:ext cx="5860774" cy="5148466"/>
          </a:xfrm>
        </p:spPr>
        <p:txBody>
          <a:bodyPr>
            <a:normAutofit fontScale="77500" lnSpcReduction="20000"/>
          </a:bodyPr>
          <a:lstStyle/>
          <a:p>
            <a:pPr marL="0" indent="0">
              <a:buNone/>
            </a:pPr>
            <a:r>
              <a:rPr lang="en-IN" sz="1600" dirty="0"/>
              <a:t>class Database {</a:t>
            </a:r>
          </a:p>
          <a:p>
            <a:pPr marL="0" indent="0">
              <a:buNone/>
            </a:pPr>
            <a:r>
              <a:rPr lang="en-IN" sz="1600" dirty="0"/>
              <a:t>   private static Database </a:t>
            </a:r>
            <a:r>
              <a:rPr lang="en-IN" sz="1600" dirty="0" err="1"/>
              <a:t>dbObject</a:t>
            </a:r>
            <a:r>
              <a:rPr lang="en-IN" sz="1600" dirty="0"/>
              <a:t>;</a:t>
            </a:r>
          </a:p>
          <a:p>
            <a:pPr marL="0" indent="0">
              <a:buNone/>
            </a:pPr>
            <a:r>
              <a:rPr lang="en-IN" sz="1600" dirty="0"/>
              <a:t>   private Database() {      </a:t>
            </a:r>
          </a:p>
          <a:p>
            <a:pPr marL="0" indent="0">
              <a:buNone/>
            </a:pPr>
            <a:r>
              <a:rPr lang="en-IN" sz="1600" dirty="0"/>
              <a:t>   }</a:t>
            </a:r>
          </a:p>
          <a:p>
            <a:pPr marL="0" indent="0">
              <a:buNone/>
            </a:pPr>
            <a:r>
              <a:rPr lang="en-IN" sz="1600" dirty="0"/>
              <a:t>   public static Database </a:t>
            </a:r>
            <a:r>
              <a:rPr lang="en-IN" sz="1600" dirty="0" err="1"/>
              <a:t>getInstance</a:t>
            </a:r>
            <a:r>
              <a:rPr lang="en-IN" sz="1600" dirty="0"/>
              <a:t>() {</a:t>
            </a:r>
          </a:p>
          <a:p>
            <a:pPr marL="0" indent="0">
              <a:buNone/>
            </a:pPr>
            <a:r>
              <a:rPr lang="en-IN" sz="1600" dirty="0"/>
              <a:t>      // create object if it's not already created</a:t>
            </a:r>
          </a:p>
          <a:p>
            <a:pPr marL="0" indent="0">
              <a:buNone/>
            </a:pPr>
            <a:r>
              <a:rPr lang="en-IN" sz="1600" dirty="0"/>
              <a:t>      if(</a:t>
            </a:r>
            <a:r>
              <a:rPr lang="en-IN" sz="1600" dirty="0" err="1"/>
              <a:t>dbObject</a:t>
            </a:r>
            <a:r>
              <a:rPr lang="en-IN" sz="1600" dirty="0"/>
              <a:t> == null) {</a:t>
            </a:r>
          </a:p>
          <a:p>
            <a:pPr marL="0" indent="0">
              <a:buNone/>
            </a:pPr>
            <a:r>
              <a:rPr lang="en-IN" sz="1600" dirty="0"/>
              <a:t>         </a:t>
            </a:r>
            <a:r>
              <a:rPr lang="en-IN" sz="1600" dirty="0" err="1"/>
              <a:t>dbObject</a:t>
            </a:r>
            <a:r>
              <a:rPr lang="en-IN" sz="1600" dirty="0"/>
              <a:t> = new Database();       }</a:t>
            </a:r>
          </a:p>
          <a:p>
            <a:pPr marL="0" indent="0">
              <a:buNone/>
            </a:pPr>
            <a:r>
              <a:rPr lang="en-IN" sz="1600" dirty="0"/>
              <a:t>       // returns the singleton object</a:t>
            </a:r>
          </a:p>
          <a:p>
            <a:pPr marL="0" indent="0">
              <a:buNone/>
            </a:pPr>
            <a:r>
              <a:rPr lang="en-IN" sz="1600" dirty="0"/>
              <a:t> return </a:t>
            </a:r>
            <a:r>
              <a:rPr lang="en-IN" sz="1600" dirty="0" err="1"/>
              <a:t>dbObject</a:t>
            </a:r>
            <a:r>
              <a:rPr lang="en-IN" sz="1600" dirty="0"/>
              <a:t>;   }</a:t>
            </a:r>
          </a:p>
          <a:p>
            <a:pPr marL="0" indent="0">
              <a:buNone/>
            </a:pPr>
            <a:r>
              <a:rPr lang="en-IN" sz="1600" dirty="0"/>
              <a:t>   public void </a:t>
            </a:r>
            <a:r>
              <a:rPr lang="en-IN" sz="1600" dirty="0" err="1"/>
              <a:t>getConnection</a:t>
            </a:r>
            <a:r>
              <a:rPr lang="en-IN" sz="1600" dirty="0"/>
              <a:t>() {</a:t>
            </a:r>
          </a:p>
          <a:p>
            <a:pPr marL="0" indent="0">
              <a:buNone/>
            </a:pPr>
            <a:r>
              <a:rPr lang="en-IN" sz="1600" dirty="0"/>
              <a:t>       </a:t>
            </a:r>
            <a:r>
              <a:rPr lang="en-IN" sz="1600" dirty="0" err="1"/>
              <a:t>System.out.println</a:t>
            </a:r>
            <a:r>
              <a:rPr lang="en-IN" sz="1600" dirty="0"/>
              <a:t>("You are now connected to the database.");  }}</a:t>
            </a:r>
          </a:p>
          <a:p>
            <a:pPr marL="0" indent="0">
              <a:buNone/>
            </a:pPr>
            <a:r>
              <a:rPr lang="en-IN" sz="1600" dirty="0"/>
              <a:t>class Main {</a:t>
            </a:r>
          </a:p>
          <a:p>
            <a:pPr marL="0" indent="0">
              <a:buNone/>
            </a:pPr>
            <a:r>
              <a:rPr lang="en-IN" sz="1600" dirty="0"/>
              <a:t>   public static void main(String[] </a:t>
            </a:r>
            <a:r>
              <a:rPr lang="en-IN" sz="1600" dirty="0" err="1"/>
              <a:t>args</a:t>
            </a:r>
            <a:r>
              <a:rPr lang="en-IN" sz="1600" dirty="0"/>
              <a:t>) {</a:t>
            </a:r>
          </a:p>
          <a:p>
            <a:pPr marL="0" indent="0">
              <a:buNone/>
            </a:pPr>
            <a:r>
              <a:rPr lang="en-IN" sz="1600" dirty="0"/>
              <a:t>      Database db1;      // refers to the only object of Database      db1= </a:t>
            </a:r>
            <a:r>
              <a:rPr lang="en-IN" sz="1600" dirty="0" err="1"/>
              <a:t>Database.getInstance</a:t>
            </a:r>
            <a:r>
              <a:rPr lang="en-IN" sz="1600" dirty="0"/>
              <a:t>();</a:t>
            </a:r>
          </a:p>
          <a:p>
            <a:pPr marL="0" indent="0">
              <a:buNone/>
            </a:pPr>
            <a:r>
              <a:rPr lang="en-IN" sz="1600" dirty="0"/>
              <a:t>     db1.getConnection();} }</a:t>
            </a:r>
          </a:p>
        </p:txBody>
      </p:sp>
      <p:sp>
        <p:nvSpPr>
          <p:cNvPr id="4" name="Content Placeholder 3">
            <a:extLst>
              <a:ext uri="{FF2B5EF4-FFF2-40B4-BE49-F238E27FC236}">
                <a16:creationId xmlns:a16="http://schemas.microsoft.com/office/drawing/2014/main" id="{E1D609C7-8373-4144-B6AA-E47A57FC59C1}"/>
              </a:ext>
            </a:extLst>
          </p:cNvPr>
          <p:cNvSpPr>
            <a:spLocks noGrp="1"/>
          </p:cNvSpPr>
          <p:nvPr>
            <p:ph sz="half" idx="2"/>
          </p:nvPr>
        </p:nvSpPr>
        <p:spPr>
          <a:xfrm>
            <a:off x="6172200" y="1431236"/>
            <a:ext cx="6019800" cy="5294240"/>
          </a:xfrm>
        </p:spPr>
        <p:txBody>
          <a:bodyPr>
            <a:normAutofit fontScale="77500" lnSpcReduction="20000"/>
          </a:bodyPr>
          <a:lstStyle/>
          <a:p>
            <a:pPr marL="0" indent="0">
              <a:buNone/>
            </a:pPr>
            <a:r>
              <a:rPr lang="en-US" dirty="0"/>
              <a:t>You are now connected to the database. </a:t>
            </a:r>
          </a:p>
          <a:p>
            <a:pPr marL="514350" indent="-514350">
              <a:buFont typeface="+mj-lt"/>
              <a:buAutoNum type="arabicPeriod"/>
            </a:pPr>
            <a:r>
              <a:rPr lang="en-US" dirty="0"/>
              <a:t>We have created a singleton class Database. </a:t>
            </a:r>
          </a:p>
          <a:p>
            <a:pPr marL="514350" indent="-514350">
              <a:buFont typeface="+mj-lt"/>
              <a:buAutoNum type="arabicPeriod"/>
            </a:pPr>
            <a:r>
              <a:rPr lang="en-US" dirty="0"/>
              <a:t>The </a:t>
            </a:r>
            <a:r>
              <a:rPr lang="en-US" dirty="0" err="1"/>
              <a:t>dbObject</a:t>
            </a:r>
            <a:r>
              <a:rPr lang="en-US" dirty="0"/>
              <a:t> is a class type field. This will refer to the object of the class Database. The private constructor Database() prevents object creation outside of the class. </a:t>
            </a:r>
          </a:p>
          <a:p>
            <a:pPr marL="514350" indent="-514350">
              <a:buFont typeface="+mj-lt"/>
              <a:buAutoNum type="arabicPeriod"/>
            </a:pPr>
            <a:r>
              <a:rPr lang="en-US" dirty="0"/>
              <a:t>The static class type method </a:t>
            </a:r>
            <a:r>
              <a:rPr lang="en-US" dirty="0" err="1"/>
              <a:t>getInstance</a:t>
            </a:r>
            <a:r>
              <a:rPr lang="en-US" dirty="0"/>
              <a:t>() returns the instance of the class to the outside world. In the Main class, we have class type variable db1. </a:t>
            </a:r>
          </a:p>
          <a:p>
            <a:pPr marL="514350" indent="-514350">
              <a:buFont typeface="+mj-lt"/>
              <a:buAutoNum type="arabicPeriod"/>
            </a:pPr>
            <a:r>
              <a:rPr lang="en-US" dirty="0"/>
              <a:t>We are calling </a:t>
            </a:r>
            <a:r>
              <a:rPr lang="en-US" dirty="0" err="1"/>
              <a:t>getInstance</a:t>
            </a:r>
            <a:r>
              <a:rPr lang="en-US" dirty="0"/>
              <a:t>() using db1 to get the only object of the Database. The method </a:t>
            </a:r>
            <a:r>
              <a:rPr lang="en-US" dirty="0" err="1"/>
              <a:t>getConnection</a:t>
            </a:r>
            <a:r>
              <a:rPr lang="en-US" dirty="0"/>
              <a:t>() can only be accessed using the object of the Database. </a:t>
            </a:r>
          </a:p>
          <a:p>
            <a:pPr marL="514350" indent="-514350">
              <a:buFont typeface="+mj-lt"/>
              <a:buAutoNum type="arabicPeriod"/>
            </a:pPr>
            <a:r>
              <a:rPr lang="en-US" dirty="0"/>
              <a:t>Since the Database can have only one object, all the clients can access the database through a single connection.</a:t>
            </a:r>
            <a:endParaRPr lang="en-IN" dirty="0"/>
          </a:p>
        </p:txBody>
      </p:sp>
    </p:spTree>
    <p:extLst>
      <p:ext uri="{BB962C8B-B14F-4D97-AF65-F5344CB8AC3E}">
        <p14:creationId xmlns:p14="http://schemas.microsoft.com/office/powerpoint/2010/main" val="2902386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C83A6-10AC-4D44-8EA1-9FD3237530AE}"/>
              </a:ext>
            </a:extLst>
          </p:cNvPr>
          <p:cNvSpPr>
            <a:spLocks noGrp="1"/>
          </p:cNvSpPr>
          <p:nvPr>
            <p:ph type="title"/>
          </p:nvPr>
        </p:nvSpPr>
        <p:spPr/>
        <p:txBody>
          <a:bodyPr/>
          <a:lstStyle/>
          <a:p>
            <a:r>
              <a:rPr lang="en-IN" b="0" i="0" dirty="0">
                <a:solidFill>
                  <a:srgbClr val="610B4B"/>
                </a:solidFill>
                <a:effectLst/>
                <a:latin typeface="erdana"/>
              </a:rPr>
              <a:t>Robust</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D64986D2-3B6E-44A0-9DA8-7FE5A3F9D7EE}"/>
              </a:ext>
            </a:extLst>
          </p:cNvPr>
          <p:cNvSpPr>
            <a:spLocks noGrp="1"/>
          </p:cNvSpPr>
          <p:nvPr>
            <p:ph idx="1"/>
          </p:nvPr>
        </p:nvSpPr>
        <p:spPr/>
        <p:txBody>
          <a:bodyPr/>
          <a:lstStyle/>
          <a:p>
            <a:pPr marL="0" indent="0">
              <a:buNone/>
            </a:pPr>
            <a:r>
              <a:rPr lang="en-US" dirty="0"/>
              <a:t>The English meaning of Robust is strong. Java is robust because:</a:t>
            </a:r>
          </a:p>
          <a:p>
            <a:pPr marL="514350" indent="-514350">
              <a:buFont typeface="+mj-lt"/>
              <a:buAutoNum type="arabicPeriod"/>
            </a:pPr>
            <a:r>
              <a:rPr lang="en-US" dirty="0"/>
              <a:t>It uses strong memory management.</a:t>
            </a:r>
          </a:p>
          <a:p>
            <a:pPr marL="514350" indent="-514350">
              <a:buFont typeface="+mj-lt"/>
              <a:buAutoNum type="arabicPeriod"/>
            </a:pPr>
            <a:r>
              <a:rPr lang="en-US" dirty="0"/>
              <a:t>There is a lack of pointers that avoids security problems.</a:t>
            </a:r>
          </a:p>
          <a:p>
            <a:pPr marL="514350" indent="-514350">
              <a:buFont typeface="+mj-lt"/>
              <a:buAutoNum type="arabicPeriod"/>
            </a:pPr>
            <a:r>
              <a:rPr lang="en-US" dirty="0"/>
              <a:t>Java provides automatic garbage collection which runs on the Java Virtual Machine to get rid of objects which are not being used by a Java application anymore.</a:t>
            </a:r>
          </a:p>
          <a:p>
            <a:pPr marL="514350" indent="-514350">
              <a:buFont typeface="+mj-lt"/>
              <a:buAutoNum type="arabicPeriod"/>
            </a:pPr>
            <a:r>
              <a:rPr lang="en-US" dirty="0"/>
              <a:t>There are exception handling and the type checking mechanism in Java. All these points make Java robust.</a:t>
            </a:r>
            <a:endParaRPr lang="en-IN" dirty="0"/>
          </a:p>
        </p:txBody>
      </p:sp>
    </p:spTree>
    <p:extLst>
      <p:ext uri="{BB962C8B-B14F-4D97-AF65-F5344CB8AC3E}">
        <p14:creationId xmlns:p14="http://schemas.microsoft.com/office/powerpoint/2010/main" val="2088316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2F171-71A2-4FBD-87A0-CA8F8D17229A}"/>
              </a:ext>
            </a:extLst>
          </p:cNvPr>
          <p:cNvSpPr>
            <a:spLocks noGrp="1"/>
          </p:cNvSpPr>
          <p:nvPr>
            <p:ph type="title"/>
          </p:nvPr>
        </p:nvSpPr>
        <p:spPr/>
        <p:txBody>
          <a:bodyPr/>
          <a:lstStyle/>
          <a:p>
            <a:r>
              <a:rPr lang="en-IN" dirty="0"/>
              <a:t>Architecture-neutral</a:t>
            </a:r>
          </a:p>
        </p:txBody>
      </p:sp>
      <p:sp>
        <p:nvSpPr>
          <p:cNvPr id="3" name="Content Placeholder 2">
            <a:extLst>
              <a:ext uri="{FF2B5EF4-FFF2-40B4-BE49-F238E27FC236}">
                <a16:creationId xmlns:a16="http://schemas.microsoft.com/office/drawing/2014/main" id="{F6BD25DE-E794-4824-928D-F3AE1D5F6EDB}"/>
              </a:ext>
            </a:extLst>
          </p:cNvPr>
          <p:cNvSpPr>
            <a:spLocks noGrp="1"/>
          </p:cNvSpPr>
          <p:nvPr>
            <p:ph idx="1"/>
          </p:nvPr>
        </p:nvSpPr>
        <p:spPr/>
        <p:txBody>
          <a:bodyPr/>
          <a:lstStyle/>
          <a:p>
            <a:r>
              <a:rPr lang="en-US" dirty="0"/>
              <a:t>Java is architecture neutral because there are no implementation dependent features, for example, the size of primitive types is fixed.</a:t>
            </a:r>
          </a:p>
          <a:p>
            <a:endParaRPr lang="en-US" dirty="0"/>
          </a:p>
          <a:p>
            <a:r>
              <a:rPr lang="en-US" dirty="0"/>
              <a:t>In C programming, int data type occupies 2 bytes of memory for 32-bit architecture and 4 bytes of memory for 64-bit architecture. However, it occupies 4 bytes of memory for both 32 and 64-bit architectures in Java.</a:t>
            </a:r>
            <a:endParaRPr lang="en-IN" dirty="0"/>
          </a:p>
        </p:txBody>
      </p:sp>
    </p:spTree>
    <p:extLst>
      <p:ext uri="{BB962C8B-B14F-4D97-AF65-F5344CB8AC3E}">
        <p14:creationId xmlns:p14="http://schemas.microsoft.com/office/powerpoint/2010/main" val="545537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12F8AC-4636-4124-85EF-C579AB066C1E}"/>
              </a:ext>
            </a:extLst>
          </p:cNvPr>
          <p:cNvSpPr>
            <a:spLocks noGrp="1"/>
          </p:cNvSpPr>
          <p:nvPr>
            <p:ph idx="1"/>
          </p:nvPr>
        </p:nvSpPr>
        <p:spPr>
          <a:xfrm>
            <a:off x="838200" y="1253331"/>
            <a:ext cx="10515600" cy="4351338"/>
          </a:xfrm>
        </p:spPr>
        <p:txBody>
          <a:bodyPr/>
          <a:lstStyle/>
          <a:p>
            <a:pPr marL="0" indent="0">
              <a:buNone/>
            </a:pPr>
            <a:r>
              <a:rPr lang="en-US" dirty="0"/>
              <a:t>Portable</a:t>
            </a:r>
          </a:p>
          <a:p>
            <a:r>
              <a:rPr lang="en-US" dirty="0"/>
              <a:t>Java is portable because it facilitates you to carry the Java bytecode to any platform. It doesn't require any implementation.</a:t>
            </a:r>
          </a:p>
          <a:p>
            <a:pPr marL="0" indent="0" algn="just">
              <a:buNone/>
            </a:pPr>
            <a:r>
              <a:rPr lang="en-US" b="0" i="0" dirty="0">
                <a:solidFill>
                  <a:srgbClr val="610B4B"/>
                </a:solidFill>
                <a:effectLst/>
                <a:latin typeface="erdana"/>
              </a:rPr>
              <a:t>High-performance</a:t>
            </a:r>
          </a:p>
          <a:p>
            <a:pPr algn="just"/>
            <a:r>
              <a:rPr lang="en-US" b="0" i="0" dirty="0">
                <a:solidFill>
                  <a:srgbClr val="333333"/>
                </a:solidFill>
                <a:effectLst/>
                <a:latin typeface="inter-regular"/>
              </a:rPr>
              <a:t>Java is faster than other traditional interpreted programming languages because Java bytecode is "close" to native code. It is still a little bit slower than a compiled language (e.g., C++). Java is an interpreted language that is why it is slower than compiled languages, e.g., C, C++, etc.</a:t>
            </a:r>
          </a:p>
          <a:p>
            <a:endParaRPr lang="en-IN" dirty="0"/>
          </a:p>
        </p:txBody>
      </p:sp>
    </p:spTree>
    <p:extLst>
      <p:ext uri="{BB962C8B-B14F-4D97-AF65-F5344CB8AC3E}">
        <p14:creationId xmlns:p14="http://schemas.microsoft.com/office/powerpoint/2010/main" val="2682833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C904C3-8871-4905-B98B-3C4B97B49A6D}"/>
              </a:ext>
            </a:extLst>
          </p:cNvPr>
          <p:cNvSpPr>
            <a:spLocks noGrp="1"/>
          </p:cNvSpPr>
          <p:nvPr>
            <p:ph idx="1"/>
          </p:nvPr>
        </p:nvSpPr>
        <p:spPr>
          <a:xfrm>
            <a:off x="741829" y="968048"/>
            <a:ext cx="10708341" cy="4921904"/>
          </a:xfrm>
        </p:spPr>
        <p:txBody>
          <a:bodyPr>
            <a:normAutofit fontScale="77500" lnSpcReduction="20000"/>
          </a:bodyPr>
          <a:lstStyle/>
          <a:p>
            <a:r>
              <a:rPr lang="en-US" dirty="0"/>
              <a:t>Distributed</a:t>
            </a:r>
          </a:p>
          <a:p>
            <a:r>
              <a:rPr lang="en-US" dirty="0"/>
              <a:t>Java is distributed because it facilitates users to create distributed applications in Java. RMI and EJB are used for creating distributed applications. This feature of Java makes us able to access files by calling the methods from any machine on the internet.</a:t>
            </a:r>
          </a:p>
          <a:p>
            <a:endParaRPr lang="en-US" dirty="0"/>
          </a:p>
          <a:p>
            <a:r>
              <a:rPr lang="en-US" dirty="0"/>
              <a:t>Multi-threaded</a:t>
            </a:r>
          </a:p>
          <a:p>
            <a:r>
              <a:rPr lang="en-US" dirty="0"/>
              <a:t>A thread is like a separate program, executing concurrently. We can write Java programs that deal with many tasks at once by defining multiple threads. The main advantage of multi-threading is that it doesn't occupy memory for each thread. It shares a common memory area. Threads are important for multi-media, Web applications, etc.</a:t>
            </a:r>
          </a:p>
          <a:p>
            <a:endParaRPr lang="en-US" dirty="0"/>
          </a:p>
          <a:p>
            <a:r>
              <a:rPr lang="en-US" dirty="0"/>
              <a:t>Dynamic</a:t>
            </a:r>
          </a:p>
          <a:p>
            <a:r>
              <a:rPr lang="en-US" dirty="0"/>
              <a:t>Java is a dynamic language. It supports the dynamic loading of classes. It means classes are loaded on demand. It also supports functions from its native languages, i.e., C and C++.</a:t>
            </a:r>
          </a:p>
          <a:p>
            <a:r>
              <a:rPr lang="en-US" b="0" i="0" dirty="0">
                <a:solidFill>
                  <a:srgbClr val="333333"/>
                </a:solidFill>
                <a:effectLst/>
                <a:latin typeface="inter-regular"/>
              </a:rPr>
              <a:t>Java supports dynamic compilation and automatic memory management (garbage collection).</a:t>
            </a:r>
            <a:endParaRPr lang="en-IN" dirty="0"/>
          </a:p>
        </p:txBody>
      </p:sp>
    </p:spTree>
    <p:extLst>
      <p:ext uri="{BB962C8B-B14F-4D97-AF65-F5344CB8AC3E}">
        <p14:creationId xmlns:p14="http://schemas.microsoft.com/office/powerpoint/2010/main" val="2781844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5B44-2B58-498F-92C0-67527CE95037}"/>
              </a:ext>
            </a:extLst>
          </p:cNvPr>
          <p:cNvSpPr>
            <a:spLocks noGrp="1"/>
          </p:cNvSpPr>
          <p:nvPr>
            <p:ph type="title"/>
          </p:nvPr>
        </p:nvSpPr>
        <p:spPr/>
        <p:txBody>
          <a:bodyPr/>
          <a:lstStyle/>
          <a:p>
            <a:r>
              <a:rPr lang="en-IN" b="0" i="0" dirty="0">
                <a:solidFill>
                  <a:srgbClr val="610B38"/>
                </a:solidFill>
                <a:effectLst/>
                <a:latin typeface="erdana"/>
              </a:rPr>
              <a:t>Java Arrays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F2D611E-E0DD-4FD7-99EE-B8A504693F6A}"/>
              </a:ext>
            </a:extLst>
          </p:cNvPr>
          <p:cNvSpPr>
            <a:spLocks noGrp="1"/>
          </p:cNvSpPr>
          <p:nvPr>
            <p:ph idx="1"/>
          </p:nvPr>
        </p:nvSpPr>
        <p:spPr/>
        <p:txBody>
          <a:bodyPr/>
          <a:lstStyle/>
          <a:p>
            <a:r>
              <a:rPr lang="en-US" b="0" i="0" dirty="0">
                <a:solidFill>
                  <a:srgbClr val="333333"/>
                </a:solidFill>
                <a:effectLst/>
                <a:latin typeface="inter-regular"/>
              </a:rPr>
              <a:t>Normally, an array is a collection of similar type of elements which has contiguous memory location.</a:t>
            </a:r>
          </a:p>
          <a:p>
            <a:r>
              <a:rPr lang="en-US" b="1" i="0" dirty="0">
                <a:solidFill>
                  <a:srgbClr val="333333"/>
                </a:solidFill>
                <a:effectLst/>
                <a:latin typeface="inter-bold"/>
              </a:rPr>
              <a:t>Java array</a:t>
            </a:r>
            <a:r>
              <a:rPr lang="en-US" b="0" i="0" dirty="0">
                <a:solidFill>
                  <a:srgbClr val="333333"/>
                </a:solidFill>
                <a:effectLst/>
                <a:latin typeface="inter-regular"/>
              </a:rPr>
              <a:t> is an object which contains elements of a similar data type. Additionally, The elements of an array are stored in a contiguous memory location. It is a data structure where we store similar elements. We can store only a fixed set of elements in a Java array.</a:t>
            </a:r>
          </a:p>
          <a:p>
            <a:r>
              <a:rPr lang="en-US" b="0" i="0" dirty="0">
                <a:solidFill>
                  <a:srgbClr val="333333"/>
                </a:solidFill>
                <a:effectLst/>
                <a:latin typeface="inter-regular"/>
              </a:rPr>
              <a:t>Array in Java is index-based, the first element of the array is stored at the 0th index, 2nd element is stored on 1st index and so on.</a:t>
            </a:r>
            <a:endParaRPr lang="en-IN" dirty="0"/>
          </a:p>
        </p:txBody>
      </p:sp>
    </p:spTree>
    <p:extLst>
      <p:ext uri="{BB962C8B-B14F-4D97-AF65-F5344CB8AC3E}">
        <p14:creationId xmlns:p14="http://schemas.microsoft.com/office/powerpoint/2010/main" val="3992263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267F5E-40DD-4C83-B1E7-BE941BE21641}"/>
              </a:ext>
            </a:extLst>
          </p:cNvPr>
          <p:cNvSpPr>
            <a:spLocks noGrp="1"/>
          </p:cNvSpPr>
          <p:nvPr>
            <p:ph idx="1"/>
          </p:nvPr>
        </p:nvSpPr>
        <p:spPr>
          <a:xfrm>
            <a:off x="253219" y="379828"/>
            <a:ext cx="11324492" cy="6217919"/>
          </a:xfrm>
        </p:spPr>
        <p:txBody>
          <a:bodyPr/>
          <a:lstStyle/>
          <a:p>
            <a:pPr algn="just"/>
            <a:r>
              <a:rPr lang="en-US" b="0" i="0" dirty="0">
                <a:solidFill>
                  <a:srgbClr val="333333"/>
                </a:solidFill>
                <a:effectLst/>
                <a:latin typeface="inter-regular"/>
              </a:rPr>
              <a:t>In Java, array is an object of a dynamically generated class. Java array inherits the Object class, and implements the Serializable as well as Cloneable interfaces. We can store primitive values or objects in an array in Java. Like C/C++, we can also create single dimensional or multidimensional arrays in Java.</a:t>
            </a:r>
          </a:p>
          <a:p>
            <a:pPr algn="just"/>
            <a:r>
              <a:rPr lang="en-US" b="0" i="0" dirty="0">
                <a:solidFill>
                  <a:srgbClr val="333333"/>
                </a:solidFill>
                <a:effectLst/>
                <a:latin typeface="inter-regular"/>
              </a:rPr>
              <a:t>Moreover, Java provides the feature of anonymous arrays which is not available in C/C++.</a:t>
            </a:r>
          </a:p>
          <a:p>
            <a:endParaRPr lang="en-IN" dirty="0"/>
          </a:p>
        </p:txBody>
      </p:sp>
      <p:pic>
        <p:nvPicPr>
          <p:cNvPr id="4" name="Picture 3">
            <a:extLst>
              <a:ext uri="{FF2B5EF4-FFF2-40B4-BE49-F238E27FC236}">
                <a16:creationId xmlns:a16="http://schemas.microsoft.com/office/drawing/2014/main" id="{F8FDEE24-80B1-492A-8FE0-9C76319EC2C0}"/>
              </a:ext>
            </a:extLst>
          </p:cNvPr>
          <p:cNvPicPr>
            <a:picLocks noChangeAspect="1"/>
          </p:cNvPicPr>
          <p:nvPr/>
        </p:nvPicPr>
        <p:blipFill>
          <a:blip r:embed="rId2"/>
          <a:stretch>
            <a:fillRect/>
          </a:stretch>
        </p:blipFill>
        <p:spPr>
          <a:xfrm>
            <a:off x="1050104" y="3773645"/>
            <a:ext cx="6261436" cy="2317666"/>
          </a:xfrm>
          <a:prstGeom prst="rect">
            <a:avLst/>
          </a:prstGeom>
        </p:spPr>
      </p:pic>
    </p:spTree>
    <p:extLst>
      <p:ext uri="{BB962C8B-B14F-4D97-AF65-F5344CB8AC3E}">
        <p14:creationId xmlns:p14="http://schemas.microsoft.com/office/powerpoint/2010/main" val="745362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DF085-B53D-45ED-9CF8-B3D7B05274BC}"/>
              </a:ext>
            </a:extLst>
          </p:cNvPr>
          <p:cNvSpPr>
            <a:spLocks noGrp="1"/>
          </p:cNvSpPr>
          <p:nvPr>
            <p:ph type="title"/>
          </p:nvPr>
        </p:nvSpPr>
        <p:spPr/>
        <p:txBody>
          <a:bodyPr/>
          <a:lstStyle/>
          <a:p>
            <a:r>
              <a:rPr lang="en-IN" dirty="0"/>
              <a:t>What is Java?</a:t>
            </a:r>
          </a:p>
        </p:txBody>
      </p:sp>
      <p:sp>
        <p:nvSpPr>
          <p:cNvPr id="3" name="Content Placeholder 2">
            <a:extLst>
              <a:ext uri="{FF2B5EF4-FFF2-40B4-BE49-F238E27FC236}">
                <a16:creationId xmlns:a16="http://schemas.microsoft.com/office/drawing/2014/main" id="{CF64857E-605E-4F07-892B-FA6C4B3823BB}"/>
              </a:ext>
            </a:extLst>
          </p:cNvPr>
          <p:cNvSpPr>
            <a:spLocks noGrp="1"/>
          </p:cNvSpPr>
          <p:nvPr>
            <p:ph idx="1"/>
          </p:nvPr>
        </p:nvSpPr>
        <p:spPr>
          <a:xfrm>
            <a:off x="838200" y="1378226"/>
            <a:ext cx="10515600" cy="5114649"/>
          </a:xfrm>
        </p:spPr>
        <p:txBody>
          <a:bodyPr>
            <a:normAutofit/>
          </a:bodyPr>
          <a:lstStyle/>
          <a:p>
            <a:pPr marL="514350" indent="-514350">
              <a:buFont typeface="+mj-lt"/>
              <a:buAutoNum type="arabicPeriod"/>
            </a:pPr>
            <a:r>
              <a:rPr lang="en-US" dirty="0">
                <a:cs typeface="Times New Roman" panose="02020603050405020304" pitchFamily="18" charset="0"/>
              </a:rPr>
              <a:t>Java is a programming language and a platform. Java is a high level, robust, object-oriented and secure programming language.</a:t>
            </a:r>
          </a:p>
          <a:p>
            <a:pPr marL="514350" indent="-514350">
              <a:buFont typeface="+mj-lt"/>
              <a:buAutoNum type="arabicPeriod"/>
            </a:pPr>
            <a:r>
              <a:rPr lang="en-US" dirty="0">
                <a:cs typeface="Times New Roman" panose="02020603050405020304" pitchFamily="18" charset="0"/>
              </a:rPr>
              <a:t>Java was developed by Sun Microsystems (which is now the subsidiary of Oracle) in the year 1995. James Gosling is known as the father of Java. Before Java, its name was Oak. Since Oak was already a registered company, so James Gosling and his team changed the name from Oak to Java.</a:t>
            </a:r>
          </a:p>
          <a:p>
            <a:pPr marL="514350" indent="-514350">
              <a:buFont typeface="+mj-lt"/>
              <a:buAutoNum type="arabicPeriod"/>
            </a:pPr>
            <a:r>
              <a:rPr lang="en-US" b="1" i="0" dirty="0">
                <a:solidFill>
                  <a:srgbClr val="333333"/>
                </a:solidFill>
                <a:effectLst/>
                <a:cs typeface="Times New Roman" panose="02020603050405020304" pitchFamily="18" charset="0"/>
              </a:rPr>
              <a:t>Platform</a:t>
            </a:r>
            <a:r>
              <a:rPr lang="en-US" b="0" i="0" dirty="0">
                <a:solidFill>
                  <a:srgbClr val="333333"/>
                </a:solidFill>
                <a:effectLst/>
                <a:cs typeface="Times New Roman" panose="02020603050405020304" pitchFamily="18" charset="0"/>
              </a:rPr>
              <a:t>: Any hardware or software environment in which a program runs, is known as a platform. Since Java has a runtime environment (JRE) and API, it is called a platform.</a:t>
            </a:r>
            <a:endParaRPr lang="en-IN" dirty="0">
              <a:cs typeface="Times New Roman" panose="02020603050405020304" pitchFamily="18" charset="0"/>
            </a:endParaRPr>
          </a:p>
        </p:txBody>
      </p:sp>
    </p:spTree>
    <p:extLst>
      <p:ext uri="{BB962C8B-B14F-4D97-AF65-F5344CB8AC3E}">
        <p14:creationId xmlns:p14="http://schemas.microsoft.com/office/powerpoint/2010/main" val="674492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925486-1496-458A-957D-1843DA892133}"/>
              </a:ext>
            </a:extLst>
          </p:cNvPr>
          <p:cNvSpPr>
            <a:spLocks noGrp="1"/>
          </p:cNvSpPr>
          <p:nvPr>
            <p:ph idx="1"/>
          </p:nvPr>
        </p:nvSpPr>
        <p:spPr>
          <a:xfrm>
            <a:off x="318052" y="477078"/>
            <a:ext cx="11035748" cy="5699885"/>
          </a:xfrm>
        </p:spPr>
        <p:txBody>
          <a:bodyPr>
            <a:normAutofit lnSpcReduction="10000"/>
          </a:bodyPr>
          <a:lstStyle/>
          <a:p>
            <a:pPr marL="0" indent="0" algn="just">
              <a:buNone/>
            </a:pPr>
            <a:r>
              <a:rPr lang="en-US" b="0" i="0" dirty="0">
                <a:solidFill>
                  <a:srgbClr val="610B4B"/>
                </a:solidFill>
                <a:effectLst/>
                <a:latin typeface="erdana"/>
              </a:rPr>
              <a:t>Advantages</a:t>
            </a:r>
          </a:p>
          <a:p>
            <a:pPr algn="just">
              <a:buFont typeface="Arial" panose="020B0604020202020204" pitchFamily="34" charset="0"/>
              <a:buChar char="•"/>
            </a:pPr>
            <a:r>
              <a:rPr lang="en-US" b="1" i="0" dirty="0">
                <a:solidFill>
                  <a:srgbClr val="000000"/>
                </a:solidFill>
                <a:effectLst/>
                <a:latin typeface="inter-bold"/>
              </a:rPr>
              <a:t>Code Optimization:</a:t>
            </a:r>
            <a:r>
              <a:rPr lang="en-US" b="0" i="0" dirty="0">
                <a:solidFill>
                  <a:srgbClr val="000000"/>
                </a:solidFill>
                <a:effectLst/>
                <a:latin typeface="inter-regular"/>
              </a:rPr>
              <a:t> It makes the code optimized, we can retrieve or sort the data efficiently.</a:t>
            </a:r>
          </a:p>
          <a:p>
            <a:pPr algn="just">
              <a:buFont typeface="Arial" panose="020B0604020202020204" pitchFamily="34" charset="0"/>
              <a:buChar char="•"/>
            </a:pPr>
            <a:r>
              <a:rPr lang="en-US" b="1" i="0" dirty="0">
                <a:solidFill>
                  <a:srgbClr val="000000"/>
                </a:solidFill>
                <a:effectLst/>
                <a:latin typeface="inter-bold"/>
              </a:rPr>
              <a:t>Random access:</a:t>
            </a:r>
            <a:r>
              <a:rPr lang="en-US" b="0" i="0" dirty="0">
                <a:solidFill>
                  <a:srgbClr val="000000"/>
                </a:solidFill>
                <a:effectLst/>
                <a:latin typeface="inter-regular"/>
              </a:rPr>
              <a:t> We can get any data located at an index position.</a:t>
            </a:r>
          </a:p>
          <a:p>
            <a:pPr marL="0" indent="0" algn="just">
              <a:buNone/>
            </a:pPr>
            <a:r>
              <a:rPr lang="en-US" b="0" i="0" dirty="0">
                <a:solidFill>
                  <a:srgbClr val="610B4B"/>
                </a:solidFill>
                <a:effectLst/>
                <a:latin typeface="erdana"/>
              </a:rPr>
              <a:t>Disadvantages</a:t>
            </a:r>
          </a:p>
          <a:p>
            <a:pPr algn="just">
              <a:buFont typeface="Arial" panose="020B0604020202020204" pitchFamily="34" charset="0"/>
              <a:buChar char="•"/>
            </a:pPr>
            <a:r>
              <a:rPr lang="en-US" b="1" i="0" dirty="0">
                <a:solidFill>
                  <a:srgbClr val="000000"/>
                </a:solidFill>
                <a:effectLst/>
                <a:latin typeface="inter-bold"/>
              </a:rPr>
              <a:t>Size Limit:</a:t>
            </a:r>
            <a:r>
              <a:rPr lang="en-US" b="0" i="0" dirty="0">
                <a:solidFill>
                  <a:srgbClr val="000000"/>
                </a:solidFill>
                <a:effectLst/>
                <a:latin typeface="inter-regular"/>
              </a:rPr>
              <a:t> We can store only the fixed size of elements in the array. It doesn't grow its size at runtime. To solve this problem, collection framework is used in Java which grows automatically.</a:t>
            </a:r>
          </a:p>
          <a:p>
            <a:pPr marL="0" indent="0" algn="just">
              <a:buNone/>
            </a:pPr>
            <a:r>
              <a:rPr lang="en-US" b="0" i="0" dirty="0">
                <a:solidFill>
                  <a:srgbClr val="610B38"/>
                </a:solidFill>
                <a:effectLst/>
                <a:latin typeface="erdana"/>
              </a:rPr>
              <a:t>Types of Array in java</a:t>
            </a:r>
          </a:p>
          <a:p>
            <a:pPr marL="0" indent="0" algn="just">
              <a:buNone/>
            </a:pPr>
            <a:r>
              <a:rPr lang="en-US" b="0" i="0" dirty="0">
                <a:solidFill>
                  <a:srgbClr val="333333"/>
                </a:solidFill>
                <a:effectLst/>
                <a:latin typeface="inter-regular"/>
              </a:rPr>
              <a:t>There are two types of array.</a:t>
            </a:r>
          </a:p>
          <a:p>
            <a:pPr marL="514350" indent="-514350" algn="just">
              <a:buFont typeface="+mj-lt"/>
              <a:buAutoNum type="arabicPeriod"/>
            </a:pPr>
            <a:r>
              <a:rPr lang="en-US" b="0" i="0" dirty="0">
                <a:solidFill>
                  <a:srgbClr val="000000"/>
                </a:solidFill>
                <a:effectLst/>
                <a:latin typeface="inter-regular"/>
              </a:rPr>
              <a:t>Single Dimensional Array</a:t>
            </a:r>
          </a:p>
          <a:p>
            <a:pPr marL="514350" indent="-514350" algn="just">
              <a:buFont typeface="+mj-lt"/>
              <a:buAutoNum type="arabicPeriod"/>
            </a:pPr>
            <a:r>
              <a:rPr lang="en-US" b="0" i="0" dirty="0">
                <a:solidFill>
                  <a:srgbClr val="000000"/>
                </a:solidFill>
                <a:effectLst/>
                <a:latin typeface="inter-regular"/>
              </a:rPr>
              <a:t>Multidimensional Array</a:t>
            </a:r>
          </a:p>
          <a:p>
            <a:pPr algn="just">
              <a:buFont typeface="Arial" panose="020B0604020202020204" pitchFamily="34" charset="0"/>
              <a:buChar char="•"/>
            </a:pP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677237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467318-DAD2-4196-87D5-0628058CBB59}"/>
              </a:ext>
            </a:extLst>
          </p:cNvPr>
          <p:cNvSpPr>
            <a:spLocks noGrp="1"/>
          </p:cNvSpPr>
          <p:nvPr>
            <p:ph idx="1"/>
          </p:nvPr>
        </p:nvSpPr>
        <p:spPr>
          <a:xfrm>
            <a:off x="331304" y="344557"/>
            <a:ext cx="11022496" cy="5832406"/>
          </a:xfrm>
        </p:spPr>
        <p:txBody>
          <a:bodyPr/>
          <a:lstStyle/>
          <a:p>
            <a:pPr marL="0" indent="0" algn="just">
              <a:buNone/>
            </a:pPr>
            <a:r>
              <a:rPr lang="en-US" b="0" i="0" dirty="0">
                <a:solidFill>
                  <a:srgbClr val="610B38"/>
                </a:solidFill>
                <a:effectLst/>
                <a:latin typeface="erdana"/>
              </a:rPr>
              <a:t>Single Dimensional Array in Java</a:t>
            </a:r>
          </a:p>
          <a:p>
            <a:pPr marL="0" indent="0" algn="just">
              <a:buNone/>
            </a:pPr>
            <a:r>
              <a:rPr lang="en-US" b="1" i="0" dirty="0">
                <a:solidFill>
                  <a:srgbClr val="333333"/>
                </a:solidFill>
                <a:effectLst/>
                <a:latin typeface="inter-bold"/>
              </a:rPr>
              <a:t>Syntax to Declare an Array in Java</a:t>
            </a:r>
          </a:p>
          <a:p>
            <a:pPr marL="0" indent="0" algn="just">
              <a:buNone/>
            </a:pPr>
            <a:r>
              <a:rPr lang="en-US" b="0" i="0" dirty="0" err="1">
                <a:solidFill>
                  <a:srgbClr val="333333"/>
                </a:solidFill>
                <a:effectLst/>
                <a:latin typeface="inter-regular"/>
              </a:rPr>
              <a:t>dataType</a:t>
            </a:r>
            <a:r>
              <a:rPr lang="en-US" b="0" i="0" dirty="0">
                <a:solidFill>
                  <a:srgbClr val="333333"/>
                </a:solidFill>
                <a:effectLst/>
                <a:latin typeface="inter-regular"/>
              </a:rPr>
              <a:t>[] </a:t>
            </a:r>
            <a:r>
              <a:rPr lang="en-US" b="0" i="0" dirty="0" err="1">
                <a:solidFill>
                  <a:srgbClr val="333333"/>
                </a:solidFill>
                <a:effectLst/>
                <a:latin typeface="inter-regular"/>
              </a:rPr>
              <a:t>arr</a:t>
            </a:r>
            <a:r>
              <a:rPr lang="en-US" b="0" i="0" dirty="0">
                <a:solidFill>
                  <a:srgbClr val="333333"/>
                </a:solidFill>
                <a:effectLst/>
                <a:latin typeface="inter-regular"/>
              </a:rPr>
              <a:t>; (or)  </a:t>
            </a:r>
          </a:p>
          <a:p>
            <a:pPr marL="0" indent="0" algn="just">
              <a:buNone/>
            </a:pPr>
            <a:r>
              <a:rPr lang="en-US" b="0" i="0" dirty="0" err="1">
                <a:solidFill>
                  <a:srgbClr val="333333"/>
                </a:solidFill>
                <a:effectLst/>
                <a:latin typeface="inter-regular"/>
              </a:rPr>
              <a:t>dataType</a:t>
            </a:r>
            <a:r>
              <a:rPr lang="en-US" b="0" i="0" dirty="0">
                <a:solidFill>
                  <a:srgbClr val="333333"/>
                </a:solidFill>
                <a:effectLst/>
                <a:latin typeface="inter-regular"/>
              </a:rPr>
              <a:t> []</a:t>
            </a:r>
            <a:r>
              <a:rPr lang="en-US" b="0" i="0" dirty="0" err="1">
                <a:solidFill>
                  <a:srgbClr val="333333"/>
                </a:solidFill>
                <a:effectLst/>
                <a:latin typeface="inter-regular"/>
              </a:rPr>
              <a:t>arr</a:t>
            </a:r>
            <a:r>
              <a:rPr lang="en-US" b="0" i="0" dirty="0">
                <a:solidFill>
                  <a:srgbClr val="333333"/>
                </a:solidFill>
                <a:effectLst/>
                <a:latin typeface="inter-regular"/>
              </a:rPr>
              <a:t>; (or)  </a:t>
            </a:r>
          </a:p>
          <a:p>
            <a:pPr marL="0" indent="0" algn="just">
              <a:buNone/>
            </a:pPr>
            <a:r>
              <a:rPr lang="en-US" b="0" i="0" dirty="0" err="1">
                <a:solidFill>
                  <a:srgbClr val="333333"/>
                </a:solidFill>
                <a:effectLst/>
                <a:latin typeface="inter-regular"/>
              </a:rPr>
              <a:t>dataType</a:t>
            </a:r>
            <a:r>
              <a:rPr lang="en-US" b="0" i="0" dirty="0">
                <a:solidFill>
                  <a:srgbClr val="333333"/>
                </a:solidFill>
                <a:effectLst/>
                <a:latin typeface="inter-regular"/>
              </a:rPr>
              <a:t> </a:t>
            </a:r>
            <a:r>
              <a:rPr lang="en-US" b="0" i="0" dirty="0" err="1">
                <a:solidFill>
                  <a:srgbClr val="333333"/>
                </a:solidFill>
                <a:effectLst/>
                <a:latin typeface="inter-regular"/>
              </a:rPr>
              <a:t>arr</a:t>
            </a:r>
            <a:r>
              <a:rPr lang="en-US" b="0" i="0" dirty="0">
                <a:solidFill>
                  <a:srgbClr val="333333"/>
                </a:solidFill>
                <a:effectLst/>
                <a:latin typeface="inter-regular"/>
              </a:rPr>
              <a:t>[]; </a:t>
            </a:r>
          </a:p>
          <a:p>
            <a:pPr marL="0" indent="0" algn="just">
              <a:buNone/>
            </a:pPr>
            <a:endParaRPr lang="en-US" b="0" i="0" dirty="0">
              <a:solidFill>
                <a:srgbClr val="333333"/>
              </a:solidFill>
              <a:effectLst/>
              <a:latin typeface="inter-regular"/>
            </a:endParaRPr>
          </a:p>
          <a:p>
            <a:pPr marL="0" indent="0" algn="just">
              <a:buNone/>
            </a:pPr>
            <a:r>
              <a:rPr lang="en-US" b="1" i="0" dirty="0">
                <a:solidFill>
                  <a:srgbClr val="333333"/>
                </a:solidFill>
                <a:effectLst/>
                <a:latin typeface="inter-regular"/>
              </a:rPr>
              <a:t>Instantiation of an Array in Java</a:t>
            </a:r>
          </a:p>
          <a:p>
            <a:pPr marL="0" indent="0" algn="just">
              <a:buNone/>
            </a:pPr>
            <a:r>
              <a:rPr lang="en-US" b="0" i="0" dirty="0" err="1">
                <a:solidFill>
                  <a:srgbClr val="333333"/>
                </a:solidFill>
                <a:effectLst/>
                <a:latin typeface="inter-regular"/>
              </a:rPr>
              <a:t>arrayRefVar</a:t>
            </a:r>
            <a:r>
              <a:rPr lang="en-US" b="0" i="0" dirty="0">
                <a:solidFill>
                  <a:srgbClr val="333333"/>
                </a:solidFill>
                <a:effectLst/>
                <a:latin typeface="inter-regular"/>
              </a:rPr>
              <a:t>=new datatype[size]; </a:t>
            </a:r>
          </a:p>
          <a:p>
            <a:pPr marL="0" indent="0">
              <a:buNone/>
            </a:pPr>
            <a:endParaRPr lang="en-IN" dirty="0"/>
          </a:p>
        </p:txBody>
      </p:sp>
    </p:spTree>
    <p:extLst>
      <p:ext uri="{BB962C8B-B14F-4D97-AF65-F5344CB8AC3E}">
        <p14:creationId xmlns:p14="http://schemas.microsoft.com/office/powerpoint/2010/main" val="1738170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30346-3B08-4667-8C02-26B24060863B}"/>
              </a:ext>
            </a:extLst>
          </p:cNvPr>
          <p:cNvSpPr>
            <a:spLocks noGrp="1"/>
          </p:cNvSpPr>
          <p:nvPr>
            <p:ph type="title"/>
          </p:nvPr>
        </p:nvSpPr>
        <p:spPr>
          <a:xfrm>
            <a:off x="185530" y="365125"/>
            <a:ext cx="12006470" cy="1325563"/>
          </a:xfrm>
        </p:spPr>
        <p:txBody>
          <a:bodyPr>
            <a:noAutofit/>
          </a:bodyPr>
          <a:lstStyle/>
          <a:p>
            <a:r>
              <a:rPr lang="en-US" sz="2800" b="0" dirty="0">
                <a:solidFill>
                  <a:srgbClr val="610B4B"/>
                </a:solidFill>
                <a:effectLst/>
                <a:latin typeface="tahoma" panose="020B0604030504040204" pitchFamily="34" charset="0"/>
              </a:rPr>
              <a:t>Example of Java Array</a:t>
            </a:r>
            <a:br>
              <a:rPr lang="en-US" sz="2800" b="0" dirty="0">
                <a:solidFill>
                  <a:srgbClr val="610B4B"/>
                </a:solidFill>
                <a:effectLst/>
                <a:latin typeface="tahoma" panose="020B0604030504040204" pitchFamily="34" charset="0"/>
              </a:rPr>
            </a:br>
            <a:r>
              <a:rPr lang="en-US" sz="2800" b="0" i="0" dirty="0">
                <a:solidFill>
                  <a:srgbClr val="333333"/>
                </a:solidFill>
                <a:effectLst/>
                <a:latin typeface="inter-regular"/>
              </a:rPr>
              <a:t>we are going to declare, instantiate, initialize and traverse an array</a:t>
            </a:r>
            <a:endParaRPr lang="en-IN" sz="2800" dirty="0"/>
          </a:p>
        </p:txBody>
      </p:sp>
      <p:sp>
        <p:nvSpPr>
          <p:cNvPr id="3" name="Content Placeholder 2">
            <a:extLst>
              <a:ext uri="{FF2B5EF4-FFF2-40B4-BE49-F238E27FC236}">
                <a16:creationId xmlns:a16="http://schemas.microsoft.com/office/drawing/2014/main" id="{7AA96BC8-B73D-41D8-B288-978FB903A34D}"/>
              </a:ext>
            </a:extLst>
          </p:cNvPr>
          <p:cNvSpPr>
            <a:spLocks noGrp="1"/>
          </p:cNvSpPr>
          <p:nvPr>
            <p:ph idx="1"/>
          </p:nvPr>
        </p:nvSpPr>
        <p:spPr>
          <a:xfrm>
            <a:off x="371061" y="1524000"/>
            <a:ext cx="10982739" cy="5333999"/>
          </a:xfrm>
        </p:spPr>
        <p:txBody>
          <a:bodyPr>
            <a:normAutofit fontScale="92500" lnSpcReduction="10000"/>
          </a:bodyPr>
          <a:lstStyle/>
          <a:p>
            <a:pPr marL="0" indent="0">
              <a:buNone/>
            </a:pPr>
            <a:r>
              <a:rPr lang="en-US" dirty="0"/>
              <a:t>class </a:t>
            </a:r>
            <a:r>
              <a:rPr lang="en-US" dirty="0" err="1"/>
              <a:t>Testarray</a:t>
            </a:r>
            <a:r>
              <a:rPr lang="en-US" dirty="0"/>
              <a:t>{  </a:t>
            </a:r>
          </a:p>
          <a:p>
            <a:pPr marL="0" indent="0">
              <a:buNone/>
            </a:pPr>
            <a:r>
              <a:rPr lang="en-US" dirty="0"/>
              <a:t>public static void main(String </a:t>
            </a:r>
            <a:r>
              <a:rPr lang="en-US" dirty="0" err="1"/>
              <a:t>args</a:t>
            </a:r>
            <a:r>
              <a:rPr lang="en-US" dirty="0"/>
              <a:t>[]){  </a:t>
            </a:r>
          </a:p>
          <a:p>
            <a:pPr marL="0" indent="0">
              <a:buNone/>
            </a:pPr>
            <a:r>
              <a:rPr lang="en-US" dirty="0"/>
              <a:t>int a[]=new int[5];//declaration and instantiation  </a:t>
            </a:r>
          </a:p>
          <a:p>
            <a:pPr marL="0" indent="0">
              <a:buNone/>
            </a:pPr>
            <a:r>
              <a:rPr lang="en-US" dirty="0"/>
              <a:t>a[0]=10;//initialization  </a:t>
            </a:r>
          </a:p>
          <a:p>
            <a:pPr marL="0" indent="0">
              <a:buNone/>
            </a:pPr>
            <a:r>
              <a:rPr lang="en-US" dirty="0"/>
              <a:t>a[1]=20;  </a:t>
            </a:r>
          </a:p>
          <a:p>
            <a:pPr marL="0" indent="0">
              <a:buNone/>
            </a:pPr>
            <a:r>
              <a:rPr lang="en-US" dirty="0"/>
              <a:t>a[2]=70;  </a:t>
            </a:r>
          </a:p>
          <a:p>
            <a:pPr marL="0" indent="0">
              <a:buNone/>
            </a:pPr>
            <a:r>
              <a:rPr lang="en-US" dirty="0"/>
              <a:t>a[3]=40;  </a:t>
            </a:r>
          </a:p>
          <a:p>
            <a:pPr marL="0" indent="0">
              <a:buNone/>
            </a:pPr>
            <a:r>
              <a:rPr lang="en-US" dirty="0"/>
              <a:t>a[4]=50;  </a:t>
            </a:r>
          </a:p>
          <a:p>
            <a:pPr marL="0" indent="0">
              <a:buNone/>
            </a:pPr>
            <a:r>
              <a:rPr lang="en-US" dirty="0"/>
              <a:t>//traversing array  </a:t>
            </a:r>
          </a:p>
          <a:p>
            <a:pPr marL="0" indent="0">
              <a:buNone/>
            </a:pPr>
            <a:r>
              <a:rPr lang="en-US" dirty="0"/>
              <a:t>for(int </a:t>
            </a:r>
            <a:r>
              <a:rPr lang="en-US" dirty="0" err="1"/>
              <a:t>i</a:t>
            </a:r>
            <a:r>
              <a:rPr lang="en-US" dirty="0"/>
              <a:t>=0;i&lt;</a:t>
            </a:r>
            <a:r>
              <a:rPr lang="en-US" dirty="0" err="1"/>
              <a:t>a.length;i</a:t>
            </a:r>
            <a:r>
              <a:rPr lang="en-US" dirty="0"/>
              <a:t>++)//length is the property of array  </a:t>
            </a:r>
          </a:p>
          <a:p>
            <a:pPr marL="0" indent="0">
              <a:buNone/>
            </a:pPr>
            <a:r>
              <a:rPr lang="en-US" dirty="0" err="1"/>
              <a:t>System.out.println</a:t>
            </a:r>
            <a:r>
              <a:rPr lang="en-US" dirty="0"/>
              <a:t>(a[</a:t>
            </a:r>
            <a:r>
              <a:rPr lang="en-US" dirty="0" err="1"/>
              <a:t>i</a:t>
            </a:r>
            <a:r>
              <a:rPr lang="en-US" dirty="0"/>
              <a:t>]);  </a:t>
            </a:r>
          </a:p>
          <a:p>
            <a:pPr marL="0" indent="0">
              <a:buNone/>
            </a:pPr>
            <a:r>
              <a:rPr lang="en-US" dirty="0"/>
              <a:t>}} </a:t>
            </a:r>
            <a:endParaRPr lang="en-IN" dirty="0"/>
          </a:p>
        </p:txBody>
      </p:sp>
    </p:spTree>
    <p:extLst>
      <p:ext uri="{BB962C8B-B14F-4D97-AF65-F5344CB8AC3E}">
        <p14:creationId xmlns:p14="http://schemas.microsoft.com/office/powerpoint/2010/main" val="1181343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34C65-183E-441D-949F-0205E3A1B4DC}"/>
              </a:ext>
            </a:extLst>
          </p:cNvPr>
          <p:cNvSpPr>
            <a:spLocks noGrp="1"/>
          </p:cNvSpPr>
          <p:nvPr>
            <p:ph type="title"/>
          </p:nvPr>
        </p:nvSpPr>
        <p:spPr>
          <a:xfrm>
            <a:off x="132521" y="365125"/>
            <a:ext cx="11807687" cy="1325563"/>
          </a:xfrm>
        </p:spPr>
        <p:txBody>
          <a:bodyPr>
            <a:noAutofit/>
          </a:bodyPr>
          <a:lstStyle/>
          <a:p>
            <a:r>
              <a:rPr lang="en-US" sz="3200" b="0" i="0" dirty="0">
                <a:solidFill>
                  <a:srgbClr val="610B38"/>
                </a:solidFill>
                <a:effectLst/>
                <a:latin typeface="erdana"/>
              </a:rPr>
              <a:t>Declaration, Instantiation and Initialization of Java Array</a:t>
            </a:r>
            <a:br>
              <a:rPr lang="en-US" sz="3200" b="0" i="0" dirty="0">
                <a:solidFill>
                  <a:srgbClr val="610B38"/>
                </a:solidFill>
                <a:effectLst/>
                <a:latin typeface="erdana"/>
              </a:rPr>
            </a:br>
            <a:r>
              <a:rPr lang="en-US" sz="3200" b="0" i="0" dirty="0">
                <a:solidFill>
                  <a:srgbClr val="333333"/>
                </a:solidFill>
                <a:effectLst/>
                <a:latin typeface="inter-regular"/>
              </a:rPr>
              <a:t>We can declare, instantiate and initialize the java array together by:</a:t>
            </a:r>
            <a:endParaRPr lang="en-IN" sz="3200" dirty="0"/>
          </a:p>
        </p:txBody>
      </p:sp>
      <p:sp>
        <p:nvSpPr>
          <p:cNvPr id="3" name="Content Placeholder 2">
            <a:extLst>
              <a:ext uri="{FF2B5EF4-FFF2-40B4-BE49-F238E27FC236}">
                <a16:creationId xmlns:a16="http://schemas.microsoft.com/office/drawing/2014/main" id="{2D9F91BF-D280-4FF4-B500-6F069FBA340B}"/>
              </a:ext>
            </a:extLst>
          </p:cNvPr>
          <p:cNvSpPr>
            <a:spLocks noGrp="1"/>
          </p:cNvSpPr>
          <p:nvPr>
            <p:ph idx="1"/>
          </p:nvPr>
        </p:nvSpPr>
        <p:spPr>
          <a:xfrm>
            <a:off x="477078" y="1825625"/>
            <a:ext cx="10876722" cy="4919732"/>
          </a:xfrm>
        </p:spPr>
        <p:txBody>
          <a:bodyPr>
            <a:normAutofit fontScale="92500" lnSpcReduction="10000"/>
          </a:bodyPr>
          <a:lstStyle/>
          <a:p>
            <a:pPr marL="0" indent="0">
              <a:buNone/>
            </a:pPr>
            <a:r>
              <a:rPr lang="en-US" b="1" i="0" dirty="0">
                <a:solidFill>
                  <a:srgbClr val="006699"/>
                </a:solidFill>
                <a:effectLst/>
                <a:latin typeface="inter-regular"/>
              </a:rPr>
              <a:t>int</a:t>
            </a:r>
            <a:r>
              <a:rPr lang="en-US" b="0" i="0" dirty="0">
                <a:solidFill>
                  <a:srgbClr val="000000"/>
                </a:solidFill>
                <a:effectLst/>
                <a:latin typeface="inter-regular"/>
              </a:rPr>
              <a:t> a[]={</a:t>
            </a:r>
            <a:r>
              <a:rPr lang="en-US" b="0" i="0" dirty="0">
                <a:solidFill>
                  <a:srgbClr val="C00000"/>
                </a:solidFill>
                <a:effectLst/>
                <a:latin typeface="inter-regular"/>
              </a:rPr>
              <a:t>33</a:t>
            </a:r>
            <a:r>
              <a:rPr lang="en-US" b="0" i="0" dirty="0">
                <a:solidFill>
                  <a:srgbClr val="000000"/>
                </a:solidFill>
                <a:effectLst/>
                <a:latin typeface="inter-regular"/>
              </a:rPr>
              <a:t>,</a:t>
            </a:r>
            <a:r>
              <a:rPr lang="en-US" b="0" i="0" dirty="0">
                <a:solidFill>
                  <a:srgbClr val="C00000"/>
                </a:solidFill>
                <a:effectLst/>
                <a:latin typeface="inter-regular"/>
              </a:rPr>
              <a:t>3</a:t>
            </a:r>
            <a:r>
              <a:rPr lang="en-US" b="0" i="0" dirty="0">
                <a:solidFill>
                  <a:srgbClr val="000000"/>
                </a:solidFill>
                <a:effectLst/>
                <a:latin typeface="inter-regular"/>
              </a:rPr>
              <a:t>,</a:t>
            </a:r>
            <a:r>
              <a:rPr lang="en-US" b="0" i="0" dirty="0">
                <a:solidFill>
                  <a:srgbClr val="C00000"/>
                </a:solidFill>
                <a:effectLst/>
                <a:latin typeface="inter-regular"/>
              </a:rPr>
              <a:t>4</a:t>
            </a:r>
            <a:r>
              <a:rPr lang="en-US" b="0" i="0" dirty="0">
                <a:solidFill>
                  <a:srgbClr val="000000"/>
                </a:solidFill>
                <a:effectLst/>
                <a:latin typeface="inter-regular"/>
              </a:rPr>
              <a:t>,</a:t>
            </a:r>
            <a:r>
              <a:rPr lang="en-US" b="0" i="0" dirty="0">
                <a:solidFill>
                  <a:srgbClr val="C00000"/>
                </a:solidFill>
                <a:effectLst/>
                <a:latin typeface="inter-regular"/>
              </a:rPr>
              <a:t>5</a:t>
            </a:r>
            <a:r>
              <a:rPr lang="en-US" b="0" i="0" dirty="0">
                <a:solidFill>
                  <a:srgbClr val="000000"/>
                </a:solidFill>
                <a:effectLst/>
                <a:latin typeface="inter-regular"/>
              </a:rPr>
              <a:t>};</a:t>
            </a:r>
            <a:r>
              <a:rPr lang="en-US" b="0" i="0" dirty="0">
                <a:solidFill>
                  <a:srgbClr val="008200"/>
                </a:solidFill>
                <a:effectLst/>
                <a:latin typeface="inter-regular"/>
              </a:rPr>
              <a:t>//declaration, instantiation and initialization</a:t>
            </a:r>
            <a:r>
              <a:rPr lang="en-US" b="0" i="0" dirty="0">
                <a:solidFill>
                  <a:srgbClr val="000000"/>
                </a:solidFill>
                <a:effectLst/>
                <a:latin typeface="inter-regular"/>
              </a:rPr>
              <a:t>  </a:t>
            </a:r>
          </a:p>
          <a:p>
            <a:pPr marL="0" indent="0">
              <a:buNone/>
            </a:pPr>
            <a:endParaRPr lang="en-US" b="0" i="0" dirty="0">
              <a:solidFill>
                <a:srgbClr val="000000"/>
              </a:solidFill>
              <a:effectLst/>
              <a:latin typeface="inter-regular"/>
            </a:endParaRPr>
          </a:p>
          <a:p>
            <a:pPr marL="0" indent="0">
              <a:buNone/>
            </a:pPr>
            <a:r>
              <a:rPr lang="en-US" dirty="0"/>
              <a:t>//Java Program to illustrate the use of declaration, instantiation   </a:t>
            </a:r>
          </a:p>
          <a:p>
            <a:pPr marL="0" indent="0">
              <a:buNone/>
            </a:pPr>
            <a:r>
              <a:rPr lang="en-US" dirty="0"/>
              <a:t>//and initialization of Java array in a single line  </a:t>
            </a:r>
          </a:p>
          <a:p>
            <a:pPr marL="0" indent="0">
              <a:buNone/>
            </a:pPr>
            <a:r>
              <a:rPr lang="en-US" dirty="0"/>
              <a:t>class Testarray1{  </a:t>
            </a:r>
          </a:p>
          <a:p>
            <a:pPr marL="0" indent="0">
              <a:buNone/>
            </a:pPr>
            <a:r>
              <a:rPr lang="en-US" dirty="0"/>
              <a:t>public static void main(String </a:t>
            </a:r>
            <a:r>
              <a:rPr lang="en-US" dirty="0" err="1"/>
              <a:t>args</a:t>
            </a:r>
            <a:r>
              <a:rPr lang="en-US" dirty="0"/>
              <a:t>[]){  </a:t>
            </a:r>
          </a:p>
          <a:p>
            <a:pPr marL="0" indent="0">
              <a:buNone/>
            </a:pPr>
            <a:r>
              <a:rPr lang="en-US" dirty="0"/>
              <a:t>int a[]={33,3,4,5};//declaration, instantiation and initialization  </a:t>
            </a:r>
          </a:p>
          <a:p>
            <a:pPr marL="0" indent="0">
              <a:buNone/>
            </a:pPr>
            <a:r>
              <a:rPr lang="en-US" dirty="0"/>
              <a:t>//printing array  </a:t>
            </a:r>
          </a:p>
          <a:p>
            <a:pPr marL="0" indent="0">
              <a:buNone/>
            </a:pPr>
            <a:r>
              <a:rPr lang="en-US" dirty="0"/>
              <a:t>for(int </a:t>
            </a:r>
            <a:r>
              <a:rPr lang="en-US" dirty="0" err="1"/>
              <a:t>i</a:t>
            </a:r>
            <a:r>
              <a:rPr lang="en-US" dirty="0"/>
              <a:t>=0;i&lt;</a:t>
            </a:r>
            <a:r>
              <a:rPr lang="en-US" dirty="0" err="1"/>
              <a:t>a.length;i</a:t>
            </a:r>
            <a:r>
              <a:rPr lang="en-US" dirty="0"/>
              <a:t>++)//length is the property of array  </a:t>
            </a:r>
          </a:p>
          <a:p>
            <a:pPr marL="0" indent="0">
              <a:buNone/>
            </a:pPr>
            <a:r>
              <a:rPr lang="en-US" dirty="0" err="1"/>
              <a:t>System.out.println</a:t>
            </a:r>
            <a:r>
              <a:rPr lang="en-US" dirty="0"/>
              <a:t>(a[</a:t>
            </a:r>
            <a:r>
              <a:rPr lang="en-US" dirty="0" err="1"/>
              <a:t>i</a:t>
            </a:r>
            <a:r>
              <a:rPr lang="en-US" dirty="0"/>
              <a:t>]);  </a:t>
            </a:r>
          </a:p>
          <a:p>
            <a:pPr marL="0" indent="0">
              <a:buNone/>
            </a:pPr>
            <a:r>
              <a:rPr lang="en-US" dirty="0"/>
              <a:t>}} </a:t>
            </a:r>
            <a:endParaRPr lang="en-IN" dirty="0"/>
          </a:p>
        </p:txBody>
      </p:sp>
    </p:spTree>
    <p:extLst>
      <p:ext uri="{BB962C8B-B14F-4D97-AF65-F5344CB8AC3E}">
        <p14:creationId xmlns:p14="http://schemas.microsoft.com/office/powerpoint/2010/main" val="2626356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2359-6DB1-4ED7-95CE-A17815DE7F98}"/>
              </a:ext>
            </a:extLst>
          </p:cNvPr>
          <p:cNvSpPr>
            <a:spLocks noGrp="1"/>
          </p:cNvSpPr>
          <p:nvPr>
            <p:ph type="title"/>
          </p:nvPr>
        </p:nvSpPr>
        <p:spPr>
          <a:xfrm>
            <a:off x="106017" y="0"/>
            <a:ext cx="10770705" cy="967409"/>
          </a:xfrm>
        </p:spPr>
        <p:txBody>
          <a:bodyPr/>
          <a:lstStyle/>
          <a:p>
            <a:r>
              <a:rPr lang="en-US" dirty="0"/>
              <a:t>For-each Loop for Java Array</a:t>
            </a:r>
            <a:endParaRPr lang="en-IN" dirty="0"/>
          </a:p>
        </p:txBody>
      </p:sp>
      <p:sp>
        <p:nvSpPr>
          <p:cNvPr id="3" name="Content Placeholder 2">
            <a:extLst>
              <a:ext uri="{FF2B5EF4-FFF2-40B4-BE49-F238E27FC236}">
                <a16:creationId xmlns:a16="http://schemas.microsoft.com/office/drawing/2014/main" id="{356DBAC5-853B-4ADD-A354-5F8CFE1B0529}"/>
              </a:ext>
            </a:extLst>
          </p:cNvPr>
          <p:cNvSpPr>
            <a:spLocks noGrp="1"/>
          </p:cNvSpPr>
          <p:nvPr>
            <p:ph idx="1"/>
          </p:nvPr>
        </p:nvSpPr>
        <p:spPr>
          <a:xfrm>
            <a:off x="106017" y="848139"/>
            <a:ext cx="12085983" cy="5910470"/>
          </a:xfrm>
        </p:spPr>
        <p:txBody>
          <a:bodyPr>
            <a:normAutofit fontScale="92500" lnSpcReduction="20000"/>
          </a:bodyPr>
          <a:lstStyle/>
          <a:p>
            <a:pPr marL="0" indent="0">
              <a:buNone/>
            </a:pPr>
            <a:r>
              <a:rPr lang="en-US" dirty="0"/>
              <a:t>We can also print the Java array using for-each loop. The Java for-each loop prints the array elements one by one. It holds an array element in a variable, then executes the body of the loop. The syntax of the for-each loop is given below:</a:t>
            </a:r>
          </a:p>
          <a:p>
            <a:pPr marL="0" indent="0">
              <a:buNone/>
            </a:pPr>
            <a:r>
              <a:rPr lang="en-US" b="1" dirty="0"/>
              <a:t>for(</a:t>
            </a:r>
            <a:r>
              <a:rPr lang="en-US" b="1" dirty="0" err="1"/>
              <a:t>data_type</a:t>
            </a:r>
            <a:r>
              <a:rPr lang="en-US" b="1" dirty="0"/>
              <a:t> </a:t>
            </a:r>
            <a:r>
              <a:rPr lang="en-US" b="1" dirty="0" err="1"/>
              <a:t>variable:array</a:t>
            </a:r>
            <a:r>
              <a:rPr lang="en-US" b="1" dirty="0"/>
              <a:t>){  </a:t>
            </a:r>
          </a:p>
          <a:p>
            <a:pPr marL="0" indent="0">
              <a:buNone/>
            </a:pPr>
            <a:r>
              <a:rPr lang="en-US" b="1" dirty="0"/>
              <a:t>//body of the loop  </a:t>
            </a:r>
          </a:p>
          <a:p>
            <a:pPr marL="0" indent="0">
              <a:buNone/>
            </a:pPr>
            <a:r>
              <a:rPr lang="en-US" b="1" dirty="0"/>
              <a:t>}</a:t>
            </a:r>
            <a:r>
              <a:rPr lang="en-US" dirty="0"/>
              <a:t> </a:t>
            </a:r>
          </a:p>
          <a:p>
            <a:pPr marL="0" indent="0" algn="just">
              <a:buNone/>
            </a:pPr>
            <a:endParaRPr lang="en-IN" b="1" i="0" dirty="0">
              <a:solidFill>
                <a:srgbClr val="006699"/>
              </a:solidFill>
              <a:effectLst/>
              <a:latin typeface="inter-regular"/>
            </a:endParaRP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Testarray1{  </a:t>
            </a:r>
          </a:p>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arr</a:t>
            </a:r>
            <a:r>
              <a:rPr lang="en-IN" b="0" i="0" dirty="0">
                <a:solidFill>
                  <a:srgbClr val="000000"/>
                </a:solidFill>
                <a:effectLst/>
                <a:latin typeface="inter-regular"/>
              </a:rPr>
              <a:t>[]={</a:t>
            </a:r>
            <a:r>
              <a:rPr lang="en-IN" b="0" i="0" dirty="0">
                <a:solidFill>
                  <a:srgbClr val="C00000"/>
                </a:solidFill>
                <a:effectLst/>
                <a:latin typeface="inter-regular"/>
              </a:rPr>
              <a:t>33</a:t>
            </a:r>
            <a:r>
              <a:rPr lang="en-IN" b="0" i="0" dirty="0">
                <a:solidFill>
                  <a:srgbClr val="000000"/>
                </a:solidFill>
                <a:effectLst/>
                <a:latin typeface="inter-regular"/>
              </a:rPr>
              <a:t>,</a:t>
            </a:r>
            <a:r>
              <a:rPr lang="en-IN" b="0" i="0" dirty="0">
                <a:solidFill>
                  <a:srgbClr val="C00000"/>
                </a:solidFill>
                <a:effectLst/>
                <a:latin typeface="inter-regular"/>
              </a:rPr>
              <a:t>3</a:t>
            </a:r>
            <a:r>
              <a:rPr lang="en-IN" b="0" i="0" dirty="0">
                <a:solidFill>
                  <a:srgbClr val="000000"/>
                </a:solidFill>
                <a:effectLst/>
                <a:latin typeface="inter-regular"/>
              </a:rPr>
              <a:t>,</a:t>
            </a:r>
            <a:r>
              <a:rPr lang="en-IN" b="0" i="0" dirty="0">
                <a:solidFill>
                  <a:srgbClr val="C00000"/>
                </a:solidFill>
                <a:effectLst/>
                <a:latin typeface="inter-regular"/>
              </a:rPr>
              <a:t>4</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  </a:t>
            </a:r>
          </a:p>
          <a:p>
            <a:pPr marL="0" indent="0" algn="just">
              <a:buNone/>
            </a:pPr>
            <a:r>
              <a:rPr lang="en-IN" b="0" i="0" dirty="0">
                <a:solidFill>
                  <a:srgbClr val="008200"/>
                </a:solidFill>
                <a:effectLst/>
                <a:latin typeface="inter-regular"/>
              </a:rPr>
              <a:t>//printing array using for-each loop</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i:arr)  </a:t>
            </a:r>
          </a:p>
          <a:p>
            <a:pPr marL="0" indent="0" algn="just">
              <a:buNone/>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2693783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ECEEC-B3B9-44FE-BE1C-5C9DEBAD06E0}"/>
              </a:ext>
            </a:extLst>
          </p:cNvPr>
          <p:cNvSpPr>
            <a:spLocks noGrp="1"/>
          </p:cNvSpPr>
          <p:nvPr>
            <p:ph type="title"/>
          </p:nvPr>
        </p:nvSpPr>
        <p:spPr>
          <a:xfrm>
            <a:off x="110918" y="457200"/>
            <a:ext cx="3932237" cy="1600200"/>
          </a:xfrm>
        </p:spPr>
        <p:txBody>
          <a:bodyPr/>
          <a:lstStyle/>
          <a:p>
            <a:r>
              <a:rPr lang="en-US" dirty="0"/>
              <a:t>Passing Array to a Method in Java</a:t>
            </a:r>
            <a:endParaRPr lang="en-IN" dirty="0"/>
          </a:p>
        </p:txBody>
      </p:sp>
      <p:sp>
        <p:nvSpPr>
          <p:cNvPr id="3" name="Content Placeholder 2">
            <a:extLst>
              <a:ext uri="{FF2B5EF4-FFF2-40B4-BE49-F238E27FC236}">
                <a16:creationId xmlns:a16="http://schemas.microsoft.com/office/drawing/2014/main" id="{C5A223DE-A16E-49EA-88E1-5FBFE59CBA29}"/>
              </a:ext>
            </a:extLst>
          </p:cNvPr>
          <p:cNvSpPr>
            <a:spLocks noGrp="1"/>
          </p:cNvSpPr>
          <p:nvPr>
            <p:ph idx="1"/>
          </p:nvPr>
        </p:nvSpPr>
        <p:spPr>
          <a:xfrm>
            <a:off x="4043155" y="172277"/>
            <a:ext cx="8148845" cy="6685723"/>
          </a:xfrm>
        </p:spPr>
        <p:txBody>
          <a:bodyPr>
            <a:normAutofit lnSpcReduction="10000"/>
          </a:bodyPr>
          <a:lstStyle/>
          <a:p>
            <a:pPr marL="0" indent="0" algn="just">
              <a:buNone/>
            </a:pPr>
            <a:r>
              <a:rPr lang="en-IN" sz="2000" b="0" i="0" dirty="0">
                <a:solidFill>
                  <a:srgbClr val="008200"/>
                </a:solidFill>
                <a:effectLst/>
                <a:latin typeface="inter-regular"/>
              </a:rPr>
              <a:t>//Java Program to demonstrate the way of passing an array</a:t>
            </a:r>
            <a:r>
              <a:rPr lang="en-IN" sz="2000" b="0" i="0" dirty="0">
                <a:solidFill>
                  <a:srgbClr val="000000"/>
                </a:solidFill>
                <a:effectLst/>
                <a:latin typeface="inter-regular"/>
              </a:rPr>
              <a:t>  </a:t>
            </a:r>
          </a:p>
          <a:p>
            <a:pPr marL="0" indent="0" algn="just">
              <a:buNone/>
            </a:pPr>
            <a:r>
              <a:rPr lang="en-IN" sz="2000" b="0" i="0" dirty="0">
                <a:solidFill>
                  <a:srgbClr val="008200"/>
                </a:solidFill>
                <a:effectLst/>
                <a:latin typeface="inter-regular"/>
              </a:rPr>
              <a:t>//to method.</a:t>
            </a:r>
            <a:r>
              <a:rPr lang="en-IN" sz="2000" b="0" i="0" dirty="0">
                <a:solidFill>
                  <a:srgbClr val="000000"/>
                </a:solidFill>
                <a:effectLst/>
                <a:latin typeface="inter-regular"/>
              </a:rPr>
              <a:t>  </a:t>
            </a:r>
          </a:p>
          <a:p>
            <a:pPr marL="0" indent="0" algn="just">
              <a:buNone/>
            </a:pPr>
            <a:r>
              <a:rPr lang="en-IN" sz="2000" b="1" i="0" dirty="0">
                <a:solidFill>
                  <a:srgbClr val="006699"/>
                </a:solidFill>
                <a:effectLst/>
                <a:latin typeface="inter-regular"/>
              </a:rPr>
              <a:t>class</a:t>
            </a:r>
            <a:r>
              <a:rPr lang="en-IN" sz="2000" b="0" i="0" dirty="0">
                <a:solidFill>
                  <a:srgbClr val="000000"/>
                </a:solidFill>
                <a:effectLst/>
                <a:latin typeface="inter-regular"/>
              </a:rPr>
              <a:t> Testarray2{  </a:t>
            </a:r>
          </a:p>
          <a:p>
            <a:pPr marL="0" indent="0" algn="just">
              <a:buNone/>
            </a:pPr>
            <a:r>
              <a:rPr lang="en-IN" sz="2000" b="0" i="0" dirty="0">
                <a:solidFill>
                  <a:srgbClr val="008200"/>
                </a:solidFill>
                <a:effectLst/>
                <a:latin typeface="inter-regular"/>
              </a:rPr>
              <a:t>//creating a method which receives an array as a parameter</a:t>
            </a:r>
            <a:r>
              <a:rPr lang="en-IN" sz="2000" b="0" i="0" dirty="0">
                <a:solidFill>
                  <a:srgbClr val="000000"/>
                </a:solidFill>
                <a:effectLst/>
                <a:latin typeface="inter-regular"/>
              </a:rPr>
              <a:t>  </a:t>
            </a:r>
          </a:p>
          <a:p>
            <a:pPr marL="0" indent="0" algn="just">
              <a:buNone/>
            </a:pPr>
            <a:r>
              <a:rPr lang="en-IN" sz="2000" b="1" i="0" dirty="0">
                <a:solidFill>
                  <a:srgbClr val="006699"/>
                </a:solidFill>
                <a:effectLst/>
                <a:latin typeface="inter-regular"/>
              </a:rPr>
              <a:t>static</a:t>
            </a:r>
            <a:r>
              <a:rPr lang="en-IN" sz="2000" b="0" i="0" dirty="0">
                <a:solidFill>
                  <a:srgbClr val="000000"/>
                </a:solidFill>
                <a:effectLst/>
                <a:latin typeface="inter-regular"/>
              </a:rPr>
              <a:t> </a:t>
            </a:r>
            <a:r>
              <a:rPr lang="en-IN" sz="2000" b="1" i="0" dirty="0">
                <a:solidFill>
                  <a:srgbClr val="006699"/>
                </a:solidFill>
                <a:effectLst/>
                <a:latin typeface="inter-regular"/>
              </a:rPr>
              <a:t>void</a:t>
            </a:r>
            <a:r>
              <a:rPr lang="en-IN" sz="2000" b="0" i="0" dirty="0">
                <a:solidFill>
                  <a:srgbClr val="000000"/>
                </a:solidFill>
                <a:effectLst/>
                <a:latin typeface="inter-regular"/>
              </a:rPr>
              <a:t> min(</a:t>
            </a:r>
            <a:r>
              <a:rPr lang="en-IN" sz="2000" b="1" i="0" dirty="0">
                <a:solidFill>
                  <a:srgbClr val="006699"/>
                </a:solidFill>
                <a:effectLst/>
                <a:latin typeface="inter-regular"/>
              </a:rPr>
              <a:t>int</a:t>
            </a:r>
            <a:r>
              <a:rPr lang="en-IN" sz="2000" b="0" i="0" dirty="0">
                <a:solidFill>
                  <a:srgbClr val="000000"/>
                </a:solidFill>
                <a:effectLst/>
                <a:latin typeface="inter-regular"/>
              </a:rPr>
              <a:t> </a:t>
            </a:r>
            <a:r>
              <a:rPr lang="en-IN" sz="2000" b="0" i="0" dirty="0" err="1">
                <a:solidFill>
                  <a:srgbClr val="000000"/>
                </a:solidFill>
                <a:effectLst/>
                <a:latin typeface="inter-regular"/>
              </a:rPr>
              <a:t>arr</a:t>
            </a:r>
            <a:r>
              <a:rPr lang="en-IN" sz="2000" b="0" i="0" dirty="0">
                <a:solidFill>
                  <a:srgbClr val="000000"/>
                </a:solidFill>
                <a:effectLst/>
                <a:latin typeface="inter-regular"/>
              </a:rPr>
              <a:t>[]){  </a:t>
            </a:r>
          </a:p>
          <a:p>
            <a:pPr marL="0" indent="0" algn="just">
              <a:buNone/>
            </a:pPr>
            <a:r>
              <a:rPr lang="en-IN" sz="2000" b="1" i="0" dirty="0">
                <a:solidFill>
                  <a:srgbClr val="006699"/>
                </a:solidFill>
                <a:effectLst/>
                <a:latin typeface="inter-regular"/>
              </a:rPr>
              <a:t>int</a:t>
            </a:r>
            <a:r>
              <a:rPr lang="en-IN" sz="2000" b="0" i="0" dirty="0">
                <a:solidFill>
                  <a:srgbClr val="000000"/>
                </a:solidFill>
                <a:effectLst/>
                <a:latin typeface="inter-regular"/>
              </a:rPr>
              <a:t> min=</a:t>
            </a:r>
            <a:r>
              <a:rPr lang="en-IN" sz="2000" b="0" i="0" dirty="0" err="1">
                <a:solidFill>
                  <a:srgbClr val="000000"/>
                </a:solidFill>
                <a:effectLst/>
                <a:latin typeface="inter-regular"/>
              </a:rPr>
              <a:t>arr</a:t>
            </a:r>
            <a:r>
              <a:rPr lang="en-IN" sz="2000" b="0" i="0" dirty="0">
                <a:solidFill>
                  <a:srgbClr val="000000"/>
                </a:solidFill>
                <a:effectLst/>
                <a:latin typeface="inter-regular"/>
              </a:rPr>
              <a:t>[</a:t>
            </a:r>
            <a:r>
              <a:rPr lang="en-IN" sz="2000" b="0" i="0" dirty="0">
                <a:solidFill>
                  <a:srgbClr val="C00000"/>
                </a:solidFill>
                <a:effectLst/>
                <a:latin typeface="inter-regular"/>
              </a:rPr>
              <a:t>0</a:t>
            </a:r>
            <a:r>
              <a:rPr lang="en-IN" sz="2000" b="0" i="0" dirty="0">
                <a:solidFill>
                  <a:srgbClr val="000000"/>
                </a:solidFill>
                <a:effectLst/>
                <a:latin typeface="inter-regular"/>
              </a:rPr>
              <a:t>];  </a:t>
            </a:r>
          </a:p>
          <a:p>
            <a:pPr marL="0" indent="0" algn="just">
              <a:buNone/>
            </a:pPr>
            <a:r>
              <a:rPr lang="en-IN" sz="2000" b="1" i="0" dirty="0">
                <a:solidFill>
                  <a:srgbClr val="006699"/>
                </a:solidFill>
                <a:effectLst/>
                <a:latin typeface="inter-regular"/>
              </a:rPr>
              <a:t>for</a:t>
            </a:r>
            <a:r>
              <a:rPr lang="en-IN" sz="2000" b="0" i="0" dirty="0">
                <a:solidFill>
                  <a:srgbClr val="000000"/>
                </a:solidFill>
                <a:effectLst/>
                <a:latin typeface="inter-regular"/>
              </a:rPr>
              <a:t>(</a:t>
            </a:r>
            <a:r>
              <a:rPr lang="en-IN" sz="2000" b="1" i="0" dirty="0">
                <a:solidFill>
                  <a:srgbClr val="006699"/>
                </a:solidFill>
                <a:effectLst/>
                <a:latin typeface="inter-regular"/>
              </a:rPr>
              <a:t>int</a:t>
            </a:r>
            <a:r>
              <a:rPr lang="en-IN" sz="2000" b="0" i="0" dirty="0">
                <a:solidFill>
                  <a:srgbClr val="000000"/>
                </a:solidFill>
                <a:effectLst/>
                <a:latin typeface="inter-regular"/>
              </a:rPr>
              <a:t> </a:t>
            </a:r>
            <a:r>
              <a:rPr lang="en-IN" sz="2000" b="0" i="0" dirty="0" err="1">
                <a:solidFill>
                  <a:srgbClr val="000000"/>
                </a:solidFill>
                <a:effectLst/>
                <a:latin typeface="inter-regular"/>
              </a:rPr>
              <a:t>i</a:t>
            </a:r>
            <a:r>
              <a:rPr lang="en-IN" sz="2000" b="0" i="0" dirty="0">
                <a:solidFill>
                  <a:srgbClr val="000000"/>
                </a:solidFill>
                <a:effectLst/>
                <a:latin typeface="inter-regular"/>
              </a:rPr>
              <a:t>=</a:t>
            </a:r>
            <a:r>
              <a:rPr lang="en-IN" sz="2000" b="0" i="0" dirty="0">
                <a:solidFill>
                  <a:srgbClr val="C00000"/>
                </a:solidFill>
                <a:effectLst/>
                <a:latin typeface="inter-regular"/>
              </a:rPr>
              <a:t>1</a:t>
            </a:r>
            <a:r>
              <a:rPr lang="en-IN" sz="2000" b="0" i="0" dirty="0">
                <a:solidFill>
                  <a:srgbClr val="000000"/>
                </a:solidFill>
                <a:effectLst/>
                <a:latin typeface="inter-regular"/>
              </a:rPr>
              <a:t>;i&lt;</a:t>
            </a:r>
            <a:r>
              <a:rPr lang="en-IN" sz="2000" b="0" i="0" dirty="0" err="1">
                <a:solidFill>
                  <a:srgbClr val="000000"/>
                </a:solidFill>
                <a:effectLst/>
                <a:latin typeface="inter-regular"/>
              </a:rPr>
              <a:t>arr.length;i</a:t>
            </a:r>
            <a:r>
              <a:rPr lang="en-IN" sz="2000" b="0" i="0" dirty="0">
                <a:solidFill>
                  <a:srgbClr val="000000"/>
                </a:solidFill>
                <a:effectLst/>
                <a:latin typeface="inter-regular"/>
              </a:rPr>
              <a:t>++)  </a:t>
            </a:r>
          </a:p>
          <a:p>
            <a:pPr marL="0" indent="0" algn="just">
              <a:buNone/>
            </a:pPr>
            <a:r>
              <a:rPr lang="en-IN" sz="2000" b="0" i="0" dirty="0">
                <a:solidFill>
                  <a:srgbClr val="000000"/>
                </a:solidFill>
                <a:effectLst/>
                <a:latin typeface="inter-regular"/>
              </a:rPr>
              <a:t> </a:t>
            </a:r>
            <a:r>
              <a:rPr lang="en-IN" sz="2000" b="1" i="0" dirty="0">
                <a:solidFill>
                  <a:srgbClr val="006699"/>
                </a:solidFill>
                <a:effectLst/>
                <a:latin typeface="inter-regular"/>
              </a:rPr>
              <a:t>if</a:t>
            </a:r>
            <a:r>
              <a:rPr lang="en-IN" sz="2000" b="0" i="0" dirty="0">
                <a:solidFill>
                  <a:srgbClr val="000000"/>
                </a:solidFill>
                <a:effectLst/>
                <a:latin typeface="inter-regular"/>
              </a:rPr>
              <a:t>(min&gt;</a:t>
            </a:r>
            <a:r>
              <a:rPr lang="en-IN" sz="2000" b="0" i="0" dirty="0" err="1">
                <a:solidFill>
                  <a:srgbClr val="000000"/>
                </a:solidFill>
                <a:effectLst/>
                <a:latin typeface="inter-regular"/>
              </a:rPr>
              <a:t>arr</a:t>
            </a:r>
            <a:r>
              <a:rPr lang="en-IN" sz="2000" b="0" i="0" dirty="0">
                <a:solidFill>
                  <a:srgbClr val="000000"/>
                </a:solidFill>
                <a:effectLst/>
                <a:latin typeface="inter-regular"/>
              </a:rPr>
              <a:t>[</a:t>
            </a:r>
            <a:r>
              <a:rPr lang="en-IN" sz="2000" b="0" i="0" dirty="0" err="1">
                <a:solidFill>
                  <a:srgbClr val="000000"/>
                </a:solidFill>
                <a:effectLst/>
                <a:latin typeface="inter-regular"/>
              </a:rPr>
              <a:t>i</a:t>
            </a:r>
            <a:r>
              <a:rPr lang="en-IN" sz="2000" b="0" i="0" dirty="0">
                <a:solidFill>
                  <a:srgbClr val="000000"/>
                </a:solidFill>
                <a:effectLst/>
                <a:latin typeface="inter-regular"/>
              </a:rPr>
              <a:t>])  </a:t>
            </a:r>
          </a:p>
          <a:p>
            <a:pPr marL="0" indent="0" algn="just">
              <a:buNone/>
            </a:pPr>
            <a:r>
              <a:rPr lang="en-IN" sz="2000" b="0" i="0" dirty="0">
                <a:solidFill>
                  <a:srgbClr val="000000"/>
                </a:solidFill>
                <a:effectLst/>
                <a:latin typeface="inter-regular"/>
              </a:rPr>
              <a:t>  min=</a:t>
            </a:r>
            <a:r>
              <a:rPr lang="en-IN" sz="2000" b="0" i="0" dirty="0" err="1">
                <a:solidFill>
                  <a:srgbClr val="000000"/>
                </a:solidFill>
                <a:effectLst/>
                <a:latin typeface="inter-regular"/>
              </a:rPr>
              <a:t>arr</a:t>
            </a:r>
            <a:r>
              <a:rPr lang="en-IN" sz="2000" b="0" i="0" dirty="0">
                <a:solidFill>
                  <a:srgbClr val="000000"/>
                </a:solidFill>
                <a:effectLst/>
                <a:latin typeface="inter-regular"/>
              </a:rPr>
              <a:t>[</a:t>
            </a:r>
            <a:r>
              <a:rPr lang="en-IN" sz="2000" b="0" i="0" dirty="0" err="1">
                <a:solidFill>
                  <a:srgbClr val="000000"/>
                </a:solidFill>
                <a:effectLst/>
                <a:latin typeface="inter-regular"/>
              </a:rPr>
              <a:t>i</a:t>
            </a:r>
            <a:r>
              <a:rPr lang="en-IN" sz="2000" b="0" i="0" dirty="0">
                <a:solidFill>
                  <a:srgbClr val="000000"/>
                </a:solidFill>
                <a:effectLst/>
                <a:latin typeface="inter-regular"/>
              </a:rPr>
              <a:t>];  </a:t>
            </a:r>
          </a:p>
          <a:p>
            <a:pPr marL="0" indent="0" algn="just">
              <a:buNone/>
            </a:pPr>
            <a:r>
              <a:rPr lang="en-IN" sz="2000" b="0" i="0" dirty="0">
                <a:solidFill>
                  <a:srgbClr val="000000"/>
                </a:solidFill>
                <a:effectLst/>
                <a:latin typeface="inter-regular"/>
              </a:rPr>
              <a:t>  </a:t>
            </a:r>
          </a:p>
          <a:p>
            <a:pPr marL="0" indent="0" algn="just">
              <a:buNone/>
            </a:pPr>
            <a:r>
              <a:rPr lang="en-IN" sz="2000" b="0" i="0" dirty="0" err="1">
                <a:solidFill>
                  <a:srgbClr val="000000"/>
                </a:solidFill>
                <a:effectLst/>
                <a:latin typeface="inter-regular"/>
              </a:rPr>
              <a:t>System.out.println</a:t>
            </a:r>
            <a:r>
              <a:rPr lang="en-IN" sz="2000" b="0" i="0" dirty="0">
                <a:solidFill>
                  <a:srgbClr val="000000"/>
                </a:solidFill>
                <a:effectLst/>
                <a:latin typeface="inter-regular"/>
              </a:rPr>
              <a:t>(min);  </a:t>
            </a:r>
          </a:p>
          <a:p>
            <a:pPr marL="0" indent="0" algn="just">
              <a:buNone/>
            </a:pPr>
            <a:r>
              <a:rPr lang="en-IN" sz="2000" b="0" i="0" dirty="0">
                <a:solidFill>
                  <a:srgbClr val="000000"/>
                </a:solidFill>
                <a:effectLst/>
                <a:latin typeface="inter-regular"/>
              </a:rPr>
              <a:t>}  </a:t>
            </a:r>
          </a:p>
          <a:p>
            <a:pPr marL="0" indent="0" algn="just">
              <a:buNone/>
            </a:pPr>
            <a:r>
              <a:rPr lang="en-IN" sz="2000" b="0" i="0" dirty="0">
                <a:solidFill>
                  <a:srgbClr val="000000"/>
                </a:solidFill>
                <a:effectLst/>
                <a:latin typeface="inter-regular"/>
              </a:rPr>
              <a:t>  </a:t>
            </a:r>
          </a:p>
          <a:p>
            <a:pPr marL="0" indent="0" algn="just">
              <a:buNone/>
            </a:pPr>
            <a:r>
              <a:rPr lang="en-IN" sz="2000" b="1" i="0" dirty="0">
                <a:solidFill>
                  <a:srgbClr val="006699"/>
                </a:solidFill>
                <a:effectLst/>
                <a:latin typeface="inter-regular"/>
              </a:rPr>
              <a:t>public</a:t>
            </a:r>
            <a:r>
              <a:rPr lang="en-IN" sz="2000" b="0" i="0" dirty="0">
                <a:solidFill>
                  <a:srgbClr val="000000"/>
                </a:solidFill>
                <a:effectLst/>
                <a:latin typeface="inter-regular"/>
              </a:rPr>
              <a:t> </a:t>
            </a:r>
            <a:r>
              <a:rPr lang="en-IN" sz="2000" b="1" i="0" dirty="0">
                <a:solidFill>
                  <a:srgbClr val="006699"/>
                </a:solidFill>
                <a:effectLst/>
                <a:latin typeface="inter-regular"/>
              </a:rPr>
              <a:t>static</a:t>
            </a:r>
            <a:r>
              <a:rPr lang="en-IN" sz="2000" b="0" i="0" dirty="0">
                <a:solidFill>
                  <a:srgbClr val="000000"/>
                </a:solidFill>
                <a:effectLst/>
                <a:latin typeface="inter-regular"/>
              </a:rPr>
              <a:t> </a:t>
            </a:r>
            <a:r>
              <a:rPr lang="en-IN" sz="2000" b="1" i="0" dirty="0">
                <a:solidFill>
                  <a:srgbClr val="006699"/>
                </a:solidFill>
                <a:effectLst/>
                <a:latin typeface="inter-regular"/>
              </a:rPr>
              <a:t>void</a:t>
            </a:r>
            <a:r>
              <a:rPr lang="en-IN" sz="2000" b="0" i="0" dirty="0">
                <a:solidFill>
                  <a:srgbClr val="000000"/>
                </a:solidFill>
                <a:effectLst/>
                <a:latin typeface="inter-regular"/>
              </a:rPr>
              <a:t> main(String </a:t>
            </a:r>
            <a:r>
              <a:rPr lang="en-IN" sz="2000" b="0" i="0" dirty="0" err="1">
                <a:solidFill>
                  <a:srgbClr val="000000"/>
                </a:solidFill>
                <a:effectLst/>
                <a:latin typeface="inter-regular"/>
              </a:rPr>
              <a:t>args</a:t>
            </a:r>
            <a:r>
              <a:rPr lang="en-IN" sz="2000" b="0" i="0" dirty="0">
                <a:solidFill>
                  <a:srgbClr val="000000"/>
                </a:solidFill>
                <a:effectLst/>
                <a:latin typeface="inter-regular"/>
              </a:rPr>
              <a:t>[]){  </a:t>
            </a:r>
          </a:p>
          <a:p>
            <a:pPr marL="0" indent="0" algn="just">
              <a:buNone/>
            </a:pPr>
            <a:r>
              <a:rPr lang="en-IN" sz="2000" b="1" i="0" dirty="0">
                <a:solidFill>
                  <a:srgbClr val="006699"/>
                </a:solidFill>
                <a:effectLst/>
                <a:latin typeface="inter-regular"/>
              </a:rPr>
              <a:t>int</a:t>
            </a:r>
            <a:r>
              <a:rPr lang="en-IN" sz="2000" b="0" i="0" dirty="0">
                <a:solidFill>
                  <a:srgbClr val="000000"/>
                </a:solidFill>
                <a:effectLst/>
                <a:latin typeface="inter-regular"/>
              </a:rPr>
              <a:t> a[]={</a:t>
            </a:r>
            <a:r>
              <a:rPr lang="en-IN" sz="2000" b="0" i="0" dirty="0">
                <a:solidFill>
                  <a:srgbClr val="C00000"/>
                </a:solidFill>
                <a:effectLst/>
                <a:latin typeface="inter-regular"/>
              </a:rPr>
              <a:t>33</a:t>
            </a:r>
            <a:r>
              <a:rPr lang="en-IN" sz="2000" b="0" i="0" dirty="0">
                <a:solidFill>
                  <a:srgbClr val="000000"/>
                </a:solidFill>
                <a:effectLst/>
                <a:latin typeface="inter-regular"/>
              </a:rPr>
              <a:t>,</a:t>
            </a:r>
            <a:r>
              <a:rPr lang="en-IN" sz="2000" b="0" i="0" dirty="0">
                <a:solidFill>
                  <a:srgbClr val="C00000"/>
                </a:solidFill>
                <a:effectLst/>
                <a:latin typeface="inter-regular"/>
              </a:rPr>
              <a:t>3</a:t>
            </a:r>
            <a:r>
              <a:rPr lang="en-IN" sz="2000" b="0" i="0" dirty="0">
                <a:solidFill>
                  <a:srgbClr val="000000"/>
                </a:solidFill>
                <a:effectLst/>
                <a:latin typeface="inter-regular"/>
              </a:rPr>
              <a:t>,</a:t>
            </a:r>
            <a:r>
              <a:rPr lang="en-IN" sz="2000" b="0" i="0" dirty="0">
                <a:solidFill>
                  <a:srgbClr val="C00000"/>
                </a:solidFill>
                <a:effectLst/>
                <a:latin typeface="inter-regular"/>
              </a:rPr>
              <a:t>4</a:t>
            </a:r>
            <a:r>
              <a:rPr lang="en-IN" sz="2000" b="0" i="0" dirty="0">
                <a:solidFill>
                  <a:srgbClr val="000000"/>
                </a:solidFill>
                <a:effectLst/>
                <a:latin typeface="inter-regular"/>
              </a:rPr>
              <a:t>,</a:t>
            </a:r>
            <a:r>
              <a:rPr lang="en-IN" sz="2000" b="0" i="0" dirty="0">
                <a:solidFill>
                  <a:srgbClr val="C00000"/>
                </a:solidFill>
                <a:effectLst/>
                <a:latin typeface="inter-regular"/>
              </a:rPr>
              <a:t>5</a:t>
            </a:r>
            <a:r>
              <a:rPr lang="en-IN" sz="2000" b="0" i="0" dirty="0">
                <a:solidFill>
                  <a:srgbClr val="000000"/>
                </a:solidFill>
                <a:effectLst/>
                <a:latin typeface="inter-regular"/>
              </a:rPr>
              <a:t>};</a:t>
            </a:r>
            <a:r>
              <a:rPr lang="en-IN" sz="2000" b="0" i="0" dirty="0">
                <a:solidFill>
                  <a:srgbClr val="008200"/>
                </a:solidFill>
                <a:effectLst/>
                <a:latin typeface="inter-regular"/>
              </a:rPr>
              <a:t>//declaring and initializing an array</a:t>
            </a:r>
            <a:r>
              <a:rPr lang="en-IN" sz="2000" b="0" i="0" dirty="0">
                <a:solidFill>
                  <a:srgbClr val="000000"/>
                </a:solidFill>
                <a:effectLst/>
                <a:latin typeface="inter-regular"/>
              </a:rPr>
              <a:t>  </a:t>
            </a:r>
          </a:p>
          <a:p>
            <a:pPr marL="0" indent="0" algn="just">
              <a:buNone/>
            </a:pPr>
            <a:r>
              <a:rPr lang="en-IN" sz="2000" b="0" i="0" dirty="0">
                <a:solidFill>
                  <a:srgbClr val="000000"/>
                </a:solidFill>
                <a:effectLst/>
                <a:latin typeface="inter-regular"/>
              </a:rPr>
              <a:t>min(a);</a:t>
            </a:r>
            <a:r>
              <a:rPr lang="en-IN" sz="2000" b="0" i="0" dirty="0">
                <a:solidFill>
                  <a:srgbClr val="008200"/>
                </a:solidFill>
                <a:effectLst/>
                <a:latin typeface="inter-regular"/>
              </a:rPr>
              <a:t>//passing array to method</a:t>
            </a:r>
            <a:r>
              <a:rPr lang="en-IN" sz="2000" b="0" i="0" dirty="0">
                <a:solidFill>
                  <a:srgbClr val="000000"/>
                </a:solidFill>
                <a:effectLst/>
                <a:latin typeface="inter-regular"/>
              </a:rPr>
              <a:t>  </a:t>
            </a:r>
          </a:p>
          <a:p>
            <a:pPr marL="0" indent="0" algn="just">
              <a:buNone/>
            </a:pPr>
            <a:r>
              <a:rPr lang="en-IN" sz="2000" b="0" i="0" dirty="0">
                <a:solidFill>
                  <a:srgbClr val="000000"/>
                </a:solidFill>
                <a:effectLst/>
                <a:latin typeface="inter-regular"/>
              </a:rPr>
              <a:t>}}  </a:t>
            </a:r>
          </a:p>
        </p:txBody>
      </p:sp>
      <p:sp>
        <p:nvSpPr>
          <p:cNvPr id="4" name="Content Placeholder 3">
            <a:extLst>
              <a:ext uri="{FF2B5EF4-FFF2-40B4-BE49-F238E27FC236}">
                <a16:creationId xmlns:a16="http://schemas.microsoft.com/office/drawing/2014/main" id="{9F75884F-8E98-4867-97ED-690B5D1AEDDA}"/>
              </a:ext>
            </a:extLst>
          </p:cNvPr>
          <p:cNvSpPr>
            <a:spLocks noGrp="1"/>
          </p:cNvSpPr>
          <p:nvPr>
            <p:ph type="body" sz="half" idx="2"/>
          </p:nvPr>
        </p:nvSpPr>
        <p:spPr>
          <a:xfrm>
            <a:off x="110918" y="2057400"/>
            <a:ext cx="3932237" cy="3811588"/>
          </a:xfrm>
        </p:spPr>
        <p:txBody>
          <a:bodyPr>
            <a:normAutofit/>
          </a:bodyPr>
          <a:lstStyle/>
          <a:p>
            <a:r>
              <a:rPr lang="en-US" dirty="0"/>
              <a:t>We can pass the java array to method so that we can reuse the same logic on any array.</a:t>
            </a:r>
          </a:p>
          <a:p>
            <a:r>
              <a:rPr lang="en-US" dirty="0"/>
              <a:t>Let's see the simple example to get the minimum number of an array using a method.</a:t>
            </a:r>
          </a:p>
          <a:p>
            <a:endParaRPr lang="en-US" dirty="0"/>
          </a:p>
          <a:p>
            <a:r>
              <a:rPr lang="en-US" dirty="0"/>
              <a:t> </a:t>
            </a:r>
          </a:p>
          <a:p>
            <a:r>
              <a:rPr lang="en-US" sz="2400" b="1" dirty="0"/>
              <a:t>Output:</a:t>
            </a:r>
          </a:p>
          <a:p>
            <a:endParaRPr lang="en-US" sz="2400" b="1" dirty="0"/>
          </a:p>
          <a:p>
            <a:r>
              <a:rPr lang="en-US" sz="2400" b="1" dirty="0"/>
              <a:t>3</a:t>
            </a:r>
          </a:p>
          <a:p>
            <a:pPr marL="0" indent="0">
              <a:buNone/>
            </a:pPr>
            <a:endParaRPr lang="en-IN" dirty="0"/>
          </a:p>
        </p:txBody>
      </p:sp>
    </p:spTree>
    <p:extLst>
      <p:ext uri="{BB962C8B-B14F-4D97-AF65-F5344CB8AC3E}">
        <p14:creationId xmlns:p14="http://schemas.microsoft.com/office/powerpoint/2010/main" val="2030377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12EE-A57E-4895-B70B-9CA770C6FE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1BD2982-405A-4115-AE34-991584EB75BA}"/>
              </a:ext>
            </a:extLst>
          </p:cNvPr>
          <p:cNvSpPr>
            <a:spLocks noGrp="1"/>
          </p:cNvSpPr>
          <p:nvPr>
            <p:ph idx="1"/>
          </p:nvPr>
        </p:nvSpPr>
        <p:spPr>
          <a:xfrm>
            <a:off x="4772025" y="198783"/>
            <a:ext cx="7088671" cy="6546574"/>
          </a:xfrm>
        </p:spPr>
        <p:txBody>
          <a:bodyPr>
            <a:normAutofit fontScale="85000" lnSpcReduction="20000"/>
          </a:bodyPr>
          <a:lstStyle/>
          <a:p>
            <a:pPr marL="0" indent="0" algn="just">
              <a:buNone/>
            </a:pPr>
            <a:r>
              <a:rPr lang="en-US" b="0" i="0" dirty="0">
                <a:solidFill>
                  <a:srgbClr val="008200"/>
                </a:solidFill>
                <a:effectLst/>
                <a:latin typeface="inter-regular"/>
              </a:rPr>
              <a:t>//Java Program to return an array from the method</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TestReturnArray</a:t>
            </a:r>
            <a:r>
              <a:rPr lang="en-US" b="0" i="0" dirty="0">
                <a:solidFill>
                  <a:srgbClr val="000000"/>
                </a:solidFill>
                <a:effectLst/>
                <a:latin typeface="inter-regular"/>
              </a:rPr>
              <a:t>{  </a:t>
            </a:r>
          </a:p>
          <a:p>
            <a:pPr marL="0" indent="0" algn="just">
              <a:buNone/>
            </a:pPr>
            <a:r>
              <a:rPr lang="en-US" b="0" i="0" dirty="0">
                <a:solidFill>
                  <a:srgbClr val="008200"/>
                </a:solidFill>
                <a:effectLst/>
                <a:latin typeface="inter-regular"/>
              </a:rPr>
              <a:t>//creating method which returns an array</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int</a:t>
            </a:r>
            <a:r>
              <a:rPr lang="en-US" b="0" i="0" dirty="0">
                <a:solidFill>
                  <a:srgbClr val="000000"/>
                </a:solidFill>
                <a:effectLst/>
                <a:latin typeface="inter-regular"/>
              </a:rPr>
              <a:t>[] get(){  </a:t>
            </a:r>
          </a:p>
          <a:p>
            <a:pPr marL="0" indent="0" algn="just">
              <a:buNone/>
            </a:pPr>
            <a:r>
              <a:rPr lang="en-US" b="1" i="0" dirty="0">
                <a:solidFill>
                  <a:srgbClr val="006699"/>
                </a:solidFill>
                <a:effectLst/>
                <a:latin typeface="inter-regular"/>
              </a:rPr>
              <a:t>return</a:t>
            </a:r>
            <a:r>
              <a:rPr lang="en-US" b="0" i="0" dirty="0">
                <a:solidFill>
                  <a:srgbClr val="000000"/>
                </a:solidFill>
                <a:effectLst/>
                <a:latin typeface="inter-regular"/>
              </a:rPr>
              <a:t> </a:t>
            </a:r>
            <a:r>
              <a:rPr lang="en-US" b="1" i="0" dirty="0">
                <a:solidFill>
                  <a:srgbClr val="006699"/>
                </a:solidFill>
                <a:effectLst/>
                <a:latin typeface="inter-regular"/>
              </a:rPr>
              <a:t>new</a:t>
            </a:r>
            <a:r>
              <a:rPr lang="en-US" b="0" i="0" dirty="0">
                <a:solidFill>
                  <a:srgbClr val="000000"/>
                </a:solidFill>
                <a:effectLst/>
                <a:latin typeface="inter-regular"/>
              </a:rPr>
              <a:t> </a:t>
            </a:r>
            <a:r>
              <a:rPr lang="en-US" b="1" i="0" dirty="0">
                <a:solidFill>
                  <a:srgbClr val="006699"/>
                </a:solidFill>
                <a:effectLst/>
                <a:latin typeface="inter-regular"/>
              </a:rPr>
              <a:t>int</a:t>
            </a:r>
            <a:r>
              <a:rPr lang="en-US" b="0" i="0" dirty="0">
                <a:solidFill>
                  <a:srgbClr val="000000"/>
                </a:solidFill>
                <a:effectLst/>
                <a:latin typeface="inter-regular"/>
              </a:rPr>
              <a:t>[]{</a:t>
            </a:r>
            <a:r>
              <a:rPr lang="en-US" b="0" i="0" dirty="0">
                <a:solidFill>
                  <a:srgbClr val="C00000"/>
                </a:solidFill>
                <a:effectLst/>
                <a:latin typeface="inter-regular"/>
              </a:rPr>
              <a:t>10</a:t>
            </a:r>
            <a:r>
              <a:rPr lang="en-US" b="0" i="0" dirty="0">
                <a:solidFill>
                  <a:srgbClr val="000000"/>
                </a:solidFill>
                <a:effectLst/>
                <a:latin typeface="inter-regular"/>
              </a:rPr>
              <a:t>,</a:t>
            </a:r>
            <a:r>
              <a:rPr lang="en-US" b="0" i="0" dirty="0">
                <a:solidFill>
                  <a:srgbClr val="C00000"/>
                </a:solidFill>
                <a:effectLst/>
                <a:latin typeface="inter-regular"/>
              </a:rPr>
              <a:t>30</a:t>
            </a:r>
            <a:r>
              <a:rPr lang="en-US" b="0" i="0" dirty="0">
                <a:solidFill>
                  <a:srgbClr val="000000"/>
                </a:solidFill>
                <a:effectLst/>
                <a:latin typeface="inter-regular"/>
              </a:rPr>
              <a:t>,</a:t>
            </a:r>
            <a:r>
              <a:rPr lang="en-US" b="0" i="0" dirty="0">
                <a:solidFill>
                  <a:srgbClr val="C00000"/>
                </a:solidFill>
                <a:effectLst/>
                <a:latin typeface="inter-regular"/>
              </a:rPr>
              <a:t>50</a:t>
            </a:r>
            <a:r>
              <a:rPr lang="en-US" b="0" i="0" dirty="0">
                <a:solidFill>
                  <a:srgbClr val="000000"/>
                </a:solidFill>
                <a:effectLst/>
                <a:latin typeface="inter-regular"/>
              </a:rPr>
              <a:t>,</a:t>
            </a:r>
            <a:r>
              <a:rPr lang="en-US" b="0" i="0" dirty="0">
                <a:solidFill>
                  <a:srgbClr val="C00000"/>
                </a:solidFill>
                <a:effectLst/>
                <a:latin typeface="inter-regular"/>
              </a:rPr>
              <a:t>90</a:t>
            </a:r>
            <a:r>
              <a:rPr lang="en-US" b="0" i="0" dirty="0">
                <a:solidFill>
                  <a:srgbClr val="000000"/>
                </a:solidFill>
                <a:effectLst/>
                <a:latin typeface="inter-regular"/>
              </a:rPr>
              <a:t>,</a:t>
            </a:r>
            <a:r>
              <a:rPr lang="en-US" b="0" i="0" dirty="0">
                <a:solidFill>
                  <a:srgbClr val="C00000"/>
                </a:solidFill>
                <a:effectLst/>
                <a:latin typeface="inter-regular"/>
              </a:rPr>
              <a:t>60</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p>
          <a:p>
            <a:pPr marL="0" indent="0" algn="just">
              <a:buNone/>
            </a:pPr>
            <a:r>
              <a:rPr lang="en-US" b="0" i="0" dirty="0">
                <a:solidFill>
                  <a:srgbClr val="008200"/>
                </a:solidFill>
                <a:effectLst/>
                <a:latin typeface="inter-regular"/>
              </a:rPr>
              <a:t>//calling method which returns an array</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arr</a:t>
            </a:r>
            <a:r>
              <a:rPr lang="en-US" b="0" i="0" dirty="0">
                <a:solidFill>
                  <a:srgbClr val="000000"/>
                </a:solidFill>
                <a:effectLst/>
                <a:latin typeface="inter-regular"/>
              </a:rPr>
              <a:t>[]=get();  </a:t>
            </a:r>
          </a:p>
          <a:p>
            <a:pPr marL="0" indent="0" algn="just">
              <a:buNone/>
            </a:pPr>
            <a:r>
              <a:rPr lang="en-US" b="0" i="0" dirty="0">
                <a:solidFill>
                  <a:srgbClr val="008200"/>
                </a:solidFill>
                <a:effectLst/>
                <a:latin typeface="inter-regular"/>
              </a:rPr>
              <a:t>//printing the values of an array</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for</a:t>
            </a:r>
            <a:r>
              <a:rPr lang="en-US" b="0" i="0" dirty="0">
                <a:solidFill>
                  <a:srgbClr val="000000"/>
                </a:solidFill>
                <a:effectLst/>
                <a:latin typeface="inter-regular"/>
              </a:rPr>
              <a:t>(</a:t>
            </a:r>
            <a:r>
              <a:rPr lang="en-US" b="1" i="0" dirty="0">
                <a:solidFill>
                  <a:srgbClr val="006699"/>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i</a:t>
            </a:r>
            <a:r>
              <a:rPr lang="en-US" b="0" i="0" dirty="0">
                <a:solidFill>
                  <a:srgbClr val="000000"/>
                </a:solidFill>
                <a:effectLst/>
                <a:latin typeface="inter-regular"/>
              </a:rPr>
              <a:t>=</a:t>
            </a:r>
            <a:r>
              <a:rPr lang="en-US" b="0" i="0" dirty="0">
                <a:solidFill>
                  <a:srgbClr val="C00000"/>
                </a:solidFill>
                <a:effectLst/>
                <a:latin typeface="inter-regular"/>
              </a:rPr>
              <a:t>0</a:t>
            </a:r>
            <a:r>
              <a:rPr lang="en-US" b="0" i="0" dirty="0">
                <a:solidFill>
                  <a:srgbClr val="000000"/>
                </a:solidFill>
                <a:effectLst/>
                <a:latin typeface="inter-regular"/>
              </a:rPr>
              <a:t>;i&lt;</a:t>
            </a:r>
            <a:r>
              <a:rPr lang="en-US" b="0" i="0" dirty="0" err="1">
                <a:solidFill>
                  <a:srgbClr val="000000"/>
                </a:solidFill>
                <a:effectLst/>
                <a:latin typeface="inter-regular"/>
              </a:rPr>
              <a:t>arr.length;i</a:t>
            </a: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err="1">
                <a:solidFill>
                  <a:srgbClr val="000000"/>
                </a:solidFill>
                <a:effectLst/>
                <a:latin typeface="inter-regular"/>
              </a:rPr>
              <a:t>arr</a:t>
            </a:r>
            <a:r>
              <a:rPr lang="en-US" b="0" i="0" dirty="0">
                <a:solidFill>
                  <a:srgbClr val="000000"/>
                </a:solidFill>
                <a:effectLst/>
                <a:latin typeface="inter-regular"/>
              </a:rPr>
              <a:t>[</a:t>
            </a:r>
            <a:r>
              <a:rPr lang="en-US" b="0" i="0" dirty="0" err="1">
                <a:solidFill>
                  <a:srgbClr val="000000"/>
                </a:solidFill>
                <a:effectLst/>
                <a:latin typeface="inter-regular"/>
              </a:rPr>
              <a:t>i</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buNone/>
            </a:pPr>
            <a:endParaRPr lang="en-IN" dirty="0"/>
          </a:p>
        </p:txBody>
      </p:sp>
      <p:sp>
        <p:nvSpPr>
          <p:cNvPr id="4" name="Text Placeholder 3">
            <a:extLst>
              <a:ext uri="{FF2B5EF4-FFF2-40B4-BE49-F238E27FC236}">
                <a16:creationId xmlns:a16="http://schemas.microsoft.com/office/drawing/2014/main" id="{9FF72E5F-7A22-4B59-8544-D29F98F049AE}"/>
              </a:ext>
            </a:extLst>
          </p:cNvPr>
          <p:cNvSpPr>
            <a:spLocks noGrp="1"/>
          </p:cNvSpPr>
          <p:nvPr>
            <p:ph type="body" sz="half" idx="2"/>
          </p:nvPr>
        </p:nvSpPr>
        <p:spPr/>
        <p:txBody>
          <a:bodyPr>
            <a:normAutofit lnSpcReduction="10000"/>
          </a:bodyPr>
          <a:lstStyle/>
          <a:p>
            <a:r>
              <a:rPr lang="en-US" dirty="0"/>
              <a:t>Returning Array from the Method</a:t>
            </a:r>
          </a:p>
          <a:p>
            <a:r>
              <a:rPr lang="en-US" dirty="0"/>
              <a:t>We can also return an array from the method in Java.</a:t>
            </a:r>
          </a:p>
          <a:p>
            <a:endParaRPr lang="en-US" dirty="0"/>
          </a:p>
          <a:p>
            <a:r>
              <a:rPr lang="en-US" sz="2000" b="1" dirty="0"/>
              <a:t>Output:</a:t>
            </a:r>
          </a:p>
          <a:p>
            <a:endParaRPr lang="en-US" sz="2000" b="1" dirty="0"/>
          </a:p>
          <a:p>
            <a:r>
              <a:rPr lang="en-US" sz="2000" b="1" dirty="0"/>
              <a:t>10</a:t>
            </a:r>
          </a:p>
          <a:p>
            <a:r>
              <a:rPr lang="en-US" sz="2000" b="1" dirty="0"/>
              <a:t>30</a:t>
            </a:r>
          </a:p>
          <a:p>
            <a:r>
              <a:rPr lang="en-US" sz="2000" b="1" dirty="0"/>
              <a:t>50</a:t>
            </a:r>
          </a:p>
          <a:p>
            <a:r>
              <a:rPr lang="en-US" sz="2000" b="1" dirty="0"/>
              <a:t>90</a:t>
            </a:r>
          </a:p>
          <a:p>
            <a:r>
              <a:rPr lang="en-US" sz="2000" b="1" dirty="0"/>
              <a:t>60</a:t>
            </a:r>
            <a:endParaRPr lang="en-IN" sz="2000" b="1" dirty="0"/>
          </a:p>
        </p:txBody>
      </p:sp>
    </p:spTree>
    <p:extLst>
      <p:ext uri="{BB962C8B-B14F-4D97-AF65-F5344CB8AC3E}">
        <p14:creationId xmlns:p14="http://schemas.microsoft.com/office/powerpoint/2010/main" val="1068903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F5A0B-33D2-44ED-809C-D68681808D0D}"/>
              </a:ext>
            </a:extLst>
          </p:cNvPr>
          <p:cNvSpPr>
            <a:spLocks noGrp="1"/>
          </p:cNvSpPr>
          <p:nvPr>
            <p:ph type="title"/>
          </p:nvPr>
        </p:nvSpPr>
        <p:spPr>
          <a:xfrm>
            <a:off x="212036" y="457200"/>
            <a:ext cx="4559990" cy="1600200"/>
          </a:xfrm>
        </p:spPr>
        <p:txBody>
          <a:bodyPr>
            <a:noAutofit/>
          </a:bodyPr>
          <a:lstStyle/>
          <a:p>
            <a:r>
              <a:rPr lang="en-US" sz="2000" b="0" i="0" dirty="0">
                <a:solidFill>
                  <a:srgbClr val="610B38"/>
                </a:solidFill>
                <a:effectLst/>
                <a:latin typeface="erdana"/>
              </a:rPr>
              <a:t>Multidimensional Array in Java</a:t>
            </a:r>
            <a:br>
              <a:rPr lang="en-US" sz="2000" b="0" i="0" dirty="0">
                <a:solidFill>
                  <a:srgbClr val="610B38"/>
                </a:solidFill>
                <a:effectLst/>
                <a:latin typeface="erdana"/>
              </a:rPr>
            </a:br>
            <a:r>
              <a:rPr lang="en-US" sz="2000" b="0" i="0" dirty="0">
                <a:solidFill>
                  <a:srgbClr val="333333"/>
                </a:solidFill>
                <a:effectLst/>
                <a:latin typeface="inter-regular"/>
              </a:rPr>
              <a:t>In such case, data is stored in row and column-based index (also known as matrix form). </a:t>
            </a:r>
            <a:r>
              <a:rPr lang="en-US" sz="2000" b="1" i="0" dirty="0">
                <a:solidFill>
                  <a:srgbClr val="333333"/>
                </a:solidFill>
                <a:effectLst/>
                <a:latin typeface="inter-bold"/>
              </a:rPr>
              <a:t>Syntax to Declare Multidimensional Array in Java</a:t>
            </a:r>
            <a:br>
              <a:rPr lang="en-US" sz="2000" b="0" i="0" dirty="0">
                <a:solidFill>
                  <a:srgbClr val="333333"/>
                </a:solidFill>
                <a:effectLst/>
                <a:latin typeface="inter-regular"/>
              </a:rPr>
            </a:br>
            <a:endParaRPr lang="en-IN" sz="2000" dirty="0"/>
          </a:p>
        </p:txBody>
      </p:sp>
      <p:sp>
        <p:nvSpPr>
          <p:cNvPr id="3" name="Content Placeholder 2">
            <a:extLst>
              <a:ext uri="{FF2B5EF4-FFF2-40B4-BE49-F238E27FC236}">
                <a16:creationId xmlns:a16="http://schemas.microsoft.com/office/drawing/2014/main" id="{5DC8F0E4-48C5-419A-B9F5-3950C00489C4}"/>
              </a:ext>
            </a:extLst>
          </p:cNvPr>
          <p:cNvSpPr>
            <a:spLocks noGrp="1"/>
          </p:cNvSpPr>
          <p:nvPr>
            <p:ph idx="1"/>
          </p:nvPr>
        </p:nvSpPr>
        <p:spPr>
          <a:xfrm>
            <a:off x="4903304" y="265043"/>
            <a:ext cx="6452084" cy="5596007"/>
          </a:xfrm>
        </p:spPr>
        <p:txBody>
          <a:bodyPr>
            <a:normAutofit fontScale="92500"/>
          </a:bodyPr>
          <a:lstStyle/>
          <a:p>
            <a:pPr marL="0" indent="0">
              <a:buNone/>
            </a:pPr>
            <a:r>
              <a:rPr lang="en-US" sz="2400" b="1" i="0" dirty="0">
                <a:solidFill>
                  <a:srgbClr val="333333"/>
                </a:solidFill>
                <a:effectLst/>
                <a:latin typeface="inter-bold"/>
              </a:rPr>
              <a:t>Example to instantiate Multidimensional Array in Java</a:t>
            </a:r>
            <a:endParaRPr lang="en-US" sz="2400" b="0" i="0" dirty="0">
              <a:solidFill>
                <a:srgbClr val="333333"/>
              </a:solidFill>
              <a:effectLst/>
              <a:latin typeface="inter-regular"/>
            </a:endParaRPr>
          </a:p>
          <a:p>
            <a:pPr marL="0" indent="0">
              <a:buNone/>
            </a:pPr>
            <a:r>
              <a:rPr lang="en-US" sz="2400" b="1" i="0" dirty="0">
                <a:solidFill>
                  <a:srgbClr val="006699"/>
                </a:solidFill>
                <a:effectLst/>
                <a:latin typeface="inter-regular"/>
              </a:rPr>
              <a:t>int</a:t>
            </a:r>
            <a:r>
              <a:rPr lang="en-US" sz="2400" b="0" i="0" dirty="0">
                <a:solidFill>
                  <a:srgbClr val="000000"/>
                </a:solidFill>
                <a:effectLst/>
                <a:latin typeface="inter-regular"/>
              </a:rPr>
              <a:t>[][] </a:t>
            </a:r>
            <a:r>
              <a:rPr lang="en-US" sz="2400" b="0" i="0" dirty="0" err="1">
                <a:solidFill>
                  <a:srgbClr val="000000"/>
                </a:solidFill>
                <a:effectLst/>
                <a:latin typeface="inter-regular"/>
              </a:rPr>
              <a:t>arr</a:t>
            </a:r>
            <a:r>
              <a:rPr lang="en-US" sz="2400" b="0" i="0" dirty="0">
                <a:solidFill>
                  <a:srgbClr val="000000"/>
                </a:solidFill>
                <a:effectLst/>
                <a:latin typeface="inter-regular"/>
              </a:rPr>
              <a:t>=</a:t>
            </a:r>
            <a:r>
              <a:rPr lang="en-US" sz="2400" b="1" i="0" dirty="0">
                <a:solidFill>
                  <a:srgbClr val="006699"/>
                </a:solidFill>
                <a:effectLst/>
                <a:latin typeface="inter-regular"/>
              </a:rPr>
              <a:t>new</a:t>
            </a:r>
            <a:r>
              <a:rPr lang="en-US" sz="2400" b="0" i="0" dirty="0">
                <a:solidFill>
                  <a:srgbClr val="000000"/>
                </a:solidFill>
                <a:effectLst/>
                <a:latin typeface="inter-regular"/>
              </a:rPr>
              <a:t> </a:t>
            </a:r>
            <a:r>
              <a:rPr lang="en-US" sz="2400" b="1" i="0" dirty="0">
                <a:solidFill>
                  <a:srgbClr val="006699"/>
                </a:solidFill>
                <a:effectLst/>
                <a:latin typeface="inter-regular"/>
              </a:rPr>
              <a:t>int</a:t>
            </a:r>
            <a:r>
              <a:rPr lang="en-US" sz="2400" b="0" i="0" dirty="0">
                <a:solidFill>
                  <a:srgbClr val="000000"/>
                </a:solidFill>
                <a:effectLst/>
                <a:latin typeface="inter-regular"/>
              </a:rPr>
              <a:t>[</a:t>
            </a:r>
            <a:r>
              <a:rPr lang="en-US" sz="2400" b="0" i="0" dirty="0">
                <a:solidFill>
                  <a:srgbClr val="C00000"/>
                </a:solidFill>
                <a:effectLst/>
                <a:latin typeface="inter-regular"/>
              </a:rPr>
              <a:t>3</a:t>
            </a:r>
            <a:r>
              <a:rPr lang="en-US" sz="2400" b="0" i="0" dirty="0">
                <a:solidFill>
                  <a:srgbClr val="000000"/>
                </a:solidFill>
                <a:effectLst/>
                <a:latin typeface="inter-regular"/>
              </a:rPr>
              <a:t>][</a:t>
            </a:r>
            <a:r>
              <a:rPr lang="en-US" sz="2400" b="0" i="0" dirty="0">
                <a:solidFill>
                  <a:srgbClr val="C00000"/>
                </a:solidFill>
                <a:effectLst/>
                <a:latin typeface="inter-regular"/>
              </a:rPr>
              <a:t>3</a:t>
            </a:r>
            <a:r>
              <a:rPr lang="en-US" sz="2400" b="0" i="0" dirty="0">
                <a:solidFill>
                  <a:srgbClr val="000000"/>
                </a:solidFill>
                <a:effectLst/>
                <a:latin typeface="inter-regular"/>
              </a:rPr>
              <a:t>];</a:t>
            </a:r>
            <a:r>
              <a:rPr lang="en-US" sz="2400" b="0" i="0" dirty="0">
                <a:solidFill>
                  <a:srgbClr val="008200"/>
                </a:solidFill>
                <a:effectLst/>
                <a:latin typeface="inter-regular"/>
              </a:rPr>
              <a:t>//3 row and 3 column</a:t>
            </a:r>
            <a:r>
              <a:rPr lang="en-US" sz="2400" b="0" i="0" dirty="0">
                <a:solidFill>
                  <a:srgbClr val="000000"/>
                </a:solidFill>
                <a:effectLst/>
                <a:latin typeface="inter-regular"/>
              </a:rPr>
              <a:t>  </a:t>
            </a:r>
          </a:p>
          <a:p>
            <a:pPr marL="0" indent="0">
              <a:buNone/>
            </a:pPr>
            <a:endParaRPr lang="en-US" sz="2400" b="0" i="0" dirty="0">
              <a:solidFill>
                <a:srgbClr val="000000"/>
              </a:solidFill>
              <a:effectLst/>
              <a:latin typeface="inter-regular"/>
            </a:endParaRPr>
          </a:p>
          <a:p>
            <a:pPr marL="0" indent="0">
              <a:buNone/>
            </a:pPr>
            <a:r>
              <a:rPr lang="en-IN" sz="2400" dirty="0"/>
              <a:t>Example to initialize Multidimensional Array in Java</a:t>
            </a:r>
          </a:p>
          <a:p>
            <a:pPr marL="0" indent="0">
              <a:buNone/>
            </a:pPr>
            <a:r>
              <a:rPr lang="en-IN" sz="2400" dirty="0" err="1"/>
              <a:t>arr</a:t>
            </a:r>
            <a:r>
              <a:rPr lang="en-IN" sz="2400" dirty="0"/>
              <a:t>[0][0]=1;  </a:t>
            </a:r>
          </a:p>
          <a:p>
            <a:pPr marL="0" indent="0">
              <a:buNone/>
            </a:pPr>
            <a:r>
              <a:rPr lang="en-IN" sz="2400" dirty="0" err="1"/>
              <a:t>arr</a:t>
            </a:r>
            <a:r>
              <a:rPr lang="en-IN" sz="2400" dirty="0"/>
              <a:t>[0][1]=2;  </a:t>
            </a:r>
          </a:p>
          <a:p>
            <a:pPr marL="0" indent="0">
              <a:buNone/>
            </a:pPr>
            <a:r>
              <a:rPr lang="en-IN" sz="2400" dirty="0" err="1"/>
              <a:t>arr</a:t>
            </a:r>
            <a:r>
              <a:rPr lang="en-IN" sz="2400" dirty="0"/>
              <a:t>[0][2]=3;  </a:t>
            </a:r>
          </a:p>
          <a:p>
            <a:pPr marL="0" indent="0">
              <a:buNone/>
            </a:pPr>
            <a:r>
              <a:rPr lang="en-IN" sz="2400" dirty="0" err="1"/>
              <a:t>arr</a:t>
            </a:r>
            <a:r>
              <a:rPr lang="en-IN" sz="2400" dirty="0"/>
              <a:t>[1][0]=4;  </a:t>
            </a:r>
          </a:p>
          <a:p>
            <a:pPr marL="0" indent="0">
              <a:buNone/>
            </a:pPr>
            <a:r>
              <a:rPr lang="en-IN" sz="2400" dirty="0" err="1"/>
              <a:t>arr</a:t>
            </a:r>
            <a:r>
              <a:rPr lang="en-IN" sz="2400" dirty="0"/>
              <a:t>[1][1]=5;  </a:t>
            </a:r>
          </a:p>
          <a:p>
            <a:pPr marL="0" indent="0">
              <a:buNone/>
            </a:pPr>
            <a:r>
              <a:rPr lang="en-IN" sz="2400" dirty="0" err="1"/>
              <a:t>arr</a:t>
            </a:r>
            <a:r>
              <a:rPr lang="en-IN" sz="2400" dirty="0"/>
              <a:t>[1][2]=6;  </a:t>
            </a:r>
          </a:p>
          <a:p>
            <a:pPr marL="0" indent="0">
              <a:buNone/>
            </a:pPr>
            <a:r>
              <a:rPr lang="en-IN" sz="2400" dirty="0" err="1"/>
              <a:t>arr</a:t>
            </a:r>
            <a:r>
              <a:rPr lang="en-IN" sz="2400" dirty="0"/>
              <a:t>[2][0]=7;  </a:t>
            </a:r>
          </a:p>
          <a:p>
            <a:pPr marL="0" indent="0">
              <a:buNone/>
            </a:pPr>
            <a:r>
              <a:rPr lang="en-IN" sz="2400" dirty="0" err="1"/>
              <a:t>arr</a:t>
            </a:r>
            <a:r>
              <a:rPr lang="en-IN" sz="2400" dirty="0"/>
              <a:t>[2][1]=8;  </a:t>
            </a:r>
          </a:p>
          <a:p>
            <a:pPr marL="0" indent="0">
              <a:buNone/>
            </a:pPr>
            <a:r>
              <a:rPr lang="en-IN" sz="2400" dirty="0" err="1"/>
              <a:t>arr</a:t>
            </a:r>
            <a:r>
              <a:rPr lang="en-IN" sz="2400" dirty="0"/>
              <a:t>[2][2]=9; </a:t>
            </a:r>
          </a:p>
        </p:txBody>
      </p:sp>
      <p:sp>
        <p:nvSpPr>
          <p:cNvPr id="4" name="Text Placeholder 3">
            <a:extLst>
              <a:ext uri="{FF2B5EF4-FFF2-40B4-BE49-F238E27FC236}">
                <a16:creationId xmlns:a16="http://schemas.microsoft.com/office/drawing/2014/main" id="{2F750116-BF30-428E-BC3A-D4C603B5318E}"/>
              </a:ext>
            </a:extLst>
          </p:cNvPr>
          <p:cNvSpPr>
            <a:spLocks noGrp="1"/>
          </p:cNvSpPr>
          <p:nvPr>
            <p:ph type="body" sz="half" idx="2"/>
          </p:nvPr>
        </p:nvSpPr>
        <p:spPr/>
        <p:txBody>
          <a:bodyPr/>
          <a:lstStyle/>
          <a:p>
            <a:r>
              <a:rPr lang="en-IN" dirty="0" err="1"/>
              <a:t>dataType</a:t>
            </a:r>
            <a:r>
              <a:rPr lang="en-IN" dirty="0"/>
              <a:t>[][] </a:t>
            </a:r>
            <a:r>
              <a:rPr lang="en-IN" dirty="0" err="1"/>
              <a:t>arrayRefVar</a:t>
            </a:r>
            <a:r>
              <a:rPr lang="en-IN" dirty="0"/>
              <a:t>; (or)  </a:t>
            </a:r>
          </a:p>
          <a:p>
            <a:r>
              <a:rPr lang="en-IN" dirty="0" err="1"/>
              <a:t>dataType</a:t>
            </a:r>
            <a:r>
              <a:rPr lang="en-IN" dirty="0"/>
              <a:t> [][]</a:t>
            </a:r>
            <a:r>
              <a:rPr lang="en-IN" dirty="0" err="1"/>
              <a:t>arrayRefVar</a:t>
            </a:r>
            <a:r>
              <a:rPr lang="en-IN" dirty="0"/>
              <a:t>; (or)  </a:t>
            </a:r>
          </a:p>
          <a:p>
            <a:r>
              <a:rPr lang="en-IN" dirty="0" err="1"/>
              <a:t>dataType</a:t>
            </a:r>
            <a:r>
              <a:rPr lang="en-IN" dirty="0"/>
              <a:t> </a:t>
            </a:r>
            <a:r>
              <a:rPr lang="en-IN" dirty="0" err="1"/>
              <a:t>arrayRefVar</a:t>
            </a:r>
            <a:r>
              <a:rPr lang="en-IN" dirty="0"/>
              <a:t>[][]; (or)  </a:t>
            </a:r>
          </a:p>
          <a:p>
            <a:r>
              <a:rPr lang="en-IN" dirty="0" err="1"/>
              <a:t>dataType</a:t>
            </a:r>
            <a:r>
              <a:rPr lang="en-IN" dirty="0"/>
              <a:t> []</a:t>
            </a:r>
            <a:r>
              <a:rPr lang="en-IN" dirty="0" err="1"/>
              <a:t>arrayRefVar</a:t>
            </a:r>
            <a:r>
              <a:rPr lang="en-IN" dirty="0"/>
              <a:t>[]; </a:t>
            </a:r>
          </a:p>
        </p:txBody>
      </p:sp>
    </p:spTree>
    <p:extLst>
      <p:ext uri="{BB962C8B-B14F-4D97-AF65-F5344CB8AC3E}">
        <p14:creationId xmlns:p14="http://schemas.microsoft.com/office/powerpoint/2010/main" val="1660387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F9DE-31A9-446E-B7D1-C41767BE5D1F}"/>
              </a:ext>
            </a:extLst>
          </p:cNvPr>
          <p:cNvSpPr>
            <a:spLocks noGrp="1"/>
          </p:cNvSpPr>
          <p:nvPr>
            <p:ph type="title"/>
          </p:nvPr>
        </p:nvSpPr>
        <p:spPr>
          <a:xfrm>
            <a:off x="132522" y="-1"/>
            <a:ext cx="2981739" cy="4214191"/>
          </a:xfrm>
        </p:spPr>
        <p:txBody>
          <a:bodyPr>
            <a:noAutofit/>
          </a:bodyPr>
          <a:lstStyle/>
          <a:p>
            <a:r>
              <a:rPr lang="en-US" sz="2400" b="1" dirty="0"/>
              <a:t>Example of Multidimensional Java Array. declare, instantiate, initialize and print the 2Dimensional array.</a:t>
            </a:r>
            <a:endParaRPr lang="en-IN" sz="2400" b="1" dirty="0"/>
          </a:p>
        </p:txBody>
      </p:sp>
      <p:sp>
        <p:nvSpPr>
          <p:cNvPr id="3" name="Content Placeholder 2">
            <a:extLst>
              <a:ext uri="{FF2B5EF4-FFF2-40B4-BE49-F238E27FC236}">
                <a16:creationId xmlns:a16="http://schemas.microsoft.com/office/drawing/2014/main" id="{A1E4B985-50FC-4AF7-9312-CC139FC9DED3}"/>
              </a:ext>
            </a:extLst>
          </p:cNvPr>
          <p:cNvSpPr>
            <a:spLocks noGrp="1"/>
          </p:cNvSpPr>
          <p:nvPr>
            <p:ph idx="1"/>
          </p:nvPr>
        </p:nvSpPr>
        <p:spPr>
          <a:xfrm>
            <a:off x="3644349" y="106017"/>
            <a:ext cx="7711040" cy="6573079"/>
          </a:xfrm>
        </p:spPr>
        <p:txBody>
          <a:bodyPr>
            <a:normAutofit/>
          </a:bodyPr>
          <a:lstStyle/>
          <a:p>
            <a:pPr marL="0" indent="0" algn="just">
              <a:buNone/>
            </a:pPr>
            <a:r>
              <a:rPr lang="en-IN" sz="2000" b="0" i="0" dirty="0">
                <a:solidFill>
                  <a:srgbClr val="008200"/>
                </a:solidFill>
                <a:effectLst/>
                <a:latin typeface="inter-regular"/>
              </a:rPr>
              <a:t>//Java Program to illustrate the use of multidimensional array</a:t>
            </a:r>
            <a:r>
              <a:rPr lang="en-IN" sz="2000" b="0" i="0" dirty="0">
                <a:solidFill>
                  <a:srgbClr val="000000"/>
                </a:solidFill>
                <a:effectLst/>
                <a:latin typeface="inter-regular"/>
              </a:rPr>
              <a:t>  </a:t>
            </a:r>
          </a:p>
          <a:p>
            <a:pPr marL="0" indent="0" algn="just">
              <a:buNone/>
            </a:pPr>
            <a:r>
              <a:rPr lang="en-IN" sz="2000" b="1" i="0" dirty="0">
                <a:solidFill>
                  <a:srgbClr val="006699"/>
                </a:solidFill>
                <a:effectLst/>
                <a:latin typeface="inter-regular"/>
              </a:rPr>
              <a:t>class</a:t>
            </a:r>
            <a:r>
              <a:rPr lang="en-IN" sz="2000" b="0" i="0" dirty="0">
                <a:solidFill>
                  <a:srgbClr val="000000"/>
                </a:solidFill>
                <a:effectLst/>
                <a:latin typeface="inter-regular"/>
              </a:rPr>
              <a:t> Testarray3{  </a:t>
            </a:r>
          </a:p>
          <a:p>
            <a:pPr marL="0" indent="0" algn="just">
              <a:buNone/>
            </a:pPr>
            <a:r>
              <a:rPr lang="en-IN" sz="2000" b="1" i="0" dirty="0">
                <a:solidFill>
                  <a:srgbClr val="006699"/>
                </a:solidFill>
                <a:effectLst/>
                <a:latin typeface="inter-regular"/>
              </a:rPr>
              <a:t>public</a:t>
            </a:r>
            <a:r>
              <a:rPr lang="en-IN" sz="2000" b="0" i="0" dirty="0">
                <a:solidFill>
                  <a:srgbClr val="000000"/>
                </a:solidFill>
                <a:effectLst/>
                <a:latin typeface="inter-regular"/>
              </a:rPr>
              <a:t> </a:t>
            </a:r>
            <a:r>
              <a:rPr lang="en-IN" sz="2000" b="1" i="0" dirty="0">
                <a:solidFill>
                  <a:srgbClr val="006699"/>
                </a:solidFill>
                <a:effectLst/>
                <a:latin typeface="inter-regular"/>
              </a:rPr>
              <a:t>static</a:t>
            </a:r>
            <a:r>
              <a:rPr lang="en-IN" sz="2000" b="0" i="0" dirty="0">
                <a:solidFill>
                  <a:srgbClr val="000000"/>
                </a:solidFill>
                <a:effectLst/>
                <a:latin typeface="inter-regular"/>
              </a:rPr>
              <a:t> </a:t>
            </a:r>
            <a:r>
              <a:rPr lang="en-IN" sz="2000" b="1" i="0" dirty="0">
                <a:solidFill>
                  <a:srgbClr val="006699"/>
                </a:solidFill>
                <a:effectLst/>
                <a:latin typeface="inter-regular"/>
              </a:rPr>
              <a:t>void</a:t>
            </a:r>
            <a:r>
              <a:rPr lang="en-IN" sz="2000" b="0" i="0" dirty="0">
                <a:solidFill>
                  <a:srgbClr val="000000"/>
                </a:solidFill>
                <a:effectLst/>
                <a:latin typeface="inter-regular"/>
              </a:rPr>
              <a:t> main(String </a:t>
            </a:r>
            <a:r>
              <a:rPr lang="en-IN" sz="2000" b="0" i="0" dirty="0" err="1">
                <a:solidFill>
                  <a:srgbClr val="000000"/>
                </a:solidFill>
                <a:effectLst/>
                <a:latin typeface="inter-regular"/>
              </a:rPr>
              <a:t>args</a:t>
            </a:r>
            <a:r>
              <a:rPr lang="en-IN" sz="2000" b="0" i="0" dirty="0">
                <a:solidFill>
                  <a:srgbClr val="000000"/>
                </a:solidFill>
                <a:effectLst/>
                <a:latin typeface="inter-regular"/>
              </a:rPr>
              <a:t>[]){  </a:t>
            </a:r>
          </a:p>
          <a:p>
            <a:pPr marL="0" indent="0" algn="just">
              <a:buNone/>
            </a:pPr>
            <a:r>
              <a:rPr lang="en-IN" sz="2000" b="0" i="0" dirty="0">
                <a:solidFill>
                  <a:srgbClr val="008200"/>
                </a:solidFill>
                <a:effectLst/>
                <a:latin typeface="inter-regular"/>
              </a:rPr>
              <a:t>//declaring and initializing 2D array</a:t>
            </a:r>
            <a:r>
              <a:rPr lang="en-IN" sz="2000" b="0" i="0" dirty="0">
                <a:solidFill>
                  <a:srgbClr val="000000"/>
                </a:solidFill>
                <a:effectLst/>
                <a:latin typeface="inter-regular"/>
              </a:rPr>
              <a:t>  </a:t>
            </a:r>
          </a:p>
          <a:p>
            <a:pPr marL="0" indent="0" algn="just">
              <a:buNone/>
            </a:pPr>
            <a:r>
              <a:rPr lang="en-IN" sz="2000" b="1" i="0" dirty="0">
                <a:solidFill>
                  <a:srgbClr val="006699"/>
                </a:solidFill>
                <a:effectLst/>
                <a:latin typeface="inter-regular"/>
              </a:rPr>
              <a:t>int</a:t>
            </a:r>
            <a:r>
              <a:rPr lang="en-IN" sz="2000" b="0" i="0" dirty="0">
                <a:solidFill>
                  <a:srgbClr val="000000"/>
                </a:solidFill>
                <a:effectLst/>
                <a:latin typeface="inter-regular"/>
              </a:rPr>
              <a:t> </a:t>
            </a:r>
            <a:r>
              <a:rPr lang="en-IN" sz="2000" b="0" i="0" dirty="0" err="1">
                <a:solidFill>
                  <a:srgbClr val="000000"/>
                </a:solidFill>
                <a:effectLst/>
                <a:latin typeface="inter-regular"/>
              </a:rPr>
              <a:t>arr</a:t>
            </a:r>
            <a:r>
              <a:rPr lang="en-IN" sz="2000" b="0" i="0" dirty="0">
                <a:solidFill>
                  <a:srgbClr val="000000"/>
                </a:solidFill>
                <a:effectLst/>
                <a:latin typeface="inter-regular"/>
              </a:rPr>
              <a:t>[][]={{</a:t>
            </a:r>
            <a:r>
              <a:rPr lang="en-IN" sz="2000" b="0" i="0" dirty="0">
                <a:solidFill>
                  <a:srgbClr val="C00000"/>
                </a:solidFill>
                <a:effectLst/>
                <a:latin typeface="inter-regular"/>
              </a:rPr>
              <a:t>1</a:t>
            </a:r>
            <a:r>
              <a:rPr lang="en-IN" sz="2000" b="0" i="0" dirty="0">
                <a:solidFill>
                  <a:srgbClr val="000000"/>
                </a:solidFill>
                <a:effectLst/>
                <a:latin typeface="inter-regular"/>
              </a:rPr>
              <a:t>,</a:t>
            </a:r>
            <a:r>
              <a:rPr lang="en-IN" sz="2000" b="0" i="0" dirty="0">
                <a:solidFill>
                  <a:srgbClr val="C00000"/>
                </a:solidFill>
                <a:effectLst/>
                <a:latin typeface="inter-regular"/>
              </a:rPr>
              <a:t>2</a:t>
            </a:r>
            <a:r>
              <a:rPr lang="en-IN" sz="2000" b="0" i="0" dirty="0">
                <a:solidFill>
                  <a:srgbClr val="000000"/>
                </a:solidFill>
                <a:effectLst/>
                <a:latin typeface="inter-regular"/>
              </a:rPr>
              <a:t>,</a:t>
            </a:r>
            <a:r>
              <a:rPr lang="en-IN" sz="2000" b="0" i="0" dirty="0">
                <a:solidFill>
                  <a:srgbClr val="C00000"/>
                </a:solidFill>
                <a:effectLst/>
                <a:latin typeface="inter-regular"/>
              </a:rPr>
              <a:t>3</a:t>
            </a:r>
            <a:r>
              <a:rPr lang="en-IN" sz="2000" b="0" i="0" dirty="0">
                <a:solidFill>
                  <a:srgbClr val="000000"/>
                </a:solidFill>
                <a:effectLst/>
                <a:latin typeface="inter-regular"/>
              </a:rPr>
              <a:t>},{</a:t>
            </a:r>
            <a:r>
              <a:rPr lang="en-IN" sz="2000" b="0" i="0" dirty="0">
                <a:solidFill>
                  <a:srgbClr val="C00000"/>
                </a:solidFill>
                <a:effectLst/>
                <a:latin typeface="inter-regular"/>
              </a:rPr>
              <a:t>2</a:t>
            </a:r>
            <a:r>
              <a:rPr lang="en-IN" sz="2000" b="0" i="0" dirty="0">
                <a:solidFill>
                  <a:srgbClr val="000000"/>
                </a:solidFill>
                <a:effectLst/>
                <a:latin typeface="inter-regular"/>
              </a:rPr>
              <a:t>,</a:t>
            </a:r>
            <a:r>
              <a:rPr lang="en-IN" sz="2000" b="0" i="0" dirty="0">
                <a:solidFill>
                  <a:srgbClr val="C00000"/>
                </a:solidFill>
                <a:effectLst/>
                <a:latin typeface="inter-regular"/>
              </a:rPr>
              <a:t>4</a:t>
            </a:r>
            <a:r>
              <a:rPr lang="en-IN" sz="2000" b="0" i="0" dirty="0">
                <a:solidFill>
                  <a:srgbClr val="000000"/>
                </a:solidFill>
                <a:effectLst/>
                <a:latin typeface="inter-regular"/>
              </a:rPr>
              <a:t>,</a:t>
            </a:r>
            <a:r>
              <a:rPr lang="en-IN" sz="2000" b="0" i="0" dirty="0">
                <a:solidFill>
                  <a:srgbClr val="C00000"/>
                </a:solidFill>
                <a:effectLst/>
                <a:latin typeface="inter-regular"/>
              </a:rPr>
              <a:t>5</a:t>
            </a:r>
            <a:r>
              <a:rPr lang="en-IN" sz="2000" b="0" i="0" dirty="0">
                <a:solidFill>
                  <a:srgbClr val="000000"/>
                </a:solidFill>
                <a:effectLst/>
                <a:latin typeface="inter-regular"/>
              </a:rPr>
              <a:t>},{</a:t>
            </a:r>
            <a:r>
              <a:rPr lang="en-IN" sz="2000" b="0" i="0" dirty="0">
                <a:solidFill>
                  <a:srgbClr val="C00000"/>
                </a:solidFill>
                <a:effectLst/>
                <a:latin typeface="inter-regular"/>
              </a:rPr>
              <a:t>4</a:t>
            </a:r>
            <a:r>
              <a:rPr lang="en-IN" sz="2000" b="0" i="0" dirty="0">
                <a:solidFill>
                  <a:srgbClr val="000000"/>
                </a:solidFill>
                <a:effectLst/>
                <a:latin typeface="inter-regular"/>
              </a:rPr>
              <a:t>,</a:t>
            </a:r>
            <a:r>
              <a:rPr lang="en-IN" sz="2000" b="0" i="0" dirty="0">
                <a:solidFill>
                  <a:srgbClr val="C00000"/>
                </a:solidFill>
                <a:effectLst/>
                <a:latin typeface="inter-regular"/>
              </a:rPr>
              <a:t>4</a:t>
            </a:r>
            <a:r>
              <a:rPr lang="en-IN" sz="2000" b="0" i="0" dirty="0">
                <a:solidFill>
                  <a:srgbClr val="000000"/>
                </a:solidFill>
                <a:effectLst/>
                <a:latin typeface="inter-regular"/>
              </a:rPr>
              <a:t>,</a:t>
            </a:r>
            <a:r>
              <a:rPr lang="en-IN" sz="2000" b="0" i="0" dirty="0">
                <a:solidFill>
                  <a:srgbClr val="C00000"/>
                </a:solidFill>
                <a:effectLst/>
                <a:latin typeface="inter-regular"/>
              </a:rPr>
              <a:t>5</a:t>
            </a:r>
            <a:r>
              <a:rPr lang="en-IN" sz="2000" b="0" i="0" dirty="0">
                <a:solidFill>
                  <a:srgbClr val="000000"/>
                </a:solidFill>
                <a:effectLst/>
                <a:latin typeface="inter-regular"/>
              </a:rPr>
              <a:t>}};  </a:t>
            </a:r>
          </a:p>
          <a:p>
            <a:pPr marL="0" indent="0" algn="just">
              <a:buNone/>
            </a:pPr>
            <a:r>
              <a:rPr lang="en-IN" sz="2000" b="0" i="0" dirty="0">
                <a:solidFill>
                  <a:srgbClr val="008200"/>
                </a:solidFill>
                <a:effectLst/>
                <a:latin typeface="inter-regular"/>
              </a:rPr>
              <a:t>//printing 2D array</a:t>
            </a:r>
            <a:r>
              <a:rPr lang="en-IN" sz="2000" b="0" i="0" dirty="0">
                <a:solidFill>
                  <a:srgbClr val="000000"/>
                </a:solidFill>
                <a:effectLst/>
                <a:latin typeface="inter-regular"/>
              </a:rPr>
              <a:t>  </a:t>
            </a:r>
          </a:p>
          <a:p>
            <a:pPr marL="0" indent="0" algn="just">
              <a:buNone/>
            </a:pPr>
            <a:r>
              <a:rPr lang="en-IN" sz="2000" b="1" i="0" dirty="0">
                <a:solidFill>
                  <a:srgbClr val="006699"/>
                </a:solidFill>
                <a:effectLst/>
                <a:latin typeface="inter-regular"/>
              </a:rPr>
              <a:t>for</a:t>
            </a:r>
            <a:r>
              <a:rPr lang="en-IN" sz="2000" b="0" i="0" dirty="0">
                <a:solidFill>
                  <a:srgbClr val="000000"/>
                </a:solidFill>
                <a:effectLst/>
                <a:latin typeface="inter-regular"/>
              </a:rPr>
              <a:t>(</a:t>
            </a:r>
            <a:r>
              <a:rPr lang="en-IN" sz="2000" b="1" i="0" dirty="0">
                <a:solidFill>
                  <a:srgbClr val="006699"/>
                </a:solidFill>
                <a:effectLst/>
                <a:latin typeface="inter-regular"/>
              </a:rPr>
              <a:t>int</a:t>
            </a:r>
            <a:r>
              <a:rPr lang="en-IN" sz="2000" b="0" i="0" dirty="0">
                <a:solidFill>
                  <a:srgbClr val="000000"/>
                </a:solidFill>
                <a:effectLst/>
                <a:latin typeface="inter-regular"/>
              </a:rPr>
              <a:t> </a:t>
            </a:r>
            <a:r>
              <a:rPr lang="en-IN" sz="2000" b="0" i="0" dirty="0" err="1">
                <a:solidFill>
                  <a:srgbClr val="000000"/>
                </a:solidFill>
                <a:effectLst/>
                <a:latin typeface="inter-regular"/>
              </a:rPr>
              <a:t>i</a:t>
            </a:r>
            <a:r>
              <a:rPr lang="en-IN" sz="2000" b="0" i="0" dirty="0">
                <a:solidFill>
                  <a:srgbClr val="000000"/>
                </a:solidFill>
                <a:effectLst/>
                <a:latin typeface="inter-regular"/>
              </a:rPr>
              <a:t>=</a:t>
            </a:r>
            <a:r>
              <a:rPr lang="en-IN" sz="2000" b="0" i="0" dirty="0">
                <a:solidFill>
                  <a:srgbClr val="C00000"/>
                </a:solidFill>
                <a:effectLst/>
                <a:latin typeface="inter-regular"/>
              </a:rPr>
              <a:t>0</a:t>
            </a:r>
            <a:r>
              <a:rPr lang="en-IN" sz="2000" b="0" i="0" dirty="0">
                <a:solidFill>
                  <a:srgbClr val="000000"/>
                </a:solidFill>
                <a:effectLst/>
                <a:latin typeface="inter-regular"/>
              </a:rPr>
              <a:t>;i&lt;</a:t>
            </a:r>
            <a:r>
              <a:rPr lang="en-IN" sz="2000" b="0" i="0" dirty="0">
                <a:solidFill>
                  <a:srgbClr val="C00000"/>
                </a:solidFill>
                <a:effectLst/>
                <a:latin typeface="inter-regular"/>
              </a:rPr>
              <a:t>3</a:t>
            </a:r>
            <a:r>
              <a:rPr lang="en-IN" sz="2000" b="0" i="0" dirty="0">
                <a:solidFill>
                  <a:srgbClr val="000000"/>
                </a:solidFill>
                <a:effectLst/>
                <a:latin typeface="inter-regular"/>
              </a:rPr>
              <a:t>;i++){  </a:t>
            </a:r>
          </a:p>
          <a:p>
            <a:pPr marL="0" indent="0" algn="just">
              <a:buNone/>
            </a:pPr>
            <a:r>
              <a:rPr lang="en-IN" sz="2000" b="0" i="0" dirty="0">
                <a:solidFill>
                  <a:srgbClr val="000000"/>
                </a:solidFill>
                <a:effectLst/>
                <a:latin typeface="inter-regular"/>
              </a:rPr>
              <a:t> </a:t>
            </a:r>
            <a:r>
              <a:rPr lang="en-IN" sz="2000" b="1" i="0" dirty="0">
                <a:solidFill>
                  <a:srgbClr val="006699"/>
                </a:solidFill>
                <a:effectLst/>
                <a:latin typeface="inter-regular"/>
              </a:rPr>
              <a:t>for</a:t>
            </a:r>
            <a:r>
              <a:rPr lang="en-IN" sz="2000" b="0" i="0" dirty="0">
                <a:solidFill>
                  <a:srgbClr val="000000"/>
                </a:solidFill>
                <a:effectLst/>
                <a:latin typeface="inter-regular"/>
              </a:rPr>
              <a:t>(</a:t>
            </a:r>
            <a:r>
              <a:rPr lang="en-IN" sz="2000" b="1" i="0" dirty="0">
                <a:solidFill>
                  <a:srgbClr val="006699"/>
                </a:solidFill>
                <a:effectLst/>
                <a:latin typeface="inter-regular"/>
              </a:rPr>
              <a:t>int</a:t>
            </a:r>
            <a:r>
              <a:rPr lang="en-IN" sz="2000" b="0" i="0" dirty="0">
                <a:solidFill>
                  <a:srgbClr val="000000"/>
                </a:solidFill>
                <a:effectLst/>
                <a:latin typeface="inter-regular"/>
              </a:rPr>
              <a:t> j=</a:t>
            </a:r>
            <a:r>
              <a:rPr lang="en-IN" sz="2000" b="0" i="0" dirty="0">
                <a:solidFill>
                  <a:srgbClr val="C00000"/>
                </a:solidFill>
                <a:effectLst/>
                <a:latin typeface="inter-regular"/>
              </a:rPr>
              <a:t>0</a:t>
            </a:r>
            <a:r>
              <a:rPr lang="en-IN" sz="2000" b="0" i="0" dirty="0">
                <a:solidFill>
                  <a:srgbClr val="000000"/>
                </a:solidFill>
                <a:effectLst/>
                <a:latin typeface="inter-regular"/>
              </a:rPr>
              <a:t>;j&lt;</a:t>
            </a:r>
            <a:r>
              <a:rPr lang="en-IN" sz="2000" b="0" i="0" dirty="0">
                <a:solidFill>
                  <a:srgbClr val="C00000"/>
                </a:solidFill>
                <a:effectLst/>
                <a:latin typeface="inter-regular"/>
              </a:rPr>
              <a:t>3</a:t>
            </a:r>
            <a:r>
              <a:rPr lang="en-IN" sz="2000" b="0" i="0" dirty="0">
                <a:solidFill>
                  <a:srgbClr val="000000"/>
                </a:solidFill>
                <a:effectLst/>
                <a:latin typeface="inter-regular"/>
              </a:rPr>
              <a:t>;j++){  </a:t>
            </a:r>
          </a:p>
          <a:p>
            <a:pPr marL="0" indent="0" algn="just">
              <a:buNone/>
            </a:pPr>
            <a:r>
              <a:rPr lang="en-IN" sz="2000" b="0" i="0" dirty="0">
                <a:solidFill>
                  <a:srgbClr val="000000"/>
                </a:solidFill>
                <a:effectLst/>
                <a:latin typeface="inter-regular"/>
              </a:rPr>
              <a:t>   </a:t>
            </a:r>
            <a:r>
              <a:rPr lang="en-IN" sz="2000" b="0" i="0" dirty="0" err="1">
                <a:solidFill>
                  <a:srgbClr val="000000"/>
                </a:solidFill>
                <a:effectLst/>
                <a:latin typeface="inter-regular"/>
              </a:rPr>
              <a:t>System.out.print</a:t>
            </a:r>
            <a:r>
              <a:rPr lang="en-IN" sz="2000" b="0" i="0" dirty="0">
                <a:solidFill>
                  <a:srgbClr val="000000"/>
                </a:solidFill>
                <a:effectLst/>
                <a:latin typeface="inter-regular"/>
              </a:rPr>
              <a:t>(</a:t>
            </a:r>
            <a:r>
              <a:rPr lang="en-IN" sz="2000" b="0" i="0" dirty="0" err="1">
                <a:solidFill>
                  <a:srgbClr val="000000"/>
                </a:solidFill>
                <a:effectLst/>
                <a:latin typeface="inter-regular"/>
              </a:rPr>
              <a:t>arr</a:t>
            </a:r>
            <a:r>
              <a:rPr lang="en-IN" sz="2000" b="0" i="0" dirty="0">
                <a:solidFill>
                  <a:srgbClr val="000000"/>
                </a:solidFill>
                <a:effectLst/>
                <a:latin typeface="inter-regular"/>
              </a:rPr>
              <a:t>[</a:t>
            </a:r>
            <a:r>
              <a:rPr lang="en-IN" sz="2000" b="0" i="0" dirty="0" err="1">
                <a:solidFill>
                  <a:srgbClr val="000000"/>
                </a:solidFill>
                <a:effectLst/>
                <a:latin typeface="inter-regular"/>
              </a:rPr>
              <a:t>i</a:t>
            </a:r>
            <a:r>
              <a:rPr lang="en-IN" sz="2000" b="0" i="0" dirty="0">
                <a:solidFill>
                  <a:srgbClr val="000000"/>
                </a:solidFill>
                <a:effectLst/>
                <a:latin typeface="inter-regular"/>
              </a:rPr>
              <a:t>][j]+</a:t>
            </a:r>
            <a:r>
              <a:rPr lang="en-IN" sz="2000" b="0" i="0" dirty="0">
                <a:solidFill>
                  <a:srgbClr val="0000FF"/>
                </a:solidFill>
                <a:effectLst/>
                <a:latin typeface="inter-regular"/>
              </a:rPr>
              <a:t>" "</a:t>
            </a:r>
            <a:r>
              <a:rPr lang="en-IN" sz="2000" b="0" i="0" dirty="0">
                <a:solidFill>
                  <a:srgbClr val="000000"/>
                </a:solidFill>
                <a:effectLst/>
                <a:latin typeface="inter-regular"/>
              </a:rPr>
              <a:t>);  </a:t>
            </a:r>
          </a:p>
          <a:p>
            <a:pPr marL="0" indent="0" algn="just">
              <a:buNone/>
            </a:pPr>
            <a:r>
              <a:rPr lang="en-IN" sz="2000" b="0" i="0" dirty="0">
                <a:solidFill>
                  <a:srgbClr val="000000"/>
                </a:solidFill>
                <a:effectLst/>
                <a:latin typeface="inter-regular"/>
              </a:rPr>
              <a:t> }  </a:t>
            </a:r>
          </a:p>
          <a:p>
            <a:pPr marL="0" indent="0" algn="just">
              <a:buNone/>
            </a:pPr>
            <a:r>
              <a:rPr lang="en-IN" sz="2000" b="0" i="0" dirty="0">
                <a:solidFill>
                  <a:srgbClr val="000000"/>
                </a:solidFill>
                <a:effectLst/>
                <a:latin typeface="inter-regular"/>
              </a:rPr>
              <a:t> </a:t>
            </a:r>
            <a:r>
              <a:rPr lang="en-IN" sz="2000" b="0" i="0" dirty="0" err="1">
                <a:solidFill>
                  <a:srgbClr val="000000"/>
                </a:solidFill>
                <a:effectLst/>
                <a:latin typeface="inter-regular"/>
              </a:rPr>
              <a:t>System.out.println</a:t>
            </a:r>
            <a:r>
              <a:rPr lang="en-IN" sz="2000" b="0" i="0" dirty="0">
                <a:solidFill>
                  <a:srgbClr val="000000"/>
                </a:solidFill>
                <a:effectLst/>
                <a:latin typeface="inter-regular"/>
              </a:rPr>
              <a:t>();  </a:t>
            </a:r>
          </a:p>
          <a:p>
            <a:pPr marL="0" indent="0" algn="just">
              <a:buNone/>
            </a:pPr>
            <a:r>
              <a:rPr lang="en-IN" sz="2000" b="0" i="0" dirty="0">
                <a:solidFill>
                  <a:srgbClr val="000000"/>
                </a:solidFill>
                <a:effectLst/>
                <a:latin typeface="inter-regular"/>
              </a:rPr>
              <a:t>}  </a:t>
            </a:r>
          </a:p>
          <a:p>
            <a:pPr marL="0" indent="0" algn="just">
              <a:buNone/>
            </a:pPr>
            <a:r>
              <a:rPr lang="en-IN" sz="2000" b="0" i="0" dirty="0">
                <a:solidFill>
                  <a:srgbClr val="000000"/>
                </a:solidFill>
                <a:effectLst/>
                <a:latin typeface="inter-regular"/>
              </a:rPr>
              <a:t>}}  </a:t>
            </a:r>
            <a:endParaRPr lang="en-IN" sz="2000" dirty="0"/>
          </a:p>
        </p:txBody>
      </p:sp>
    </p:spTree>
    <p:extLst>
      <p:ext uri="{BB962C8B-B14F-4D97-AF65-F5344CB8AC3E}">
        <p14:creationId xmlns:p14="http://schemas.microsoft.com/office/powerpoint/2010/main" val="2860888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1DBE-37CC-4A4F-8D8A-95379213B5F0}"/>
              </a:ext>
            </a:extLst>
          </p:cNvPr>
          <p:cNvSpPr>
            <a:spLocks noGrp="1"/>
          </p:cNvSpPr>
          <p:nvPr>
            <p:ph type="title"/>
          </p:nvPr>
        </p:nvSpPr>
        <p:spPr>
          <a:xfrm>
            <a:off x="159026" y="192156"/>
            <a:ext cx="2353986" cy="1600200"/>
          </a:xfrm>
        </p:spPr>
        <p:txBody>
          <a:bodyPr>
            <a:normAutofit fontScale="90000"/>
          </a:bodyPr>
          <a:lstStyle/>
          <a:p>
            <a:r>
              <a:rPr lang="en-US" b="0" i="0" dirty="0">
                <a:solidFill>
                  <a:srgbClr val="610B38"/>
                </a:solidFill>
                <a:effectLst/>
                <a:latin typeface="erdana"/>
              </a:rPr>
              <a:t>Addition of 2 Matrices in Java</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1DD878B-4120-4A6C-A0D0-FE38C408A4A1}"/>
              </a:ext>
            </a:extLst>
          </p:cNvPr>
          <p:cNvSpPr>
            <a:spLocks noGrp="1"/>
          </p:cNvSpPr>
          <p:nvPr>
            <p:ph idx="1"/>
          </p:nvPr>
        </p:nvSpPr>
        <p:spPr>
          <a:xfrm>
            <a:off x="2345635" y="192156"/>
            <a:ext cx="9687339" cy="6665843"/>
          </a:xfrm>
        </p:spPr>
        <p:txBody>
          <a:bodyPr>
            <a:normAutofit fontScale="55000" lnSpcReduction="20000"/>
          </a:bodyPr>
          <a:lstStyle/>
          <a:p>
            <a:pPr marL="0" indent="0" algn="just">
              <a:buNone/>
            </a:pPr>
            <a:r>
              <a:rPr lang="en-IN" b="0" i="0" dirty="0">
                <a:solidFill>
                  <a:srgbClr val="008200"/>
                </a:solidFill>
                <a:effectLst/>
                <a:latin typeface="inter-regular"/>
              </a:rPr>
              <a:t>//Java Program to demonstrate the addition of two matrices in Java</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Testarray5{  </a:t>
            </a:r>
          </a:p>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marL="0" indent="0" algn="just">
              <a:buNone/>
            </a:pPr>
            <a:r>
              <a:rPr lang="en-IN" b="0" i="0" dirty="0">
                <a:solidFill>
                  <a:srgbClr val="008200"/>
                </a:solidFill>
                <a:effectLst/>
                <a:latin typeface="inter-regular"/>
              </a:rPr>
              <a:t>//creating two matrices</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int</a:t>
            </a:r>
            <a:r>
              <a:rPr lang="en-IN" b="0" i="0" dirty="0">
                <a:solidFill>
                  <a:srgbClr val="000000"/>
                </a:solidFill>
                <a:effectLst/>
                <a:latin typeface="inter-regular"/>
              </a:rPr>
              <a:t> a[][]={{</a:t>
            </a:r>
            <a:r>
              <a:rPr lang="en-IN" b="0" i="0" dirty="0">
                <a:solidFill>
                  <a:srgbClr val="C00000"/>
                </a:solidFill>
                <a:effectLst/>
                <a:latin typeface="inter-regular"/>
              </a:rPr>
              <a:t>1</a:t>
            </a:r>
            <a:r>
              <a:rPr lang="en-IN" b="0" i="0" dirty="0">
                <a:solidFill>
                  <a:srgbClr val="000000"/>
                </a:solidFill>
                <a:effectLst/>
                <a:latin typeface="inter-regular"/>
              </a:rPr>
              <a:t>,</a:t>
            </a:r>
            <a:r>
              <a:rPr lang="en-IN" b="0" i="0" dirty="0">
                <a:solidFill>
                  <a:srgbClr val="C00000"/>
                </a:solidFill>
                <a:effectLst/>
                <a:latin typeface="inter-regular"/>
              </a:rPr>
              <a:t>3</a:t>
            </a:r>
            <a:r>
              <a:rPr lang="en-IN" b="0" i="0" dirty="0">
                <a:solidFill>
                  <a:srgbClr val="000000"/>
                </a:solidFill>
                <a:effectLst/>
                <a:latin typeface="inter-regular"/>
              </a:rPr>
              <a:t>,</a:t>
            </a:r>
            <a:r>
              <a:rPr lang="en-IN" b="0" i="0" dirty="0">
                <a:solidFill>
                  <a:srgbClr val="C00000"/>
                </a:solidFill>
                <a:effectLst/>
                <a:latin typeface="inter-regular"/>
              </a:rPr>
              <a:t>4</a:t>
            </a:r>
            <a:r>
              <a:rPr lang="en-IN" b="0" i="0" dirty="0">
                <a:solidFill>
                  <a:srgbClr val="000000"/>
                </a:solidFill>
                <a:effectLst/>
                <a:latin typeface="inter-regular"/>
              </a:rPr>
              <a:t>},{</a:t>
            </a:r>
            <a:r>
              <a:rPr lang="en-IN" b="0" i="0" dirty="0">
                <a:solidFill>
                  <a:srgbClr val="C00000"/>
                </a:solidFill>
                <a:effectLst/>
                <a:latin typeface="inter-regular"/>
              </a:rPr>
              <a:t>3</a:t>
            </a:r>
            <a:r>
              <a:rPr lang="en-IN" b="0" i="0" dirty="0">
                <a:solidFill>
                  <a:srgbClr val="000000"/>
                </a:solidFill>
                <a:effectLst/>
                <a:latin typeface="inter-regular"/>
              </a:rPr>
              <a:t>,</a:t>
            </a:r>
            <a:r>
              <a:rPr lang="en-IN" b="0" i="0" dirty="0">
                <a:solidFill>
                  <a:srgbClr val="C00000"/>
                </a:solidFill>
                <a:effectLst/>
                <a:latin typeface="inter-regular"/>
              </a:rPr>
              <a:t>4</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int</a:t>
            </a:r>
            <a:r>
              <a:rPr lang="en-IN" b="0" i="0" dirty="0">
                <a:solidFill>
                  <a:srgbClr val="000000"/>
                </a:solidFill>
                <a:effectLst/>
                <a:latin typeface="inter-regular"/>
              </a:rPr>
              <a:t> b[][]={{</a:t>
            </a:r>
            <a:r>
              <a:rPr lang="en-IN" b="0" i="0" dirty="0">
                <a:solidFill>
                  <a:srgbClr val="C00000"/>
                </a:solidFill>
                <a:effectLst/>
                <a:latin typeface="inter-regular"/>
              </a:rPr>
              <a:t>1</a:t>
            </a:r>
            <a:r>
              <a:rPr lang="en-IN" b="0" i="0" dirty="0">
                <a:solidFill>
                  <a:srgbClr val="000000"/>
                </a:solidFill>
                <a:effectLst/>
                <a:latin typeface="inter-regular"/>
              </a:rPr>
              <a:t>,</a:t>
            </a:r>
            <a:r>
              <a:rPr lang="en-IN" b="0" i="0" dirty="0">
                <a:solidFill>
                  <a:srgbClr val="C00000"/>
                </a:solidFill>
                <a:effectLst/>
                <a:latin typeface="inter-regular"/>
              </a:rPr>
              <a:t>3</a:t>
            </a:r>
            <a:r>
              <a:rPr lang="en-IN" b="0" i="0" dirty="0">
                <a:solidFill>
                  <a:srgbClr val="000000"/>
                </a:solidFill>
                <a:effectLst/>
                <a:latin typeface="inter-regular"/>
              </a:rPr>
              <a:t>,</a:t>
            </a:r>
            <a:r>
              <a:rPr lang="en-IN" b="0" i="0" dirty="0">
                <a:solidFill>
                  <a:srgbClr val="C00000"/>
                </a:solidFill>
                <a:effectLst/>
                <a:latin typeface="inter-regular"/>
              </a:rPr>
              <a:t>4</a:t>
            </a:r>
            <a:r>
              <a:rPr lang="en-IN" b="0" i="0" dirty="0">
                <a:solidFill>
                  <a:srgbClr val="000000"/>
                </a:solidFill>
                <a:effectLst/>
                <a:latin typeface="inter-regular"/>
              </a:rPr>
              <a:t>},{</a:t>
            </a:r>
            <a:r>
              <a:rPr lang="en-IN" b="0" i="0" dirty="0">
                <a:solidFill>
                  <a:srgbClr val="C00000"/>
                </a:solidFill>
                <a:effectLst/>
                <a:latin typeface="inter-regular"/>
              </a:rPr>
              <a:t>3</a:t>
            </a:r>
            <a:r>
              <a:rPr lang="en-IN" b="0" i="0" dirty="0">
                <a:solidFill>
                  <a:srgbClr val="000000"/>
                </a:solidFill>
                <a:effectLst/>
                <a:latin typeface="inter-regular"/>
              </a:rPr>
              <a:t>,</a:t>
            </a:r>
            <a:r>
              <a:rPr lang="en-IN" b="0" i="0" dirty="0">
                <a:solidFill>
                  <a:srgbClr val="C00000"/>
                </a:solidFill>
                <a:effectLst/>
                <a:latin typeface="inter-regular"/>
              </a:rPr>
              <a:t>4</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8200"/>
                </a:solidFill>
                <a:effectLst/>
                <a:latin typeface="inter-regular"/>
              </a:rPr>
              <a:t>//creating another matrix to store the sum of two matrices</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int</a:t>
            </a:r>
            <a:r>
              <a:rPr lang="en-IN" b="0" i="0" dirty="0">
                <a:solidFill>
                  <a:srgbClr val="000000"/>
                </a:solidFill>
                <a:effectLst/>
                <a:latin typeface="inter-regular"/>
              </a:rPr>
              <a:t> c[][]=</a:t>
            </a:r>
            <a:r>
              <a:rPr lang="en-IN" b="1" i="0" dirty="0">
                <a:solidFill>
                  <a:srgbClr val="006699"/>
                </a:solidFill>
                <a:effectLst/>
                <a:latin typeface="inter-regular"/>
              </a:rPr>
              <a:t>new</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a:t>
            </a:r>
            <a:r>
              <a:rPr lang="en-IN" b="0" i="0" dirty="0">
                <a:solidFill>
                  <a:srgbClr val="C00000"/>
                </a:solidFill>
                <a:effectLst/>
                <a:latin typeface="inter-regular"/>
              </a:rPr>
              <a:t>2</a:t>
            </a:r>
            <a:r>
              <a:rPr lang="en-IN" b="0" i="0" dirty="0">
                <a:solidFill>
                  <a:srgbClr val="000000"/>
                </a:solidFill>
                <a:effectLst/>
                <a:latin typeface="inter-regular"/>
              </a:rPr>
              <a:t>][</a:t>
            </a:r>
            <a:r>
              <a:rPr lang="en-IN" b="0" i="0" dirty="0">
                <a:solidFill>
                  <a:srgbClr val="C00000"/>
                </a:solidFill>
                <a:effectLst/>
                <a:latin typeface="inter-regular"/>
              </a:rPr>
              <a:t>3</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8200"/>
                </a:solidFill>
                <a:effectLst/>
                <a:latin typeface="inter-regular"/>
              </a:rPr>
              <a:t>//adding and printing addition of 2 matrices</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;i&lt;</a:t>
            </a:r>
            <a:r>
              <a:rPr lang="en-IN" b="0" i="0" dirty="0">
                <a:solidFill>
                  <a:srgbClr val="C00000"/>
                </a:solidFill>
                <a:effectLst/>
                <a:latin typeface="inter-regular"/>
              </a:rPr>
              <a:t>2</a:t>
            </a:r>
            <a:r>
              <a:rPr lang="en-IN" b="0" i="0" dirty="0">
                <a:solidFill>
                  <a:srgbClr val="000000"/>
                </a:solidFill>
                <a:effectLst/>
                <a:latin typeface="inter-regular"/>
              </a:rPr>
              <a:t>;i++){  </a:t>
            </a:r>
          </a:p>
          <a:p>
            <a:pPr marL="0" indent="0" algn="just">
              <a:buNone/>
            </a:pPr>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j=</a:t>
            </a:r>
            <a:r>
              <a:rPr lang="en-IN" b="0" i="0" dirty="0">
                <a:solidFill>
                  <a:srgbClr val="C00000"/>
                </a:solidFill>
                <a:effectLst/>
                <a:latin typeface="inter-regular"/>
              </a:rPr>
              <a:t>0</a:t>
            </a:r>
            <a:r>
              <a:rPr lang="en-IN" b="0" i="0" dirty="0">
                <a:solidFill>
                  <a:srgbClr val="000000"/>
                </a:solidFill>
                <a:effectLst/>
                <a:latin typeface="inter-regular"/>
              </a:rPr>
              <a:t>;j&lt;</a:t>
            </a:r>
            <a:r>
              <a:rPr lang="en-IN" b="0" i="0" dirty="0">
                <a:solidFill>
                  <a:srgbClr val="C00000"/>
                </a:solidFill>
                <a:effectLst/>
                <a:latin typeface="inter-regular"/>
              </a:rPr>
              <a:t>3</a:t>
            </a:r>
            <a:r>
              <a:rPr lang="en-IN" b="0" i="0" dirty="0">
                <a:solidFill>
                  <a:srgbClr val="000000"/>
                </a:solidFill>
                <a:effectLst/>
                <a:latin typeface="inter-regular"/>
              </a:rPr>
              <a:t>;j++){  </a:t>
            </a:r>
          </a:p>
          <a:p>
            <a:pPr marL="0" indent="0" algn="just">
              <a:buNone/>
            </a:pPr>
            <a:r>
              <a:rPr lang="en-IN" b="0" i="0" dirty="0">
                <a:solidFill>
                  <a:srgbClr val="000000"/>
                </a:solidFill>
                <a:effectLst/>
                <a:latin typeface="inter-regular"/>
              </a:rPr>
              <a:t>c[</a:t>
            </a:r>
            <a:r>
              <a:rPr lang="en-IN" b="0" i="0" dirty="0" err="1">
                <a:solidFill>
                  <a:srgbClr val="000000"/>
                </a:solidFill>
                <a:effectLst/>
                <a:latin typeface="inter-regular"/>
              </a:rPr>
              <a:t>i</a:t>
            </a:r>
            <a:r>
              <a:rPr lang="en-IN" b="0" i="0" dirty="0">
                <a:solidFill>
                  <a:srgbClr val="000000"/>
                </a:solidFill>
                <a:effectLst/>
                <a:latin typeface="inter-regular"/>
              </a:rPr>
              <a:t>][j]=a[</a:t>
            </a:r>
            <a:r>
              <a:rPr lang="en-IN" b="0" i="0" dirty="0" err="1">
                <a:solidFill>
                  <a:srgbClr val="000000"/>
                </a:solidFill>
                <a:effectLst/>
                <a:latin typeface="inter-regular"/>
              </a:rPr>
              <a:t>i</a:t>
            </a:r>
            <a:r>
              <a:rPr lang="en-IN" b="0" i="0" dirty="0">
                <a:solidFill>
                  <a:srgbClr val="000000"/>
                </a:solidFill>
                <a:effectLst/>
                <a:latin typeface="inter-regular"/>
              </a:rPr>
              <a:t>][j]+b[</a:t>
            </a:r>
            <a:r>
              <a:rPr lang="en-IN" b="0" i="0" dirty="0" err="1">
                <a:solidFill>
                  <a:srgbClr val="000000"/>
                </a:solidFill>
                <a:effectLst/>
                <a:latin typeface="inter-regular"/>
              </a:rPr>
              <a:t>i</a:t>
            </a:r>
            <a:r>
              <a:rPr lang="en-IN" b="0" i="0" dirty="0">
                <a:solidFill>
                  <a:srgbClr val="000000"/>
                </a:solidFill>
                <a:effectLst/>
                <a:latin typeface="inter-regular"/>
              </a:rPr>
              <a:t>][j];  </a:t>
            </a:r>
          </a:p>
          <a:p>
            <a:pPr marL="0" indent="0" algn="just">
              <a:buNone/>
            </a:pPr>
            <a:r>
              <a:rPr lang="en-IN" b="0" i="0" dirty="0" err="1">
                <a:solidFill>
                  <a:srgbClr val="000000"/>
                </a:solidFill>
                <a:effectLst/>
                <a:latin typeface="inter-regular"/>
              </a:rPr>
              <a:t>System.out.print</a:t>
            </a:r>
            <a:r>
              <a:rPr lang="en-IN" b="0" i="0" dirty="0">
                <a:solidFill>
                  <a:srgbClr val="000000"/>
                </a:solidFill>
                <a:effectLst/>
                <a:latin typeface="inter-regular"/>
              </a:rPr>
              <a:t>(c[</a:t>
            </a:r>
            <a:r>
              <a:rPr lang="en-IN" b="0" i="0" dirty="0" err="1">
                <a:solidFill>
                  <a:srgbClr val="000000"/>
                </a:solidFill>
                <a:effectLst/>
                <a:latin typeface="inter-regular"/>
              </a:rPr>
              <a:t>i</a:t>
            </a:r>
            <a:r>
              <a:rPr lang="en-IN" b="0" i="0" dirty="0">
                <a:solidFill>
                  <a:srgbClr val="000000"/>
                </a:solidFill>
                <a:effectLst/>
                <a:latin typeface="inter-regular"/>
              </a:rPr>
              <a:t>][j]+</a:t>
            </a:r>
            <a:r>
              <a:rPr lang="en-IN" b="0" i="0" dirty="0">
                <a:solidFill>
                  <a:srgbClr val="0000FF"/>
                </a:solidFill>
                <a:effectLst/>
                <a:latin typeface="inter-regular"/>
              </a:rPr>
              <a:t>" "</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8200"/>
                </a:solidFill>
                <a:effectLst/>
                <a:latin typeface="inter-regular"/>
              </a:rPr>
              <a:t>//new line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1895869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6DEA1-8602-4A51-AFD2-8DC9814C4A18}"/>
              </a:ext>
            </a:extLst>
          </p:cNvPr>
          <p:cNvSpPr>
            <a:spLocks noGrp="1"/>
          </p:cNvSpPr>
          <p:nvPr>
            <p:ph type="title"/>
          </p:nvPr>
        </p:nvSpPr>
        <p:spPr/>
        <p:txBody>
          <a:bodyPr/>
          <a:lstStyle/>
          <a:p>
            <a:r>
              <a:rPr lang="en-IN" b="0" i="0" dirty="0">
                <a:solidFill>
                  <a:srgbClr val="610B38"/>
                </a:solidFill>
                <a:effectLst/>
                <a:latin typeface="erdana"/>
              </a:rPr>
              <a:t>Application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3A138E8-9666-4A1E-A5F9-2E9C373DA967}"/>
              </a:ext>
            </a:extLst>
          </p:cNvPr>
          <p:cNvSpPr>
            <a:spLocks noGrp="1"/>
          </p:cNvSpPr>
          <p:nvPr>
            <p:ph idx="1"/>
          </p:nvPr>
        </p:nvSpPr>
        <p:spPr>
          <a:xfrm>
            <a:off x="463826" y="1311965"/>
            <a:ext cx="10889974" cy="4864998"/>
          </a:xfrm>
        </p:spPr>
        <p:txBody>
          <a:bodyPr>
            <a:normAutofit fontScale="92500" lnSpcReduction="10000"/>
          </a:bodyPr>
          <a:lstStyle/>
          <a:p>
            <a:pPr marL="0" indent="0">
              <a:buNone/>
            </a:pPr>
            <a:r>
              <a:rPr lang="en-IN" dirty="0"/>
              <a:t>According to Sun, 3 billion devices run Java. There are many devices where Java is currently used. Some of them are as follows:</a:t>
            </a:r>
          </a:p>
          <a:p>
            <a:endParaRPr lang="en-IN" dirty="0"/>
          </a:p>
          <a:p>
            <a:pPr marL="514350" indent="-514350">
              <a:buFont typeface="+mj-lt"/>
              <a:buAutoNum type="arabicPeriod"/>
            </a:pPr>
            <a:r>
              <a:rPr lang="en-IN" dirty="0"/>
              <a:t>Desktop Applications such as acrobat reader, media player, antivirus, etc.</a:t>
            </a:r>
          </a:p>
          <a:p>
            <a:pPr marL="514350" indent="-514350">
              <a:buFont typeface="+mj-lt"/>
              <a:buAutoNum type="arabicPeriod"/>
            </a:pPr>
            <a:r>
              <a:rPr lang="en-IN" dirty="0"/>
              <a:t>Web Applications such as irctc.co.in etc.</a:t>
            </a:r>
          </a:p>
          <a:p>
            <a:pPr marL="514350" indent="-514350">
              <a:buFont typeface="+mj-lt"/>
              <a:buAutoNum type="arabicPeriod"/>
            </a:pPr>
            <a:r>
              <a:rPr lang="en-IN" dirty="0"/>
              <a:t>Enterprise Applications such as banking applications.</a:t>
            </a:r>
          </a:p>
          <a:p>
            <a:pPr marL="514350" indent="-514350">
              <a:buFont typeface="+mj-lt"/>
              <a:buAutoNum type="arabicPeriod"/>
            </a:pPr>
            <a:r>
              <a:rPr lang="en-IN" dirty="0"/>
              <a:t>Mobile</a:t>
            </a:r>
          </a:p>
          <a:p>
            <a:pPr marL="514350" indent="-514350">
              <a:buFont typeface="+mj-lt"/>
              <a:buAutoNum type="arabicPeriod"/>
            </a:pPr>
            <a:r>
              <a:rPr lang="en-IN" dirty="0"/>
              <a:t>Embedded System</a:t>
            </a:r>
          </a:p>
          <a:p>
            <a:pPr marL="514350" indent="-514350">
              <a:buFont typeface="+mj-lt"/>
              <a:buAutoNum type="arabicPeriod"/>
            </a:pPr>
            <a:r>
              <a:rPr lang="en-IN" dirty="0"/>
              <a:t>Smart Card</a:t>
            </a:r>
          </a:p>
          <a:p>
            <a:pPr marL="514350" indent="-514350">
              <a:buFont typeface="+mj-lt"/>
              <a:buAutoNum type="arabicPeriod"/>
            </a:pPr>
            <a:r>
              <a:rPr lang="en-IN" dirty="0"/>
              <a:t>Robotics</a:t>
            </a:r>
          </a:p>
          <a:p>
            <a:pPr marL="514350" indent="-514350">
              <a:buFont typeface="+mj-lt"/>
              <a:buAutoNum type="arabicPeriod"/>
            </a:pPr>
            <a:r>
              <a:rPr lang="en-IN" dirty="0"/>
              <a:t>Games, etc.</a:t>
            </a:r>
          </a:p>
        </p:txBody>
      </p:sp>
    </p:spTree>
    <p:extLst>
      <p:ext uri="{BB962C8B-B14F-4D97-AF65-F5344CB8AC3E}">
        <p14:creationId xmlns:p14="http://schemas.microsoft.com/office/powerpoint/2010/main" val="917190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654A-856E-4BF0-A4CF-3E4770637A6E}"/>
              </a:ext>
            </a:extLst>
          </p:cNvPr>
          <p:cNvSpPr>
            <a:spLocks noGrp="1"/>
          </p:cNvSpPr>
          <p:nvPr>
            <p:ph type="title"/>
          </p:nvPr>
        </p:nvSpPr>
        <p:spPr>
          <a:xfrm>
            <a:off x="97667" y="188912"/>
            <a:ext cx="1545604" cy="1215818"/>
          </a:xfrm>
        </p:spPr>
        <p:txBody>
          <a:bodyPr>
            <a:normAutofit/>
          </a:bodyPr>
          <a:lstStyle/>
          <a:p>
            <a:r>
              <a:rPr lang="en-US" sz="2000" b="0" i="0" dirty="0">
                <a:solidFill>
                  <a:srgbClr val="333333"/>
                </a:solidFill>
                <a:effectLst/>
                <a:latin typeface="inter-regular"/>
              </a:rPr>
              <a:t>multiply two matrices of 3 rows and 3 columns</a:t>
            </a:r>
            <a:endParaRPr lang="en-IN" sz="2000" dirty="0"/>
          </a:p>
        </p:txBody>
      </p:sp>
      <p:sp>
        <p:nvSpPr>
          <p:cNvPr id="3" name="Content Placeholder 2">
            <a:extLst>
              <a:ext uri="{FF2B5EF4-FFF2-40B4-BE49-F238E27FC236}">
                <a16:creationId xmlns:a16="http://schemas.microsoft.com/office/drawing/2014/main" id="{AEDD6F8D-F7EB-474F-9CAE-2B410A68DB4D}"/>
              </a:ext>
            </a:extLst>
          </p:cNvPr>
          <p:cNvSpPr>
            <a:spLocks noGrp="1"/>
          </p:cNvSpPr>
          <p:nvPr>
            <p:ph idx="1"/>
          </p:nvPr>
        </p:nvSpPr>
        <p:spPr>
          <a:xfrm>
            <a:off x="1828801" y="344556"/>
            <a:ext cx="9526588" cy="6513443"/>
          </a:xfrm>
        </p:spPr>
        <p:txBody>
          <a:bodyPr>
            <a:normAutofit fontScale="85000" lnSpcReduction="20000"/>
          </a:bodyPr>
          <a:lstStyle/>
          <a:p>
            <a:pPr marL="0" indent="0" algn="just">
              <a:buNone/>
            </a:pPr>
            <a:r>
              <a:rPr lang="en-IN" sz="1600" b="0" i="0" dirty="0">
                <a:solidFill>
                  <a:srgbClr val="008200"/>
                </a:solidFill>
                <a:effectLst/>
                <a:latin typeface="inter-regular"/>
              </a:rPr>
              <a:t>//Java Program to multiply two matrices</a:t>
            </a: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public</a:t>
            </a:r>
            <a:r>
              <a:rPr lang="en-IN" sz="1600" b="0" i="0" dirty="0">
                <a:solidFill>
                  <a:srgbClr val="000000"/>
                </a:solidFill>
                <a:effectLst/>
                <a:latin typeface="inter-regular"/>
              </a:rPr>
              <a:t> </a:t>
            </a:r>
            <a:r>
              <a:rPr lang="en-IN" sz="1600" b="1" i="0" dirty="0">
                <a:solidFill>
                  <a:srgbClr val="006699"/>
                </a:solidFill>
                <a:effectLst/>
                <a:latin typeface="inter-regular"/>
              </a:rPr>
              <a:t>class</a:t>
            </a:r>
            <a:r>
              <a:rPr lang="en-IN" sz="1600" b="0" i="0" dirty="0">
                <a:solidFill>
                  <a:srgbClr val="000000"/>
                </a:solidFill>
                <a:effectLst/>
                <a:latin typeface="inter-regular"/>
              </a:rPr>
              <a:t> </a:t>
            </a:r>
            <a:r>
              <a:rPr lang="en-IN" sz="1600" b="0" i="0" dirty="0" err="1">
                <a:solidFill>
                  <a:srgbClr val="000000"/>
                </a:solidFill>
                <a:effectLst/>
                <a:latin typeface="inter-regular"/>
              </a:rPr>
              <a:t>MatrixMultiplicationExample</a:t>
            </a: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public</a:t>
            </a:r>
            <a:r>
              <a:rPr lang="en-IN" sz="1600" b="0" i="0" dirty="0">
                <a:solidFill>
                  <a:srgbClr val="000000"/>
                </a:solidFill>
                <a:effectLst/>
                <a:latin typeface="inter-regular"/>
              </a:rPr>
              <a:t> </a:t>
            </a:r>
            <a:r>
              <a:rPr lang="en-IN" sz="1600" b="1" i="0" dirty="0">
                <a:solidFill>
                  <a:srgbClr val="006699"/>
                </a:solidFill>
                <a:effectLst/>
                <a:latin typeface="inter-regular"/>
              </a:rPr>
              <a:t>static</a:t>
            </a:r>
            <a:r>
              <a:rPr lang="en-IN" sz="1600" b="0" i="0" dirty="0">
                <a:solidFill>
                  <a:srgbClr val="000000"/>
                </a:solidFill>
                <a:effectLst/>
                <a:latin typeface="inter-regular"/>
              </a:rPr>
              <a:t> </a:t>
            </a:r>
            <a:r>
              <a:rPr lang="en-IN" sz="1600" b="1" i="0" dirty="0">
                <a:solidFill>
                  <a:srgbClr val="006699"/>
                </a:solidFill>
                <a:effectLst/>
                <a:latin typeface="inter-regular"/>
              </a:rPr>
              <a:t>void</a:t>
            </a:r>
            <a:r>
              <a:rPr lang="en-IN" sz="1600" b="0" i="0" dirty="0">
                <a:solidFill>
                  <a:srgbClr val="000000"/>
                </a:solidFill>
                <a:effectLst/>
                <a:latin typeface="inter-regular"/>
              </a:rPr>
              <a:t> main(String </a:t>
            </a:r>
            <a:r>
              <a:rPr lang="en-IN" sz="1600" b="0" i="0" dirty="0" err="1">
                <a:solidFill>
                  <a:srgbClr val="000000"/>
                </a:solidFill>
                <a:effectLst/>
                <a:latin typeface="inter-regular"/>
              </a:rPr>
              <a:t>args</a:t>
            </a:r>
            <a:r>
              <a:rPr lang="en-IN" sz="1600" b="0" i="0" dirty="0">
                <a:solidFill>
                  <a:srgbClr val="000000"/>
                </a:solidFill>
                <a:effectLst/>
                <a:latin typeface="inter-regular"/>
              </a:rPr>
              <a:t>[]){  </a:t>
            </a:r>
          </a:p>
          <a:p>
            <a:pPr marL="0" indent="0" algn="just">
              <a:buNone/>
            </a:pPr>
            <a:r>
              <a:rPr lang="en-IN" sz="1600" b="0" i="0" dirty="0">
                <a:solidFill>
                  <a:srgbClr val="008200"/>
                </a:solidFill>
                <a:effectLst/>
                <a:latin typeface="inter-regular"/>
              </a:rPr>
              <a:t>//creating two matrices  </a:t>
            </a: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int</a:t>
            </a:r>
            <a:r>
              <a:rPr lang="en-IN" sz="1600" b="0" i="0" dirty="0">
                <a:solidFill>
                  <a:srgbClr val="000000"/>
                </a:solidFill>
                <a:effectLst/>
                <a:latin typeface="inter-regular"/>
              </a:rPr>
              <a:t> a[][]={{</a:t>
            </a:r>
            <a:r>
              <a:rPr lang="en-IN" sz="1600" b="0" i="0" dirty="0">
                <a:solidFill>
                  <a:srgbClr val="C00000"/>
                </a:solidFill>
                <a:effectLst/>
                <a:latin typeface="inter-regular"/>
              </a:rPr>
              <a:t>1</a:t>
            </a:r>
            <a:r>
              <a:rPr lang="en-IN" sz="1600" b="0" i="0" dirty="0">
                <a:solidFill>
                  <a:srgbClr val="000000"/>
                </a:solidFill>
                <a:effectLst/>
                <a:latin typeface="inter-regular"/>
              </a:rPr>
              <a:t>,</a:t>
            </a:r>
            <a:r>
              <a:rPr lang="en-IN" sz="1600" b="0" i="0" dirty="0">
                <a:solidFill>
                  <a:srgbClr val="C00000"/>
                </a:solidFill>
                <a:effectLst/>
                <a:latin typeface="inter-regular"/>
              </a:rPr>
              <a:t>1</a:t>
            </a:r>
            <a:r>
              <a:rPr lang="en-IN" sz="1600" b="0" i="0" dirty="0">
                <a:solidFill>
                  <a:srgbClr val="000000"/>
                </a:solidFill>
                <a:effectLst/>
                <a:latin typeface="inter-regular"/>
              </a:rPr>
              <a:t>,</a:t>
            </a:r>
            <a:r>
              <a:rPr lang="en-IN" sz="1600" b="0" i="0" dirty="0">
                <a:solidFill>
                  <a:srgbClr val="C00000"/>
                </a:solidFill>
                <a:effectLst/>
                <a:latin typeface="inter-regular"/>
              </a:rPr>
              <a:t>1</a:t>
            </a:r>
            <a:r>
              <a:rPr lang="en-IN" sz="1600" b="0" i="0" dirty="0">
                <a:solidFill>
                  <a:srgbClr val="000000"/>
                </a:solidFill>
                <a:effectLst/>
                <a:latin typeface="inter-regular"/>
              </a:rPr>
              <a:t>},{</a:t>
            </a:r>
            <a:r>
              <a:rPr lang="en-IN" sz="1600" b="0" i="0" dirty="0">
                <a:solidFill>
                  <a:srgbClr val="C00000"/>
                </a:solidFill>
                <a:effectLst/>
                <a:latin typeface="inter-regular"/>
              </a:rPr>
              <a:t>2</a:t>
            </a:r>
            <a:r>
              <a:rPr lang="en-IN" sz="1600" b="0" i="0" dirty="0">
                <a:solidFill>
                  <a:srgbClr val="000000"/>
                </a:solidFill>
                <a:effectLst/>
                <a:latin typeface="inter-regular"/>
              </a:rPr>
              <a:t>,</a:t>
            </a:r>
            <a:r>
              <a:rPr lang="en-IN" sz="1600" b="0" i="0" dirty="0">
                <a:solidFill>
                  <a:srgbClr val="C00000"/>
                </a:solidFill>
                <a:effectLst/>
                <a:latin typeface="inter-regular"/>
              </a:rPr>
              <a:t>2</a:t>
            </a:r>
            <a:r>
              <a:rPr lang="en-IN" sz="1600" b="0" i="0" dirty="0">
                <a:solidFill>
                  <a:srgbClr val="000000"/>
                </a:solidFill>
                <a:effectLst/>
                <a:latin typeface="inter-regular"/>
              </a:rPr>
              <a:t>,</a:t>
            </a:r>
            <a:r>
              <a:rPr lang="en-IN" sz="1600" b="0" i="0" dirty="0">
                <a:solidFill>
                  <a:srgbClr val="C00000"/>
                </a:solidFill>
                <a:effectLst/>
                <a:latin typeface="inter-regular"/>
              </a:rPr>
              <a:t>2</a:t>
            </a:r>
            <a:r>
              <a:rPr lang="en-IN" sz="1600" b="0" i="0" dirty="0">
                <a:solidFill>
                  <a:srgbClr val="000000"/>
                </a:solidFill>
                <a:effectLst/>
                <a:latin typeface="inter-regular"/>
              </a:rPr>
              <a:t>},{</a:t>
            </a:r>
            <a:r>
              <a:rPr lang="en-IN" sz="1600" b="0" i="0" dirty="0">
                <a:solidFill>
                  <a:srgbClr val="C00000"/>
                </a:solidFill>
                <a:effectLst/>
                <a:latin typeface="inter-regular"/>
              </a:rPr>
              <a:t>3</a:t>
            </a:r>
            <a:r>
              <a:rPr lang="en-IN" sz="1600" b="0" i="0" dirty="0">
                <a:solidFill>
                  <a:srgbClr val="000000"/>
                </a:solidFill>
                <a:effectLst/>
                <a:latin typeface="inter-regular"/>
              </a:rPr>
              <a:t>,</a:t>
            </a:r>
            <a:r>
              <a:rPr lang="en-IN" sz="1600" b="0" i="0" dirty="0">
                <a:solidFill>
                  <a:srgbClr val="C00000"/>
                </a:solidFill>
                <a:effectLst/>
                <a:latin typeface="inter-regular"/>
              </a:rPr>
              <a:t>3</a:t>
            </a:r>
            <a:r>
              <a:rPr lang="en-IN" sz="1600" b="0" i="0" dirty="0">
                <a:solidFill>
                  <a:srgbClr val="000000"/>
                </a:solidFill>
                <a:effectLst/>
                <a:latin typeface="inter-regular"/>
              </a:rPr>
              <a:t>,</a:t>
            </a:r>
            <a:r>
              <a:rPr lang="en-IN" sz="1600" b="0" i="0" dirty="0">
                <a:solidFill>
                  <a:srgbClr val="C00000"/>
                </a:solidFill>
                <a:effectLst/>
                <a:latin typeface="inter-regular"/>
              </a:rPr>
              <a:t>3</a:t>
            </a: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int</a:t>
            </a:r>
            <a:r>
              <a:rPr lang="en-IN" sz="1600" b="0" i="0" dirty="0">
                <a:solidFill>
                  <a:srgbClr val="000000"/>
                </a:solidFill>
                <a:effectLst/>
                <a:latin typeface="inter-regular"/>
              </a:rPr>
              <a:t> b[][]={{</a:t>
            </a:r>
            <a:r>
              <a:rPr lang="en-IN" sz="1600" b="0" i="0" dirty="0">
                <a:solidFill>
                  <a:srgbClr val="C00000"/>
                </a:solidFill>
                <a:effectLst/>
                <a:latin typeface="inter-regular"/>
              </a:rPr>
              <a:t>1</a:t>
            </a:r>
            <a:r>
              <a:rPr lang="en-IN" sz="1600" b="0" i="0" dirty="0">
                <a:solidFill>
                  <a:srgbClr val="000000"/>
                </a:solidFill>
                <a:effectLst/>
                <a:latin typeface="inter-regular"/>
              </a:rPr>
              <a:t>,</a:t>
            </a:r>
            <a:r>
              <a:rPr lang="en-IN" sz="1600" b="0" i="0" dirty="0">
                <a:solidFill>
                  <a:srgbClr val="C00000"/>
                </a:solidFill>
                <a:effectLst/>
                <a:latin typeface="inter-regular"/>
              </a:rPr>
              <a:t>1</a:t>
            </a:r>
            <a:r>
              <a:rPr lang="en-IN" sz="1600" b="0" i="0" dirty="0">
                <a:solidFill>
                  <a:srgbClr val="000000"/>
                </a:solidFill>
                <a:effectLst/>
                <a:latin typeface="inter-regular"/>
              </a:rPr>
              <a:t>,</a:t>
            </a:r>
            <a:r>
              <a:rPr lang="en-IN" sz="1600" b="0" i="0" dirty="0">
                <a:solidFill>
                  <a:srgbClr val="C00000"/>
                </a:solidFill>
                <a:effectLst/>
                <a:latin typeface="inter-regular"/>
              </a:rPr>
              <a:t>1</a:t>
            </a:r>
            <a:r>
              <a:rPr lang="en-IN" sz="1600" b="0" i="0" dirty="0">
                <a:solidFill>
                  <a:srgbClr val="000000"/>
                </a:solidFill>
                <a:effectLst/>
                <a:latin typeface="inter-regular"/>
              </a:rPr>
              <a:t>},{</a:t>
            </a:r>
            <a:r>
              <a:rPr lang="en-IN" sz="1600" b="0" i="0" dirty="0">
                <a:solidFill>
                  <a:srgbClr val="C00000"/>
                </a:solidFill>
                <a:effectLst/>
                <a:latin typeface="inter-regular"/>
              </a:rPr>
              <a:t>2</a:t>
            </a:r>
            <a:r>
              <a:rPr lang="en-IN" sz="1600" b="0" i="0" dirty="0">
                <a:solidFill>
                  <a:srgbClr val="000000"/>
                </a:solidFill>
                <a:effectLst/>
                <a:latin typeface="inter-regular"/>
              </a:rPr>
              <a:t>,</a:t>
            </a:r>
            <a:r>
              <a:rPr lang="en-IN" sz="1600" b="0" i="0" dirty="0">
                <a:solidFill>
                  <a:srgbClr val="C00000"/>
                </a:solidFill>
                <a:effectLst/>
                <a:latin typeface="inter-regular"/>
              </a:rPr>
              <a:t>2</a:t>
            </a:r>
            <a:r>
              <a:rPr lang="en-IN" sz="1600" b="0" i="0" dirty="0">
                <a:solidFill>
                  <a:srgbClr val="000000"/>
                </a:solidFill>
                <a:effectLst/>
                <a:latin typeface="inter-regular"/>
              </a:rPr>
              <a:t>,</a:t>
            </a:r>
            <a:r>
              <a:rPr lang="en-IN" sz="1600" b="0" i="0" dirty="0">
                <a:solidFill>
                  <a:srgbClr val="C00000"/>
                </a:solidFill>
                <a:effectLst/>
                <a:latin typeface="inter-regular"/>
              </a:rPr>
              <a:t>2</a:t>
            </a:r>
            <a:r>
              <a:rPr lang="en-IN" sz="1600" b="0" i="0" dirty="0">
                <a:solidFill>
                  <a:srgbClr val="000000"/>
                </a:solidFill>
                <a:effectLst/>
                <a:latin typeface="inter-regular"/>
              </a:rPr>
              <a:t>},{</a:t>
            </a:r>
            <a:r>
              <a:rPr lang="en-IN" sz="1600" b="0" i="0" dirty="0">
                <a:solidFill>
                  <a:srgbClr val="C00000"/>
                </a:solidFill>
                <a:effectLst/>
                <a:latin typeface="inter-regular"/>
              </a:rPr>
              <a:t>3</a:t>
            </a:r>
            <a:r>
              <a:rPr lang="en-IN" sz="1600" b="0" i="0" dirty="0">
                <a:solidFill>
                  <a:srgbClr val="000000"/>
                </a:solidFill>
                <a:effectLst/>
                <a:latin typeface="inter-regular"/>
              </a:rPr>
              <a:t>,</a:t>
            </a:r>
            <a:r>
              <a:rPr lang="en-IN" sz="1600" b="0" i="0" dirty="0">
                <a:solidFill>
                  <a:srgbClr val="C00000"/>
                </a:solidFill>
                <a:effectLst/>
                <a:latin typeface="inter-regular"/>
              </a:rPr>
              <a:t>3</a:t>
            </a:r>
            <a:r>
              <a:rPr lang="en-IN" sz="1600" b="0" i="0" dirty="0">
                <a:solidFill>
                  <a:srgbClr val="000000"/>
                </a:solidFill>
                <a:effectLst/>
                <a:latin typeface="inter-regular"/>
              </a:rPr>
              <a:t>,</a:t>
            </a:r>
            <a:r>
              <a:rPr lang="en-IN" sz="1600" b="0" i="0" dirty="0">
                <a:solidFill>
                  <a:srgbClr val="C00000"/>
                </a:solidFill>
                <a:effectLst/>
                <a:latin typeface="inter-regular"/>
              </a:rPr>
              <a:t>3</a:t>
            </a:r>
            <a:r>
              <a:rPr lang="en-IN" sz="1600" b="0" i="0" dirty="0">
                <a:solidFill>
                  <a:srgbClr val="000000"/>
                </a:solidFill>
                <a:effectLst/>
                <a:latin typeface="inter-regular"/>
              </a:rPr>
              <a:t>}};    </a:t>
            </a:r>
          </a:p>
          <a:p>
            <a:pPr marL="0" indent="0" algn="just">
              <a:buNone/>
            </a:pPr>
            <a:r>
              <a:rPr lang="en-IN" sz="1600" b="0" i="0" dirty="0">
                <a:solidFill>
                  <a:srgbClr val="000000"/>
                </a:solidFill>
                <a:effectLst/>
                <a:latin typeface="inter-regular"/>
              </a:rPr>
              <a:t>    </a:t>
            </a:r>
          </a:p>
          <a:p>
            <a:pPr marL="0" indent="0" algn="just">
              <a:buNone/>
            </a:pPr>
            <a:r>
              <a:rPr lang="en-IN" sz="1600" b="0" i="0" dirty="0">
                <a:solidFill>
                  <a:srgbClr val="008200"/>
                </a:solidFill>
                <a:effectLst/>
                <a:latin typeface="inter-regular"/>
              </a:rPr>
              <a:t>//creating another matrix to store the multiplication of two matrices  </a:t>
            </a: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int</a:t>
            </a:r>
            <a:r>
              <a:rPr lang="en-IN" sz="1600" b="0" i="0" dirty="0">
                <a:solidFill>
                  <a:srgbClr val="000000"/>
                </a:solidFill>
                <a:effectLst/>
                <a:latin typeface="inter-regular"/>
              </a:rPr>
              <a:t> c[][]=</a:t>
            </a:r>
            <a:r>
              <a:rPr lang="en-IN" sz="1600" b="1" i="0" dirty="0">
                <a:solidFill>
                  <a:srgbClr val="006699"/>
                </a:solidFill>
                <a:effectLst/>
                <a:latin typeface="inter-regular"/>
              </a:rPr>
              <a:t>new</a:t>
            </a:r>
            <a:r>
              <a:rPr lang="en-IN" sz="1600" b="0" i="0" dirty="0">
                <a:solidFill>
                  <a:srgbClr val="000000"/>
                </a:solidFill>
                <a:effectLst/>
                <a:latin typeface="inter-regular"/>
              </a:rPr>
              <a:t> </a:t>
            </a:r>
            <a:r>
              <a:rPr lang="en-IN" sz="1600" b="1" i="0" dirty="0">
                <a:solidFill>
                  <a:srgbClr val="006699"/>
                </a:solidFill>
                <a:effectLst/>
                <a:latin typeface="inter-regular"/>
              </a:rPr>
              <a:t>int</a:t>
            </a:r>
            <a:r>
              <a:rPr lang="en-IN" sz="1600" b="0" i="0" dirty="0">
                <a:solidFill>
                  <a:srgbClr val="000000"/>
                </a:solidFill>
                <a:effectLst/>
                <a:latin typeface="inter-regular"/>
              </a:rPr>
              <a:t>[</a:t>
            </a:r>
            <a:r>
              <a:rPr lang="en-IN" sz="1600" b="0" i="0" dirty="0">
                <a:solidFill>
                  <a:srgbClr val="C00000"/>
                </a:solidFill>
                <a:effectLst/>
                <a:latin typeface="inter-regular"/>
              </a:rPr>
              <a:t>3</a:t>
            </a:r>
            <a:r>
              <a:rPr lang="en-IN" sz="1600" b="0" i="0" dirty="0">
                <a:solidFill>
                  <a:srgbClr val="000000"/>
                </a:solidFill>
                <a:effectLst/>
                <a:latin typeface="inter-regular"/>
              </a:rPr>
              <a:t>][</a:t>
            </a:r>
            <a:r>
              <a:rPr lang="en-IN" sz="1600" b="0" i="0" dirty="0">
                <a:solidFill>
                  <a:srgbClr val="C00000"/>
                </a:solidFill>
                <a:effectLst/>
                <a:latin typeface="inter-regular"/>
              </a:rPr>
              <a:t>3</a:t>
            </a:r>
            <a:r>
              <a:rPr lang="en-IN" sz="1600" b="0" i="0" dirty="0">
                <a:solidFill>
                  <a:srgbClr val="000000"/>
                </a:solidFill>
                <a:effectLst/>
                <a:latin typeface="inter-regular"/>
              </a:rPr>
              <a:t>];  </a:t>
            </a:r>
            <a:r>
              <a:rPr lang="en-IN" sz="1600" b="0" i="0" dirty="0">
                <a:solidFill>
                  <a:srgbClr val="008200"/>
                </a:solidFill>
                <a:effectLst/>
                <a:latin typeface="inter-regular"/>
              </a:rPr>
              <a:t>//3 rows and 3 columns</a:t>
            </a:r>
            <a:r>
              <a:rPr lang="en-IN" sz="1600" b="0" i="0" dirty="0">
                <a:solidFill>
                  <a:srgbClr val="000000"/>
                </a:solidFill>
                <a:effectLst/>
                <a:latin typeface="inter-regular"/>
              </a:rPr>
              <a:t>  </a:t>
            </a:r>
          </a:p>
          <a:p>
            <a:pPr marL="0" indent="0" algn="just">
              <a:buNone/>
            </a:pPr>
            <a:r>
              <a:rPr lang="en-IN" sz="1600" b="0" i="0" dirty="0">
                <a:solidFill>
                  <a:srgbClr val="000000"/>
                </a:solidFill>
                <a:effectLst/>
                <a:latin typeface="inter-regular"/>
              </a:rPr>
              <a:t>    </a:t>
            </a:r>
          </a:p>
          <a:p>
            <a:pPr marL="0" indent="0" algn="just">
              <a:buNone/>
            </a:pPr>
            <a:r>
              <a:rPr lang="en-IN" sz="1600" b="0" i="0" dirty="0">
                <a:solidFill>
                  <a:srgbClr val="008200"/>
                </a:solidFill>
                <a:effectLst/>
                <a:latin typeface="inter-regular"/>
              </a:rPr>
              <a:t>//multiplying and printing multiplication of 2 matrices  </a:t>
            </a: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for</a:t>
            </a:r>
            <a:r>
              <a:rPr lang="en-IN" sz="1600" b="0" i="0" dirty="0">
                <a:solidFill>
                  <a:srgbClr val="000000"/>
                </a:solidFill>
                <a:effectLst/>
                <a:latin typeface="inter-regular"/>
              </a:rPr>
              <a:t>(</a:t>
            </a:r>
            <a:r>
              <a:rPr lang="en-IN" sz="1600" b="1" i="0" dirty="0">
                <a:solidFill>
                  <a:srgbClr val="006699"/>
                </a:solidFill>
                <a:effectLst/>
                <a:latin typeface="inter-regular"/>
              </a:rPr>
              <a:t>int</a:t>
            </a:r>
            <a:r>
              <a:rPr lang="en-IN" sz="1600" b="0" i="0" dirty="0">
                <a:solidFill>
                  <a:srgbClr val="000000"/>
                </a:solidFill>
                <a:effectLst/>
                <a:latin typeface="inter-regular"/>
              </a:rPr>
              <a:t> </a:t>
            </a:r>
            <a:r>
              <a:rPr lang="en-IN" sz="1600" b="0" i="0" dirty="0" err="1">
                <a:solidFill>
                  <a:srgbClr val="000000"/>
                </a:solidFill>
                <a:effectLst/>
                <a:latin typeface="inter-regular"/>
              </a:rPr>
              <a:t>i</a:t>
            </a:r>
            <a:r>
              <a:rPr lang="en-IN" sz="1600" b="0" i="0" dirty="0">
                <a:solidFill>
                  <a:srgbClr val="000000"/>
                </a:solidFill>
                <a:effectLst/>
                <a:latin typeface="inter-regular"/>
              </a:rPr>
              <a:t>=</a:t>
            </a:r>
            <a:r>
              <a:rPr lang="en-IN" sz="1600" b="0" i="0" dirty="0">
                <a:solidFill>
                  <a:srgbClr val="C00000"/>
                </a:solidFill>
                <a:effectLst/>
                <a:latin typeface="inter-regular"/>
              </a:rPr>
              <a:t>0</a:t>
            </a:r>
            <a:r>
              <a:rPr lang="en-IN" sz="1600" b="0" i="0" dirty="0">
                <a:solidFill>
                  <a:srgbClr val="000000"/>
                </a:solidFill>
                <a:effectLst/>
                <a:latin typeface="inter-regular"/>
              </a:rPr>
              <a:t>;i&lt;</a:t>
            </a:r>
            <a:r>
              <a:rPr lang="en-IN" sz="1600" b="0" i="0" dirty="0">
                <a:solidFill>
                  <a:srgbClr val="C00000"/>
                </a:solidFill>
                <a:effectLst/>
                <a:latin typeface="inter-regular"/>
              </a:rPr>
              <a:t>3</a:t>
            </a:r>
            <a:r>
              <a:rPr lang="en-IN" sz="1600" b="0" i="0" dirty="0">
                <a:solidFill>
                  <a:srgbClr val="000000"/>
                </a:solidFill>
                <a:effectLst/>
                <a:latin typeface="inter-regular"/>
              </a:rPr>
              <a:t>;i++){    </a:t>
            </a:r>
          </a:p>
          <a:p>
            <a:pPr marL="0" indent="0" algn="just">
              <a:buNone/>
            </a:pPr>
            <a:r>
              <a:rPr lang="en-IN" sz="1600" b="1" i="0" dirty="0">
                <a:solidFill>
                  <a:srgbClr val="006699"/>
                </a:solidFill>
                <a:effectLst/>
                <a:latin typeface="inter-regular"/>
              </a:rPr>
              <a:t>for</a:t>
            </a:r>
            <a:r>
              <a:rPr lang="en-IN" sz="1600" b="0" i="0" dirty="0">
                <a:solidFill>
                  <a:srgbClr val="000000"/>
                </a:solidFill>
                <a:effectLst/>
                <a:latin typeface="inter-regular"/>
              </a:rPr>
              <a:t>(</a:t>
            </a:r>
            <a:r>
              <a:rPr lang="en-IN" sz="1600" b="1" i="0" dirty="0">
                <a:solidFill>
                  <a:srgbClr val="006699"/>
                </a:solidFill>
                <a:effectLst/>
                <a:latin typeface="inter-regular"/>
              </a:rPr>
              <a:t>int</a:t>
            </a:r>
            <a:r>
              <a:rPr lang="en-IN" sz="1600" b="0" i="0" dirty="0">
                <a:solidFill>
                  <a:srgbClr val="000000"/>
                </a:solidFill>
                <a:effectLst/>
                <a:latin typeface="inter-regular"/>
              </a:rPr>
              <a:t> j=</a:t>
            </a:r>
            <a:r>
              <a:rPr lang="en-IN" sz="1600" b="0" i="0" dirty="0">
                <a:solidFill>
                  <a:srgbClr val="C00000"/>
                </a:solidFill>
                <a:effectLst/>
                <a:latin typeface="inter-regular"/>
              </a:rPr>
              <a:t>0</a:t>
            </a:r>
            <a:r>
              <a:rPr lang="en-IN" sz="1600" b="0" i="0" dirty="0">
                <a:solidFill>
                  <a:srgbClr val="000000"/>
                </a:solidFill>
                <a:effectLst/>
                <a:latin typeface="inter-regular"/>
              </a:rPr>
              <a:t>;j&lt;</a:t>
            </a:r>
            <a:r>
              <a:rPr lang="en-IN" sz="1600" b="0" i="0" dirty="0">
                <a:solidFill>
                  <a:srgbClr val="C00000"/>
                </a:solidFill>
                <a:effectLst/>
                <a:latin typeface="inter-regular"/>
              </a:rPr>
              <a:t>3</a:t>
            </a:r>
            <a:r>
              <a:rPr lang="en-IN" sz="1600" b="0" i="0" dirty="0">
                <a:solidFill>
                  <a:srgbClr val="000000"/>
                </a:solidFill>
                <a:effectLst/>
                <a:latin typeface="inter-regular"/>
              </a:rPr>
              <a:t>;j++){    </a:t>
            </a:r>
          </a:p>
          <a:p>
            <a:pPr marL="0" indent="0" algn="just">
              <a:buNone/>
            </a:pPr>
            <a:r>
              <a:rPr lang="en-IN" sz="1600" b="0" i="0" dirty="0">
                <a:solidFill>
                  <a:srgbClr val="000000"/>
                </a:solidFill>
                <a:effectLst/>
                <a:latin typeface="inter-regular"/>
              </a:rPr>
              <a:t>c[</a:t>
            </a:r>
            <a:r>
              <a:rPr lang="en-IN" sz="1600" b="0" i="0" dirty="0" err="1">
                <a:solidFill>
                  <a:srgbClr val="000000"/>
                </a:solidFill>
                <a:effectLst/>
                <a:latin typeface="inter-regular"/>
              </a:rPr>
              <a:t>i</a:t>
            </a:r>
            <a:r>
              <a:rPr lang="en-IN" sz="1600" b="0" i="0" dirty="0">
                <a:solidFill>
                  <a:srgbClr val="000000"/>
                </a:solidFill>
                <a:effectLst/>
                <a:latin typeface="inter-regular"/>
              </a:rPr>
              <a:t>][j]=</a:t>
            </a:r>
            <a:r>
              <a:rPr lang="en-IN" sz="1600" b="0" i="0" dirty="0">
                <a:solidFill>
                  <a:srgbClr val="C00000"/>
                </a:solidFill>
                <a:effectLst/>
                <a:latin typeface="inter-regular"/>
              </a:rPr>
              <a:t>0</a:t>
            </a: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for</a:t>
            </a:r>
            <a:r>
              <a:rPr lang="en-IN" sz="1600" b="0" i="0" dirty="0">
                <a:solidFill>
                  <a:srgbClr val="000000"/>
                </a:solidFill>
                <a:effectLst/>
                <a:latin typeface="inter-regular"/>
              </a:rPr>
              <a:t>(</a:t>
            </a:r>
            <a:r>
              <a:rPr lang="en-IN" sz="1600" b="1" i="0" dirty="0">
                <a:solidFill>
                  <a:srgbClr val="006699"/>
                </a:solidFill>
                <a:effectLst/>
                <a:latin typeface="inter-regular"/>
              </a:rPr>
              <a:t>int</a:t>
            </a:r>
            <a:r>
              <a:rPr lang="en-IN" sz="1600" b="0" i="0" dirty="0">
                <a:solidFill>
                  <a:srgbClr val="000000"/>
                </a:solidFill>
                <a:effectLst/>
                <a:latin typeface="inter-regular"/>
              </a:rPr>
              <a:t> k=</a:t>
            </a:r>
            <a:r>
              <a:rPr lang="en-IN" sz="1600" b="0" i="0" dirty="0">
                <a:solidFill>
                  <a:srgbClr val="C00000"/>
                </a:solidFill>
                <a:effectLst/>
                <a:latin typeface="inter-regular"/>
              </a:rPr>
              <a:t>0</a:t>
            </a:r>
            <a:r>
              <a:rPr lang="en-IN" sz="1600" b="0" i="0" dirty="0">
                <a:solidFill>
                  <a:srgbClr val="000000"/>
                </a:solidFill>
                <a:effectLst/>
                <a:latin typeface="inter-regular"/>
              </a:rPr>
              <a:t>;k&lt;</a:t>
            </a:r>
            <a:r>
              <a:rPr lang="en-IN" sz="1600" b="0" i="0" dirty="0">
                <a:solidFill>
                  <a:srgbClr val="C00000"/>
                </a:solidFill>
                <a:effectLst/>
                <a:latin typeface="inter-regular"/>
              </a:rPr>
              <a:t>3</a:t>
            </a:r>
            <a:r>
              <a:rPr lang="en-IN" sz="1600" b="0" i="0" dirty="0">
                <a:solidFill>
                  <a:srgbClr val="000000"/>
                </a:solidFill>
                <a:effectLst/>
                <a:latin typeface="inter-regular"/>
              </a:rPr>
              <a:t>;k++)      </a:t>
            </a:r>
          </a:p>
          <a:p>
            <a:pPr marL="0" indent="0" algn="just">
              <a:buNone/>
            </a:pPr>
            <a:r>
              <a:rPr lang="en-IN" sz="1600" b="0" i="0" dirty="0">
                <a:solidFill>
                  <a:srgbClr val="000000"/>
                </a:solidFill>
                <a:effectLst/>
                <a:latin typeface="inter-regular"/>
              </a:rPr>
              <a:t>{      </a:t>
            </a:r>
          </a:p>
          <a:p>
            <a:pPr marL="0" indent="0" algn="just">
              <a:buNone/>
            </a:pPr>
            <a:r>
              <a:rPr lang="en-IN" sz="1600" b="0" i="0" dirty="0">
                <a:solidFill>
                  <a:srgbClr val="000000"/>
                </a:solidFill>
                <a:effectLst/>
                <a:latin typeface="inter-regular"/>
              </a:rPr>
              <a:t>c[</a:t>
            </a:r>
            <a:r>
              <a:rPr lang="en-IN" sz="1600" b="0" i="0" dirty="0" err="1">
                <a:solidFill>
                  <a:srgbClr val="000000"/>
                </a:solidFill>
                <a:effectLst/>
                <a:latin typeface="inter-regular"/>
              </a:rPr>
              <a:t>i</a:t>
            </a:r>
            <a:r>
              <a:rPr lang="en-IN" sz="1600" b="0" i="0" dirty="0">
                <a:solidFill>
                  <a:srgbClr val="000000"/>
                </a:solidFill>
                <a:effectLst/>
                <a:latin typeface="inter-regular"/>
              </a:rPr>
              <a:t>][j]+=a[</a:t>
            </a:r>
            <a:r>
              <a:rPr lang="en-IN" sz="1600" b="0" i="0" dirty="0" err="1">
                <a:solidFill>
                  <a:srgbClr val="000000"/>
                </a:solidFill>
                <a:effectLst/>
                <a:latin typeface="inter-regular"/>
              </a:rPr>
              <a:t>i</a:t>
            </a:r>
            <a:r>
              <a:rPr lang="en-IN" sz="1600" b="0" i="0" dirty="0">
                <a:solidFill>
                  <a:srgbClr val="000000"/>
                </a:solidFill>
                <a:effectLst/>
                <a:latin typeface="inter-regular"/>
              </a:rPr>
              <a:t>][k]*b[k][j];      </a:t>
            </a:r>
          </a:p>
          <a:p>
            <a:pPr marL="0" indent="0" algn="just">
              <a:buNone/>
            </a:pPr>
            <a:r>
              <a:rPr lang="en-IN" sz="1600" b="0" i="0" dirty="0">
                <a:solidFill>
                  <a:srgbClr val="000000"/>
                </a:solidFill>
                <a:effectLst/>
                <a:latin typeface="inter-regular"/>
              </a:rPr>
              <a:t>}</a:t>
            </a:r>
            <a:r>
              <a:rPr lang="en-IN" sz="1600" b="0" i="0" dirty="0">
                <a:solidFill>
                  <a:srgbClr val="008200"/>
                </a:solidFill>
                <a:effectLst/>
                <a:latin typeface="inter-regular"/>
              </a:rPr>
              <a:t>//end of k loop</a:t>
            </a:r>
            <a:r>
              <a:rPr lang="en-IN" sz="1600" b="0" i="0" dirty="0">
                <a:solidFill>
                  <a:srgbClr val="000000"/>
                </a:solidFill>
                <a:effectLst/>
                <a:latin typeface="inter-regular"/>
              </a:rPr>
              <a:t>  </a:t>
            </a:r>
          </a:p>
          <a:p>
            <a:pPr marL="0" indent="0" algn="just">
              <a:buNone/>
            </a:pPr>
            <a:r>
              <a:rPr lang="en-IN" sz="1600" b="0" i="0" dirty="0" err="1">
                <a:solidFill>
                  <a:srgbClr val="000000"/>
                </a:solidFill>
                <a:effectLst/>
                <a:latin typeface="inter-regular"/>
              </a:rPr>
              <a:t>System.out.print</a:t>
            </a:r>
            <a:r>
              <a:rPr lang="en-IN" sz="1600" b="0" i="0" dirty="0">
                <a:solidFill>
                  <a:srgbClr val="000000"/>
                </a:solidFill>
                <a:effectLst/>
                <a:latin typeface="inter-regular"/>
              </a:rPr>
              <a:t>(c[</a:t>
            </a:r>
            <a:r>
              <a:rPr lang="en-IN" sz="1600" b="0" i="0" dirty="0" err="1">
                <a:solidFill>
                  <a:srgbClr val="000000"/>
                </a:solidFill>
                <a:effectLst/>
                <a:latin typeface="inter-regular"/>
              </a:rPr>
              <a:t>i</a:t>
            </a:r>
            <a:r>
              <a:rPr lang="en-IN" sz="1600" b="0" i="0" dirty="0">
                <a:solidFill>
                  <a:srgbClr val="000000"/>
                </a:solidFill>
                <a:effectLst/>
                <a:latin typeface="inter-regular"/>
              </a:rPr>
              <a:t>][j]+</a:t>
            </a:r>
            <a:r>
              <a:rPr lang="en-IN" sz="1600" b="0" i="0" dirty="0">
                <a:solidFill>
                  <a:srgbClr val="0000FF"/>
                </a:solidFill>
                <a:effectLst/>
                <a:latin typeface="inter-regular"/>
              </a:rPr>
              <a:t>" "</a:t>
            </a:r>
            <a:r>
              <a:rPr lang="en-IN" sz="1600" b="0" i="0" dirty="0">
                <a:solidFill>
                  <a:srgbClr val="000000"/>
                </a:solidFill>
                <a:effectLst/>
                <a:latin typeface="inter-regular"/>
              </a:rPr>
              <a:t>);  </a:t>
            </a:r>
            <a:r>
              <a:rPr lang="en-IN" sz="1600" b="0" i="0" dirty="0">
                <a:solidFill>
                  <a:srgbClr val="008200"/>
                </a:solidFill>
                <a:effectLst/>
                <a:latin typeface="inter-regular"/>
              </a:rPr>
              <a:t>//printing matrix element</a:t>
            </a:r>
            <a:r>
              <a:rPr lang="en-IN" sz="1600" b="0" i="0" dirty="0">
                <a:solidFill>
                  <a:srgbClr val="000000"/>
                </a:solidFill>
                <a:effectLst/>
                <a:latin typeface="inter-regular"/>
              </a:rPr>
              <a:t>  </a:t>
            </a:r>
          </a:p>
          <a:p>
            <a:pPr marL="0" indent="0" algn="just">
              <a:buNone/>
            </a:pPr>
            <a:r>
              <a:rPr lang="en-IN" sz="1600" b="0" i="0" dirty="0">
                <a:solidFill>
                  <a:srgbClr val="000000"/>
                </a:solidFill>
                <a:effectLst/>
                <a:latin typeface="inter-regular"/>
              </a:rPr>
              <a:t>}</a:t>
            </a:r>
            <a:r>
              <a:rPr lang="en-IN" sz="1600" b="0" i="0" dirty="0">
                <a:solidFill>
                  <a:srgbClr val="008200"/>
                </a:solidFill>
                <a:effectLst/>
                <a:latin typeface="inter-regular"/>
              </a:rPr>
              <a:t>//end of j loop</a:t>
            </a:r>
            <a:r>
              <a:rPr lang="en-IN" sz="1600" b="0" i="0" dirty="0">
                <a:solidFill>
                  <a:srgbClr val="000000"/>
                </a:solidFill>
                <a:effectLst/>
                <a:latin typeface="inter-regular"/>
              </a:rPr>
              <a:t>  </a:t>
            </a:r>
          </a:p>
          <a:p>
            <a:pPr marL="0" indent="0" algn="just">
              <a:buNone/>
            </a:pP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8200"/>
                </a:solidFill>
                <a:effectLst/>
                <a:latin typeface="inter-regular"/>
              </a:rPr>
              <a:t>//new line  </a:t>
            </a:r>
            <a:r>
              <a:rPr lang="en-IN" sz="1600" b="0" i="0" dirty="0">
                <a:solidFill>
                  <a:srgbClr val="000000"/>
                </a:solidFill>
                <a:effectLst/>
                <a:latin typeface="inter-regular"/>
              </a:rPr>
              <a:t>  </a:t>
            </a:r>
          </a:p>
          <a:p>
            <a:pPr marL="0" indent="0" algn="just">
              <a:buNone/>
            </a:pPr>
            <a:r>
              <a:rPr lang="en-IN" sz="1600" b="0" i="0" dirty="0">
                <a:solidFill>
                  <a:srgbClr val="000000"/>
                </a:solidFill>
                <a:effectLst/>
                <a:latin typeface="inter-regular"/>
              </a:rPr>
              <a:t>}    </a:t>
            </a:r>
          </a:p>
          <a:p>
            <a:pPr marL="0" indent="0" algn="just">
              <a:buNone/>
            </a:pPr>
            <a:r>
              <a:rPr lang="en-IN" sz="1600" b="0" i="0" dirty="0">
                <a:solidFill>
                  <a:srgbClr val="000000"/>
                </a:solidFill>
                <a:effectLst/>
                <a:latin typeface="inter-regular"/>
              </a:rPr>
              <a:t>}} </a:t>
            </a:r>
            <a:endParaRPr lang="en-IN" sz="1600" dirty="0"/>
          </a:p>
        </p:txBody>
      </p:sp>
    </p:spTree>
    <p:extLst>
      <p:ext uri="{BB962C8B-B14F-4D97-AF65-F5344CB8AC3E}">
        <p14:creationId xmlns:p14="http://schemas.microsoft.com/office/powerpoint/2010/main" val="3135621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9CB08D-E0F4-4811-A587-4B25ABE5791B}"/>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2500" b="0" i="0" kern="1200">
                <a:solidFill>
                  <a:schemeClr val="tx1"/>
                </a:solidFill>
                <a:effectLst/>
                <a:latin typeface="+mj-lt"/>
                <a:ea typeface="+mj-ea"/>
                <a:cs typeface="+mj-cs"/>
              </a:rPr>
              <a:t>Java String</a:t>
            </a:r>
            <a:br>
              <a:rPr lang="en-US" sz="2500" b="0" i="0" kern="1200">
                <a:solidFill>
                  <a:schemeClr val="tx1"/>
                </a:solidFill>
                <a:effectLst/>
                <a:latin typeface="+mj-lt"/>
                <a:ea typeface="+mj-ea"/>
                <a:cs typeface="+mj-cs"/>
              </a:rPr>
            </a:br>
            <a:r>
              <a:rPr lang="en-US" sz="2500" b="0" i="0" kern="1200">
                <a:solidFill>
                  <a:schemeClr val="tx1"/>
                </a:solidFill>
                <a:effectLst/>
                <a:latin typeface="+mj-lt"/>
                <a:ea typeface="+mj-ea"/>
                <a:cs typeface="+mj-cs"/>
              </a:rPr>
              <a:t>In </a:t>
            </a:r>
            <a:r>
              <a:rPr lang="en-US" sz="2500" b="0" i="0" u="none" strike="noStrike" kern="1200">
                <a:solidFill>
                  <a:schemeClr val="tx1"/>
                </a:solidFill>
                <a:effectLst/>
                <a:latin typeface="+mj-lt"/>
                <a:ea typeface="+mj-ea"/>
                <a:cs typeface="+mj-cs"/>
                <a:hlinkClick r:id="rId2"/>
              </a:rPr>
              <a:t>Java</a:t>
            </a:r>
            <a:r>
              <a:rPr lang="en-US" sz="2500" b="0" i="0" kern="1200">
                <a:solidFill>
                  <a:schemeClr val="tx1"/>
                </a:solidFill>
                <a:effectLst/>
                <a:latin typeface="+mj-lt"/>
                <a:ea typeface="+mj-ea"/>
                <a:cs typeface="+mj-cs"/>
              </a:rPr>
              <a:t>, string is basically an object that represents sequence of char values. An </a:t>
            </a:r>
            <a:r>
              <a:rPr lang="en-US" sz="2500" b="0" i="0" u="none" strike="noStrike" kern="1200">
                <a:solidFill>
                  <a:schemeClr val="tx1"/>
                </a:solidFill>
                <a:effectLst/>
                <a:latin typeface="+mj-lt"/>
                <a:ea typeface="+mj-ea"/>
                <a:cs typeface="+mj-cs"/>
                <a:hlinkClick r:id="rId3"/>
              </a:rPr>
              <a:t>array</a:t>
            </a:r>
            <a:r>
              <a:rPr lang="en-US" sz="2500" b="0" i="0" kern="1200">
                <a:solidFill>
                  <a:schemeClr val="tx1"/>
                </a:solidFill>
                <a:effectLst/>
                <a:latin typeface="+mj-lt"/>
                <a:ea typeface="+mj-ea"/>
                <a:cs typeface="+mj-cs"/>
              </a:rPr>
              <a:t> of characters works same as Java string. For example:</a:t>
            </a:r>
            <a:endParaRPr lang="en-US" sz="2500" kern="1200">
              <a:solidFill>
                <a:schemeClr val="tx1"/>
              </a:solidFill>
              <a:latin typeface="+mj-lt"/>
              <a:ea typeface="+mj-ea"/>
              <a:cs typeface="+mj-cs"/>
            </a:endParaRPr>
          </a:p>
        </p:txBody>
      </p:sp>
      <p:sp>
        <p:nvSpPr>
          <p:cNvPr id="4" name="Text Placeholder 3">
            <a:extLst>
              <a:ext uri="{FF2B5EF4-FFF2-40B4-BE49-F238E27FC236}">
                <a16:creationId xmlns:a16="http://schemas.microsoft.com/office/drawing/2014/main" id="{25511C24-385F-4896-BD0E-908A5AE0EB98}"/>
              </a:ext>
            </a:extLst>
          </p:cNvPr>
          <p:cNvSpPr>
            <a:spLocks noGrp="1"/>
          </p:cNvSpPr>
          <p:nvPr>
            <p:ph type="body" sz="half" idx="2"/>
          </p:nvPr>
        </p:nvSpPr>
        <p:spPr>
          <a:xfrm>
            <a:off x="643469" y="1782981"/>
            <a:ext cx="4008384" cy="4393982"/>
          </a:xfrm>
        </p:spPr>
        <p:txBody>
          <a:bodyPr vert="horz" lIns="91440" tIns="45720" rIns="91440" bIns="45720" rtlCol="0">
            <a:normAutofit/>
          </a:bodyPr>
          <a:lstStyle/>
          <a:p>
            <a:pPr indent="-228600">
              <a:buFont typeface="Arial" panose="020B0604020202020204" pitchFamily="34" charset="0"/>
              <a:buChar char="•"/>
            </a:pPr>
            <a:r>
              <a:rPr lang="en-US" sz="1900" b="1" i="0" dirty="0">
                <a:effectLst/>
              </a:rPr>
              <a:t>char</a:t>
            </a:r>
            <a:r>
              <a:rPr lang="en-US" sz="1900" b="0" i="0" dirty="0">
                <a:effectLst/>
              </a:rPr>
              <a:t>[] </a:t>
            </a:r>
            <a:r>
              <a:rPr lang="en-US" sz="1900" b="0" i="0" dirty="0" err="1">
                <a:effectLst/>
              </a:rPr>
              <a:t>ch</a:t>
            </a:r>
            <a:r>
              <a:rPr lang="en-US" sz="1900" b="0" i="0" dirty="0">
                <a:effectLst/>
              </a:rPr>
              <a:t>={'j','a','v','a','p','o','</a:t>
            </a:r>
            <a:r>
              <a:rPr lang="en-US" sz="1900" b="0" i="0" dirty="0" err="1">
                <a:effectLst/>
              </a:rPr>
              <a:t>i</a:t>
            </a:r>
            <a:r>
              <a:rPr lang="en-US" sz="1900" b="0" i="0" dirty="0">
                <a:effectLst/>
              </a:rPr>
              <a:t>','</a:t>
            </a:r>
            <a:r>
              <a:rPr lang="en-US" sz="1900" b="0" i="0" dirty="0" err="1">
                <a:effectLst/>
              </a:rPr>
              <a:t>n','t</a:t>
            </a:r>
            <a:r>
              <a:rPr lang="en-US" sz="1900" b="0" i="0" dirty="0">
                <a:effectLst/>
              </a:rPr>
              <a:t>'};  </a:t>
            </a:r>
          </a:p>
          <a:p>
            <a:pPr indent="-228600">
              <a:buFont typeface="Arial" panose="020B0604020202020204" pitchFamily="34" charset="0"/>
              <a:buChar char="•"/>
            </a:pPr>
            <a:r>
              <a:rPr lang="en-US" sz="1900" b="0" i="0" dirty="0">
                <a:effectLst/>
              </a:rPr>
              <a:t>String s=</a:t>
            </a:r>
            <a:r>
              <a:rPr lang="en-US" sz="1900" b="1" i="0" dirty="0">
                <a:effectLst/>
              </a:rPr>
              <a:t>new</a:t>
            </a:r>
            <a:r>
              <a:rPr lang="en-US" sz="1900" b="0" i="0" dirty="0">
                <a:effectLst/>
              </a:rPr>
              <a:t> String(</a:t>
            </a:r>
            <a:r>
              <a:rPr lang="en-US" sz="1900" b="0" i="0" dirty="0" err="1">
                <a:effectLst/>
              </a:rPr>
              <a:t>ch</a:t>
            </a:r>
            <a:r>
              <a:rPr lang="en-US" sz="1900" b="0" i="0" dirty="0">
                <a:effectLst/>
              </a:rPr>
              <a:t>);  </a:t>
            </a:r>
          </a:p>
          <a:p>
            <a:pPr indent="-228600">
              <a:buFont typeface="Arial" panose="020B0604020202020204" pitchFamily="34" charset="0"/>
              <a:buChar char="•"/>
            </a:pPr>
            <a:r>
              <a:rPr lang="en-US" sz="1900" b="0" i="0" dirty="0">
                <a:effectLst/>
              </a:rPr>
              <a:t>is same as:</a:t>
            </a:r>
          </a:p>
          <a:p>
            <a:pPr indent="-228600">
              <a:buFont typeface="Arial" panose="020B0604020202020204" pitchFamily="34" charset="0"/>
              <a:buChar char="•"/>
            </a:pPr>
            <a:r>
              <a:rPr lang="en-US" sz="1900" b="0" i="0" dirty="0">
                <a:effectLst/>
              </a:rPr>
              <a:t>String s="java";  </a:t>
            </a:r>
          </a:p>
          <a:p>
            <a:pPr indent="-228600">
              <a:buFont typeface="Arial" panose="020B0604020202020204" pitchFamily="34" charset="0"/>
              <a:buChar char="•"/>
            </a:pPr>
            <a:r>
              <a:rPr lang="en-US" sz="1900" b="1" i="0" dirty="0">
                <a:effectLst/>
              </a:rPr>
              <a:t>Java String</a:t>
            </a:r>
            <a:r>
              <a:rPr lang="en-US" sz="1900" b="0" i="0" dirty="0">
                <a:effectLst/>
              </a:rPr>
              <a:t> class provides a lot of methods to perform operations on strings such as compare(), </a:t>
            </a:r>
            <a:r>
              <a:rPr lang="en-US" sz="1900" b="0" i="0" dirty="0" err="1">
                <a:effectLst/>
              </a:rPr>
              <a:t>concat</a:t>
            </a:r>
            <a:r>
              <a:rPr lang="en-US" sz="1900" b="0" i="0" dirty="0">
                <a:effectLst/>
              </a:rPr>
              <a:t>(), equals(), split(), length(), replace(), </a:t>
            </a:r>
            <a:r>
              <a:rPr lang="en-US" sz="1900" b="0" i="0" dirty="0" err="1">
                <a:effectLst/>
              </a:rPr>
              <a:t>compareTo</a:t>
            </a:r>
            <a:r>
              <a:rPr lang="en-US" sz="1900" b="0" i="0" dirty="0">
                <a:effectLst/>
              </a:rPr>
              <a:t>(), intern(), substring() etc.</a:t>
            </a:r>
          </a:p>
          <a:p>
            <a:pPr indent="-228600">
              <a:buFont typeface="Arial" panose="020B0604020202020204" pitchFamily="34" charset="0"/>
              <a:buChar char="•"/>
            </a:pPr>
            <a:r>
              <a:rPr lang="en-US" sz="1900" b="0" i="0" dirty="0">
                <a:effectLst/>
              </a:rPr>
              <a:t>The </a:t>
            </a:r>
            <a:r>
              <a:rPr lang="en-US" sz="1900" b="0" i="0" dirty="0" err="1">
                <a:effectLst/>
              </a:rPr>
              <a:t>java.lang.String</a:t>
            </a:r>
            <a:r>
              <a:rPr lang="en-US" sz="1900" b="0" i="0" dirty="0">
                <a:effectLst/>
              </a:rPr>
              <a:t> class implements </a:t>
            </a:r>
            <a:r>
              <a:rPr lang="en-US" sz="1900" b="0" i="1" dirty="0">
                <a:effectLst/>
              </a:rPr>
              <a:t>Serializable</a:t>
            </a:r>
            <a:r>
              <a:rPr lang="en-US" sz="1900" b="0" i="0" dirty="0">
                <a:effectLst/>
              </a:rPr>
              <a:t>, </a:t>
            </a:r>
            <a:r>
              <a:rPr lang="en-US" sz="1900" b="0" i="1" dirty="0">
                <a:effectLst/>
              </a:rPr>
              <a:t>Comparable</a:t>
            </a:r>
            <a:r>
              <a:rPr lang="en-US" sz="1900" b="0" i="0" dirty="0">
                <a:effectLst/>
              </a:rPr>
              <a:t> and </a:t>
            </a:r>
            <a:r>
              <a:rPr lang="en-US" sz="1900" b="0" i="1" dirty="0" err="1">
                <a:effectLst/>
              </a:rPr>
              <a:t>CharSequence</a:t>
            </a:r>
            <a:r>
              <a:rPr lang="en-US" sz="1900" b="0" i="0" dirty="0">
                <a:effectLst/>
              </a:rPr>
              <a:t> </a:t>
            </a:r>
            <a:r>
              <a:rPr lang="en-US" sz="1900" b="0" i="0" u="none" strike="noStrike" dirty="0">
                <a:effectLst/>
                <a:hlinkClick r:id="rId4"/>
              </a:rPr>
              <a:t>interfaces</a:t>
            </a:r>
            <a:r>
              <a:rPr lang="en-US" sz="1900" b="0" i="0" dirty="0">
                <a:effectLst/>
              </a:rPr>
              <a:t>.</a:t>
            </a:r>
          </a:p>
          <a:p>
            <a:pPr indent="-228600">
              <a:buFont typeface="Arial" panose="020B0604020202020204" pitchFamily="34" charset="0"/>
              <a:buChar char="•"/>
            </a:pPr>
            <a:endParaRPr lang="en-US" sz="1900" b="0" i="0" dirty="0">
              <a:effectLst/>
            </a:endParaRPr>
          </a:p>
          <a:p>
            <a:pPr indent="-228600">
              <a:buFont typeface="Arial" panose="020B0604020202020204" pitchFamily="34" charset="0"/>
              <a:buChar char="•"/>
            </a:pPr>
            <a:endParaRPr lang="en-US" sz="19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95893345-2416-48A1-9AAE-AD3A9643060D}"/>
              </a:ext>
            </a:extLst>
          </p:cNvPr>
          <p:cNvPicPr>
            <a:picLocks noGrp="1" noChangeAspect="1"/>
          </p:cNvPicPr>
          <p:nvPr>
            <p:ph idx="1"/>
          </p:nvPr>
        </p:nvPicPr>
        <p:blipFill>
          <a:blip r:embed="rId5"/>
          <a:stretch>
            <a:fillRect/>
          </a:stretch>
        </p:blipFill>
        <p:spPr>
          <a:xfrm>
            <a:off x="5295320" y="2049184"/>
            <a:ext cx="6253212" cy="3829486"/>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42573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8E684B-FDF2-42E3-B493-E1F65A84FEE2}"/>
              </a:ext>
            </a:extLst>
          </p:cNvPr>
          <p:cNvSpPr>
            <a:spLocks noGrp="1"/>
          </p:cNvSpPr>
          <p:nvPr>
            <p:ph type="title"/>
          </p:nvPr>
        </p:nvSpPr>
        <p:spPr>
          <a:xfrm>
            <a:off x="594360" y="640263"/>
            <a:ext cx="5239512" cy="1344975"/>
          </a:xfrm>
        </p:spPr>
        <p:txBody>
          <a:bodyPr vert="horz" lIns="91440" tIns="45720" rIns="91440" bIns="45720" rtlCol="0" anchor="ctr">
            <a:normAutofit/>
          </a:bodyPr>
          <a:lstStyle/>
          <a:p>
            <a:pPr algn="ctr"/>
            <a:r>
              <a:rPr lang="en-US" sz="4000" b="0" i="0" kern="1200">
                <a:solidFill>
                  <a:schemeClr val="tx1"/>
                </a:solidFill>
                <a:effectLst/>
                <a:latin typeface="+mj-lt"/>
                <a:ea typeface="+mj-ea"/>
                <a:cs typeface="+mj-cs"/>
              </a:rPr>
              <a:t>CharSequence Interface</a:t>
            </a:r>
            <a:br>
              <a:rPr lang="en-US" sz="4000" b="0" i="0" kern="1200">
                <a:solidFill>
                  <a:schemeClr val="tx1"/>
                </a:solidFill>
                <a:effectLst/>
                <a:latin typeface="+mj-lt"/>
                <a:ea typeface="+mj-ea"/>
                <a:cs typeface="+mj-cs"/>
              </a:rPr>
            </a:br>
            <a:endParaRPr lang="en-US" sz="4000" kern="1200">
              <a:solidFill>
                <a:schemeClr val="tx1"/>
              </a:solidFill>
              <a:latin typeface="+mj-lt"/>
              <a:ea typeface="+mj-ea"/>
              <a:cs typeface="+mj-cs"/>
            </a:endParaRPr>
          </a:p>
        </p:txBody>
      </p:sp>
      <p:sp>
        <p:nvSpPr>
          <p:cNvPr id="4" name="Text Placeholder 3">
            <a:extLst>
              <a:ext uri="{FF2B5EF4-FFF2-40B4-BE49-F238E27FC236}">
                <a16:creationId xmlns:a16="http://schemas.microsoft.com/office/drawing/2014/main" id="{CBECED6A-B48C-433B-9177-6014AB6F2BEA}"/>
              </a:ext>
            </a:extLst>
          </p:cNvPr>
          <p:cNvSpPr>
            <a:spLocks noGrp="1"/>
          </p:cNvSpPr>
          <p:nvPr>
            <p:ph type="body" sz="half" idx="2"/>
          </p:nvPr>
        </p:nvSpPr>
        <p:spPr>
          <a:xfrm>
            <a:off x="593610" y="2121763"/>
            <a:ext cx="5235490" cy="3773010"/>
          </a:xfrm>
        </p:spPr>
        <p:txBody>
          <a:bodyPr vert="horz" lIns="91440" tIns="45720" rIns="91440" bIns="45720" rtlCol="0">
            <a:normAutofit/>
          </a:bodyPr>
          <a:lstStyle/>
          <a:p>
            <a:pPr indent="-228600">
              <a:buFont typeface="Arial" panose="020B0604020202020204" pitchFamily="34" charset="0"/>
              <a:buChar char="•"/>
            </a:pPr>
            <a:r>
              <a:rPr lang="en-US" sz="1700" b="0" i="0">
                <a:effectLst/>
              </a:rPr>
              <a:t>The CharSequence interface is used to represent the sequence of characters. String, </a:t>
            </a:r>
            <a:r>
              <a:rPr lang="en-US" sz="1700" b="0" i="0" u="none" strike="noStrike">
                <a:effectLst/>
                <a:hlinkClick r:id="rId2"/>
              </a:rPr>
              <a:t>StringBuffer</a:t>
            </a:r>
            <a:r>
              <a:rPr lang="en-US" sz="1700" b="0" i="0">
                <a:effectLst/>
              </a:rPr>
              <a:t> and </a:t>
            </a:r>
            <a:r>
              <a:rPr lang="en-US" sz="1700" b="0" i="0" u="none" strike="noStrike">
                <a:effectLst/>
                <a:hlinkClick r:id="rId3"/>
              </a:rPr>
              <a:t>StringBuilder</a:t>
            </a:r>
            <a:r>
              <a:rPr lang="en-US" sz="1700" b="0" i="0">
                <a:effectLst/>
              </a:rPr>
              <a:t> classes implement it. It means, we can create strings in Java by using these three classes. </a:t>
            </a:r>
          </a:p>
          <a:p>
            <a:pPr indent="-228600">
              <a:buFont typeface="Arial" panose="020B0604020202020204" pitchFamily="34" charset="0"/>
              <a:buChar char="•"/>
            </a:pPr>
            <a:endParaRPr lang="en-US" sz="1700"/>
          </a:p>
          <a:p>
            <a:pPr indent="-228600">
              <a:buFont typeface="Arial" panose="020B0604020202020204" pitchFamily="34" charset="0"/>
              <a:buChar char="•"/>
            </a:pPr>
            <a:r>
              <a:rPr lang="en-US" sz="1700" b="0" i="0">
                <a:effectLst/>
              </a:rPr>
              <a:t>The Java String is immutable which means it cannot be changed. Whenever we change any string, a new instance is created. For mutable strings, you can use StringBuffer and StringBuilder classes.</a:t>
            </a:r>
          </a:p>
          <a:p>
            <a:pPr indent="-228600">
              <a:buFont typeface="Arial" panose="020B0604020202020204" pitchFamily="34" charset="0"/>
              <a:buChar char="•"/>
            </a:pPr>
            <a:r>
              <a:rPr lang="en-US" sz="1700" b="0" i="0">
                <a:effectLst/>
              </a:rPr>
              <a:t>We will discuss immutable string later. Let's first understand what String in Java is and how to create the String object.</a:t>
            </a:r>
          </a:p>
          <a:p>
            <a:pPr indent="-228600">
              <a:buFont typeface="Arial" panose="020B0604020202020204" pitchFamily="34" charset="0"/>
              <a:buChar char="•"/>
            </a:pPr>
            <a:endParaRPr lang="en-US" sz="1700" b="0" i="0">
              <a:effectLst/>
            </a:endParaRPr>
          </a:p>
          <a:p>
            <a:pPr indent="-228600">
              <a:buFont typeface="Arial" panose="020B0604020202020204" pitchFamily="34" charset="0"/>
              <a:buChar char="•"/>
            </a:pPr>
            <a:endParaRPr lang="en-US" sz="1700"/>
          </a:p>
        </p:txBody>
      </p:sp>
      <p:pic>
        <p:nvPicPr>
          <p:cNvPr id="1026" name="Picture 2" descr="CharSequence in Java">
            <a:extLst>
              <a:ext uri="{FF2B5EF4-FFF2-40B4-BE49-F238E27FC236}">
                <a16:creationId xmlns:a16="http://schemas.microsoft.com/office/drawing/2014/main" id="{C6647238-ADE0-411C-BA83-318DE2B046ED}"/>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6580632" y="1733022"/>
            <a:ext cx="5126736" cy="3236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795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64D29-7B1C-4AFB-8DF8-94739C9DC03B}"/>
              </a:ext>
            </a:extLst>
          </p:cNvPr>
          <p:cNvSpPr>
            <a:spLocks noGrp="1"/>
          </p:cNvSpPr>
          <p:nvPr>
            <p:ph type="title"/>
          </p:nvPr>
        </p:nvSpPr>
        <p:spPr/>
        <p:txBody>
          <a:bodyPr/>
          <a:lstStyle/>
          <a:p>
            <a:r>
              <a:rPr lang="en-US" b="0" i="0" dirty="0">
                <a:solidFill>
                  <a:srgbClr val="610B38"/>
                </a:solidFill>
                <a:effectLst/>
                <a:latin typeface="erdana"/>
              </a:rPr>
              <a:t>What is String in Java?</a:t>
            </a:r>
            <a:br>
              <a:rPr lang="en-US" b="0" i="0" dirty="0">
                <a:solidFill>
                  <a:srgbClr val="610B38"/>
                </a:solidFill>
                <a:effectLst/>
                <a:latin typeface="erdana"/>
              </a:rPr>
            </a:br>
            <a:endParaRPr lang="en-IN" dirty="0"/>
          </a:p>
        </p:txBody>
      </p:sp>
      <p:graphicFrame>
        <p:nvGraphicFramePr>
          <p:cNvPr id="6" name="Content Placeholder 2">
            <a:extLst>
              <a:ext uri="{FF2B5EF4-FFF2-40B4-BE49-F238E27FC236}">
                <a16:creationId xmlns:a16="http://schemas.microsoft.com/office/drawing/2014/main" id="{218A9F89-62E1-411D-8B97-CA96C6570602}"/>
              </a:ext>
            </a:extLst>
          </p:cNvPr>
          <p:cNvGraphicFramePr>
            <a:graphicFrameLocks noGrp="1"/>
          </p:cNvGraphicFramePr>
          <p:nvPr>
            <p:ph idx="1"/>
          </p:nvPr>
        </p:nvGraphicFramePr>
        <p:xfrm>
          <a:off x="4772025" y="556591"/>
          <a:ext cx="7234445" cy="61622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35B4EEAF-9BD9-4DB6-9FCB-A3580A76EA28}"/>
              </a:ext>
            </a:extLst>
          </p:cNvPr>
          <p:cNvSpPr>
            <a:spLocks noGrp="1"/>
          </p:cNvSpPr>
          <p:nvPr>
            <p:ph type="body" sz="half" idx="2"/>
          </p:nvPr>
        </p:nvSpPr>
        <p:spPr/>
        <p:txBody>
          <a:bodyPr/>
          <a:lstStyle/>
          <a:p>
            <a:r>
              <a:rPr lang="en-US" b="0" i="0" dirty="0">
                <a:solidFill>
                  <a:srgbClr val="333333"/>
                </a:solidFill>
                <a:effectLst/>
                <a:latin typeface="inter-regular"/>
              </a:rPr>
              <a:t>Generally, String is a sequence of characters. But in Java, string is an object that represents a sequence of characters. The </a:t>
            </a:r>
            <a:r>
              <a:rPr lang="en-US" b="0" i="0" dirty="0" err="1">
                <a:solidFill>
                  <a:srgbClr val="333333"/>
                </a:solidFill>
                <a:effectLst/>
                <a:latin typeface="inter-regular"/>
              </a:rPr>
              <a:t>java.lang.String</a:t>
            </a:r>
            <a:r>
              <a:rPr lang="en-US" b="0" i="0" dirty="0">
                <a:solidFill>
                  <a:srgbClr val="333333"/>
                </a:solidFill>
                <a:effectLst/>
                <a:latin typeface="inter-regular"/>
              </a:rPr>
              <a:t> class is used to create a string object.</a:t>
            </a:r>
          </a:p>
          <a:p>
            <a:pPr marL="0" indent="0" algn="just">
              <a:buNone/>
            </a:pPr>
            <a:r>
              <a:rPr lang="en-US" b="0" i="0" dirty="0">
                <a:solidFill>
                  <a:srgbClr val="333333"/>
                </a:solidFill>
                <a:effectLst/>
                <a:latin typeface="inter-regular"/>
              </a:rPr>
              <a:t>There are two ways to create String object:</a:t>
            </a:r>
          </a:p>
          <a:p>
            <a:pPr algn="just">
              <a:buFont typeface="+mj-lt"/>
              <a:buAutoNum type="arabicPeriod"/>
            </a:pPr>
            <a:r>
              <a:rPr lang="en-US" b="0" i="0" dirty="0">
                <a:solidFill>
                  <a:srgbClr val="000000"/>
                </a:solidFill>
                <a:effectLst/>
                <a:latin typeface="inter-regular"/>
              </a:rPr>
              <a:t>By string literal</a:t>
            </a:r>
          </a:p>
          <a:p>
            <a:pPr algn="just">
              <a:buFont typeface="+mj-lt"/>
              <a:buAutoNum type="arabicPeriod"/>
            </a:pPr>
            <a:r>
              <a:rPr lang="en-US" b="0" i="0" dirty="0">
                <a:solidFill>
                  <a:srgbClr val="000000"/>
                </a:solidFill>
                <a:effectLst/>
                <a:latin typeface="inter-regular"/>
              </a:rPr>
              <a:t>By new keyword</a:t>
            </a:r>
          </a:p>
          <a:p>
            <a:endParaRPr lang="en-IN" dirty="0"/>
          </a:p>
        </p:txBody>
      </p:sp>
    </p:spTree>
    <p:extLst>
      <p:ext uri="{BB962C8B-B14F-4D97-AF65-F5344CB8AC3E}">
        <p14:creationId xmlns:p14="http://schemas.microsoft.com/office/powerpoint/2010/main" val="3847411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02D72F3-22F0-4169-9824-8E1D0814A7CA}"/>
              </a:ext>
            </a:extLst>
          </p:cNvPr>
          <p:cNvSpPr>
            <a:spLocks noGrp="1"/>
          </p:cNvSpPr>
          <p:nvPr>
            <p:ph type="title"/>
          </p:nvPr>
        </p:nvSpPr>
        <p:spPr>
          <a:xfrm>
            <a:off x="1047280" y="759805"/>
            <a:ext cx="10306520" cy="1325563"/>
          </a:xfrm>
        </p:spPr>
        <p:txBody>
          <a:bodyPr vert="horz" lIns="91440" tIns="45720" rIns="91440" bIns="45720" rtlCol="0" anchor="ctr">
            <a:normAutofit/>
          </a:bodyPr>
          <a:lstStyle/>
          <a:p>
            <a:endParaRPr lang="en-US" sz="4000">
              <a:solidFill>
                <a:srgbClr val="FFFFFF"/>
              </a:solidFill>
            </a:endParaRPr>
          </a:p>
        </p:txBody>
      </p:sp>
      <p:sp>
        <p:nvSpPr>
          <p:cNvPr id="4" name="Text Placeholder 3">
            <a:extLst>
              <a:ext uri="{FF2B5EF4-FFF2-40B4-BE49-F238E27FC236}">
                <a16:creationId xmlns:a16="http://schemas.microsoft.com/office/drawing/2014/main" id="{2F192628-D0F1-43E5-9658-610EA3436466}"/>
              </a:ext>
            </a:extLst>
          </p:cNvPr>
          <p:cNvSpPr>
            <a:spLocks noGrp="1"/>
          </p:cNvSpPr>
          <p:nvPr>
            <p:ph type="body" sz="half" idx="2"/>
          </p:nvPr>
        </p:nvSpPr>
        <p:spPr>
          <a:xfrm>
            <a:off x="1424904" y="2494450"/>
            <a:ext cx="4053545" cy="3563159"/>
          </a:xfrm>
        </p:spPr>
        <p:txBody>
          <a:bodyPr vert="horz" lIns="91440" tIns="45720" rIns="91440" bIns="45720" rtlCol="0">
            <a:normAutofit/>
          </a:bodyPr>
          <a:lstStyle/>
          <a:p>
            <a:pPr indent="-228600">
              <a:buFont typeface="Arial" panose="020B0604020202020204" pitchFamily="34" charset="0"/>
              <a:buChar char="•"/>
            </a:pPr>
            <a:r>
              <a:rPr lang="en-US" sz="2200" b="0" i="0">
                <a:effectLst/>
              </a:rPr>
              <a:t>only one object will be created. Firstly, JVM will not find any string object with the value "Welcome" in string constant pool that is why it will create a new object. After that it will find the string with the value "Welcome" in the pool, it will not create a new object but will return the reference to the same instance.</a:t>
            </a:r>
            <a:endParaRPr lang="en-US" sz="2200"/>
          </a:p>
        </p:txBody>
      </p:sp>
      <p:pic>
        <p:nvPicPr>
          <p:cNvPr id="2050" name="Picture 2" descr="Java String">
            <a:extLst>
              <a:ext uri="{FF2B5EF4-FFF2-40B4-BE49-F238E27FC236}">
                <a16:creationId xmlns:a16="http://schemas.microsoft.com/office/drawing/2014/main" id="{6121CB03-90AE-4512-A1AC-1F78C170E0C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3382" r="-2" b="-2"/>
          <a:stretch/>
        </p:blipFill>
        <p:spPr bwMode="auto">
          <a:xfrm>
            <a:off x="6098892" y="2492376"/>
            <a:ext cx="4802404" cy="3563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7077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752C1-889D-4BDF-8A9F-1123FC91364E}"/>
              </a:ext>
            </a:extLst>
          </p:cNvPr>
          <p:cNvSpPr>
            <a:spLocks noGrp="1"/>
          </p:cNvSpPr>
          <p:nvPr>
            <p:ph type="title"/>
          </p:nvPr>
        </p:nvSpPr>
        <p:spPr/>
        <p:txBody>
          <a:bodyPr/>
          <a:lstStyle/>
          <a:p>
            <a:endParaRPr lang="en-IN"/>
          </a:p>
        </p:txBody>
      </p:sp>
      <p:graphicFrame>
        <p:nvGraphicFramePr>
          <p:cNvPr id="8" name="Content Placeholder 2">
            <a:extLst>
              <a:ext uri="{FF2B5EF4-FFF2-40B4-BE49-F238E27FC236}">
                <a16:creationId xmlns:a16="http://schemas.microsoft.com/office/drawing/2014/main" id="{36AC0B19-4245-4DAF-A7AD-905FBC50B2D0}"/>
              </a:ext>
            </a:extLst>
          </p:cNvPr>
          <p:cNvGraphicFramePr>
            <a:graphicFrameLocks noGrp="1"/>
          </p:cNvGraphicFramePr>
          <p:nvPr>
            <p:ph idx="1"/>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2772A533-D022-48E3-B971-41A2C9087109}"/>
              </a:ext>
            </a:extLst>
          </p:cNvPr>
          <p:cNvSpPr>
            <a:spLocks noGrp="1"/>
          </p:cNvSpPr>
          <p:nvPr>
            <p:ph type="body" sz="half" idx="2"/>
          </p:nvPr>
        </p:nvSpPr>
        <p:spPr/>
        <p:txBody>
          <a:bodyPr/>
          <a:lstStyle/>
          <a:p>
            <a:r>
              <a:rPr lang="en-US" b="0" i="0" dirty="0">
                <a:solidFill>
                  <a:srgbClr val="610B4B"/>
                </a:solidFill>
                <a:effectLst/>
                <a:latin typeface="erdana"/>
              </a:rPr>
              <a:t>Why Java uses the concept of String literal?</a:t>
            </a:r>
          </a:p>
          <a:p>
            <a:r>
              <a:rPr lang="en-US" b="0" i="0" dirty="0">
                <a:solidFill>
                  <a:srgbClr val="333333"/>
                </a:solidFill>
                <a:effectLst/>
                <a:latin typeface="inter-regular"/>
              </a:rPr>
              <a:t>To make Java more memory efficient (because no new objects are created if it exists already in the string constant pool).</a:t>
            </a:r>
            <a:endParaRPr lang="en-IN" dirty="0"/>
          </a:p>
        </p:txBody>
      </p:sp>
    </p:spTree>
    <p:extLst>
      <p:ext uri="{BB962C8B-B14F-4D97-AF65-F5344CB8AC3E}">
        <p14:creationId xmlns:p14="http://schemas.microsoft.com/office/powerpoint/2010/main" val="594803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0EEB7-9D26-46D5-B9CF-FB327E06DECE}"/>
              </a:ext>
            </a:extLst>
          </p:cNvPr>
          <p:cNvSpPr>
            <a:spLocks noGrp="1"/>
          </p:cNvSpPr>
          <p:nvPr>
            <p:ph type="title"/>
          </p:nvPr>
        </p:nvSpPr>
        <p:spPr/>
        <p:txBody>
          <a:bodyPr/>
          <a:lstStyle/>
          <a:p>
            <a:r>
              <a:rPr lang="en-US" b="0" i="0" dirty="0">
                <a:solidFill>
                  <a:srgbClr val="610B38"/>
                </a:solidFill>
                <a:effectLst/>
                <a:latin typeface="erdana"/>
              </a:rPr>
              <a:t>Java String Example</a:t>
            </a:r>
            <a:br>
              <a:rPr lang="en-US" b="0" i="0" dirty="0">
                <a:solidFill>
                  <a:srgbClr val="610B38"/>
                </a:solidFill>
                <a:effectLst/>
                <a:latin typeface="erdana"/>
              </a:rPr>
            </a:br>
            <a:r>
              <a:rPr lang="en-US" b="1" i="0" dirty="0">
                <a:solidFill>
                  <a:srgbClr val="333333"/>
                </a:solidFill>
                <a:effectLst/>
                <a:latin typeface="inter-bold"/>
              </a:rPr>
              <a:t>StringExample.java</a:t>
            </a:r>
            <a:br>
              <a:rPr lang="en-US" b="0" i="0" dirty="0">
                <a:solidFill>
                  <a:srgbClr val="333333"/>
                </a:solidFill>
                <a:effectLst/>
                <a:latin typeface="inter-regular"/>
              </a:rPr>
            </a:br>
            <a:endParaRPr lang="en-IN" dirty="0"/>
          </a:p>
        </p:txBody>
      </p:sp>
      <p:sp>
        <p:nvSpPr>
          <p:cNvPr id="3" name="Content Placeholder 2">
            <a:extLst>
              <a:ext uri="{FF2B5EF4-FFF2-40B4-BE49-F238E27FC236}">
                <a16:creationId xmlns:a16="http://schemas.microsoft.com/office/drawing/2014/main" id="{FD73B95E-71B5-4742-8CB8-5C094A1B7BCF}"/>
              </a:ext>
            </a:extLst>
          </p:cNvPr>
          <p:cNvSpPr>
            <a:spLocks noGrp="1"/>
          </p:cNvSpPr>
          <p:nvPr>
            <p:ph idx="1"/>
          </p:nvPr>
        </p:nvSpPr>
        <p:spPr/>
        <p:txBody>
          <a:bodyPr>
            <a:normAutofit fontScale="77500" lnSpcReduction="20000"/>
          </a:bodyPr>
          <a:lstStyle/>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StringExample</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String s1=</a:t>
            </a:r>
            <a:r>
              <a:rPr lang="en-IN" b="0" i="0" dirty="0">
                <a:solidFill>
                  <a:srgbClr val="0000FF"/>
                </a:solidFill>
                <a:effectLst/>
                <a:latin typeface="inter-regular"/>
              </a:rPr>
              <a:t>"java"</a:t>
            </a:r>
            <a:r>
              <a:rPr lang="en-IN" b="0" i="0" dirty="0">
                <a:solidFill>
                  <a:srgbClr val="000000"/>
                </a:solidFill>
                <a:effectLst/>
                <a:latin typeface="inter-regular"/>
              </a:rPr>
              <a:t>;</a:t>
            </a:r>
            <a:r>
              <a:rPr lang="en-IN" b="0" i="0" dirty="0">
                <a:solidFill>
                  <a:srgbClr val="008200"/>
                </a:solidFill>
                <a:effectLst/>
                <a:latin typeface="inter-regular"/>
              </a:rPr>
              <a:t>//creating string by Java string literal  </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char</a:t>
            </a:r>
            <a:r>
              <a:rPr lang="en-IN" b="0" i="0" dirty="0">
                <a:solidFill>
                  <a:srgbClr val="000000"/>
                </a:solidFill>
                <a:effectLst/>
                <a:latin typeface="inter-regular"/>
              </a:rPr>
              <a:t> </a:t>
            </a:r>
            <a:r>
              <a:rPr lang="en-IN" b="0" i="0" dirty="0" err="1">
                <a:solidFill>
                  <a:srgbClr val="000000"/>
                </a:solidFill>
                <a:effectLst/>
                <a:latin typeface="inter-regular"/>
              </a:rPr>
              <a:t>ch</a:t>
            </a:r>
            <a:r>
              <a:rPr lang="en-IN" b="0" i="0" dirty="0">
                <a:solidFill>
                  <a:srgbClr val="000000"/>
                </a:solidFill>
                <a:effectLst/>
                <a:latin typeface="inter-regular"/>
              </a:rPr>
              <a:t>[]={</a:t>
            </a:r>
            <a:r>
              <a:rPr lang="en-IN" b="0" i="0" dirty="0">
                <a:solidFill>
                  <a:srgbClr val="0000FF"/>
                </a:solidFill>
                <a:effectLst/>
                <a:latin typeface="inter-regular"/>
              </a:rPr>
              <a:t>'s'</a:t>
            </a:r>
            <a:r>
              <a:rPr lang="en-IN" b="0" i="0" dirty="0">
                <a:solidFill>
                  <a:srgbClr val="000000"/>
                </a:solidFill>
                <a:effectLst/>
                <a:latin typeface="inter-regular"/>
              </a:rPr>
              <a:t>,</a:t>
            </a:r>
            <a:r>
              <a:rPr lang="en-IN" b="0" i="0" dirty="0">
                <a:solidFill>
                  <a:srgbClr val="0000FF"/>
                </a:solidFill>
                <a:effectLst/>
                <a:latin typeface="inter-regular"/>
              </a:rPr>
              <a:t>'t'</a:t>
            </a:r>
            <a:r>
              <a:rPr lang="en-IN" b="0" i="0" dirty="0">
                <a:solidFill>
                  <a:srgbClr val="000000"/>
                </a:solidFill>
                <a:effectLst/>
                <a:latin typeface="inter-regular"/>
              </a:rPr>
              <a:t>,</a:t>
            </a:r>
            <a:r>
              <a:rPr lang="en-IN" b="0" i="0" dirty="0">
                <a:solidFill>
                  <a:srgbClr val="0000FF"/>
                </a:solidFill>
                <a:effectLst/>
                <a:latin typeface="inter-regular"/>
              </a:rPr>
              <a:t>'r'</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i</a:t>
            </a:r>
            <a:r>
              <a:rPr lang="en-IN" b="0" i="0" dirty="0">
                <a:solidFill>
                  <a:srgbClr val="0000FF"/>
                </a:solidFill>
                <a:effectLst/>
                <a:latin typeface="inter-regular"/>
              </a:rPr>
              <a:t>'</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n'</a:t>
            </a:r>
            <a:r>
              <a:rPr lang="en-IN" b="0" i="0" dirty="0" err="1">
                <a:solidFill>
                  <a:srgbClr val="000000"/>
                </a:solidFill>
                <a:effectLst/>
                <a:latin typeface="inter-regular"/>
              </a:rPr>
              <a:t>,</a:t>
            </a:r>
            <a:r>
              <a:rPr lang="en-IN" b="0" i="0" dirty="0" err="1">
                <a:solidFill>
                  <a:srgbClr val="0000FF"/>
                </a:solidFill>
                <a:effectLst/>
                <a:latin typeface="inter-regular"/>
              </a:rPr>
              <a:t>'g'</a:t>
            </a:r>
            <a:r>
              <a:rPr lang="en-IN" b="0" i="0" dirty="0" err="1">
                <a:solidFill>
                  <a:srgbClr val="000000"/>
                </a:solidFill>
                <a:effectLst/>
                <a:latin typeface="inter-regular"/>
              </a:rPr>
              <a:t>,</a:t>
            </a:r>
            <a:r>
              <a:rPr lang="en-IN" b="0" i="0" dirty="0" err="1">
                <a:solidFill>
                  <a:srgbClr val="0000FF"/>
                </a:solidFill>
                <a:effectLst/>
                <a:latin typeface="inter-regular"/>
              </a:rPr>
              <a:t>'s</a:t>
            </a:r>
            <a:r>
              <a:rPr lang="en-IN" b="0" i="0" dirty="0">
                <a:solidFill>
                  <a:srgbClr val="0000FF"/>
                </a:solidFill>
                <a:effectLst/>
                <a:latin typeface="inter-regular"/>
              </a:rPr>
              <a:t>'</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String s2=</a:t>
            </a:r>
            <a:r>
              <a:rPr lang="en-IN" b="1" i="0" dirty="0">
                <a:solidFill>
                  <a:srgbClr val="006699"/>
                </a:solidFill>
                <a:effectLst/>
                <a:latin typeface="inter-regular"/>
              </a:rPr>
              <a:t>new</a:t>
            </a:r>
            <a:r>
              <a:rPr lang="en-IN" b="0" i="0" dirty="0">
                <a:solidFill>
                  <a:srgbClr val="000000"/>
                </a:solidFill>
                <a:effectLst/>
                <a:latin typeface="inter-regular"/>
              </a:rPr>
              <a:t> String(</a:t>
            </a:r>
            <a:r>
              <a:rPr lang="en-IN" b="0" i="0" dirty="0" err="1">
                <a:solidFill>
                  <a:srgbClr val="000000"/>
                </a:solidFill>
                <a:effectLst/>
                <a:latin typeface="inter-regular"/>
              </a:rPr>
              <a:t>ch</a:t>
            </a:r>
            <a:r>
              <a:rPr lang="en-IN" b="0" i="0" dirty="0">
                <a:solidFill>
                  <a:srgbClr val="000000"/>
                </a:solidFill>
                <a:effectLst/>
                <a:latin typeface="inter-regular"/>
              </a:rPr>
              <a:t>);</a:t>
            </a:r>
            <a:r>
              <a:rPr lang="en-IN" b="0" i="0" dirty="0">
                <a:solidFill>
                  <a:srgbClr val="008200"/>
                </a:solidFill>
                <a:effectLst/>
                <a:latin typeface="inter-regular"/>
              </a:rPr>
              <a:t>//converting char array to string  </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String s3=</a:t>
            </a:r>
            <a:r>
              <a:rPr lang="en-IN" b="1" i="0" dirty="0">
                <a:solidFill>
                  <a:srgbClr val="006699"/>
                </a:solidFill>
                <a:effectLst/>
                <a:latin typeface="inter-regular"/>
              </a:rPr>
              <a:t>new</a:t>
            </a:r>
            <a:r>
              <a:rPr lang="en-IN" b="0" i="0" dirty="0">
                <a:solidFill>
                  <a:srgbClr val="000000"/>
                </a:solidFill>
                <a:effectLst/>
                <a:latin typeface="inter-regular"/>
              </a:rPr>
              <a:t> String(</a:t>
            </a:r>
            <a:r>
              <a:rPr lang="en-IN" b="0" i="0" dirty="0">
                <a:solidFill>
                  <a:srgbClr val="0000FF"/>
                </a:solidFill>
                <a:effectLst/>
                <a:latin typeface="inter-regular"/>
              </a:rPr>
              <a:t>"example"</a:t>
            </a:r>
            <a:r>
              <a:rPr lang="en-IN" b="0" i="0" dirty="0">
                <a:solidFill>
                  <a:srgbClr val="000000"/>
                </a:solidFill>
                <a:effectLst/>
                <a:latin typeface="inter-regular"/>
              </a:rPr>
              <a:t>);</a:t>
            </a:r>
            <a:r>
              <a:rPr lang="en-IN" b="0" i="0" dirty="0">
                <a:solidFill>
                  <a:srgbClr val="008200"/>
                </a:solidFill>
                <a:effectLst/>
                <a:latin typeface="inter-regular"/>
              </a:rPr>
              <a:t>//creating Java string by new keyword  </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System.out.println</a:t>
            </a:r>
            <a:r>
              <a:rPr lang="en-IN" b="0" i="0" dirty="0">
                <a:solidFill>
                  <a:srgbClr val="000000"/>
                </a:solidFill>
                <a:effectLst/>
                <a:latin typeface="inter-regular"/>
              </a:rPr>
              <a:t>(s1);    </a:t>
            </a:r>
          </a:p>
          <a:p>
            <a:pPr marL="0" indent="0" algn="just">
              <a:buNone/>
            </a:pPr>
            <a:r>
              <a:rPr lang="en-IN" b="0" i="0" dirty="0" err="1">
                <a:solidFill>
                  <a:srgbClr val="000000"/>
                </a:solidFill>
                <a:effectLst/>
                <a:latin typeface="inter-regular"/>
              </a:rPr>
              <a:t>System.out.println</a:t>
            </a:r>
            <a:r>
              <a:rPr lang="en-IN" b="0" i="0" dirty="0">
                <a:solidFill>
                  <a:srgbClr val="000000"/>
                </a:solidFill>
                <a:effectLst/>
                <a:latin typeface="inter-regular"/>
              </a:rPr>
              <a:t>(s2);    </a:t>
            </a:r>
          </a:p>
          <a:p>
            <a:pPr marL="0" indent="0" algn="just">
              <a:buNone/>
            </a:pPr>
            <a:r>
              <a:rPr lang="en-IN" b="0" i="0" dirty="0" err="1">
                <a:solidFill>
                  <a:srgbClr val="000000"/>
                </a:solidFill>
                <a:effectLst/>
                <a:latin typeface="inter-regular"/>
              </a:rPr>
              <a:t>System.out.println</a:t>
            </a:r>
            <a:r>
              <a:rPr lang="en-IN" b="0" i="0" dirty="0">
                <a:solidFill>
                  <a:srgbClr val="000000"/>
                </a:solidFill>
                <a:effectLst/>
                <a:latin typeface="inter-regular"/>
              </a:rPr>
              <a:t>(s3);    </a:t>
            </a:r>
          </a:p>
          <a:p>
            <a:pPr marL="0" indent="0" algn="just">
              <a:buNone/>
            </a:pPr>
            <a:r>
              <a:rPr lang="en-IN" b="0" i="0" dirty="0">
                <a:solidFill>
                  <a:srgbClr val="000000"/>
                </a:solidFill>
                <a:effectLst/>
                <a:latin typeface="inter-regular"/>
              </a:rPr>
              <a:t>}} </a:t>
            </a:r>
          </a:p>
          <a:p>
            <a:pPr marL="0" indent="0">
              <a:buNone/>
            </a:pPr>
            <a:endParaRPr lang="en-IN" dirty="0"/>
          </a:p>
        </p:txBody>
      </p:sp>
      <p:sp>
        <p:nvSpPr>
          <p:cNvPr id="4" name="Text Placeholder 3">
            <a:extLst>
              <a:ext uri="{FF2B5EF4-FFF2-40B4-BE49-F238E27FC236}">
                <a16:creationId xmlns:a16="http://schemas.microsoft.com/office/drawing/2014/main" id="{AD746881-C8CD-40D9-8EBC-BF6C46BD916F}"/>
              </a:ext>
            </a:extLst>
          </p:cNvPr>
          <p:cNvSpPr>
            <a:spLocks noGrp="1"/>
          </p:cNvSpPr>
          <p:nvPr>
            <p:ph type="body" sz="half" idx="2"/>
          </p:nvPr>
        </p:nvSpPr>
        <p:spPr/>
        <p:txBody>
          <a:bodyPr/>
          <a:lstStyle/>
          <a:p>
            <a:r>
              <a:rPr lang="en-IN" dirty="0"/>
              <a:t>Output:</a:t>
            </a:r>
          </a:p>
          <a:p>
            <a:endParaRPr lang="en-IN" dirty="0"/>
          </a:p>
          <a:p>
            <a:r>
              <a:rPr lang="en-IN" dirty="0"/>
              <a:t>java</a:t>
            </a:r>
          </a:p>
          <a:p>
            <a:r>
              <a:rPr lang="en-IN" dirty="0"/>
              <a:t>strings</a:t>
            </a:r>
          </a:p>
          <a:p>
            <a:r>
              <a:rPr lang="en-IN" dirty="0"/>
              <a:t>Example</a:t>
            </a:r>
            <a:br>
              <a:rPr lang="en-IN" dirty="0"/>
            </a:br>
            <a:endParaRPr lang="en-IN" dirty="0"/>
          </a:p>
          <a:p>
            <a:r>
              <a:rPr lang="en-US" b="0" i="0" dirty="0">
                <a:solidFill>
                  <a:srgbClr val="333333"/>
                </a:solidFill>
                <a:effectLst/>
                <a:latin typeface="inter-regular"/>
              </a:rPr>
              <a:t>The above code, converts a </a:t>
            </a:r>
            <a:r>
              <a:rPr lang="en-US" b="1" i="1" dirty="0">
                <a:solidFill>
                  <a:srgbClr val="333333"/>
                </a:solidFill>
                <a:effectLst/>
                <a:latin typeface="inter-bold"/>
              </a:rPr>
              <a:t>char</a:t>
            </a:r>
            <a:r>
              <a:rPr lang="en-US" b="0" i="0" dirty="0">
                <a:solidFill>
                  <a:srgbClr val="333333"/>
                </a:solidFill>
                <a:effectLst/>
                <a:latin typeface="inter-regular"/>
              </a:rPr>
              <a:t> array into a </a:t>
            </a:r>
            <a:r>
              <a:rPr lang="en-US" b="1" i="0" dirty="0">
                <a:solidFill>
                  <a:srgbClr val="333333"/>
                </a:solidFill>
                <a:effectLst/>
                <a:latin typeface="inter-bold"/>
              </a:rPr>
              <a:t>String</a:t>
            </a:r>
            <a:r>
              <a:rPr lang="en-US" b="0" i="0" dirty="0">
                <a:solidFill>
                  <a:srgbClr val="333333"/>
                </a:solidFill>
                <a:effectLst/>
                <a:latin typeface="inter-regular"/>
              </a:rPr>
              <a:t> object. And displays the String objects </a:t>
            </a:r>
            <a:r>
              <a:rPr lang="en-US" b="1" i="1" dirty="0">
                <a:solidFill>
                  <a:srgbClr val="333333"/>
                </a:solidFill>
                <a:effectLst/>
                <a:latin typeface="inter-bold"/>
              </a:rPr>
              <a:t>s1, s2</a:t>
            </a:r>
            <a:r>
              <a:rPr lang="en-US" b="0" i="0" dirty="0">
                <a:solidFill>
                  <a:srgbClr val="333333"/>
                </a:solidFill>
                <a:effectLst/>
                <a:latin typeface="inter-regular"/>
              </a:rPr>
              <a:t>, and </a:t>
            </a:r>
            <a:r>
              <a:rPr lang="en-US" b="1" i="1" dirty="0">
                <a:solidFill>
                  <a:srgbClr val="333333"/>
                </a:solidFill>
                <a:effectLst/>
                <a:latin typeface="inter-bold"/>
              </a:rPr>
              <a:t>s3</a:t>
            </a:r>
            <a:r>
              <a:rPr lang="en-US" b="0" i="0" dirty="0">
                <a:solidFill>
                  <a:srgbClr val="333333"/>
                </a:solidFill>
                <a:effectLst/>
                <a:latin typeface="inter-regular"/>
              </a:rPr>
              <a:t> on console using </a:t>
            </a:r>
            <a:r>
              <a:rPr lang="en-US" b="1" i="1" dirty="0" err="1">
                <a:solidFill>
                  <a:srgbClr val="333333"/>
                </a:solidFill>
                <a:effectLst/>
                <a:latin typeface="inter-bold"/>
              </a:rPr>
              <a:t>println</a:t>
            </a:r>
            <a:r>
              <a:rPr lang="en-US" b="1" i="1" dirty="0">
                <a:solidFill>
                  <a:srgbClr val="333333"/>
                </a:solidFill>
                <a:effectLst/>
                <a:latin typeface="inter-bold"/>
              </a:rPr>
              <a:t>()</a:t>
            </a:r>
            <a:r>
              <a:rPr lang="en-US" b="0" i="0" dirty="0">
                <a:solidFill>
                  <a:srgbClr val="333333"/>
                </a:solidFill>
                <a:effectLst/>
                <a:latin typeface="inter-regular"/>
              </a:rPr>
              <a:t> method.</a:t>
            </a:r>
            <a:endParaRPr lang="en-IN" dirty="0"/>
          </a:p>
        </p:txBody>
      </p:sp>
    </p:spTree>
    <p:extLst>
      <p:ext uri="{BB962C8B-B14F-4D97-AF65-F5344CB8AC3E}">
        <p14:creationId xmlns:p14="http://schemas.microsoft.com/office/powerpoint/2010/main" val="2983693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13">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F14BE2BA-F6AF-4D9F-9E1C-AA7C2D7172BB}"/>
              </a:ext>
            </a:extLst>
          </p:cNvPr>
          <p:cNvSpPr>
            <a:spLocks noGrp="1"/>
          </p:cNvSpPr>
          <p:nvPr>
            <p:ph type="title"/>
          </p:nvPr>
        </p:nvSpPr>
        <p:spPr>
          <a:xfrm>
            <a:off x="838200" y="365125"/>
            <a:ext cx="10515600" cy="1325563"/>
          </a:xfrm>
        </p:spPr>
        <p:txBody>
          <a:bodyPr>
            <a:normAutofit/>
          </a:bodyPr>
          <a:lstStyle/>
          <a:p>
            <a:pPr algn="ctr"/>
            <a:r>
              <a:rPr lang="en-US" sz="2100" b="0" i="0">
                <a:effectLst/>
                <a:latin typeface="erdana"/>
              </a:rPr>
              <a:t>Java String class methods</a:t>
            </a:r>
            <a:br>
              <a:rPr lang="en-US" sz="2100" b="0" i="0">
                <a:effectLst/>
                <a:latin typeface="erdana"/>
              </a:rPr>
            </a:br>
            <a:r>
              <a:rPr lang="en-US" sz="2100" b="0" i="0">
                <a:effectLst/>
                <a:latin typeface="inter-regular"/>
              </a:rPr>
              <a:t>The </a:t>
            </a:r>
            <a:r>
              <a:rPr lang="en-US" sz="2100" b="0" i="0" err="1">
                <a:effectLst/>
                <a:latin typeface="inter-regular"/>
              </a:rPr>
              <a:t>java.lang.String</a:t>
            </a:r>
            <a:r>
              <a:rPr lang="en-US" sz="2100" b="0" i="0">
                <a:effectLst/>
                <a:latin typeface="inter-regular"/>
              </a:rPr>
              <a:t> class provides many useful methods to perform operations on sequence of char values.</a:t>
            </a:r>
            <a:br>
              <a:rPr lang="en-US" sz="2100" b="0" i="0">
                <a:effectLst/>
                <a:latin typeface="inter-regular"/>
              </a:rPr>
            </a:br>
            <a:endParaRPr lang="en-IN" sz="2100"/>
          </a:p>
        </p:txBody>
      </p:sp>
      <p:graphicFrame>
        <p:nvGraphicFramePr>
          <p:cNvPr id="7" name="Content Placeholder 6">
            <a:extLst>
              <a:ext uri="{FF2B5EF4-FFF2-40B4-BE49-F238E27FC236}">
                <a16:creationId xmlns:a16="http://schemas.microsoft.com/office/drawing/2014/main" id="{C26D206C-8C16-4DA8-B3AC-098C8960C45E}"/>
              </a:ext>
            </a:extLst>
          </p:cNvPr>
          <p:cNvGraphicFramePr>
            <a:graphicFrameLocks noGrp="1"/>
          </p:cNvGraphicFramePr>
          <p:nvPr>
            <p:ph idx="1"/>
            <p:extLst>
              <p:ext uri="{D42A27DB-BD31-4B8C-83A1-F6EECF244321}">
                <p14:modId xmlns:p14="http://schemas.microsoft.com/office/powerpoint/2010/main" val="3546882931"/>
              </p:ext>
            </p:extLst>
          </p:nvPr>
        </p:nvGraphicFramePr>
        <p:xfrm>
          <a:off x="862339" y="1825625"/>
          <a:ext cx="10467323" cy="4351339"/>
        </p:xfrm>
        <a:graphic>
          <a:graphicData uri="http://schemas.openxmlformats.org/drawingml/2006/table">
            <a:tbl>
              <a:tblPr firstRow="1" bandRow="1"/>
              <a:tblGrid>
                <a:gridCol w="628641">
                  <a:extLst>
                    <a:ext uri="{9D8B030D-6E8A-4147-A177-3AD203B41FA5}">
                      <a16:colId xmlns:a16="http://schemas.microsoft.com/office/drawing/2014/main" val="1988254421"/>
                    </a:ext>
                  </a:extLst>
                </a:gridCol>
                <a:gridCol w="5537347">
                  <a:extLst>
                    <a:ext uri="{9D8B030D-6E8A-4147-A177-3AD203B41FA5}">
                      <a16:colId xmlns:a16="http://schemas.microsoft.com/office/drawing/2014/main" val="3043212966"/>
                    </a:ext>
                  </a:extLst>
                </a:gridCol>
                <a:gridCol w="4301335">
                  <a:extLst>
                    <a:ext uri="{9D8B030D-6E8A-4147-A177-3AD203B41FA5}">
                      <a16:colId xmlns:a16="http://schemas.microsoft.com/office/drawing/2014/main" val="2429391311"/>
                    </a:ext>
                  </a:extLst>
                </a:gridCol>
              </a:tblGrid>
              <a:tr h="278005">
                <a:tc>
                  <a:txBody>
                    <a:bodyPr/>
                    <a:lstStyle/>
                    <a:p>
                      <a:pPr algn="l" fontAlgn="t"/>
                      <a:r>
                        <a:rPr lang="en-IN" sz="1200">
                          <a:solidFill>
                            <a:srgbClr val="000000"/>
                          </a:solidFill>
                          <a:effectLst/>
                          <a:latin typeface="times new roman" panose="02020603050405020304" pitchFamily="18" charset="0"/>
                        </a:rPr>
                        <a:t>No.</a:t>
                      </a:r>
                    </a:p>
                  </a:txBody>
                  <a:tcPr marL="28535" marR="28535" marT="28535" marB="28535">
                    <a:lnL w="9525" cap="flat" cmpd="sng" algn="ctr">
                      <a:solidFill>
                        <a:srgbClr val="A8AFD2"/>
                      </a:solidFill>
                      <a:prstDash val="solid"/>
                      <a:round/>
                      <a:headEnd type="none" w="med" len="med"/>
                      <a:tailEnd type="none" w="med" len="med"/>
                    </a:lnL>
                    <a:lnR w="9525" cap="flat" cmpd="sng" algn="ctr">
                      <a:solidFill>
                        <a:srgbClr val="A8AFD2"/>
                      </a:solidFill>
                      <a:prstDash val="solid"/>
                      <a:round/>
                      <a:headEnd type="none" w="med" len="med"/>
                      <a:tailEnd type="none" w="med" len="med"/>
                    </a:lnR>
                    <a:lnT w="9525" cap="flat" cmpd="sng" algn="ctr">
                      <a:solidFill>
                        <a:srgbClr val="A8AFD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panose="02020603050405020304" pitchFamily="18" charset="0"/>
                        </a:rPr>
                        <a:t>Method</a:t>
                      </a:r>
                    </a:p>
                  </a:txBody>
                  <a:tcPr marL="28535" marR="28535" marT="28535" marB="28535">
                    <a:lnL w="9525" cap="flat" cmpd="sng" algn="ctr">
                      <a:solidFill>
                        <a:srgbClr val="A8AFD2"/>
                      </a:solidFill>
                      <a:prstDash val="solid"/>
                      <a:round/>
                      <a:headEnd type="none" w="med" len="med"/>
                      <a:tailEnd type="none" w="med" len="med"/>
                    </a:lnL>
                    <a:lnR w="9525" cap="flat" cmpd="sng" algn="ctr">
                      <a:solidFill>
                        <a:srgbClr val="A8AFD2"/>
                      </a:solidFill>
                      <a:prstDash val="solid"/>
                      <a:round/>
                      <a:headEnd type="none" w="med" len="med"/>
                      <a:tailEnd type="none" w="med" len="med"/>
                    </a:lnR>
                    <a:lnT w="9525" cap="flat" cmpd="sng" algn="ctr">
                      <a:solidFill>
                        <a:srgbClr val="A8AFD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panose="02020603050405020304" pitchFamily="18" charset="0"/>
                        </a:rPr>
                        <a:t>Description</a:t>
                      </a:r>
                    </a:p>
                  </a:txBody>
                  <a:tcPr marL="28535" marR="28535" marT="28535" marB="28535">
                    <a:lnL w="9525" cap="flat" cmpd="sng" algn="ctr">
                      <a:solidFill>
                        <a:srgbClr val="A8AFD2"/>
                      </a:solidFill>
                      <a:prstDash val="solid"/>
                      <a:round/>
                      <a:headEnd type="none" w="med" len="med"/>
                      <a:tailEnd type="none" w="med" len="med"/>
                    </a:lnL>
                    <a:lnR w="9525" cap="flat" cmpd="sng" algn="ctr">
                      <a:solidFill>
                        <a:srgbClr val="A8AFD2"/>
                      </a:solidFill>
                      <a:prstDash val="solid"/>
                      <a:round/>
                      <a:headEnd type="none" w="med" len="med"/>
                      <a:tailEnd type="none" w="med" len="med"/>
                    </a:lnR>
                    <a:lnT w="9525" cap="flat" cmpd="sng" algn="ctr">
                      <a:solidFill>
                        <a:srgbClr val="A8AFD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102496079"/>
                  </a:ext>
                </a:extLst>
              </a:tr>
              <a:tr h="258982">
                <a:tc>
                  <a:txBody>
                    <a:bodyPr/>
                    <a:lstStyle/>
                    <a:p>
                      <a:pPr algn="just" fontAlgn="t"/>
                      <a:r>
                        <a:rPr lang="en-IN" sz="1200">
                          <a:solidFill>
                            <a:srgbClr val="333333"/>
                          </a:solidFill>
                          <a:effectLst/>
                          <a:latin typeface="inter-regular"/>
                        </a:rPr>
                        <a:t>1</a:t>
                      </a: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u="none" strike="noStrike">
                          <a:solidFill>
                            <a:srgbClr val="008000"/>
                          </a:solidFill>
                          <a:effectLst/>
                          <a:latin typeface="inter-regular"/>
                          <a:hlinkClick r:id="rId2"/>
                        </a:rPr>
                        <a:t>char charAt(int index)</a:t>
                      </a:r>
                      <a:endParaRPr lang="en-IN" sz="1200">
                        <a:solidFill>
                          <a:srgbClr val="333333"/>
                        </a:solidFill>
                        <a:effectLst/>
                        <a:latin typeface="inter-regular"/>
                      </a:endParaRP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returns char value for the particular index</a:t>
                      </a: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36928345"/>
                  </a:ext>
                </a:extLst>
              </a:tr>
              <a:tr h="258982">
                <a:tc>
                  <a:txBody>
                    <a:bodyPr/>
                    <a:lstStyle/>
                    <a:p>
                      <a:pPr algn="just" fontAlgn="t"/>
                      <a:r>
                        <a:rPr lang="en-IN" sz="1200">
                          <a:solidFill>
                            <a:srgbClr val="333333"/>
                          </a:solidFill>
                          <a:effectLst/>
                          <a:latin typeface="inter-regular"/>
                        </a:rPr>
                        <a:t>2</a:t>
                      </a: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u="none" strike="noStrike">
                          <a:solidFill>
                            <a:srgbClr val="008000"/>
                          </a:solidFill>
                          <a:effectLst/>
                          <a:latin typeface="inter-regular"/>
                          <a:hlinkClick r:id="rId3"/>
                        </a:rPr>
                        <a:t>int length()</a:t>
                      </a:r>
                      <a:endParaRPr lang="en-IN" sz="1200">
                        <a:solidFill>
                          <a:srgbClr val="333333"/>
                        </a:solidFill>
                        <a:effectLst/>
                        <a:latin typeface="inter-regular"/>
                      </a:endParaRP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a:solidFill>
                            <a:srgbClr val="333333"/>
                          </a:solidFill>
                          <a:effectLst/>
                          <a:latin typeface="inter-regular"/>
                        </a:rPr>
                        <a:t>It returns string length</a:t>
                      </a: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66576589"/>
                  </a:ext>
                </a:extLst>
              </a:tr>
              <a:tr h="258982">
                <a:tc>
                  <a:txBody>
                    <a:bodyPr/>
                    <a:lstStyle/>
                    <a:p>
                      <a:pPr algn="just" fontAlgn="t"/>
                      <a:r>
                        <a:rPr lang="en-IN" sz="1200">
                          <a:solidFill>
                            <a:srgbClr val="333333"/>
                          </a:solidFill>
                          <a:effectLst/>
                          <a:latin typeface="inter-regular"/>
                        </a:rPr>
                        <a:t>3</a:t>
                      </a: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u="none" strike="noStrike">
                          <a:solidFill>
                            <a:srgbClr val="008000"/>
                          </a:solidFill>
                          <a:effectLst/>
                          <a:latin typeface="inter-regular"/>
                          <a:hlinkClick r:id="rId4"/>
                        </a:rPr>
                        <a:t>static String format(String format, Object... args)</a:t>
                      </a:r>
                      <a:endParaRPr lang="en-IN" sz="1200">
                        <a:solidFill>
                          <a:srgbClr val="333333"/>
                        </a:solidFill>
                        <a:effectLst/>
                        <a:latin typeface="inter-regular"/>
                      </a:endParaRP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returns a formatted string.</a:t>
                      </a: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59006404"/>
                  </a:ext>
                </a:extLst>
              </a:tr>
              <a:tr h="258982">
                <a:tc>
                  <a:txBody>
                    <a:bodyPr/>
                    <a:lstStyle/>
                    <a:p>
                      <a:pPr algn="just" fontAlgn="t"/>
                      <a:r>
                        <a:rPr lang="en-IN" sz="1200">
                          <a:solidFill>
                            <a:srgbClr val="333333"/>
                          </a:solidFill>
                          <a:effectLst/>
                          <a:latin typeface="inter-regular"/>
                        </a:rPr>
                        <a:t>4</a:t>
                      </a: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u="none" strike="noStrike">
                          <a:solidFill>
                            <a:srgbClr val="008000"/>
                          </a:solidFill>
                          <a:effectLst/>
                          <a:latin typeface="inter-regular"/>
                          <a:hlinkClick r:id="rId4"/>
                        </a:rPr>
                        <a:t>static String format(Locale l, String format, Object... args)</a:t>
                      </a:r>
                      <a:endParaRPr lang="en-US" sz="1200">
                        <a:solidFill>
                          <a:srgbClr val="333333"/>
                        </a:solidFill>
                        <a:effectLst/>
                        <a:latin typeface="inter-regular"/>
                      </a:endParaRP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returns formatted string with given locale.</a:t>
                      </a: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23847332"/>
                  </a:ext>
                </a:extLst>
              </a:tr>
              <a:tr h="258982">
                <a:tc>
                  <a:txBody>
                    <a:bodyPr/>
                    <a:lstStyle/>
                    <a:p>
                      <a:pPr algn="just" fontAlgn="t"/>
                      <a:r>
                        <a:rPr lang="en-IN" sz="1200">
                          <a:solidFill>
                            <a:srgbClr val="333333"/>
                          </a:solidFill>
                          <a:effectLst/>
                          <a:latin typeface="inter-regular"/>
                        </a:rPr>
                        <a:t>5</a:t>
                      </a: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u="none" strike="noStrike">
                          <a:solidFill>
                            <a:srgbClr val="008000"/>
                          </a:solidFill>
                          <a:effectLst/>
                          <a:latin typeface="inter-regular"/>
                          <a:hlinkClick r:id="rId5"/>
                        </a:rPr>
                        <a:t>String substring(int beginIndex)</a:t>
                      </a:r>
                      <a:endParaRPr lang="en-IN" sz="1200">
                        <a:solidFill>
                          <a:srgbClr val="333333"/>
                        </a:solidFill>
                        <a:effectLst/>
                        <a:latin typeface="inter-regular"/>
                      </a:endParaRP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returns substring for given begin index.</a:t>
                      </a: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44424721"/>
                  </a:ext>
                </a:extLst>
              </a:tr>
              <a:tr h="258982">
                <a:tc>
                  <a:txBody>
                    <a:bodyPr/>
                    <a:lstStyle/>
                    <a:p>
                      <a:pPr algn="just" fontAlgn="t"/>
                      <a:r>
                        <a:rPr lang="en-IN" sz="1200">
                          <a:solidFill>
                            <a:srgbClr val="333333"/>
                          </a:solidFill>
                          <a:effectLst/>
                          <a:latin typeface="inter-regular"/>
                        </a:rPr>
                        <a:t>6</a:t>
                      </a: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u="none" strike="noStrike">
                          <a:solidFill>
                            <a:srgbClr val="008000"/>
                          </a:solidFill>
                          <a:effectLst/>
                          <a:latin typeface="inter-regular"/>
                          <a:hlinkClick r:id="rId5"/>
                        </a:rPr>
                        <a:t>String substring(int beginIndex, int endIndex)</a:t>
                      </a:r>
                      <a:endParaRPr lang="en-US" sz="1200">
                        <a:solidFill>
                          <a:srgbClr val="333333"/>
                        </a:solidFill>
                        <a:effectLst/>
                        <a:latin typeface="inter-regular"/>
                      </a:endParaRP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returns substring for given begin index and end index.</a:t>
                      </a: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74838634"/>
                  </a:ext>
                </a:extLst>
              </a:tr>
              <a:tr h="258982">
                <a:tc>
                  <a:txBody>
                    <a:bodyPr/>
                    <a:lstStyle/>
                    <a:p>
                      <a:pPr algn="just" fontAlgn="t"/>
                      <a:r>
                        <a:rPr lang="en-IN" sz="1200">
                          <a:solidFill>
                            <a:srgbClr val="333333"/>
                          </a:solidFill>
                          <a:effectLst/>
                          <a:latin typeface="inter-regular"/>
                        </a:rPr>
                        <a:t>7</a:t>
                      </a: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u="none" strike="noStrike">
                          <a:solidFill>
                            <a:srgbClr val="008000"/>
                          </a:solidFill>
                          <a:effectLst/>
                          <a:latin typeface="inter-regular"/>
                          <a:hlinkClick r:id="rId6"/>
                        </a:rPr>
                        <a:t>boolean contains(CharSequence s)</a:t>
                      </a:r>
                      <a:endParaRPr lang="en-IN" sz="1200">
                        <a:solidFill>
                          <a:srgbClr val="333333"/>
                        </a:solidFill>
                        <a:effectLst/>
                        <a:latin typeface="inter-regular"/>
                      </a:endParaRP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returns true or false after matching the sequence of char value.</a:t>
                      </a: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50335625"/>
                  </a:ext>
                </a:extLst>
              </a:tr>
              <a:tr h="258982">
                <a:tc>
                  <a:txBody>
                    <a:bodyPr/>
                    <a:lstStyle/>
                    <a:p>
                      <a:pPr algn="just" fontAlgn="t"/>
                      <a:r>
                        <a:rPr lang="en-IN" sz="1200">
                          <a:solidFill>
                            <a:srgbClr val="333333"/>
                          </a:solidFill>
                          <a:effectLst/>
                          <a:latin typeface="inter-regular"/>
                        </a:rPr>
                        <a:t>8</a:t>
                      </a: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u="none" strike="noStrike">
                          <a:solidFill>
                            <a:srgbClr val="008000"/>
                          </a:solidFill>
                          <a:effectLst/>
                          <a:latin typeface="inter-regular"/>
                          <a:hlinkClick r:id="rId7"/>
                        </a:rPr>
                        <a:t>static String join(CharSequence delimiter, CharSequence... elements)</a:t>
                      </a:r>
                      <a:endParaRPr lang="en-US" sz="1200">
                        <a:solidFill>
                          <a:srgbClr val="333333"/>
                        </a:solidFill>
                        <a:effectLst/>
                        <a:latin typeface="inter-regular"/>
                      </a:endParaRP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returns a joined string.</a:t>
                      </a: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08069580"/>
                  </a:ext>
                </a:extLst>
              </a:tr>
              <a:tr h="447586">
                <a:tc>
                  <a:txBody>
                    <a:bodyPr/>
                    <a:lstStyle/>
                    <a:p>
                      <a:pPr algn="just" fontAlgn="t"/>
                      <a:r>
                        <a:rPr lang="en-IN" sz="1200">
                          <a:solidFill>
                            <a:srgbClr val="333333"/>
                          </a:solidFill>
                          <a:effectLst/>
                          <a:latin typeface="inter-regular"/>
                        </a:rPr>
                        <a:t>9</a:t>
                      </a: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u="none" strike="noStrike">
                          <a:solidFill>
                            <a:srgbClr val="008000"/>
                          </a:solidFill>
                          <a:effectLst/>
                          <a:latin typeface="inter-regular"/>
                          <a:hlinkClick r:id="rId7"/>
                        </a:rPr>
                        <a:t>static String join(</a:t>
                      </a:r>
                      <a:r>
                        <a:rPr lang="en-IN" sz="1200" u="none" strike="noStrike" err="1">
                          <a:solidFill>
                            <a:srgbClr val="008000"/>
                          </a:solidFill>
                          <a:effectLst/>
                          <a:latin typeface="inter-regular"/>
                          <a:hlinkClick r:id="rId7"/>
                        </a:rPr>
                        <a:t>CharSequence</a:t>
                      </a:r>
                      <a:r>
                        <a:rPr lang="en-IN" sz="1200" u="none" strike="noStrike">
                          <a:solidFill>
                            <a:srgbClr val="008000"/>
                          </a:solidFill>
                          <a:effectLst/>
                          <a:latin typeface="inter-regular"/>
                          <a:hlinkClick r:id="rId7"/>
                        </a:rPr>
                        <a:t> delimiter, </a:t>
                      </a:r>
                      <a:r>
                        <a:rPr lang="en-IN" sz="1200" u="none" strike="noStrike" err="1">
                          <a:solidFill>
                            <a:srgbClr val="008000"/>
                          </a:solidFill>
                          <a:effectLst/>
                          <a:latin typeface="inter-regular"/>
                          <a:hlinkClick r:id="rId7"/>
                        </a:rPr>
                        <a:t>Iterable</a:t>
                      </a:r>
                      <a:r>
                        <a:rPr lang="en-IN" sz="1200" u="none" strike="noStrike">
                          <a:solidFill>
                            <a:srgbClr val="008000"/>
                          </a:solidFill>
                          <a:effectLst/>
                          <a:latin typeface="inter-regular"/>
                          <a:hlinkClick r:id="rId7"/>
                        </a:rPr>
                        <a:t>&lt;? extends </a:t>
                      </a:r>
                      <a:r>
                        <a:rPr lang="en-IN" sz="1200" u="none" strike="noStrike" err="1">
                          <a:solidFill>
                            <a:srgbClr val="008000"/>
                          </a:solidFill>
                          <a:effectLst/>
                          <a:latin typeface="inter-regular"/>
                          <a:hlinkClick r:id="rId7"/>
                        </a:rPr>
                        <a:t>CharSequence</a:t>
                      </a:r>
                      <a:r>
                        <a:rPr lang="en-IN" sz="1200" u="none" strike="noStrike">
                          <a:solidFill>
                            <a:srgbClr val="008000"/>
                          </a:solidFill>
                          <a:effectLst/>
                          <a:latin typeface="inter-regular"/>
                          <a:hlinkClick r:id="rId7"/>
                        </a:rPr>
                        <a:t>&gt; elements)</a:t>
                      </a:r>
                      <a:endParaRPr lang="en-IN" sz="1200">
                        <a:solidFill>
                          <a:srgbClr val="333333"/>
                        </a:solidFill>
                        <a:effectLst/>
                        <a:latin typeface="inter-regular"/>
                      </a:endParaRP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returns a joined string.</a:t>
                      </a: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15979681"/>
                  </a:ext>
                </a:extLst>
              </a:tr>
              <a:tr h="258982">
                <a:tc>
                  <a:txBody>
                    <a:bodyPr/>
                    <a:lstStyle/>
                    <a:p>
                      <a:pPr algn="just" fontAlgn="t"/>
                      <a:r>
                        <a:rPr lang="en-IN" sz="1200">
                          <a:solidFill>
                            <a:srgbClr val="333333"/>
                          </a:solidFill>
                          <a:effectLst/>
                          <a:latin typeface="inter-regular"/>
                        </a:rPr>
                        <a:t>10</a:t>
                      </a: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u="none" strike="noStrike">
                          <a:solidFill>
                            <a:srgbClr val="008000"/>
                          </a:solidFill>
                          <a:effectLst/>
                          <a:latin typeface="inter-regular"/>
                          <a:hlinkClick r:id="rId8"/>
                        </a:rPr>
                        <a:t>boolean equals(Object another)</a:t>
                      </a:r>
                      <a:endParaRPr lang="en-IN" sz="1200">
                        <a:solidFill>
                          <a:srgbClr val="333333"/>
                        </a:solidFill>
                        <a:effectLst/>
                        <a:latin typeface="inter-regular"/>
                      </a:endParaRP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checks the equality of string with the given object.</a:t>
                      </a: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50912818"/>
                  </a:ext>
                </a:extLst>
              </a:tr>
              <a:tr h="258982">
                <a:tc>
                  <a:txBody>
                    <a:bodyPr/>
                    <a:lstStyle/>
                    <a:p>
                      <a:pPr algn="just" fontAlgn="t"/>
                      <a:r>
                        <a:rPr lang="en-IN" sz="1200">
                          <a:solidFill>
                            <a:srgbClr val="333333"/>
                          </a:solidFill>
                          <a:effectLst/>
                          <a:latin typeface="inter-regular"/>
                        </a:rPr>
                        <a:t>11</a:t>
                      </a: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u="none" strike="noStrike">
                          <a:solidFill>
                            <a:srgbClr val="008000"/>
                          </a:solidFill>
                          <a:effectLst/>
                          <a:latin typeface="inter-regular"/>
                          <a:hlinkClick r:id="rId9"/>
                        </a:rPr>
                        <a:t>boolean isEmpty()</a:t>
                      </a:r>
                      <a:endParaRPr lang="en-IN" sz="1200">
                        <a:solidFill>
                          <a:srgbClr val="333333"/>
                        </a:solidFill>
                        <a:effectLst/>
                        <a:latin typeface="inter-regular"/>
                      </a:endParaRP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checks if string is empty.</a:t>
                      </a: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51926483"/>
                  </a:ext>
                </a:extLst>
              </a:tr>
              <a:tr h="258982">
                <a:tc>
                  <a:txBody>
                    <a:bodyPr/>
                    <a:lstStyle/>
                    <a:p>
                      <a:pPr algn="just" fontAlgn="t"/>
                      <a:r>
                        <a:rPr lang="en-IN" sz="1200">
                          <a:solidFill>
                            <a:srgbClr val="333333"/>
                          </a:solidFill>
                          <a:effectLst/>
                          <a:latin typeface="inter-regular"/>
                        </a:rPr>
                        <a:t>12</a:t>
                      </a: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u="none" strike="noStrike">
                          <a:solidFill>
                            <a:srgbClr val="008000"/>
                          </a:solidFill>
                          <a:effectLst/>
                          <a:latin typeface="inter-regular"/>
                          <a:hlinkClick r:id="rId10"/>
                        </a:rPr>
                        <a:t>String concat(String str)</a:t>
                      </a:r>
                      <a:endParaRPr lang="en-IN" sz="1200">
                        <a:solidFill>
                          <a:srgbClr val="333333"/>
                        </a:solidFill>
                        <a:effectLst/>
                        <a:latin typeface="inter-regular"/>
                      </a:endParaRP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concatenates the specified string.</a:t>
                      </a: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60617470"/>
                  </a:ext>
                </a:extLst>
              </a:tr>
              <a:tr h="258982">
                <a:tc>
                  <a:txBody>
                    <a:bodyPr/>
                    <a:lstStyle/>
                    <a:p>
                      <a:pPr algn="just" fontAlgn="t"/>
                      <a:r>
                        <a:rPr lang="en-IN" sz="1200">
                          <a:solidFill>
                            <a:srgbClr val="333333"/>
                          </a:solidFill>
                          <a:effectLst/>
                          <a:latin typeface="inter-regular"/>
                        </a:rPr>
                        <a:t>13</a:t>
                      </a: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u="none" strike="noStrike">
                          <a:solidFill>
                            <a:srgbClr val="008000"/>
                          </a:solidFill>
                          <a:effectLst/>
                          <a:latin typeface="inter-regular"/>
                          <a:hlinkClick r:id="rId11"/>
                        </a:rPr>
                        <a:t>String replace(char old, char new)</a:t>
                      </a:r>
                      <a:endParaRPr lang="en-US" sz="1200">
                        <a:solidFill>
                          <a:srgbClr val="333333"/>
                        </a:solidFill>
                        <a:effectLst/>
                        <a:latin typeface="inter-regular"/>
                      </a:endParaRP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replaces all occurrences of the specified char value.</a:t>
                      </a: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50208156"/>
                  </a:ext>
                </a:extLst>
              </a:tr>
              <a:tr h="258982">
                <a:tc>
                  <a:txBody>
                    <a:bodyPr/>
                    <a:lstStyle/>
                    <a:p>
                      <a:pPr algn="just" fontAlgn="t"/>
                      <a:r>
                        <a:rPr lang="en-IN" sz="1200">
                          <a:solidFill>
                            <a:srgbClr val="333333"/>
                          </a:solidFill>
                          <a:effectLst/>
                          <a:latin typeface="inter-regular"/>
                        </a:rPr>
                        <a:t>14</a:t>
                      </a: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u="none" strike="noStrike">
                          <a:solidFill>
                            <a:srgbClr val="008000"/>
                          </a:solidFill>
                          <a:effectLst/>
                          <a:latin typeface="inter-regular"/>
                          <a:hlinkClick r:id="rId11"/>
                        </a:rPr>
                        <a:t>String replace(CharSequence old, CharSequence new)</a:t>
                      </a:r>
                      <a:endParaRPr lang="en-US" sz="1200">
                        <a:solidFill>
                          <a:srgbClr val="333333"/>
                        </a:solidFill>
                        <a:effectLst/>
                        <a:latin typeface="inter-regular"/>
                      </a:endParaRP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replaces all occurrences of the specified CharSequence.</a:t>
                      </a: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94333498"/>
                  </a:ext>
                </a:extLst>
              </a:tr>
              <a:tr h="258982">
                <a:tc>
                  <a:txBody>
                    <a:bodyPr/>
                    <a:lstStyle/>
                    <a:p>
                      <a:pPr algn="just" fontAlgn="t"/>
                      <a:r>
                        <a:rPr lang="en-IN" sz="1200">
                          <a:solidFill>
                            <a:srgbClr val="333333"/>
                          </a:solidFill>
                          <a:effectLst/>
                          <a:latin typeface="inter-regular"/>
                        </a:rPr>
                        <a:t>15</a:t>
                      </a: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u="none" strike="noStrike">
                          <a:solidFill>
                            <a:srgbClr val="008000"/>
                          </a:solidFill>
                          <a:effectLst/>
                          <a:latin typeface="inter-regular"/>
                          <a:hlinkClick r:id="rId12"/>
                        </a:rPr>
                        <a:t>static String equalsIgnoreCase(String another)</a:t>
                      </a:r>
                      <a:endParaRPr lang="en-US" sz="1200">
                        <a:solidFill>
                          <a:srgbClr val="333333"/>
                        </a:solidFill>
                        <a:effectLst/>
                        <a:latin typeface="inter-regular"/>
                      </a:endParaRP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compares another string. It doesn't check case.</a:t>
                      </a:r>
                    </a:p>
                  </a:txBody>
                  <a:tcPr marL="19023" marR="19023" marT="19023" marB="19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86855236"/>
                  </a:ext>
                </a:extLst>
              </a:tr>
            </a:tbl>
          </a:graphicData>
        </a:graphic>
      </p:graphicFrame>
    </p:spTree>
    <p:extLst>
      <p:ext uri="{BB962C8B-B14F-4D97-AF65-F5344CB8AC3E}">
        <p14:creationId xmlns:p14="http://schemas.microsoft.com/office/powerpoint/2010/main" val="3062717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842A32D-B6EB-4197-9F75-D29536F30CBF}"/>
              </a:ext>
            </a:extLst>
          </p:cNvPr>
          <p:cNvSpPr>
            <a:spLocks noGrp="1"/>
          </p:cNvSpPr>
          <p:nvPr>
            <p:ph type="title"/>
          </p:nvPr>
        </p:nvSpPr>
        <p:spPr>
          <a:xfrm>
            <a:off x="838200" y="668377"/>
            <a:ext cx="10515600" cy="1325563"/>
          </a:xfrm>
        </p:spPr>
        <p:txBody>
          <a:bodyPr>
            <a:normAutofit/>
          </a:bodyPr>
          <a:lstStyle/>
          <a:p>
            <a:r>
              <a:rPr lang="en-IN" b="0" i="1">
                <a:effectLst/>
                <a:latin typeface="Arial" panose="020B0604020202020204" pitchFamily="34" charset="0"/>
              </a:rPr>
              <a:t>String Handling</a:t>
            </a:r>
            <a:endParaRPr lang="en-IN" dirty="0"/>
          </a:p>
        </p:txBody>
      </p:sp>
      <p:sp>
        <p:nvSpPr>
          <p:cNvPr id="5" name="Content Placeholder 4">
            <a:extLst>
              <a:ext uri="{FF2B5EF4-FFF2-40B4-BE49-F238E27FC236}">
                <a16:creationId xmlns:a16="http://schemas.microsoft.com/office/drawing/2014/main" id="{C072A1BD-6820-44AF-84F2-E6B5E3722231}"/>
              </a:ext>
            </a:extLst>
          </p:cNvPr>
          <p:cNvSpPr>
            <a:spLocks noGrp="1"/>
          </p:cNvSpPr>
          <p:nvPr>
            <p:ph sz="half" idx="1"/>
          </p:nvPr>
        </p:nvSpPr>
        <p:spPr>
          <a:xfrm>
            <a:off x="838200" y="2177456"/>
            <a:ext cx="5097780" cy="3795748"/>
          </a:xfrm>
        </p:spPr>
        <p:txBody>
          <a:bodyPr>
            <a:normAutofit/>
          </a:bodyPr>
          <a:lstStyle/>
          <a:p>
            <a:pPr>
              <a:buFont typeface="Arial" panose="020B0604020202020204" pitchFamily="34" charset="0"/>
              <a:buChar char="•"/>
            </a:pPr>
            <a:r>
              <a:rPr lang="en-US" sz="2400" b="0" i="0">
                <a:effectLst/>
                <a:latin typeface="inter-regular"/>
              </a:rPr>
              <a:t>Concept of String</a:t>
            </a:r>
          </a:p>
          <a:p>
            <a:pPr>
              <a:buFont typeface="Arial" panose="020B0604020202020204" pitchFamily="34" charset="0"/>
              <a:buChar char="•"/>
            </a:pPr>
            <a:r>
              <a:rPr lang="en-US" sz="2400" b="0" i="0">
                <a:effectLst/>
                <a:latin typeface="inter-regular"/>
              </a:rPr>
              <a:t>Immutable String</a:t>
            </a:r>
          </a:p>
          <a:p>
            <a:pPr>
              <a:buFont typeface="Arial" panose="020B0604020202020204" pitchFamily="34" charset="0"/>
              <a:buChar char="•"/>
            </a:pPr>
            <a:r>
              <a:rPr lang="en-US" sz="2400" b="0" i="0">
                <a:effectLst/>
                <a:latin typeface="inter-regular"/>
              </a:rPr>
              <a:t>String Comparison</a:t>
            </a:r>
          </a:p>
          <a:p>
            <a:pPr>
              <a:buFont typeface="Arial" panose="020B0604020202020204" pitchFamily="34" charset="0"/>
              <a:buChar char="•"/>
            </a:pPr>
            <a:r>
              <a:rPr lang="en-US" sz="2400" b="0" i="0">
                <a:effectLst/>
                <a:latin typeface="inter-regular"/>
              </a:rPr>
              <a:t>String Concatenation</a:t>
            </a:r>
          </a:p>
          <a:p>
            <a:pPr>
              <a:buFont typeface="Arial" panose="020B0604020202020204" pitchFamily="34" charset="0"/>
              <a:buChar char="•"/>
            </a:pPr>
            <a:r>
              <a:rPr lang="en-US" sz="2400" b="0" i="0">
                <a:effectLst/>
                <a:latin typeface="inter-regular"/>
              </a:rPr>
              <a:t>Concept of Substring</a:t>
            </a:r>
          </a:p>
          <a:p>
            <a:endParaRPr lang="en-IN" sz="2400"/>
          </a:p>
        </p:txBody>
      </p:sp>
      <p:sp>
        <p:nvSpPr>
          <p:cNvPr id="6" name="Content Placeholder 5">
            <a:extLst>
              <a:ext uri="{FF2B5EF4-FFF2-40B4-BE49-F238E27FC236}">
                <a16:creationId xmlns:a16="http://schemas.microsoft.com/office/drawing/2014/main" id="{769C6D5A-247E-44EF-9BE2-44183C719B6B}"/>
              </a:ext>
            </a:extLst>
          </p:cNvPr>
          <p:cNvSpPr>
            <a:spLocks noGrp="1"/>
          </p:cNvSpPr>
          <p:nvPr>
            <p:ph sz="half" idx="2"/>
          </p:nvPr>
        </p:nvSpPr>
        <p:spPr>
          <a:xfrm>
            <a:off x="6256020" y="2177456"/>
            <a:ext cx="5097780" cy="3795748"/>
          </a:xfrm>
        </p:spPr>
        <p:txBody>
          <a:bodyPr>
            <a:normAutofit/>
          </a:bodyPr>
          <a:lstStyle/>
          <a:p>
            <a:pPr>
              <a:buFont typeface="Arial" panose="020B0604020202020204" pitchFamily="34" charset="0"/>
              <a:buChar char="•"/>
            </a:pPr>
            <a:r>
              <a:rPr lang="en-US" sz="2400" b="0" i="0">
                <a:effectLst/>
                <a:latin typeface="inter-regular"/>
              </a:rPr>
              <a:t>String class methods and its usage</a:t>
            </a:r>
          </a:p>
          <a:p>
            <a:pPr>
              <a:buFont typeface="Arial" panose="020B0604020202020204" pitchFamily="34" charset="0"/>
              <a:buChar char="•"/>
            </a:pPr>
            <a:r>
              <a:rPr lang="en-US" sz="2400" b="0" i="0">
                <a:effectLst/>
                <a:latin typeface="inter-regular"/>
              </a:rPr>
              <a:t>StringBuffer class</a:t>
            </a:r>
          </a:p>
          <a:p>
            <a:pPr>
              <a:buFont typeface="Arial" panose="020B0604020202020204" pitchFamily="34" charset="0"/>
              <a:buChar char="•"/>
            </a:pPr>
            <a:r>
              <a:rPr lang="en-US" sz="2400" b="0" i="0">
                <a:effectLst/>
                <a:latin typeface="inter-regular"/>
              </a:rPr>
              <a:t>StringBuilder class</a:t>
            </a:r>
          </a:p>
          <a:p>
            <a:pPr>
              <a:buFont typeface="Arial" panose="020B0604020202020204" pitchFamily="34" charset="0"/>
              <a:buChar char="•"/>
            </a:pPr>
            <a:r>
              <a:rPr lang="en-US" sz="2400" b="0" i="0">
                <a:effectLst/>
                <a:latin typeface="inter-regular"/>
              </a:rPr>
              <a:t>Creating Immutable class</a:t>
            </a:r>
          </a:p>
          <a:p>
            <a:pPr>
              <a:buFont typeface="Arial" panose="020B0604020202020204" pitchFamily="34" charset="0"/>
              <a:buChar char="•"/>
            </a:pPr>
            <a:r>
              <a:rPr lang="en-US" sz="2400" b="0" i="0">
                <a:effectLst/>
                <a:latin typeface="inter-regular"/>
              </a:rPr>
              <a:t>toString() method</a:t>
            </a:r>
          </a:p>
          <a:p>
            <a:pPr>
              <a:buFont typeface="Arial" panose="020B0604020202020204" pitchFamily="34" charset="0"/>
              <a:buChar char="•"/>
            </a:pPr>
            <a:r>
              <a:rPr lang="en-US" sz="2400" b="0" i="0">
                <a:effectLst/>
                <a:latin typeface="inter-regular"/>
              </a:rPr>
              <a:t>StringTokenizer class</a:t>
            </a:r>
          </a:p>
          <a:p>
            <a:endParaRPr lang="en-IN" sz="2400"/>
          </a:p>
        </p:txBody>
      </p:sp>
    </p:spTree>
    <p:extLst>
      <p:ext uri="{BB962C8B-B14F-4D97-AF65-F5344CB8AC3E}">
        <p14:creationId xmlns:p14="http://schemas.microsoft.com/office/powerpoint/2010/main" val="34058491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17252A-18F1-488B-B1A2-57E00F5ECDC4}"/>
              </a:ext>
            </a:extLst>
          </p:cNvPr>
          <p:cNvSpPr>
            <a:spLocks noGrp="1"/>
          </p:cNvSpPr>
          <p:nvPr>
            <p:ph type="title"/>
          </p:nvPr>
        </p:nvSpPr>
        <p:spPr>
          <a:xfrm>
            <a:off x="838200" y="668377"/>
            <a:ext cx="10515600" cy="1325563"/>
          </a:xfrm>
        </p:spPr>
        <p:txBody>
          <a:bodyPr>
            <a:normAutofit/>
          </a:bodyPr>
          <a:lstStyle/>
          <a:p>
            <a:r>
              <a:rPr lang="en-IN" b="0" i="0">
                <a:effectLst/>
                <a:latin typeface="erdana"/>
              </a:rPr>
              <a:t>Immutable String in Java</a:t>
            </a:r>
            <a:br>
              <a:rPr lang="en-IN" b="0" i="0">
                <a:effectLst/>
                <a:latin typeface="erdana"/>
              </a:rPr>
            </a:br>
            <a:endParaRPr lang="en-IN" dirty="0"/>
          </a:p>
        </p:txBody>
      </p:sp>
      <p:sp>
        <p:nvSpPr>
          <p:cNvPr id="3" name="Content Placeholder 2">
            <a:extLst>
              <a:ext uri="{FF2B5EF4-FFF2-40B4-BE49-F238E27FC236}">
                <a16:creationId xmlns:a16="http://schemas.microsoft.com/office/drawing/2014/main" id="{CC580A7D-AF50-413F-96ED-0CAC288AE957}"/>
              </a:ext>
            </a:extLst>
          </p:cNvPr>
          <p:cNvSpPr>
            <a:spLocks noGrp="1"/>
          </p:cNvSpPr>
          <p:nvPr>
            <p:ph sz="half" idx="1"/>
          </p:nvPr>
        </p:nvSpPr>
        <p:spPr>
          <a:xfrm>
            <a:off x="838200" y="2177456"/>
            <a:ext cx="5097780" cy="3795748"/>
          </a:xfrm>
        </p:spPr>
        <p:txBody>
          <a:bodyPr>
            <a:normAutofit/>
          </a:bodyPr>
          <a:lstStyle/>
          <a:p>
            <a:pPr marL="0" indent="0">
              <a:buNone/>
            </a:pPr>
            <a:r>
              <a:rPr lang="en-US" sz="1700" b="0" i="0">
                <a:effectLst/>
                <a:latin typeface="inter-regular"/>
              </a:rPr>
              <a:t>A String is an unavoidable type of variable while writing any application program. String references are used to store various attributes like username, password, etc. In Java, </a:t>
            </a:r>
            <a:r>
              <a:rPr lang="en-US" sz="1700" b="1" i="0">
                <a:effectLst/>
                <a:latin typeface="inter-bold"/>
              </a:rPr>
              <a:t>String objects are immutable</a:t>
            </a:r>
            <a:r>
              <a:rPr lang="en-US" sz="1700" b="0" i="0">
                <a:effectLst/>
                <a:latin typeface="inter-regular"/>
              </a:rPr>
              <a:t>. Immutable simply means unmodifiable or unchangeable.</a:t>
            </a:r>
          </a:p>
          <a:p>
            <a:pPr marL="0" indent="0">
              <a:buNone/>
            </a:pPr>
            <a:r>
              <a:rPr lang="en-US" sz="1700" b="0" i="0">
                <a:effectLst/>
                <a:latin typeface="inter-regular"/>
              </a:rPr>
              <a:t>Once String object is created its data or state can't be changed but a new String object is created.</a:t>
            </a:r>
          </a:p>
          <a:p>
            <a:pPr marL="0" indent="0">
              <a:buNone/>
            </a:pPr>
            <a:endParaRPr lang="en-US" sz="1700" b="0" i="0">
              <a:effectLst/>
              <a:latin typeface="inter-regular"/>
            </a:endParaRPr>
          </a:p>
          <a:p>
            <a:pPr marL="0" indent="0">
              <a:buNone/>
            </a:pPr>
            <a:r>
              <a:rPr lang="en-IN" sz="1700"/>
              <a:t>Output:</a:t>
            </a:r>
          </a:p>
          <a:p>
            <a:pPr marL="0" indent="0">
              <a:buNone/>
            </a:pPr>
            <a:endParaRPr lang="en-IN" sz="1700"/>
          </a:p>
          <a:p>
            <a:pPr marL="0" indent="0">
              <a:buNone/>
            </a:pPr>
            <a:r>
              <a:rPr lang="en-IN" sz="1700"/>
              <a:t>Sachin</a:t>
            </a:r>
          </a:p>
        </p:txBody>
      </p:sp>
      <p:sp>
        <p:nvSpPr>
          <p:cNvPr id="4" name="Content Placeholder 3">
            <a:extLst>
              <a:ext uri="{FF2B5EF4-FFF2-40B4-BE49-F238E27FC236}">
                <a16:creationId xmlns:a16="http://schemas.microsoft.com/office/drawing/2014/main" id="{96A4B499-64C4-40EB-A076-004309926320}"/>
              </a:ext>
            </a:extLst>
          </p:cNvPr>
          <p:cNvSpPr>
            <a:spLocks noGrp="1"/>
          </p:cNvSpPr>
          <p:nvPr>
            <p:ph sz="half" idx="2"/>
          </p:nvPr>
        </p:nvSpPr>
        <p:spPr>
          <a:xfrm>
            <a:off x="6256020" y="2177456"/>
            <a:ext cx="5097780" cy="3795748"/>
          </a:xfrm>
        </p:spPr>
        <p:txBody>
          <a:bodyPr>
            <a:normAutofit/>
          </a:bodyPr>
          <a:lstStyle/>
          <a:p>
            <a:pPr marL="0" indent="0">
              <a:buNone/>
            </a:pPr>
            <a:r>
              <a:rPr lang="en-IN" sz="2000" b="1" i="0">
                <a:effectLst/>
                <a:latin typeface="inter-bold"/>
              </a:rPr>
              <a:t>Testimmutablestring.java</a:t>
            </a:r>
          </a:p>
          <a:p>
            <a:pPr marL="0" indent="0">
              <a:buNone/>
            </a:pPr>
            <a:r>
              <a:rPr lang="en-IN" sz="2000" b="1" i="0">
                <a:effectLst/>
                <a:latin typeface="inter-regular"/>
              </a:rPr>
              <a:t>class</a:t>
            </a:r>
            <a:r>
              <a:rPr lang="en-IN" sz="2000" b="0" i="0">
                <a:effectLst/>
                <a:latin typeface="inter-regular"/>
              </a:rPr>
              <a:t> Testimmutablestring{  </a:t>
            </a:r>
          </a:p>
          <a:p>
            <a:pPr marL="0" indent="0">
              <a:buNone/>
            </a:pPr>
            <a:r>
              <a:rPr lang="en-IN" sz="2000" b="0" i="0">
                <a:effectLst/>
                <a:latin typeface="inter-regular"/>
              </a:rPr>
              <a:t> </a:t>
            </a:r>
            <a:r>
              <a:rPr lang="en-IN" sz="2000" b="1" i="0">
                <a:effectLst/>
                <a:latin typeface="inter-regular"/>
              </a:rPr>
              <a:t>public</a:t>
            </a:r>
            <a:r>
              <a:rPr lang="en-IN" sz="2000" b="0" i="0">
                <a:effectLst/>
                <a:latin typeface="inter-regular"/>
              </a:rPr>
              <a:t> </a:t>
            </a:r>
            <a:r>
              <a:rPr lang="en-IN" sz="2000" b="1" i="0">
                <a:effectLst/>
                <a:latin typeface="inter-regular"/>
              </a:rPr>
              <a:t>static</a:t>
            </a:r>
            <a:r>
              <a:rPr lang="en-IN" sz="2000" b="0" i="0">
                <a:effectLst/>
                <a:latin typeface="inter-regular"/>
              </a:rPr>
              <a:t> </a:t>
            </a:r>
            <a:r>
              <a:rPr lang="en-IN" sz="2000" b="1" i="0">
                <a:effectLst/>
                <a:latin typeface="inter-regular"/>
              </a:rPr>
              <a:t>void</a:t>
            </a:r>
            <a:r>
              <a:rPr lang="en-IN" sz="2000" b="0" i="0">
                <a:effectLst/>
                <a:latin typeface="inter-regular"/>
              </a:rPr>
              <a:t> main(String args[]){  </a:t>
            </a:r>
          </a:p>
          <a:p>
            <a:pPr marL="0" indent="0">
              <a:buNone/>
            </a:pPr>
            <a:r>
              <a:rPr lang="en-IN" sz="2000" b="0" i="0">
                <a:effectLst/>
                <a:latin typeface="inter-regular"/>
              </a:rPr>
              <a:t>   String s="Sachin";  </a:t>
            </a:r>
          </a:p>
          <a:p>
            <a:pPr marL="0" indent="0">
              <a:buNone/>
            </a:pPr>
            <a:r>
              <a:rPr lang="en-IN" sz="2000" b="0" i="0">
                <a:effectLst/>
                <a:latin typeface="inter-regular"/>
              </a:rPr>
              <a:t>   s.concat(" Tendulkar");//concat() method appends the string at the end  </a:t>
            </a:r>
          </a:p>
          <a:p>
            <a:pPr marL="0" indent="0">
              <a:buNone/>
            </a:pPr>
            <a:r>
              <a:rPr lang="en-IN" sz="2000" b="0" i="0">
                <a:effectLst/>
                <a:latin typeface="inter-regular"/>
              </a:rPr>
              <a:t>   System.out.println(s);//will print Sachin because strings are immutable objects  </a:t>
            </a:r>
          </a:p>
          <a:p>
            <a:pPr marL="0" indent="0">
              <a:buNone/>
            </a:pPr>
            <a:r>
              <a:rPr lang="en-IN" sz="2000" b="0" i="0">
                <a:effectLst/>
                <a:latin typeface="inter-regular"/>
              </a:rPr>
              <a:t> }  </a:t>
            </a:r>
          </a:p>
          <a:p>
            <a:pPr marL="0" indent="0">
              <a:buNone/>
            </a:pPr>
            <a:r>
              <a:rPr lang="en-IN" sz="2000" b="0" i="0">
                <a:effectLst/>
                <a:latin typeface="inter-regular"/>
              </a:rPr>
              <a:t>}  </a:t>
            </a:r>
          </a:p>
          <a:p>
            <a:pPr marL="0" indent="0">
              <a:buNone/>
            </a:pPr>
            <a:endParaRPr lang="en-IN" sz="2000"/>
          </a:p>
        </p:txBody>
      </p:sp>
    </p:spTree>
    <p:extLst>
      <p:ext uri="{BB962C8B-B14F-4D97-AF65-F5344CB8AC3E}">
        <p14:creationId xmlns:p14="http://schemas.microsoft.com/office/powerpoint/2010/main" val="277906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FFB1-B7FD-4301-9894-D196DCCFDB11}"/>
              </a:ext>
            </a:extLst>
          </p:cNvPr>
          <p:cNvSpPr>
            <a:spLocks noGrp="1"/>
          </p:cNvSpPr>
          <p:nvPr>
            <p:ph type="title"/>
          </p:nvPr>
        </p:nvSpPr>
        <p:spPr>
          <a:xfrm>
            <a:off x="838200" y="365125"/>
            <a:ext cx="10515600" cy="734805"/>
          </a:xfrm>
        </p:spPr>
        <p:txBody>
          <a:bodyPr>
            <a:normAutofit fontScale="90000"/>
          </a:bodyPr>
          <a:lstStyle/>
          <a:p>
            <a:r>
              <a:rPr lang="en-IN" b="0" i="0" dirty="0">
                <a:solidFill>
                  <a:srgbClr val="610B38"/>
                </a:solidFill>
                <a:effectLst/>
                <a:latin typeface="erdana"/>
              </a:rPr>
              <a:t>Java</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145E243-1177-4092-B6A2-29D1E4F360C4}"/>
              </a:ext>
            </a:extLst>
          </p:cNvPr>
          <p:cNvSpPr>
            <a:spLocks noGrp="1"/>
          </p:cNvSpPr>
          <p:nvPr>
            <p:ph idx="1"/>
          </p:nvPr>
        </p:nvSpPr>
        <p:spPr>
          <a:xfrm>
            <a:off x="119270" y="861391"/>
            <a:ext cx="11234530" cy="5315572"/>
          </a:xfrm>
        </p:spPr>
        <p:txBody>
          <a:bodyPr>
            <a:normAutofit/>
          </a:bodyPr>
          <a:lstStyle/>
          <a:p>
            <a:r>
              <a:rPr lang="en-US" b="0" i="0" dirty="0">
                <a:solidFill>
                  <a:srgbClr val="333333"/>
                </a:solidFill>
                <a:effectLst/>
                <a:latin typeface="inter-regular"/>
              </a:rPr>
              <a:t>The principles for creating Java programming were "Simple, Robust, Portable, Platform-independent, Secured, High Performance, Multithreaded, Architecture Neutral, Object-Oriented, Interpreted, and Dynamic". </a:t>
            </a:r>
            <a:r>
              <a:rPr lang="en-US" b="0" i="0" u="none" strike="noStrike" dirty="0">
                <a:solidFill>
                  <a:srgbClr val="008000"/>
                </a:solidFill>
                <a:effectLst/>
                <a:latin typeface="inter-regular"/>
              </a:rPr>
              <a:t>Java</a:t>
            </a:r>
            <a:r>
              <a:rPr lang="en-US" b="0" i="0" dirty="0">
                <a:solidFill>
                  <a:srgbClr val="333333"/>
                </a:solidFill>
                <a:effectLst/>
                <a:latin typeface="inter-regular"/>
              </a:rPr>
              <a:t> was developed by James Gosling, who is known as the father of Java, in 1995. James Gosling and his team members started the project in the early '90s.</a:t>
            </a:r>
          </a:p>
          <a:p>
            <a:r>
              <a:rPr lang="en-US" b="0" i="0" dirty="0">
                <a:solidFill>
                  <a:srgbClr val="333333"/>
                </a:solidFill>
                <a:effectLst/>
                <a:latin typeface="inter-regular"/>
              </a:rPr>
              <a:t>Currently, Java is used in internet programming, mobile devices, games, e-business solutions, etc. Following are given significant points that describe the history of Java</a:t>
            </a:r>
            <a:endParaRPr lang="en-US" dirty="0">
              <a:solidFill>
                <a:srgbClr val="333333"/>
              </a:solidFill>
              <a:latin typeface="inter-regular"/>
            </a:endParaRPr>
          </a:p>
          <a:p>
            <a:r>
              <a:rPr lang="en-US" dirty="0"/>
              <a:t>1) James Gosling, Mike Sheridan, and Patrick Naughton initiated the Java language project in June 1991. The small team of sun engineers called Green Team.</a:t>
            </a:r>
            <a:endParaRPr lang="en-IN" dirty="0"/>
          </a:p>
        </p:txBody>
      </p:sp>
    </p:spTree>
    <p:extLst>
      <p:ext uri="{BB962C8B-B14F-4D97-AF65-F5344CB8AC3E}">
        <p14:creationId xmlns:p14="http://schemas.microsoft.com/office/powerpoint/2010/main" val="15767941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6E1C31B-E02F-4630-BC7C-7AF0AD470C94}"/>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3000" b="0" i="0" kern="1200">
                <a:solidFill>
                  <a:srgbClr val="FFFFFF"/>
                </a:solidFill>
                <a:effectLst/>
                <a:latin typeface="+mj-lt"/>
                <a:ea typeface="+mj-ea"/>
                <a:cs typeface="+mj-cs"/>
              </a:rPr>
              <a:t>Now it can be understood by the diagram given below. Here Sachin is not changed but a new object is created with Sachin Tendulkar. That is why String is known as immutable.</a:t>
            </a:r>
            <a:endParaRPr lang="en-US" sz="3000" kern="1200">
              <a:solidFill>
                <a:srgbClr val="FFFFFF"/>
              </a:solidFill>
              <a:latin typeface="+mj-lt"/>
              <a:ea typeface="+mj-ea"/>
              <a:cs typeface="+mj-cs"/>
            </a:endParaRPr>
          </a:p>
        </p:txBody>
      </p:sp>
      <p:pic>
        <p:nvPicPr>
          <p:cNvPr id="6146" name="Picture 2" descr="Immutable String in Java">
            <a:extLst>
              <a:ext uri="{FF2B5EF4-FFF2-40B4-BE49-F238E27FC236}">
                <a16:creationId xmlns:a16="http://schemas.microsoft.com/office/drawing/2014/main" id="{7CAB8587-34A3-4226-AA53-A3CDF0EDAA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53822" y="882875"/>
            <a:ext cx="6553545" cy="5100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2166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C5EF063C-BCE2-4F03-AC44-23068AD32869}"/>
              </a:ext>
            </a:extLst>
          </p:cNvPr>
          <p:cNvSpPr>
            <a:spLocks noGrp="1"/>
          </p:cNvSpPr>
          <p:nvPr>
            <p:ph type="title"/>
          </p:nvPr>
        </p:nvSpPr>
        <p:spPr>
          <a:xfrm>
            <a:off x="838200" y="1412488"/>
            <a:ext cx="2899189" cy="4363844"/>
          </a:xfrm>
        </p:spPr>
        <p:txBody>
          <a:bodyPr anchor="t">
            <a:normAutofit/>
          </a:bodyPr>
          <a:lstStyle/>
          <a:p>
            <a:endParaRPr lang="en-IN" sz="4000">
              <a:solidFill>
                <a:srgbClr val="FFFFFF"/>
              </a:solidFill>
            </a:endParaRPr>
          </a:p>
        </p:txBody>
      </p:sp>
      <p:sp>
        <p:nvSpPr>
          <p:cNvPr id="3" name="Content Placeholder 2">
            <a:extLst>
              <a:ext uri="{FF2B5EF4-FFF2-40B4-BE49-F238E27FC236}">
                <a16:creationId xmlns:a16="http://schemas.microsoft.com/office/drawing/2014/main" id="{AE7ADEB8-2BA4-4436-A188-2E75F8F53EE0}"/>
              </a:ext>
            </a:extLst>
          </p:cNvPr>
          <p:cNvSpPr>
            <a:spLocks noGrp="1"/>
          </p:cNvSpPr>
          <p:nvPr>
            <p:ph sz="half" idx="1"/>
          </p:nvPr>
        </p:nvSpPr>
        <p:spPr>
          <a:xfrm>
            <a:off x="4380855" y="1412489"/>
            <a:ext cx="3427283" cy="4363844"/>
          </a:xfrm>
        </p:spPr>
        <p:txBody>
          <a:bodyPr>
            <a:normAutofit/>
          </a:bodyPr>
          <a:lstStyle/>
          <a:p>
            <a:pPr marL="0" indent="0">
              <a:buNone/>
            </a:pPr>
            <a:r>
              <a:rPr lang="en-US" sz="2000"/>
              <a:t>As you can see in the above figure that two objects are created but s reference variable still refers to "Sachin" not to "Sachin Tendulkar".</a:t>
            </a:r>
          </a:p>
          <a:p>
            <a:pPr marL="0" indent="0">
              <a:buNone/>
            </a:pPr>
            <a:endParaRPr lang="en-US" sz="2000"/>
          </a:p>
          <a:p>
            <a:pPr marL="0" indent="0">
              <a:buNone/>
            </a:pPr>
            <a:r>
              <a:rPr lang="en-US" sz="2000"/>
              <a:t>But if we explicitly assign it to the reference variable, it will refer to "Sachin Tendulkar" object.</a:t>
            </a:r>
          </a:p>
          <a:p>
            <a:pPr marL="0" indent="0">
              <a:buNone/>
            </a:pPr>
            <a:endParaRPr lang="en-US" sz="2000"/>
          </a:p>
          <a:p>
            <a:pPr marL="0" indent="0">
              <a:buNone/>
            </a:pPr>
            <a:r>
              <a:rPr lang="en-US" sz="2000"/>
              <a:t>For example:</a:t>
            </a:r>
          </a:p>
          <a:p>
            <a:pPr marL="0" indent="0">
              <a:buNone/>
            </a:pPr>
            <a:endParaRPr lang="en-US" sz="2000"/>
          </a:p>
        </p:txBody>
      </p:sp>
      <p:cxnSp>
        <p:nvCxnSpPr>
          <p:cNvPr id="12" name="Straight Connector 11">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BD1522E0-0FE8-4F15-93EC-FDBAC349F8FE}"/>
              </a:ext>
            </a:extLst>
          </p:cNvPr>
          <p:cNvSpPr>
            <a:spLocks noGrp="1"/>
          </p:cNvSpPr>
          <p:nvPr>
            <p:ph sz="half" idx="2"/>
          </p:nvPr>
        </p:nvSpPr>
        <p:spPr>
          <a:xfrm>
            <a:off x="8451604" y="1412489"/>
            <a:ext cx="3197701" cy="4363844"/>
          </a:xfrm>
        </p:spPr>
        <p:txBody>
          <a:bodyPr>
            <a:normAutofit/>
          </a:bodyPr>
          <a:lstStyle/>
          <a:p>
            <a:pPr marL="0" indent="0">
              <a:buNone/>
            </a:pPr>
            <a:r>
              <a:rPr lang="en-US" sz="1600"/>
              <a:t>Testimmutablestring1.java</a:t>
            </a:r>
          </a:p>
          <a:p>
            <a:pPr marL="0" indent="0">
              <a:buNone/>
            </a:pPr>
            <a:endParaRPr lang="en-US" sz="1600"/>
          </a:p>
          <a:p>
            <a:pPr marL="0" indent="0">
              <a:buNone/>
            </a:pPr>
            <a:r>
              <a:rPr lang="en-US" sz="1600"/>
              <a:t>class Testimmutablestring1{  </a:t>
            </a:r>
          </a:p>
          <a:p>
            <a:pPr marL="0" indent="0">
              <a:buNone/>
            </a:pPr>
            <a:r>
              <a:rPr lang="en-US" sz="1600"/>
              <a:t> public static void main(String args[]){  </a:t>
            </a:r>
          </a:p>
          <a:p>
            <a:pPr marL="0" indent="0">
              <a:buNone/>
            </a:pPr>
            <a:r>
              <a:rPr lang="en-US" sz="1600"/>
              <a:t>   String s="Sachin";  </a:t>
            </a:r>
          </a:p>
          <a:p>
            <a:pPr marL="0" indent="0">
              <a:buNone/>
            </a:pPr>
            <a:r>
              <a:rPr lang="en-US" sz="1600"/>
              <a:t>   s=s.concat(" Tendulkar");  </a:t>
            </a:r>
          </a:p>
          <a:p>
            <a:pPr marL="0" indent="0">
              <a:buNone/>
            </a:pPr>
            <a:r>
              <a:rPr lang="en-US" sz="1600"/>
              <a:t>   System.out.println(s);  </a:t>
            </a:r>
          </a:p>
          <a:p>
            <a:pPr marL="0" indent="0">
              <a:buNone/>
            </a:pPr>
            <a:r>
              <a:rPr lang="en-US" sz="1600"/>
              <a:t> }  </a:t>
            </a:r>
          </a:p>
          <a:p>
            <a:pPr marL="0" indent="0">
              <a:buNone/>
            </a:pPr>
            <a:r>
              <a:rPr lang="en-US" sz="1600"/>
              <a:t>} </a:t>
            </a:r>
          </a:p>
          <a:p>
            <a:pPr marL="0" indent="0">
              <a:buNone/>
            </a:pPr>
            <a:r>
              <a:rPr lang="en-US" sz="1600"/>
              <a:t>Output:</a:t>
            </a:r>
          </a:p>
          <a:p>
            <a:pPr marL="0" indent="0">
              <a:buNone/>
            </a:pPr>
            <a:endParaRPr lang="en-US" sz="1600"/>
          </a:p>
          <a:p>
            <a:pPr marL="0" indent="0">
              <a:buNone/>
            </a:pPr>
            <a:r>
              <a:rPr lang="en-US" sz="1600"/>
              <a:t>Sachin Tendulkar</a:t>
            </a:r>
          </a:p>
          <a:p>
            <a:pPr marL="0" indent="0">
              <a:buNone/>
            </a:pPr>
            <a:endParaRPr lang="en-IN" sz="1600"/>
          </a:p>
          <a:p>
            <a:pPr marL="0" indent="0">
              <a:buNone/>
            </a:pPr>
            <a:endParaRPr lang="en-IN" sz="1600"/>
          </a:p>
        </p:txBody>
      </p:sp>
    </p:spTree>
    <p:extLst>
      <p:ext uri="{BB962C8B-B14F-4D97-AF65-F5344CB8AC3E}">
        <p14:creationId xmlns:p14="http://schemas.microsoft.com/office/powerpoint/2010/main" val="543183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5788E-0E2B-4282-8DD5-788526F2D33E}"/>
              </a:ext>
            </a:extLst>
          </p:cNvPr>
          <p:cNvSpPr>
            <a:spLocks noGrp="1"/>
          </p:cNvSpPr>
          <p:nvPr>
            <p:ph type="title"/>
          </p:nvPr>
        </p:nvSpPr>
        <p:spPr/>
        <p:txBody>
          <a:bodyPr/>
          <a:lstStyle/>
          <a:p>
            <a:r>
              <a:rPr lang="en-US" dirty="0"/>
              <a:t>Why String objects are immutable in Java?</a:t>
            </a:r>
            <a:endParaRPr lang="en-IN" dirty="0"/>
          </a:p>
        </p:txBody>
      </p:sp>
      <p:sp>
        <p:nvSpPr>
          <p:cNvPr id="3" name="Content Placeholder 2">
            <a:extLst>
              <a:ext uri="{FF2B5EF4-FFF2-40B4-BE49-F238E27FC236}">
                <a16:creationId xmlns:a16="http://schemas.microsoft.com/office/drawing/2014/main" id="{79EE8E1D-E7F3-4DB4-82F0-5DE446F6AC26}"/>
              </a:ext>
            </a:extLst>
          </p:cNvPr>
          <p:cNvSpPr>
            <a:spLocks noGrp="1"/>
          </p:cNvSpPr>
          <p:nvPr>
            <p:ph sz="half" idx="1"/>
          </p:nvPr>
        </p:nvSpPr>
        <p:spPr>
          <a:xfrm>
            <a:off x="410817" y="1351722"/>
            <a:ext cx="5608983" cy="5261113"/>
          </a:xfrm>
        </p:spPr>
        <p:txBody>
          <a:bodyPr>
            <a:normAutofit fontScale="70000" lnSpcReduction="20000"/>
          </a:bodyPr>
          <a:lstStyle/>
          <a:p>
            <a:r>
              <a:rPr lang="en-US" b="0" i="0" dirty="0">
                <a:solidFill>
                  <a:srgbClr val="333333"/>
                </a:solidFill>
                <a:effectLst/>
                <a:latin typeface="inter-regular"/>
              </a:rPr>
              <a:t>As Java uses the concept of String literal. Suppose there are 5 reference variables, all refer to one object "</a:t>
            </a:r>
            <a:r>
              <a:rPr lang="en-US" b="0" i="0" dirty="0" err="1">
                <a:solidFill>
                  <a:srgbClr val="333333"/>
                </a:solidFill>
                <a:effectLst/>
                <a:latin typeface="inter-regular"/>
              </a:rPr>
              <a:t>Sachin</a:t>
            </a:r>
            <a:r>
              <a:rPr lang="en-US" b="0" i="0" dirty="0">
                <a:solidFill>
                  <a:srgbClr val="333333"/>
                </a:solidFill>
                <a:effectLst/>
                <a:latin typeface="inter-regular"/>
              </a:rPr>
              <a:t>". If one reference variable changes the value of the object, it will be affected by all the reference variables. That is why String objects are immutable in Java.</a:t>
            </a:r>
          </a:p>
          <a:p>
            <a:r>
              <a:rPr lang="en-US" b="1" dirty="0">
                <a:effectLst/>
                <a:latin typeface="inter-bold"/>
              </a:rPr>
              <a:t>1. </a:t>
            </a:r>
            <a:r>
              <a:rPr lang="en-US" b="1" dirty="0" err="1">
                <a:effectLst/>
                <a:latin typeface="inter-bold"/>
              </a:rPr>
              <a:t>ClassLoader</a:t>
            </a:r>
            <a:r>
              <a:rPr lang="en-US" b="1" dirty="0">
                <a:effectLst/>
                <a:latin typeface="inter-bold"/>
              </a:rPr>
              <a:t>:</a:t>
            </a:r>
            <a:endParaRPr lang="en-US" dirty="0"/>
          </a:p>
          <a:p>
            <a:r>
              <a:rPr lang="en-US" dirty="0"/>
              <a:t>A </a:t>
            </a:r>
            <a:r>
              <a:rPr lang="en-US" dirty="0" err="1"/>
              <a:t>ClassLoader</a:t>
            </a:r>
            <a:r>
              <a:rPr lang="en-US" dirty="0"/>
              <a:t> in Java uses a String object as an argument. Consider, if the String object is modifiable, the value might be changed and the class that is supposed to be loaded might be different.</a:t>
            </a:r>
          </a:p>
          <a:p>
            <a:r>
              <a:rPr lang="en-US" b="0" i="0" dirty="0">
                <a:solidFill>
                  <a:srgbClr val="333333"/>
                </a:solidFill>
                <a:effectLst/>
                <a:latin typeface="inter-regular"/>
              </a:rPr>
              <a:t>To avoid this kind of misinterpretation, String is immutable.</a:t>
            </a:r>
            <a:endParaRPr lang="en-US" dirty="0"/>
          </a:p>
          <a:p>
            <a:pPr algn="just"/>
            <a:br>
              <a:rPr lang="en-US" b="0" i="0" dirty="0">
                <a:solidFill>
                  <a:srgbClr val="333333"/>
                </a:solidFill>
                <a:effectLst/>
                <a:latin typeface="inter-regular"/>
              </a:rPr>
            </a:br>
            <a:r>
              <a:rPr lang="en-US" b="1" i="0" dirty="0">
                <a:solidFill>
                  <a:srgbClr val="333333"/>
                </a:solidFill>
                <a:effectLst/>
                <a:latin typeface="inter-bold"/>
              </a:rPr>
              <a:t>2. Thread Safe:</a:t>
            </a:r>
            <a:endParaRPr lang="en-US" b="0" i="0" dirty="0">
              <a:solidFill>
                <a:srgbClr val="333333"/>
              </a:solidFill>
              <a:effectLst/>
              <a:latin typeface="inter-regular"/>
            </a:endParaRPr>
          </a:p>
          <a:p>
            <a:pPr algn="just"/>
            <a:r>
              <a:rPr lang="en-US" b="0" i="0" dirty="0">
                <a:solidFill>
                  <a:srgbClr val="333333"/>
                </a:solidFill>
                <a:effectLst/>
                <a:latin typeface="inter-regular"/>
              </a:rPr>
              <a:t>As the String object is immutable we don't have to take care of the synchronization that is required while sharing an object across multiple threads.</a:t>
            </a:r>
          </a:p>
          <a:p>
            <a:endParaRPr lang="en-IN" dirty="0"/>
          </a:p>
        </p:txBody>
      </p:sp>
      <p:sp>
        <p:nvSpPr>
          <p:cNvPr id="4" name="Content Placeholder 3">
            <a:extLst>
              <a:ext uri="{FF2B5EF4-FFF2-40B4-BE49-F238E27FC236}">
                <a16:creationId xmlns:a16="http://schemas.microsoft.com/office/drawing/2014/main" id="{8C9992A8-9A35-4763-9997-9A86224C1AB8}"/>
              </a:ext>
            </a:extLst>
          </p:cNvPr>
          <p:cNvSpPr>
            <a:spLocks noGrp="1"/>
          </p:cNvSpPr>
          <p:nvPr>
            <p:ph sz="half" idx="2"/>
          </p:nvPr>
        </p:nvSpPr>
        <p:spPr>
          <a:xfrm>
            <a:off x="6172200" y="1351722"/>
            <a:ext cx="5887278" cy="5353877"/>
          </a:xfrm>
        </p:spPr>
        <p:txBody>
          <a:bodyPr>
            <a:normAutofit fontScale="70000" lnSpcReduction="20000"/>
          </a:bodyPr>
          <a:lstStyle/>
          <a:p>
            <a:r>
              <a:rPr lang="en-IN" b="1" i="0" dirty="0">
                <a:solidFill>
                  <a:srgbClr val="333333"/>
                </a:solidFill>
                <a:effectLst/>
                <a:latin typeface="inter-bold"/>
              </a:rPr>
              <a:t>3. Security:</a:t>
            </a:r>
          </a:p>
          <a:p>
            <a:r>
              <a:rPr lang="en-US" b="0" i="0" dirty="0">
                <a:solidFill>
                  <a:srgbClr val="333333"/>
                </a:solidFill>
                <a:effectLst/>
                <a:latin typeface="inter-regular"/>
              </a:rPr>
              <a:t>As we have seen in class loading, immutable String objects avoid further errors by loading the correct class. This leads to making the application program more secure. Consider an example of banking software. The username and password cannot be modified by any intruder because String objects are immutable. This can make the application program more secure.</a:t>
            </a:r>
            <a:endParaRPr lang="en-IN" b="1" dirty="0">
              <a:solidFill>
                <a:srgbClr val="333333"/>
              </a:solidFill>
              <a:latin typeface="inter-bold"/>
            </a:endParaRPr>
          </a:p>
          <a:p>
            <a:pPr algn="just"/>
            <a:r>
              <a:rPr lang="en-US" b="1" i="0" dirty="0">
                <a:solidFill>
                  <a:srgbClr val="333333"/>
                </a:solidFill>
                <a:effectLst/>
                <a:latin typeface="inter-bold"/>
              </a:rPr>
              <a:t>4. Heap Space:</a:t>
            </a:r>
            <a:endParaRPr lang="en-US" b="0" i="0" dirty="0">
              <a:solidFill>
                <a:srgbClr val="333333"/>
              </a:solidFill>
              <a:effectLst/>
              <a:latin typeface="inter-regular"/>
            </a:endParaRPr>
          </a:p>
          <a:p>
            <a:pPr algn="just"/>
            <a:r>
              <a:rPr lang="en-US" b="0" i="0" dirty="0">
                <a:solidFill>
                  <a:srgbClr val="333333"/>
                </a:solidFill>
                <a:effectLst/>
                <a:latin typeface="inter-regular"/>
              </a:rPr>
              <a:t>The immutability of String helps to minimize the usage in the heap memory. When we try to declare a new String object, the JVM checks whether the value already exists in the String pool or not. If it exists, the same value is assigned to the new object. This feature allows Java to use the heap space efficiently.</a:t>
            </a:r>
          </a:p>
          <a:p>
            <a:pPr algn="just"/>
            <a:r>
              <a:rPr lang="en-US" b="0" i="0" dirty="0">
                <a:solidFill>
                  <a:srgbClr val="610B4B"/>
                </a:solidFill>
                <a:effectLst/>
                <a:latin typeface="erdana"/>
              </a:rPr>
              <a:t>Why String class is Final in Java?</a:t>
            </a:r>
          </a:p>
          <a:p>
            <a:pPr algn="just"/>
            <a:r>
              <a:rPr lang="en-US" b="0" i="0" dirty="0">
                <a:solidFill>
                  <a:srgbClr val="333333"/>
                </a:solidFill>
                <a:effectLst/>
                <a:latin typeface="inter-regular"/>
              </a:rPr>
              <a:t>The reason behind the String class being final is because no one can override the methods of the String class. So that it can provide the same features to the new String objects as well as to the old ones.</a:t>
            </a:r>
          </a:p>
          <a:p>
            <a:endParaRPr lang="en-IN" dirty="0"/>
          </a:p>
        </p:txBody>
      </p:sp>
    </p:spTree>
    <p:extLst>
      <p:ext uri="{BB962C8B-B14F-4D97-AF65-F5344CB8AC3E}">
        <p14:creationId xmlns:p14="http://schemas.microsoft.com/office/powerpoint/2010/main" val="14811842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D6F1-D900-4936-9A08-6E588B4DB00E}"/>
              </a:ext>
            </a:extLst>
          </p:cNvPr>
          <p:cNvSpPr>
            <a:spLocks noGrp="1"/>
          </p:cNvSpPr>
          <p:nvPr>
            <p:ph type="title"/>
          </p:nvPr>
        </p:nvSpPr>
        <p:spPr/>
        <p:txBody>
          <a:bodyPr/>
          <a:lstStyle/>
          <a:p>
            <a:r>
              <a:rPr lang="en-IN" b="0" i="0" dirty="0">
                <a:solidFill>
                  <a:srgbClr val="610B38"/>
                </a:solidFill>
                <a:effectLst/>
                <a:latin typeface="erdana"/>
              </a:rPr>
              <a:t>Java String compare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E7D8EB5-BB24-4E53-8958-6E032EA504EA}"/>
              </a:ext>
            </a:extLst>
          </p:cNvPr>
          <p:cNvSpPr>
            <a:spLocks noGrp="1"/>
          </p:cNvSpPr>
          <p:nvPr>
            <p:ph sz="half" idx="1"/>
          </p:nvPr>
        </p:nvSpPr>
        <p:spPr>
          <a:xfrm>
            <a:off x="503583" y="1179443"/>
            <a:ext cx="5516217" cy="4997520"/>
          </a:xfrm>
        </p:spPr>
        <p:txBody>
          <a:bodyPr>
            <a:normAutofit fontScale="85000" lnSpcReduction="10000"/>
          </a:bodyPr>
          <a:lstStyle/>
          <a:p>
            <a:pPr marL="0" indent="0">
              <a:buNone/>
            </a:pPr>
            <a:r>
              <a:rPr lang="en-US" sz="2400" b="0" i="0" dirty="0">
                <a:solidFill>
                  <a:srgbClr val="333333"/>
                </a:solidFill>
                <a:effectLst/>
                <a:latin typeface="inter-regular"/>
              </a:rPr>
              <a:t>We can compare String in Java on the basis of content and reference. </a:t>
            </a:r>
          </a:p>
          <a:p>
            <a:pPr marL="0" indent="0">
              <a:buNone/>
            </a:pPr>
            <a:r>
              <a:rPr lang="en-US" sz="2400" b="0" i="0" dirty="0">
                <a:solidFill>
                  <a:srgbClr val="333333"/>
                </a:solidFill>
                <a:effectLst/>
                <a:latin typeface="inter-regular"/>
              </a:rPr>
              <a:t>It is used in authentication (by equals() method), sorting (by </a:t>
            </a:r>
            <a:r>
              <a:rPr lang="en-US" sz="2400" b="0" i="0" dirty="0" err="1">
                <a:solidFill>
                  <a:srgbClr val="333333"/>
                </a:solidFill>
                <a:effectLst/>
                <a:latin typeface="inter-regular"/>
              </a:rPr>
              <a:t>compareTo</a:t>
            </a:r>
            <a:r>
              <a:rPr lang="en-US" sz="2400" b="0" i="0" dirty="0">
                <a:solidFill>
                  <a:srgbClr val="333333"/>
                </a:solidFill>
                <a:effectLst/>
                <a:latin typeface="inter-regular"/>
              </a:rPr>
              <a:t>() method), reference matching (by == operator) etc.</a:t>
            </a:r>
          </a:p>
          <a:p>
            <a:pPr marL="0" indent="0">
              <a:buNone/>
            </a:pPr>
            <a:endParaRPr lang="en-US" sz="2400" b="0" i="0" dirty="0">
              <a:solidFill>
                <a:srgbClr val="333333"/>
              </a:solidFill>
              <a:effectLst/>
              <a:latin typeface="inter-regular"/>
            </a:endParaRPr>
          </a:p>
          <a:p>
            <a:pPr marL="0" indent="0">
              <a:buNone/>
            </a:pPr>
            <a:r>
              <a:rPr lang="en-US" sz="2400" b="0" i="0" dirty="0">
                <a:solidFill>
                  <a:srgbClr val="333333"/>
                </a:solidFill>
                <a:effectLst/>
                <a:latin typeface="inter-regular"/>
              </a:rPr>
              <a:t>There are three ways to compare String in Java:</a:t>
            </a:r>
          </a:p>
          <a:p>
            <a:pPr marL="0" indent="0">
              <a:buNone/>
            </a:pPr>
            <a:endParaRPr lang="en-US" sz="2400" b="0" i="0" dirty="0">
              <a:solidFill>
                <a:srgbClr val="333333"/>
              </a:solidFill>
              <a:effectLst/>
              <a:latin typeface="inter-regular"/>
            </a:endParaRPr>
          </a:p>
          <a:p>
            <a:pPr marL="0" indent="0">
              <a:buNone/>
            </a:pPr>
            <a:r>
              <a:rPr lang="en-US" sz="2400" b="0" i="0" dirty="0">
                <a:solidFill>
                  <a:srgbClr val="333333"/>
                </a:solidFill>
                <a:effectLst/>
                <a:latin typeface="inter-regular"/>
              </a:rPr>
              <a:t>By Using equals() Method</a:t>
            </a:r>
          </a:p>
          <a:p>
            <a:pPr marL="0" indent="0">
              <a:buNone/>
            </a:pPr>
            <a:r>
              <a:rPr lang="en-US" sz="2400" b="0" i="0" dirty="0">
                <a:solidFill>
                  <a:srgbClr val="333333"/>
                </a:solidFill>
                <a:effectLst/>
                <a:latin typeface="inter-regular"/>
              </a:rPr>
              <a:t>By Using == Operator</a:t>
            </a:r>
          </a:p>
          <a:p>
            <a:pPr marL="0" indent="0">
              <a:buNone/>
            </a:pPr>
            <a:r>
              <a:rPr lang="en-US" sz="2400" b="0" i="0" dirty="0">
                <a:solidFill>
                  <a:srgbClr val="333333"/>
                </a:solidFill>
                <a:effectLst/>
                <a:latin typeface="inter-regular"/>
              </a:rPr>
              <a:t>By </a:t>
            </a:r>
            <a:r>
              <a:rPr lang="en-US" sz="2400" b="0" i="0" dirty="0" err="1">
                <a:solidFill>
                  <a:srgbClr val="333333"/>
                </a:solidFill>
                <a:effectLst/>
                <a:latin typeface="inter-regular"/>
              </a:rPr>
              <a:t>compareTo</a:t>
            </a:r>
            <a:r>
              <a:rPr lang="en-US" sz="2400" b="0" i="0" dirty="0">
                <a:solidFill>
                  <a:srgbClr val="333333"/>
                </a:solidFill>
                <a:effectLst/>
                <a:latin typeface="inter-regular"/>
              </a:rPr>
              <a:t>() Method</a:t>
            </a:r>
          </a:p>
          <a:p>
            <a:pPr marL="0" indent="0">
              <a:buNone/>
            </a:pPr>
            <a:r>
              <a:rPr lang="en-US" sz="2400" b="0" i="0" dirty="0">
                <a:solidFill>
                  <a:srgbClr val="333333"/>
                </a:solidFill>
                <a:effectLst/>
                <a:latin typeface="inter-regular"/>
              </a:rPr>
              <a:t>The String class equals() method compares the original content of the string. It compares values of string for equality. String class provides the following two methods:</a:t>
            </a:r>
          </a:p>
          <a:p>
            <a:pPr marL="0" indent="0">
              <a:buNone/>
            </a:pPr>
            <a:endParaRPr lang="en-IN" sz="2400" dirty="0"/>
          </a:p>
        </p:txBody>
      </p:sp>
      <p:sp>
        <p:nvSpPr>
          <p:cNvPr id="4" name="Content Placeholder 3">
            <a:extLst>
              <a:ext uri="{FF2B5EF4-FFF2-40B4-BE49-F238E27FC236}">
                <a16:creationId xmlns:a16="http://schemas.microsoft.com/office/drawing/2014/main" id="{13AC20D6-B916-4085-BF67-4F8F34CB141E}"/>
              </a:ext>
            </a:extLst>
          </p:cNvPr>
          <p:cNvSpPr>
            <a:spLocks noGrp="1"/>
          </p:cNvSpPr>
          <p:nvPr>
            <p:ph sz="half" idx="2"/>
          </p:nvPr>
        </p:nvSpPr>
        <p:spPr>
          <a:xfrm>
            <a:off x="6172200" y="0"/>
            <a:ext cx="5715000" cy="6612835"/>
          </a:xfrm>
        </p:spPr>
        <p:txBody>
          <a:bodyPr>
            <a:normAutofit fontScale="85000" lnSpcReduction="10000"/>
          </a:bodyPr>
          <a:lstStyle/>
          <a:p>
            <a:pPr algn="just">
              <a:buFont typeface="Arial" panose="020B0604020202020204" pitchFamily="34" charset="0"/>
              <a:buChar char="•"/>
            </a:pPr>
            <a:r>
              <a:rPr lang="en-US" b="1" i="0" dirty="0">
                <a:solidFill>
                  <a:srgbClr val="000000"/>
                </a:solidFill>
                <a:effectLst/>
                <a:latin typeface="inter-bold"/>
              </a:rPr>
              <a:t>public </a:t>
            </a:r>
            <a:r>
              <a:rPr lang="en-US" b="1" i="0" dirty="0" err="1">
                <a:solidFill>
                  <a:srgbClr val="000000"/>
                </a:solidFill>
                <a:effectLst/>
                <a:latin typeface="inter-bold"/>
              </a:rPr>
              <a:t>boolean</a:t>
            </a:r>
            <a:r>
              <a:rPr lang="en-US" b="1" i="0" dirty="0">
                <a:solidFill>
                  <a:srgbClr val="000000"/>
                </a:solidFill>
                <a:effectLst/>
                <a:latin typeface="inter-bold"/>
              </a:rPr>
              <a:t> equals(Object another)</a:t>
            </a:r>
            <a:r>
              <a:rPr lang="en-US" b="0" i="0" dirty="0">
                <a:solidFill>
                  <a:srgbClr val="000000"/>
                </a:solidFill>
                <a:effectLst/>
                <a:latin typeface="inter-regular"/>
              </a:rPr>
              <a:t> compares this string to the specified object.</a:t>
            </a:r>
          </a:p>
          <a:p>
            <a:pPr algn="just">
              <a:buFont typeface="Arial" panose="020B0604020202020204" pitchFamily="34" charset="0"/>
              <a:buChar char="•"/>
            </a:pPr>
            <a:r>
              <a:rPr lang="en-US" b="1" i="0" dirty="0">
                <a:solidFill>
                  <a:srgbClr val="000000"/>
                </a:solidFill>
                <a:effectLst/>
                <a:latin typeface="inter-bold"/>
              </a:rPr>
              <a:t>public </a:t>
            </a:r>
            <a:r>
              <a:rPr lang="en-US" b="1" i="0" dirty="0" err="1">
                <a:solidFill>
                  <a:srgbClr val="000000"/>
                </a:solidFill>
                <a:effectLst/>
                <a:latin typeface="inter-bold"/>
              </a:rPr>
              <a:t>boolean</a:t>
            </a:r>
            <a:r>
              <a:rPr lang="en-US" b="1" i="0" dirty="0">
                <a:solidFill>
                  <a:srgbClr val="000000"/>
                </a:solidFill>
                <a:effectLst/>
                <a:latin typeface="inter-bold"/>
              </a:rPr>
              <a:t> </a:t>
            </a:r>
            <a:r>
              <a:rPr lang="en-US" b="1" i="0" dirty="0" err="1">
                <a:solidFill>
                  <a:srgbClr val="000000"/>
                </a:solidFill>
                <a:effectLst/>
                <a:latin typeface="inter-bold"/>
              </a:rPr>
              <a:t>equalsIgnoreCase</a:t>
            </a:r>
            <a:r>
              <a:rPr lang="en-US" b="1" i="0" dirty="0">
                <a:solidFill>
                  <a:srgbClr val="000000"/>
                </a:solidFill>
                <a:effectLst/>
                <a:latin typeface="inter-bold"/>
              </a:rPr>
              <a:t>(String another)</a:t>
            </a:r>
            <a:r>
              <a:rPr lang="en-US" b="0" i="0" dirty="0">
                <a:solidFill>
                  <a:srgbClr val="000000"/>
                </a:solidFill>
                <a:effectLst/>
                <a:latin typeface="inter-regular"/>
              </a:rPr>
              <a:t> compares this string to another string, ignoring case.</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Teststringcomparison1{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String s1=</a:t>
            </a:r>
            <a:r>
              <a:rPr lang="en-IN" b="0" i="0" dirty="0">
                <a:solidFill>
                  <a:srgbClr val="0000FF"/>
                </a:solidFill>
                <a:effectLst/>
                <a:latin typeface="inter-regular"/>
              </a:rPr>
              <a:t>"Sachin"</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String s2=</a:t>
            </a:r>
            <a:r>
              <a:rPr lang="en-IN" b="0" i="0" dirty="0">
                <a:solidFill>
                  <a:srgbClr val="0000FF"/>
                </a:solidFill>
                <a:effectLst/>
                <a:latin typeface="inter-regular"/>
              </a:rPr>
              <a:t>"Sachin"</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String s3=</a:t>
            </a:r>
            <a:r>
              <a:rPr lang="en-IN" b="1" i="0" dirty="0">
                <a:solidFill>
                  <a:srgbClr val="006699"/>
                </a:solidFill>
                <a:effectLst/>
                <a:latin typeface="inter-regular"/>
              </a:rPr>
              <a:t>new</a:t>
            </a:r>
            <a:r>
              <a:rPr lang="en-IN" b="0" i="0" dirty="0">
                <a:solidFill>
                  <a:srgbClr val="000000"/>
                </a:solidFill>
                <a:effectLst/>
                <a:latin typeface="inter-regular"/>
              </a:rPr>
              <a:t> String(</a:t>
            </a:r>
            <a:r>
              <a:rPr lang="en-IN" b="0" i="0" dirty="0">
                <a:solidFill>
                  <a:srgbClr val="0000FF"/>
                </a:solidFill>
                <a:effectLst/>
                <a:latin typeface="inter-regular"/>
              </a:rPr>
              <a:t>"Sachin"</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String s4=</a:t>
            </a:r>
            <a:r>
              <a:rPr lang="en-IN" b="0" i="0" dirty="0">
                <a:solidFill>
                  <a:srgbClr val="0000FF"/>
                </a:solidFill>
                <a:effectLst/>
                <a:latin typeface="inter-regular"/>
              </a:rPr>
              <a:t>"Saurav"</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(s1.equals(s2));</a:t>
            </a:r>
            <a:r>
              <a:rPr lang="en-IN" b="0" i="0" dirty="0">
                <a:solidFill>
                  <a:srgbClr val="008200"/>
                </a:solidFill>
                <a:effectLst/>
                <a:latin typeface="inter-regular"/>
              </a:rPr>
              <a:t>//true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(s1.equals(s3));</a:t>
            </a:r>
            <a:r>
              <a:rPr lang="en-IN" b="0" i="0" dirty="0">
                <a:solidFill>
                  <a:srgbClr val="008200"/>
                </a:solidFill>
                <a:effectLst/>
                <a:latin typeface="inter-regular"/>
              </a:rPr>
              <a:t>//true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(s1.equals(s4));</a:t>
            </a:r>
            <a:r>
              <a:rPr lang="en-IN" b="0" i="0" dirty="0">
                <a:solidFill>
                  <a:srgbClr val="008200"/>
                </a:solidFill>
                <a:effectLst/>
                <a:latin typeface="inter-regular"/>
              </a:rPr>
              <a:t>//false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801204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20ADE5-532E-4803-BC3E-5331D3DF1CAA}"/>
              </a:ext>
            </a:extLst>
          </p:cNvPr>
          <p:cNvSpPr>
            <a:spLocks noGrp="1"/>
          </p:cNvSpPr>
          <p:nvPr>
            <p:ph type="title"/>
          </p:nvPr>
        </p:nvSpPr>
        <p:spPr/>
        <p:txBody>
          <a:bodyPr>
            <a:normAutofit fontScale="90000"/>
          </a:bodyPr>
          <a:lstStyle/>
          <a:p>
            <a:r>
              <a:rPr lang="en-US" b="0" i="0" dirty="0">
                <a:solidFill>
                  <a:srgbClr val="333333"/>
                </a:solidFill>
                <a:effectLst/>
                <a:latin typeface="inter-regular"/>
              </a:rPr>
              <a:t>In the above code, two strings are compared using </a:t>
            </a:r>
            <a:r>
              <a:rPr lang="en-US" b="1" i="0" dirty="0">
                <a:solidFill>
                  <a:srgbClr val="333333"/>
                </a:solidFill>
                <a:effectLst/>
                <a:latin typeface="inter-bold"/>
              </a:rPr>
              <a:t>equals()</a:t>
            </a:r>
            <a:r>
              <a:rPr lang="en-US" b="0" i="0" dirty="0">
                <a:solidFill>
                  <a:srgbClr val="333333"/>
                </a:solidFill>
                <a:effectLst/>
                <a:latin typeface="inter-regular"/>
              </a:rPr>
              <a:t> method of </a:t>
            </a:r>
            <a:r>
              <a:rPr lang="en-US" b="1" i="0" dirty="0">
                <a:solidFill>
                  <a:srgbClr val="333333"/>
                </a:solidFill>
                <a:effectLst/>
                <a:latin typeface="inter-bold"/>
              </a:rPr>
              <a:t>String</a:t>
            </a:r>
            <a:r>
              <a:rPr lang="en-US" b="0" i="0" dirty="0">
                <a:solidFill>
                  <a:srgbClr val="333333"/>
                </a:solidFill>
                <a:effectLst/>
                <a:latin typeface="inter-regular"/>
              </a:rPr>
              <a:t> class. And the result is printed as </a:t>
            </a:r>
            <a:r>
              <a:rPr lang="en-US" b="0" i="0" dirty="0" err="1">
                <a:solidFill>
                  <a:srgbClr val="333333"/>
                </a:solidFill>
                <a:effectLst/>
                <a:latin typeface="inter-regular"/>
              </a:rPr>
              <a:t>boolean</a:t>
            </a:r>
            <a:r>
              <a:rPr lang="en-US" b="0" i="0" dirty="0">
                <a:solidFill>
                  <a:srgbClr val="333333"/>
                </a:solidFill>
                <a:effectLst/>
                <a:latin typeface="inter-regular"/>
              </a:rPr>
              <a:t> values, </a:t>
            </a:r>
            <a:r>
              <a:rPr lang="en-US" b="1" i="0" dirty="0">
                <a:solidFill>
                  <a:srgbClr val="333333"/>
                </a:solidFill>
                <a:effectLst/>
                <a:latin typeface="inter-bold"/>
              </a:rPr>
              <a:t>true</a:t>
            </a:r>
            <a:r>
              <a:rPr lang="en-US" b="0" i="0" dirty="0">
                <a:solidFill>
                  <a:srgbClr val="333333"/>
                </a:solidFill>
                <a:effectLst/>
                <a:latin typeface="inter-regular"/>
              </a:rPr>
              <a:t> or </a:t>
            </a:r>
            <a:r>
              <a:rPr lang="en-US" b="1" i="0" dirty="0">
                <a:solidFill>
                  <a:srgbClr val="333333"/>
                </a:solidFill>
                <a:effectLst/>
                <a:latin typeface="inter-bold"/>
              </a:rPr>
              <a:t>false</a:t>
            </a:r>
            <a:r>
              <a:rPr lang="en-US" b="0" i="0" dirty="0">
                <a:solidFill>
                  <a:srgbClr val="333333"/>
                </a:solidFill>
                <a:effectLst/>
                <a:latin typeface="inter-regular"/>
              </a:rPr>
              <a:t>.</a:t>
            </a:r>
            <a:endParaRPr lang="en-IN" dirty="0"/>
          </a:p>
        </p:txBody>
      </p:sp>
      <p:sp>
        <p:nvSpPr>
          <p:cNvPr id="6" name="Content Placeholder 5">
            <a:extLst>
              <a:ext uri="{FF2B5EF4-FFF2-40B4-BE49-F238E27FC236}">
                <a16:creationId xmlns:a16="http://schemas.microsoft.com/office/drawing/2014/main" id="{77DB82A7-6594-437C-B040-532923BA9BED}"/>
              </a:ext>
            </a:extLst>
          </p:cNvPr>
          <p:cNvSpPr>
            <a:spLocks noGrp="1"/>
          </p:cNvSpPr>
          <p:nvPr>
            <p:ph idx="1"/>
          </p:nvPr>
        </p:nvSpPr>
        <p:spPr/>
        <p:txBody>
          <a:bodyPr>
            <a:normAutofit lnSpcReduction="10000"/>
          </a:bodyPr>
          <a:lstStyle/>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Teststringcomparison2{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String s1=</a:t>
            </a:r>
            <a:r>
              <a:rPr lang="en-IN" b="0" i="0" dirty="0">
                <a:solidFill>
                  <a:srgbClr val="0000FF"/>
                </a:solidFill>
                <a:effectLst/>
                <a:latin typeface="inter-regular"/>
              </a:rPr>
              <a:t>"Sachin"</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String s2=</a:t>
            </a:r>
            <a:r>
              <a:rPr lang="en-IN" b="0" i="0" dirty="0">
                <a:solidFill>
                  <a:srgbClr val="0000FF"/>
                </a:solidFill>
                <a:effectLst/>
                <a:latin typeface="inter-regular"/>
              </a:rPr>
              <a:t>"SACHIN"</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(s1.equals(s2));</a:t>
            </a:r>
            <a:r>
              <a:rPr lang="en-IN" b="0" i="0" dirty="0">
                <a:solidFill>
                  <a:srgbClr val="008200"/>
                </a:solidFill>
                <a:effectLst/>
                <a:latin typeface="inter-regular"/>
              </a:rPr>
              <a:t>//false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(s1.equalsIgnoreCase(s2));</a:t>
            </a:r>
            <a:r>
              <a:rPr lang="en-IN" b="0" i="0" dirty="0">
                <a:solidFill>
                  <a:srgbClr val="008200"/>
                </a:solidFill>
                <a:effectLst/>
                <a:latin typeface="inter-regular"/>
              </a:rPr>
              <a:t>//true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24229541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76A62-E886-4465-85B6-5875485340B5}"/>
              </a:ext>
            </a:extLst>
          </p:cNvPr>
          <p:cNvSpPr>
            <a:spLocks noGrp="1"/>
          </p:cNvSpPr>
          <p:nvPr>
            <p:ph type="title"/>
          </p:nvPr>
        </p:nvSpPr>
        <p:spPr/>
        <p:txBody>
          <a:bodyPr/>
          <a:lstStyle/>
          <a:p>
            <a:r>
              <a:rPr lang="en-IN" dirty="0"/>
              <a:t>2) By Using == operator</a:t>
            </a:r>
          </a:p>
        </p:txBody>
      </p:sp>
      <p:sp>
        <p:nvSpPr>
          <p:cNvPr id="3" name="Content Placeholder 2">
            <a:extLst>
              <a:ext uri="{FF2B5EF4-FFF2-40B4-BE49-F238E27FC236}">
                <a16:creationId xmlns:a16="http://schemas.microsoft.com/office/drawing/2014/main" id="{B84DA17B-CE56-4993-8981-D20E6FE0D209}"/>
              </a:ext>
            </a:extLst>
          </p:cNvPr>
          <p:cNvSpPr>
            <a:spLocks noGrp="1"/>
          </p:cNvSpPr>
          <p:nvPr>
            <p:ph idx="1"/>
          </p:nvPr>
        </p:nvSpPr>
        <p:spPr/>
        <p:txBody>
          <a:bodyPr>
            <a:normAutofit fontScale="92500" lnSpcReduction="20000"/>
          </a:bodyPr>
          <a:lstStyle/>
          <a:p>
            <a:r>
              <a:rPr lang="en-US" b="0" i="0" dirty="0">
                <a:solidFill>
                  <a:srgbClr val="333333"/>
                </a:solidFill>
                <a:effectLst/>
                <a:latin typeface="inter-regular"/>
              </a:rPr>
              <a:t>The == operator compares references not values.</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Teststringcomparison3{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String s1=</a:t>
            </a:r>
            <a:r>
              <a:rPr lang="en-IN" b="0" i="0" dirty="0">
                <a:solidFill>
                  <a:srgbClr val="0000FF"/>
                </a:solidFill>
                <a:effectLst/>
                <a:latin typeface="inter-regular"/>
              </a:rPr>
              <a:t>"Sachin"</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String s2=</a:t>
            </a:r>
            <a:r>
              <a:rPr lang="en-IN" b="0" i="0" dirty="0">
                <a:solidFill>
                  <a:srgbClr val="0000FF"/>
                </a:solidFill>
                <a:effectLst/>
                <a:latin typeface="inter-regular"/>
              </a:rPr>
              <a:t>"Sachin"</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String s3=</a:t>
            </a:r>
            <a:r>
              <a:rPr lang="en-IN" b="1" i="0" dirty="0">
                <a:solidFill>
                  <a:srgbClr val="006699"/>
                </a:solidFill>
                <a:effectLst/>
                <a:latin typeface="inter-regular"/>
              </a:rPr>
              <a:t>new</a:t>
            </a:r>
            <a:r>
              <a:rPr lang="en-IN" b="0" i="0" dirty="0">
                <a:solidFill>
                  <a:srgbClr val="000000"/>
                </a:solidFill>
                <a:effectLst/>
                <a:latin typeface="inter-regular"/>
              </a:rPr>
              <a:t> String(</a:t>
            </a:r>
            <a:r>
              <a:rPr lang="en-IN" b="0" i="0" dirty="0">
                <a:solidFill>
                  <a:srgbClr val="0000FF"/>
                </a:solidFill>
                <a:effectLst/>
                <a:latin typeface="inter-regular"/>
              </a:rPr>
              <a:t>"Sachin"</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(s1==s2);</a:t>
            </a:r>
            <a:r>
              <a:rPr lang="en-IN" b="0" i="0" dirty="0">
                <a:solidFill>
                  <a:srgbClr val="008200"/>
                </a:solidFill>
                <a:effectLst/>
                <a:latin typeface="inter-regular"/>
              </a:rPr>
              <a:t>//true (because both refer to same instance)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(s1==s3);</a:t>
            </a:r>
            <a:r>
              <a:rPr lang="en-IN" b="0" i="0" dirty="0">
                <a:solidFill>
                  <a:srgbClr val="008200"/>
                </a:solidFill>
                <a:effectLst/>
                <a:latin typeface="inter-regular"/>
              </a:rPr>
              <a:t>//false(because s3 refers to instance created in </a:t>
            </a:r>
            <a:r>
              <a:rPr lang="en-IN" b="0" i="0" dirty="0" err="1">
                <a:solidFill>
                  <a:srgbClr val="008200"/>
                </a:solidFill>
                <a:effectLst/>
                <a:latin typeface="inter-regular"/>
              </a:rPr>
              <a:t>nonpool</a:t>
            </a:r>
            <a:r>
              <a:rPr lang="en-IN" b="0" i="0" dirty="0">
                <a:solidFill>
                  <a:srgbClr val="008200"/>
                </a:solidFill>
                <a:effectLst/>
                <a:latin typeface="inter-regular"/>
              </a:rPr>
              <a:t>)</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9465594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A1B859-A87F-4A6B-851D-1CA17F774A24}"/>
              </a:ext>
            </a:extLst>
          </p:cNvPr>
          <p:cNvSpPr>
            <a:spLocks noGrp="1"/>
          </p:cNvSpPr>
          <p:nvPr>
            <p:ph idx="1"/>
          </p:nvPr>
        </p:nvSpPr>
        <p:spPr>
          <a:xfrm>
            <a:off x="728870" y="649357"/>
            <a:ext cx="10624930" cy="5527606"/>
          </a:xfrm>
        </p:spPr>
        <p:txBody>
          <a:bodyPr>
            <a:normAutofit/>
          </a:bodyPr>
          <a:lstStyle/>
          <a:p>
            <a:pPr algn="just"/>
            <a:r>
              <a:rPr lang="en-US" b="0" i="0" dirty="0">
                <a:solidFill>
                  <a:srgbClr val="610B38"/>
                </a:solidFill>
                <a:effectLst/>
                <a:latin typeface="erdana"/>
              </a:rPr>
              <a:t>3) String compare by </a:t>
            </a:r>
            <a:r>
              <a:rPr lang="en-US" b="0" i="0" dirty="0" err="1">
                <a:solidFill>
                  <a:srgbClr val="610B38"/>
                </a:solidFill>
                <a:effectLst/>
                <a:latin typeface="erdana"/>
              </a:rPr>
              <a:t>compareTo</a:t>
            </a:r>
            <a:r>
              <a:rPr lang="en-US" b="0" i="0" dirty="0">
                <a:solidFill>
                  <a:srgbClr val="610B38"/>
                </a:solidFill>
                <a:effectLst/>
                <a:latin typeface="erdana"/>
              </a:rPr>
              <a:t>() method</a:t>
            </a:r>
          </a:p>
          <a:p>
            <a:pPr algn="just"/>
            <a:r>
              <a:rPr lang="en-US" b="0" i="0" dirty="0">
                <a:solidFill>
                  <a:srgbClr val="333333"/>
                </a:solidFill>
                <a:effectLst/>
                <a:latin typeface="inter-regular"/>
              </a:rPr>
              <a:t>The above code, demonstrates the use of </a:t>
            </a:r>
            <a:r>
              <a:rPr lang="en-US" b="1" i="0" dirty="0">
                <a:solidFill>
                  <a:srgbClr val="333333"/>
                </a:solidFill>
                <a:effectLst/>
                <a:latin typeface="inter-bold"/>
              </a:rPr>
              <a:t>==</a:t>
            </a:r>
            <a:r>
              <a:rPr lang="en-US" b="0" i="0" dirty="0">
                <a:solidFill>
                  <a:srgbClr val="333333"/>
                </a:solidFill>
                <a:effectLst/>
                <a:latin typeface="inter-regular"/>
              </a:rPr>
              <a:t> operator used for comparing two </a:t>
            </a:r>
            <a:r>
              <a:rPr lang="en-US" b="1" i="1" dirty="0">
                <a:solidFill>
                  <a:srgbClr val="333333"/>
                </a:solidFill>
                <a:effectLst/>
                <a:latin typeface="inter-bold"/>
              </a:rPr>
              <a:t>String</a:t>
            </a:r>
            <a:r>
              <a:rPr lang="en-US" b="0" i="0" dirty="0">
                <a:solidFill>
                  <a:srgbClr val="333333"/>
                </a:solidFill>
                <a:effectLst/>
                <a:latin typeface="inter-regular"/>
              </a:rPr>
              <a:t> objects.</a:t>
            </a:r>
          </a:p>
          <a:p>
            <a:pPr algn="just"/>
            <a:r>
              <a:rPr lang="en-US" b="0" i="0" dirty="0">
                <a:solidFill>
                  <a:srgbClr val="610B38"/>
                </a:solidFill>
                <a:effectLst/>
                <a:latin typeface="erdana"/>
              </a:rPr>
              <a:t>3) By Using </a:t>
            </a:r>
            <a:r>
              <a:rPr lang="en-US" b="0" i="0" dirty="0" err="1">
                <a:solidFill>
                  <a:srgbClr val="610B38"/>
                </a:solidFill>
                <a:effectLst/>
                <a:latin typeface="erdana"/>
              </a:rPr>
              <a:t>compareTo</a:t>
            </a:r>
            <a:r>
              <a:rPr lang="en-US" b="0" i="0" dirty="0">
                <a:solidFill>
                  <a:srgbClr val="610B38"/>
                </a:solidFill>
                <a:effectLst/>
                <a:latin typeface="erdana"/>
              </a:rPr>
              <a:t>() method</a:t>
            </a:r>
          </a:p>
          <a:p>
            <a:pPr algn="just"/>
            <a:r>
              <a:rPr lang="en-US" b="0" i="0" dirty="0">
                <a:solidFill>
                  <a:srgbClr val="333333"/>
                </a:solidFill>
                <a:effectLst/>
                <a:latin typeface="inter-regular"/>
              </a:rPr>
              <a:t>The String class </a:t>
            </a:r>
            <a:r>
              <a:rPr lang="en-US" b="0" i="0" dirty="0" err="1">
                <a:solidFill>
                  <a:srgbClr val="333333"/>
                </a:solidFill>
                <a:effectLst/>
                <a:latin typeface="inter-regular"/>
              </a:rPr>
              <a:t>compareTo</a:t>
            </a:r>
            <a:r>
              <a:rPr lang="en-US" b="0" i="0" dirty="0">
                <a:solidFill>
                  <a:srgbClr val="333333"/>
                </a:solidFill>
                <a:effectLst/>
                <a:latin typeface="inter-regular"/>
              </a:rPr>
              <a:t>() method compares values lexicographically and returns an integer value that describes if first string is less than, equal to or greater than second string.</a:t>
            </a:r>
          </a:p>
          <a:p>
            <a:pPr algn="just"/>
            <a:r>
              <a:rPr lang="en-US" b="0" i="0" dirty="0">
                <a:solidFill>
                  <a:srgbClr val="333333"/>
                </a:solidFill>
                <a:effectLst/>
                <a:latin typeface="inter-regular"/>
              </a:rPr>
              <a:t>Suppose s1 and s2 are two String objects. If:</a:t>
            </a:r>
          </a:p>
          <a:p>
            <a:pPr algn="just">
              <a:buFont typeface="Arial" panose="020B0604020202020204" pitchFamily="34" charset="0"/>
              <a:buChar char="•"/>
            </a:pPr>
            <a:r>
              <a:rPr lang="en-US" b="1" i="0" dirty="0">
                <a:solidFill>
                  <a:srgbClr val="000000"/>
                </a:solidFill>
                <a:effectLst/>
                <a:latin typeface="inter-bold"/>
              </a:rPr>
              <a:t>s1 == s2</a:t>
            </a:r>
            <a:r>
              <a:rPr lang="en-US" b="0" i="0" dirty="0">
                <a:solidFill>
                  <a:srgbClr val="000000"/>
                </a:solidFill>
                <a:effectLst/>
                <a:latin typeface="inter-regular"/>
              </a:rPr>
              <a:t> : The method returns 0.</a:t>
            </a:r>
          </a:p>
          <a:p>
            <a:pPr algn="just">
              <a:buFont typeface="Arial" panose="020B0604020202020204" pitchFamily="34" charset="0"/>
              <a:buChar char="•"/>
            </a:pPr>
            <a:r>
              <a:rPr lang="en-US" b="1" i="0" dirty="0">
                <a:solidFill>
                  <a:srgbClr val="000000"/>
                </a:solidFill>
                <a:effectLst/>
                <a:latin typeface="inter-bold"/>
              </a:rPr>
              <a:t>s1 &gt; s2</a:t>
            </a:r>
            <a:r>
              <a:rPr lang="en-US" b="0" i="0" dirty="0">
                <a:solidFill>
                  <a:srgbClr val="000000"/>
                </a:solidFill>
                <a:effectLst/>
                <a:latin typeface="inter-regular"/>
              </a:rPr>
              <a:t> : The method returns a positive value.</a:t>
            </a:r>
          </a:p>
          <a:p>
            <a:pPr algn="just">
              <a:buFont typeface="Arial" panose="020B0604020202020204" pitchFamily="34" charset="0"/>
              <a:buChar char="•"/>
            </a:pPr>
            <a:r>
              <a:rPr lang="en-US" b="1" i="0" dirty="0">
                <a:solidFill>
                  <a:srgbClr val="000000"/>
                </a:solidFill>
                <a:effectLst/>
                <a:latin typeface="inter-bold"/>
              </a:rPr>
              <a:t>s1 &lt; s2</a:t>
            </a:r>
            <a:r>
              <a:rPr lang="en-US" b="0" i="0" dirty="0">
                <a:solidFill>
                  <a:srgbClr val="000000"/>
                </a:solidFill>
                <a:effectLst/>
                <a:latin typeface="inter-regular"/>
              </a:rPr>
              <a:t> : The method returns a negative value.</a:t>
            </a:r>
          </a:p>
          <a:p>
            <a:endParaRPr lang="en-IN" dirty="0"/>
          </a:p>
        </p:txBody>
      </p:sp>
    </p:spTree>
    <p:extLst>
      <p:ext uri="{BB962C8B-B14F-4D97-AF65-F5344CB8AC3E}">
        <p14:creationId xmlns:p14="http://schemas.microsoft.com/office/powerpoint/2010/main" val="3133306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0AD9F-0698-4F4B-A188-6D4B97B7CC8E}"/>
              </a:ext>
            </a:extLst>
          </p:cNvPr>
          <p:cNvSpPr>
            <a:spLocks noGrp="1"/>
          </p:cNvSpPr>
          <p:nvPr>
            <p:ph type="title"/>
          </p:nvPr>
        </p:nvSpPr>
        <p:spPr/>
        <p:txBody>
          <a:bodyPr/>
          <a:lstStyle/>
          <a:p>
            <a:r>
              <a:rPr lang="en-IN" b="1" i="0" dirty="0">
                <a:solidFill>
                  <a:srgbClr val="333333"/>
                </a:solidFill>
                <a:effectLst/>
                <a:latin typeface="inter-bold"/>
              </a:rPr>
              <a:t>Teststringcomparison4.java</a:t>
            </a:r>
            <a:endParaRPr lang="en-IN" dirty="0"/>
          </a:p>
        </p:txBody>
      </p:sp>
      <p:sp>
        <p:nvSpPr>
          <p:cNvPr id="3" name="Content Placeholder 2">
            <a:extLst>
              <a:ext uri="{FF2B5EF4-FFF2-40B4-BE49-F238E27FC236}">
                <a16:creationId xmlns:a16="http://schemas.microsoft.com/office/drawing/2014/main" id="{7195909C-EF77-48BE-A556-E8019FC5F4EC}"/>
              </a:ext>
            </a:extLst>
          </p:cNvPr>
          <p:cNvSpPr>
            <a:spLocks noGrp="1"/>
          </p:cNvSpPr>
          <p:nvPr>
            <p:ph idx="1"/>
          </p:nvPr>
        </p:nvSpPr>
        <p:spPr/>
        <p:txBody>
          <a:bodyPr>
            <a:normAutofit fontScale="92500" lnSpcReduction="20000"/>
          </a:bodyPr>
          <a:lstStyle/>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Teststringcomparison4{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String s1=</a:t>
            </a:r>
            <a:r>
              <a:rPr lang="en-IN" b="0" i="0" dirty="0">
                <a:solidFill>
                  <a:srgbClr val="0000FF"/>
                </a:solidFill>
                <a:effectLst/>
                <a:latin typeface="inter-regular"/>
              </a:rPr>
              <a:t>"Sachin"</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String s2=</a:t>
            </a:r>
            <a:r>
              <a:rPr lang="en-IN" b="0" i="0" dirty="0">
                <a:solidFill>
                  <a:srgbClr val="0000FF"/>
                </a:solidFill>
                <a:effectLst/>
                <a:latin typeface="inter-regular"/>
              </a:rPr>
              <a:t>"Sachin"</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String s3=</a:t>
            </a:r>
            <a:r>
              <a:rPr lang="en-IN" b="0" i="0" dirty="0">
                <a:solidFill>
                  <a:srgbClr val="0000FF"/>
                </a:solidFill>
                <a:effectLst/>
                <a:latin typeface="inter-regular"/>
              </a:rPr>
              <a:t>"Ratan"</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(s1.compareTo(s2));</a:t>
            </a:r>
            <a:r>
              <a:rPr lang="en-IN" b="0" i="0" dirty="0">
                <a:solidFill>
                  <a:srgbClr val="008200"/>
                </a:solidFill>
                <a:effectLst/>
                <a:latin typeface="inter-regular"/>
              </a:rPr>
              <a:t>//0</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(s1.compareTo(s3));</a:t>
            </a:r>
            <a:r>
              <a:rPr lang="en-IN" b="0" i="0" dirty="0">
                <a:solidFill>
                  <a:srgbClr val="008200"/>
                </a:solidFill>
                <a:effectLst/>
                <a:latin typeface="inter-regular"/>
              </a:rPr>
              <a:t>//1(because s1&gt;s3)</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(s3.compareTo(s1));</a:t>
            </a:r>
            <a:r>
              <a:rPr lang="en-IN" b="0" i="0" dirty="0">
                <a:solidFill>
                  <a:srgbClr val="008200"/>
                </a:solidFill>
                <a:effectLst/>
                <a:latin typeface="inter-regular"/>
              </a:rPr>
              <a:t>//-1(because s3 &lt; s1 )</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endParaRPr lang="en-IN" dirty="0"/>
          </a:p>
        </p:txBody>
      </p:sp>
    </p:spTree>
    <p:extLst>
      <p:ext uri="{BB962C8B-B14F-4D97-AF65-F5344CB8AC3E}">
        <p14:creationId xmlns:p14="http://schemas.microsoft.com/office/powerpoint/2010/main" val="24599812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FB96-EC52-4C3E-BED1-B81C3468EEB6}"/>
              </a:ext>
            </a:extLst>
          </p:cNvPr>
          <p:cNvSpPr>
            <a:spLocks noGrp="1"/>
          </p:cNvSpPr>
          <p:nvPr>
            <p:ph type="title"/>
          </p:nvPr>
        </p:nvSpPr>
        <p:spPr/>
        <p:txBody>
          <a:bodyPr/>
          <a:lstStyle/>
          <a:p>
            <a:r>
              <a:rPr lang="en-IN" b="0" i="0" dirty="0">
                <a:solidFill>
                  <a:srgbClr val="610B38"/>
                </a:solidFill>
                <a:effectLst/>
                <a:latin typeface="erdana"/>
              </a:rPr>
              <a:t>String Concatenation in Java</a:t>
            </a:r>
            <a:br>
              <a:rPr lang="en-IN" b="0" i="0" dirty="0">
                <a:solidFill>
                  <a:srgbClr val="610B38"/>
                </a:solidFill>
                <a:effectLst/>
                <a:latin typeface="erdana"/>
              </a:rPr>
            </a:br>
            <a:endParaRPr lang="en-IN" dirty="0"/>
          </a:p>
        </p:txBody>
      </p:sp>
      <p:sp>
        <p:nvSpPr>
          <p:cNvPr id="4" name="Content Placeholder 3">
            <a:extLst>
              <a:ext uri="{FF2B5EF4-FFF2-40B4-BE49-F238E27FC236}">
                <a16:creationId xmlns:a16="http://schemas.microsoft.com/office/drawing/2014/main" id="{A96B0237-7081-4893-91CF-8BB672C45CA8}"/>
              </a:ext>
            </a:extLst>
          </p:cNvPr>
          <p:cNvSpPr>
            <a:spLocks noGrp="1"/>
          </p:cNvSpPr>
          <p:nvPr>
            <p:ph sz="half" idx="1"/>
          </p:nvPr>
        </p:nvSpPr>
        <p:spPr/>
        <p:txBody>
          <a:bodyPr>
            <a:normAutofit/>
          </a:bodyPr>
          <a:lstStyle/>
          <a:p>
            <a:pPr algn="just"/>
            <a:r>
              <a:rPr lang="en-US" b="0" i="0" dirty="0">
                <a:solidFill>
                  <a:srgbClr val="333333"/>
                </a:solidFill>
                <a:effectLst/>
                <a:latin typeface="inter-regular"/>
              </a:rPr>
              <a:t>In Java, String concatenation forms a new String that is the combination of multiple strings. There are two ways to concatenate strings in Java:</a:t>
            </a:r>
          </a:p>
          <a:p>
            <a:pPr algn="just">
              <a:buFont typeface="+mj-lt"/>
              <a:buAutoNum type="arabicPeriod"/>
            </a:pPr>
            <a:r>
              <a:rPr lang="en-US" b="0" i="0" dirty="0">
                <a:solidFill>
                  <a:srgbClr val="000000"/>
                </a:solidFill>
                <a:effectLst/>
                <a:latin typeface="inter-regular"/>
              </a:rPr>
              <a:t>By + (String concatenation) operator</a:t>
            </a:r>
          </a:p>
          <a:p>
            <a:pPr algn="just">
              <a:buFont typeface="+mj-lt"/>
              <a:buAutoNum type="arabicPeriod"/>
            </a:pPr>
            <a:r>
              <a:rPr lang="en-US" b="0" i="0" dirty="0">
                <a:solidFill>
                  <a:srgbClr val="000000"/>
                </a:solidFill>
                <a:effectLst/>
                <a:latin typeface="inter-regular"/>
              </a:rPr>
              <a:t>By </a:t>
            </a:r>
            <a:r>
              <a:rPr lang="en-US" b="0" i="0" dirty="0" err="1">
                <a:solidFill>
                  <a:srgbClr val="000000"/>
                </a:solidFill>
                <a:effectLst/>
                <a:latin typeface="inter-regular"/>
              </a:rPr>
              <a:t>concat</a:t>
            </a:r>
            <a:r>
              <a:rPr lang="en-US" b="0" i="0" dirty="0">
                <a:solidFill>
                  <a:srgbClr val="000000"/>
                </a:solidFill>
                <a:effectLst/>
                <a:latin typeface="inter-regular"/>
              </a:rPr>
              <a:t>() method</a:t>
            </a:r>
          </a:p>
          <a:p>
            <a:endParaRPr lang="en-IN" dirty="0"/>
          </a:p>
        </p:txBody>
      </p:sp>
      <p:sp>
        <p:nvSpPr>
          <p:cNvPr id="5" name="Content Placeholder 4">
            <a:extLst>
              <a:ext uri="{FF2B5EF4-FFF2-40B4-BE49-F238E27FC236}">
                <a16:creationId xmlns:a16="http://schemas.microsoft.com/office/drawing/2014/main" id="{BFFB9E02-BDF2-4B51-A3F7-8B82D0DCB193}"/>
              </a:ext>
            </a:extLst>
          </p:cNvPr>
          <p:cNvSpPr>
            <a:spLocks noGrp="1"/>
          </p:cNvSpPr>
          <p:nvPr>
            <p:ph sz="half" idx="2"/>
          </p:nvPr>
        </p:nvSpPr>
        <p:spPr/>
        <p:txBody>
          <a:bodyPr>
            <a:normAutofit/>
          </a:bodyPr>
          <a:lstStyle/>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TestStringConcatenation1{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String s=</a:t>
            </a:r>
            <a:r>
              <a:rPr lang="en-IN" b="0" i="0" dirty="0">
                <a:solidFill>
                  <a:srgbClr val="0000FF"/>
                </a:solidFill>
                <a:effectLst/>
                <a:latin typeface="inter-regular"/>
              </a:rPr>
              <a:t>"Sachin"</a:t>
            </a:r>
            <a:r>
              <a:rPr lang="en-IN" b="0" i="0" dirty="0">
                <a:solidFill>
                  <a:srgbClr val="000000"/>
                </a:solidFill>
                <a:effectLst/>
                <a:latin typeface="inter-regular"/>
              </a:rPr>
              <a:t>+</a:t>
            </a:r>
            <a:r>
              <a:rPr lang="en-IN" b="0" i="0" dirty="0">
                <a:solidFill>
                  <a:srgbClr val="0000FF"/>
                </a:solidFill>
                <a:effectLst/>
                <a:latin typeface="inter-regular"/>
              </a:rPr>
              <a:t>" Tendulkar"</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(s);</a:t>
            </a:r>
            <a:r>
              <a:rPr lang="en-IN" b="0" i="0" dirty="0">
                <a:solidFill>
                  <a:srgbClr val="008200"/>
                </a:solidFill>
                <a:effectLst/>
                <a:latin typeface="inter-regular"/>
              </a:rPr>
              <a:t>//Sachin Tendulkar</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a:t>
            </a:r>
          </a:p>
          <a:p>
            <a:pPr marL="0" indent="0">
              <a:buNone/>
            </a:pPr>
            <a:endParaRPr lang="en-IN" dirty="0"/>
          </a:p>
        </p:txBody>
      </p:sp>
    </p:spTree>
    <p:extLst>
      <p:ext uri="{BB962C8B-B14F-4D97-AF65-F5344CB8AC3E}">
        <p14:creationId xmlns:p14="http://schemas.microsoft.com/office/powerpoint/2010/main" val="2021334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992645-2D06-416F-BEAF-604DD70023D8}"/>
              </a:ext>
            </a:extLst>
          </p:cNvPr>
          <p:cNvSpPr>
            <a:spLocks noGrp="1"/>
          </p:cNvSpPr>
          <p:nvPr>
            <p:ph type="title"/>
          </p:nvPr>
        </p:nvSpPr>
        <p:spPr/>
        <p:txBody>
          <a:bodyPr>
            <a:noAutofit/>
          </a:bodyPr>
          <a:lstStyle/>
          <a:p>
            <a:r>
              <a:rPr lang="en-US" sz="2400" b="0" i="0" dirty="0">
                <a:solidFill>
                  <a:srgbClr val="333333"/>
                </a:solidFill>
                <a:effectLst/>
                <a:latin typeface="inter-regular"/>
              </a:rPr>
              <a:t>The </a:t>
            </a:r>
            <a:r>
              <a:rPr lang="en-US" sz="2400" b="1" i="0" dirty="0">
                <a:solidFill>
                  <a:srgbClr val="333333"/>
                </a:solidFill>
                <a:effectLst/>
                <a:latin typeface="inter-bold"/>
              </a:rPr>
              <a:t>Java compiler transforms</a:t>
            </a:r>
            <a:r>
              <a:rPr lang="en-US" sz="2400" b="0" i="0" dirty="0">
                <a:solidFill>
                  <a:srgbClr val="333333"/>
                </a:solidFill>
                <a:effectLst/>
                <a:latin typeface="inter-regular"/>
              </a:rPr>
              <a:t> above code to this:</a:t>
            </a:r>
            <a:br>
              <a:rPr lang="en-US" sz="2400" b="0" i="0" dirty="0">
                <a:solidFill>
                  <a:srgbClr val="333333"/>
                </a:solidFill>
                <a:effectLst/>
                <a:latin typeface="inter-regular"/>
              </a:rPr>
            </a:br>
            <a:r>
              <a:rPr lang="en-US" sz="2400" b="0" i="0" dirty="0">
                <a:solidFill>
                  <a:srgbClr val="000000"/>
                </a:solidFill>
                <a:effectLst/>
                <a:latin typeface="inter-regular"/>
              </a:rPr>
              <a:t>String s=(</a:t>
            </a:r>
            <a:r>
              <a:rPr lang="en-US" sz="2400" b="1" i="0" dirty="0">
                <a:solidFill>
                  <a:srgbClr val="006699"/>
                </a:solidFill>
                <a:effectLst/>
                <a:latin typeface="inter-regular"/>
              </a:rPr>
              <a:t>new</a:t>
            </a:r>
            <a:r>
              <a:rPr lang="en-US" sz="2400" b="0" i="0" dirty="0">
                <a:solidFill>
                  <a:srgbClr val="000000"/>
                </a:solidFill>
                <a:effectLst/>
                <a:latin typeface="inter-regular"/>
              </a:rPr>
              <a:t> StringBuilder()).append(</a:t>
            </a:r>
            <a:r>
              <a:rPr lang="en-US" sz="2400" b="0" i="0" dirty="0">
                <a:solidFill>
                  <a:srgbClr val="0000FF"/>
                </a:solidFill>
                <a:effectLst/>
                <a:latin typeface="inter-regular"/>
              </a:rPr>
              <a:t>"</a:t>
            </a:r>
            <a:r>
              <a:rPr lang="en-US" sz="2400" b="0" i="0" dirty="0" err="1">
                <a:solidFill>
                  <a:srgbClr val="0000FF"/>
                </a:solidFill>
                <a:effectLst/>
                <a:latin typeface="inter-regular"/>
              </a:rPr>
              <a:t>Sachin</a:t>
            </a:r>
            <a:r>
              <a:rPr lang="en-US" sz="2400" b="0" i="0" dirty="0">
                <a:solidFill>
                  <a:srgbClr val="0000FF"/>
                </a:solidFill>
                <a:effectLst/>
                <a:latin typeface="inter-regular"/>
              </a:rPr>
              <a:t>"</a:t>
            </a:r>
            <a:r>
              <a:rPr lang="en-US" sz="2400" b="0" i="0" dirty="0">
                <a:solidFill>
                  <a:srgbClr val="000000"/>
                </a:solidFill>
                <a:effectLst/>
                <a:latin typeface="inter-regular"/>
              </a:rPr>
              <a:t>).append(" Tendulkar).</a:t>
            </a:r>
            <a:r>
              <a:rPr lang="en-US" sz="2400" b="0" i="0" dirty="0" err="1">
                <a:solidFill>
                  <a:srgbClr val="000000"/>
                </a:solidFill>
                <a:effectLst/>
                <a:latin typeface="inter-regular"/>
              </a:rPr>
              <a:t>toString</a:t>
            </a:r>
            <a:r>
              <a:rPr lang="en-US" sz="2400" b="0" i="0" dirty="0">
                <a:solidFill>
                  <a:srgbClr val="000000"/>
                </a:solidFill>
                <a:effectLst/>
                <a:latin typeface="inter-regular"/>
              </a:rPr>
              <a:t>();  </a:t>
            </a:r>
            <a:br>
              <a:rPr lang="en-US" sz="2400" b="0" i="0" dirty="0">
                <a:solidFill>
                  <a:srgbClr val="000000"/>
                </a:solidFill>
                <a:effectLst/>
                <a:latin typeface="inter-regular"/>
              </a:rPr>
            </a:br>
            <a:endParaRPr lang="en-IN" sz="2400" dirty="0"/>
          </a:p>
        </p:txBody>
      </p:sp>
      <p:sp>
        <p:nvSpPr>
          <p:cNvPr id="6" name="Content Placeholder 5">
            <a:extLst>
              <a:ext uri="{FF2B5EF4-FFF2-40B4-BE49-F238E27FC236}">
                <a16:creationId xmlns:a16="http://schemas.microsoft.com/office/drawing/2014/main" id="{BA20BCEF-C2A3-4818-ADFE-6E9444605E49}"/>
              </a:ext>
            </a:extLst>
          </p:cNvPr>
          <p:cNvSpPr>
            <a:spLocks noGrp="1"/>
          </p:cNvSpPr>
          <p:nvPr>
            <p:ph idx="1"/>
          </p:nvPr>
        </p:nvSpPr>
        <p:spPr>
          <a:xfrm>
            <a:off x="838200" y="1587085"/>
            <a:ext cx="10515600" cy="4351338"/>
          </a:xfrm>
        </p:spPr>
        <p:txBody>
          <a:bodyPr>
            <a:normAutofit fontScale="85000" lnSpcReduction="20000"/>
          </a:bodyPr>
          <a:lstStyle/>
          <a:p>
            <a:r>
              <a:rPr lang="en-US" b="0" i="0" dirty="0">
                <a:solidFill>
                  <a:srgbClr val="333333"/>
                </a:solidFill>
                <a:effectLst/>
                <a:latin typeface="inter-regular"/>
              </a:rPr>
              <a:t>In Java, String concatenation is implemented through the StringBuilder (or </a:t>
            </a:r>
            <a:r>
              <a:rPr lang="en-US" b="0" i="0" dirty="0" err="1">
                <a:solidFill>
                  <a:srgbClr val="333333"/>
                </a:solidFill>
                <a:effectLst/>
                <a:latin typeface="inter-regular"/>
              </a:rPr>
              <a:t>StringBuffer</a:t>
            </a:r>
            <a:r>
              <a:rPr lang="en-US" b="0" i="0" dirty="0">
                <a:solidFill>
                  <a:srgbClr val="333333"/>
                </a:solidFill>
                <a:effectLst/>
                <a:latin typeface="inter-regular"/>
              </a:rPr>
              <a:t>) class and it's append method. String concatenation operator produces a new String by appending the second operand onto the end of the first operand. The String concatenation operator can concatenate not only String but primitive values also. For Example:</a:t>
            </a:r>
          </a:p>
          <a:p>
            <a:pPr marL="0" indent="0">
              <a:buNone/>
            </a:pPr>
            <a:endParaRPr lang="en-US" b="0" i="0" dirty="0">
              <a:solidFill>
                <a:srgbClr val="333333"/>
              </a:solidFill>
              <a:effectLst/>
              <a:latin typeface="inter-regular"/>
            </a:endParaRP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TestStringConcatenation2{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String s=</a:t>
            </a:r>
            <a:r>
              <a:rPr lang="en-IN" b="0" i="0" dirty="0">
                <a:solidFill>
                  <a:srgbClr val="C00000"/>
                </a:solidFill>
                <a:effectLst/>
                <a:latin typeface="inter-regular"/>
              </a:rPr>
              <a:t>50</a:t>
            </a:r>
            <a:r>
              <a:rPr lang="en-IN" b="0" i="0" dirty="0">
                <a:solidFill>
                  <a:srgbClr val="000000"/>
                </a:solidFill>
                <a:effectLst/>
                <a:latin typeface="inter-regular"/>
              </a:rPr>
              <a:t>+</a:t>
            </a:r>
            <a:r>
              <a:rPr lang="en-IN" b="0" i="0" dirty="0">
                <a:solidFill>
                  <a:srgbClr val="C00000"/>
                </a:solidFill>
                <a:effectLst/>
                <a:latin typeface="inter-regular"/>
              </a:rPr>
              <a:t>30</a:t>
            </a:r>
            <a:r>
              <a:rPr lang="en-IN" b="0" i="0" dirty="0">
                <a:solidFill>
                  <a:srgbClr val="000000"/>
                </a:solidFill>
                <a:effectLst/>
                <a:latin typeface="inter-regular"/>
              </a:rPr>
              <a:t>+</a:t>
            </a:r>
            <a:r>
              <a:rPr lang="en-IN" b="0" i="0" dirty="0">
                <a:solidFill>
                  <a:srgbClr val="0000FF"/>
                </a:solidFill>
                <a:effectLst/>
                <a:latin typeface="inter-regular"/>
              </a:rPr>
              <a:t>"Sachin"</a:t>
            </a:r>
            <a:r>
              <a:rPr lang="en-IN" b="0" i="0" dirty="0">
                <a:solidFill>
                  <a:srgbClr val="000000"/>
                </a:solidFill>
                <a:effectLst/>
                <a:latin typeface="inter-regular"/>
              </a:rPr>
              <a:t>+</a:t>
            </a:r>
            <a:r>
              <a:rPr lang="en-IN" b="0" i="0" dirty="0">
                <a:solidFill>
                  <a:srgbClr val="C00000"/>
                </a:solidFill>
                <a:effectLst/>
                <a:latin typeface="inter-regular"/>
              </a:rPr>
              <a:t>40</a:t>
            </a:r>
            <a:r>
              <a:rPr lang="en-IN" b="0" i="0" dirty="0">
                <a:solidFill>
                  <a:srgbClr val="000000"/>
                </a:solidFill>
                <a:effectLst/>
                <a:latin typeface="inter-regular"/>
              </a:rPr>
              <a:t>+</a:t>
            </a:r>
            <a:r>
              <a:rPr lang="en-IN" b="0" i="0" dirty="0">
                <a:solidFill>
                  <a:srgbClr val="C00000"/>
                </a:solidFill>
                <a:effectLst/>
                <a:latin typeface="inter-regular"/>
              </a:rPr>
              <a:t>40</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(s);</a:t>
            </a:r>
            <a:r>
              <a:rPr lang="en-IN" b="0" i="0" dirty="0">
                <a:solidFill>
                  <a:srgbClr val="008200"/>
                </a:solidFill>
                <a:effectLst/>
                <a:latin typeface="inter-regular"/>
              </a:rPr>
              <a:t>//80Sachin4040</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br>
              <a:rPr lang="en-IN" b="0" i="0" dirty="0">
                <a:solidFill>
                  <a:srgbClr val="000000"/>
                </a:solidFill>
                <a:effectLst/>
                <a:latin typeface="inter-regular"/>
              </a:rPr>
            </a:br>
            <a:r>
              <a:rPr lang="en-US" b="0" i="0" dirty="0">
                <a:solidFill>
                  <a:srgbClr val="333333"/>
                </a:solidFill>
                <a:effectLst/>
                <a:latin typeface="Arial" panose="020B0604020202020204" pitchFamily="34" charset="0"/>
              </a:rPr>
              <a:t>After a string literal, all the + will be treated as string concatenation operator.</a:t>
            </a:r>
          </a:p>
          <a:p>
            <a:pPr marL="0" indent="0" algn="just">
              <a:buNone/>
            </a:pPr>
            <a:endParaRPr lang="en-IN"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4263029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3DD70-5CF4-4F6F-83B1-EE6060CE8A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910B2B-B81B-444C-AF33-C606ED04BACF}"/>
              </a:ext>
            </a:extLst>
          </p:cNvPr>
          <p:cNvSpPr>
            <a:spLocks noGrp="1"/>
          </p:cNvSpPr>
          <p:nvPr>
            <p:ph idx="1"/>
          </p:nvPr>
        </p:nvSpPr>
        <p:spPr/>
        <p:txBody>
          <a:bodyPr/>
          <a:lstStyle/>
          <a:p>
            <a:r>
              <a:rPr lang="en-US" dirty="0"/>
              <a:t>2) Initially it was designed for small, embedded systems in electronic appliances like set-top boxes.</a:t>
            </a:r>
          </a:p>
          <a:p>
            <a:endParaRPr lang="en-US" dirty="0"/>
          </a:p>
          <a:p>
            <a:r>
              <a:rPr lang="en-US" dirty="0"/>
              <a:t>3) Firstly, it was called "</a:t>
            </a:r>
            <a:r>
              <a:rPr lang="en-US" dirty="0" err="1"/>
              <a:t>Greentalk</a:t>
            </a:r>
            <a:r>
              <a:rPr lang="en-US" dirty="0"/>
              <a:t>" by James Gosling, and the file extension was .</a:t>
            </a:r>
            <a:r>
              <a:rPr lang="en-US" dirty="0" err="1"/>
              <a:t>gt.</a:t>
            </a:r>
            <a:endParaRPr lang="en-US" dirty="0"/>
          </a:p>
          <a:p>
            <a:endParaRPr lang="en-US" dirty="0"/>
          </a:p>
          <a:p>
            <a:r>
              <a:rPr lang="en-US" dirty="0"/>
              <a:t>4) After that, it was called Oak and was developed as a part of the Green project.</a:t>
            </a:r>
            <a:endParaRPr lang="en-IN" dirty="0"/>
          </a:p>
        </p:txBody>
      </p:sp>
    </p:spTree>
    <p:extLst>
      <p:ext uri="{BB962C8B-B14F-4D97-AF65-F5344CB8AC3E}">
        <p14:creationId xmlns:p14="http://schemas.microsoft.com/office/powerpoint/2010/main" val="4226985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337E-909A-4485-A903-B5C3618CACED}"/>
              </a:ext>
            </a:extLst>
          </p:cNvPr>
          <p:cNvSpPr>
            <a:spLocks noGrp="1"/>
          </p:cNvSpPr>
          <p:nvPr>
            <p:ph type="title"/>
          </p:nvPr>
        </p:nvSpPr>
        <p:spPr/>
        <p:txBody>
          <a:bodyPr>
            <a:normAutofit/>
          </a:bodyPr>
          <a:lstStyle/>
          <a:p>
            <a:endParaRPr lang="en-IN" dirty="0"/>
          </a:p>
        </p:txBody>
      </p:sp>
      <p:sp>
        <p:nvSpPr>
          <p:cNvPr id="5" name="Content Placeholder 4">
            <a:extLst>
              <a:ext uri="{FF2B5EF4-FFF2-40B4-BE49-F238E27FC236}">
                <a16:creationId xmlns:a16="http://schemas.microsoft.com/office/drawing/2014/main" id="{CA027495-EB2F-4C65-9ACA-87662B33E63C}"/>
              </a:ext>
            </a:extLst>
          </p:cNvPr>
          <p:cNvSpPr>
            <a:spLocks noGrp="1"/>
          </p:cNvSpPr>
          <p:nvPr>
            <p:ph sz="half" idx="1"/>
          </p:nvPr>
        </p:nvSpPr>
        <p:spPr/>
        <p:txBody>
          <a:bodyPr>
            <a:normAutofit fontScale="92500" lnSpcReduction="10000"/>
          </a:bodyPr>
          <a:lstStyle/>
          <a:p>
            <a:pPr marL="0" indent="0" algn="just">
              <a:buNone/>
            </a:pPr>
            <a:r>
              <a:rPr lang="en-US" sz="2400" b="0" i="0" dirty="0">
                <a:solidFill>
                  <a:srgbClr val="610B4B"/>
                </a:solidFill>
                <a:effectLst/>
                <a:latin typeface="erdana"/>
              </a:rPr>
              <a:t>2) String Concatenation by </a:t>
            </a:r>
            <a:r>
              <a:rPr lang="en-US" sz="2400" b="0" i="0" dirty="0" err="1">
                <a:solidFill>
                  <a:srgbClr val="610B4B"/>
                </a:solidFill>
                <a:effectLst/>
                <a:latin typeface="erdana"/>
              </a:rPr>
              <a:t>concat</a:t>
            </a:r>
            <a:r>
              <a:rPr lang="en-US" sz="2400" b="0" i="0" dirty="0">
                <a:solidFill>
                  <a:srgbClr val="610B4B"/>
                </a:solidFill>
                <a:effectLst/>
                <a:latin typeface="erdana"/>
              </a:rPr>
              <a:t>() method</a:t>
            </a:r>
          </a:p>
          <a:p>
            <a:pPr marL="0" indent="0" algn="just">
              <a:buNone/>
            </a:pPr>
            <a:r>
              <a:rPr lang="en-US" sz="2400" b="0" i="0" dirty="0">
                <a:solidFill>
                  <a:srgbClr val="333333"/>
                </a:solidFill>
                <a:effectLst/>
                <a:latin typeface="inter-regular"/>
              </a:rPr>
              <a:t>The String </a:t>
            </a:r>
            <a:r>
              <a:rPr lang="en-US" sz="2400" b="0" i="0" dirty="0" err="1">
                <a:solidFill>
                  <a:srgbClr val="333333"/>
                </a:solidFill>
                <a:effectLst/>
                <a:latin typeface="inter-regular"/>
              </a:rPr>
              <a:t>concat</a:t>
            </a:r>
            <a:r>
              <a:rPr lang="en-US" sz="2400" b="0" i="0" dirty="0">
                <a:solidFill>
                  <a:srgbClr val="333333"/>
                </a:solidFill>
                <a:effectLst/>
                <a:latin typeface="inter-regular"/>
              </a:rPr>
              <a:t>() method concatenates the specified string to the end of current string. Syntax:</a:t>
            </a:r>
          </a:p>
          <a:p>
            <a:pPr marL="0" indent="0" algn="just">
              <a:buNone/>
            </a:pPr>
            <a:r>
              <a:rPr lang="en-US" sz="2400" b="1" i="0" dirty="0">
                <a:solidFill>
                  <a:srgbClr val="006699"/>
                </a:solidFill>
                <a:effectLst/>
                <a:latin typeface="inter-regular"/>
              </a:rPr>
              <a:t>public</a:t>
            </a:r>
            <a:r>
              <a:rPr lang="en-US" sz="2400" b="0" i="0" dirty="0">
                <a:solidFill>
                  <a:srgbClr val="000000"/>
                </a:solidFill>
                <a:effectLst/>
                <a:latin typeface="inter-regular"/>
              </a:rPr>
              <a:t> String </a:t>
            </a:r>
            <a:r>
              <a:rPr lang="en-US" sz="2400" b="0" i="0" dirty="0" err="1">
                <a:solidFill>
                  <a:srgbClr val="000000"/>
                </a:solidFill>
                <a:effectLst/>
                <a:latin typeface="inter-regular"/>
              </a:rPr>
              <a:t>concat</a:t>
            </a:r>
            <a:r>
              <a:rPr lang="en-US" sz="2400" b="0" i="0" dirty="0">
                <a:solidFill>
                  <a:srgbClr val="000000"/>
                </a:solidFill>
                <a:effectLst/>
                <a:latin typeface="inter-regular"/>
              </a:rPr>
              <a:t>(String another)  </a:t>
            </a:r>
          </a:p>
          <a:p>
            <a:pPr marL="0" indent="0">
              <a:buNone/>
            </a:pPr>
            <a:endParaRPr lang="en-IN" sz="2400" dirty="0"/>
          </a:p>
        </p:txBody>
      </p:sp>
      <p:sp>
        <p:nvSpPr>
          <p:cNvPr id="6" name="Content Placeholder 5">
            <a:extLst>
              <a:ext uri="{FF2B5EF4-FFF2-40B4-BE49-F238E27FC236}">
                <a16:creationId xmlns:a16="http://schemas.microsoft.com/office/drawing/2014/main" id="{EB962975-23B8-43D2-A534-F8C3B2055DA1}"/>
              </a:ext>
            </a:extLst>
          </p:cNvPr>
          <p:cNvSpPr>
            <a:spLocks noGrp="1"/>
          </p:cNvSpPr>
          <p:nvPr>
            <p:ph sz="half" idx="2"/>
          </p:nvPr>
        </p:nvSpPr>
        <p:spPr/>
        <p:txBody>
          <a:bodyPr>
            <a:normAutofit fontScale="92500" lnSpcReduction="10000"/>
          </a:bodyPr>
          <a:lstStyle/>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TestStringConcatenation3{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String s1=</a:t>
            </a:r>
            <a:r>
              <a:rPr lang="en-IN" b="0" i="0" dirty="0">
                <a:solidFill>
                  <a:srgbClr val="0000FF"/>
                </a:solidFill>
                <a:effectLst/>
                <a:latin typeface="inter-regular"/>
              </a:rPr>
              <a:t>"Sachin "</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String s2=</a:t>
            </a:r>
            <a:r>
              <a:rPr lang="en-IN" b="0" i="0" dirty="0">
                <a:solidFill>
                  <a:srgbClr val="0000FF"/>
                </a:solidFill>
                <a:effectLst/>
                <a:latin typeface="inter-regular"/>
              </a:rPr>
              <a:t>"Tendulkar"</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String s3=s1.concat(s2);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(s3);</a:t>
            </a:r>
            <a:r>
              <a:rPr lang="en-IN" b="0" i="0" dirty="0">
                <a:solidFill>
                  <a:srgbClr val="008200"/>
                </a:solidFill>
                <a:effectLst/>
                <a:latin typeface="inter-regular"/>
              </a:rPr>
              <a:t>//Sachin Tendulkar</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a:t>
            </a:r>
          </a:p>
          <a:p>
            <a:pPr marL="0" indent="0">
              <a:buNone/>
            </a:pPr>
            <a:endParaRPr lang="en-IN" dirty="0"/>
          </a:p>
        </p:txBody>
      </p:sp>
    </p:spTree>
    <p:extLst>
      <p:ext uri="{BB962C8B-B14F-4D97-AF65-F5344CB8AC3E}">
        <p14:creationId xmlns:p14="http://schemas.microsoft.com/office/powerpoint/2010/main" val="34946846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1B55-029A-4E30-B229-CFDB74302ED7}"/>
              </a:ext>
            </a:extLst>
          </p:cNvPr>
          <p:cNvSpPr>
            <a:spLocks noGrp="1"/>
          </p:cNvSpPr>
          <p:nvPr>
            <p:ph type="title"/>
          </p:nvPr>
        </p:nvSpPr>
        <p:spPr/>
        <p:txBody>
          <a:bodyPr>
            <a:noAutofit/>
          </a:bodyPr>
          <a:lstStyle/>
          <a:p>
            <a:r>
              <a:rPr lang="en-US" sz="2800" b="0" i="0" dirty="0">
                <a:solidFill>
                  <a:srgbClr val="333333"/>
                </a:solidFill>
                <a:effectLst/>
                <a:latin typeface="inter-regular"/>
              </a:rPr>
              <a:t>There are some other possible ways to concatenate Strings in Java,</a:t>
            </a:r>
            <a:br>
              <a:rPr lang="en-US" sz="2800" b="0" i="0" dirty="0">
                <a:solidFill>
                  <a:srgbClr val="333333"/>
                </a:solidFill>
                <a:effectLst/>
                <a:latin typeface="inter-regular"/>
              </a:rPr>
            </a:br>
            <a:r>
              <a:rPr lang="en-US" sz="2800" b="0" i="0" dirty="0">
                <a:solidFill>
                  <a:srgbClr val="610B4B"/>
                </a:solidFill>
                <a:effectLst/>
                <a:latin typeface="erdana"/>
              </a:rPr>
              <a:t>1. String concatenation using StringBuilder class</a:t>
            </a:r>
            <a:br>
              <a:rPr lang="en-US" sz="2800" b="0" i="0" dirty="0">
                <a:solidFill>
                  <a:srgbClr val="610B4B"/>
                </a:solidFill>
                <a:effectLst/>
                <a:latin typeface="erdana"/>
              </a:rPr>
            </a:br>
            <a:endParaRPr lang="en-IN" sz="2800" dirty="0"/>
          </a:p>
        </p:txBody>
      </p:sp>
      <p:sp>
        <p:nvSpPr>
          <p:cNvPr id="3" name="Content Placeholder 2">
            <a:extLst>
              <a:ext uri="{FF2B5EF4-FFF2-40B4-BE49-F238E27FC236}">
                <a16:creationId xmlns:a16="http://schemas.microsoft.com/office/drawing/2014/main" id="{F74D2CE7-79CD-46DB-BB53-CF88D6A97B32}"/>
              </a:ext>
            </a:extLst>
          </p:cNvPr>
          <p:cNvSpPr>
            <a:spLocks noGrp="1"/>
          </p:cNvSpPr>
          <p:nvPr>
            <p:ph sz="half" idx="1"/>
          </p:nvPr>
        </p:nvSpPr>
        <p:spPr/>
        <p:txBody>
          <a:bodyPr>
            <a:normAutofit fontScale="70000" lnSpcReduction="20000"/>
          </a:bodyPr>
          <a:lstStyle/>
          <a:p>
            <a:r>
              <a:rPr lang="en-US" b="0" i="0" dirty="0">
                <a:solidFill>
                  <a:srgbClr val="333333"/>
                </a:solidFill>
                <a:effectLst/>
                <a:latin typeface="inter-regular"/>
              </a:rPr>
              <a:t>StringBuilder is class provides append() method to perform concatenation operation. The append() method accepts arguments of different types like Objects, StringBuilder, int, char, </a:t>
            </a:r>
            <a:r>
              <a:rPr lang="en-US" b="0" i="0" dirty="0" err="1">
                <a:solidFill>
                  <a:srgbClr val="333333"/>
                </a:solidFill>
                <a:effectLst/>
                <a:latin typeface="inter-regular"/>
              </a:rPr>
              <a:t>CharSequence</a:t>
            </a:r>
            <a:r>
              <a:rPr lang="en-US" b="0" i="0" dirty="0">
                <a:solidFill>
                  <a:srgbClr val="333333"/>
                </a:solidFill>
                <a:effectLst/>
                <a:latin typeface="inter-regular"/>
              </a:rPr>
              <a:t>, </a:t>
            </a:r>
            <a:r>
              <a:rPr lang="en-US" b="0" i="0" dirty="0" err="1">
                <a:solidFill>
                  <a:srgbClr val="333333"/>
                </a:solidFill>
                <a:effectLst/>
                <a:latin typeface="inter-regular"/>
              </a:rPr>
              <a:t>boolean</a:t>
            </a:r>
            <a:r>
              <a:rPr lang="en-US" b="0" i="0" dirty="0">
                <a:solidFill>
                  <a:srgbClr val="333333"/>
                </a:solidFill>
                <a:effectLst/>
                <a:latin typeface="inter-regular"/>
              </a:rPr>
              <a:t>, float, double.</a:t>
            </a:r>
            <a:endParaRPr lang="en-IN" dirty="0"/>
          </a:p>
        </p:txBody>
      </p:sp>
      <p:sp>
        <p:nvSpPr>
          <p:cNvPr id="4" name="Content Placeholder 3">
            <a:extLst>
              <a:ext uri="{FF2B5EF4-FFF2-40B4-BE49-F238E27FC236}">
                <a16:creationId xmlns:a16="http://schemas.microsoft.com/office/drawing/2014/main" id="{D3EBF084-0D80-4483-BA7E-BA1915383E55}"/>
              </a:ext>
            </a:extLst>
          </p:cNvPr>
          <p:cNvSpPr>
            <a:spLocks noGrp="1"/>
          </p:cNvSpPr>
          <p:nvPr>
            <p:ph sz="half" idx="2"/>
          </p:nvPr>
        </p:nvSpPr>
        <p:spPr>
          <a:xfrm>
            <a:off x="6096000" y="1417983"/>
            <a:ext cx="5257800" cy="4758980"/>
          </a:xfrm>
        </p:spPr>
        <p:txBody>
          <a:bodyPr>
            <a:normAutofit fontScale="70000" lnSpcReduction="20000"/>
          </a:bodyPr>
          <a:lstStyle/>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StrBuilder</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a:solidFill>
                  <a:srgbClr val="008200"/>
                </a:solidFill>
                <a:effectLst/>
                <a:latin typeface="inter-regular"/>
              </a:rPr>
              <a:t>/* Driver Code */</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StringBuilder s1 = </a:t>
            </a:r>
            <a:r>
              <a:rPr lang="en-IN" b="1" i="0" dirty="0">
                <a:solidFill>
                  <a:srgbClr val="006699"/>
                </a:solidFill>
                <a:effectLst/>
                <a:latin typeface="inter-regular"/>
              </a:rPr>
              <a:t>new</a:t>
            </a:r>
            <a:r>
              <a:rPr lang="en-IN" b="0" i="0" dirty="0">
                <a:solidFill>
                  <a:srgbClr val="000000"/>
                </a:solidFill>
                <a:effectLst/>
                <a:latin typeface="inter-regular"/>
              </a:rPr>
              <a:t> StringBuilder(</a:t>
            </a:r>
            <a:r>
              <a:rPr lang="en-IN" b="0" i="0" dirty="0">
                <a:solidFill>
                  <a:srgbClr val="0000FF"/>
                </a:solidFill>
                <a:effectLst/>
                <a:latin typeface="inter-regular"/>
              </a:rPr>
              <a:t>"Hello"</a:t>
            </a:r>
            <a:r>
              <a:rPr lang="en-IN" b="0" i="0" dirty="0">
                <a:solidFill>
                  <a:srgbClr val="000000"/>
                </a:solidFill>
                <a:effectLst/>
                <a:latin typeface="inter-regular"/>
              </a:rPr>
              <a:t>);    </a:t>
            </a:r>
            <a:r>
              <a:rPr lang="en-IN" b="0" i="0" dirty="0">
                <a:solidFill>
                  <a:srgbClr val="008200"/>
                </a:solidFill>
                <a:effectLst/>
                <a:latin typeface="inter-regular"/>
              </a:rPr>
              <a:t>//String 1</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StringBuilder s2 = </a:t>
            </a:r>
            <a:r>
              <a:rPr lang="en-IN" b="1" i="0" dirty="0">
                <a:solidFill>
                  <a:srgbClr val="006699"/>
                </a:solidFill>
                <a:effectLst/>
                <a:latin typeface="inter-regular"/>
              </a:rPr>
              <a:t>new</a:t>
            </a:r>
            <a:r>
              <a:rPr lang="en-IN" b="0" i="0" dirty="0">
                <a:solidFill>
                  <a:srgbClr val="000000"/>
                </a:solidFill>
                <a:effectLst/>
                <a:latin typeface="inter-regular"/>
              </a:rPr>
              <a:t> StringBuilder(</a:t>
            </a:r>
            <a:r>
              <a:rPr lang="en-IN" b="0" i="0" dirty="0">
                <a:solidFill>
                  <a:srgbClr val="0000FF"/>
                </a:solidFill>
                <a:effectLst/>
                <a:latin typeface="inter-regular"/>
              </a:rPr>
              <a:t>" World"</a:t>
            </a:r>
            <a:r>
              <a:rPr lang="en-IN" b="0" i="0" dirty="0">
                <a:solidFill>
                  <a:srgbClr val="000000"/>
                </a:solidFill>
                <a:effectLst/>
                <a:latin typeface="inter-regular"/>
              </a:rPr>
              <a:t>);    </a:t>
            </a:r>
            <a:r>
              <a:rPr lang="en-IN" b="0" i="0" dirty="0">
                <a:solidFill>
                  <a:srgbClr val="008200"/>
                </a:solidFill>
                <a:effectLst/>
                <a:latin typeface="inter-regular"/>
              </a:rPr>
              <a:t>//String 2</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StringBuilder s = s1.append(s2);   </a:t>
            </a:r>
            <a:r>
              <a:rPr lang="en-IN" b="0" i="0" dirty="0">
                <a:solidFill>
                  <a:srgbClr val="008200"/>
                </a:solidFill>
                <a:effectLst/>
                <a:latin typeface="inter-regular"/>
              </a:rPr>
              <a:t>//String 3 to store the result</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s.toString</a:t>
            </a:r>
            <a:r>
              <a:rPr lang="en-IN" b="0" i="0" dirty="0">
                <a:solidFill>
                  <a:srgbClr val="000000"/>
                </a:solidFill>
                <a:effectLst/>
                <a:latin typeface="inter-regular"/>
              </a:rPr>
              <a:t>());  </a:t>
            </a:r>
            <a:r>
              <a:rPr lang="en-IN" b="0" i="0" dirty="0">
                <a:solidFill>
                  <a:srgbClr val="008200"/>
                </a:solidFill>
                <a:effectLst/>
                <a:latin typeface="inter-regular"/>
              </a:rPr>
              <a:t>//Displays result</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14613547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5EA5-7CFC-47BE-A109-BA5DC5B450B2}"/>
              </a:ext>
            </a:extLst>
          </p:cNvPr>
          <p:cNvSpPr>
            <a:spLocks noGrp="1"/>
          </p:cNvSpPr>
          <p:nvPr>
            <p:ph type="title"/>
          </p:nvPr>
        </p:nvSpPr>
        <p:spPr/>
        <p:txBody>
          <a:bodyPr>
            <a:normAutofit fontScale="90000"/>
          </a:bodyPr>
          <a:lstStyle/>
          <a:p>
            <a:r>
              <a:rPr lang="en-US" b="0" i="0" dirty="0">
                <a:solidFill>
                  <a:srgbClr val="610B4B"/>
                </a:solidFill>
                <a:effectLst/>
                <a:latin typeface="erdana"/>
              </a:rPr>
              <a:t>2. String concatenation using format() method</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21076AD7-A5E7-4107-9A23-B802CF97571D}"/>
              </a:ext>
            </a:extLst>
          </p:cNvPr>
          <p:cNvSpPr>
            <a:spLocks noGrp="1"/>
          </p:cNvSpPr>
          <p:nvPr>
            <p:ph sz="half" idx="1"/>
          </p:nvPr>
        </p:nvSpPr>
        <p:spPr/>
        <p:txBody>
          <a:bodyPr>
            <a:normAutofit fontScale="77500" lnSpcReduction="20000"/>
          </a:bodyPr>
          <a:lstStyle/>
          <a:p>
            <a:pPr algn="just"/>
            <a:r>
              <a:rPr lang="en-US" b="0" i="0" dirty="0" err="1">
                <a:solidFill>
                  <a:srgbClr val="333333"/>
                </a:solidFill>
                <a:effectLst/>
                <a:latin typeface="inter-regular"/>
              </a:rPr>
              <a:t>String.format</a:t>
            </a:r>
            <a:r>
              <a:rPr lang="en-US" b="0" i="0" dirty="0">
                <a:solidFill>
                  <a:srgbClr val="333333"/>
                </a:solidFill>
                <a:effectLst/>
                <a:latin typeface="inter-regular"/>
              </a:rPr>
              <a:t>() method allows to concatenate multiple strings using format specifier like %s followed by the string values or objects.</a:t>
            </a:r>
            <a:endParaRPr lang="en-IN" dirty="0"/>
          </a:p>
        </p:txBody>
      </p:sp>
      <p:sp>
        <p:nvSpPr>
          <p:cNvPr id="4" name="Content Placeholder 3">
            <a:extLst>
              <a:ext uri="{FF2B5EF4-FFF2-40B4-BE49-F238E27FC236}">
                <a16:creationId xmlns:a16="http://schemas.microsoft.com/office/drawing/2014/main" id="{DAFAA16F-0AAB-432A-B4F8-C8DF318F01BE}"/>
              </a:ext>
            </a:extLst>
          </p:cNvPr>
          <p:cNvSpPr>
            <a:spLocks noGrp="1"/>
          </p:cNvSpPr>
          <p:nvPr>
            <p:ph sz="half" idx="2"/>
          </p:nvPr>
        </p:nvSpPr>
        <p:spPr>
          <a:xfrm>
            <a:off x="6308034" y="1073426"/>
            <a:ext cx="5045765" cy="5103537"/>
          </a:xfrm>
        </p:spPr>
        <p:txBody>
          <a:bodyPr>
            <a:normAutofit fontScale="77500" lnSpcReduction="20000"/>
          </a:bodyPr>
          <a:lstStyle/>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StrFormat</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a:solidFill>
                  <a:srgbClr val="008200"/>
                </a:solidFill>
                <a:effectLst/>
                <a:latin typeface="inter-regular"/>
              </a:rPr>
              <a:t>/* Driver Code */</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String s1 = </a:t>
            </a:r>
            <a:r>
              <a:rPr lang="en-IN" b="1" i="0" dirty="0">
                <a:solidFill>
                  <a:srgbClr val="006699"/>
                </a:solidFill>
                <a:effectLst/>
                <a:latin typeface="inter-regular"/>
              </a:rPr>
              <a:t>new</a:t>
            </a:r>
            <a:r>
              <a:rPr lang="en-IN" b="0" i="0" dirty="0">
                <a:solidFill>
                  <a:srgbClr val="000000"/>
                </a:solidFill>
                <a:effectLst/>
                <a:latin typeface="inter-regular"/>
              </a:rPr>
              <a:t> String(</a:t>
            </a:r>
            <a:r>
              <a:rPr lang="en-IN" b="0" i="0" dirty="0">
                <a:solidFill>
                  <a:srgbClr val="0000FF"/>
                </a:solidFill>
                <a:effectLst/>
                <a:latin typeface="inter-regular"/>
              </a:rPr>
              <a:t>"Hello"</a:t>
            </a:r>
            <a:r>
              <a:rPr lang="en-IN" b="0" i="0" dirty="0">
                <a:solidFill>
                  <a:srgbClr val="000000"/>
                </a:solidFill>
                <a:effectLst/>
                <a:latin typeface="inter-regular"/>
              </a:rPr>
              <a:t>);    </a:t>
            </a:r>
            <a:r>
              <a:rPr lang="en-IN" b="0" i="0" dirty="0">
                <a:solidFill>
                  <a:srgbClr val="008200"/>
                </a:solidFill>
                <a:effectLst/>
                <a:latin typeface="inter-regular"/>
              </a:rPr>
              <a:t>//String 1</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String s2 = </a:t>
            </a:r>
            <a:r>
              <a:rPr lang="en-IN" b="1" i="0" dirty="0">
                <a:solidFill>
                  <a:srgbClr val="006699"/>
                </a:solidFill>
                <a:effectLst/>
                <a:latin typeface="inter-regular"/>
              </a:rPr>
              <a:t>new</a:t>
            </a:r>
            <a:r>
              <a:rPr lang="en-IN" b="0" i="0" dirty="0">
                <a:solidFill>
                  <a:srgbClr val="000000"/>
                </a:solidFill>
                <a:effectLst/>
                <a:latin typeface="inter-regular"/>
              </a:rPr>
              <a:t> String(</a:t>
            </a:r>
            <a:r>
              <a:rPr lang="en-IN" b="0" i="0" dirty="0">
                <a:solidFill>
                  <a:srgbClr val="0000FF"/>
                </a:solidFill>
                <a:effectLst/>
                <a:latin typeface="inter-regular"/>
              </a:rPr>
              <a:t>" World"</a:t>
            </a:r>
            <a:r>
              <a:rPr lang="en-IN" b="0" i="0" dirty="0">
                <a:solidFill>
                  <a:srgbClr val="000000"/>
                </a:solidFill>
                <a:effectLst/>
                <a:latin typeface="inter-regular"/>
              </a:rPr>
              <a:t>);    </a:t>
            </a:r>
            <a:r>
              <a:rPr lang="en-IN" b="0" i="0" dirty="0">
                <a:solidFill>
                  <a:srgbClr val="008200"/>
                </a:solidFill>
                <a:effectLst/>
                <a:latin typeface="inter-regular"/>
              </a:rPr>
              <a:t>//String 2</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String s = </a:t>
            </a:r>
            <a:r>
              <a:rPr lang="en-IN" b="0" i="0" dirty="0" err="1">
                <a:solidFill>
                  <a:srgbClr val="000000"/>
                </a:solidFill>
                <a:effectLst/>
                <a:latin typeface="inter-regular"/>
              </a:rPr>
              <a:t>String.format</a:t>
            </a:r>
            <a:r>
              <a:rPr lang="en-IN" b="0" i="0" dirty="0">
                <a:solidFill>
                  <a:srgbClr val="000000"/>
                </a:solidFill>
                <a:effectLst/>
                <a:latin typeface="inter-regular"/>
              </a:rPr>
              <a:t>(</a:t>
            </a:r>
            <a:r>
              <a:rPr lang="en-IN" b="0" i="0" dirty="0">
                <a:solidFill>
                  <a:srgbClr val="0000FF"/>
                </a:solidFill>
                <a:effectLst/>
                <a:latin typeface="inter-regular"/>
              </a:rPr>
              <a:t>"%s%s"</a:t>
            </a:r>
            <a:r>
              <a:rPr lang="en-IN" b="0" i="0" dirty="0">
                <a:solidFill>
                  <a:srgbClr val="000000"/>
                </a:solidFill>
                <a:effectLst/>
                <a:latin typeface="inter-regular"/>
              </a:rPr>
              <a:t>,s1,s2);   </a:t>
            </a:r>
            <a:r>
              <a:rPr lang="en-IN" b="0" i="0" dirty="0">
                <a:solidFill>
                  <a:srgbClr val="008200"/>
                </a:solidFill>
                <a:effectLst/>
                <a:latin typeface="inter-regular"/>
              </a:rPr>
              <a:t>//String 3 to store the result</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s.toString</a:t>
            </a:r>
            <a:r>
              <a:rPr lang="en-IN" b="0" i="0" dirty="0">
                <a:solidFill>
                  <a:srgbClr val="000000"/>
                </a:solidFill>
                <a:effectLst/>
                <a:latin typeface="inter-regular"/>
              </a:rPr>
              <a:t>());  </a:t>
            </a:r>
            <a:r>
              <a:rPr lang="en-IN" b="0" i="0" dirty="0">
                <a:solidFill>
                  <a:srgbClr val="008200"/>
                </a:solidFill>
                <a:effectLst/>
                <a:latin typeface="inter-regular"/>
              </a:rPr>
              <a:t>//Displays result</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10272041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D4D01-460E-4761-96D0-922C6054D3F8}"/>
              </a:ext>
            </a:extLst>
          </p:cNvPr>
          <p:cNvSpPr>
            <a:spLocks noGrp="1"/>
          </p:cNvSpPr>
          <p:nvPr>
            <p:ph type="title"/>
          </p:nvPr>
        </p:nvSpPr>
        <p:spPr/>
        <p:txBody>
          <a:bodyPr/>
          <a:lstStyle/>
          <a:p>
            <a:r>
              <a:rPr lang="en-IN" b="0" i="0" dirty="0">
                <a:solidFill>
                  <a:srgbClr val="610B38"/>
                </a:solidFill>
                <a:effectLst/>
                <a:latin typeface="erdana"/>
              </a:rPr>
              <a:t>Substring in Java</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AFCC50B-F69B-4DFE-BC22-271634C6679A}"/>
              </a:ext>
            </a:extLst>
          </p:cNvPr>
          <p:cNvSpPr>
            <a:spLocks noGrp="1"/>
          </p:cNvSpPr>
          <p:nvPr>
            <p:ph sz="half" idx="1"/>
          </p:nvPr>
        </p:nvSpPr>
        <p:spPr/>
        <p:txBody>
          <a:bodyPr>
            <a:normAutofit/>
          </a:bodyPr>
          <a:lstStyle/>
          <a:p>
            <a:r>
              <a:rPr lang="en-US" b="0" i="0" dirty="0">
                <a:solidFill>
                  <a:srgbClr val="333333"/>
                </a:solidFill>
                <a:effectLst/>
                <a:latin typeface="inter-regular"/>
              </a:rPr>
              <a:t>A part of String is called </a:t>
            </a:r>
            <a:r>
              <a:rPr lang="en-US" b="1" i="0" dirty="0">
                <a:solidFill>
                  <a:srgbClr val="333333"/>
                </a:solidFill>
                <a:effectLst/>
                <a:latin typeface="inter-bold"/>
              </a:rPr>
              <a:t>substring</a:t>
            </a:r>
            <a:r>
              <a:rPr lang="en-US" b="0" i="0" dirty="0">
                <a:solidFill>
                  <a:srgbClr val="333333"/>
                </a:solidFill>
                <a:effectLst/>
                <a:latin typeface="inter-regular"/>
              </a:rPr>
              <a:t>. In other words, substring is a subset of another String. Java String class provides the built-in substring() method that extract a substring from the given string by using the index values passed as an argument. In case of substring() method </a:t>
            </a:r>
            <a:r>
              <a:rPr lang="en-US" b="0" i="0" dirty="0" err="1">
                <a:solidFill>
                  <a:srgbClr val="333333"/>
                </a:solidFill>
                <a:effectLst/>
                <a:latin typeface="inter-regular"/>
              </a:rPr>
              <a:t>startIndex</a:t>
            </a:r>
            <a:r>
              <a:rPr lang="en-US" b="0" i="0" dirty="0">
                <a:solidFill>
                  <a:srgbClr val="333333"/>
                </a:solidFill>
                <a:effectLst/>
                <a:latin typeface="inter-regular"/>
              </a:rPr>
              <a:t> is inclusive and </a:t>
            </a:r>
            <a:r>
              <a:rPr lang="en-US" b="0" i="0" dirty="0" err="1">
                <a:solidFill>
                  <a:srgbClr val="333333"/>
                </a:solidFill>
                <a:effectLst/>
                <a:latin typeface="inter-regular"/>
              </a:rPr>
              <a:t>endIndex</a:t>
            </a:r>
            <a:r>
              <a:rPr lang="en-US" b="0" i="0" dirty="0">
                <a:solidFill>
                  <a:srgbClr val="333333"/>
                </a:solidFill>
                <a:effectLst/>
                <a:latin typeface="inter-regular"/>
              </a:rPr>
              <a:t> is exclusive.</a:t>
            </a:r>
            <a:endParaRPr lang="en-IN" dirty="0"/>
          </a:p>
        </p:txBody>
      </p:sp>
      <p:sp>
        <p:nvSpPr>
          <p:cNvPr id="4" name="Content Placeholder 3">
            <a:extLst>
              <a:ext uri="{FF2B5EF4-FFF2-40B4-BE49-F238E27FC236}">
                <a16:creationId xmlns:a16="http://schemas.microsoft.com/office/drawing/2014/main" id="{113F4987-B7B7-46C6-B181-70320BA5FCC5}"/>
              </a:ext>
            </a:extLst>
          </p:cNvPr>
          <p:cNvSpPr>
            <a:spLocks noGrp="1"/>
          </p:cNvSpPr>
          <p:nvPr>
            <p:ph sz="half" idx="2"/>
          </p:nvPr>
        </p:nvSpPr>
        <p:spPr>
          <a:xfrm>
            <a:off x="5870713" y="212035"/>
            <a:ext cx="6096000" cy="5964928"/>
          </a:xfrm>
        </p:spPr>
        <p:txBody>
          <a:bodyPr>
            <a:normAutofit/>
          </a:bodyPr>
          <a:lstStyle/>
          <a:p>
            <a:pPr>
              <a:buFont typeface="+mj-lt"/>
              <a:buAutoNum type="arabicPeriod"/>
            </a:pPr>
            <a:r>
              <a:rPr lang="en-US" sz="2000" b="1" i="0" dirty="0">
                <a:solidFill>
                  <a:srgbClr val="000000"/>
                </a:solidFill>
                <a:effectLst/>
                <a:latin typeface="inter-bold"/>
              </a:rPr>
              <a:t>public String substring(int </a:t>
            </a:r>
            <a:r>
              <a:rPr lang="en-US" sz="2000" b="1" i="0" dirty="0" err="1">
                <a:solidFill>
                  <a:srgbClr val="000000"/>
                </a:solidFill>
                <a:effectLst/>
                <a:latin typeface="inter-bold"/>
              </a:rPr>
              <a:t>startIndex</a:t>
            </a:r>
            <a:r>
              <a:rPr lang="en-US" sz="2000" b="1" i="0" dirty="0">
                <a:solidFill>
                  <a:srgbClr val="000000"/>
                </a:solidFill>
                <a:effectLst/>
                <a:latin typeface="inter-bold"/>
              </a:rPr>
              <a:t>):</a:t>
            </a:r>
            <a:br>
              <a:rPr lang="en-US" sz="2000" b="0" i="0" dirty="0">
                <a:solidFill>
                  <a:srgbClr val="000000"/>
                </a:solidFill>
                <a:effectLst/>
                <a:latin typeface="inter-regular"/>
              </a:rPr>
            </a:br>
            <a:r>
              <a:rPr lang="en-US" sz="2000" b="0" i="0" dirty="0">
                <a:solidFill>
                  <a:srgbClr val="000000"/>
                </a:solidFill>
                <a:effectLst/>
                <a:latin typeface="inter-regular"/>
              </a:rPr>
              <a:t>This method returns new String object containing the substring of the given string from specified </a:t>
            </a:r>
            <a:r>
              <a:rPr lang="en-US" sz="2000" b="0" i="0" dirty="0" err="1">
                <a:solidFill>
                  <a:srgbClr val="000000"/>
                </a:solidFill>
                <a:effectLst/>
                <a:latin typeface="inter-regular"/>
              </a:rPr>
              <a:t>startIndex</a:t>
            </a:r>
            <a:r>
              <a:rPr lang="en-US" sz="2000" b="0" i="0" dirty="0">
                <a:solidFill>
                  <a:srgbClr val="000000"/>
                </a:solidFill>
                <a:effectLst/>
                <a:latin typeface="inter-regular"/>
              </a:rPr>
              <a:t> (inclusive). The method throws an </a:t>
            </a:r>
            <a:r>
              <a:rPr lang="en-US" sz="2000" b="0" i="0" dirty="0" err="1">
                <a:solidFill>
                  <a:srgbClr val="000000"/>
                </a:solidFill>
                <a:effectLst/>
                <a:latin typeface="inter-regular"/>
              </a:rPr>
              <a:t>IndexOutOfBoundException</a:t>
            </a:r>
            <a:r>
              <a:rPr lang="en-US" sz="2000" b="0" i="0" dirty="0">
                <a:solidFill>
                  <a:srgbClr val="000000"/>
                </a:solidFill>
                <a:effectLst/>
                <a:latin typeface="inter-regular"/>
              </a:rPr>
              <a:t> when the </a:t>
            </a:r>
            <a:r>
              <a:rPr lang="en-US" sz="2000" b="0" i="0" dirty="0" err="1">
                <a:solidFill>
                  <a:srgbClr val="000000"/>
                </a:solidFill>
                <a:effectLst/>
                <a:latin typeface="inter-regular"/>
              </a:rPr>
              <a:t>startIndex</a:t>
            </a:r>
            <a:r>
              <a:rPr lang="en-US" sz="2000" b="0" i="0" dirty="0">
                <a:solidFill>
                  <a:srgbClr val="000000"/>
                </a:solidFill>
                <a:effectLst/>
                <a:latin typeface="inter-regular"/>
              </a:rPr>
              <a:t> is larger than the length of String or less than zero.</a:t>
            </a:r>
          </a:p>
          <a:p>
            <a:pPr>
              <a:buFont typeface="+mj-lt"/>
              <a:buAutoNum type="arabicPeriod"/>
            </a:pPr>
            <a:r>
              <a:rPr lang="en-US" sz="2000" b="1" i="0" dirty="0">
                <a:solidFill>
                  <a:srgbClr val="000000"/>
                </a:solidFill>
                <a:effectLst/>
                <a:latin typeface="inter-bold"/>
              </a:rPr>
              <a:t>public String substring(int </a:t>
            </a:r>
            <a:r>
              <a:rPr lang="en-US" sz="2000" b="1" i="0" dirty="0" err="1">
                <a:solidFill>
                  <a:srgbClr val="000000"/>
                </a:solidFill>
                <a:effectLst/>
                <a:latin typeface="inter-bold"/>
              </a:rPr>
              <a:t>startIndex</a:t>
            </a:r>
            <a:r>
              <a:rPr lang="en-US" sz="2000" b="1" i="0" dirty="0">
                <a:solidFill>
                  <a:srgbClr val="000000"/>
                </a:solidFill>
                <a:effectLst/>
                <a:latin typeface="inter-bold"/>
              </a:rPr>
              <a:t>, int </a:t>
            </a:r>
            <a:r>
              <a:rPr lang="en-US" sz="2000" b="1" i="0" dirty="0" err="1">
                <a:solidFill>
                  <a:srgbClr val="000000"/>
                </a:solidFill>
                <a:effectLst/>
                <a:latin typeface="inter-bold"/>
              </a:rPr>
              <a:t>endIndex</a:t>
            </a:r>
            <a:r>
              <a:rPr lang="en-US" sz="2000" b="1" i="0" dirty="0">
                <a:solidFill>
                  <a:srgbClr val="000000"/>
                </a:solidFill>
                <a:effectLst/>
                <a:latin typeface="inter-bold"/>
              </a:rPr>
              <a:t>):</a:t>
            </a:r>
            <a:br>
              <a:rPr lang="en-US" sz="2000" b="0" i="0" dirty="0">
                <a:solidFill>
                  <a:srgbClr val="000000"/>
                </a:solidFill>
                <a:effectLst/>
                <a:latin typeface="inter-regular"/>
              </a:rPr>
            </a:br>
            <a:r>
              <a:rPr lang="en-US" sz="2000" b="0" i="0" dirty="0">
                <a:solidFill>
                  <a:srgbClr val="000000"/>
                </a:solidFill>
                <a:effectLst/>
                <a:latin typeface="inter-regular"/>
              </a:rPr>
              <a:t>This method returns new String object containing the substring of the given string from specified </a:t>
            </a:r>
            <a:r>
              <a:rPr lang="en-US" sz="2000" b="0" i="0" dirty="0" err="1">
                <a:solidFill>
                  <a:srgbClr val="000000"/>
                </a:solidFill>
                <a:effectLst/>
                <a:latin typeface="inter-regular"/>
              </a:rPr>
              <a:t>startIndex</a:t>
            </a:r>
            <a:r>
              <a:rPr lang="en-US" sz="2000" b="0" i="0" dirty="0">
                <a:solidFill>
                  <a:srgbClr val="000000"/>
                </a:solidFill>
                <a:effectLst/>
                <a:latin typeface="inter-regular"/>
              </a:rPr>
              <a:t> to </a:t>
            </a:r>
            <a:r>
              <a:rPr lang="en-US" sz="2000" b="0" i="0" dirty="0" err="1">
                <a:solidFill>
                  <a:srgbClr val="000000"/>
                </a:solidFill>
                <a:effectLst/>
                <a:latin typeface="inter-regular"/>
              </a:rPr>
              <a:t>endIndex</a:t>
            </a:r>
            <a:r>
              <a:rPr lang="en-US" sz="2000" b="0" i="0" dirty="0">
                <a:solidFill>
                  <a:srgbClr val="000000"/>
                </a:solidFill>
                <a:effectLst/>
                <a:latin typeface="inter-regular"/>
              </a:rPr>
              <a:t>. The method throws an </a:t>
            </a:r>
            <a:r>
              <a:rPr lang="en-US" sz="2000" b="0" i="0" dirty="0" err="1">
                <a:solidFill>
                  <a:srgbClr val="000000"/>
                </a:solidFill>
                <a:effectLst/>
                <a:latin typeface="inter-regular"/>
              </a:rPr>
              <a:t>IndexOutOfBoundException</a:t>
            </a:r>
            <a:r>
              <a:rPr lang="en-US" sz="2000" b="0" i="0" dirty="0">
                <a:solidFill>
                  <a:srgbClr val="000000"/>
                </a:solidFill>
                <a:effectLst/>
                <a:latin typeface="inter-regular"/>
              </a:rPr>
              <a:t> when the </a:t>
            </a:r>
            <a:r>
              <a:rPr lang="en-US" sz="2000" b="0" i="0" dirty="0" err="1">
                <a:solidFill>
                  <a:srgbClr val="000000"/>
                </a:solidFill>
                <a:effectLst/>
                <a:latin typeface="inter-regular"/>
              </a:rPr>
              <a:t>startIndex</a:t>
            </a:r>
            <a:r>
              <a:rPr lang="en-US" sz="2000" b="0" i="0" dirty="0">
                <a:solidFill>
                  <a:srgbClr val="000000"/>
                </a:solidFill>
                <a:effectLst/>
                <a:latin typeface="inter-regular"/>
              </a:rPr>
              <a:t> is less than zero or </a:t>
            </a:r>
            <a:r>
              <a:rPr lang="en-US" sz="2000" b="0" i="0" dirty="0" err="1">
                <a:solidFill>
                  <a:srgbClr val="000000"/>
                </a:solidFill>
                <a:effectLst/>
                <a:latin typeface="inter-regular"/>
              </a:rPr>
              <a:t>startIndex</a:t>
            </a:r>
            <a:r>
              <a:rPr lang="en-US" sz="2000" b="0" i="0" dirty="0">
                <a:solidFill>
                  <a:srgbClr val="000000"/>
                </a:solidFill>
                <a:effectLst/>
                <a:latin typeface="inter-regular"/>
              </a:rPr>
              <a:t> is greater than </a:t>
            </a:r>
            <a:r>
              <a:rPr lang="en-US" sz="2000" b="0" i="0" dirty="0" err="1">
                <a:solidFill>
                  <a:srgbClr val="000000"/>
                </a:solidFill>
                <a:effectLst/>
                <a:latin typeface="inter-regular"/>
              </a:rPr>
              <a:t>endIndex</a:t>
            </a:r>
            <a:r>
              <a:rPr lang="en-US" sz="2000" b="0" i="0" dirty="0">
                <a:solidFill>
                  <a:srgbClr val="000000"/>
                </a:solidFill>
                <a:effectLst/>
                <a:latin typeface="inter-regular"/>
              </a:rPr>
              <a:t> or </a:t>
            </a:r>
            <a:r>
              <a:rPr lang="en-US" sz="2000" b="0" i="0" dirty="0" err="1">
                <a:solidFill>
                  <a:srgbClr val="000000"/>
                </a:solidFill>
                <a:effectLst/>
                <a:latin typeface="inter-regular"/>
              </a:rPr>
              <a:t>endIndex</a:t>
            </a:r>
            <a:r>
              <a:rPr lang="en-US" sz="2000" b="0" i="0" dirty="0">
                <a:solidFill>
                  <a:srgbClr val="000000"/>
                </a:solidFill>
                <a:effectLst/>
                <a:latin typeface="inter-regular"/>
              </a:rPr>
              <a:t> is greater than length of String.</a:t>
            </a:r>
          </a:p>
          <a:p>
            <a:endParaRPr lang="en-IN" sz="2000" dirty="0"/>
          </a:p>
        </p:txBody>
      </p:sp>
    </p:spTree>
    <p:extLst>
      <p:ext uri="{BB962C8B-B14F-4D97-AF65-F5344CB8AC3E}">
        <p14:creationId xmlns:p14="http://schemas.microsoft.com/office/powerpoint/2010/main" val="37837766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7106-742D-439E-B040-EB93BD65B780}"/>
              </a:ext>
            </a:extLst>
          </p:cNvPr>
          <p:cNvSpPr>
            <a:spLocks noGrp="1"/>
          </p:cNvSpPr>
          <p:nvPr>
            <p:ph type="title"/>
          </p:nvPr>
        </p:nvSpPr>
        <p:spPr/>
        <p:txBody>
          <a:bodyPr/>
          <a:lstStyle/>
          <a:p>
            <a:r>
              <a:rPr lang="en-IN" b="0" i="0" dirty="0">
                <a:solidFill>
                  <a:srgbClr val="610B4B"/>
                </a:solidFill>
                <a:effectLst/>
                <a:latin typeface="erdana"/>
              </a:rPr>
              <a:t>Using </a:t>
            </a:r>
            <a:r>
              <a:rPr lang="en-IN" b="0" i="0" dirty="0" err="1">
                <a:solidFill>
                  <a:srgbClr val="610B4B"/>
                </a:solidFill>
                <a:effectLst/>
                <a:latin typeface="erdana"/>
              </a:rPr>
              <a:t>String.split</a:t>
            </a:r>
            <a:r>
              <a:rPr lang="en-IN" b="0" i="0" dirty="0">
                <a:solidFill>
                  <a:srgbClr val="610B4B"/>
                </a:solidFill>
                <a:effectLst/>
                <a:latin typeface="erdana"/>
              </a:rPr>
              <a:t>() method:</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6781E564-8A0B-46FA-A66D-9C9273EB6950}"/>
              </a:ext>
            </a:extLst>
          </p:cNvPr>
          <p:cNvSpPr>
            <a:spLocks noGrp="1"/>
          </p:cNvSpPr>
          <p:nvPr>
            <p:ph sz="half" idx="1"/>
          </p:nvPr>
        </p:nvSpPr>
        <p:spPr/>
        <p:txBody>
          <a:bodyPr>
            <a:normAutofit fontScale="77500" lnSpcReduction="20000"/>
          </a:bodyPr>
          <a:lstStyle/>
          <a:p>
            <a:pPr marL="0" indent="0">
              <a:buNone/>
            </a:pPr>
            <a:r>
              <a:rPr lang="en-US" dirty="0"/>
              <a:t>The split() method of String class can be used to extract a substring from a sentence. It accepts arguments in the form of a regular expression.</a:t>
            </a:r>
          </a:p>
          <a:p>
            <a:pPr marL="0" indent="0">
              <a:buNone/>
            </a:pPr>
            <a:endParaRPr lang="en-US" dirty="0"/>
          </a:p>
          <a:p>
            <a:pPr marL="0" indent="0">
              <a:buNone/>
            </a:pPr>
            <a:r>
              <a:rPr lang="en-US" dirty="0"/>
              <a:t>Output:</a:t>
            </a:r>
          </a:p>
          <a:p>
            <a:pPr marL="0" indent="0">
              <a:buNone/>
            </a:pPr>
            <a:endParaRPr lang="en-US" dirty="0"/>
          </a:p>
          <a:p>
            <a:pPr marL="0" indent="0">
              <a:buNone/>
            </a:pPr>
            <a:r>
              <a:rPr lang="en-US" dirty="0"/>
              <a:t>Hello,</a:t>
            </a:r>
          </a:p>
          <a:p>
            <a:pPr marL="0" indent="0">
              <a:buNone/>
            </a:pPr>
            <a:r>
              <a:rPr lang="en-US" dirty="0"/>
              <a:t>My</a:t>
            </a:r>
          </a:p>
          <a:p>
            <a:pPr marL="0" indent="0">
              <a:buNone/>
            </a:pPr>
            <a:r>
              <a:rPr lang="en-US" dirty="0"/>
              <a:t>name</a:t>
            </a:r>
          </a:p>
          <a:p>
            <a:pPr marL="0" indent="0">
              <a:buNone/>
            </a:pPr>
            <a:r>
              <a:rPr lang="en-US" dirty="0"/>
              <a:t>is</a:t>
            </a:r>
          </a:p>
          <a:p>
            <a:pPr marL="0" indent="0">
              <a:buNone/>
            </a:pPr>
            <a:r>
              <a:rPr lang="en-US" dirty="0" err="1"/>
              <a:t>Sachin</a:t>
            </a:r>
            <a:endParaRPr lang="en-IN" dirty="0"/>
          </a:p>
        </p:txBody>
      </p:sp>
      <p:sp>
        <p:nvSpPr>
          <p:cNvPr id="4" name="Content Placeholder 3">
            <a:extLst>
              <a:ext uri="{FF2B5EF4-FFF2-40B4-BE49-F238E27FC236}">
                <a16:creationId xmlns:a16="http://schemas.microsoft.com/office/drawing/2014/main" id="{C23B2F04-5B91-4F77-9AE5-D1E48EAFB81F}"/>
              </a:ext>
            </a:extLst>
          </p:cNvPr>
          <p:cNvSpPr>
            <a:spLocks noGrp="1"/>
          </p:cNvSpPr>
          <p:nvPr>
            <p:ph sz="half" idx="2"/>
          </p:nvPr>
        </p:nvSpPr>
        <p:spPr>
          <a:xfrm>
            <a:off x="6019801" y="1205948"/>
            <a:ext cx="5946912" cy="5433391"/>
          </a:xfrm>
        </p:spPr>
        <p:txBody>
          <a:bodyPr>
            <a:normAutofit fontScale="77500" lnSpcReduction="20000"/>
          </a:bodyPr>
          <a:lstStyle/>
          <a:p>
            <a:pPr marL="0" indent="0" algn="just">
              <a:buNone/>
            </a:pPr>
            <a:r>
              <a:rPr lang="en-IN" sz="2400" dirty="0"/>
              <a:t>import </a:t>
            </a:r>
            <a:r>
              <a:rPr lang="en-IN" sz="2400" dirty="0" err="1"/>
              <a:t>java.util</a:t>
            </a:r>
            <a:r>
              <a:rPr lang="en-IN" sz="2400" dirty="0"/>
              <a:t>.*;  </a:t>
            </a:r>
          </a:p>
          <a:p>
            <a:pPr marL="0" indent="0" algn="just">
              <a:buNone/>
            </a:pPr>
            <a:r>
              <a:rPr lang="en-IN" sz="2400" dirty="0"/>
              <a:t>  </a:t>
            </a:r>
          </a:p>
          <a:p>
            <a:pPr marL="0" indent="0" algn="just">
              <a:buNone/>
            </a:pPr>
            <a:r>
              <a:rPr lang="en-IN" sz="2400" dirty="0"/>
              <a:t>public class TestSubstring2  </a:t>
            </a:r>
          </a:p>
          <a:p>
            <a:pPr marL="0" indent="0" algn="just">
              <a:buNone/>
            </a:pPr>
            <a:r>
              <a:rPr lang="en-IN" sz="2400" dirty="0"/>
              <a:t>{    </a:t>
            </a:r>
          </a:p>
          <a:p>
            <a:pPr marL="0" indent="0" algn="just">
              <a:buNone/>
            </a:pPr>
            <a:r>
              <a:rPr lang="en-IN" sz="2400" dirty="0"/>
              <a:t>    /* Driver Code */  </a:t>
            </a:r>
          </a:p>
          <a:p>
            <a:pPr marL="0" indent="0" algn="just">
              <a:buNone/>
            </a:pPr>
            <a:r>
              <a:rPr lang="en-IN" sz="2400" dirty="0"/>
              <a:t>    public static void main(String </a:t>
            </a:r>
            <a:r>
              <a:rPr lang="en-IN" sz="2400" dirty="0" err="1"/>
              <a:t>args</a:t>
            </a:r>
            <a:r>
              <a:rPr lang="en-IN" sz="2400" dirty="0"/>
              <a:t>[])  </a:t>
            </a:r>
          </a:p>
          <a:p>
            <a:pPr marL="0" indent="0" algn="just">
              <a:buNone/>
            </a:pPr>
            <a:r>
              <a:rPr lang="en-IN" sz="2400" dirty="0"/>
              <a:t>    {    </a:t>
            </a:r>
          </a:p>
          <a:p>
            <a:pPr marL="0" indent="0" algn="just">
              <a:buNone/>
            </a:pPr>
            <a:r>
              <a:rPr lang="en-IN" sz="2400" dirty="0"/>
              <a:t>        String text= new String("Hello, My name is Sachin");  </a:t>
            </a:r>
          </a:p>
          <a:p>
            <a:pPr marL="0" indent="0" algn="just">
              <a:buNone/>
            </a:pPr>
            <a:r>
              <a:rPr lang="en-IN" sz="2400" dirty="0"/>
              <a:t>        /* Splits the sentence by the </a:t>
            </a:r>
            <a:r>
              <a:rPr lang="en-IN" sz="2400" dirty="0" err="1"/>
              <a:t>delimeter</a:t>
            </a:r>
            <a:r>
              <a:rPr lang="en-IN" sz="2400" dirty="0"/>
              <a:t> passed as an argument */  </a:t>
            </a:r>
          </a:p>
          <a:p>
            <a:pPr marL="0" indent="0" algn="just">
              <a:buNone/>
            </a:pPr>
            <a:r>
              <a:rPr lang="en-IN" sz="2400" dirty="0"/>
              <a:t>        String[] sentences = </a:t>
            </a:r>
            <a:r>
              <a:rPr lang="en-IN" sz="2400" dirty="0" err="1"/>
              <a:t>text.split</a:t>
            </a:r>
            <a:r>
              <a:rPr lang="en-IN" sz="2400" dirty="0"/>
              <a:t>("\\s");  </a:t>
            </a:r>
          </a:p>
          <a:p>
            <a:pPr marL="0" indent="0" algn="just">
              <a:buNone/>
            </a:pPr>
            <a:r>
              <a:rPr lang="en-IN" sz="2400" dirty="0"/>
              <a:t>        for(String w:sentences){  </a:t>
            </a:r>
          </a:p>
          <a:p>
            <a:pPr marL="0" indent="0" algn="just">
              <a:buNone/>
            </a:pPr>
            <a:r>
              <a:rPr lang="en-IN" sz="2400" dirty="0" err="1"/>
              <a:t>System.out.println</a:t>
            </a:r>
            <a:r>
              <a:rPr lang="en-IN" sz="2400" dirty="0"/>
              <a:t>(w);  </a:t>
            </a:r>
          </a:p>
          <a:p>
            <a:pPr marL="0" indent="0" algn="just">
              <a:buNone/>
            </a:pPr>
            <a:r>
              <a:rPr lang="en-IN" sz="2400" dirty="0"/>
              <a:t>    }  </a:t>
            </a:r>
          </a:p>
          <a:p>
            <a:pPr marL="0" indent="0" algn="just">
              <a:buNone/>
            </a:pPr>
            <a:r>
              <a:rPr lang="en-IN" sz="2400" dirty="0"/>
              <a:t>}   </a:t>
            </a:r>
          </a:p>
          <a:p>
            <a:pPr marL="0" indent="0" algn="just">
              <a:buNone/>
            </a:pPr>
            <a:r>
              <a:rPr lang="en-IN" sz="2400" dirty="0"/>
              <a:t>}   </a:t>
            </a:r>
          </a:p>
        </p:txBody>
      </p:sp>
    </p:spTree>
    <p:extLst>
      <p:ext uri="{BB962C8B-B14F-4D97-AF65-F5344CB8AC3E}">
        <p14:creationId xmlns:p14="http://schemas.microsoft.com/office/powerpoint/2010/main" val="22770076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7B3BB9-2BCB-4806-B879-F91914D4765E}"/>
              </a:ext>
            </a:extLst>
          </p:cNvPr>
          <p:cNvSpPr>
            <a:spLocks noGrp="1"/>
          </p:cNvSpPr>
          <p:nvPr>
            <p:ph type="title"/>
          </p:nvPr>
        </p:nvSpPr>
        <p:spPr/>
        <p:txBody>
          <a:bodyPr>
            <a:noAutofit/>
          </a:bodyPr>
          <a:lstStyle/>
          <a:p>
            <a:r>
              <a:rPr lang="en-IN" sz="3200" b="0" i="0" dirty="0">
                <a:solidFill>
                  <a:srgbClr val="610B38"/>
                </a:solidFill>
                <a:effectLst/>
                <a:latin typeface="erdana"/>
              </a:rPr>
              <a:t>Java String Class Methods</a:t>
            </a:r>
            <a:br>
              <a:rPr lang="en-IN" sz="3200" b="0" i="0" dirty="0">
                <a:solidFill>
                  <a:srgbClr val="610B38"/>
                </a:solidFill>
                <a:effectLst/>
                <a:latin typeface="erdana"/>
              </a:rPr>
            </a:br>
            <a:r>
              <a:rPr lang="en-US" sz="3200" b="0" i="0" dirty="0">
                <a:solidFill>
                  <a:srgbClr val="333333"/>
                </a:solidFill>
                <a:effectLst/>
                <a:latin typeface="inter-regular"/>
              </a:rPr>
              <a:t>The </a:t>
            </a:r>
            <a:r>
              <a:rPr lang="en-US" sz="3200" b="1" i="0" dirty="0" err="1">
                <a:solidFill>
                  <a:srgbClr val="333333"/>
                </a:solidFill>
                <a:effectLst/>
                <a:latin typeface="inter-bold"/>
              </a:rPr>
              <a:t>java.lang.String</a:t>
            </a:r>
            <a:r>
              <a:rPr lang="en-US" sz="3200" b="0" i="0" dirty="0">
                <a:solidFill>
                  <a:srgbClr val="333333"/>
                </a:solidFill>
                <a:effectLst/>
                <a:latin typeface="inter-regular"/>
              </a:rPr>
              <a:t> class provides a lot of built-in methods that are used to manipulate </a:t>
            </a:r>
            <a:r>
              <a:rPr lang="en-US" sz="3200" b="1" i="0" dirty="0">
                <a:solidFill>
                  <a:srgbClr val="333333"/>
                </a:solidFill>
                <a:effectLst/>
                <a:latin typeface="inter-bold"/>
              </a:rPr>
              <a:t>string in Java</a:t>
            </a:r>
            <a:r>
              <a:rPr lang="en-US" sz="3200" b="0" i="0" dirty="0">
                <a:solidFill>
                  <a:srgbClr val="333333"/>
                </a:solidFill>
                <a:effectLst/>
                <a:latin typeface="inter-regular"/>
              </a:rPr>
              <a:t>.</a:t>
            </a:r>
            <a:endParaRPr lang="en-IN" sz="3200" dirty="0"/>
          </a:p>
        </p:txBody>
      </p:sp>
      <p:sp>
        <p:nvSpPr>
          <p:cNvPr id="6" name="Content Placeholder 5">
            <a:extLst>
              <a:ext uri="{FF2B5EF4-FFF2-40B4-BE49-F238E27FC236}">
                <a16:creationId xmlns:a16="http://schemas.microsoft.com/office/drawing/2014/main" id="{B69CD260-0FE4-4969-B603-8E919D35AE6B}"/>
              </a:ext>
            </a:extLst>
          </p:cNvPr>
          <p:cNvSpPr>
            <a:spLocks noGrp="1"/>
          </p:cNvSpPr>
          <p:nvPr>
            <p:ph sz="half" idx="1"/>
          </p:nvPr>
        </p:nvSpPr>
        <p:spPr/>
        <p:txBody>
          <a:bodyPr>
            <a:normAutofit fontScale="77500" lnSpcReduction="20000"/>
          </a:bodyPr>
          <a:lstStyle/>
          <a:p>
            <a:r>
              <a:rPr lang="en-US" b="0" i="0" dirty="0">
                <a:solidFill>
                  <a:srgbClr val="610B4B"/>
                </a:solidFill>
                <a:effectLst/>
                <a:latin typeface="erdana"/>
              </a:rPr>
              <a:t>Java String </a:t>
            </a:r>
            <a:r>
              <a:rPr lang="en-US" b="0" i="0" dirty="0" err="1">
                <a:solidFill>
                  <a:srgbClr val="610B4B"/>
                </a:solidFill>
                <a:effectLst/>
                <a:latin typeface="erdana"/>
              </a:rPr>
              <a:t>toUpperCase</a:t>
            </a:r>
            <a:r>
              <a:rPr lang="en-US" b="0" i="0" dirty="0">
                <a:solidFill>
                  <a:srgbClr val="610B4B"/>
                </a:solidFill>
                <a:effectLst/>
                <a:latin typeface="erdana"/>
              </a:rPr>
              <a:t>() and </a:t>
            </a:r>
            <a:r>
              <a:rPr lang="en-US" b="0" i="0" dirty="0" err="1">
                <a:solidFill>
                  <a:srgbClr val="610B4B"/>
                </a:solidFill>
                <a:effectLst/>
                <a:latin typeface="erdana"/>
              </a:rPr>
              <a:t>toLowerCase</a:t>
            </a:r>
            <a:r>
              <a:rPr lang="en-US" b="0" i="0" dirty="0">
                <a:solidFill>
                  <a:srgbClr val="610B4B"/>
                </a:solidFill>
                <a:effectLst/>
                <a:latin typeface="erdana"/>
              </a:rPr>
              <a:t>() method</a:t>
            </a:r>
          </a:p>
          <a:p>
            <a:endParaRPr lang="en-IN" dirty="0"/>
          </a:p>
          <a:p>
            <a:pPr marL="0" indent="0">
              <a:buNone/>
            </a:pPr>
            <a:r>
              <a:rPr lang="en-IN" dirty="0"/>
              <a:t>Output:</a:t>
            </a:r>
          </a:p>
          <a:p>
            <a:pPr marL="0" indent="0">
              <a:buNone/>
            </a:pPr>
            <a:endParaRPr lang="en-IN" dirty="0"/>
          </a:p>
          <a:p>
            <a:pPr marL="0" indent="0">
              <a:buNone/>
            </a:pPr>
            <a:r>
              <a:rPr lang="en-IN" dirty="0"/>
              <a:t>SACHIN</a:t>
            </a:r>
          </a:p>
          <a:p>
            <a:pPr marL="0" indent="0">
              <a:buNone/>
            </a:pPr>
            <a:r>
              <a:rPr lang="en-IN" dirty="0" err="1"/>
              <a:t>sachin</a:t>
            </a:r>
            <a:endParaRPr lang="en-IN" dirty="0"/>
          </a:p>
          <a:p>
            <a:pPr marL="0" indent="0">
              <a:buNone/>
            </a:pPr>
            <a:r>
              <a:rPr lang="en-IN" dirty="0"/>
              <a:t>Sachin</a:t>
            </a:r>
          </a:p>
        </p:txBody>
      </p:sp>
      <p:sp>
        <p:nvSpPr>
          <p:cNvPr id="7" name="Content Placeholder 6">
            <a:extLst>
              <a:ext uri="{FF2B5EF4-FFF2-40B4-BE49-F238E27FC236}">
                <a16:creationId xmlns:a16="http://schemas.microsoft.com/office/drawing/2014/main" id="{9513A1E1-7795-4EEC-9787-E472E21E71B1}"/>
              </a:ext>
            </a:extLst>
          </p:cNvPr>
          <p:cNvSpPr>
            <a:spLocks noGrp="1"/>
          </p:cNvSpPr>
          <p:nvPr>
            <p:ph sz="half" idx="2"/>
          </p:nvPr>
        </p:nvSpPr>
        <p:spPr/>
        <p:txBody>
          <a:bodyPr>
            <a:normAutofit fontScale="77500" lnSpcReduction="20000"/>
          </a:bodyPr>
          <a:lstStyle/>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Stringoperation1  </a:t>
            </a:r>
          </a:p>
          <a:p>
            <a:pPr marL="0" indent="0" algn="just">
              <a:buNone/>
            </a:pP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String s=</a:t>
            </a:r>
            <a:r>
              <a:rPr lang="en-IN" b="0" i="0" dirty="0">
                <a:solidFill>
                  <a:srgbClr val="0000FF"/>
                </a:solidFill>
                <a:effectLst/>
                <a:latin typeface="inter-regular"/>
              </a:rPr>
              <a:t>"Sachin"</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s.toUpperCase</a:t>
            </a:r>
            <a:r>
              <a:rPr lang="en-IN" b="0" i="0" dirty="0">
                <a:solidFill>
                  <a:srgbClr val="000000"/>
                </a:solidFill>
                <a:effectLst/>
                <a:latin typeface="inter-regular"/>
              </a:rPr>
              <a:t>());</a:t>
            </a:r>
            <a:r>
              <a:rPr lang="en-IN" b="0" i="0" dirty="0">
                <a:solidFill>
                  <a:srgbClr val="008200"/>
                </a:solidFill>
                <a:effectLst/>
                <a:latin typeface="inter-regular"/>
              </a:rPr>
              <a:t>//SACHIN  </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s.toLowerCase</a:t>
            </a:r>
            <a:r>
              <a:rPr lang="en-IN" b="0" i="0" dirty="0">
                <a:solidFill>
                  <a:srgbClr val="000000"/>
                </a:solidFill>
                <a:effectLst/>
                <a:latin typeface="inter-regular"/>
              </a:rPr>
              <a:t>());</a:t>
            </a:r>
            <a:r>
              <a:rPr lang="en-IN" b="0" i="0" dirty="0">
                <a:solidFill>
                  <a:srgbClr val="008200"/>
                </a:solidFill>
                <a:effectLst/>
                <a:latin typeface="inter-regular"/>
              </a:rPr>
              <a:t>//</a:t>
            </a:r>
            <a:r>
              <a:rPr lang="en-IN" b="0" i="0" dirty="0" err="1">
                <a:solidFill>
                  <a:srgbClr val="008200"/>
                </a:solidFill>
                <a:effectLst/>
                <a:latin typeface="inter-regular"/>
              </a:rPr>
              <a:t>sachin</a:t>
            </a:r>
            <a:r>
              <a:rPr lang="en-IN" b="0" i="0" dirty="0">
                <a:solidFill>
                  <a:srgbClr val="008200"/>
                </a:solidFill>
                <a:effectLst/>
                <a:latin typeface="inter-regular"/>
              </a:rPr>
              <a:t>  </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System.out.println</a:t>
            </a:r>
            <a:r>
              <a:rPr lang="en-IN" b="0" i="0" dirty="0">
                <a:solidFill>
                  <a:srgbClr val="000000"/>
                </a:solidFill>
                <a:effectLst/>
                <a:latin typeface="inter-regular"/>
              </a:rPr>
              <a:t>(s);</a:t>
            </a:r>
            <a:r>
              <a:rPr lang="en-IN" b="0" i="0" dirty="0">
                <a:solidFill>
                  <a:srgbClr val="008200"/>
                </a:solidFill>
                <a:effectLst/>
                <a:latin typeface="inter-regular"/>
              </a:rPr>
              <a:t>//Sachin(no change in original)  </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41355074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812BD3-EB3A-4E14-B3AD-FE7079733B3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01DDF0-2341-4BA2-B45E-EA35A21F2D52}"/>
              </a:ext>
            </a:extLst>
          </p:cNvPr>
          <p:cNvSpPr>
            <a:spLocks noGrp="1"/>
          </p:cNvSpPr>
          <p:nvPr>
            <p:ph idx="1"/>
          </p:nvPr>
        </p:nvSpPr>
        <p:spPr/>
        <p:txBody>
          <a:bodyPr>
            <a:normAutofit fontScale="55000" lnSpcReduction="20000"/>
          </a:bodyPr>
          <a:lstStyle/>
          <a:p>
            <a:pPr marL="0" indent="0" algn="just">
              <a:buNone/>
            </a:pPr>
            <a:r>
              <a:rPr lang="en-IN" b="0" i="0" dirty="0">
                <a:solidFill>
                  <a:srgbClr val="610B4B"/>
                </a:solidFill>
                <a:effectLst/>
                <a:latin typeface="erdana"/>
              </a:rPr>
              <a:t>Java String trim() method</a:t>
            </a:r>
          </a:p>
          <a:p>
            <a:pPr marL="0" indent="0" algn="just">
              <a:buNone/>
            </a:pPr>
            <a:r>
              <a:rPr lang="en-IN" b="0" i="0" dirty="0">
                <a:solidFill>
                  <a:srgbClr val="333333"/>
                </a:solidFill>
                <a:effectLst/>
                <a:latin typeface="inter-regular"/>
              </a:rPr>
              <a:t>The String class trim() method eliminates white spaces before and after the String.</a:t>
            </a:r>
          </a:p>
          <a:p>
            <a:pPr marL="0" indent="0" algn="just">
              <a:buNone/>
            </a:pPr>
            <a:r>
              <a:rPr lang="en-IN" b="1" i="0" dirty="0">
                <a:solidFill>
                  <a:srgbClr val="333333"/>
                </a:solidFill>
                <a:effectLst/>
                <a:latin typeface="inter-bold"/>
              </a:rPr>
              <a:t>Stringoperation2.java</a:t>
            </a:r>
            <a:endParaRPr lang="en-IN" b="0" i="0" dirty="0">
              <a:solidFill>
                <a:srgbClr val="333333"/>
              </a:solidFill>
              <a:effectLst/>
              <a:latin typeface="inter-regular"/>
            </a:endParaRPr>
          </a:p>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Stringoperation2  </a:t>
            </a:r>
          </a:p>
          <a:p>
            <a:pPr marL="0" indent="0" algn="just">
              <a:buNone/>
            </a:pP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String s=</a:t>
            </a:r>
            <a:r>
              <a:rPr lang="en-IN" b="0" i="0" dirty="0">
                <a:solidFill>
                  <a:srgbClr val="0000FF"/>
                </a:solidFill>
                <a:effectLst/>
                <a:latin typeface="inter-regular"/>
              </a:rPr>
              <a:t>"  Sachin  "</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System.out.println</a:t>
            </a:r>
            <a:r>
              <a:rPr lang="en-IN" b="0" i="0" dirty="0">
                <a:solidFill>
                  <a:srgbClr val="000000"/>
                </a:solidFill>
                <a:effectLst/>
                <a:latin typeface="inter-regular"/>
              </a:rPr>
              <a:t>(s);</a:t>
            </a:r>
            <a:r>
              <a:rPr lang="en-IN" b="0" i="0" dirty="0">
                <a:solidFill>
                  <a:srgbClr val="008200"/>
                </a:solidFill>
                <a:effectLst/>
                <a:latin typeface="inter-regular"/>
              </a:rPr>
              <a:t>//  Sachin    </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s.trim</a:t>
            </a:r>
            <a:r>
              <a:rPr lang="en-IN" b="0" i="0" dirty="0">
                <a:solidFill>
                  <a:srgbClr val="000000"/>
                </a:solidFill>
                <a:effectLst/>
                <a:latin typeface="inter-regular"/>
              </a:rPr>
              <a:t>());</a:t>
            </a:r>
            <a:r>
              <a:rPr lang="en-IN" b="0" i="0" dirty="0">
                <a:solidFill>
                  <a:srgbClr val="008200"/>
                </a:solidFill>
                <a:effectLst/>
                <a:latin typeface="inter-regular"/>
              </a:rPr>
              <a:t>//Sachin  </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Output:</a:t>
            </a:r>
          </a:p>
          <a:p>
            <a:pPr marL="0" indent="0" algn="just">
              <a:buNone/>
            </a:pPr>
            <a:endParaRPr lang="en-IN" b="0" i="0" dirty="0">
              <a:solidFill>
                <a:srgbClr val="000000"/>
              </a:solidFill>
              <a:effectLst/>
              <a:latin typeface="inter-regular"/>
            </a:endParaRPr>
          </a:p>
          <a:p>
            <a:pPr marL="0" indent="0" algn="just">
              <a:buNone/>
            </a:pPr>
            <a:r>
              <a:rPr lang="en-IN" b="0" i="0" dirty="0">
                <a:solidFill>
                  <a:srgbClr val="000000"/>
                </a:solidFill>
                <a:effectLst/>
                <a:latin typeface="inter-regular"/>
              </a:rPr>
              <a:t>Sachin  </a:t>
            </a:r>
          </a:p>
          <a:p>
            <a:pPr marL="0" indent="0" algn="just">
              <a:buNone/>
            </a:pPr>
            <a:r>
              <a:rPr lang="en-IN" b="0" i="0" dirty="0">
                <a:solidFill>
                  <a:srgbClr val="000000"/>
                </a:solidFill>
                <a:effectLst/>
                <a:latin typeface="inter-regular"/>
              </a:rPr>
              <a:t>Sachin</a:t>
            </a:r>
          </a:p>
          <a:p>
            <a:pPr marL="0" indent="0">
              <a:buNone/>
            </a:pPr>
            <a:endParaRPr lang="en-IN" dirty="0"/>
          </a:p>
        </p:txBody>
      </p:sp>
    </p:spTree>
    <p:extLst>
      <p:ext uri="{BB962C8B-B14F-4D97-AF65-F5344CB8AC3E}">
        <p14:creationId xmlns:p14="http://schemas.microsoft.com/office/powerpoint/2010/main" val="36100410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53BEC-22FB-4401-8E8D-705D11B44773}"/>
              </a:ext>
            </a:extLst>
          </p:cNvPr>
          <p:cNvSpPr>
            <a:spLocks noGrp="1"/>
          </p:cNvSpPr>
          <p:nvPr>
            <p:ph type="title"/>
          </p:nvPr>
        </p:nvSpPr>
        <p:spPr>
          <a:xfrm>
            <a:off x="159026" y="365125"/>
            <a:ext cx="11741426" cy="1325563"/>
          </a:xfrm>
        </p:spPr>
        <p:txBody>
          <a:bodyPr>
            <a:noAutofit/>
          </a:bodyPr>
          <a:lstStyle/>
          <a:p>
            <a:r>
              <a:rPr lang="en-US" sz="2400" dirty="0"/>
              <a:t>Java String </a:t>
            </a:r>
            <a:r>
              <a:rPr lang="en-US" sz="2400" dirty="0" err="1"/>
              <a:t>startsWith</a:t>
            </a:r>
            <a:r>
              <a:rPr lang="en-US" sz="2400" dirty="0"/>
              <a:t>() and </a:t>
            </a:r>
            <a:r>
              <a:rPr lang="en-US" sz="2400" dirty="0" err="1"/>
              <a:t>endsWith</a:t>
            </a:r>
            <a:r>
              <a:rPr lang="en-US" sz="2400" dirty="0"/>
              <a:t>() method</a:t>
            </a:r>
            <a:br>
              <a:rPr lang="en-US" sz="2400" dirty="0"/>
            </a:br>
            <a:r>
              <a:rPr lang="en-US" sz="2400" dirty="0"/>
              <a:t>The method </a:t>
            </a:r>
            <a:r>
              <a:rPr lang="en-US" sz="2400" dirty="0" err="1"/>
              <a:t>startsWith</a:t>
            </a:r>
            <a:r>
              <a:rPr lang="en-US" sz="2400" dirty="0"/>
              <a:t>() checks whether the String starts with the letters passed as arguments and </a:t>
            </a:r>
            <a:r>
              <a:rPr lang="en-US" sz="2400" dirty="0" err="1"/>
              <a:t>endsWith</a:t>
            </a:r>
            <a:r>
              <a:rPr lang="en-US" sz="2400" dirty="0"/>
              <a:t>() method checks whether the String ends with the letters passed as arguments.</a:t>
            </a:r>
            <a:endParaRPr lang="en-IN" sz="2400" dirty="0"/>
          </a:p>
        </p:txBody>
      </p:sp>
      <p:sp>
        <p:nvSpPr>
          <p:cNvPr id="3" name="Content Placeholder 2">
            <a:extLst>
              <a:ext uri="{FF2B5EF4-FFF2-40B4-BE49-F238E27FC236}">
                <a16:creationId xmlns:a16="http://schemas.microsoft.com/office/drawing/2014/main" id="{C2C7C2A2-4B86-45E1-9BD2-9463DF08B8B7}"/>
              </a:ext>
            </a:extLst>
          </p:cNvPr>
          <p:cNvSpPr>
            <a:spLocks noGrp="1"/>
          </p:cNvSpPr>
          <p:nvPr>
            <p:ph idx="1"/>
          </p:nvPr>
        </p:nvSpPr>
        <p:spPr/>
        <p:txBody>
          <a:bodyPr>
            <a:normAutofit fontScale="85000" lnSpcReduction="20000"/>
          </a:bodyPr>
          <a:lstStyle/>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Stringoperation3  </a:t>
            </a:r>
          </a:p>
          <a:p>
            <a:pPr marL="0" indent="0" algn="just">
              <a:buNone/>
            </a:pP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String s=</a:t>
            </a:r>
            <a:r>
              <a:rPr lang="en-IN" b="0" i="0" dirty="0">
                <a:solidFill>
                  <a:srgbClr val="0000FF"/>
                </a:solidFill>
                <a:effectLst/>
                <a:latin typeface="inter-regular"/>
              </a:rPr>
              <a:t>"Sachin"</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s.startsWith</a:t>
            </a:r>
            <a:r>
              <a:rPr lang="en-IN" b="0" i="0" dirty="0">
                <a:solidFill>
                  <a:srgbClr val="000000"/>
                </a:solidFill>
                <a:effectLst/>
                <a:latin typeface="inter-regular"/>
              </a:rPr>
              <a:t>(</a:t>
            </a:r>
            <a:r>
              <a:rPr lang="en-IN" b="0" i="0" dirty="0">
                <a:solidFill>
                  <a:srgbClr val="0000FF"/>
                </a:solidFill>
                <a:effectLst/>
                <a:latin typeface="inter-regular"/>
              </a:rPr>
              <a:t>"Sa"</a:t>
            </a:r>
            <a:r>
              <a:rPr lang="en-IN" b="0" i="0" dirty="0">
                <a:solidFill>
                  <a:srgbClr val="000000"/>
                </a:solidFill>
                <a:effectLst/>
                <a:latin typeface="inter-regular"/>
              </a:rPr>
              <a:t>));</a:t>
            </a:r>
            <a:r>
              <a:rPr lang="en-IN" b="0" i="0" dirty="0">
                <a:solidFill>
                  <a:srgbClr val="008200"/>
                </a:solidFill>
                <a:effectLst/>
                <a:latin typeface="inter-regular"/>
              </a:rPr>
              <a:t>//true  </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s.endsWith</a:t>
            </a:r>
            <a:r>
              <a:rPr lang="en-IN" b="0" i="0" dirty="0">
                <a:solidFill>
                  <a:srgbClr val="000000"/>
                </a:solidFill>
                <a:effectLst/>
                <a:latin typeface="inter-regular"/>
              </a:rPr>
              <a:t>(</a:t>
            </a:r>
            <a:r>
              <a:rPr lang="en-IN" b="0" i="0" dirty="0">
                <a:solidFill>
                  <a:srgbClr val="0000FF"/>
                </a:solidFill>
                <a:effectLst/>
                <a:latin typeface="inter-regular"/>
              </a:rPr>
              <a:t>"n"</a:t>
            </a:r>
            <a:r>
              <a:rPr lang="en-IN" b="0" i="0" dirty="0">
                <a:solidFill>
                  <a:srgbClr val="000000"/>
                </a:solidFill>
                <a:effectLst/>
                <a:latin typeface="inter-regular"/>
              </a:rPr>
              <a:t>));</a:t>
            </a:r>
            <a:r>
              <a:rPr lang="en-IN" b="0" i="0" dirty="0">
                <a:solidFill>
                  <a:srgbClr val="008200"/>
                </a:solidFill>
                <a:effectLst/>
                <a:latin typeface="inter-regular"/>
              </a:rPr>
              <a:t>//true  </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true</a:t>
            </a:r>
          </a:p>
          <a:p>
            <a:pPr marL="0" indent="0" algn="just">
              <a:buNone/>
            </a:pPr>
            <a:r>
              <a:rPr lang="en-IN" b="0" i="0" dirty="0">
                <a:solidFill>
                  <a:srgbClr val="000000"/>
                </a:solidFill>
                <a:effectLst/>
                <a:latin typeface="inter-regular"/>
              </a:rPr>
              <a:t>true</a:t>
            </a:r>
          </a:p>
          <a:p>
            <a:pPr marL="0" indent="0">
              <a:buNone/>
            </a:pPr>
            <a:endParaRPr lang="en-IN" dirty="0"/>
          </a:p>
        </p:txBody>
      </p:sp>
    </p:spTree>
    <p:extLst>
      <p:ext uri="{BB962C8B-B14F-4D97-AF65-F5344CB8AC3E}">
        <p14:creationId xmlns:p14="http://schemas.microsoft.com/office/powerpoint/2010/main" val="12984468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4A05F-2864-4DD0-9CB1-BEC69D8EDAFA}"/>
              </a:ext>
            </a:extLst>
          </p:cNvPr>
          <p:cNvSpPr>
            <a:spLocks noGrp="1"/>
          </p:cNvSpPr>
          <p:nvPr>
            <p:ph type="title"/>
          </p:nvPr>
        </p:nvSpPr>
        <p:spPr/>
        <p:txBody>
          <a:bodyPr>
            <a:noAutofit/>
          </a:bodyPr>
          <a:lstStyle/>
          <a:p>
            <a:r>
              <a:rPr lang="en-US" sz="3200" b="0" i="0" dirty="0">
                <a:solidFill>
                  <a:srgbClr val="610B4B"/>
                </a:solidFill>
                <a:effectLst/>
                <a:latin typeface="erdana"/>
              </a:rPr>
              <a:t>Java String </a:t>
            </a:r>
            <a:r>
              <a:rPr lang="en-US" sz="3200" b="0" i="0" dirty="0" err="1">
                <a:solidFill>
                  <a:srgbClr val="610B4B"/>
                </a:solidFill>
                <a:effectLst/>
                <a:latin typeface="erdana"/>
              </a:rPr>
              <a:t>charAt</a:t>
            </a:r>
            <a:r>
              <a:rPr lang="en-US" sz="3200" b="0" i="0" dirty="0">
                <a:solidFill>
                  <a:srgbClr val="610B4B"/>
                </a:solidFill>
                <a:effectLst/>
                <a:latin typeface="erdana"/>
              </a:rPr>
              <a:t>() Method</a:t>
            </a:r>
            <a:br>
              <a:rPr lang="en-US" sz="3200" b="0" i="0" dirty="0">
                <a:solidFill>
                  <a:srgbClr val="610B4B"/>
                </a:solidFill>
                <a:effectLst/>
                <a:latin typeface="erdana"/>
              </a:rPr>
            </a:br>
            <a:r>
              <a:rPr lang="en-US" sz="3200" b="0" i="0" dirty="0">
                <a:solidFill>
                  <a:srgbClr val="333333"/>
                </a:solidFill>
                <a:effectLst/>
                <a:latin typeface="inter-regular"/>
              </a:rPr>
              <a:t>The String class </a:t>
            </a:r>
            <a:r>
              <a:rPr lang="en-US" sz="3200" b="0" i="0" dirty="0" err="1">
                <a:solidFill>
                  <a:srgbClr val="333333"/>
                </a:solidFill>
                <a:effectLst/>
                <a:latin typeface="inter-regular"/>
              </a:rPr>
              <a:t>charAt</a:t>
            </a:r>
            <a:r>
              <a:rPr lang="en-US" sz="3200" b="0" i="0" dirty="0">
                <a:solidFill>
                  <a:srgbClr val="333333"/>
                </a:solidFill>
                <a:effectLst/>
                <a:latin typeface="inter-regular"/>
              </a:rPr>
              <a:t>() method returns a character at specified index.</a:t>
            </a:r>
            <a:endParaRPr lang="en-IN" sz="3200" dirty="0"/>
          </a:p>
        </p:txBody>
      </p:sp>
      <p:sp>
        <p:nvSpPr>
          <p:cNvPr id="3" name="Content Placeholder 2">
            <a:extLst>
              <a:ext uri="{FF2B5EF4-FFF2-40B4-BE49-F238E27FC236}">
                <a16:creationId xmlns:a16="http://schemas.microsoft.com/office/drawing/2014/main" id="{D6CB5554-8A61-4C85-A47A-C668760B0F36}"/>
              </a:ext>
            </a:extLst>
          </p:cNvPr>
          <p:cNvSpPr>
            <a:spLocks noGrp="1"/>
          </p:cNvSpPr>
          <p:nvPr>
            <p:ph idx="1"/>
          </p:nvPr>
        </p:nvSpPr>
        <p:spPr/>
        <p:txBody>
          <a:bodyPr>
            <a:normAutofit fontScale="62500" lnSpcReduction="20000"/>
          </a:bodyPr>
          <a:lstStyle/>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Stringoperation4  </a:t>
            </a:r>
          </a:p>
          <a:p>
            <a:pPr marL="0" indent="0" algn="just">
              <a:buNone/>
            </a:pP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String s=</a:t>
            </a:r>
            <a:r>
              <a:rPr lang="en-IN" b="0" i="0" dirty="0">
                <a:solidFill>
                  <a:srgbClr val="0000FF"/>
                </a:solidFill>
                <a:effectLst/>
                <a:latin typeface="inter-regular"/>
              </a:rPr>
              <a:t>"Sachin"</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s.charAt</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a:t>
            </a:r>
            <a:r>
              <a:rPr lang="en-IN" b="0" i="0" dirty="0">
                <a:solidFill>
                  <a:srgbClr val="008200"/>
                </a:solidFill>
                <a:effectLst/>
                <a:latin typeface="inter-regular"/>
              </a:rPr>
              <a:t>//S  </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s.charAt</a:t>
            </a:r>
            <a:r>
              <a:rPr lang="en-IN" b="0" i="0" dirty="0">
                <a:solidFill>
                  <a:srgbClr val="000000"/>
                </a:solidFill>
                <a:effectLst/>
                <a:latin typeface="inter-regular"/>
              </a:rPr>
              <a:t>(</a:t>
            </a:r>
            <a:r>
              <a:rPr lang="en-IN" b="0" i="0" dirty="0">
                <a:solidFill>
                  <a:srgbClr val="C00000"/>
                </a:solidFill>
                <a:effectLst/>
                <a:latin typeface="inter-regular"/>
              </a:rPr>
              <a:t>3</a:t>
            </a:r>
            <a:r>
              <a:rPr lang="en-IN" b="0" i="0" dirty="0">
                <a:solidFill>
                  <a:srgbClr val="000000"/>
                </a:solidFill>
                <a:effectLst/>
                <a:latin typeface="inter-regular"/>
              </a:rPr>
              <a:t>));</a:t>
            </a:r>
            <a:r>
              <a:rPr lang="en-IN" b="0" i="0" dirty="0">
                <a:solidFill>
                  <a:srgbClr val="008200"/>
                </a:solidFill>
                <a:effectLst/>
                <a:latin typeface="inter-regular"/>
              </a:rPr>
              <a:t>//h  </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Output:</a:t>
            </a:r>
          </a:p>
          <a:p>
            <a:pPr marL="0" indent="0" algn="just">
              <a:buNone/>
            </a:pPr>
            <a:endParaRPr lang="en-IN" b="0" i="0" dirty="0">
              <a:solidFill>
                <a:srgbClr val="000000"/>
              </a:solidFill>
              <a:effectLst/>
              <a:latin typeface="inter-regular"/>
            </a:endParaRPr>
          </a:p>
          <a:p>
            <a:pPr marL="0" indent="0" algn="just">
              <a:buNone/>
            </a:pPr>
            <a:r>
              <a:rPr lang="en-IN" b="0" i="0" dirty="0">
                <a:solidFill>
                  <a:srgbClr val="000000"/>
                </a:solidFill>
                <a:effectLst/>
                <a:latin typeface="inter-regular"/>
              </a:rPr>
              <a:t>S</a:t>
            </a:r>
          </a:p>
          <a:p>
            <a:pPr marL="0" indent="0" algn="just">
              <a:buNone/>
            </a:pPr>
            <a:r>
              <a:rPr lang="en-IN" b="0" i="0" dirty="0">
                <a:solidFill>
                  <a:srgbClr val="000000"/>
                </a:solidFill>
                <a:effectLst/>
                <a:latin typeface="inter-regular"/>
              </a:rPr>
              <a:t>h</a:t>
            </a:r>
          </a:p>
          <a:p>
            <a:pPr marL="0" indent="0">
              <a:buNone/>
            </a:pPr>
            <a:endParaRPr lang="en-IN" dirty="0"/>
          </a:p>
        </p:txBody>
      </p:sp>
    </p:spTree>
    <p:extLst>
      <p:ext uri="{BB962C8B-B14F-4D97-AF65-F5344CB8AC3E}">
        <p14:creationId xmlns:p14="http://schemas.microsoft.com/office/powerpoint/2010/main" val="6935481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C926-AB41-42C5-8E1C-436048C62F51}"/>
              </a:ext>
            </a:extLst>
          </p:cNvPr>
          <p:cNvSpPr>
            <a:spLocks noGrp="1"/>
          </p:cNvSpPr>
          <p:nvPr>
            <p:ph type="title"/>
          </p:nvPr>
        </p:nvSpPr>
        <p:spPr/>
        <p:txBody>
          <a:bodyPr>
            <a:noAutofit/>
          </a:bodyPr>
          <a:lstStyle/>
          <a:p>
            <a:r>
              <a:rPr lang="en-US" sz="2800" b="0" i="0" dirty="0">
                <a:solidFill>
                  <a:srgbClr val="610B4B"/>
                </a:solidFill>
                <a:effectLst/>
                <a:latin typeface="erdana"/>
              </a:rPr>
              <a:t>Java String length() Method</a:t>
            </a:r>
            <a:br>
              <a:rPr lang="en-US" sz="2800" b="0" i="0" dirty="0">
                <a:solidFill>
                  <a:srgbClr val="610B4B"/>
                </a:solidFill>
                <a:effectLst/>
                <a:latin typeface="erdana"/>
              </a:rPr>
            </a:br>
            <a:r>
              <a:rPr lang="en-US" sz="2800" b="0" i="0" dirty="0">
                <a:solidFill>
                  <a:srgbClr val="333333"/>
                </a:solidFill>
                <a:effectLst/>
                <a:latin typeface="inter-regular"/>
              </a:rPr>
              <a:t>The String class length() method returns length of the specified String.</a:t>
            </a:r>
            <a:br>
              <a:rPr lang="en-US" sz="2800" b="0" i="0" dirty="0">
                <a:solidFill>
                  <a:srgbClr val="333333"/>
                </a:solidFill>
                <a:effectLst/>
                <a:latin typeface="inter-regular"/>
              </a:rPr>
            </a:br>
            <a:endParaRPr lang="en-IN" sz="2800" dirty="0"/>
          </a:p>
        </p:txBody>
      </p:sp>
      <p:sp>
        <p:nvSpPr>
          <p:cNvPr id="3" name="Content Placeholder 2">
            <a:extLst>
              <a:ext uri="{FF2B5EF4-FFF2-40B4-BE49-F238E27FC236}">
                <a16:creationId xmlns:a16="http://schemas.microsoft.com/office/drawing/2014/main" id="{3568D84C-FC4C-45A9-9637-E19C90BAF638}"/>
              </a:ext>
            </a:extLst>
          </p:cNvPr>
          <p:cNvSpPr>
            <a:spLocks noGrp="1"/>
          </p:cNvSpPr>
          <p:nvPr>
            <p:ph idx="1"/>
          </p:nvPr>
        </p:nvSpPr>
        <p:spPr/>
        <p:txBody>
          <a:bodyPr/>
          <a:lstStyle/>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Stringoperation5  </a:t>
            </a:r>
          </a:p>
          <a:p>
            <a:pPr marL="0" indent="0" algn="just">
              <a:buNone/>
            </a:pP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String s=</a:t>
            </a:r>
            <a:r>
              <a:rPr lang="en-IN" b="0" i="0" dirty="0">
                <a:solidFill>
                  <a:srgbClr val="0000FF"/>
                </a:solidFill>
                <a:effectLst/>
                <a:latin typeface="inter-regular"/>
              </a:rPr>
              <a:t>"Sachin"</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s.length</a:t>
            </a:r>
            <a:r>
              <a:rPr lang="en-IN" b="0" i="0" dirty="0">
                <a:solidFill>
                  <a:srgbClr val="000000"/>
                </a:solidFill>
                <a:effectLst/>
                <a:latin typeface="inter-regular"/>
              </a:rPr>
              <a:t>());</a:t>
            </a:r>
            <a:r>
              <a:rPr lang="en-IN" b="0" i="0" dirty="0">
                <a:solidFill>
                  <a:srgbClr val="008200"/>
                </a:solidFill>
                <a:effectLst/>
                <a:latin typeface="inter-regular"/>
              </a:rPr>
              <a:t>//6  </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2582732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2A746-FACC-47E8-9943-E56D9B8670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0BFD0F-4692-4EDE-9485-1A114E3C2535}"/>
              </a:ext>
            </a:extLst>
          </p:cNvPr>
          <p:cNvSpPr>
            <a:spLocks noGrp="1"/>
          </p:cNvSpPr>
          <p:nvPr>
            <p:ph idx="1"/>
          </p:nvPr>
        </p:nvSpPr>
        <p:spPr/>
        <p:txBody>
          <a:bodyPr>
            <a:normAutofit fontScale="92500"/>
          </a:bodyPr>
          <a:lstStyle/>
          <a:p>
            <a:pPr algn="just"/>
            <a:r>
              <a:rPr lang="en-US" b="0" i="0" dirty="0">
                <a:solidFill>
                  <a:srgbClr val="333333"/>
                </a:solidFill>
                <a:effectLst/>
                <a:latin typeface="inter-regular"/>
              </a:rPr>
              <a:t>7) Why had they chosen the name Java for Java language? The team gathered to choose a new name. The suggested words were "dynamic", "revolutionary", "Silk", "jolt", "DNA", etc. They wanted something that reflected the essence of the technology: revolutionary, dynamic, lively, cool, unique, and easy to spell, and fun to say.</a:t>
            </a:r>
          </a:p>
          <a:p>
            <a:pPr algn="just"/>
            <a:r>
              <a:rPr lang="en-US" b="0" i="0" dirty="0">
                <a:solidFill>
                  <a:srgbClr val="333333"/>
                </a:solidFill>
                <a:effectLst/>
                <a:latin typeface="inter-regular"/>
              </a:rPr>
              <a:t>According to James Gosling, "Java was one of the top choices along with </a:t>
            </a:r>
            <a:r>
              <a:rPr lang="en-US" b="1" i="0" dirty="0">
                <a:solidFill>
                  <a:srgbClr val="333333"/>
                </a:solidFill>
                <a:effectLst/>
                <a:latin typeface="inter-bold"/>
              </a:rPr>
              <a:t>Silk</a:t>
            </a:r>
            <a:r>
              <a:rPr lang="en-US" b="0" i="0" dirty="0">
                <a:solidFill>
                  <a:srgbClr val="333333"/>
                </a:solidFill>
                <a:effectLst/>
                <a:latin typeface="inter-regular"/>
              </a:rPr>
              <a:t>". Since Java was so unique, most of the team members preferred Java than other names.</a:t>
            </a:r>
          </a:p>
          <a:p>
            <a:pPr algn="just"/>
            <a:r>
              <a:rPr lang="en-US" b="0" i="0" dirty="0">
                <a:solidFill>
                  <a:srgbClr val="333333"/>
                </a:solidFill>
                <a:effectLst/>
                <a:latin typeface="inter-regular"/>
              </a:rPr>
              <a:t>8) Java is an island in Indonesia where the first coffee was produced (called Java coffee). It is a kind of espresso bean. Java name was chosen by James Gosling while having a cup of coffee nearby his office.</a:t>
            </a:r>
          </a:p>
          <a:p>
            <a:endParaRPr lang="en-IN" dirty="0"/>
          </a:p>
        </p:txBody>
      </p:sp>
    </p:spTree>
    <p:extLst>
      <p:ext uri="{BB962C8B-B14F-4D97-AF65-F5344CB8AC3E}">
        <p14:creationId xmlns:p14="http://schemas.microsoft.com/office/powerpoint/2010/main" val="34176353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6981A-AD13-4CCA-9DF6-8EDEF460AC65}"/>
              </a:ext>
            </a:extLst>
          </p:cNvPr>
          <p:cNvSpPr>
            <a:spLocks noGrp="1"/>
          </p:cNvSpPr>
          <p:nvPr>
            <p:ph type="title"/>
          </p:nvPr>
        </p:nvSpPr>
        <p:spPr/>
        <p:txBody>
          <a:bodyPr/>
          <a:lstStyle/>
          <a:p>
            <a:r>
              <a:rPr lang="en-IN" b="0" i="0" dirty="0">
                <a:solidFill>
                  <a:srgbClr val="610B38"/>
                </a:solidFill>
                <a:effectLst/>
                <a:latin typeface="erdana"/>
              </a:rPr>
              <a:t>Java </a:t>
            </a:r>
            <a:r>
              <a:rPr lang="en-IN" b="0" i="0" dirty="0" err="1">
                <a:solidFill>
                  <a:srgbClr val="610B38"/>
                </a:solidFill>
                <a:effectLst/>
                <a:latin typeface="erdana"/>
              </a:rPr>
              <a:t>StringBuffer</a:t>
            </a:r>
            <a:r>
              <a:rPr lang="en-IN" b="0" i="0" dirty="0">
                <a:solidFill>
                  <a:srgbClr val="610B38"/>
                </a:solidFill>
                <a:effectLst/>
                <a:latin typeface="erdana"/>
              </a:rPr>
              <a:t> Class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01816F7-0C3F-4F84-941F-CCD5EB02D96B}"/>
              </a:ext>
            </a:extLst>
          </p:cNvPr>
          <p:cNvSpPr>
            <a:spLocks noGrp="1"/>
          </p:cNvSpPr>
          <p:nvPr>
            <p:ph idx="1"/>
          </p:nvPr>
        </p:nvSpPr>
        <p:spPr/>
        <p:txBody>
          <a:bodyPr/>
          <a:lstStyle/>
          <a:p>
            <a:r>
              <a:rPr lang="en-US" b="0" i="0" dirty="0">
                <a:solidFill>
                  <a:srgbClr val="333333"/>
                </a:solidFill>
                <a:effectLst/>
                <a:latin typeface="inter-regular"/>
              </a:rPr>
              <a:t>Java </a:t>
            </a:r>
            <a:r>
              <a:rPr lang="en-US" b="0" i="0" dirty="0" err="1">
                <a:solidFill>
                  <a:srgbClr val="333333"/>
                </a:solidFill>
                <a:effectLst/>
                <a:latin typeface="inter-regular"/>
              </a:rPr>
              <a:t>StringBuffer</a:t>
            </a:r>
            <a:r>
              <a:rPr lang="en-US" b="0" i="0" dirty="0">
                <a:solidFill>
                  <a:srgbClr val="333333"/>
                </a:solidFill>
                <a:effectLst/>
                <a:latin typeface="inter-regular"/>
              </a:rPr>
              <a:t> class is used to create mutable (modifiable) String objects. The </a:t>
            </a:r>
            <a:r>
              <a:rPr lang="en-US" b="0" i="0" dirty="0" err="1">
                <a:solidFill>
                  <a:srgbClr val="333333"/>
                </a:solidFill>
                <a:effectLst/>
                <a:latin typeface="inter-regular"/>
              </a:rPr>
              <a:t>StringBuffer</a:t>
            </a:r>
            <a:r>
              <a:rPr lang="en-US" b="0" i="0" dirty="0">
                <a:solidFill>
                  <a:srgbClr val="333333"/>
                </a:solidFill>
                <a:effectLst/>
                <a:latin typeface="inter-regular"/>
              </a:rPr>
              <a:t> class in Java is the same as String class except it is mutable i.e. it can be changed.</a:t>
            </a:r>
          </a:p>
          <a:p>
            <a:endParaRPr lang="en-IN" dirty="0"/>
          </a:p>
        </p:txBody>
      </p:sp>
      <p:graphicFrame>
        <p:nvGraphicFramePr>
          <p:cNvPr id="4" name="Table 3">
            <a:extLst>
              <a:ext uri="{FF2B5EF4-FFF2-40B4-BE49-F238E27FC236}">
                <a16:creationId xmlns:a16="http://schemas.microsoft.com/office/drawing/2014/main" id="{67F0B0DF-31E4-4FB1-AB65-4C9336A75BF3}"/>
              </a:ext>
            </a:extLst>
          </p:cNvPr>
          <p:cNvGraphicFramePr>
            <a:graphicFrameLocks noGrp="1"/>
          </p:cNvGraphicFramePr>
          <p:nvPr>
            <p:extLst>
              <p:ext uri="{D42A27DB-BD31-4B8C-83A1-F6EECF244321}">
                <p14:modId xmlns:p14="http://schemas.microsoft.com/office/powerpoint/2010/main" val="2069822540"/>
              </p:ext>
            </p:extLst>
          </p:nvPr>
        </p:nvGraphicFramePr>
        <p:xfrm>
          <a:off x="1313088" y="3429000"/>
          <a:ext cx="10040712" cy="2912936"/>
        </p:xfrm>
        <a:graphic>
          <a:graphicData uri="http://schemas.openxmlformats.org/drawingml/2006/table">
            <a:tbl>
              <a:tblPr/>
              <a:tblGrid>
                <a:gridCol w="2953136">
                  <a:extLst>
                    <a:ext uri="{9D8B030D-6E8A-4147-A177-3AD203B41FA5}">
                      <a16:colId xmlns:a16="http://schemas.microsoft.com/office/drawing/2014/main" val="2628887597"/>
                    </a:ext>
                  </a:extLst>
                </a:gridCol>
                <a:gridCol w="7087576">
                  <a:extLst>
                    <a:ext uri="{9D8B030D-6E8A-4147-A177-3AD203B41FA5}">
                      <a16:colId xmlns:a16="http://schemas.microsoft.com/office/drawing/2014/main" val="1387589222"/>
                    </a:ext>
                  </a:extLst>
                </a:gridCol>
              </a:tblGrid>
              <a:tr h="503363">
                <a:tc>
                  <a:txBody>
                    <a:bodyPr/>
                    <a:lstStyle/>
                    <a:p>
                      <a:pPr algn="l" fontAlgn="t"/>
                      <a:r>
                        <a:rPr lang="en-IN" sz="2000">
                          <a:solidFill>
                            <a:srgbClr val="000000"/>
                          </a:solidFill>
                          <a:effectLst/>
                          <a:latin typeface="times new roman" panose="02020603050405020304" pitchFamily="18" charset="0"/>
                        </a:rPr>
                        <a:t>Constructor</a:t>
                      </a:r>
                    </a:p>
                  </a:txBody>
                  <a:tcPr marL="114300" marR="114300" marT="114300" marB="114300">
                    <a:lnL w="9525" cap="flat" cmpd="sng" algn="ctr">
                      <a:solidFill>
                        <a:srgbClr val="6047A4"/>
                      </a:solidFill>
                      <a:prstDash val="solid"/>
                      <a:round/>
                      <a:headEnd type="none" w="med" len="med"/>
                      <a:tailEnd type="none" w="med" len="med"/>
                    </a:lnL>
                    <a:lnR w="9525" cap="flat" cmpd="sng" algn="ctr">
                      <a:solidFill>
                        <a:srgbClr val="6047A4"/>
                      </a:solidFill>
                      <a:prstDash val="solid"/>
                      <a:round/>
                      <a:headEnd type="none" w="med" len="med"/>
                      <a:tailEnd type="none" w="med" len="med"/>
                    </a:lnR>
                    <a:lnT w="9525" cap="flat" cmpd="sng" algn="ctr">
                      <a:solidFill>
                        <a:srgbClr val="6047A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panose="02020603050405020304" pitchFamily="18" charset="0"/>
                        </a:rPr>
                        <a:t>Description</a:t>
                      </a:r>
                    </a:p>
                  </a:txBody>
                  <a:tcPr marL="114300" marR="114300" marT="114300" marB="114300">
                    <a:lnL w="9525" cap="flat" cmpd="sng" algn="ctr">
                      <a:solidFill>
                        <a:srgbClr val="6047A4"/>
                      </a:solidFill>
                      <a:prstDash val="solid"/>
                      <a:round/>
                      <a:headEnd type="none" w="med" len="med"/>
                      <a:tailEnd type="none" w="med" len="med"/>
                    </a:lnL>
                    <a:lnR w="9525" cap="flat" cmpd="sng" algn="ctr">
                      <a:solidFill>
                        <a:srgbClr val="6047A4"/>
                      </a:solidFill>
                      <a:prstDash val="solid"/>
                      <a:round/>
                      <a:headEnd type="none" w="med" len="med"/>
                      <a:tailEnd type="none" w="med" len="med"/>
                    </a:lnR>
                    <a:lnT w="9525" cap="flat" cmpd="sng" algn="ctr">
                      <a:solidFill>
                        <a:srgbClr val="6047A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228918783"/>
                  </a:ext>
                </a:extLst>
              </a:tr>
              <a:tr h="701658">
                <a:tc>
                  <a:txBody>
                    <a:bodyPr/>
                    <a:lstStyle/>
                    <a:p>
                      <a:pPr algn="just" fontAlgn="t"/>
                      <a:r>
                        <a:rPr lang="en-IN" sz="2000" dirty="0" err="1">
                          <a:solidFill>
                            <a:srgbClr val="333333"/>
                          </a:solidFill>
                          <a:effectLst/>
                          <a:latin typeface="inter-regular"/>
                        </a:rPr>
                        <a:t>StringBuffer</a:t>
                      </a:r>
                      <a:r>
                        <a:rPr lang="en-IN" sz="2000" dirty="0">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creates an empty String buffer with the initial capacity of 16.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03889373"/>
                  </a:ext>
                </a:extLst>
              </a:tr>
              <a:tr h="701658">
                <a:tc>
                  <a:txBody>
                    <a:bodyPr/>
                    <a:lstStyle/>
                    <a:p>
                      <a:pPr algn="just" fontAlgn="t"/>
                      <a:r>
                        <a:rPr lang="en-IN" sz="2000">
                          <a:solidFill>
                            <a:srgbClr val="333333"/>
                          </a:solidFill>
                          <a:effectLst/>
                          <a:latin typeface="inter-regular"/>
                        </a:rPr>
                        <a:t>StringBuffer(String str)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It creates a String buffer with the specified string..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61548626"/>
                  </a:ext>
                </a:extLst>
              </a:tr>
              <a:tr h="976220">
                <a:tc>
                  <a:txBody>
                    <a:bodyPr/>
                    <a:lstStyle/>
                    <a:p>
                      <a:pPr algn="just" fontAlgn="t"/>
                      <a:r>
                        <a:rPr lang="en-IN" sz="2000">
                          <a:solidFill>
                            <a:srgbClr val="333333"/>
                          </a:solidFill>
                          <a:effectLst/>
                          <a:latin typeface="inter-regular"/>
                        </a:rPr>
                        <a:t>StringBuffer(int capacity)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It creates an empty String buffer with the specified capacity as length.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78401567"/>
                  </a:ext>
                </a:extLst>
              </a:tr>
            </a:tbl>
          </a:graphicData>
        </a:graphic>
      </p:graphicFrame>
      <p:sp>
        <p:nvSpPr>
          <p:cNvPr id="5" name="Rectangle 1">
            <a:extLst>
              <a:ext uri="{FF2B5EF4-FFF2-40B4-BE49-F238E27FC236}">
                <a16:creationId xmlns:a16="http://schemas.microsoft.com/office/drawing/2014/main" id="{4B74EB81-AE6B-4933-98EB-A4C3E5822D9F}"/>
              </a:ext>
            </a:extLst>
          </p:cNvPr>
          <p:cNvSpPr>
            <a:spLocks noChangeArrowheads="1"/>
          </p:cNvSpPr>
          <p:nvPr/>
        </p:nvSpPr>
        <p:spPr bwMode="auto">
          <a:xfrm>
            <a:off x="1233575" y="3168721"/>
            <a:ext cx="10120225"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10B38"/>
                </a:solidFill>
                <a:effectLst/>
                <a:latin typeface="erdana"/>
              </a:rPr>
              <a:t>Important Constructors of </a:t>
            </a:r>
            <a:r>
              <a:rPr kumimoji="0" lang="en-US" altLang="en-US" sz="2000" b="0" i="0" u="none" strike="noStrike" cap="none" normalizeH="0" baseline="0" dirty="0" err="1">
                <a:ln>
                  <a:noFill/>
                </a:ln>
                <a:solidFill>
                  <a:srgbClr val="610B38"/>
                </a:solidFill>
                <a:effectLst/>
                <a:latin typeface="erdana"/>
              </a:rPr>
              <a:t>StringBuffer</a:t>
            </a:r>
            <a:r>
              <a:rPr kumimoji="0" lang="en-US" altLang="en-US" sz="2000" b="0" i="0" u="none" strike="noStrike" cap="none" normalizeH="0" baseline="0" dirty="0">
                <a:ln>
                  <a:noFill/>
                </a:ln>
                <a:solidFill>
                  <a:srgbClr val="610B38"/>
                </a:solidFill>
                <a:effectLst/>
                <a:latin typeface="erdana"/>
              </a:rPr>
              <a:t> 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51990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F4FCF2EE-2C54-4B5C-B71D-121A914D545B}"/>
              </a:ext>
            </a:extLst>
          </p:cNvPr>
          <p:cNvGraphicFramePr>
            <a:graphicFrameLocks noGrp="1"/>
          </p:cNvGraphicFramePr>
          <p:nvPr>
            <p:ph idx="1"/>
            <p:extLst>
              <p:ext uri="{D42A27DB-BD31-4B8C-83A1-F6EECF244321}">
                <p14:modId xmlns:p14="http://schemas.microsoft.com/office/powerpoint/2010/main" val="3646786005"/>
              </p:ext>
            </p:extLst>
          </p:nvPr>
        </p:nvGraphicFramePr>
        <p:xfrm>
          <a:off x="265044" y="106017"/>
          <a:ext cx="11701669" cy="5950224"/>
        </p:xfrm>
        <a:graphic>
          <a:graphicData uri="http://schemas.openxmlformats.org/drawingml/2006/table">
            <a:tbl>
              <a:tblPr/>
              <a:tblGrid>
                <a:gridCol w="2756452">
                  <a:extLst>
                    <a:ext uri="{9D8B030D-6E8A-4147-A177-3AD203B41FA5}">
                      <a16:colId xmlns:a16="http://schemas.microsoft.com/office/drawing/2014/main" val="716984669"/>
                    </a:ext>
                  </a:extLst>
                </a:gridCol>
                <a:gridCol w="2743200">
                  <a:extLst>
                    <a:ext uri="{9D8B030D-6E8A-4147-A177-3AD203B41FA5}">
                      <a16:colId xmlns:a16="http://schemas.microsoft.com/office/drawing/2014/main" val="2450382977"/>
                    </a:ext>
                  </a:extLst>
                </a:gridCol>
                <a:gridCol w="6202017">
                  <a:extLst>
                    <a:ext uri="{9D8B030D-6E8A-4147-A177-3AD203B41FA5}">
                      <a16:colId xmlns:a16="http://schemas.microsoft.com/office/drawing/2014/main" val="45453028"/>
                    </a:ext>
                  </a:extLst>
                </a:gridCol>
              </a:tblGrid>
              <a:tr h="1877063">
                <a:tc>
                  <a:txBody>
                    <a:bodyPr/>
                    <a:lstStyle/>
                    <a:p>
                      <a:pPr algn="just" fontAlgn="t"/>
                      <a:r>
                        <a:rPr lang="en-IN" sz="1800">
                          <a:solidFill>
                            <a:srgbClr val="333333"/>
                          </a:solidFill>
                          <a:effectLst/>
                          <a:latin typeface="inter-regular"/>
                        </a:rPr>
                        <a:t>public synchronized StringBuffer</a:t>
                      </a:r>
                    </a:p>
                  </a:txBody>
                  <a:tcPr marL="27822" marR="27822" marT="27822" marB="278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append(String s)</a:t>
                      </a:r>
                    </a:p>
                  </a:txBody>
                  <a:tcPr marL="27822" marR="27822" marT="27822" marB="278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is used to append the specified string with this string. The append() method is overloaded like append(char), append(boolean), append(int), append(float), append(double) etc.</a:t>
                      </a:r>
                    </a:p>
                  </a:txBody>
                  <a:tcPr marL="27822" marR="27822" marT="27822" marB="278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59928371"/>
                  </a:ext>
                </a:extLst>
              </a:tr>
              <a:tr h="1227850">
                <a:tc>
                  <a:txBody>
                    <a:bodyPr/>
                    <a:lstStyle/>
                    <a:p>
                      <a:pPr algn="just" fontAlgn="t"/>
                      <a:r>
                        <a:rPr lang="en-IN" sz="1800" dirty="0">
                          <a:solidFill>
                            <a:srgbClr val="333333"/>
                          </a:solidFill>
                          <a:effectLst/>
                          <a:latin typeface="inter-regular"/>
                        </a:rPr>
                        <a:t>public synchronized </a:t>
                      </a:r>
                      <a:r>
                        <a:rPr lang="en-IN" sz="1800" dirty="0" err="1">
                          <a:solidFill>
                            <a:srgbClr val="333333"/>
                          </a:solidFill>
                          <a:effectLst/>
                          <a:latin typeface="inter-regular"/>
                        </a:rPr>
                        <a:t>StringBuffer</a:t>
                      </a:r>
                      <a:endParaRPr lang="en-IN" sz="1800" dirty="0">
                        <a:solidFill>
                          <a:srgbClr val="333333"/>
                        </a:solidFill>
                        <a:effectLst/>
                        <a:latin typeface="inter-regular"/>
                      </a:endParaRPr>
                    </a:p>
                  </a:txBody>
                  <a:tcPr marL="27822" marR="27822" marT="27822" marB="278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insert(int offset, String s)</a:t>
                      </a:r>
                    </a:p>
                  </a:txBody>
                  <a:tcPr marL="27822" marR="27822" marT="27822" marB="278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It is used to insert the specified string with this string at the specified position. The insert() method is overloaded like insert(int, char), insert(int, </a:t>
                      </a:r>
                      <a:r>
                        <a:rPr lang="en-US" sz="1800" dirty="0" err="1">
                          <a:solidFill>
                            <a:srgbClr val="333333"/>
                          </a:solidFill>
                          <a:effectLst/>
                          <a:latin typeface="inter-regular"/>
                        </a:rPr>
                        <a:t>boolean</a:t>
                      </a:r>
                      <a:r>
                        <a:rPr lang="en-US" sz="1800" dirty="0">
                          <a:solidFill>
                            <a:srgbClr val="333333"/>
                          </a:solidFill>
                          <a:effectLst/>
                          <a:latin typeface="inter-regular"/>
                        </a:rPr>
                        <a:t>), insert(int, int), insert(int, float), insert(int, double) etc.</a:t>
                      </a:r>
                    </a:p>
                  </a:txBody>
                  <a:tcPr marL="27822" marR="27822" marT="27822" marB="278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33050073"/>
                  </a:ext>
                </a:extLst>
              </a:tr>
              <a:tr h="810101">
                <a:tc>
                  <a:txBody>
                    <a:bodyPr/>
                    <a:lstStyle/>
                    <a:p>
                      <a:pPr algn="just" fontAlgn="t"/>
                      <a:r>
                        <a:rPr lang="en-IN" sz="1800">
                          <a:solidFill>
                            <a:srgbClr val="333333"/>
                          </a:solidFill>
                          <a:effectLst/>
                          <a:latin typeface="inter-regular"/>
                        </a:rPr>
                        <a:t>public synchronized StringBuffer</a:t>
                      </a:r>
                    </a:p>
                  </a:txBody>
                  <a:tcPr marL="27822" marR="27822" marT="27822" marB="278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replace(int startIndex, int endIndex, String str)</a:t>
                      </a:r>
                    </a:p>
                  </a:txBody>
                  <a:tcPr marL="27822" marR="27822" marT="27822" marB="278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is used to replace the string from specified startIndex and endIndex.</a:t>
                      </a:r>
                    </a:p>
                  </a:txBody>
                  <a:tcPr marL="27822" marR="27822" marT="27822" marB="278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69373109"/>
                  </a:ext>
                </a:extLst>
              </a:tr>
              <a:tr h="810101">
                <a:tc>
                  <a:txBody>
                    <a:bodyPr/>
                    <a:lstStyle/>
                    <a:p>
                      <a:pPr algn="just" fontAlgn="t"/>
                      <a:r>
                        <a:rPr lang="en-IN" sz="1800">
                          <a:solidFill>
                            <a:srgbClr val="333333"/>
                          </a:solidFill>
                          <a:effectLst/>
                          <a:latin typeface="inter-regular"/>
                        </a:rPr>
                        <a:t>public synchronized StringBuffer</a:t>
                      </a:r>
                    </a:p>
                  </a:txBody>
                  <a:tcPr marL="27822" marR="27822" marT="27822" marB="278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delete(int startIndex, int endIndex)</a:t>
                      </a:r>
                    </a:p>
                  </a:txBody>
                  <a:tcPr marL="27822" marR="27822" marT="27822" marB="278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is used to delete the string from specified startIndex and endIndex.</a:t>
                      </a:r>
                    </a:p>
                  </a:txBody>
                  <a:tcPr marL="27822" marR="27822" marT="27822" marB="278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97189738"/>
                  </a:ext>
                </a:extLst>
              </a:tr>
              <a:tr h="1225109">
                <a:tc>
                  <a:txBody>
                    <a:bodyPr/>
                    <a:lstStyle/>
                    <a:p>
                      <a:pPr algn="just" fontAlgn="t"/>
                      <a:r>
                        <a:rPr lang="en-IN" sz="1800">
                          <a:solidFill>
                            <a:srgbClr val="333333"/>
                          </a:solidFill>
                          <a:effectLst/>
                          <a:latin typeface="inter-regular"/>
                        </a:rPr>
                        <a:t>public synchronized StringBuffer</a:t>
                      </a:r>
                    </a:p>
                  </a:txBody>
                  <a:tcPr marL="27822" marR="27822" marT="27822" marB="278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dirty="0">
                          <a:solidFill>
                            <a:srgbClr val="333333"/>
                          </a:solidFill>
                          <a:effectLst/>
                          <a:latin typeface="inter-regular"/>
                        </a:rPr>
                        <a:t>reverse()</a:t>
                      </a:r>
                    </a:p>
                  </a:txBody>
                  <a:tcPr marL="27822" marR="27822" marT="27822" marB="278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is used to reverse the string.</a:t>
                      </a:r>
                    </a:p>
                  </a:txBody>
                  <a:tcPr marL="27822" marR="27822" marT="27822" marB="278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03481183"/>
                  </a:ext>
                </a:extLst>
              </a:tr>
            </a:tbl>
          </a:graphicData>
        </a:graphic>
      </p:graphicFrame>
    </p:spTree>
    <p:extLst>
      <p:ext uri="{BB962C8B-B14F-4D97-AF65-F5344CB8AC3E}">
        <p14:creationId xmlns:p14="http://schemas.microsoft.com/office/powerpoint/2010/main" val="20949752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CDAE4E8F-E790-4079-A528-09B5ADD7AAD0}"/>
              </a:ext>
            </a:extLst>
          </p:cNvPr>
          <p:cNvGraphicFramePr>
            <a:graphicFrameLocks noGrp="1"/>
          </p:cNvGraphicFramePr>
          <p:nvPr>
            <p:extLst>
              <p:ext uri="{D42A27DB-BD31-4B8C-83A1-F6EECF244321}">
                <p14:modId xmlns:p14="http://schemas.microsoft.com/office/powerpoint/2010/main" val="3832145844"/>
              </p:ext>
            </p:extLst>
          </p:nvPr>
        </p:nvGraphicFramePr>
        <p:xfrm>
          <a:off x="642938" y="543149"/>
          <a:ext cx="10904536" cy="2922361"/>
        </p:xfrm>
        <a:graphic>
          <a:graphicData uri="http://schemas.openxmlformats.org/drawingml/2006/table">
            <a:tbl>
              <a:tblPr/>
              <a:tblGrid>
                <a:gridCol w="2114330">
                  <a:extLst>
                    <a:ext uri="{9D8B030D-6E8A-4147-A177-3AD203B41FA5}">
                      <a16:colId xmlns:a16="http://schemas.microsoft.com/office/drawing/2014/main" val="3517966587"/>
                    </a:ext>
                  </a:extLst>
                </a:gridCol>
                <a:gridCol w="3709793">
                  <a:extLst>
                    <a:ext uri="{9D8B030D-6E8A-4147-A177-3AD203B41FA5}">
                      <a16:colId xmlns:a16="http://schemas.microsoft.com/office/drawing/2014/main" val="4180394335"/>
                    </a:ext>
                  </a:extLst>
                </a:gridCol>
                <a:gridCol w="5080413">
                  <a:extLst>
                    <a:ext uri="{9D8B030D-6E8A-4147-A177-3AD203B41FA5}">
                      <a16:colId xmlns:a16="http://schemas.microsoft.com/office/drawing/2014/main" val="743612950"/>
                    </a:ext>
                  </a:extLst>
                </a:gridCol>
              </a:tblGrid>
              <a:tr h="779628">
                <a:tc>
                  <a:txBody>
                    <a:bodyPr/>
                    <a:lstStyle/>
                    <a:p>
                      <a:pPr algn="just" fontAlgn="t"/>
                      <a:r>
                        <a:rPr lang="en-IN" sz="1600">
                          <a:solidFill>
                            <a:srgbClr val="333333"/>
                          </a:solidFill>
                          <a:effectLst/>
                          <a:latin typeface="inter-regular"/>
                        </a:rPr>
                        <a:t>public int</a:t>
                      </a:r>
                    </a:p>
                  </a:txBody>
                  <a:tcPr marL="25448" marR="25448" marT="25448" marB="254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capacity()</a:t>
                      </a:r>
                    </a:p>
                  </a:txBody>
                  <a:tcPr marL="25448" marR="25448" marT="25448" marB="254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used to return the current capacity.</a:t>
                      </a:r>
                    </a:p>
                  </a:txBody>
                  <a:tcPr marL="25448" marR="25448" marT="25448" marB="254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60072446"/>
                  </a:ext>
                </a:extLst>
              </a:tr>
              <a:tr h="1363105">
                <a:tc>
                  <a:txBody>
                    <a:bodyPr/>
                    <a:lstStyle/>
                    <a:p>
                      <a:pPr algn="just" fontAlgn="t"/>
                      <a:r>
                        <a:rPr lang="en-IN" sz="1600">
                          <a:solidFill>
                            <a:srgbClr val="333333"/>
                          </a:solidFill>
                          <a:effectLst/>
                          <a:latin typeface="inter-regular"/>
                        </a:rPr>
                        <a:t>public void</a:t>
                      </a:r>
                    </a:p>
                  </a:txBody>
                  <a:tcPr marL="25448" marR="25448" marT="25448" marB="254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ensureCapacity(int minimumCapacity)</a:t>
                      </a:r>
                    </a:p>
                  </a:txBody>
                  <a:tcPr marL="25448" marR="25448" marT="25448" marB="254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used to ensure the capacity at least equal to the given minimum.</a:t>
                      </a:r>
                    </a:p>
                  </a:txBody>
                  <a:tcPr marL="25448" marR="25448" marT="25448" marB="254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62935356"/>
                  </a:ext>
                </a:extLst>
              </a:tr>
              <a:tr h="779628">
                <a:tc>
                  <a:txBody>
                    <a:bodyPr/>
                    <a:lstStyle/>
                    <a:p>
                      <a:pPr algn="just" fontAlgn="t"/>
                      <a:r>
                        <a:rPr lang="en-IN" sz="1600">
                          <a:solidFill>
                            <a:srgbClr val="333333"/>
                          </a:solidFill>
                          <a:effectLst/>
                          <a:latin typeface="inter-regular"/>
                        </a:rPr>
                        <a:t>public char</a:t>
                      </a:r>
                    </a:p>
                  </a:txBody>
                  <a:tcPr marL="25448" marR="25448" marT="25448" marB="254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charAt(int index)</a:t>
                      </a:r>
                    </a:p>
                  </a:txBody>
                  <a:tcPr marL="25448" marR="25448" marT="25448" marB="254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is used to return the character at the specified position.</a:t>
                      </a:r>
                    </a:p>
                  </a:txBody>
                  <a:tcPr marL="25448" marR="25448" marT="25448" marB="254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43247976"/>
                  </a:ext>
                </a:extLst>
              </a:tr>
            </a:tbl>
          </a:graphicData>
        </a:graphic>
      </p:graphicFrame>
      <p:graphicFrame>
        <p:nvGraphicFramePr>
          <p:cNvPr id="4" name="Content Placeholder 3">
            <a:extLst>
              <a:ext uri="{FF2B5EF4-FFF2-40B4-BE49-F238E27FC236}">
                <a16:creationId xmlns:a16="http://schemas.microsoft.com/office/drawing/2014/main" id="{1EB77C2D-A157-4304-A3ED-5C77E3FBBFF6}"/>
              </a:ext>
            </a:extLst>
          </p:cNvPr>
          <p:cNvGraphicFramePr>
            <a:graphicFrameLocks noGrp="1"/>
          </p:cNvGraphicFramePr>
          <p:nvPr>
            <p:ph idx="1"/>
            <p:extLst>
              <p:ext uri="{D42A27DB-BD31-4B8C-83A1-F6EECF244321}">
                <p14:modId xmlns:p14="http://schemas.microsoft.com/office/powerpoint/2010/main" val="1931557247"/>
              </p:ext>
            </p:extLst>
          </p:nvPr>
        </p:nvGraphicFramePr>
        <p:xfrm>
          <a:off x="642938" y="3465513"/>
          <a:ext cx="10904536" cy="2747961"/>
        </p:xfrm>
        <a:graphic>
          <a:graphicData uri="http://schemas.openxmlformats.org/drawingml/2006/table">
            <a:tbl>
              <a:tblPr/>
              <a:tblGrid>
                <a:gridCol w="2126310">
                  <a:extLst>
                    <a:ext uri="{9D8B030D-6E8A-4147-A177-3AD203B41FA5}">
                      <a16:colId xmlns:a16="http://schemas.microsoft.com/office/drawing/2014/main" val="2913012417"/>
                    </a:ext>
                  </a:extLst>
                </a:gridCol>
                <a:gridCol w="3715188">
                  <a:extLst>
                    <a:ext uri="{9D8B030D-6E8A-4147-A177-3AD203B41FA5}">
                      <a16:colId xmlns:a16="http://schemas.microsoft.com/office/drawing/2014/main" val="3934739250"/>
                    </a:ext>
                  </a:extLst>
                </a:gridCol>
                <a:gridCol w="5063038">
                  <a:extLst>
                    <a:ext uri="{9D8B030D-6E8A-4147-A177-3AD203B41FA5}">
                      <a16:colId xmlns:a16="http://schemas.microsoft.com/office/drawing/2014/main" val="1212650901"/>
                    </a:ext>
                  </a:extLst>
                </a:gridCol>
              </a:tblGrid>
              <a:tr h="915987">
                <a:tc>
                  <a:txBody>
                    <a:bodyPr/>
                    <a:lstStyle/>
                    <a:p>
                      <a:pPr algn="just" fontAlgn="t"/>
                      <a:r>
                        <a:rPr lang="en-IN" sz="1700">
                          <a:solidFill>
                            <a:srgbClr val="333333"/>
                          </a:solidFill>
                          <a:effectLst/>
                          <a:latin typeface="inter-regular"/>
                        </a:rPr>
                        <a:t>public int</a:t>
                      </a:r>
                    </a:p>
                  </a:txBody>
                  <a:tcPr marL="70269" marR="70269" marT="70269" marB="702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dirty="0">
                          <a:solidFill>
                            <a:srgbClr val="333333"/>
                          </a:solidFill>
                          <a:effectLst/>
                          <a:latin typeface="inter-regular"/>
                        </a:rPr>
                        <a:t>length()</a:t>
                      </a:r>
                    </a:p>
                  </a:txBody>
                  <a:tcPr marL="70269" marR="70269" marT="70269" marB="702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effectLst/>
                          <a:latin typeface="inter-regular"/>
                        </a:rPr>
                        <a:t>It is used to return the length of the string i.e. total number of characters.</a:t>
                      </a:r>
                    </a:p>
                  </a:txBody>
                  <a:tcPr marL="70269" marR="70269" marT="70269" marB="702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91298250"/>
                  </a:ext>
                </a:extLst>
              </a:tr>
              <a:tr h="915987">
                <a:tc>
                  <a:txBody>
                    <a:bodyPr/>
                    <a:lstStyle/>
                    <a:p>
                      <a:pPr algn="just" fontAlgn="t"/>
                      <a:r>
                        <a:rPr lang="en-IN" sz="1700">
                          <a:solidFill>
                            <a:srgbClr val="333333"/>
                          </a:solidFill>
                          <a:effectLst/>
                          <a:latin typeface="inter-regular"/>
                        </a:rPr>
                        <a:t>public String</a:t>
                      </a:r>
                    </a:p>
                  </a:txBody>
                  <a:tcPr marL="70269" marR="70269" marT="70269" marB="702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substring(int beginIndex)</a:t>
                      </a:r>
                    </a:p>
                  </a:txBody>
                  <a:tcPr marL="70269" marR="70269" marT="70269" marB="702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effectLst/>
                          <a:latin typeface="inter-regular"/>
                        </a:rPr>
                        <a:t>It is used to return the substring from the specified beginIndex.</a:t>
                      </a:r>
                    </a:p>
                  </a:txBody>
                  <a:tcPr marL="70269" marR="70269" marT="70269" marB="702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50621220"/>
                  </a:ext>
                </a:extLst>
              </a:tr>
              <a:tr h="915987">
                <a:tc>
                  <a:txBody>
                    <a:bodyPr/>
                    <a:lstStyle/>
                    <a:p>
                      <a:pPr algn="just" fontAlgn="t"/>
                      <a:r>
                        <a:rPr lang="en-IN" sz="1700">
                          <a:solidFill>
                            <a:srgbClr val="333333"/>
                          </a:solidFill>
                          <a:effectLst/>
                          <a:latin typeface="inter-regular"/>
                        </a:rPr>
                        <a:t>public String</a:t>
                      </a:r>
                    </a:p>
                  </a:txBody>
                  <a:tcPr marL="70269" marR="70269" marT="70269" marB="702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substring(int beginIndex, int endIndex)</a:t>
                      </a:r>
                    </a:p>
                  </a:txBody>
                  <a:tcPr marL="70269" marR="70269" marT="70269" marB="702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dirty="0">
                          <a:solidFill>
                            <a:srgbClr val="333333"/>
                          </a:solidFill>
                          <a:effectLst/>
                          <a:latin typeface="inter-regular"/>
                        </a:rPr>
                        <a:t>It is used to return the substring from the specified </a:t>
                      </a:r>
                      <a:r>
                        <a:rPr lang="en-US" sz="1700" dirty="0" err="1">
                          <a:solidFill>
                            <a:srgbClr val="333333"/>
                          </a:solidFill>
                          <a:effectLst/>
                          <a:latin typeface="inter-regular"/>
                        </a:rPr>
                        <a:t>beginIndex</a:t>
                      </a:r>
                      <a:r>
                        <a:rPr lang="en-US" sz="1700" dirty="0">
                          <a:solidFill>
                            <a:srgbClr val="333333"/>
                          </a:solidFill>
                          <a:effectLst/>
                          <a:latin typeface="inter-regular"/>
                        </a:rPr>
                        <a:t> and </a:t>
                      </a:r>
                      <a:r>
                        <a:rPr lang="en-US" sz="1700" dirty="0" err="1">
                          <a:solidFill>
                            <a:srgbClr val="333333"/>
                          </a:solidFill>
                          <a:effectLst/>
                          <a:latin typeface="inter-regular"/>
                        </a:rPr>
                        <a:t>endIndex</a:t>
                      </a:r>
                      <a:r>
                        <a:rPr lang="en-US" sz="1700" dirty="0">
                          <a:solidFill>
                            <a:srgbClr val="333333"/>
                          </a:solidFill>
                          <a:effectLst/>
                          <a:latin typeface="inter-regular"/>
                        </a:rPr>
                        <a:t>.</a:t>
                      </a:r>
                    </a:p>
                  </a:txBody>
                  <a:tcPr marL="70269" marR="70269" marT="70269" marB="7026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3267723"/>
                  </a:ext>
                </a:extLst>
              </a:tr>
            </a:tbl>
          </a:graphicData>
        </a:graphic>
      </p:graphicFrame>
    </p:spTree>
    <p:extLst>
      <p:ext uri="{BB962C8B-B14F-4D97-AF65-F5344CB8AC3E}">
        <p14:creationId xmlns:p14="http://schemas.microsoft.com/office/powerpoint/2010/main" val="36716256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E129A-B32D-4ED3-88BC-D70E0DA38188}"/>
              </a:ext>
            </a:extLst>
          </p:cNvPr>
          <p:cNvSpPr>
            <a:spLocks noGrp="1"/>
          </p:cNvSpPr>
          <p:nvPr>
            <p:ph type="title"/>
          </p:nvPr>
        </p:nvSpPr>
        <p:spPr>
          <a:xfrm>
            <a:off x="503583" y="178904"/>
            <a:ext cx="10515600" cy="1325563"/>
          </a:xfrm>
        </p:spPr>
        <p:txBody>
          <a:bodyPr/>
          <a:lstStyle/>
          <a:p>
            <a:r>
              <a:rPr lang="en-US" b="0" i="0" dirty="0">
                <a:solidFill>
                  <a:srgbClr val="610B38"/>
                </a:solidFill>
                <a:effectLst/>
                <a:latin typeface="erdana"/>
              </a:rPr>
              <a:t>What is a mutable String?</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8CDA0B6-2FF3-4FF8-9194-E1D115D29797}"/>
              </a:ext>
            </a:extLst>
          </p:cNvPr>
          <p:cNvSpPr>
            <a:spLocks noGrp="1"/>
          </p:cNvSpPr>
          <p:nvPr>
            <p:ph idx="1"/>
          </p:nvPr>
        </p:nvSpPr>
        <p:spPr>
          <a:xfrm>
            <a:off x="503583" y="1504466"/>
            <a:ext cx="11449878" cy="5174629"/>
          </a:xfrm>
        </p:spPr>
        <p:txBody>
          <a:bodyPr>
            <a:normAutofit fontScale="70000" lnSpcReduction="20000"/>
          </a:bodyPr>
          <a:lstStyle/>
          <a:p>
            <a:pPr marL="0" indent="0" algn="just">
              <a:buNone/>
            </a:pPr>
            <a:r>
              <a:rPr lang="en-US" b="0" i="0" dirty="0">
                <a:solidFill>
                  <a:srgbClr val="333333"/>
                </a:solidFill>
                <a:effectLst/>
                <a:latin typeface="inter-regular"/>
              </a:rPr>
              <a:t>A String that can be modified or changed is known as mutable String. </a:t>
            </a:r>
            <a:r>
              <a:rPr lang="en-US" b="0" i="0" dirty="0" err="1">
                <a:solidFill>
                  <a:srgbClr val="333333"/>
                </a:solidFill>
                <a:effectLst/>
                <a:latin typeface="inter-regular"/>
              </a:rPr>
              <a:t>StringBuffer</a:t>
            </a:r>
            <a:r>
              <a:rPr lang="en-US" b="0" i="0" dirty="0">
                <a:solidFill>
                  <a:srgbClr val="333333"/>
                </a:solidFill>
                <a:effectLst/>
                <a:latin typeface="inter-regular"/>
              </a:rPr>
              <a:t> and StringBuilder classes are used for creating mutable strings.</a:t>
            </a:r>
          </a:p>
          <a:p>
            <a:pPr marL="0" indent="0" algn="just">
              <a:buNone/>
            </a:pPr>
            <a:r>
              <a:rPr lang="en-US" b="0" i="0" dirty="0">
                <a:solidFill>
                  <a:srgbClr val="610B4B"/>
                </a:solidFill>
                <a:effectLst/>
                <a:latin typeface="erdana"/>
              </a:rPr>
              <a:t>1) </a:t>
            </a:r>
            <a:r>
              <a:rPr lang="en-US" b="0" i="0" dirty="0" err="1">
                <a:solidFill>
                  <a:srgbClr val="610B4B"/>
                </a:solidFill>
                <a:effectLst/>
                <a:latin typeface="erdana"/>
              </a:rPr>
              <a:t>StringBuffer</a:t>
            </a:r>
            <a:r>
              <a:rPr lang="en-US" b="0" i="0" dirty="0">
                <a:solidFill>
                  <a:srgbClr val="610B4B"/>
                </a:solidFill>
                <a:effectLst/>
                <a:latin typeface="erdana"/>
              </a:rPr>
              <a:t> Class append() Method</a:t>
            </a:r>
          </a:p>
          <a:p>
            <a:pPr marL="0" indent="0" algn="just">
              <a:buNone/>
            </a:pPr>
            <a:r>
              <a:rPr lang="en-US" b="0" i="0" dirty="0">
                <a:solidFill>
                  <a:srgbClr val="333333"/>
                </a:solidFill>
                <a:effectLst/>
                <a:latin typeface="inter-regular"/>
              </a:rPr>
              <a:t>The append() method concatenates the given argument with this String.</a:t>
            </a:r>
          </a:p>
          <a:p>
            <a:pPr marL="0" indent="0" algn="just">
              <a:buNone/>
            </a:pPr>
            <a:endParaRPr lang="en-US" b="0" i="0" dirty="0">
              <a:solidFill>
                <a:srgbClr val="333333"/>
              </a:solidFill>
              <a:effectLst/>
              <a:latin typeface="inter-regular"/>
            </a:endParaRPr>
          </a:p>
          <a:p>
            <a:pPr marL="0" indent="0">
              <a:buNone/>
            </a:pPr>
            <a:r>
              <a:rPr lang="en-IN" dirty="0"/>
              <a:t>class </a:t>
            </a:r>
            <a:r>
              <a:rPr lang="en-IN" dirty="0" err="1"/>
              <a:t>StringBufferExample</a:t>
            </a:r>
            <a:r>
              <a:rPr lang="en-IN" dirty="0"/>
              <a:t>{  </a:t>
            </a:r>
          </a:p>
          <a:p>
            <a:pPr marL="0" indent="0">
              <a:buNone/>
            </a:pPr>
            <a:r>
              <a:rPr lang="en-IN" dirty="0"/>
              <a:t>public static void main(String </a:t>
            </a:r>
            <a:r>
              <a:rPr lang="en-IN" dirty="0" err="1"/>
              <a:t>args</a:t>
            </a:r>
            <a:r>
              <a:rPr lang="en-IN" dirty="0"/>
              <a:t>[]){  </a:t>
            </a:r>
          </a:p>
          <a:p>
            <a:pPr marL="0" indent="0">
              <a:buNone/>
            </a:pPr>
            <a:r>
              <a:rPr lang="en-IN" dirty="0" err="1"/>
              <a:t>StringBuffer</a:t>
            </a:r>
            <a:r>
              <a:rPr lang="en-IN" dirty="0"/>
              <a:t> </a:t>
            </a:r>
            <a:r>
              <a:rPr lang="en-IN" dirty="0" err="1"/>
              <a:t>sb</a:t>
            </a:r>
            <a:r>
              <a:rPr lang="en-IN" dirty="0"/>
              <a:t>=new </a:t>
            </a:r>
            <a:r>
              <a:rPr lang="en-IN" dirty="0" err="1"/>
              <a:t>StringBuffer</a:t>
            </a:r>
            <a:r>
              <a:rPr lang="en-IN" dirty="0"/>
              <a:t>("Hello ");  </a:t>
            </a:r>
          </a:p>
          <a:p>
            <a:pPr marL="0" indent="0">
              <a:buNone/>
            </a:pPr>
            <a:r>
              <a:rPr lang="en-IN" dirty="0" err="1"/>
              <a:t>sb.append</a:t>
            </a:r>
            <a:r>
              <a:rPr lang="en-IN" dirty="0"/>
              <a:t>("Java");//now original string is changed  </a:t>
            </a:r>
          </a:p>
          <a:p>
            <a:pPr marL="0" indent="0">
              <a:buNone/>
            </a:pPr>
            <a:r>
              <a:rPr lang="en-IN" dirty="0" err="1"/>
              <a:t>System.out.println</a:t>
            </a:r>
            <a:r>
              <a:rPr lang="en-IN" dirty="0"/>
              <a:t>(</a:t>
            </a:r>
            <a:r>
              <a:rPr lang="en-IN" dirty="0" err="1"/>
              <a:t>sb</a:t>
            </a:r>
            <a:r>
              <a:rPr lang="en-IN" dirty="0"/>
              <a:t>);//prints Hello Java  </a:t>
            </a:r>
          </a:p>
          <a:p>
            <a:pPr marL="0" indent="0">
              <a:buNone/>
            </a:pPr>
            <a:r>
              <a:rPr lang="en-IN" dirty="0"/>
              <a:t>}  </a:t>
            </a:r>
          </a:p>
          <a:p>
            <a:pPr marL="0" indent="0">
              <a:buNone/>
            </a:pPr>
            <a:r>
              <a:rPr lang="en-IN" dirty="0"/>
              <a:t>}  </a:t>
            </a:r>
          </a:p>
          <a:p>
            <a:pPr marL="0" indent="0">
              <a:buNone/>
            </a:pPr>
            <a:r>
              <a:rPr lang="en-IN" dirty="0"/>
              <a:t>Output:</a:t>
            </a:r>
          </a:p>
          <a:p>
            <a:pPr marL="0" indent="0">
              <a:buNone/>
            </a:pPr>
            <a:endParaRPr lang="en-IN" dirty="0"/>
          </a:p>
          <a:p>
            <a:pPr marL="0" indent="0">
              <a:buNone/>
            </a:pPr>
            <a:r>
              <a:rPr lang="en-IN" dirty="0"/>
              <a:t>Hello Java</a:t>
            </a:r>
          </a:p>
        </p:txBody>
      </p:sp>
    </p:spTree>
    <p:extLst>
      <p:ext uri="{BB962C8B-B14F-4D97-AF65-F5344CB8AC3E}">
        <p14:creationId xmlns:p14="http://schemas.microsoft.com/office/powerpoint/2010/main" val="14724330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83CC-7D92-4D22-A20C-9DC800977CE2}"/>
              </a:ext>
            </a:extLst>
          </p:cNvPr>
          <p:cNvSpPr>
            <a:spLocks noGrp="1"/>
          </p:cNvSpPr>
          <p:nvPr>
            <p:ph type="title"/>
          </p:nvPr>
        </p:nvSpPr>
        <p:spPr>
          <a:xfrm>
            <a:off x="278296" y="145775"/>
            <a:ext cx="11622156" cy="1544914"/>
          </a:xfrm>
        </p:spPr>
        <p:txBody>
          <a:bodyPr>
            <a:noAutofit/>
          </a:bodyPr>
          <a:lstStyle/>
          <a:p>
            <a:r>
              <a:rPr lang="en-IN" sz="2800" b="0" i="0" dirty="0">
                <a:solidFill>
                  <a:srgbClr val="610B4B"/>
                </a:solidFill>
                <a:effectLst/>
                <a:latin typeface="erdana"/>
              </a:rPr>
              <a:t>2) </a:t>
            </a:r>
            <a:r>
              <a:rPr lang="en-IN" sz="2800" b="0" i="0" dirty="0" err="1">
                <a:solidFill>
                  <a:srgbClr val="610B4B"/>
                </a:solidFill>
                <a:effectLst/>
                <a:latin typeface="erdana"/>
              </a:rPr>
              <a:t>StringBuffer</a:t>
            </a:r>
            <a:r>
              <a:rPr lang="en-IN" sz="2800" b="0" i="0" dirty="0">
                <a:solidFill>
                  <a:srgbClr val="610B4B"/>
                </a:solidFill>
                <a:effectLst/>
                <a:latin typeface="erdana"/>
              </a:rPr>
              <a:t> insert() Method</a:t>
            </a:r>
            <a:br>
              <a:rPr lang="en-IN" sz="2800" b="0" i="0" dirty="0">
                <a:solidFill>
                  <a:srgbClr val="610B4B"/>
                </a:solidFill>
                <a:effectLst/>
                <a:latin typeface="erdana"/>
              </a:rPr>
            </a:br>
            <a:r>
              <a:rPr lang="en-IN" sz="2800" b="0" i="0" dirty="0">
                <a:solidFill>
                  <a:srgbClr val="333333"/>
                </a:solidFill>
                <a:effectLst/>
                <a:latin typeface="inter-regular"/>
              </a:rPr>
              <a:t>The insert() method inserts the given String with this string at the given position.</a:t>
            </a:r>
            <a:br>
              <a:rPr lang="en-IN" sz="2800" b="0" i="0" dirty="0">
                <a:solidFill>
                  <a:srgbClr val="333333"/>
                </a:solidFill>
                <a:effectLst/>
                <a:latin typeface="inter-regular"/>
              </a:rPr>
            </a:br>
            <a:endParaRPr lang="en-IN" sz="2800" dirty="0"/>
          </a:p>
        </p:txBody>
      </p:sp>
      <p:sp>
        <p:nvSpPr>
          <p:cNvPr id="3" name="Content Placeholder 2">
            <a:extLst>
              <a:ext uri="{FF2B5EF4-FFF2-40B4-BE49-F238E27FC236}">
                <a16:creationId xmlns:a16="http://schemas.microsoft.com/office/drawing/2014/main" id="{F8F2D28D-B5E8-41FF-9F50-686775CDD3E0}"/>
              </a:ext>
            </a:extLst>
          </p:cNvPr>
          <p:cNvSpPr>
            <a:spLocks noGrp="1"/>
          </p:cNvSpPr>
          <p:nvPr>
            <p:ph idx="1"/>
          </p:nvPr>
        </p:nvSpPr>
        <p:spPr>
          <a:xfrm>
            <a:off x="278296" y="1690689"/>
            <a:ext cx="11075504" cy="4486274"/>
          </a:xfrm>
        </p:spPr>
        <p:txBody>
          <a:bodyPr>
            <a:normAutofit fontScale="92500" lnSpcReduction="10000"/>
          </a:bodyPr>
          <a:lstStyle/>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StringBufferExample2{  </a:t>
            </a:r>
          </a:p>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StringBuffer</a:t>
            </a:r>
            <a:r>
              <a:rPr lang="en-IN" b="0" i="0" dirty="0">
                <a:solidFill>
                  <a:srgbClr val="000000"/>
                </a:solidFill>
                <a:effectLst/>
                <a:latin typeface="inter-regular"/>
              </a:rPr>
              <a:t> </a:t>
            </a:r>
            <a:r>
              <a:rPr lang="en-IN" b="0" i="0" dirty="0" err="1">
                <a:solidFill>
                  <a:srgbClr val="000000"/>
                </a:solidFill>
                <a:effectLst/>
                <a:latin typeface="inter-regular"/>
              </a:rPr>
              <a:t>sb</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StringBuffer</a:t>
            </a:r>
            <a:r>
              <a:rPr lang="en-IN" b="0" i="0" dirty="0">
                <a:solidFill>
                  <a:srgbClr val="000000"/>
                </a:solidFill>
                <a:effectLst/>
                <a:latin typeface="inter-regular"/>
              </a:rPr>
              <a:t>(</a:t>
            </a:r>
            <a:r>
              <a:rPr lang="en-IN" b="0" i="0" dirty="0">
                <a:solidFill>
                  <a:srgbClr val="0000FF"/>
                </a:solidFill>
                <a:effectLst/>
                <a:latin typeface="inter-regular"/>
              </a:rPr>
              <a:t>"Hello "</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sb.insert</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a:t>
            </a:r>
            <a:r>
              <a:rPr lang="en-IN" b="0" i="0" dirty="0">
                <a:solidFill>
                  <a:srgbClr val="0000FF"/>
                </a:solidFill>
                <a:effectLst/>
                <a:latin typeface="inter-regular"/>
              </a:rPr>
              <a:t>"Java"</a:t>
            </a:r>
            <a:r>
              <a:rPr lang="en-IN" b="0" i="0" dirty="0">
                <a:solidFill>
                  <a:srgbClr val="000000"/>
                </a:solidFill>
                <a:effectLst/>
                <a:latin typeface="inter-regular"/>
              </a:rPr>
              <a:t>);</a:t>
            </a:r>
            <a:r>
              <a:rPr lang="en-IN" b="0" i="0" dirty="0">
                <a:solidFill>
                  <a:srgbClr val="008200"/>
                </a:solidFill>
                <a:effectLst/>
                <a:latin typeface="inter-regular"/>
              </a:rPr>
              <a:t>//now original string is changed</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sb</a:t>
            </a:r>
            <a:r>
              <a:rPr lang="en-IN" b="0" i="0" dirty="0">
                <a:solidFill>
                  <a:srgbClr val="000000"/>
                </a:solidFill>
                <a:effectLst/>
                <a:latin typeface="inter-regular"/>
              </a:rPr>
              <a:t>);</a:t>
            </a:r>
            <a:r>
              <a:rPr lang="en-IN" b="0" i="0" dirty="0">
                <a:solidFill>
                  <a:srgbClr val="008200"/>
                </a:solidFill>
                <a:effectLst/>
                <a:latin typeface="inter-regular"/>
              </a:rPr>
              <a:t>//prints </a:t>
            </a:r>
            <a:r>
              <a:rPr lang="en-IN" b="0" i="0" dirty="0" err="1">
                <a:solidFill>
                  <a:srgbClr val="008200"/>
                </a:solidFill>
                <a:effectLst/>
                <a:latin typeface="inter-regular"/>
              </a:rPr>
              <a:t>HJavaello</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buNone/>
            </a:pPr>
            <a:r>
              <a:rPr lang="en-IN" dirty="0"/>
              <a:t>Output:</a:t>
            </a:r>
          </a:p>
          <a:p>
            <a:pPr marL="0" indent="0">
              <a:buNone/>
            </a:pPr>
            <a:endParaRPr lang="en-IN" dirty="0"/>
          </a:p>
          <a:p>
            <a:pPr marL="0" indent="0">
              <a:buNone/>
            </a:pPr>
            <a:r>
              <a:rPr lang="en-IN" dirty="0" err="1"/>
              <a:t>HJavaello</a:t>
            </a:r>
            <a:endParaRPr lang="en-IN" dirty="0"/>
          </a:p>
        </p:txBody>
      </p:sp>
    </p:spTree>
    <p:extLst>
      <p:ext uri="{BB962C8B-B14F-4D97-AF65-F5344CB8AC3E}">
        <p14:creationId xmlns:p14="http://schemas.microsoft.com/office/powerpoint/2010/main" val="20963825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8633-1F1B-464F-A294-D16FB08C6095}"/>
              </a:ext>
            </a:extLst>
          </p:cNvPr>
          <p:cNvSpPr>
            <a:spLocks noGrp="1"/>
          </p:cNvSpPr>
          <p:nvPr>
            <p:ph type="title"/>
          </p:nvPr>
        </p:nvSpPr>
        <p:spPr>
          <a:xfrm>
            <a:off x="304799" y="365125"/>
            <a:ext cx="11622157" cy="1325563"/>
          </a:xfrm>
        </p:spPr>
        <p:txBody>
          <a:bodyPr>
            <a:noAutofit/>
          </a:bodyPr>
          <a:lstStyle/>
          <a:p>
            <a:r>
              <a:rPr lang="en-US" sz="2800" b="0" i="0" dirty="0">
                <a:solidFill>
                  <a:srgbClr val="610B4B"/>
                </a:solidFill>
                <a:effectLst/>
                <a:latin typeface="erdana"/>
              </a:rPr>
              <a:t>3) </a:t>
            </a:r>
            <a:r>
              <a:rPr lang="en-US" sz="2800" b="0" i="0" dirty="0" err="1">
                <a:solidFill>
                  <a:srgbClr val="610B4B"/>
                </a:solidFill>
                <a:effectLst/>
                <a:latin typeface="erdana"/>
              </a:rPr>
              <a:t>StringBuffer</a:t>
            </a:r>
            <a:r>
              <a:rPr lang="en-US" sz="2800" b="0" i="0" dirty="0">
                <a:solidFill>
                  <a:srgbClr val="610B4B"/>
                </a:solidFill>
                <a:effectLst/>
                <a:latin typeface="erdana"/>
              </a:rPr>
              <a:t> replace() Method</a:t>
            </a:r>
            <a:br>
              <a:rPr lang="en-US" sz="2800" b="0" i="0" dirty="0">
                <a:solidFill>
                  <a:srgbClr val="610B4B"/>
                </a:solidFill>
                <a:effectLst/>
                <a:latin typeface="erdana"/>
              </a:rPr>
            </a:br>
            <a:r>
              <a:rPr lang="en-US" sz="2800" b="0" i="0" dirty="0">
                <a:solidFill>
                  <a:srgbClr val="333333"/>
                </a:solidFill>
                <a:effectLst/>
                <a:latin typeface="inter-regular"/>
              </a:rPr>
              <a:t>The replace() method replaces the given String from the specified </a:t>
            </a:r>
            <a:r>
              <a:rPr lang="en-US" sz="2800" b="0" i="0" dirty="0" err="1">
                <a:solidFill>
                  <a:srgbClr val="333333"/>
                </a:solidFill>
                <a:effectLst/>
                <a:latin typeface="inter-regular"/>
              </a:rPr>
              <a:t>beginIndex</a:t>
            </a:r>
            <a:r>
              <a:rPr lang="en-US" sz="2800" b="0" i="0" dirty="0">
                <a:solidFill>
                  <a:srgbClr val="333333"/>
                </a:solidFill>
                <a:effectLst/>
                <a:latin typeface="inter-regular"/>
              </a:rPr>
              <a:t> and </a:t>
            </a:r>
            <a:r>
              <a:rPr lang="en-US" sz="2800" b="0" i="0" dirty="0" err="1">
                <a:solidFill>
                  <a:srgbClr val="333333"/>
                </a:solidFill>
                <a:effectLst/>
                <a:latin typeface="inter-regular"/>
              </a:rPr>
              <a:t>endIndex</a:t>
            </a:r>
            <a:r>
              <a:rPr lang="en-US" sz="2800" b="0" i="0" dirty="0">
                <a:solidFill>
                  <a:srgbClr val="333333"/>
                </a:solidFill>
                <a:effectLst/>
                <a:latin typeface="inter-regular"/>
              </a:rPr>
              <a:t>.</a:t>
            </a:r>
            <a:br>
              <a:rPr lang="en-US" sz="2800" b="0" i="0" dirty="0">
                <a:solidFill>
                  <a:srgbClr val="333333"/>
                </a:solidFill>
                <a:effectLst/>
                <a:latin typeface="inter-regular"/>
              </a:rPr>
            </a:br>
            <a:endParaRPr lang="en-IN" sz="2800" dirty="0"/>
          </a:p>
        </p:txBody>
      </p:sp>
      <p:sp>
        <p:nvSpPr>
          <p:cNvPr id="3" name="Content Placeholder 2">
            <a:extLst>
              <a:ext uri="{FF2B5EF4-FFF2-40B4-BE49-F238E27FC236}">
                <a16:creationId xmlns:a16="http://schemas.microsoft.com/office/drawing/2014/main" id="{D662AE44-35AC-458F-85F1-3CB0E12737AE}"/>
              </a:ext>
            </a:extLst>
          </p:cNvPr>
          <p:cNvSpPr>
            <a:spLocks noGrp="1"/>
          </p:cNvSpPr>
          <p:nvPr>
            <p:ph idx="1"/>
          </p:nvPr>
        </p:nvSpPr>
        <p:spPr>
          <a:xfrm>
            <a:off x="304799" y="1825625"/>
            <a:ext cx="11343862" cy="4351338"/>
          </a:xfrm>
        </p:spPr>
        <p:txBody>
          <a:bodyPr>
            <a:normAutofit fontScale="92500" lnSpcReduction="20000"/>
          </a:bodyPr>
          <a:lstStyle/>
          <a:p>
            <a:pPr marL="0" indent="0">
              <a:buNone/>
            </a:pPr>
            <a:r>
              <a:rPr lang="en-IN" dirty="0"/>
              <a:t>class StringBufferExample3{  </a:t>
            </a:r>
          </a:p>
          <a:p>
            <a:pPr marL="0" indent="0">
              <a:buNone/>
            </a:pPr>
            <a:r>
              <a:rPr lang="en-IN" dirty="0"/>
              <a:t>public static void main(String </a:t>
            </a:r>
            <a:r>
              <a:rPr lang="en-IN" dirty="0" err="1"/>
              <a:t>args</a:t>
            </a:r>
            <a:r>
              <a:rPr lang="en-IN" dirty="0"/>
              <a:t>[]){  </a:t>
            </a:r>
          </a:p>
          <a:p>
            <a:pPr marL="0" indent="0">
              <a:buNone/>
            </a:pPr>
            <a:r>
              <a:rPr lang="en-IN" dirty="0" err="1"/>
              <a:t>StringBuffer</a:t>
            </a:r>
            <a:r>
              <a:rPr lang="en-IN" dirty="0"/>
              <a:t> </a:t>
            </a:r>
            <a:r>
              <a:rPr lang="en-IN" dirty="0" err="1"/>
              <a:t>sb</a:t>
            </a:r>
            <a:r>
              <a:rPr lang="en-IN" dirty="0"/>
              <a:t>=new </a:t>
            </a:r>
            <a:r>
              <a:rPr lang="en-IN" dirty="0" err="1"/>
              <a:t>StringBuffer</a:t>
            </a:r>
            <a:r>
              <a:rPr lang="en-IN" dirty="0"/>
              <a:t>("Hello");  </a:t>
            </a:r>
          </a:p>
          <a:p>
            <a:pPr marL="0" indent="0">
              <a:buNone/>
            </a:pPr>
            <a:r>
              <a:rPr lang="en-IN" dirty="0" err="1"/>
              <a:t>sb.replace</a:t>
            </a:r>
            <a:r>
              <a:rPr lang="en-IN" dirty="0"/>
              <a:t>(1,3,"Java");  </a:t>
            </a:r>
          </a:p>
          <a:p>
            <a:pPr marL="0" indent="0">
              <a:buNone/>
            </a:pPr>
            <a:r>
              <a:rPr lang="en-IN" dirty="0" err="1"/>
              <a:t>System.out.println</a:t>
            </a:r>
            <a:r>
              <a:rPr lang="en-IN" dirty="0"/>
              <a:t>(</a:t>
            </a:r>
            <a:r>
              <a:rPr lang="en-IN" dirty="0" err="1"/>
              <a:t>sb</a:t>
            </a:r>
            <a:r>
              <a:rPr lang="en-IN" dirty="0"/>
              <a:t>);//prints </a:t>
            </a:r>
            <a:r>
              <a:rPr lang="en-IN" dirty="0" err="1"/>
              <a:t>HJavalo</a:t>
            </a:r>
            <a:r>
              <a:rPr lang="en-IN" dirty="0"/>
              <a:t>  </a:t>
            </a:r>
          </a:p>
          <a:p>
            <a:pPr marL="0" indent="0">
              <a:buNone/>
            </a:pPr>
            <a:r>
              <a:rPr lang="en-IN" dirty="0"/>
              <a:t>}  </a:t>
            </a:r>
          </a:p>
          <a:p>
            <a:pPr marL="0" indent="0">
              <a:buNone/>
            </a:pPr>
            <a:r>
              <a:rPr lang="en-IN" dirty="0"/>
              <a:t>}  </a:t>
            </a:r>
          </a:p>
          <a:p>
            <a:pPr marL="0" indent="0">
              <a:buNone/>
            </a:pPr>
            <a:r>
              <a:rPr lang="en-IN" dirty="0"/>
              <a:t>Output:</a:t>
            </a:r>
          </a:p>
          <a:p>
            <a:pPr marL="0" indent="0">
              <a:buNone/>
            </a:pPr>
            <a:endParaRPr lang="en-IN" dirty="0"/>
          </a:p>
          <a:p>
            <a:pPr marL="0" indent="0">
              <a:buNone/>
            </a:pPr>
            <a:r>
              <a:rPr lang="en-IN" dirty="0" err="1"/>
              <a:t>HJavalo</a:t>
            </a:r>
            <a:r>
              <a:rPr lang="en-IN" dirty="0"/>
              <a:t> </a:t>
            </a:r>
          </a:p>
        </p:txBody>
      </p:sp>
    </p:spTree>
    <p:extLst>
      <p:ext uri="{BB962C8B-B14F-4D97-AF65-F5344CB8AC3E}">
        <p14:creationId xmlns:p14="http://schemas.microsoft.com/office/powerpoint/2010/main" val="39340779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94DF3-25E3-45D2-AE63-025D5D52338C}"/>
              </a:ext>
            </a:extLst>
          </p:cNvPr>
          <p:cNvSpPr>
            <a:spLocks noGrp="1"/>
          </p:cNvSpPr>
          <p:nvPr>
            <p:ph type="title"/>
          </p:nvPr>
        </p:nvSpPr>
        <p:spPr>
          <a:xfrm>
            <a:off x="265043" y="365125"/>
            <a:ext cx="11088757" cy="1325563"/>
          </a:xfrm>
        </p:spPr>
        <p:txBody>
          <a:bodyPr>
            <a:noAutofit/>
          </a:bodyPr>
          <a:lstStyle/>
          <a:p>
            <a:r>
              <a:rPr lang="en-US" sz="3200" b="0" i="0" dirty="0" err="1">
                <a:solidFill>
                  <a:srgbClr val="610B4B"/>
                </a:solidFill>
                <a:effectLst/>
                <a:latin typeface="erdana"/>
              </a:rPr>
              <a:t>StringBuffer</a:t>
            </a:r>
            <a:r>
              <a:rPr lang="en-US" sz="3200" b="0" i="0" dirty="0">
                <a:solidFill>
                  <a:srgbClr val="610B4B"/>
                </a:solidFill>
                <a:effectLst/>
                <a:latin typeface="erdana"/>
              </a:rPr>
              <a:t> reverse() Method</a:t>
            </a:r>
            <a:br>
              <a:rPr lang="en-US" sz="3200" b="0" i="0" dirty="0">
                <a:solidFill>
                  <a:srgbClr val="610B4B"/>
                </a:solidFill>
                <a:effectLst/>
                <a:latin typeface="erdana"/>
              </a:rPr>
            </a:br>
            <a:r>
              <a:rPr lang="en-US" sz="3200" b="0" i="0" dirty="0">
                <a:solidFill>
                  <a:srgbClr val="333333"/>
                </a:solidFill>
                <a:effectLst/>
                <a:latin typeface="inter-regular"/>
              </a:rPr>
              <a:t>The reverse() method of the StringBuilder class reverses the current String.</a:t>
            </a:r>
            <a:br>
              <a:rPr lang="en-US" sz="3200" b="0" i="0" dirty="0">
                <a:solidFill>
                  <a:srgbClr val="333333"/>
                </a:solidFill>
                <a:effectLst/>
                <a:latin typeface="inter-regular"/>
              </a:rPr>
            </a:br>
            <a:endParaRPr lang="en-IN" sz="3200" dirty="0"/>
          </a:p>
        </p:txBody>
      </p:sp>
      <p:sp>
        <p:nvSpPr>
          <p:cNvPr id="3" name="Content Placeholder 2">
            <a:extLst>
              <a:ext uri="{FF2B5EF4-FFF2-40B4-BE49-F238E27FC236}">
                <a16:creationId xmlns:a16="http://schemas.microsoft.com/office/drawing/2014/main" id="{864DB517-0529-488E-8904-6AD9E47A6489}"/>
              </a:ext>
            </a:extLst>
          </p:cNvPr>
          <p:cNvSpPr>
            <a:spLocks noGrp="1"/>
          </p:cNvSpPr>
          <p:nvPr>
            <p:ph idx="1"/>
          </p:nvPr>
        </p:nvSpPr>
        <p:spPr/>
        <p:txBody>
          <a:bodyPr>
            <a:normAutofit lnSpcReduction="10000"/>
          </a:bodyPr>
          <a:lstStyle/>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StringBufferExample5{  </a:t>
            </a:r>
          </a:p>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StringBuffer</a:t>
            </a:r>
            <a:r>
              <a:rPr lang="en-IN" b="0" i="0" dirty="0">
                <a:solidFill>
                  <a:srgbClr val="000000"/>
                </a:solidFill>
                <a:effectLst/>
                <a:latin typeface="inter-regular"/>
              </a:rPr>
              <a:t> </a:t>
            </a:r>
            <a:r>
              <a:rPr lang="en-IN" b="0" i="0" dirty="0" err="1">
                <a:solidFill>
                  <a:srgbClr val="000000"/>
                </a:solidFill>
                <a:effectLst/>
                <a:latin typeface="inter-regular"/>
              </a:rPr>
              <a:t>sb</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StringBuffer</a:t>
            </a:r>
            <a:r>
              <a:rPr lang="en-IN" b="0" i="0" dirty="0">
                <a:solidFill>
                  <a:srgbClr val="000000"/>
                </a:solidFill>
                <a:effectLst/>
                <a:latin typeface="inter-regular"/>
              </a:rPr>
              <a:t>(</a:t>
            </a:r>
            <a:r>
              <a:rPr lang="en-IN" b="0" i="0" dirty="0">
                <a:solidFill>
                  <a:srgbClr val="0000FF"/>
                </a:solidFill>
                <a:effectLst/>
                <a:latin typeface="inter-regular"/>
              </a:rPr>
              <a:t>"Hello"</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sb.reverse</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sb</a:t>
            </a:r>
            <a:r>
              <a:rPr lang="en-IN" b="0" i="0" dirty="0">
                <a:solidFill>
                  <a:srgbClr val="000000"/>
                </a:solidFill>
                <a:effectLst/>
                <a:latin typeface="inter-regular"/>
              </a:rPr>
              <a:t>);</a:t>
            </a:r>
            <a:r>
              <a:rPr lang="en-IN" b="0" i="0" dirty="0">
                <a:solidFill>
                  <a:srgbClr val="008200"/>
                </a:solidFill>
                <a:effectLst/>
                <a:latin typeface="inter-regular"/>
              </a:rPr>
              <a:t>//prints </a:t>
            </a:r>
            <a:r>
              <a:rPr lang="en-IN" b="0" i="0" dirty="0" err="1">
                <a:solidFill>
                  <a:srgbClr val="008200"/>
                </a:solidFill>
                <a:effectLst/>
                <a:latin typeface="inter-regular"/>
              </a:rPr>
              <a:t>olleH</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buNone/>
            </a:pPr>
            <a:r>
              <a:rPr lang="en-IN" dirty="0"/>
              <a:t>Output</a:t>
            </a:r>
            <a:br>
              <a:rPr lang="en-IN" dirty="0"/>
            </a:br>
            <a:r>
              <a:rPr lang="en-IN" dirty="0" err="1"/>
              <a:t>olleH</a:t>
            </a:r>
            <a:r>
              <a:rPr lang="en-IN" dirty="0"/>
              <a:t> </a:t>
            </a:r>
          </a:p>
        </p:txBody>
      </p:sp>
    </p:spTree>
    <p:extLst>
      <p:ext uri="{BB962C8B-B14F-4D97-AF65-F5344CB8AC3E}">
        <p14:creationId xmlns:p14="http://schemas.microsoft.com/office/powerpoint/2010/main" val="29820996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29B6C-5CB0-499E-84EA-68DFAE559FAB}"/>
              </a:ext>
            </a:extLst>
          </p:cNvPr>
          <p:cNvSpPr>
            <a:spLocks noGrp="1"/>
          </p:cNvSpPr>
          <p:nvPr>
            <p:ph type="title"/>
          </p:nvPr>
        </p:nvSpPr>
        <p:spPr>
          <a:xfrm>
            <a:off x="838200" y="365125"/>
            <a:ext cx="10515600" cy="1808232"/>
          </a:xfrm>
        </p:spPr>
        <p:txBody>
          <a:bodyPr>
            <a:noAutofit/>
          </a:bodyPr>
          <a:lstStyle/>
          <a:p>
            <a:r>
              <a:rPr lang="en-IN" sz="2400" b="0" i="0" dirty="0">
                <a:solidFill>
                  <a:srgbClr val="610B38"/>
                </a:solidFill>
                <a:effectLst/>
                <a:latin typeface="erdana"/>
              </a:rPr>
              <a:t>Java StringBuilder Class</a:t>
            </a:r>
            <a:br>
              <a:rPr lang="en-IN" sz="2400" b="0" i="0" dirty="0">
                <a:solidFill>
                  <a:srgbClr val="610B38"/>
                </a:solidFill>
                <a:effectLst/>
                <a:latin typeface="erdana"/>
              </a:rPr>
            </a:br>
            <a:br>
              <a:rPr lang="en-IN" sz="2400" b="0" i="0" dirty="0">
                <a:solidFill>
                  <a:srgbClr val="610B38"/>
                </a:solidFill>
                <a:effectLst/>
                <a:latin typeface="erdana"/>
              </a:rPr>
            </a:br>
            <a:r>
              <a:rPr lang="en-US" sz="2400" b="0" i="0" dirty="0">
                <a:solidFill>
                  <a:srgbClr val="333333"/>
                </a:solidFill>
                <a:effectLst/>
                <a:latin typeface="inter-regular"/>
              </a:rPr>
              <a:t>Java StringBuilder class is used to create mutable (modifiable) String. The Java StringBuilder class is same as </a:t>
            </a:r>
            <a:r>
              <a:rPr lang="en-US" sz="2400" b="0" i="0" dirty="0" err="1">
                <a:solidFill>
                  <a:srgbClr val="333333"/>
                </a:solidFill>
                <a:effectLst/>
                <a:latin typeface="inter-regular"/>
              </a:rPr>
              <a:t>StringBuffer</a:t>
            </a:r>
            <a:r>
              <a:rPr lang="en-US" sz="2400" b="0" i="0" dirty="0">
                <a:solidFill>
                  <a:srgbClr val="333333"/>
                </a:solidFill>
                <a:effectLst/>
                <a:latin typeface="inter-regular"/>
              </a:rPr>
              <a:t> class except that it is non-synchronized. It is available since JDK 1.5</a:t>
            </a:r>
            <a:endParaRPr lang="en-IN" sz="2400" dirty="0"/>
          </a:p>
        </p:txBody>
      </p:sp>
      <p:graphicFrame>
        <p:nvGraphicFramePr>
          <p:cNvPr id="8" name="Content Placeholder 7">
            <a:extLst>
              <a:ext uri="{FF2B5EF4-FFF2-40B4-BE49-F238E27FC236}">
                <a16:creationId xmlns:a16="http://schemas.microsoft.com/office/drawing/2014/main" id="{ED6C0EFE-392B-47C7-AAC5-0DC3E23F33E5}"/>
              </a:ext>
            </a:extLst>
          </p:cNvPr>
          <p:cNvGraphicFramePr>
            <a:graphicFrameLocks noGrp="1"/>
          </p:cNvGraphicFramePr>
          <p:nvPr>
            <p:ph idx="1"/>
            <p:extLst>
              <p:ext uri="{D42A27DB-BD31-4B8C-83A1-F6EECF244321}">
                <p14:modId xmlns:p14="http://schemas.microsoft.com/office/powerpoint/2010/main" val="4185873993"/>
              </p:ext>
            </p:extLst>
          </p:nvPr>
        </p:nvGraphicFramePr>
        <p:xfrm>
          <a:off x="838200" y="2396835"/>
          <a:ext cx="10515600" cy="3532909"/>
        </p:xfrm>
        <a:graphic>
          <a:graphicData uri="http://schemas.openxmlformats.org/drawingml/2006/table">
            <a:tbl>
              <a:tblPr/>
              <a:tblGrid>
                <a:gridCol w="2874818">
                  <a:extLst>
                    <a:ext uri="{9D8B030D-6E8A-4147-A177-3AD203B41FA5}">
                      <a16:colId xmlns:a16="http://schemas.microsoft.com/office/drawing/2014/main" val="3936701788"/>
                    </a:ext>
                  </a:extLst>
                </a:gridCol>
                <a:gridCol w="7640782">
                  <a:extLst>
                    <a:ext uri="{9D8B030D-6E8A-4147-A177-3AD203B41FA5}">
                      <a16:colId xmlns:a16="http://schemas.microsoft.com/office/drawing/2014/main" val="599001089"/>
                    </a:ext>
                  </a:extLst>
                </a:gridCol>
              </a:tblGrid>
              <a:tr h="616856">
                <a:tc>
                  <a:txBody>
                    <a:bodyPr/>
                    <a:lstStyle/>
                    <a:p>
                      <a:pPr algn="l" fontAlgn="t"/>
                      <a:r>
                        <a:rPr lang="en-IN">
                          <a:solidFill>
                            <a:srgbClr val="000000"/>
                          </a:solidFill>
                          <a:effectLst/>
                          <a:latin typeface="times new roman" panose="02020603050405020304" pitchFamily="18" charset="0"/>
                        </a:rPr>
                        <a:t>Constructor</a:t>
                      </a:r>
                    </a:p>
                  </a:txBody>
                  <a:tcPr marL="114300" marR="114300" marT="114300" marB="114300">
                    <a:lnL w="9525" cap="flat" cmpd="sng" algn="ctr">
                      <a:solidFill>
                        <a:srgbClr val="B08192"/>
                      </a:solidFill>
                      <a:prstDash val="solid"/>
                      <a:round/>
                      <a:headEnd type="none" w="med" len="med"/>
                      <a:tailEnd type="none" w="med" len="med"/>
                    </a:lnL>
                    <a:lnR w="9525" cap="flat" cmpd="sng" algn="ctr">
                      <a:solidFill>
                        <a:srgbClr val="B08192"/>
                      </a:solidFill>
                      <a:prstDash val="solid"/>
                      <a:round/>
                      <a:headEnd type="none" w="med" len="med"/>
                      <a:tailEnd type="none" w="med" len="med"/>
                    </a:lnR>
                    <a:lnT w="9525" cap="flat" cmpd="sng" algn="ctr">
                      <a:solidFill>
                        <a:srgbClr val="B0819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L="114300" marR="114300" marT="114300" marB="114300">
                    <a:lnL w="9525" cap="flat" cmpd="sng" algn="ctr">
                      <a:solidFill>
                        <a:srgbClr val="B08192"/>
                      </a:solidFill>
                      <a:prstDash val="solid"/>
                      <a:round/>
                      <a:headEnd type="none" w="med" len="med"/>
                      <a:tailEnd type="none" w="med" len="med"/>
                    </a:lnL>
                    <a:lnR w="9525" cap="flat" cmpd="sng" algn="ctr">
                      <a:solidFill>
                        <a:srgbClr val="B08192"/>
                      </a:solidFill>
                      <a:prstDash val="solid"/>
                      <a:round/>
                      <a:headEnd type="none" w="med" len="med"/>
                      <a:tailEnd type="none" w="med" len="med"/>
                    </a:lnR>
                    <a:lnT w="9525" cap="flat" cmpd="sng" algn="ctr">
                      <a:solidFill>
                        <a:srgbClr val="B0819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21461540"/>
                  </a:ext>
                </a:extLst>
              </a:tr>
              <a:tr h="859861">
                <a:tc>
                  <a:txBody>
                    <a:bodyPr/>
                    <a:lstStyle/>
                    <a:p>
                      <a:pPr algn="just" fontAlgn="t"/>
                      <a:r>
                        <a:rPr lang="en-IN">
                          <a:solidFill>
                            <a:srgbClr val="333333"/>
                          </a:solidFill>
                          <a:effectLst/>
                          <a:latin typeface="inter-regular"/>
                        </a:rPr>
                        <a:t>StringBuilder()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creates an empty String Builder with the initial capacity of 16.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54397511"/>
                  </a:ext>
                </a:extLst>
              </a:tr>
              <a:tr h="859861">
                <a:tc>
                  <a:txBody>
                    <a:bodyPr/>
                    <a:lstStyle/>
                    <a:p>
                      <a:pPr algn="just" fontAlgn="t"/>
                      <a:r>
                        <a:rPr lang="en-IN">
                          <a:solidFill>
                            <a:srgbClr val="333333"/>
                          </a:solidFill>
                          <a:effectLst/>
                          <a:latin typeface="inter-regular"/>
                        </a:rPr>
                        <a:t>StringBuilder(String str)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creates a String Builder with the specified string.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03180765"/>
                  </a:ext>
                </a:extLst>
              </a:tr>
              <a:tr h="1196331">
                <a:tc>
                  <a:txBody>
                    <a:bodyPr/>
                    <a:lstStyle/>
                    <a:p>
                      <a:pPr algn="just" fontAlgn="t"/>
                      <a:r>
                        <a:rPr lang="en-IN">
                          <a:solidFill>
                            <a:srgbClr val="333333"/>
                          </a:solidFill>
                          <a:effectLst/>
                          <a:latin typeface="inter-regular"/>
                        </a:rPr>
                        <a:t>StringBuilder(int length)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creates an empty String Builder with the specified capacity as length.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15780734"/>
                  </a:ext>
                </a:extLst>
              </a:tr>
            </a:tbl>
          </a:graphicData>
        </a:graphic>
      </p:graphicFrame>
    </p:spTree>
    <p:extLst>
      <p:ext uri="{BB962C8B-B14F-4D97-AF65-F5344CB8AC3E}">
        <p14:creationId xmlns:p14="http://schemas.microsoft.com/office/powerpoint/2010/main" val="36299417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CDAC-E329-4E71-B225-7B691A2D16C4}"/>
              </a:ext>
            </a:extLst>
          </p:cNvPr>
          <p:cNvSpPr>
            <a:spLocks noGrp="1"/>
          </p:cNvSpPr>
          <p:nvPr>
            <p:ph type="title"/>
          </p:nvPr>
        </p:nvSpPr>
        <p:spPr/>
        <p:txBody>
          <a:bodyPr/>
          <a:lstStyle/>
          <a:p>
            <a:r>
              <a:rPr lang="en-US" dirty="0"/>
              <a:t>Important methods of StringBuilder class</a:t>
            </a:r>
            <a:endParaRPr lang="en-IN" dirty="0"/>
          </a:p>
        </p:txBody>
      </p:sp>
      <p:graphicFrame>
        <p:nvGraphicFramePr>
          <p:cNvPr id="4" name="Content Placeholder 3">
            <a:extLst>
              <a:ext uri="{FF2B5EF4-FFF2-40B4-BE49-F238E27FC236}">
                <a16:creationId xmlns:a16="http://schemas.microsoft.com/office/drawing/2014/main" id="{436C2DA4-0970-47D1-B389-529926F38ABE}"/>
              </a:ext>
            </a:extLst>
          </p:cNvPr>
          <p:cNvGraphicFramePr>
            <a:graphicFrameLocks noGrp="1"/>
          </p:cNvGraphicFramePr>
          <p:nvPr>
            <p:ph idx="1"/>
            <p:extLst>
              <p:ext uri="{D42A27DB-BD31-4B8C-83A1-F6EECF244321}">
                <p14:modId xmlns:p14="http://schemas.microsoft.com/office/powerpoint/2010/main" val="2278055591"/>
              </p:ext>
            </p:extLst>
          </p:nvPr>
        </p:nvGraphicFramePr>
        <p:xfrm>
          <a:off x="357809" y="1391479"/>
          <a:ext cx="11529391" cy="5485651"/>
        </p:xfrm>
        <a:graphic>
          <a:graphicData uri="http://schemas.openxmlformats.org/drawingml/2006/table">
            <a:tbl>
              <a:tblPr/>
              <a:tblGrid>
                <a:gridCol w="3379304">
                  <a:extLst>
                    <a:ext uri="{9D8B030D-6E8A-4147-A177-3AD203B41FA5}">
                      <a16:colId xmlns:a16="http://schemas.microsoft.com/office/drawing/2014/main" val="2061044561"/>
                    </a:ext>
                  </a:extLst>
                </a:gridCol>
                <a:gridCol w="8150087">
                  <a:extLst>
                    <a:ext uri="{9D8B030D-6E8A-4147-A177-3AD203B41FA5}">
                      <a16:colId xmlns:a16="http://schemas.microsoft.com/office/drawing/2014/main" val="148753392"/>
                    </a:ext>
                  </a:extLst>
                </a:gridCol>
              </a:tblGrid>
              <a:tr h="446003">
                <a:tc>
                  <a:txBody>
                    <a:bodyPr/>
                    <a:lstStyle/>
                    <a:p>
                      <a:pPr algn="l" fontAlgn="t"/>
                      <a:r>
                        <a:rPr lang="en-IN" sz="2000">
                          <a:solidFill>
                            <a:srgbClr val="000000"/>
                          </a:solidFill>
                          <a:effectLst/>
                          <a:latin typeface="times new roman" panose="02020603050405020304" pitchFamily="18" charset="0"/>
                        </a:rPr>
                        <a:t>Method</a:t>
                      </a:r>
                    </a:p>
                  </a:txBody>
                  <a:tcPr marL="86108" marR="86108" marT="86108" marB="86108">
                    <a:lnL w="9525" cap="flat" cmpd="sng" algn="ctr">
                      <a:solidFill>
                        <a:srgbClr val="F0FB8D"/>
                      </a:solidFill>
                      <a:prstDash val="solid"/>
                      <a:round/>
                      <a:headEnd type="none" w="med" len="med"/>
                      <a:tailEnd type="none" w="med" len="med"/>
                    </a:lnL>
                    <a:lnR w="9525" cap="flat" cmpd="sng" algn="ctr">
                      <a:solidFill>
                        <a:srgbClr val="F0FB8D"/>
                      </a:solidFill>
                      <a:prstDash val="solid"/>
                      <a:round/>
                      <a:headEnd type="none" w="med" len="med"/>
                      <a:tailEnd type="none" w="med" len="med"/>
                    </a:lnR>
                    <a:lnT w="9525" cap="flat" cmpd="sng" algn="ctr">
                      <a:solidFill>
                        <a:srgbClr val="F0FB8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panose="02020603050405020304" pitchFamily="18" charset="0"/>
                        </a:rPr>
                        <a:t>Description</a:t>
                      </a:r>
                    </a:p>
                  </a:txBody>
                  <a:tcPr marL="86108" marR="86108" marT="86108" marB="86108">
                    <a:lnL w="9525" cap="flat" cmpd="sng" algn="ctr">
                      <a:solidFill>
                        <a:srgbClr val="F0FB8D"/>
                      </a:solidFill>
                      <a:prstDash val="solid"/>
                      <a:round/>
                      <a:headEnd type="none" w="med" len="med"/>
                      <a:tailEnd type="none" w="med" len="med"/>
                    </a:lnL>
                    <a:lnR w="9525" cap="flat" cmpd="sng" algn="ctr">
                      <a:solidFill>
                        <a:srgbClr val="F0FB8D"/>
                      </a:solidFill>
                      <a:prstDash val="solid"/>
                      <a:round/>
                      <a:headEnd type="none" w="med" len="med"/>
                      <a:tailEnd type="none" w="med" len="med"/>
                    </a:lnR>
                    <a:lnT w="9525" cap="flat" cmpd="sng" algn="ctr">
                      <a:solidFill>
                        <a:srgbClr val="F0FB8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889107337"/>
                  </a:ext>
                </a:extLst>
              </a:tr>
              <a:tr h="1512171">
                <a:tc>
                  <a:txBody>
                    <a:bodyPr/>
                    <a:lstStyle/>
                    <a:p>
                      <a:pPr algn="just" fontAlgn="t"/>
                      <a:r>
                        <a:rPr lang="en-US" sz="2000">
                          <a:solidFill>
                            <a:srgbClr val="333333"/>
                          </a:solidFill>
                          <a:effectLst/>
                          <a:latin typeface="inter-regular"/>
                        </a:rPr>
                        <a:t>public StringBuilder append(String s)</a:t>
                      </a:r>
                    </a:p>
                  </a:txBody>
                  <a:tcPr marL="57406" marR="57406" marT="57406" marB="5740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It is used to append the specified string with this string. The append() method is overloaded like append(char), append(</a:t>
                      </a:r>
                      <a:r>
                        <a:rPr lang="en-US" sz="2000" dirty="0" err="1">
                          <a:solidFill>
                            <a:srgbClr val="333333"/>
                          </a:solidFill>
                          <a:effectLst/>
                          <a:latin typeface="inter-regular"/>
                        </a:rPr>
                        <a:t>boolean</a:t>
                      </a:r>
                      <a:r>
                        <a:rPr lang="en-US" sz="2000" dirty="0">
                          <a:solidFill>
                            <a:srgbClr val="333333"/>
                          </a:solidFill>
                          <a:effectLst/>
                          <a:latin typeface="inter-regular"/>
                        </a:rPr>
                        <a:t>), append(int), append(float), append(double) etc.</a:t>
                      </a:r>
                    </a:p>
                  </a:txBody>
                  <a:tcPr marL="57406" marR="57406" marT="57406" marB="5740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48819905"/>
                  </a:ext>
                </a:extLst>
              </a:tr>
              <a:tr h="1742840">
                <a:tc>
                  <a:txBody>
                    <a:bodyPr/>
                    <a:lstStyle/>
                    <a:p>
                      <a:pPr algn="just" fontAlgn="t"/>
                      <a:r>
                        <a:rPr lang="en-IN" sz="2000">
                          <a:solidFill>
                            <a:srgbClr val="333333"/>
                          </a:solidFill>
                          <a:effectLst/>
                          <a:latin typeface="inter-regular"/>
                        </a:rPr>
                        <a:t>public StringBuilder insert(int offset, String s)</a:t>
                      </a:r>
                    </a:p>
                  </a:txBody>
                  <a:tcPr marL="57406" marR="57406" marT="57406" marB="5740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It is used to insert the specified string with this string at the specified position. The insert() method is overloaded like insert(int, char), insert(int, </a:t>
                      </a:r>
                      <a:r>
                        <a:rPr lang="en-US" sz="2000" dirty="0" err="1">
                          <a:solidFill>
                            <a:srgbClr val="333333"/>
                          </a:solidFill>
                          <a:effectLst/>
                          <a:latin typeface="inter-regular"/>
                        </a:rPr>
                        <a:t>boolean</a:t>
                      </a:r>
                      <a:r>
                        <a:rPr lang="en-US" sz="2000" dirty="0">
                          <a:solidFill>
                            <a:srgbClr val="333333"/>
                          </a:solidFill>
                          <a:effectLst/>
                          <a:latin typeface="inter-regular"/>
                        </a:rPr>
                        <a:t>), insert(int, int), insert(int, float), insert(int, double) etc.</a:t>
                      </a:r>
                    </a:p>
                  </a:txBody>
                  <a:tcPr marL="57406" marR="57406" marT="57406" marB="5740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58807656"/>
                  </a:ext>
                </a:extLst>
              </a:tr>
              <a:tr h="962298">
                <a:tc>
                  <a:txBody>
                    <a:bodyPr/>
                    <a:lstStyle/>
                    <a:p>
                      <a:pPr algn="just" fontAlgn="t"/>
                      <a:r>
                        <a:rPr lang="en-US" sz="2000">
                          <a:solidFill>
                            <a:srgbClr val="333333"/>
                          </a:solidFill>
                          <a:effectLst/>
                          <a:latin typeface="inter-regular"/>
                        </a:rPr>
                        <a:t>public StringBuilder replace(int startIndex, int endIndex, String str)</a:t>
                      </a:r>
                    </a:p>
                  </a:txBody>
                  <a:tcPr marL="57406" marR="57406" marT="57406" marB="5740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is used to replace the string from specified startIndex and endIndex.</a:t>
                      </a:r>
                    </a:p>
                  </a:txBody>
                  <a:tcPr marL="57406" marR="57406" marT="57406" marB="5740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45937405"/>
                  </a:ext>
                </a:extLst>
              </a:tr>
              <a:tr h="677314">
                <a:tc>
                  <a:txBody>
                    <a:bodyPr/>
                    <a:lstStyle/>
                    <a:p>
                      <a:pPr algn="just" fontAlgn="t"/>
                      <a:r>
                        <a:rPr lang="en-IN" sz="2000">
                          <a:solidFill>
                            <a:srgbClr val="333333"/>
                          </a:solidFill>
                          <a:effectLst/>
                          <a:latin typeface="inter-regular"/>
                        </a:rPr>
                        <a:t>public StringBuilder delete(int startIndex, int endIndex)</a:t>
                      </a:r>
                    </a:p>
                  </a:txBody>
                  <a:tcPr marL="57406" marR="57406" marT="57406" marB="5740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It is used to delete the string from specified </a:t>
                      </a:r>
                      <a:r>
                        <a:rPr lang="en-US" sz="2000" dirty="0" err="1">
                          <a:solidFill>
                            <a:srgbClr val="333333"/>
                          </a:solidFill>
                          <a:effectLst/>
                          <a:latin typeface="inter-regular"/>
                        </a:rPr>
                        <a:t>startIndex</a:t>
                      </a:r>
                      <a:r>
                        <a:rPr lang="en-US" sz="2000" dirty="0">
                          <a:solidFill>
                            <a:srgbClr val="333333"/>
                          </a:solidFill>
                          <a:effectLst/>
                          <a:latin typeface="inter-regular"/>
                        </a:rPr>
                        <a:t> and </a:t>
                      </a:r>
                      <a:r>
                        <a:rPr lang="en-US" sz="2000" dirty="0" err="1">
                          <a:solidFill>
                            <a:srgbClr val="333333"/>
                          </a:solidFill>
                          <a:effectLst/>
                          <a:latin typeface="inter-regular"/>
                        </a:rPr>
                        <a:t>endIndex</a:t>
                      </a:r>
                      <a:r>
                        <a:rPr lang="en-US" sz="2000" dirty="0">
                          <a:solidFill>
                            <a:srgbClr val="333333"/>
                          </a:solidFill>
                          <a:effectLst/>
                          <a:latin typeface="inter-regular"/>
                        </a:rPr>
                        <a:t>.</a:t>
                      </a:r>
                    </a:p>
                  </a:txBody>
                  <a:tcPr marL="57406" marR="57406" marT="57406" marB="5740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28016190"/>
                  </a:ext>
                </a:extLst>
              </a:tr>
            </a:tbl>
          </a:graphicData>
        </a:graphic>
      </p:graphicFrame>
    </p:spTree>
    <p:extLst>
      <p:ext uri="{BB962C8B-B14F-4D97-AF65-F5344CB8AC3E}">
        <p14:creationId xmlns:p14="http://schemas.microsoft.com/office/powerpoint/2010/main" val="6757419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28179BC-5EEC-4351-9312-B2DEA80CBEAB}"/>
              </a:ext>
            </a:extLst>
          </p:cNvPr>
          <p:cNvGraphicFramePr>
            <a:graphicFrameLocks noGrp="1"/>
          </p:cNvGraphicFramePr>
          <p:nvPr>
            <p:ph idx="1"/>
            <p:extLst>
              <p:ext uri="{D42A27DB-BD31-4B8C-83A1-F6EECF244321}">
                <p14:modId xmlns:p14="http://schemas.microsoft.com/office/powerpoint/2010/main" val="1828461431"/>
              </p:ext>
            </p:extLst>
          </p:nvPr>
        </p:nvGraphicFramePr>
        <p:xfrm>
          <a:off x="360218" y="249382"/>
          <a:ext cx="11637818" cy="6386945"/>
        </p:xfrm>
        <a:graphic>
          <a:graphicData uri="http://schemas.openxmlformats.org/drawingml/2006/table">
            <a:tbl>
              <a:tblPr/>
              <a:tblGrid>
                <a:gridCol w="4059382">
                  <a:extLst>
                    <a:ext uri="{9D8B030D-6E8A-4147-A177-3AD203B41FA5}">
                      <a16:colId xmlns:a16="http://schemas.microsoft.com/office/drawing/2014/main" val="1607515147"/>
                    </a:ext>
                  </a:extLst>
                </a:gridCol>
                <a:gridCol w="7578436">
                  <a:extLst>
                    <a:ext uri="{9D8B030D-6E8A-4147-A177-3AD203B41FA5}">
                      <a16:colId xmlns:a16="http://schemas.microsoft.com/office/drawing/2014/main" val="3368073957"/>
                    </a:ext>
                  </a:extLst>
                </a:gridCol>
              </a:tblGrid>
              <a:tr h="525983">
                <a:tc>
                  <a:txBody>
                    <a:bodyPr/>
                    <a:lstStyle/>
                    <a:p>
                      <a:pPr algn="just" fontAlgn="t"/>
                      <a:r>
                        <a:rPr lang="en-IN" sz="2000">
                          <a:solidFill>
                            <a:srgbClr val="333333"/>
                          </a:solidFill>
                          <a:effectLst/>
                          <a:latin typeface="inter-regular"/>
                        </a:rPr>
                        <a:t>public StringBuilder reverse()</a:t>
                      </a:r>
                    </a:p>
                  </a:txBody>
                  <a:tcPr marL="63990" marR="63990" marT="63990" marB="63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is used to reverse the string.</a:t>
                      </a:r>
                    </a:p>
                  </a:txBody>
                  <a:tcPr marL="63990" marR="63990" marT="63990" marB="63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40420937"/>
                  </a:ext>
                </a:extLst>
              </a:tr>
              <a:tr h="864116">
                <a:tc>
                  <a:txBody>
                    <a:bodyPr/>
                    <a:lstStyle/>
                    <a:p>
                      <a:pPr algn="just" fontAlgn="t"/>
                      <a:r>
                        <a:rPr lang="en-IN" sz="2000" dirty="0">
                          <a:solidFill>
                            <a:srgbClr val="333333"/>
                          </a:solidFill>
                          <a:effectLst/>
                          <a:latin typeface="inter-regular"/>
                        </a:rPr>
                        <a:t>public int capacity()</a:t>
                      </a:r>
                    </a:p>
                  </a:txBody>
                  <a:tcPr marL="63990" marR="63990" marT="63990" marB="63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is used to return the current capacity.</a:t>
                      </a:r>
                    </a:p>
                  </a:txBody>
                  <a:tcPr marL="63990" marR="63990" marT="63990" marB="63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85195828"/>
                  </a:ext>
                </a:extLst>
              </a:tr>
              <a:tr h="864116">
                <a:tc>
                  <a:txBody>
                    <a:bodyPr/>
                    <a:lstStyle/>
                    <a:p>
                      <a:pPr algn="just" fontAlgn="t"/>
                      <a:r>
                        <a:rPr lang="en-US" sz="2000">
                          <a:solidFill>
                            <a:srgbClr val="333333"/>
                          </a:solidFill>
                          <a:effectLst/>
                          <a:latin typeface="inter-regular"/>
                        </a:rPr>
                        <a:t>public void ensureCapacity(int minimumCapacity)</a:t>
                      </a:r>
                    </a:p>
                  </a:txBody>
                  <a:tcPr marL="63990" marR="63990" marT="63990" marB="63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is used to ensure the capacity at least equal to the given minimum.</a:t>
                      </a:r>
                    </a:p>
                  </a:txBody>
                  <a:tcPr marL="63990" marR="63990" marT="63990" marB="63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7599917"/>
                  </a:ext>
                </a:extLst>
              </a:tr>
              <a:tr h="864116">
                <a:tc>
                  <a:txBody>
                    <a:bodyPr/>
                    <a:lstStyle/>
                    <a:p>
                      <a:pPr algn="just" fontAlgn="t"/>
                      <a:r>
                        <a:rPr lang="en-US" sz="2000">
                          <a:solidFill>
                            <a:srgbClr val="333333"/>
                          </a:solidFill>
                          <a:effectLst/>
                          <a:latin typeface="inter-regular"/>
                        </a:rPr>
                        <a:t>public char charAt(int index)</a:t>
                      </a:r>
                    </a:p>
                  </a:txBody>
                  <a:tcPr marL="63990" marR="63990" marT="63990" marB="63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is used to return the character at the specified position.</a:t>
                      </a:r>
                    </a:p>
                  </a:txBody>
                  <a:tcPr marL="63990" marR="63990" marT="63990" marB="63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30298996"/>
                  </a:ext>
                </a:extLst>
              </a:tr>
              <a:tr h="1202249">
                <a:tc>
                  <a:txBody>
                    <a:bodyPr/>
                    <a:lstStyle/>
                    <a:p>
                      <a:pPr algn="just" fontAlgn="t"/>
                      <a:r>
                        <a:rPr lang="en-IN" sz="2000" dirty="0">
                          <a:solidFill>
                            <a:srgbClr val="333333"/>
                          </a:solidFill>
                          <a:effectLst/>
                          <a:latin typeface="inter-regular"/>
                        </a:rPr>
                        <a:t>public int length()</a:t>
                      </a:r>
                    </a:p>
                  </a:txBody>
                  <a:tcPr marL="63990" marR="63990" marT="63990" marB="63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is used to return the length of the string i.e. total number of characters.</a:t>
                      </a:r>
                    </a:p>
                  </a:txBody>
                  <a:tcPr marL="63990" marR="63990" marT="63990" marB="63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086849"/>
                  </a:ext>
                </a:extLst>
              </a:tr>
              <a:tr h="864116">
                <a:tc>
                  <a:txBody>
                    <a:bodyPr/>
                    <a:lstStyle/>
                    <a:p>
                      <a:pPr algn="just" fontAlgn="t"/>
                      <a:r>
                        <a:rPr lang="en-US" sz="2000">
                          <a:solidFill>
                            <a:srgbClr val="333333"/>
                          </a:solidFill>
                          <a:effectLst/>
                          <a:latin typeface="inter-regular"/>
                        </a:rPr>
                        <a:t>public String substring(int beginIndex)</a:t>
                      </a:r>
                    </a:p>
                  </a:txBody>
                  <a:tcPr marL="63990" marR="63990" marT="63990" marB="63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is used to return the substring from the specified beginIndex.</a:t>
                      </a:r>
                    </a:p>
                  </a:txBody>
                  <a:tcPr marL="63990" marR="63990" marT="63990" marB="63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85322338"/>
                  </a:ext>
                </a:extLst>
              </a:tr>
              <a:tr h="1202249">
                <a:tc>
                  <a:txBody>
                    <a:bodyPr/>
                    <a:lstStyle/>
                    <a:p>
                      <a:pPr algn="just" fontAlgn="t"/>
                      <a:r>
                        <a:rPr lang="en-US" sz="2000">
                          <a:solidFill>
                            <a:srgbClr val="333333"/>
                          </a:solidFill>
                          <a:effectLst/>
                          <a:latin typeface="inter-regular"/>
                        </a:rPr>
                        <a:t>public String substring(int beginIndex, int endIndex)</a:t>
                      </a:r>
                    </a:p>
                  </a:txBody>
                  <a:tcPr marL="63990" marR="63990" marT="63990" marB="63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It is used to return the substring from the specified </a:t>
                      </a:r>
                      <a:r>
                        <a:rPr lang="en-US" sz="2000" dirty="0" err="1">
                          <a:solidFill>
                            <a:srgbClr val="333333"/>
                          </a:solidFill>
                          <a:effectLst/>
                          <a:latin typeface="inter-regular"/>
                        </a:rPr>
                        <a:t>beginIndex</a:t>
                      </a:r>
                      <a:r>
                        <a:rPr lang="en-US" sz="2000" dirty="0">
                          <a:solidFill>
                            <a:srgbClr val="333333"/>
                          </a:solidFill>
                          <a:effectLst/>
                          <a:latin typeface="inter-regular"/>
                        </a:rPr>
                        <a:t> and </a:t>
                      </a:r>
                      <a:r>
                        <a:rPr lang="en-US" sz="2000" dirty="0" err="1">
                          <a:solidFill>
                            <a:srgbClr val="333333"/>
                          </a:solidFill>
                          <a:effectLst/>
                          <a:latin typeface="inter-regular"/>
                        </a:rPr>
                        <a:t>endIndex</a:t>
                      </a:r>
                      <a:r>
                        <a:rPr lang="en-US" sz="2000" dirty="0">
                          <a:solidFill>
                            <a:srgbClr val="333333"/>
                          </a:solidFill>
                          <a:effectLst/>
                          <a:latin typeface="inter-regular"/>
                        </a:rPr>
                        <a:t>.</a:t>
                      </a:r>
                    </a:p>
                  </a:txBody>
                  <a:tcPr marL="63990" marR="63990" marT="63990" marB="63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36449619"/>
                  </a:ext>
                </a:extLst>
              </a:tr>
            </a:tbl>
          </a:graphicData>
        </a:graphic>
      </p:graphicFrame>
    </p:spTree>
    <p:extLst>
      <p:ext uri="{BB962C8B-B14F-4D97-AF65-F5344CB8AC3E}">
        <p14:creationId xmlns:p14="http://schemas.microsoft.com/office/powerpoint/2010/main" val="2117125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3250-33BE-4407-A505-8B85C7FF33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63F6D2-2055-4B78-93FB-18B106385CC1}"/>
              </a:ext>
            </a:extLst>
          </p:cNvPr>
          <p:cNvSpPr>
            <a:spLocks noGrp="1"/>
          </p:cNvSpPr>
          <p:nvPr>
            <p:ph idx="1"/>
          </p:nvPr>
        </p:nvSpPr>
        <p:spPr/>
        <p:txBody>
          <a:bodyPr>
            <a:normAutofit fontScale="85000" lnSpcReduction="10000"/>
          </a:bodyPr>
          <a:lstStyle/>
          <a:p>
            <a:r>
              <a:rPr lang="en-US" dirty="0"/>
              <a:t>9) Notice that Java is just a name, not an acronym.</a:t>
            </a:r>
          </a:p>
          <a:p>
            <a:endParaRPr lang="en-US" dirty="0"/>
          </a:p>
          <a:p>
            <a:r>
              <a:rPr lang="en-US" dirty="0"/>
              <a:t>10) Initially developed by James Gosling at Sun Microsystems (which is now a subsidiary of Oracle Corporation) and released in 1995.</a:t>
            </a:r>
          </a:p>
          <a:p>
            <a:endParaRPr lang="en-US" dirty="0"/>
          </a:p>
          <a:p>
            <a:r>
              <a:rPr lang="en-US" dirty="0"/>
              <a:t>11) In 1995, Time magazine called Java one of the Ten Best Products of 1995.</a:t>
            </a:r>
          </a:p>
          <a:p>
            <a:endParaRPr lang="en-US" dirty="0"/>
          </a:p>
          <a:p>
            <a:r>
              <a:rPr lang="en-US" dirty="0"/>
              <a:t>12) JDK 1.0 was released on January 23, 1996. After the first release of Java, there have been many additional features added to the language. Now Java is being used in Windows applications, Web applications, enterprise applications, mobile applications, cards, etc. Each new version adds new features in Java.</a:t>
            </a:r>
            <a:endParaRPr lang="en-IN" dirty="0"/>
          </a:p>
        </p:txBody>
      </p:sp>
    </p:spTree>
    <p:extLst>
      <p:ext uri="{BB962C8B-B14F-4D97-AF65-F5344CB8AC3E}">
        <p14:creationId xmlns:p14="http://schemas.microsoft.com/office/powerpoint/2010/main" val="38655412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B5E69-C366-4A5F-BCCA-E4C835D0B5DA}"/>
              </a:ext>
            </a:extLst>
          </p:cNvPr>
          <p:cNvSpPr>
            <a:spLocks noGrp="1"/>
          </p:cNvSpPr>
          <p:nvPr>
            <p:ph type="title"/>
          </p:nvPr>
        </p:nvSpPr>
        <p:spPr/>
        <p:txBody>
          <a:bodyPr>
            <a:noAutofit/>
          </a:bodyPr>
          <a:lstStyle/>
          <a:p>
            <a:r>
              <a:rPr lang="en-US" sz="2800" b="0" i="0" dirty="0">
                <a:solidFill>
                  <a:srgbClr val="610B4B"/>
                </a:solidFill>
                <a:effectLst/>
                <a:latin typeface="erdana"/>
              </a:rPr>
              <a:t>StringBuilder append() method</a:t>
            </a:r>
            <a:br>
              <a:rPr lang="en-US" sz="2800" b="0" i="0" dirty="0">
                <a:solidFill>
                  <a:srgbClr val="610B4B"/>
                </a:solidFill>
                <a:effectLst/>
                <a:latin typeface="erdana"/>
              </a:rPr>
            </a:br>
            <a:r>
              <a:rPr lang="en-US" sz="2800" b="0" i="0" dirty="0">
                <a:solidFill>
                  <a:srgbClr val="333333"/>
                </a:solidFill>
                <a:effectLst/>
                <a:latin typeface="inter-regular"/>
              </a:rPr>
              <a:t>The StringBuilder append() method concatenates the given argument with this String.</a:t>
            </a:r>
            <a:br>
              <a:rPr lang="en-US" sz="2800" b="0" i="0" dirty="0">
                <a:solidFill>
                  <a:srgbClr val="333333"/>
                </a:solidFill>
                <a:effectLst/>
                <a:latin typeface="inter-regular"/>
              </a:rPr>
            </a:br>
            <a:endParaRPr lang="en-IN" sz="2800" dirty="0"/>
          </a:p>
        </p:txBody>
      </p:sp>
      <p:sp>
        <p:nvSpPr>
          <p:cNvPr id="3" name="Content Placeholder 2">
            <a:extLst>
              <a:ext uri="{FF2B5EF4-FFF2-40B4-BE49-F238E27FC236}">
                <a16:creationId xmlns:a16="http://schemas.microsoft.com/office/drawing/2014/main" id="{7BA8F2F3-6DFB-4293-AED6-5175D579C3B8}"/>
              </a:ext>
            </a:extLst>
          </p:cNvPr>
          <p:cNvSpPr>
            <a:spLocks noGrp="1"/>
          </p:cNvSpPr>
          <p:nvPr>
            <p:ph idx="1"/>
          </p:nvPr>
        </p:nvSpPr>
        <p:spPr/>
        <p:txBody>
          <a:bodyPr>
            <a:normAutofit fontScale="92500" lnSpcReduction="20000"/>
          </a:bodyPr>
          <a:lstStyle/>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StringBuilderExample</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StringBuilder </a:t>
            </a:r>
            <a:r>
              <a:rPr lang="en-IN" b="0" i="0" dirty="0" err="1">
                <a:solidFill>
                  <a:srgbClr val="000000"/>
                </a:solidFill>
                <a:effectLst/>
                <a:latin typeface="inter-regular"/>
              </a:rPr>
              <a:t>sb</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StringBuilder(</a:t>
            </a:r>
            <a:r>
              <a:rPr lang="en-IN" b="0" i="0" dirty="0">
                <a:solidFill>
                  <a:srgbClr val="0000FF"/>
                </a:solidFill>
                <a:effectLst/>
                <a:latin typeface="inter-regular"/>
              </a:rPr>
              <a:t>"Hello "</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sb.append</a:t>
            </a:r>
            <a:r>
              <a:rPr lang="en-IN" b="0" i="0" dirty="0">
                <a:solidFill>
                  <a:srgbClr val="000000"/>
                </a:solidFill>
                <a:effectLst/>
                <a:latin typeface="inter-regular"/>
              </a:rPr>
              <a:t>(</a:t>
            </a:r>
            <a:r>
              <a:rPr lang="en-IN" b="0" i="0" dirty="0">
                <a:solidFill>
                  <a:srgbClr val="0000FF"/>
                </a:solidFill>
                <a:effectLst/>
                <a:latin typeface="inter-regular"/>
              </a:rPr>
              <a:t>"Java"</a:t>
            </a:r>
            <a:r>
              <a:rPr lang="en-IN" b="0" i="0" dirty="0">
                <a:solidFill>
                  <a:srgbClr val="000000"/>
                </a:solidFill>
                <a:effectLst/>
                <a:latin typeface="inter-regular"/>
              </a:rPr>
              <a:t>);</a:t>
            </a:r>
            <a:r>
              <a:rPr lang="en-IN" b="0" i="0" dirty="0">
                <a:solidFill>
                  <a:srgbClr val="008200"/>
                </a:solidFill>
                <a:effectLst/>
                <a:latin typeface="inter-regular"/>
              </a:rPr>
              <a:t>//now original string is changed</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sb</a:t>
            </a:r>
            <a:r>
              <a:rPr lang="en-IN" b="0" i="0" dirty="0">
                <a:solidFill>
                  <a:srgbClr val="000000"/>
                </a:solidFill>
                <a:effectLst/>
                <a:latin typeface="inter-regular"/>
              </a:rPr>
              <a:t>);</a:t>
            </a:r>
            <a:r>
              <a:rPr lang="en-IN" b="0" i="0" dirty="0">
                <a:solidFill>
                  <a:srgbClr val="008200"/>
                </a:solidFill>
                <a:effectLst/>
                <a:latin typeface="inter-regular"/>
              </a:rPr>
              <a:t>//prints Hello Java</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buNone/>
            </a:pPr>
            <a:r>
              <a:rPr lang="en-IN" dirty="0"/>
              <a:t>Output:</a:t>
            </a:r>
          </a:p>
          <a:p>
            <a:pPr marL="0" indent="0">
              <a:buNone/>
            </a:pPr>
            <a:endParaRPr lang="en-IN" dirty="0"/>
          </a:p>
          <a:p>
            <a:pPr marL="0" indent="0">
              <a:buNone/>
            </a:pPr>
            <a:r>
              <a:rPr lang="en-IN" dirty="0"/>
              <a:t>Hello Java</a:t>
            </a:r>
          </a:p>
        </p:txBody>
      </p:sp>
    </p:spTree>
    <p:extLst>
      <p:ext uri="{BB962C8B-B14F-4D97-AF65-F5344CB8AC3E}">
        <p14:creationId xmlns:p14="http://schemas.microsoft.com/office/powerpoint/2010/main" val="4429358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E8A2A-9A23-41F7-BCFD-7C082F31D534}"/>
              </a:ext>
            </a:extLst>
          </p:cNvPr>
          <p:cNvSpPr>
            <a:spLocks noGrp="1"/>
          </p:cNvSpPr>
          <p:nvPr>
            <p:ph type="title"/>
          </p:nvPr>
        </p:nvSpPr>
        <p:spPr/>
        <p:txBody>
          <a:bodyPr/>
          <a:lstStyle/>
          <a:p>
            <a:r>
              <a:rPr lang="en-IN" b="0" i="0" dirty="0">
                <a:solidFill>
                  <a:srgbClr val="610B4B"/>
                </a:solidFill>
                <a:effectLst/>
                <a:latin typeface="erdana"/>
              </a:rPr>
              <a:t>StringBuilder insert() method</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BAA82883-4685-4ED6-91AB-9C895EFD6756}"/>
              </a:ext>
            </a:extLst>
          </p:cNvPr>
          <p:cNvSpPr>
            <a:spLocks noGrp="1"/>
          </p:cNvSpPr>
          <p:nvPr>
            <p:ph idx="1"/>
          </p:nvPr>
        </p:nvSpPr>
        <p:spPr/>
        <p:txBody>
          <a:bodyPr>
            <a:normAutofit fontScale="92500" lnSpcReduction="20000"/>
          </a:bodyPr>
          <a:lstStyle/>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StringBuilderExample2{  </a:t>
            </a:r>
          </a:p>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StringBuilder </a:t>
            </a:r>
            <a:r>
              <a:rPr lang="en-IN" b="0" i="0" dirty="0" err="1">
                <a:solidFill>
                  <a:srgbClr val="000000"/>
                </a:solidFill>
                <a:effectLst/>
                <a:latin typeface="inter-regular"/>
              </a:rPr>
              <a:t>sb</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StringBuilder(</a:t>
            </a:r>
            <a:r>
              <a:rPr lang="en-IN" b="0" i="0" dirty="0">
                <a:solidFill>
                  <a:srgbClr val="0000FF"/>
                </a:solidFill>
                <a:effectLst/>
                <a:latin typeface="inter-regular"/>
              </a:rPr>
              <a:t>"Hello "</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sb.insert</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a:t>
            </a:r>
            <a:r>
              <a:rPr lang="en-IN" b="0" i="0" dirty="0">
                <a:solidFill>
                  <a:srgbClr val="0000FF"/>
                </a:solidFill>
                <a:effectLst/>
                <a:latin typeface="inter-regular"/>
              </a:rPr>
              <a:t>"Java"</a:t>
            </a:r>
            <a:r>
              <a:rPr lang="en-IN" b="0" i="0" dirty="0">
                <a:solidFill>
                  <a:srgbClr val="000000"/>
                </a:solidFill>
                <a:effectLst/>
                <a:latin typeface="inter-regular"/>
              </a:rPr>
              <a:t>);</a:t>
            </a:r>
            <a:r>
              <a:rPr lang="en-IN" b="0" i="0" dirty="0">
                <a:solidFill>
                  <a:srgbClr val="008200"/>
                </a:solidFill>
                <a:effectLst/>
                <a:latin typeface="inter-regular"/>
              </a:rPr>
              <a:t>//now original string is changed</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sb</a:t>
            </a:r>
            <a:r>
              <a:rPr lang="en-IN" b="0" i="0" dirty="0">
                <a:solidFill>
                  <a:srgbClr val="000000"/>
                </a:solidFill>
                <a:effectLst/>
                <a:latin typeface="inter-regular"/>
              </a:rPr>
              <a:t>);</a:t>
            </a:r>
            <a:r>
              <a:rPr lang="en-IN" b="0" i="0" dirty="0">
                <a:solidFill>
                  <a:srgbClr val="008200"/>
                </a:solidFill>
                <a:effectLst/>
                <a:latin typeface="inter-regular"/>
              </a:rPr>
              <a:t>//prints </a:t>
            </a:r>
            <a:r>
              <a:rPr lang="en-IN" b="0" i="0" dirty="0" err="1">
                <a:solidFill>
                  <a:srgbClr val="008200"/>
                </a:solidFill>
                <a:effectLst/>
                <a:latin typeface="inter-regular"/>
              </a:rPr>
              <a:t>HJavaello</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buNone/>
            </a:pPr>
            <a:r>
              <a:rPr lang="en-IN" dirty="0"/>
              <a:t>Output:</a:t>
            </a:r>
          </a:p>
          <a:p>
            <a:pPr marL="0" indent="0">
              <a:buNone/>
            </a:pPr>
            <a:endParaRPr lang="en-IN" dirty="0"/>
          </a:p>
          <a:p>
            <a:pPr marL="0" indent="0">
              <a:buNone/>
            </a:pPr>
            <a:r>
              <a:rPr lang="en-IN" dirty="0" err="1"/>
              <a:t>HJavaello</a:t>
            </a:r>
            <a:endParaRPr lang="en-IN" dirty="0"/>
          </a:p>
        </p:txBody>
      </p:sp>
    </p:spTree>
    <p:extLst>
      <p:ext uri="{BB962C8B-B14F-4D97-AF65-F5344CB8AC3E}">
        <p14:creationId xmlns:p14="http://schemas.microsoft.com/office/powerpoint/2010/main" val="6141151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26F28-1B3C-4DA1-BDD2-1EF910D988FC}"/>
              </a:ext>
            </a:extLst>
          </p:cNvPr>
          <p:cNvSpPr>
            <a:spLocks noGrp="1"/>
          </p:cNvSpPr>
          <p:nvPr>
            <p:ph type="title"/>
          </p:nvPr>
        </p:nvSpPr>
        <p:spPr/>
        <p:txBody>
          <a:bodyPr/>
          <a:lstStyle/>
          <a:p>
            <a:r>
              <a:rPr lang="en-IN" b="0" i="0" dirty="0">
                <a:solidFill>
                  <a:srgbClr val="610B4B"/>
                </a:solidFill>
                <a:effectLst/>
                <a:latin typeface="erdana"/>
              </a:rPr>
              <a:t>StringBuilder replace() method</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842B8FFB-C1E9-4CC9-8F59-52BB0CFE0DAA}"/>
              </a:ext>
            </a:extLst>
          </p:cNvPr>
          <p:cNvSpPr>
            <a:spLocks noGrp="1"/>
          </p:cNvSpPr>
          <p:nvPr>
            <p:ph idx="1"/>
          </p:nvPr>
        </p:nvSpPr>
        <p:spPr/>
        <p:txBody>
          <a:bodyPr>
            <a:normAutofit fontScale="92500" lnSpcReduction="20000"/>
          </a:bodyPr>
          <a:lstStyle/>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StringBuilderExample3{  </a:t>
            </a:r>
          </a:p>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StringBuilder </a:t>
            </a:r>
            <a:r>
              <a:rPr lang="en-IN" b="0" i="0" dirty="0" err="1">
                <a:solidFill>
                  <a:srgbClr val="000000"/>
                </a:solidFill>
                <a:effectLst/>
                <a:latin typeface="inter-regular"/>
              </a:rPr>
              <a:t>sb</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StringBuilder(</a:t>
            </a:r>
            <a:r>
              <a:rPr lang="en-IN" b="0" i="0" dirty="0">
                <a:solidFill>
                  <a:srgbClr val="0000FF"/>
                </a:solidFill>
                <a:effectLst/>
                <a:latin typeface="inter-regular"/>
              </a:rPr>
              <a:t>"Hello"</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sb.replace</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a:t>
            </a:r>
            <a:r>
              <a:rPr lang="en-IN" b="0" i="0" dirty="0">
                <a:solidFill>
                  <a:srgbClr val="C00000"/>
                </a:solidFill>
                <a:effectLst/>
                <a:latin typeface="inter-regular"/>
              </a:rPr>
              <a:t>3</a:t>
            </a:r>
            <a:r>
              <a:rPr lang="en-IN" b="0" i="0" dirty="0">
                <a:solidFill>
                  <a:srgbClr val="000000"/>
                </a:solidFill>
                <a:effectLst/>
                <a:latin typeface="inter-regular"/>
              </a:rPr>
              <a:t>,</a:t>
            </a:r>
            <a:r>
              <a:rPr lang="en-IN" b="0" i="0" dirty="0">
                <a:solidFill>
                  <a:srgbClr val="0000FF"/>
                </a:solidFill>
                <a:effectLst/>
                <a:latin typeface="inter-regular"/>
              </a:rPr>
              <a:t>"Java"</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sb</a:t>
            </a:r>
            <a:r>
              <a:rPr lang="en-IN" b="0" i="0" dirty="0">
                <a:solidFill>
                  <a:srgbClr val="000000"/>
                </a:solidFill>
                <a:effectLst/>
                <a:latin typeface="inter-regular"/>
              </a:rPr>
              <a:t>);</a:t>
            </a:r>
            <a:r>
              <a:rPr lang="en-IN" b="0" i="0" dirty="0">
                <a:solidFill>
                  <a:srgbClr val="008200"/>
                </a:solidFill>
                <a:effectLst/>
                <a:latin typeface="inter-regular"/>
              </a:rPr>
              <a:t>//prints </a:t>
            </a:r>
            <a:r>
              <a:rPr lang="en-IN" b="0" i="0" dirty="0" err="1">
                <a:solidFill>
                  <a:srgbClr val="008200"/>
                </a:solidFill>
                <a:effectLst/>
                <a:latin typeface="inter-regular"/>
              </a:rPr>
              <a:t>HJavalo</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buNone/>
            </a:pPr>
            <a:r>
              <a:rPr lang="en-IN" dirty="0"/>
              <a:t>Output:</a:t>
            </a:r>
          </a:p>
          <a:p>
            <a:pPr marL="0" indent="0">
              <a:buNone/>
            </a:pPr>
            <a:endParaRPr lang="en-IN" dirty="0"/>
          </a:p>
          <a:p>
            <a:pPr marL="0" indent="0">
              <a:buNone/>
            </a:pPr>
            <a:r>
              <a:rPr lang="en-IN" dirty="0" err="1"/>
              <a:t>HJavalo</a:t>
            </a:r>
            <a:endParaRPr lang="en-IN" dirty="0"/>
          </a:p>
        </p:txBody>
      </p:sp>
    </p:spTree>
    <p:extLst>
      <p:ext uri="{BB962C8B-B14F-4D97-AF65-F5344CB8AC3E}">
        <p14:creationId xmlns:p14="http://schemas.microsoft.com/office/powerpoint/2010/main" val="2417341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22A8C-8688-4D26-BE11-D70603D9BD8B}"/>
              </a:ext>
            </a:extLst>
          </p:cNvPr>
          <p:cNvSpPr>
            <a:spLocks noGrp="1"/>
          </p:cNvSpPr>
          <p:nvPr>
            <p:ph type="title"/>
          </p:nvPr>
        </p:nvSpPr>
        <p:spPr/>
        <p:txBody>
          <a:bodyPr/>
          <a:lstStyle/>
          <a:p>
            <a:r>
              <a:rPr lang="en-US" b="0" i="0" dirty="0">
                <a:solidFill>
                  <a:srgbClr val="610B38"/>
                </a:solidFill>
                <a:effectLst/>
                <a:latin typeface="erdana"/>
              </a:rPr>
              <a:t>Difference between String and </a:t>
            </a:r>
            <a:r>
              <a:rPr lang="en-US" b="0" i="0" dirty="0" err="1">
                <a:solidFill>
                  <a:srgbClr val="610B38"/>
                </a:solidFill>
                <a:effectLst/>
                <a:latin typeface="erdana"/>
              </a:rPr>
              <a:t>StringBuffer</a:t>
            </a:r>
            <a:br>
              <a:rPr lang="en-US" b="0" i="0" dirty="0">
                <a:solidFill>
                  <a:srgbClr val="610B38"/>
                </a:solidFill>
                <a:effectLst/>
                <a:latin typeface="erdana"/>
              </a:rPr>
            </a:br>
            <a:endParaRPr lang="en-IN" dirty="0"/>
          </a:p>
        </p:txBody>
      </p:sp>
      <p:graphicFrame>
        <p:nvGraphicFramePr>
          <p:cNvPr id="4" name="Content Placeholder 3">
            <a:extLst>
              <a:ext uri="{FF2B5EF4-FFF2-40B4-BE49-F238E27FC236}">
                <a16:creationId xmlns:a16="http://schemas.microsoft.com/office/drawing/2014/main" id="{E44FEB29-E3B2-43C9-8EEF-368015F243D2}"/>
              </a:ext>
            </a:extLst>
          </p:cNvPr>
          <p:cNvGraphicFramePr>
            <a:graphicFrameLocks noGrp="1"/>
          </p:cNvGraphicFramePr>
          <p:nvPr>
            <p:ph idx="1"/>
            <p:extLst>
              <p:ext uri="{D42A27DB-BD31-4B8C-83A1-F6EECF244321}">
                <p14:modId xmlns:p14="http://schemas.microsoft.com/office/powerpoint/2010/main" val="2689471434"/>
              </p:ext>
            </p:extLst>
          </p:nvPr>
        </p:nvGraphicFramePr>
        <p:xfrm>
          <a:off x="132523" y="1825625"/>
          <a:ext cx="11529392" cy="4197679"/>
        </p:xfrm>
        <a:graphic>
          <a:graphicData uri="http://schemas.openxmlformats.org/drawingml/2006/table">
            <a:tbl>
              <a:tblPr/>
              <a:tblGrid>
                <a:gridCol w="858129">
                  <a:extLst>
                    <a:ext uri="{9D8B030D-6E8A-4147-A177-3AD203B41FA5}">
                      <a16:colId xmlns:a16="http://schemas.microsoft.com/office/drawing/2014/main" val="992767856"/>
                    </a:ext>
                  </a:extLst>
                </a:gridCol>
                <a:gridCol w="4813800">
                  <a:extLst>
                    <a:ext uri="{9D8B030D-6E8A-4147-A177-3AD203B41FA5}">
                      <a16:colId xmlns:a16="http://schemas.microsoft.com/office/drawing/2014/main" val="3273082936"/>
                    </a:ext>
                  </a:extLst>
                </a:gridCol>
                <a:gridCol w="5857463">
                  <a:extLst>
                    <a:ext uri="{9D8B030D-6E8A-4147-A177-3AD203B41FA5}">
                      <a16:colId xmlns:a16="http://schemas.microsoft.com/office/drawing/2014/main" val="2277781248"/>
                    </a:ext>
                  </a:extLst>
                </a:gridCol>
              </a:tblGrid>
              <a:tr h="311484">
                <a:tc>
                  <a:txBody>
                    <a:bodyPr/>
                    <a:lstStyle/>
                    <a:p>
                      <a:pPr algn="l" fontAlgn="t"/>
                      <a:r>
                        <a:rPr lang="en-IN" sz="1800">
                          <a:solidFill>
                            <a:srgbClr val="000000"/>
                          </a:solidFill>
                          <a:effectLst/>
                          <a:latin typeface="times new roman" panose="02020603050405020304" pitchFamily="18" charset="0"/>
                        </a:rPr>
                        <a:t>No.</a:t>
                      </a:r>
                    </a:p>
                  </a:txBody>
                  <a:tcPr marL="70792" marR="70792" marT="70792" marB="70792">
                    <a:lnL w="9525" cap="flat" cmpd="sng" algn="ctr">
                      <a:solidFill>
                        <a:srgbClr val="28BABB"/>
                      </a:solidFill>
                      <a:prstDash val="solid"/>
                      <a:round/>
                      <a:headEnd type="none" w="med" len="med"/>
                      <a:tailEnd type="none" w="med" len="med"/>
                    </a:lnL>
                    <a:lnR w="9525" cap="flat" cmpd="sng" algn="ctr">
                      <a:solidFill>
                        <a:srgbClr val="28BABB"/>
                      </a:solidFill>
                      <a:prstDash val="solid"/>
                      <a:round/>
                      <a:headEnd type="none" w="med" len="med"/>
                      <a:tailEnd type="none" w="med" len="med"/>
                    </a:lnR>
                    <a:lnT w="9525" cap="flat" cmpd="sng" algn="ctr">
                      <a:solidFill>
                        <a:srgbClr val="28BAB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panose="02020603050405020304" pitchFamily="18" charset="0"/>
                        </a:rPr>
                        <a:t>String</a:t>
                      </a:r>
                    </a:p>
                  </a:txBody>
                  <a:tcPr marL="70792" marR="70792" marT="70792" marB="70792">
                    <a:lnL w="9525" cap="flat" cmpd="sng" algn="ctr">
                      <a:solidFill>
                        <a:srgbClr val="28BABB"/>
                      </a:solidFill>
                      <a:prstDash val="solid"/>
                      <a:round/>
                      <a:headEnd type="none" w="med" len="med"/>
                      <a:tailEnd type="none" w="med" len="med"/>
                    </a:lnL>
                    <a:lnR w="9525" cap="flat" cmpd="sng" algn="ctr">
                      <a:solidFill>
                        <a:srgbClr val="28BABB"/>
                      </a:solidFill>
                      <a:prstDash val="solid"/>
                      <a:round/>
                      <a:headEnd type="none" w="med" len="med"/>
                      <a:tailEnd type="none" w="med" len="med"/>
                    </a:lnR>
                    <a:lnT w="9525" cap="flat" cmpd="sng" algn="ctr">
                      <a:solidFill>
                        <a:srgbClr val="28BAB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panose="02020603050405020304" pitchFamily="18" charset="0"/>
                        </a:rPr>
                        <a:t>StringBuffer</a:t>
                      </a:r>
                    </a:p>
                  </a:txBody>
                  <a:tcPr marL="70792" marR="70792" marT="70792" marB="70792">
                    <a:lnL w="9525" cap="flat" cmpd="sng" algn="ctr">
                      <a:solidFill>
                        <a:srgbClr val="28BABB"/>
                      </a:solidFill>
                      <a:prstDash val="solid"/>
                      <a:round/>
                      <a:headEnd type="none" w="med" len="med"/>
                      <a:tailEnd type="none" w="med" len="med"/>
                    </a:lnL>
                    <a:lnR w="9525" cap="flat" cmpd="sng" algn="ctr">
                      <a:solidFill>
                        <a:srgbClr val="28BABB"/>
                      </a:solidFill>
                      <a:prstDash val="solid"/>
                      <a:round/>
                      <a:headEnd type="none" w="med" len="med"/>
                      <a:tailEnd type="none" w="med" len="med"/>
                    </a:lnR>
                    <a:lnT w="9525" cap="flat" cmpd="sng" algn="ctr">
                      <a:solidFill>
                        <a:srgbClr val="28BAB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447630133"/>
                  </a:ext>
                </a:extLst>
              </a:tr>
              <a:tr h="434190">
                <a:tc>
                  <a:txBody>
                    <a:bodyPr/>
                    <a:lstStyle/>
                    <a:p>
                      <a:pPr algn="just" fontAlgn="t"/>
                      <a:r>
                        <a:rPr lang="en-IN" sz="1800">
                          <a:solidFill>
                            <a:srgbClr val="333333"/>
                          </a:solidFill>
                          <a:effectLst/>
                          <a:latin typeface="inter-regular"/>
                        </a:rPr>
                        <a:t>1)</a:t>
                      </a:r>
                    </a:p>
                  </a:txBody>
                  <a:tcPr marL="47195" marR="47195" marT="47195" marB="47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The String class is immutable.</a:t>
                      </a:r>
                    </a:p>
                  </a:txBody>
                  <a:tcPr marL="47195" marR="47195" marT="47195" marB="47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The StringBuffer class is mutable.</a:t>
                      </a:r>
                    </a:p>
                  </a:txBody>
                  <a:tcPr marL="47195" marR="47195" marT="47195" marB="47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77463263"/>
                  </a:ext>
                </a:extLst>
              </a:tr>
              <a:tr h="1025613">
                <a:tc>
                  <a:txBody>
                    <a:bodyPr/>
                    <a:lstStyle/>
                    <a:p>
                      <a:pPr algn="just" fontAlgn="t"/>
                      <a:r>
                        <a:rPr lang="en-IN" sz="1800">
                          <a:solidFill>
                            <a:srgbClr val="333333"/>
                          </a:solidFill>
                          <a:effectLst/>
                          <a:latin typeface="inter-regular"/>
                        </a:rPr>
                        <a:t>2)</a:t>
                      </a:r>
                    </a:p>
                  </a:txBody>
                  <a:tcPr marL="47195" marR="47195" marT="47195" marB="47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String is slow and consumes more memory when we concatenate too many strings because every time it creates new instance.</a:t>
                      </a:r>
                    </a:p>
                  </a:txBody>
                  <a:tcPr marL="47195" marR="47195" marT="47195" marB="47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StringBuffer is fast and consumes less memory when we concatenate t strings.</a:t>
                      </a:r>
                    </a:p>
                  </a:txBody>
                  <a:tcPr marL="47195" marR="47195" marT="47195" marB="47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22589585"/>
                  </a:ext>
                </a:extLst>
              </a:tr>
              <a:tr h="1113791">
                <a:tc>
                  <a:txBody>
                    <a:bodyPr/>
                    <a:lstStyle/>
                    <a:p>
                      <a:pPr algn="just" fontAlgn="t"/>
                      <a:r>
                        <a:rPr lang="en-IN" sz="1800">
                          <a:solidFill>
                            <a:srgbClr val="333333"/>
                          </a:solidFill>
                          <a:effectLst/>
                          <a:latin typeface="inter-regular"/>
                        </a:rPr>
                        <a:t>3)</a:t>
                      </a:r>
                    </a:p>
                  </a:txBody>
                  <a:tcPr marL="47195" marR="47195" marT="47195" marB="47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String class overrides the equals() method of Object class. So you can compare the contents of two strings by equals() method.</a:t>
                      </a:r>
                    </a:p>
                  </a:txBody>
                  <a:tcPr marL="47195" marR="47195" marT="47195" marB="47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StringBuffer class doesn't override the equals() method of Object class.</a:t>
                      </a:r>
                    </a:p>
                  </a:txBody>
                  <a:tcPr marL="47195" marR="47195" marT="47195" marB="47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97510981"/>
                  </a:ext>
                </a:extLst>
              </a:tr>
              <a:tr h="773991">
                <a:tc>
                  <a:txBody>
                    <a:bodyPr/>
                    <a:lstStyle/>
                    <a:p>
                      <a:pPr algn="just" fontAlgn="t"/>
                      <a:r>
                        <a:rPr lang="en-IN" sz="1800">
                          <a:solidFill>
                            <a:srgbClr val="333333"/>
                          </a:solidFill>
                          <a:effectLst/>
                          <a:latin typeface="inter-regular"/>
                        </a:rPr>
                        <a:t>4)</a:t>
                      </a:r>
                    </a:p>
                  </a:txBody>
                  <a:tcPr marL="47195" marR="47195" marT="47195" marB="47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String class is slower while performing concatenation operation.</a:t>
                      </a:r>
                    </a:p>
                  </a:txBody>
                  <a:tcPr marL="47195" marR="47195" marT="47195" marB="47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StringBuffer class is faster while performing concatenation operation.</a:t>
                      </a:r>
                    </a:p>
                  </a:txBody>
                  <a:tcPr marL="47195" marR="47195" marT="47195" marB="47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17921606"/>
                  </a:ext>
                </a:extLst>
              </a:tr>
              <a:tr h="434190">
                <a:tc>
                  <a:txBody>
                    <a:bodyPr/>
                    <a:lstStyle/>
                    <a:p>
                      <a:pPr algn="just" fontAlgn="t"/>
                      <a:r>
                        <a:rPr lang="en-IN" sz="1800">
                          <a:solidFill>
                            <a:srgbClr val="333333"/>
                          </a:solidFill>
                          <a:effectLst/>
                          <a:latin typeface="inter-regular"/>
                        </a:rPr>
                        <a:t>5)</a:t>
                      </a:r>
                    </a:p>
                  </a:txBody>
                  <a:tcPr marL="47195" marR="47195" marT="47195" marB="47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String class uses String constant pool.</a:t>
                      </a:r>
                    </a:p>
                  </a:txBody>
                  <a:tcPr marL="47195" marR="47195" marT="47195" marB="47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dirty="0" err="1">
                          <a:solidFill>
                            <a:srgbClr val="333333"/>
                          </a:solidFill>
                          <a:effectLst/>
                          <a:latin typeface="inter-regular"/>
                        </a:rPr>
                        <a:t>StringBuffer</a:t>
                      </a:r>
                      <a:r>
                        <a:rPr lang="en-IN" sz="1800" dirty="0">
                          <a:solidFill>
                            <a:srgbClr val="333333"/>
                          </a:solidFill>
                          <a:effectLst/>
                          <a:latin typeface="inter-regular"/>
                        </a:rPr>
                        <a:t> uses Heap memory</a:t>
                      </a:r>
                    </a:p>
                  </a:txBody>
                  <a:tcPr marL="47195" marR="47195" marT="47195" marB="47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34504423"/>
                  </a:ext>
                </a:extLst>
              </a:tr>
            </a:tbl>
          </a:graphicData>
        </a:graphic>
      </p:graphicFrame>
    </p:spTree>
    <p:extLst>
      <p:ext uri="{BB962C8B-B14F-4D97-AF65-F5344CB8AC3E}">
        <p14:creationId xmlns:p14="http://schemas.microsoft.com/office/powerpoint/2010/main" val="37248743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19975-A69D-402E-AE6B-F716CB1664AB}"/>
              </a:ext>
            </a:extLst>
          </p:cNvPr>
          <p:cNvSpPr>
            <a:spLocks noGrp="1"/>
          </p:cNvSpPr>
          <p:nvPr>
            <p:ph type="title"/>
          </p:nvPr>
        </p:nvSpPr>
        <p:spPr/>
        <p:txBody>
          <a:bodyPr>
            <a:normAutofit fontScale="90000"/>
          </a:bodyPr>
          <a:lstStyle/>
          <a:p>
            <a:r>
              <a:rPr lang="en-US" b="0" i="0" dirty="0">
                <a:solidFill>
                  <a:srgbClr val="610B38"/>
                </a:solidFill>
                <a:effectLst/>
                <a:latin typeface="erdana"/>
              </a:rPr>
              <a:t>Difference between </a:t>
            </a:r>
            <a:r>
              <a:rPr lang="en-US" b="0" i="0" dirty="0" err="1">
                <a:solidFill>
                  <a:srgbClr val="610B38"/>
                </a:solidFill>
                <a:effectLst/>
                <a:latin typeface="erdana"/>
              </a:rPr>
              <a:t>StringBuffer</a:t>
            </a:r>
            <a:r>
              <a:rPr lang="en-US" b="0" i="0" dirty="0">
                <a:solidFill>
                  <a:srgbClr val="610B38"/>
                </a:solidFill>
                <a:effectLst/>
                <a:latin typeface="erdana"/>
              </a:rPr>
              <a:t> and StringBuilder</a:t>
            </a:r>
            <a:br>
              <a:rPr lang="en-US" b="0" i="0" dirty="0">
                <a:solidFill>
                  <a:srgbClr val="610B38"/>
                </a:solidFill>
                <a:effectLst/>
                <a:latin typeface="erdana"/>
              </a:rPr>
            </a:br>
            <a:endParaRPr lang="en-IN" dirty="0"/>
          </a:p>
        </p:txBody>
      </p:sp>
      <p:graphicFrame>
        <p:nvGraphicFramePr>
          <p:cNvPr id="4" name="Content Placeholder 3">
            <a:extLst>
              <a:ext uri="{FF2B5EF4-FFF2-40B4-BE49-F238E27FC236}">
                <a16:creationId xmlns:a16="http://schemas.microsoft.com/office/drawing/2014/main" id="{3C9BFB78-9EB2-4118-8E24-3713E6DE743A}"/>
              </a:ext>
            </a:extLst>
          </p:cNvPr>
          <p:cNvGraphicFramePr>
            <a:graphicFrameLocks noGrp="1"/>
          </p:cNvGraphicFramePr>
          <p:nvPr>
            <p:ph idx="1"/>
            <p:extLst>
              <p:ext uri="{D42A27DB-BD31-4B8C-83A1-F6EECF244321}">
                <p14:modId xmlns:p14="http://schemas.microsoft.com/office/powerpoint/2010/main" val="102568099"/>
              </p:ext>
            </p:extLst>
          </p:nvPr>
        </p:nvGraphicFramePr>
        <p:xfrm>
          <a:off x="678873" y="1875313"/>
          <a:ext cx="10875819" cy="4463630"/>
        </p:xfrm>
        <a:graphic>
          <a:graphicData uri="http://schemas.openxmlformats.org/drawingml/2006/table">
            <a:tbl>
              <a:tblPr/>
              <a:tblGrid>
                <a:gridCol w="568036">
                  <a:extLst>
                    <a:ext uri="{9D8B030D-6E8A-4147-A177-3AD203B41FA5}">
                      <a16:colId xmlns:a16="http://schemas.microsoft.com/office/drawing/2014/main" val="1226374909"/>
                    </a:ext>
                  </a:extLst>
                </a:gridCol>
                <a:gridCol w="4358761">
                  <a:extLst>
                    <a:ext uri="{9D8B030D-6E8A-4147-A177-3AD203B41FA5}">
                      <a16:colId xmlns:a16="http://schemas.microsoft.com/office/drawing/2014/main" val="711157647"/>
                    </a:ext>
                  </a:extLst>
                </a:gridCol>
                <a:gridCol w="5949022">
                  <a:extLst>
                    <a:ext uri="{9D8B030D-6E8A-4147-A177-3AD203B41FA5}">
                      <a16:colId xmlns:a16="http://schemas.microsoft.com/office/drawing/2014/main" val="2524423887"/>
                    </a:ext>
                  </a:extLst>
                </a:gridCol>
              </a:tblGrid>
              <a:tr h="677242">
                <a:tc>
                  <a:txBody>
                    <a:bodyPr/>
                    <a:lstStyle/>
                    <a:p>
                      <a:pPr algn="l" fontAlgn="t"/>
                      <a:r>
                        <a:rPr lang="en-IN" sz="2400">
                          <a:solidFill>
                            <a:srgbClr val="000000"/>
                          </a:solidFill>
                          <a:effectLst/>
                          <a:latin typeface="times new roman" panose="02020603050405020304" pitchFamily="18" charset="0"/>
                        </a:rPr>
                        <a:t>No.</a:t>
                      </a:r>
                    </a:p>
                  </a:txBody>
                  <a:tcPr marL="114300" marR="114300" marT="114300" marB="114300">
                    <a:lnL w="9525" cap="flat" cmpd="sng" algn="ctr">
                      <a:solidFill>
                        <a:srgbClr val="885E92"/>
                      </a:solidFill>
                      <a:prstDash val="solid"/>
                      <a:round/>
                      <a:headEnd type="none" w="med" len="med"/>
                      <a:tailEnd type="none" w="med" len="med"/>
                    </a:lnL>
                    <a:lnR w="9525" cap="flat" cmpd="sng" algn="ctr">
                      <a:solidFill>
                        <a:srgbClr val="885E92"/>
                      </a:solidFill>
                      <a:prstDash val="solid"/>
                      <a:round/>
                      <a:headEnd type="none" w="med" len="med"/>
                      <a:tailEnd type="none" w="med" len="med"/>
                    </a:lnR>
                    <a:lnT w="9525" cap="flat" cmpd="sng" algn="ctr">
                      <a:solidFill>
                        <a:srgbClr val="885E9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a:solidFill>
                            <a:srgbClr val="000000"/>
                          </a:solidFill>
                          <a:effectLst/>
                          <a:latin typeface="times new roman" panose="02020603050405020304" pitchFamily="18" charset="0"/>
                        </a:rPr>
                        <a:t>StringBuffer</a:t>
                      </a:r>
                    </a:p>
                  </a:txBody>
                  <a:tcPr marL="114300" marR="114300" marT="114300" marB="114300">
                    <a:lnL w="9525" cap="flat" cmpd="sng" algn="ctr">
                      <a:solidFill>
                        <a:srgbClr val="885E92"/>
                      </a:solidFill>
                      <a:prstDash val="solid"/>
                      <a:round/>
                      <a:headEnd type="none" w="med" len="med"/>
                      <a:tailEnd type="none" w="med" len="med"/>
                    </a:lnL>
                    <a:lnR w="9525" cap="flat" cmpd="sng" algn="ctr">
                      <a:solidFill>
                        <a:srgbClr val="885E92"/>
                      </a:solidFill>
                      <a:prstDash val="solid"/>
                      <a:round/>
                      <a:headEnd type="none" w="med" len="med"/>
                      <a:tailEnd type="none" w="med" len="med"/>
                    </a:lnR>
                    <a:lnT w="9525" cap="flat" cmpd="sng" algn="ctr">
                      <a:solidFill>
                        <a:srgbClr val="885E9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a:solidFill>
                            <a:srgbClr val="000000"/>
                          </a:solidFill>
                          <a:effectLst/>
                          <a:latin typeface="times new roman" panose="02020603050405020304" pitchFamily="18" charset="0"/>
                        </a:rPr>
                        <a:t>StringBuilder</a:t>
                      </a:r>
                    </a:p>
                  </a:txBody>
                  <a:tcPr marL="114300" marR="114300" marT="114300" marB="114300">
                    <a:lnL w="9525" cap="flat" cmpd="sng" algn="ctr">
                      <a:solidFill>
                        <a:srgbClr val="885E92"/>
                      </a:solidFill>
                      <a:prstDash val="solid"/>
                      <a:round/>
                      <a:headEnd type="none" w="med" len="med"/>
                      <a:tailEnd type="none" w="med" len="med"/>
                    </a:lnL>
                    <a:lnR w="9525" cap="flat" cmpd="sng" algn="ctr">
                      <a:solidFill>
                        <a:srgbClr val="885E92"/>
                      </a:solidFill>
                      <a:prstDash val="solid"/>
                      <a:round/>
                      <a:headEnd type="none" w="med" len="med"/>
                      <a:tailEnd type="none" w="med" len="med"/>
                    </a:lnR>
                    <a:lnT w="9525" cap="flat" cmpd="sng" algn="ctr">
                      <a:solidFill>
                        <a:srgbClr val="885E9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88269960"/>
                  </a:ext>
                </a:extLst>
              </a:tr>
              <a:tr h="1224315">
                <a:tc>
                  <a:txBody>
                    <a:bodyPr/>
                    <a:lstStyle/>
                    <a:p>
                      <a:pPr algn="just" fontAlgn="t"/>
                      <a:r>
                        <a:rPr lang="en-IN" sz="2400">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err="1">
                          <a:solidFill>
                            <a:srgbClr val="333333"/>
                          </a:solidFill>
                          <a:effectLst/>
                          <a:latin typeface="inter-regular"/>
                        </a:rPr>
                        <a:t>StringBuffer</a:t>
                      </a:r>
                      <a:r>
                        <a:rPr lang="en-US" sz="2400" dirty="0">
                          <a:solidFill>
                            <a:srgbClr val="333333"/>
                          </a:solidFill>
                          <a:effectLst/>
                          <a:latin typeface="inter-regular"/>
                        </a:rPr>
                        <a:t> is </a:t>
                      </a:r>
                      <a:r>
                        <a:rPr lang="en-US" sz="2400" i="1" dirty="0">
                          <a:solidFill>
                            <a:srgbClr val="333333"/>
                          </a:solidFill>
                          <a:effectLst/>
                          <a:latin typeface="inter-regular"/>
                        </a:rPr>
                        <a:t>synchronized</a:t>
                      </a:r>
                      <a:r>
                        <a:rPr lang="en-US" sz="2400" dirty="0">
                          <a:solidFill>
                            <a:srgbClr val="333333"/>
                          </a:solidFill>
                          <a:effectLst/>
                          <a:latin typeface="inter-regular"/>
                        </a:rPr>
                        <a:t> i.e. thread safe. It means two threads can't call the methods of </a:t>
                      </a:r>
                      <a:r>
                        <a:rPr lang="en-US" sz="2400" dirty="0" err="1">
                          <a:solidFill>
                            <a:srgbClr val="333333"/>
                          </a:solidFill>
                          <a:effectLst/>
                          <a:latin typeface="inter-regular"/>
                        </a:rPr>
                        <a:t>StringBuffer</a:t>
                      </a:r>
                      <a:r>
                        <a:rPr lang="en-US" sz="2400" dirty="0">
                          <a:solidFill>
                            <a:srgbClr val="333333"/>
                          </a:solidFill>
                          <a:effectLst/>
                          <a:latin typeface="inter-regular"/>
                        </a:rPr>
                        <a:t> simultaneously.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StringBuilder is </a:t>
                      </a:r>
                      <a:r>
                        <a:rPr lang="en-US" sz="2400" i="1">
                          <a:solidFill>
                            <a:srgbClr val="333333"/>
                          </a:solidFill>
                          <a:effectLst/>
                          <a:latin typeface="inter-regular"/>
                        </a:rPr>
                        <a:t>non-synchronized</a:t>
                      </a:r>
                      <a:r>
                        <a:rPr lang="en-US" sz="2400">
                          <a:solidFill>
                            <a:srgbClr val="333333"/>
                          </a:solidFill>
                          <a:effectLst/>
                          <a:latin typeface="inter-regular"/>
                        </a:rPr>
                        <a:t> i.e. not thread safe. It means two threads can call the methods of StringBuilder simultaneously.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62531711"/>
                  </a:ext>
                </a:extLst>
              </a:tr>
              <a:tr h="944035">
                <a:tc>
                  <a:txBody>
                    <a:bodyPr/>
                    <a:lstStyle/>
                    <a:p>
                      <a:pPr algn="just" fontAlgn="t"/>
                      <a:r>
                        <a:rPr lang="en-IN" sz="240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StringBuffer is </a:t>
                      </a:r>
                      <a:r>
                        <a:rPr lang="en-US" sz="2400" i="1">
                          <a:solidFill>
                            <a:srgbClr val="333333"/>
                          </a:solidFill>
                          <a:effectLst/>
                          <a:latin typeface="inter-regular"/>
                        </a:rPr>
                        <a:t>less efficient</a:t>
                      </a:r>
                      <a:r>
                        <a:rPr lang="en-US" sz="2400">
                          <a:solidFill>
                            <a:srgbClr val="333333"/>
                          </a:solidFill>
                          <a:effectLst/>
                          <a:latin typeface="inter-regular"/>
                        </a:rPr>
                        <a:t> than StringBuilder.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StringBuilder is </a:t>
                      </a:r>
                      <a:r>
                        <a:rPr lang="en-US" sz="2400" i="1">
                          <a:solidFill>
                            <a:srgbClr val="333333"/>
                          </a:solidFill>
                          <a:effectLst/>
                          <a:latin typeface="inter-regular"/>
                        </a:rPr>
                        <a:t>more efficient</a:t>
                      </a:r>
                      <a:r>
                        <a:rPr lang="en-US" sz="2400">
                          <a:solidFill>
                            <a:srgbClr val="333333"/>
                          </a:solidFill>
                          <a:effectLst/>
                          <a:latin typeface="inter-regular"/>
                        </a:rPr>
                        <a:t> than StringBuffer.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89977307"/>
                  </a:ext>
                </a:extLst>
              </a:tr>
              <a:tr h="944035">
                <a:tc>
                  <a:txBody>
                    <a:bodyPr/>
                    <a:lstStyle/>
                    <a:p>
                      <a:pPr algn="just" fontAlgn="t"/>
                      <a:r>
                        <a:rPr lang="en-IN" sz="2400">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StringBuffer was introduced in Java 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StringBuilder was introduced in Java 1.5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50294066"/>
                  </a:ext>
                </a:extLst>
              </a:tr>
            </a:tbl>
          </a:graphicData>
        </a:graphic>
      </p:graphicFrame>
    </p:spTree>
    <p:extLst>
      <p:ext uri="{BB962C8B-B14F-4D97-AF65-F5344CB8AC3E}">
        <p14:creationId xmlns:p14="http://schemas.microsoft.com/office/powerpoint/2010/main" val="15002441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B34D5-8255-41AA-9F5D-327F7DA1330F}"/>
              </a:ext>
            </a:extLst>
          </p:cNvPr>
          <p:cNvSpPr>
            <a:spLocks noGrp="1"/>
          </p:cNvSpPr>
          <p:nvPr>
            <p:ph type="title"/>
          </p:nvPr>
        </p:nvSpPr>
        <p:spPr>
          <a:xfrm>
            <a:off x="838200" y="365126"/>
            <a:ext cx="10515600" cy="814318"/>
          </a:xfrm>
        </p:spPr>
        <p:txBody>
          <a:bodyPr>
            <a:normAutofit/>
          </a:bodyPr>
          <a:lstStyle/>
          <a:p>
            <a:r>
              <a:rPr lang="en-IN" sz="2400" b="1" i="0" u="none" strike="noStrike" baseline="0" dirty="0">
                <a:latin typeface="FranklinGothic-DemiCnd"/>
              </a:rPr>
              <a:t>Type Conversion and Casting</a:t>
            </a:r>
            <a:endParaRPr lang="en-IN" sz="5400" dirty="0"/>
          </a:p>
        </p:txBody>
      </p:sp>
      <p:sp>
        <p:nvSpPr>
          <p:cNvPr id="3" name="Content Placeholder 2">
            <a:extLst>
              <a:ext uri="{FF2B5EF4-FFF2-40B4-BE49-F238E27FC236}">
                <a16:creationId xmlns:a16="http://schemas.microsoft.com/office/drawing/2014/main" id="{42DB32A6-6C6B-42B2-A942-D7074F4ACEC4}"/>
              </a:ext>
            </a:extLst>
          </p:cNvPr>
          <p:cNvSpPr>
            <a:spLocks noGrp="1"/>
          </p:cNvSpPr>
          <p:nvPr>
            <p:ph idx="1"/>
          </p:nvPr>
        </p:nvSpPr>
        <p:spPr>
          <a:xfrm>
            <a:off x="543339" y="1179444"/>
            <a:ext cx="10810461" cy="4997519"/>
          </a:xfrm>
        </p:spPr>
        <p:txBody>
          <a:bodyPr/>
          <a:lstStyle/>
          <a:p>
            <a:r>
              <a:rPr lang="en-US" dirty="0"/>
              <a:t>If the two types are compatible, then Java will perform the conversion automatically. For example, it is always possible to assign an int value to a long variable. </a:t>
            </a:r>
          </a:p>
          <a:p>
            <a:r>
              <a:rPr lang="en-US" dirty="0"/>
              <a:t>However, not all types are compatible, and thus, not all type conversions are implicitly allowed.</a:t>
            </a:r>
          </a:p>
          <a:p>
            <a:pPr algn="l"/>
            <a:r>
              <a:rPr lang="en-US" dirty="0"/>
              <a:t>For instance, there is no automatic conversion defined from double to byte. still possible to obtain a conversion between </a:t>
            </a:r>
            <a:r>
              <a:rPr lang="en-IN" dirty="0"/>
              <a:t>incompatible types. </a:t>
            </a:r>
            <a:endParaRPr lang="en-US" dirty="0"/>
          </a:p>
          <a:p>
            <a:pPr algn="l"/>
            <a:r>
              <a:rPr lang="en-US" b="1" dirty="0"/>
              <a:t>cast, </a:t>
            </a:r>
            <a:r>
              <a:rPr lang="en-US" dirty="0"/>
              <a:t>performs an explicit conversion </a:t>
            </a:r>
            <a:r>
              <a:rPr lang="en-IN" dirty="0"/>
              <a:t>between incompatible types.</a:t>
            </a:r>
            <a:r>
              <a:rPr lang="en-US" dirty="0"/>
              <a:t> </a:t>
            </a:r>
            <a:endParaRPr lang="en-IN" dirty="0"/>
          </a:p>
        </p:txBody>
      </p:sp>
    </p:spTree>
    <p:extLst>
      <p:ext uri="{BB962C8B-B14F-4D97-AF65-F5344CB8AC3E}">
        <p14:creationId xmlns:p14="http://schemas.microsoft.com/office/powerpoint/2010/main" val="13160135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039BC-68E8-4946-9489-6D1A09205E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36F5B9-9BD1-4DB2-A796-C10B4260C151}"/>
              </a:ext>
            </a:extLst>
          </p:cNvPr>
          <p:cNvSpPr>
            <a:spLocks noGrp="1"/>
          </p:cNvSpPr>
          <p:nvPr>
            <p:ph idx="1"/>
          </p:nvPr>
        </p:nvSpPr>
        <p:spPr/>
        <p:txBody>
          <a:bodyPr>
            <a:normAutofit fontScale="92500" lnSpcReduction="10000"/>
          </a:bodyPr>
          <a:lstStyle/>
          <a:p>
            <a:pPr marL="0" indent="0">
              <a:buNone/>
            </a:pPr>
            <a:r>
              <a:rPr lang="en-US" dirty="0"/>
              <a:t>Java’s Automatic Conversions</a:t>
            </a:r>
          </a:p>
          <a:p>
            <a:r>
              <a:rPr lang="en-US" dirty="0"/>
              <a:t>When one type of data is assigned to another type of variable, an automatic type conversion will take place if the following two conditions are met:</a:t>
            </a:r>
          </a:p>
          <a:p>
            <a:pPr marL="0" indent="0">
              <a:buNone/>
            </a:pPr>
            <a:r>
              <a:rPr lang="en-US" dirty="0"/>
              <a:t>• The two types are compatible.</a:t>
            </a:r>
          </a:p>
          <a:p>
            <a:pPr marL="0" indent="0">
              <a:buNone/>
            </a:pPr>
            <a:r>
              <a:rPr lang="en-US" dirty="0"/>
              <a:t>• The destination type is larger than the source type.</a:t>
            </a:r>
          </a:p>
          <a:p>
            <a:pPr marL="0" indent="0">
              <a:buNone/>
            </a:pPr>
            <a:r>
              <a:rPr lang="en-US" dirty="0"/>
              <a:t>When these two conditions are met, a widening conversion takes place the</a:t>
            </a:r>
          </a:p>
          <a:p>
            <a:pPr marL="0" indent="0">
              <a:buNone/>
            </a:pPr>
            <a:r>
              <a:rPr lang="en-US" dirty="0"/>
              <a:t>int type is always large enough to hold all valid byte values, so no explicit cast statement is</a:t>
            </a:r>
          </a:p>
          <a:p>
            <a:pPr marL="0" indent="0">
              <a:buNone/>
            </a:pPr>
            <a:r>
              <a:rPr lang="en-US" dirty="0"/>
              <a:t>required.</a:t>
            </a:r>
          </a:p>
          <a:p>
            <a:pPr marL="0" indent="0">
              <a:buNone/>
            </a:pPr>
            <a:endParaRPr lang="en-IN" dirty="0"/>
          </a:p>
        </p:txBody>
      </p:sp>
    </p:spTree>
    <p:extLst>
      <p:ext uri="{BB962C8B-B14F-4D97-AF65-F5344CB8AC3E}">
        <p14:creationId xmlns:p14="http://schemas.microsoft.com/office/powerpoint/2010/main" val="1201977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A71269-8F72-4427-A93C-6E092E6AEEBB}"/>
              </a:ext>
            </a:extLst>
          </p:cNvPr>
          <p:cNvSpPr>
            <a:spLocks noGrp="1"/>
          </p:cNvSpPr>
          <p:nvPr>
            <p:ph idx="1"/>
          </p:nvPr>
        </p:nvSpPr>
        <p:spPr>
          <a:xfrm>
            <a:off x="278296" y="331304"/>
            <a:ext cx="11075504" cy="6294783"/>
          </a:xfrm>
        </p:spPr>
        <p:txBody>
          <a:bodyPr>
            <a:normAutofit/>
          </a:bodyPr>
          <a:lstStyle/>
          <a:p>
            <a:pPr marL="514350" indent="-514350">
              <a:buFont typeface="+mj-lt"/>
              <a:buAutoNum type="arabicPeriod"/>
            </a:pPr>
            <a:r>
              <a:rPr lang="en-US" dirty="0"/>
              <a:t>For widening conversions, the numeric types, including integer and floating-point types, are compatible with each other. </a:t>
            </a:r>
          </a:p>
          <a:p>
            <a:pPr marL="514350" indent="-514350">
              <a:buFont typeface="+mj-lt"/>
              <a:buAutoNum type="arabicPeriod"/>
            </a:pPr>
            <a:r>
              <a:rPr lang="en-US" dirty="0"/>
              <a:t>However, there are no automatic conversions from the numeric types to char or </a:t>
            </a:r>
            <a:r>
              <a:rPr lang="en-US" dirty="0" err="1"/>
              <a:t>boolean</a:t>
            </a:r>
            <a:r>
              <a:rPr lang="en-US" dirty="0"/>
              <a:t>. </a:t>
            </a:r>
          </a:p>
          <a:p>
            <a:pPr marL="514350" indent="-514350">
              <a:buFont typeface="+mj-lt"/>
              <a:buAutoNum type="arabicPeriod"/>
            </a:pPr>
            <a:r>
              <a:rPr lang="en-US" dirty="0"/>
              <a:t>char and </a:t>
            </a:r>
            <a:r>
              <a:rPr lang="en-US" dirty="0" err="1"/>
              <a:t>boolean</a:t>
            </a:r>
            <a:r>
              <a:rPr lang="en-US" dirty="0"/>
              <a:t> are not compatible with each other.</a:t>
            </a:r>
          </a:p>
          <a:p>
            <a:pPr marL="0" indent="0">
              <a:buNone/>
            </a:pPr>
            <a:endParaRPr lang="en-US" dirty="0"/>
          </a:p>
          <a:p>
            <a:pPr marL="0" indent="0">
              <a:buNone/>
            </a:pPr>
            <a:r>
              <a:rPr lang="en-IN" b="1" dirty="0"/>
              <a:t>Casting Incompatible Types: </a:t>
            </a:r>
            <a:r>
              <a:rPr lang="en-US" b="1" dirty="0"/>
              <a:t>if you want to assign an int value to a byte variable? </a:t>
            </a:r>
          </a:p>
          <a:p>
            <a:pPr marL="514350" indent="-514350">
              <a:buFont typeface="+mj-lt"/>
              <a:buAutoNum type="arabicPeriod"/>
            </a:pPr>
            <a:r>
              <a:rPr lang="en-US" dirty="0"/>
              <a:t>This conversion will not be performed automatically, because a byte is smaller than an int. </a:t>
            </a:r>
          </a:p>
          <a:p>
            <a:pPr marL="514350" indent="-514350">
              <a:buFont typeface="+mj-lt"/>
              <a:buAutoNum type="arabicPeriod"/>
            </a:pPr>
            <a:r>
              <a:rPr lang="en-US" dirty="0"/>
              <a:t>This kind of conversion is sometimes called a narrowing conversion, since you are explicitly making the value narrower so that it will fit into the target type.</a:t>
            </a:r>
            <a:endParaRPr lang="en-IN" dirty="0"/>
          </a:p>
        </p:txBody>
      </p:sp>
    </p:spTree>
    <p:extLst>
      <p:ext uri="{BB962C8B-B14F-4D97-AF65-F5344CB8AC3E}">
        <p14:creationId xmlns:p14="http://schemas.microsoft.com/office/powerpoint/2010/main" val="27820535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C4F673-D8CB-414D-B4A6-3D4C0DAA3E22}"/>
              </a:ext>
            </a:extLst>
          </p:cNvPr>
          <p:cNvSpPr>
            <a:spLocks noGrp="1"/>
          </p:cNvSpPr>
          <p:nvPr>
            <p:ph idx="1"/>
          </p:nvPr>
        </p:nvSpPr>
        <p:spPr>
          <a:xfrm>
            <a:off x="331304" y="318052"/>
            <a:ext cx="11022496" cy="5858911"/>
          </a:xfrm>
        </p:spPr>
        <p:txBody>
          <a:bodyPr>
            <a:normAutofit/>
          </a:bodyPr>
          <a:lstStyle/>
          <a:p>
            <a:r>
              <a:rPr lang="en-US" dirty="0"/>
              <a:t>To create a conversion between two incompatible types, use cast.</a:t>
            </a:r>
          </a:p>
          <a:p>
            <a:r>
              <a:rPr lang="en-US" dirty="0"/>
              <a:t>A cast is simply an explicit type conversion </a:t>
            </a:r>
            <a:r>
              <a:rPr lang="en-IN" b="0" i="0" u="none" strike="noStrike" baseline="0" dirty="0">
                <a:latin typeface="Palatino-Roman"/>
              </a:rPr>
              <a:t>(</a:t>
            </a:r>
            <a:r>
              <a:rPr lang="en-IN" b="0" i="1" u="none" strike="noStrike" baseline="0" dirty="0">
                <a:latin typeface="Palatino-Italic"/>
              </a:rPr>
              <a:t>target</a:t>
            </a:r>
            <a:r>
              <a:rPr lang="en-IN" b="0" i="0" u="none" strike="noStrike" baseline="0" dirty="0">
                <a:latin typeface="Palatino-Roman"/>
              </a:rPr>
              <a:t>-</a:t>
            </a:r>
            <a:r>
              <a:rPr lang="en-IN" b="0" i="1" u="none" strike="noStrike" baseline="0" dirty="0">
                <a:latin typeface="Palatino-Italic"/>
              </a:rPr>
              <a:t>type</a:t>
            </a:r>
            <a:r>
              <a:rPr lang="en-IN" b="0" i="0" u="none" strike="noStrike" baseline="0" dirty="0">
                <a:latin typeface="Palatino-Roman"/>
              </a:rPr>
              <a:t>) </a:t>
            </a:r>
            <a:r>
              <a:rPr lang="en-IN" b="0" i="1" u="none" strike="noStrike" baseline="0" dirty="0">
                <a:latin typeface="Palatino-Italic"/>
              </a:rPr>
              <a:t>value</a:t>
            </a:r>
          </a:p>
          <a:p>
            <a:pPr marL="0" indent="0" algn="l">
              <a:buNone/>
            </a:pPr>
            <a:br>
              <a:rPr lang="en-US" sz="1800" b="0" i="1" u="none" strike="noStrike" baseline="0" dirty="0">
                <a:latin typeface="Palatino-Italic"/>
              </a:rPr>
            </a:br>
            <a:r>
              <a:rPr lang="en-IN" sz="1800" b="0" i="0" u="none" strike="noStrike" baseline="0" dirty="0">
                <a:latin typeface="Courier"/>
              </a:rPr>
              <a:t>int a;</a:t>
            </a:r>
          </a:p>
          <a:p>
            <a:pPr marL="0" indent="0" algn="l">
              <a:buNone/>
            </a:pPr>
            <a:r>
              <a:rPr lang="en-IN" sz="1800" b="0" i="0" u="none" strike="noStrike" baseline="0" dirty="0">
                <a:latin typeface="Courier"/>
              </a:rPr>
              <a:t>byte b;</a:t>
            </a:r>
          </a:p>
          <a:p>
            <a:pPr marL="0" indent="0" algn="l">
              <a:buNone/>
            </a:pPr>
            <a:r>
              <a:rPr lang="en-IN" sz="1800" b="0" i="0" u="none" strike="noStrike" baseline="0" dirty="0">
                <a:latin typeface="Courier"/>
              </a:rPr>
              <a:t>// ...</a:t>
            </a:r>
          </a:p>
          <a:p>
            <a:pPr marL="0" indent="0" algn="l">
              <a:buNone/>
            </a:pPr>
            <a:r>
              <a:rPr lang="en-IN" sz="1800" b="0" i="0" u="none" strike="noStrike" baseline="0" dirty="0">
                <a:latin typeface="Courier"/>
              </a:rPr>
              <a:t>b = (byte) a;</a:t>
            </a:r>
          </a:p>
          <a:p>
            <a:pPr marL="0" indent="0" algn="l">
              <a:buNone/>
            </a:pPr>
            <a:endParaRPr lang="en-IN" sz="1800" b="0" i="0" u="none" strike="noStrike" baseline="0" dirty="0">
              <a:latin typeface="Courier"/>
            </a:endParaRPr>
          </a:p>
          <a:p>
            <a:pPr marL="0" indent="0" algn="l">
              <a:buNone/>
            </a:pPr>
            <a:r>
              <a:rPr lang="en-US" dirty="0"/>
              <a:t>A different type of conversion will occur when a floating-point value is assigned to an integer type: truncation.</a:t>
            </a:r>
          </a:p>
          <a:p>
            <a:pPr marL="0" indent="0" algn="l">
              <a:buNone/>
            </a:pPr>
            <a:br>
              <a:rPr lang="en-US" dirty="0"/>
            </a:br>
            <a:r>
              <a:rPr lang="en-US" dirty="0"/>
              <a:t>if the value 1.23 is assigned to an integer, the resulting value will simply be 1.</a:t>
            </a:r>
            <a:endParaRPr lang="en-IN" dirty="0"/>
          </a:p>
        </p:txBody>
      </p:sp>
    </p:spTree>
    <p:extLst>
      <p:ext uri="{BB962C8B-B14F-4D97-AF65-F5344CB8AC3E}">
        <p14:creationId xmlns:p14="http://schemas.microsoft.com/office/powerpoint/2010/main" val="1728099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37E42B-339D-44F2-B4C2-1CB36E3693A6}"/>
              </a:ext>
            </a:extLst>
          </p:cNvPr>
          <p:cNvSpPr>
            <a:spLocks noGrp="1"/>
          </p:cNvSpPr>
          <p:nvPr>
            <p:ph type="title"/>
          </p:nvPr>
        </p:nvSpPr>
        <p:spPr>
          <a:xfrm>
            <a:off x="0" y="139148"/>
            <a:ext cx="10515600" cy="748058"/>
          </a:xfrm>
        </p:spPr>
        <p:txBody>
          <a:bodyPr/>
          <a:lstStyle/>
          <a:p>
            <a:r>
              <a:rPr lang="en-US" dirty="0"/>
              <a:t>Type conversions that require casts</a:t>
            </a:r>
            <a:endParaRPr lang="en-IN" dirty="0"/>
          </a:p>
        </p:txBody>
      </p:sp>
      <p:sp>
        <p:nvSpPr>
          <p:cNvPr id="5" name="Content Placeholder 4">
            <a:extLst>
              <a:ext uri="{FF2B5EF4-FFF2-40B4-BE49-F238E27FC236}">
                <a16:creationId xmlns:a16="http://schemas.microsoft.com/office/drawing/2014/main" id="{60E26602-00B9-45D3-8044-510963278564}"/>
              </a:ext>
            </a:extLst>
          </p:cNvPr>
          <p:cNvSpPr>
            <a:spLocks noGrp="1"/>
          </p:cNvSpPr>
          <p:nvPr>
            <p:ph sz="half" idx="1"/>
          </p:nvPr>
        </p:nvSpPr>
        <p:spPr>
          <a:xfrm>
            <a:off x="212035" y="887206"/>
            <a:ext cx="5579165" cy="5831646"/>
          </a:xfrm>
        </p:spPr>
        <p:txBody>
          <a:bodyPr>
            <a:normAutofit lnSpcReduction="10000"/>
          </a:bodyPr>
          <a:lstStyle/>
          <a:p>
            <a:pPr marL="0" indent="0" algn="l">
              <a:buNone/>
            </a:pPr>
            <a:r>
              <a:rPr lang="en-IN" sz="1800" b="0" i="0" u="none" strike="noStrike" baseline="0" dirty="0"/>
              <a:t>class Conversion {</a:t>
            </a:r>
          </a:p>
          <a:p>
            <a:pPr marL="0" indent="0" algn="l">
              <a:buNone/>
            </a:pPr>
            <a:r>
              <a:rPr lang="en-US" sz="1800" b="0" i="0" u="none" strike="noStrike" baseline="0" dirty="0"/>
              <a:t>public static void main(String </a:t>
            </a:r>
            <a:r>
              <a:rPr lang="en-US" sz="1800" b="0" i="0" u="none" strike="noStrike" baseline="0" dirty="0" err="1"/>
              <a:t>args</a:t>
            </a:r>
            <a:r>
              <a:rPr lang="en-US" sz="1800" b="0" i="0" u="none" strike="noStrike" baseline="0" dirty="0"/>
              <a:t>[]) {</a:t>
            </a:r>
          </a:p>
          <a:p>
            <a:pPr marL="0" indent="0" algn="l">
              <a:buNone/>
            </a:pPr>
            <a:r>
              <a:rPr lang="en-IN" sz="1800" b="0" i="0" u="none" strike="noStrike" baseline="0" dirty="0"/>
              <a:t>byte b;</a:t>
            </a:r>
          </a:p>
          <a:p>
            <a:pPr marL="0" indent="0" algn="l">
              <a:buNone/>
            </a:pPr>
            <a:r>
              <a:rPr lang="en-IN" sz="1800" b="0" i="0" u="none" strike="noStrike" baseline="0" dirty="0"/>
              <a:t>int </a:t>
            </a:r>
            <a:r>
              <a:rPr lang="en-IN" sz="1800" b="0" i="0" u="none" strike="noStrike" baseline="0" dirty="0" err="1"/>
              <a:t>i</a:t>
            </a:r>
            <a:r>
              <a:rPr lang="en-IN" sz="1800" b="0" i="0" u="none" strike="noStrike" baseline="0" dirty="0"/>
              <a:t> = 257;</a:t>
            </a:r>
          </a:p>
          <a:p>
            <a:pPr marL="0" indent="0" algn="l">
              <a:buNone/>
            </a:pPr>
            <a:r>
              <a:rPr lang="en-IN" sz="1800" b="0" i="0" u="none" strike="noStrike" baseline="0" dirty="0"/>
              <a:t>double d = 323.142;</a:t>
            </a:r>
          </a:p>
          <a:p>
            <a:pPr marL="0" indent="0" algn="l">
              <a:buNone/>
            </a:pPr>
            <a:r>
              <a:rPr lang="en-US" sz="1800" b="0" i="0" u="none" strike="noStrike" baseline="0" dirty="0" err="1"/>
              <a:t>System.out.println</a:t>
            </a:r>
            <a:r>
              <a:rPr lang="en-US" sz="1800" b="0" i="0" u="none" strike="noStrike" baseline="0" dirty="0"/>
              <a:t>("\</a:t>
            </a:r>
            <a:r>
              <a:rPr lang="en-US" sz="1800" b="0" i="0" u="none" strike="noStrike" baseline="0" dirty="0" err="1"/>
              <a:t>nConversion</a:t>
            </a:r>
            <a:r>
              <a:rPr lang="en-US" sz="1800" b="0" i="0" u="none" strike="noStrike" baseline="0" dirty="0"/>
              <a:t> of int to byte.");</a:t>
            </a:r>
          </a:p>
          <a:p>
            <a:pPr marL="0" indent="0" algn="l">
              <a:buNone/>
            </a:pPr>
            <a:r>
              <a:rPr lang="en-IN" sz="1800" b="0" i="0" u="none" strike="noStrike" baseline="0" dirty="0"/>
              <a:t>b = (byte) </a:t>
            </a:r>
            <a:r>
              <a:rPr lang="en-IN" sz="1800" b="0" i="0" u="none" strike="noStrike" baseline="0" dirty="0" err="1"/>
              <a:t>i</a:t>
            </a:r>
            <a:r>
              <a:rPr lang="en-IN" sz="1800" b="0" i="0" u="none" strike="noStrike" baseline="0" dirty="0"/>
              <a:t>;</a:t>
            </a:r>
          </a:p>
          <a:p>
            <a:pPr marL="0" indent="0" algn="l">
              <a:buNone/>
            </a:pPr>
            <a:r>
              <a:rPr lang="en-IN" sz="1800" b="0" i="0" u="none" strike="noStrike" baseline="0" dirty="0" err="1"/>
              <a:t>System.out.println</a:t>
            </a:r>
            <a:r>
              <a:rPr lang="en-IN" sz="1800" b="0" i="0" u="none" strike="noStrike" baseline="0" dirty="0"/>
              <a:t>("</a:t>
            </a:r>
            <a:r>
              <a:rPr lang="en-IN" sz="1800" b="0" i="0" u="none" strike="noStrike" baseline="0" dirty="0" err="1"/>
              <a:t>i</a:t>
            </a:r>
            <a:r>
              <a:rPr lang="en-IN" sz="1800" b="0" i="0" u="none" strike="noStrike" baseline="0" dirty="0"/>
              <a:t> and b " + </a:t>
            </a:r>
            <a:r>
              <a:rPr lang="en-IN" sz="1800" b="0" i="0" u="none" strike="noStrike" baseline="0" dirty="0" err="1"/>
              <a:t>i</a:t>
            </a:r>
            <a:r>
              <a:rPr lang="en-IN" sz="1800" b="0" i="0" u="none" strike="noStrike" baseline="0" dirty="0"/>
              <a:t> + " " + b);</a:t>
            </a:r>
          </a:p>
          <a:p>
            <a:pPr marL="0" indent="0" algn="l">
              <a:buNone/>
            </a:pPr>
            <a:r>
              <a:rPr lang="en-US" sz="1800" b="0" i="0" u="none" strike="noStrike" baseline="0" dirty="0" err="1"/>
              <a:t>System.out.println</a:t>
            </a:r>
            <a:r>
              <a:rPr lang="en-US" sz="1800" b="0" i="0" u="none" strike="noStrike" baseline="0" dirty="0"/>
              <a:t>("\</a:t>
            </a:r>
            <a:r>
              <a:rPr lang="en-US" sz="1800" b="0" i="0" u="none" strike="noStrike" baseline="0" dirty="0" err="1"/>
              <a:t>nConversion</a:t>
            </a:r>
            <a:r>
              <a:rPr lang="en-US" sz="1800" b="0" i="0" u="none" strike="noStrike" baseline="0" dirty="0"/>
              <a:t> of double to int.");</a:t>
            </a:r>
          </a:p>
          <a:p>
            <a:pPr marL="0" indent="0" algn="l">
              <a:buNone/>
            </a:pPr>
            <a:r>
              <a:rPr lang="en-IN" sz="1800" b="0" i="0" u="none" strike="noStrike" baseline="0" dirty="0" err="1"/>
              <a:t>i</a:t>
            </a:r>
            <a:r>
              <a:rPr lang="en-IN" sz="1800" b="0" i="0" u="none" strike="noStrike" baseline="0" dirty="0"/>
              <a:t> = (int) d;</a:t>
            </a:r>
          </a:p>
          <a:p>
            <a:pPr marL="0" indent="0" algn="l">
              <a:buNone/>
            </a:pPr>
            <a:r>
              <a:rPr lang="en-IN" sz="1800" b="0" i="0" u="none" strike="noStrike" baseline="0" dirty="0" err="1"/>
              <a:t>System.out.println</a:t>
            </a:r>
            <a:r>
              <a:rPr lang="en-IN" sz="1800" b="0" i="0" u="none" strike="noStrike" baseline="0" dirty="0"/>
              <a:t>("d and </a:t>
            </a:r>
            <a:r>
              <a:rPr lang="en-IN" sz="1800" b="0" i="0" u="none" strike="noStrike" baseline="0" dirty="0" err="1"/>
              <a:t>i</a:t>
            </a:r>
            <a:r>
              <a:rPr lang="en-IN" sz="1800" b="0" i="0" u="none" strike="noStrike" baseline="0" dirty="0"/>
              <a:t> " + d + " " + </a:t>
            </a:r>
            <a:r>
              <a:rPr lang="en-IN" sz="1800" b="0" i="0" u="none" strike="noStrike" baseline="0" dirty="0" err="1"/>
              <a:t>i</a:t>
            </a:r>
            <a:r>
              <a:rPr lang="en-IN" sz="1800" b="0" i="0" u="none" strike="noStrike" baseline="0" dirty="0"/>
              <a:t>);</a:t>
            </a:r>
          </a:p>
          <a:p>
            <a:pPr marL="0" indent="0" algn="l">
              <a:buNone/>
            </a:pPr>
            <a:r>
              <a:rPr lang="en-US" sz="1800" b="0" i="0" u="none" strike="noStrike" baseline="0" dirty="0" err="1"/>
              <a:t>System.out.println</a:t>
            </a:r>
            <a:r>
              <a:rPr lang="en-US" sz="1800" b="0" i="0" u="none" strike="noStrike" baseline="0" dirty="0"/>
              <a:t>("\</a:t>
            </a:r>
            <a:r>
              <a:rPr lang="en-US" sz="1800" b="0" i="0" u="none" strike="noStrike" baseline="0" dirty="0" err="1"/>
              <a:t>nConversion</a:t>
            </a:r>
            <a:r>
              <a:rPr lang="en-US" sz="1800" b="0" i="0" u="none" strike="noStrike" baseline="0" dirty="0"/>
              <a:t> of double to byte.");</a:t>
            </a:r>
          </a:p>
          <a:p>
            <a:pPr marL="0" indent="0" algn="l">
              <a:buNone/>
            </a:pPr>
            <a:r>
              <a:rPr lang="en-IN" sz="1800" b="0" i="0" u="none" strike="noStrike" baseline="0" dirty="0"/>
              <a:t>b = (byte) d;</a:t>
            </a:r>
          </a:p>
          <a:p>
            <a:pPr marL="0" indent="0" algn="l">
              <a:buNone/>
            </a:pPr>
            <a:r>
              <a:rPr lang="en-US" sz="1800" b="0" i="0" u="none" strike="noStrike" baseline="0" dirty="0" err="1"/>
              <a:t>System.out.println</a:t>
            </a:r>
            <a:r>
              <a:rPr lang="en-US" sz="1800" b="0" i="0" u="none" strike="noStrike" baseline="0" dirty="0"/>
              <a:t>("d and b " + d + " " + b);</a:t>
            </a:r>
          </a:p>
          <a:p>
            <a:pPr marL="0" indent="0" algn="l">
              <a:buNone/>
            </a:pPr>
            <a:r>
              <a:rPr lang="en-IN" sz="1800" b="0" i="0" u="none" strike="noStrike" baseline="0" dirty="0"/>
              <a:t>}</a:t>
            </a:r>
          </a:p>
          <a:p>
            <a:pPr marL="0" indent="0" algn="l">
              <a:buNone/>
            </a:pPr>
            <a:r>
              <a:rPr lang="en-IN" sz="1800" b="0" i="0" u="none" strike="noStrike" baseline="0" dirty="0"/>
              <a:t>}</a:t>
            </a:r>
            <a:endParaRPr lang="en-IN" dirty="0"/>
          </a:p>
        </p:txBody>
      </p:sp>
      <p:sp>
        <p:nvSpPr>
          <p:cNvPr id="6" name="Content Placeholder 5">
            <a:extLst>
              <a:ext uri="{FF2B5EF4-FFF2-40B4-BE49-F238E27FC236}">
                <a16:creationId xmlns:a16="http://schemas.microsoft.com/office/drawing/2014/main" id="{7F24C11C-F591-454C-A266-BCB88532E0D5}"/>
              </a:ext>
            </a:extLst>
          </p:cNvPr>
          <p:cNvSpPr>
            <a:spLocks noGrp="1"/>
          </p:cNvSpPr>
          <p:nvPr>
            <p:ph sz="half" idx="2"/>
          </p:nvPr>
        </p:nvSpPr>
        <p:spPr/>
        <p:txBody>
          <a:bodyPr>
            <a:normAutofit lnSpcReduction="10000"/>
          </a:bodyPr>
          <a:lstStyle/>
          <a:p>
            <a:pPr marL="0" indent="0">
              <a:buNone/>
            </a:pPr>
            <a:r>
              <a:rPr lang="en-US" sz="1800" dirty="0"/>
              <a:t>This program generates the following output:</a:t>
            </a:r>
          </a:p>
          <a:p>
            <a:pPr marL="0" indent="0">
              <a:buNone/>
            </a:pPr>
            <a:r>
              <a:rPr lang="en-US" sz="1800" dirty="0"/>
              <a:t>Conversion of int to byte.</a:t>
            </a:r>
          </a:p>
          <a:p>
            <a:pPr marL="0" indent="0">
              <a:buNone/>
            </a:pPr>
            <a:r>
              <a:rPr lang="en-US" sz="1800" dirty="0" err="1"/>
              <a:t>i</a:t>
            </a:r>
            <a:r>
              <a:rPr lang="en-US" sz="1800" dirty="0"/>
              <a:t> and b 257 1</a:t>
            </a:r>
          </a:p>
          <a:p>
            <a:pPr marL="0" indent="0">
              <a:buNone/>
            </a:pPr>
            <a:r>
              <a:rPr lang="en-US" sz="1800" dirty="0"/>
              <a:t>Conversion of double to int.</a:t>
            </a:r>
          </a:p>
          <a:p>
            <a:pPr marL="0" indent="0">
              <a:buNone/>
            </a:pPr>
            <a:r>
              <a:rPr lang="en-US" sz="1800" dirty="0"/>
              <a:t>d and </a:t>
            </a:r>
            <a:r>
              <a:rPr lang="en-US" sz="1800" dirty="0" err="1"/>
              <a:t>i</a:t>
            </a:r>
            <a:r>
              <a:rPr lang="en-US" sz="1800" dirty="0"/>
              <a:t> 323.142 323</a:t>
            </a:r>
          </a:p>
          <a:p>
            <a:pPr marL="0" indent="0">
              <a:buNone/>
            </a:pPr>
            <a:r>
              <a:rPr lang="en-US" sz="1800" dirty="0"/>
              <a:t>Conversion of double to byte.</a:t>
            </a:r>
          </a:p>
          <a:p>
            <a:pPr marL="0" indent="0">
              <a:buNone/>
            </a:pPr>
            <a:r>
              <a:rPr lang="en-US" sz="1800" dirty="0"/>
              <a:t>d and b 323.142 67</a:t>
            </a:r>
            <a:endParaRPr lang="en-IN" sz="1800" dirty="0"/>
          </a:p>
        </p:txBody>
      </p:sp>
    </p:spTree>
    <p:extLst>
      <p:ext uri="{BB962C8B-B14F-4D97-AF65-F5344CB8AC3E}">
        <p14:creationId xmlns:p14="http://schemas.microsoft.com/office/powerpoint/2010/main" val="50074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95FE77-5C06-4642-95DC-CB5DD5F940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D1613B-A2A0-4BEA-98BB-D77130CDCF05}"/>
              </a:ext>
            </a:extLst>
          </p:cNvPr>
          <p:cNvSpPr>
            <a:spLocks noGrp="1"/>
          </p:cNvSpPr>
          <p:nvPr>
            <p:ph sz="half" idx="1"/>
          </p:nvPr>
        </p:nvSpPr>
        <p:spPr/>
        <p:txBody>
          <a:bodyPr>
            <a:normAutofit fontScale="77500" lnSpcReduction="20000"/>
          </a:bodyPr>
          <a:lstStyle/>
          <a:p>
            <a:pPr marL="514350" indent="-514350">
              <a:buFont typeface="+mj-lt"/>
              <a:buAutoNum type="arabicPeriod"/>
            </a:pPr>
            <a:r>
              <a:rPr lang="en-IN" dirty="0"/>
              <a:t>JDK Alpha and Beta (1995)</a:t>
            </a:r>
          </a:p>
          <a:p>
            <a:pPr marL="514350" indent="-514350">
              <a:buFont typeface="+mj-lt"/>
              <a:buAutoNum type="arabicPeriod"/>
            </a:pPr>
            <a:r>
              <a:rPr lang="en-IN" dirty="0"/>
              <a:t>JDK 1.0 (23rd Jan 1996)</a:t>
            </a:r>
          </a:p>
          <a:p>
            <a:pPr marL="514350" indent="-514350">
              <a:buFont typeface="+mj-lt"/>
              <a:buAutoNum type="arabicPeriod"/>
            </a:pPr>
            <a:r>
              <a:rPr lang="en-IN" dirty="0"/>
              <a:t>JDK 1.1 (19th Feb 1997)</a:t>
            </a:r>
          </a:p>
          <a:p>
            <a:pPr marL="514350" indent="-514350">
              <a:buFont typeface="+mj-lt"/>
              <a:buAutoNum type="arabicPeriod"/>
            </a:pPr>
            <a:r>
              <a:rPr lang="en-IN" dirty="0"/>
              <a:t>J2SE 1.2 (8th Dec 1998)</a:t>
            </a:r>
          </a:p>
          <a:p>
            <a:pPr marL="514350" indent="-514350">
              <a:buFont typeface="+mj-lt"/>
              <a:buAutoNum type="arabicPeriod"/>
            </a:pPr>
            <a:r>
              <a:rPr lang="en-IN" dirty="0"/>
              <a:t>J2SE 1.3 (8th May 2000)</a:t>
            </a:r>
          </a:p>
          <a:p>
            <a:pPr marL="514350" indent="-514350">
              <a:buFont typeface="+mj-lt"/>
              <a:buAutoNum type="arabicPeriod"/>
            </a:pPr>
            <a:r>
              <a:rPr lang="en-IN" dirty="0"/>
              <a:t>J2SE 1.4 (6th Feb 2002)</a:t>
            </a:r>
          </a:p>
          <a:p>
            <a:pPr marL="514350" indent="-514350">
              <a:buFont typeface="+mj-lt"/>
              <a:buAutoNum type="arabicPeriod"/>
            </a:pPr>
            <a:r>
              <a:rPr lang="en-IN" dirty="0"/>
              <a:t>J2SE 5.0 (30th Sep 2004)</a:t>
            </a:r>
          </a:p>
          <a:p>
            <a:pPr marL="514350" indent="-514350">
              <a:buFont typeface="+mj-lt"/>
              <a:buAutoNum type="arabicPeriod"/>
            </a:pPr>
            <a:r>
              <a:rPr lang="en-IN" dirty="0"/>
              <a:t>Java SE 6 (11th Dec 2006)</a:t>
            </a:r>
          </a:p>
          <a:p>
            <a:pPr marL="514350" indent="-514350">
              <a:buFont typeface="+mj-lt"/>
              <a:buAutoNum type="arabicPeriod"/>
            </a:pPr>
            <a:r>
              <a:rPr lang="en-IN" dirty="0"/>
              <a:t>Java SE 7 (28th July 2011)</a:t>
            </a:r>
          </a:p>
        </p:txBody>
      </p:sp>
      <p:sp>
        <p:nvSpPr>
          <p:cNvPr id="5" name="Content Placeholder 4">
            <a:extLst>
              <a:ext uri="{FF2B5EF4-FFF2-40B4-BE49-F238E27FC236}">
                <a16:creationId xmlns:a16="http://schemas.microsoft.com/office/drawing/2014/main" id="{35B8D5B8-1EC6-4C50-9793-C2941F38B7FD}"/>
              </a:ext>
            </a:extLst>
          </p:cNvPr>
          <p:cNvSpPr>
            <a:spLocks noGrp="1"/>
          </p:cNvSpPr>
          <p:nvPr>
            <p:ph sz="half" idx="2"/>
          </p:nvPr>
        </p:nvSpPr>
        <p:spPr/>
        <p:txBody>
          <a:bodyPr>
            <a:normAutofit fontScale="77500" lnSpcReduction="20000"/>
          </a:bodyPr>
          <a:lstStyle/>
          <a:p>
            <a:pPr marL="514350" indent="-514350">
              <a:buFont typeface="+mj-lt"/>
              <a:buAutoNum type="arabicPeriod"/>
            </a:pPr>
            <a:r>
              <a:rPr lang="en-IN" dirty="0"/>
              <a:t>Java SE 8 (18th Mar 2014)</a:t>
            </a:r>
          </a:p>
          <a:p>
            <a:pPr marL="514350" indent="-514350">
              <a:buFont typeface="+mj-lt"/>
              <a:buAutoNum type="arabicPeriod"/>
            </a:pPr>
            <a:r>
              <a:rPr lang="en-IN" dirty="0"/>
              <a:t>Java SE 9 (21st Sep 2017)</a:t>
            </a:r>
          </a:p>
          <a:p>
            <a:pPr marL="514350" indent="-514350">
              <a:buFont typeface="+mj-lt"/>
              <a:buAutoNum type="arabicPeriod"/>
            </a:pPr>
            <a:r>
              <a:rPr lang="en-IN" dirty="0"/>
              <a:t>Java SE 10 (20th Mar 2018)</a:t>
            </a:r>
          </a:p>
          <a:p>
            <a:pPr marL="514350" indent="-514350">
              <a:buFont typeface="+mj-lt"/>
              <a:buAutoNum type="arabicPeriod"/>
            </a:pPr>
            <a:r>
              <a:rPr lang="en-IN" dirty="0"/>
              <a:t>Java SE 11 (September 2018)</a:t>
            </a:r>
          </a:p>
          <a:p>
            <a:pPr marL="514350" indent="-514350">
              <a:buFont typeface="+mj-lt"/>
              <a:buAutoNum type="arabicPeriod"/>
            </a:pPr>
            <a:r>
              <a:rPr lang="en-IN" dirty="0"/>
              <a:t>Java SE 12 (March 2019)</a:t>
            </a:r>
          </a:p>
          <a:p>
            <a:pPr marL="514350" indent="-514350">
              <a:buFont typeface="+mj-lt"/>
              <a:buAutoNum type="arabicPeriod"/>
            </a:pPr>
            <a:r>
              <a:rPr lang="en-IN" dirty="0"/>
              <a:t>Java SE 13 (September 2019)</a:t>
            </a:r>
          </a:p>
          <a:p>
            <a:pPr marL="514350" indent="-514350">
              <a:buFont typeface="+mj-lt"/>
              <a:buAutoNum type="arabicPeriod"/>
            </a:pPr>
            <a:r>
              <a:rPr lang="en-IN" dirty="0"/>
              <a:t>Java SE 14 (Mar 2020)</a:t>
            </a:r>
          </a:p>
          <a:p>
            <a:pPr marL="514350" indent="-514350">
              <a:buFont typeface="+mj-lt"/>
              <a:buAutoNum type="arabicPeriod"/>
            </a:pPr>
            <a:r>
              <a:rPr lang="en-IN" dirty="0"/>
              <a:t>Java SE 15 (September 2020)</a:t>
            </a:r>
          </a:p>
          <a:p>
            <a:pPr marL="514350" indent="-514350">
              <a:buFont typeface="+mj-lt"/>
              <a:buAutoNum type="arabicPeriod"/>
            </a:pPr>
            <a:r>
              <a:rPr lang="en-IN" dirty="0"/>
              <a:t>Java SE 16 (Mar 2021)</a:t>
            </a:r>
          </a:p>
          <a:p>
            <a:pPr marL="514350" indent="-514350">
              <a:buFont typeface="+mj-lt"/>
              <a:buAutoNum type="arabicPeriod"/>
            </a:pPr>
            <a:r>
              <a:rPr lang="en-IN" dirty="0"/>
              <a:t>Java SE 17 (September 2021)</a:t>
            </a:r>
          </a:p>
          <a:p>
            <a:pPr marL="514350" indent="-514350">
              <a:buFont typeface="+mj-lt"/>
              <a:buAutoNum type="arabicPeriod"/>
            </a:pPr>
            <a:r>
              <a:rPr lang="en-IN" dirty="0"/>
              <a:t>Java SE 18 (to be released by March 2022)</a:t>
            </a:r>
          </a:p>
          <a:p>
            <a:endParaRPr lang="en-IN" dirty="0"/>
          </a:p>
        </p:txBody>
      </p:sp>
    </p:spTree>
    <p:extLst>
      <p:ext uri="{BB962C8B-B14F-4D97-AF65-F5344CB8AC3E}">
        <p14:creationId xmlns:p14="http://schemas.microsoft.com/office/powerpoint/2010/main" val="130903312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E62B2A-5FFC-47D4-8FF5-605D1B2564DF}"/>
              </a:ext>
            </a:extLst>
          </p:cNvPr>
          <p:cNvSpPr>
            <a:spLocks noGrp="1"/>
          </p:cNvSpPr>
          <p:nvPr>
            <p:ph type="title"/>
          </p:nvPr>
        </p:nvSpPr>
        <p:spPr>
          <a:xfrm>
            <a:off x="838200" y="365126"/>
            <a:ext cx="10515600" cy="628788"/>
          </a:xfrm>
        </p:spPr>
        <p:txBody>
          <a:bodyPr/>
          <a:lstStyle/>
          <a:p>
            <a:r>
              <a:rPr lang="en-IN" sz="1800" b="1" i="0" u="none" strike="noStrike" baseline="0" dirty="0">
                <a:latin typeface="FranklinGothic-DemiCnd"/>
              </a:rPr>
              <a:t>Automatic Type Promotion in Expressions</a:t>
            </a:r>
            <a:endParaRPr lang="en-IN" dirty="0"/>
          </a:p>
        </p:txBody>
      </p:sp>
      <p:sp>
        <p:nvSpPr>
          <p:cNvPr id="6" name="Content Placeholder 5">
            <a:extLst>
              <a:ext uri="{FF2B5EF4-FFF2-40B4-BE49-F238E27FC236}">
                <a16:creationId xmlns:a16="http://schemas.microsoft.com/office/drawing/2014/main" id="{1CE57922-E06F-4EC9-A45F-4B7083A65448}"/>
              </a:ext>
            </a:extLst>
          </p:cNvPr>
          <p:cNvSpPr>
            <a:spLocks noGrp="1"/>
          </p:cNvSpPr>
          <p:nvPr>
            <p:ph idx="1"/>
          </p:nvPr>
        </p:nvSpPr>
        <p:spPr>
          <a:xfrm>
            <a:off x="838200" y="821635"/>
            <a:ext cx="10515600" cy="5355328"/>
          </a:xfrm>
        </p:spPr>
        <p:txBody>
          <a:bodyPr/>
          <a:lstStyle/>
          <a:p>
            <a:pPr marL="0" indent="0" algn="l">
              <a:buNone/>
            </a:pPr>
            <a:r>
              <a:rPr lang="en-IN" sz="1800" b="0" i="0" u="none" strike="noStrike" baseline="0" dirty="0">
                <a:latin typeface="Courier"/>
              </a:rPr>
              <a:t>byte a = 40;</a:t>
            </a:r>
          </a:p>
          <a:p>
            <a:pPr marL="0" indent="0" algn="l">
              <a:buNone/>
            </a:pPr>
            <a:r>
              <a:rPr lang="en-IN" sz="1800" b="0" i="0" u="none" strike="noStrike" baseline="0" dirty="0">
                <a:latin typeface="Courier"/>
              </a:rPr>
              <a:t>byte b = 50;</a:t>
            </a:r>
          </a:p>
          <a:p>
            <a:pPr marL="0" indent="0" algn="l">
              <a:buNone/>
            </a:pPr>
            <a:r>
              <a:rPr lang="en-IN" sz="1800" b="0" i="0" u="none" strike="noStrike" baseline="0" dirty="0">
                <a:latin typeface="Courier"/>
              </a:rPr>
              <a:t>byte c = 100;</a:t>
            </a:r>
          </a:p>
          <a:p>
            <a:pPr marL="0" indent="0" algn="l">
              <a:buNone/>
            </a:pPr>
            <a:r>
              <a:rPr lang="en-US" sz="1800" b="0" i="0" u="none" strike="noStrike" baseline="0" dirty="0">
                <a:latin typeface="Courier"/>
              </a:rPr>
              <a:t>int d = a * b / c;</a:t>
            </a:r>
          </a:p>
          <a:p>
            <a:pPr marL="0" indent="0" algn="l">
              <a:buNone/>
            </a:pPr>
            <a:r>
              <a:rPr lang="en-US" sz="1800" b="0" i="0" u="none" strike="noStrike" baseline="0" dirty="0">
                <a:latin typeface="Palatino-Roman"/>
              </a:rPr>
              <a:t>intermediate term </a:t>
            </a:r>
            <a:r>
              <a:rPr lang="en-US" sz="1800" b="1" i="0" u="none" strike="noStrike" baseline="0" dirty="0">
                <a:latin typeface="Palatino-Bold"/>
              </a:rPr>
              <a:t>a * b </a:t>
            </a:r>
            <a:r>
              <a:rPr lang="en-US" sz="1800" b="0" i="0" u="none" strike="noStrike" baseline="0" dirty="0">
                <a:latin typeface="Palatino-Roman"/>
              </a:rPr>
              <a:t>easily exceeds the range of either of its </a:t>
            </a:r>
            <a:r>
              <a:rPr lang="en-US" sz="1800" b="1" i="0" u="none" strike="noStrike" baseline="0" dirty="0">
                <a:latin typeface="Palatino-Bold"/>
              </a:rPr>
              <a:t>byte </a:t>
            </a:r>
            <a:r>
              <a:rPr lang="en-IN" sz="1800" b="0" i="0" u="none" strike="noStrike" baseline="0" dirty="0">
                <a:latin typeface="Palatino-Roman"/>
              </a:rPr>
              <a:t>operands</a:t>
            </a:r>
          </a:p>
          <a:p>
            <a:pPr algn="l"/>
            <a:r>
              <a:rPr lang="en-US" sz="1800" b="0" i="0" u="none" strike="noStrike" baseline="0" dirty="0">
                <a:latin typeface="Palatino-Roman"/>
              </a:rPr>
              <a:t>Java automatically promotes each </a:t>
            </a:r>
            <a:r>
              <a:rPr lang="en-US" sz="1800" b="1" i="0" u="none" strike="noStrike" baseline="0" dirty="0">
                <a:latin typeface="Palatino-Bold"/>
              </a:rPr>
              <a:t>byte</a:t>
            </a:r>
            <a:r>
              <a:rPr lang="en-US" sz="1800" b="0" i="0" u="none" strike="noStrike" baseline="0" dirty="0">
                <a:latin typeface="Palatino-Roman"/>
              </a:rPr>
              <a:t>, </a:t>
            </a:r>
            <a:r>
              <a:rPr lang="en-US" sz="1800" b="1" i="0" u="none" strike="noStrike" baseline="0" dirty="0">
                <a:latin typeface="Palatino-Bold"/>
              </a:rPr>
              <a:t>short</a:t>
            </a:r>
            <a:r>
              <a:rPr lang="en-US" sz="1800" b="0" i="0" u="none" strike="noStrike" baseline="0" dirty="0">
                <a:latin typeface="Palatino-Roman"/>
              </a:rPr>
              <a:t>, or </a:t>
            </a:r>
            <a:r>
              <a:rPr lang="en-US" sz="1800" b="1" i="0" u="none" strike="noStrike" baseline="0" dirty="0">
                <a:latin typeface="Palatino-Bold"/>
              </a:rPr>
              <a:t>char </a:t>
            </a:r>
            <a:r>
              <a:rPr lang="en-US" sz="1800" b="0" i="0" u="none" strike="noStrike" baseline="0" dirty="0">
                <a:latin typeface="Palatino-Roman"/>
              </a:rPr>
              <a:t>operand to </a:t>
            </a:r>
            <a:r>
              <a:rPr lang="en-US" sz="1800" b="1" i="0" u="none" strike="noStrike" baseline="0" dirty="0">
                <a:latin typeface="Palatino-Bold"/>
              </a:rPr>
              <a:t>int </a:t>
            </a:r>
            <a:r>
              <a:rPr lang="en-US" sz="1800" b="0" i="0" u="none" strike="noStrike" baseline="0" dirty="0">
                <a:latin typeface="Palatino-Roman"/>
              </a:rPr>
              <a:t>when evaluating an expression. This means that the subexpression </a:t>
            </a:r>
            <a:r>
              <a:rPr lang="en-US" sz="1800" b="1" i="0" u="none" strike="noStrike" baseline="0" dirty="0">
                <a:latin typeface="Palatino-Bold"/>
              </a:rPr>
              <a:t>a * b  </a:t>
            </a:r>
            <a:r>
              <a:rPr lang="en-US" sz="1800" b="0" i="0" u="none" strike="noStrike" baseline="0" dirty="0">
                <a:latin typeface="Palatino-Roman"/>
              </a:rPr>
              <a:t>is performed using integers—not bytes. Thus, 2,000, the result of the intermediate expression, </a:t>
            </a:r>
            <a:r>
              <a:rPr lang="en-US" sz="1800" b="1" i="0" u="none" strike="noStrike" baseline="0" dirty="0">
                <a:latin typeface="Palatino-Bold"/>
              </a:rPr>
              <a:t>50 * 40</a:t>
            </a:r>
            <a:r>
              <a:rPr lang="en-US" sz="1800" b="0" i="0" u="none" strike="noStrike" baseline="0" dirty="0">
                <a:latin typeface="Palatino-Roman"/>
              </a:rPr>
              <a:t>, is legal even though </a:t>
            </a:r>
            <a:r>
              <a:rPr lang="en-US" sz="1800" b="1" i="0" u="none" strike="noStrike" baseline="0" dirty="0">
                <a:latin typeface="Palatino-Bold"/>
              </a:rPr>
              <a:t>a </a:t>
            </a:r>
            <a:r>
              <a:rPr lang="en-US" sz="1800" b="0" i="0" u="none" strike="noStrike" baseline="0" dirty="0">
                <a:latin typeface="Palatino-Roman"/>
              </a:rPr>
              <a:t>and </a:t>
            </a:r>
            <a:r>
              <a:rPr lang="en-US" sz="1800" b="1" i="0" u="none" strike="noStrike" baseline="0" dirty="0">
                <a:latin typeface="Palatino-Bold"/>
              </a:rPr>
              <a:t>b </a:t>
            </a:r>
            <a:r>
              <a:rPr lang="en-US" sz="1800" b="0" i="0" u="none" strike="noStrike" baseline="0" dirty="0">
                <a:latin typeface="Palatino-Roman"/>
              </a:rPr>
              <a:t>are both specified as type </a:t>
            </a:r>
            <a:r>
              <a:rPr lang="en-US" sz="1800" b="1" i="0" u="none" strike="noStrike" baseline="0" dirty="0">
                <a:latin typeface="Palatino-Bold"/>
              </a:rPr>
              <a:t>byte</a:t>
            </a:r>
            <a:r>
              <a:rPr lang="en-US" sz="1800" b="0" i="0" u="none" strike="noStrike" baseline="0" dirty="0">
                <a:latin typeface="Palatino-Roman"/>
              </a:rPr>
              <a:t>.</a:t>
            </a:r>
          </a:p>
          <a:p>
            <a:pPr marL="0" indent="0" algn="l">
              <a:buNone/>
            </a:pPr>
            <a:r>
              <a:rPr lang="en-IN" sz="1800" b="0" i="0" u="none" strike="noStrike" baseline="0" dirty="0">
                <a:latin typeface="Courier"/>
              </a:rPr>
              <a:t>byte b = 50;</a:t>
            </a:r>
          </a:p>
          <a:p>
            <a:pPr marL="0" indent="0" algn="l">
              <a:buNone/>
            </a:pPr>
            <a:r>
              <a:rPr lang="en-US" sz="1800" b="0" i="0" u="none" strike="noStrike" baseline="0" dirty="0">
                <a:latin typeface="Courier"/>
              </a:rPr>
              <a:t>B = b * 2; // Error! Cannot assign an int to a byte!</a:t>
            </a:r>
          </a:p>
          <a:p>
            <a:pPr marL="0" indent="0" algn="l">
              <a:buNone/>
            </a:pPr>
            <a:r>
              <a:rPr lang="en-US" sz="1800" b="0" i="0" u="none" strike="noStrike" baseline="0" dirty="0">
                <a:latin typeface="Palatino-Roman"/>
              </a:rPr>
              <a:t>50 * 2, a perfectly valid </a:t>
            </a:r>
            <a:r>
              <a:rPr lang="en-US" sz="1800" b="1" i="0" u="none" strike="noStrike" baseline="0" dirty="0">
                <a:latin typeface="Palatino-Bold"/>
              </a:rPr>
              <a:t>byte </a:t>
            </a:r>
            <a:r>
              <a:rPr lang="en-US" sz="1800" b="0" i="0" u="none" strike="noStrike" baseline="0" dirty="0">
                <a:latin typeface="Palatino-Roman"/>
              </a:rPr>
              <a:t>value, back into a </a:t>
            </a:r>
            <a:r>
              <a:rPr lang="en-US" sz="1800" b="1" i="0" u="none" strike="noStrike" baseline="0" dirty="0">
                <a:latin typeface="Palatino-Bold"/>
              </a:rPr>
              <a:t>byte </a:t>
            </a:r>
            <a:r>
              <a:rPr lang="en-US" sz="1800" b="0" i="0" u="none" strike="noStrike" baseline="0" dirty="0">
                <a:latin typeface="Palatino-Roman"/>
              </a:rPr>
              <a:t>variable. However, because the operands were automatically promoted to </a:t>
            </a:r>
            <a:r>
              <a:rPr lang="en-US" sz="1800" b="1" i="0" u="none" strike="noStrike" baseline="0" dirty="0">
                <a:latin typeface="Palatino-Bold"/>
              </a:rPr>
              <a:t>int </a:t>
            </a:r>
            <a:r>
              <a:rPr lang="en-US" sz="1800" b="0" i="0" u="none" strike="noStrike" baseline="0" dirty="0">
                <a:latin typeface="Palatino-Roman"/>
              </a:rPr>
              <a:t>the result has also been promoted to </a:t>
            </a:r>
            <a:r>
              <a:rPr lang="en-US" sz="1800" b="1" i="0" u="none" strike="noStrike" baseline="0" dirty="0">
                <a:latin typeface="Palatino-Bold"/>
              </a:rPr>
              <a:t>int but  </a:t>
            </a:r>
            <a:r>
              <a:rPr lang="en-US" sz="1800" b="0" i="0" u="none" strike="noStrike" baseline="0" dirty="0">
                <a:latin typeface="Palatino-Roman"/>
              </a:rPr>
              <a:t>type </a:t>
            </a:r>
            <a:r>
              <a:rPr lang="en-US" sz="1800" b="1" i="0" u="none" strike="noStrike" baseline="0" dirty="0">
                <a:latin typeface="Palatino-Bold"/>
              </a:rPr>
              <a:t>int</a:t>
            </a:r>
            <a:r>
              <a:rPr lang="en-US" sz="1800" b="0" i="0" u="none" strike="noStrike" baseline="0" dirty="0">
                <a:latin typeface="Palatino-Roman"/>
              </a:rPr>
              <a:t>, cannot be assigned to a </a:t>
            </a:r>
            <a:r>
              <a:rPr lang="en-US" sz="1800" b="1" i="0" u="none" strike="noStrike" baseline="0" dirty="0">
                <a:latin typeface="Palatino-Bold"/>
              </a:rPr>
              <a:t>byte </a:t>
            </a:r>
            <a:r>
              <a:rPr lang="en-US" sz="1800" b="0" i="0" u="none" strike="noStrike" baseline="0" dirty="0">
                <a:latin typeface="Palatino-Roman"/>
              </a:rPr>
              <a:t>without the use of a cast. </a:t>
            </a:r>
          </a:p>
          <a:p>
            <a:pPr marL="0" indent="0" algn="l">
              <a:buNone/>
            </a:pPr>
            <a:r>
              <a:rPr lang="en-IN" sz="1800" b="0" i="0" u="none" strike="noStrike" baseline="0" dirty="0">
                <a:latin typeface="Courier"/>
              </a:rPr>
              <a:t>byte b = 50;</a:t>
            </a:r>
          </a:p>
          <a:p>
            <a:pPr marL="0" indent="0" algn="l">
              <a:buNone/>
            </a:pPr>
            <a:r>
              <a:rPr lang="en-IN" sz="1800" b="0" i="0" u="none" strike="noStrike" baseline="0" dirty="0">
                <a:latin typeface="Courier"/>
              </a:rPr>
              <a:t>b = (byte)(b * 2);</a:t>
            </a:r>
            <a:endParaRPr lang="en-IN" dirty="0"/>
          </a:p>
        </p:txBody>
      </p:sp>
    </p:spTree>
    <p:extLst>
      <p:ext uri="{BB962C8B-B14F-4D97-AF65-F5344CB8AC3E}">
        <p14:creationId xmlns:p14="http://schemas.microsoft.com/office/powerpoint/2010/main" val="30847184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E44AF-DB86-4B32-9DE9-DDA738077FA0}"/>
              </a:ext>
            </a:extLst>
          </p:cNvPr>
          <p:cNvSpPr>
            <a:spLocks noGrp="1"/>
          </p:cNvSpPr>
          <p:nvPr>
            <p:ph type="title"/>
          </p:nvPr>
        </p:nvSpPr>
        <p:spPr>
          <a:xfrm>
            <a:off x="331304" y="365125"/>
            <a:ext cx="11701670" cy="2033518"/>
          </a:xfrm>
        </p:spPr>
        <p:txBody>
          <a:bodyPr>
            <a:normAutofit/>
          </a:bodyPr>
          <a:lstStyle/>
          <a:p>
            <a:r>
              <a:rPr lang="en-IN" sz="2400" b="1" i="0" u="none" strike="noStrike" baseline="0" dirty="0">
                <a:latin typeface="+mn-lt"/>
              </a:rPr>
              <a:t>Operators: </a:t>
            </a:r>
            <a:br>
              <a:rPr lang="en-IN" sz="2400" b="1" i="0" u="none" strike="noStrike" baseline="0" dirty="0">
                <a:latin typeface="+mn-lt"/>
              </a:rPr>
            </a:br>
            <a:r>
              <a:rPr lang="en-US" sz="2400" i="0" u="none" strike="noStrike" baseline="0" dirty="0">
                <a:latin typeface="+mn-lt"/>
              </a:rPr>
              <a:t>Java provides a rich operator environment. Most of its operators can be divided into the following four groups: arithmetic, bitwise, relational, and logical. </a:t>
            </a:r>
            <a:br>
              <a:rPr lang="en-US" sz="2400" i="0" u="none" strike="noStrike" baseline="0" dirty="0">
                <a:latin typeface="+mn-lt"/>
              </a:rPr>
            </a:br>
            <a:r>
              <a:rPr lang="en-US" sz="2400" i="0" u="none" strike="noStrike" baseline="0" dirty="0">
                <a:latin typeface="+mn-lt"/>
              </a:rPr>
              <a:t>Arithmetic Operators :Arithmetic operators are used in mathematical expressions in the same way that they are used in algebra. </a:t>
            </a:r>
            <a:endParaRPr lang="en-IN" sz="5400" dirty="0">
              <a:latin typeface="+mn-lt"/>
            </a:endParaRPr>
          </a:p>
        </p:txBody>
      </p:sp>
      <p:sp>
        <p:nvSpPr>
          <p:cNvPr id="3" name="Content Placeholder 2">
            <a:extLst>
              <a:ext uri="{FF2B5EF4-FFF2-40B4-BE49-F238E27FC236}">
                <a16:creationId xmlns:a16="http://schemas.microsoft.com/office/drawing/2014/main" id="{2291C717-C1D2-489A-8AEC-2223B26B937B}"/>
              </a:ext>
            </a:extLst>
          </p:cNvPr>
          <p:cNvSpPr>
            <a:spLocks noGrp="1"/>
          </p:cNvSpPr>
          <p:nvPr>
            <p:ph sz="half" idx="1"/>
          </p:nvPr>
        </p:nvSpPr>
        <p:spPr>
          <a:xfrm>
            <a:off x="838200" y="2141537"/>
            <a:ext cx="5181600" cy="4351338"/>
          </a:xfrm>
        </p:spPr>
        <p:txBody>
          <a:bodyPr>
            <a:normAutofit/>
          </a:bodyPr>
          <a:lstStyle/>
          <a:p>
            <a:pPr marL="457200" lvl="1" indent="0">
              <a:buNone/>
            </a:pPr>
            <a:endParaRPr lang="en-IN" b="0" i="0" u="none" strike="noStrike" baseline="0" dirty="0"/>
          </a:p>
          <a:p>
            <a:pPr marL="457200" lvl="1" indent="0">
              <a:buNone/>
            </a:pPr>
            <a:r>
              <a:rPr lang="en-IN" b="1" i="0" u="none" strike="noStrike" baseline="0" dirty="0"/>
              <a:t>Operator Result</a:t>
            </a:r>
          </a:p>
          <a:p>
            <a:pPr marL="457200" lvl="1" indent="0">
              <a:buNone/>
            </a:pPr>
            <a:r>
              <a:rPr lang="en-IN" b="0" i="0" u="none" strike="noStrike" baseline="0" dirty="0"/>
              <a:t>+ Addition</a:t>
            </a:r>
          </a:p>
          <a:p>
            <a:pPr marL="457200" lvl="1" indent="0">
              <a:buNone/>
            </a:pPr>
            <a:r>
              <a:rPr lang="en-IN" b="0" i="0" u="none" strike="noStrike" baseline="0" dirty="0"/>
              <a:t>– Subtraction (also unary minus)</a:t>
            </a:r>
          </a:p>
          <a:p>
            <a:pPr marL="457200" lvl="1" indent="0">
              <a:buNone/>
            </a:pPr>
            <a:r>
              <a:rPr lang="en-IN" b="0" i="0" u="none" strike="noStrike" baseline="0" dirty="0"/>
              <a:t>* Multiplication</a:t>
            </a:r>
          </a:p>
          <a:p>
            <a:pPr marL="457200" lvl="1" indent="0">
              <a:buNone/>
            </a:pPr>
            <a:r>
              <a:rPr lang="en-IN" b="0" i="0" u="none" strike="noStrike" baseline="0" dirty="0"/>
              <a:t>/ Division</a:t>
            </a:r>
          </a:p>
          <a:p>
            <a:pPr marL="457200" lvl="1" indent="0">
              <a:buNone/>
            </a:pPr>
            <a:r>
              <a:rPr lang="en-IN" b="0" i="0" u="none" strike="noStrike" baseline="0" dirty="0"/>
              <a:t>% Modulus</a:t>
            </a:r>
          </a:p>
        </p:txBody>
      </p:sp>
      <p:sp>
        <p:nvSpPr>
          <p:cNvPr id="4" name="Content Placeholder 3">
            <a:extLst>
              <a:ext uri="{FF2B5EF4-FFF2-40B4-BE49-F238E27FC236}">
                <a16:creationId xmlns:a16="http://schemas.microsoft.com/office/drawing/2014/main" id="{8B794545-6F94-4616-9671-4D215D3E7663}"/>
              </a:ext>
            </a:extLst>
          </p:cNvPr>
          <p:cNvSpPr>
            <a:spLocks noGrp="1"/>
          </p:cNvSpPr>
          <p:nvPr>
            <p:ph sz="half" idx="2"/>
          </p:nvPr>
        </p:nvSpPr>
        <p:spPr>
          <a:xfrm>
            <a:off x="6182139" y="2289451"/>
            <a:ext cx="5181600" cy="4351338"/>
          </a:xfrm>
        </p:spPr>
        <p:txBody>
          <a:bodyPr>
            <a:normAutofit/>
          </a:bodyPr>
          <a:lstStyle/>
          <a:p>
            <a:pPr marL="457200" lvl="1" indent="0">
              <a:buNone/>
            </a:pPr>
            <a:r>
              <a:rPr lang="en-IN" dirty="0"/>
              <a:t>++ Increment</a:t>
            </a:r>
          </a:p>
          <a:p>
            <a:pPr marL="457200" lvl="1" indent="0">
              <a:buNone/>
            </a:pPr>
            <a:r>
              <a:rPr lang="en-IN" dirty="0"/>
              <a:t>+= Addition assignment</a:t>
            </a:r>
          </a:p>
          <a:p>
            <a:pPr marL="457200" lvl="1" indent="0">
              <a:buNone/>
            </a:pPr>
            <a:r>
              <a:rPr lang="en-IN" dirty="0"/>
              <a:t>–= Subtraction assignment</a:t>
            </a:r>
          </a:p>
          <a:p>
            <a:pPr marL="457200" lvl="1" indent="0">
              <a:buNone/>
            </a:pPr>
            <a:r>
              <a:rPr lang="en-IN" dirty="0"/>
              <a:t>*= Multiplication assignment</a:t>
            </a:r>
          </a:p>
          <a:p>
            <a:pPr marL="457200" lvl="1" indent="0">
              <a:buNone/>
            </a:pPr>
            <a:r>
              <a:rPr lang="en-IN" dirty="0"/>
              <a:t>/= Division assignment</a:t>
            </a:r>
          </a:p>
          <a:p>
            <a:pPr marL="457200" lvl="1" indent="0">
              <a:buNone/>
            </a:pPr>
            <a:r>
              <a:rPr lang="en-IN" dirty="0"/>
              <a:t>%= Modulus assignment</a:t>
            </a:r>
          </a:p>
          <a:p>
            <a:pPr marL="457200" lvl="1" indent="0">
              <a:buNone/>
            </a:pPr>
            <a:r>
              <a:rPr lang="en-IN" dirty="0"/>
              <a:t>– – Decrement</a:t>
            </a:r>
          </a:p>
          <a:p>
            <a:endParaRPr lang="en-IN" sz="1800" b="1" i="0" u="none" strike="noStrike" baseline="0" dirty="0">
              <a:latin typeface="Palatino-Bold"/>
            </a:endParaRPr>
          </a:p>
          <a:p>
            <a:endParaRPr lang="en-IN" sz="1800" b="1" dirty="0">
              <a:latin typeface="Palatino-Bold"/>
            </a:endParaRPr>
          </a:p>
          <a:p>
            <a:pPr marL="0" indent="0">
              <a:buNone/>
            </a:pPr>
            <a:r>
              <a:rPr lang="en-IN" sz="1800" b="1" i="0" u="none" strike="noStrike" baseline="0" dirty="0">
                <a:latin typeface="Palatino-Bold"/>
              </a:rPr>
              <a:t>+= </a:t>
            </a:r>
            <a:r>
              <a:rPr lang="en-IN" sz="1800" b="0" i="1" u="none" strike="noStrike" baseline="0" dirty="0">
                <a:latin typeface="Palatino-Italic"/>
              </a:rPr>
              <a:t>compound assignment operator</a:t>
            </a:r>
            <a:r>
              <a:rPr lang="en-IN" sz="1800" b="0" i="0" u="none" strike="noStrike" baseline="0" dirty="0">
                <a:latin typeface="Palatino-Roman"/>
              </a:rPr>
              <a:t>.</a:t>
            </a:r>
            <a:endParaRPr lang="en-IN" dirty="0"/>
          </a:p>
        </p:txBody>
      </p:sp>
    </p:spTree>
    <p:extLst>
      <p:ext uri="{BB962C8B-B14F-4D97-AF65-F5344CB8AC3E}">
        <p14:creationId xmlns:p14="http://schemas.microsoft.com/office/powerpoint/2010/main" val="12850810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E6D9-A855-4A2E-9C45-A0410F89E52E}"/>
              </a:ext>
            </a:extLst>
          </p:cNvPr>
          <p:cNvSpPr>
            <a:spLocks noGrp="1"/>
          </p:cNvSpPr>
          <p:nvPr>
            <p:ph type="title"/>
          </p:nvPr>
        </p:nvSpPr>
        <p:spPr/>
        <p:txBody>
          <a:bodyPr/>
          <a:lstStyle/>
          <a:p>
            <a:r>
              <a:rPr lang="en-IN" dirty="0"/>
              <a:t>The Basic Arithmetic Operators</a:t>
            </a:r>
          </a:p>
        </p:txBody>
      </p:sp>
      <p:sp>
        <p:nvSpPr>
          <p:cNvPr id="3" name="Content Placeholder 2">
            <a:extLst>
              <a:ext uri="{FF2B5EF4-FFF2-40B4-BE49-F238E27FC236}">
                <a16:creationId xmlns:a16="http://schemas.microsoft.com/office/drawing/2014/main" id="{D33BCED5-78B7-4B6B-8ABE-7FE411B9BF4B}"/>
              </a:ext>
            </a:extLst>
          </p:cNvPr>
          <p:cNvSpPr>
            <a:spLocks noGrp="1"/>
          </p:cNvSpPr>
          <p:nvPr>
            <p:ph sz="half" idx="1"/>
          </p:nvPr>
        </p:nvSpPr>
        <p:spPr/>
        <p:txBody>
          <a:bodyPr/>
          <a:lstStyle/>
          <a:p>
            <a:r>
              <a:rPr lang="en-US" dirty="0"/>
              <a:t>The basic arithmetic operations—addition, subtraction, multiplication, and division— all behave as you would expect for all numeric types. </a:t>
            </a:r>
          </a:p>
          <a:p>
            <a:r>
              <a:rPr lang="en-US" dirty="0"/>
              <a:t>The minus operator also has a unary form that negates its single operand.</a:t>
            </a:r>
            <a:endParaRPr lang="en-IN" dirty="0"/>
          </a:p>
        </p:txBody>
      </p:sp>
      <p:sp>
        <p:nvSpPr>
          <p:cNvPr id="4" name="Content Placeholder 3">
            <a:extLst>
              <a:ext uri="{FF2B5EF4-FFF2-40B4-BE49-F238E27FC236}">
                <a16:creationId xmlns:a16="http://schemas.microsoft.com/office/drawing/2014/main" id="{8A1B019D-C515-4608-BACF-F53CE37BD8F0}"/>
              </a:ext>
            </a:extLst>
          </p:cNvPr>
          <p:cNvSpPr>
            <a:spLocks noGrp="1"/>
          </p:cNvSpPr>
          <p:nvPr>
            <p:ph sz="half" idx="2"/>
          </p:nvPr>
        </p:nvSpPr>
        <p:spPr>
          <a:xfrm>
            <a:off x="6172200" y="1825625"/>
            <a:ext cx="5741504" cy="4351338"/>
          </a:xfrm>
        </p:spPr>
        <p:txBody>
          <a:bodyPr>
            <a:normAutofit/>
          </a:bodyPr>
          <a:lstStyle/>
          <a:p>
            <a:pPr marL="0" indent="0">
              <a:buNone/>
            </a:pPr>
            <a:r>
              <a:rPr lang="en-IN" sz="2400" dirty="0"/>
              <a:t>The Modulus Operator</a:t>
            </a:r>
          </a:p>
          <a:p>
            <a:pPr marL="0" indent="0">
              <a:buNone/>
            </a:pPr>
            <a:endParaRPr lang="en-IN" sz="2400" dirty="0"/>
          </a:p>
          <a:p>
            <a:pPr marL="0" indent="0">
              <a:buNone/>
            </a:pPr>
            <a:r>
              <a:rPr lang="fr-FR" sz="2400" dirty="0" err="1"/>
              <a:t>int</a:t>
            </a:r>
            <a:r>
              <a:rPr lang="fr-FR" sz="2400" dirty="0"/>
              <a:t> x = 42;</a:t>
            </a:r>
          </a:p>
          <a:p>
            <a:pPr marL="0" indent="0">
              <a:buNone/>
            </a:pPr>
            <a:r>
              <a:rPr lang="fr-FR" sz="2400" dirty="0"/>
              <a:t>double y = 42.25;</a:t>
            </a:r>
          </a:p>
          <a:p>
            <a:pPr marL="0" indent="0">
              <a:buNone/>
            </a:pPr>
            <a:r>
              <a:rPr lang="fr-FR" sz="2400" dirty="0" err="1"/>
              <a:t>System.out.println</a:t>
            </a:r>
            <a:r>
              <a:rPr lang="fr-FR" sz="2400" dirty="0"/>
              <a:t>("x mod 10 = " + x % 10);</a:t>
            </a:r>
          </a:p>
          <a:p>
            <a:pPr marL="0" indent="0">
              <a:buNone/>
            </a:pPr>
            <a:r>
              <a:rPr lang="fr-FR" sz="2400" dirty="0" err="1"/>
              <a:t>System.out.println</a:t>
            </a:r>
            <a:r>
              <a:rPr lang="fr-FR" sz="2400" dirty="0"/>
              <a:t>("y mod 10 = " + y % 10);</a:t>
            </a:r>
          </a:p>
          <a:p>
            <a:pPr marL="0" indent="0">
              <a:buNone/>
            </a:pPr>
            <a:r>
              <a:rPr lang="fr-FR" sz="2400" dirty="0"/>
              <a:t>Output:</a:t>
            </a:r>
          </a:p>
          <a:p>
            <a:pPr marL="0" indent="0">
              <a:buNone/>
            </a:pPr>
            <a:r>
              <a:rPr lang="da-DK" sz="2400" dirty="0"/>
              <a:t>x mod 10 = 2</a:t>
            </a:r>
          </a:p>
          <a:p>
            <a:pPr marL="0" indent="0">
              <a:buNone/>
            </a:pPr>
            <a:r>
              <a:rPr lang="da-DK" sz="2400" dirty="0"/>
              <a:t>y mod 10 = 2.25</a:t>
            </a:r>
            <a:endParaRPr lang="en-IN" sz="2400" dirty="0"/>
          </a:p>
        </p:txBody>
      </p:sp>
    </p:spTree>
    <p:extLst>
      <p:ext uri="{BB962C8B-B14F-4D97-AF65-F5344CB8AC3E}">
        <p14:creationId xmlns:p14="http://schemas.microsoft.com/office/powerpoint/2010/main" val="32456498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559C59-2E59-4CBD-A015-819B2EDC1D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B9FC35-BDBA-4FA6-97CE-965816AE8E49}"/>
              </a:ext>
            </a:extLst>
          </p:cNvPr>
          <p:cNvSpPr>
            <a:spLocks noGrp="1"/>
          </p:cNvSpPr>
          <p:nvPr>
            <p:ph idx="1"/>
          </p:nvPr>
        </p:nvSpPr>
        <p:spPr/>
        <p:txBody>
          <a:bodyPr/>
          <a:lstStyle/>
          <a:p>
            <a:r>
              <a:rPr lang="en-IN" dirty="0"/>
              <a:t>Arithmetic Compound Assignment Operators</a:t>
            </a:r>
          </a:p>
          <a:p>
            <a:r>
              <a:rPr lang="en-US" dirty="0"/>
              <a:t>a = a + 4;</a:t>
            </a:r>
          </a:p>
          <a:p>
            <a:r>
              <a:rPr lang="en-US" dirty="0"/>
              <a:t>In Java, you can rewrite this statement as shown here:</a:t>
            </a:r>
          </a:p>
          <a:p>
            <a:r>
              <a:rPr lang="en-US" dirty="0"/>
              <a:t>a += 4;</a:t>
            </a:r>
          </a:p>
          <a:p>
            <a:r>
              <a:rPr lang="en-IN" dirty="0"/>
              <a:t>Increment and Decrement</a:t>
            </a:r>
          </a:p>
        </p:txBody>
      </p:sp>
    </p:spTree>
    <p:extLst>
      <p:ext uri="{BB962C8B-B14F-4D97-AF65-F5344CB8AC3E}">
        <p14:creationId xmlns:p14="http://schemas.microsoft.com/office/powerpoint/2010/main" val="36107927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F074-89A0-4C66-8400-55872E092B10}"/>
              </a:ext>
            </a:extLst>
          </p:cNvPr>
          <p:cNvSpPr>
            <a:spLocks noGrp="1"/>
          </p:cNvSpPr>
          <p:nvPr>
            <p:ph type="title"/>
          </p:nvPr>
        </p:nvSpPr>
        <p:spPr/>
        <p:txBody>
          <a:bodyPr>
            <a:noAutofit/>
          </a:bodyPr>
          <a:lstStyle/>
          <a:p>
            <a:r>
              <a:rPr lang="en-IN" sz="2800" dirty="0"/>
              <a:t>The Bitwise Operators: </a:t>
            </a:r>
            <a:br>
              <a:rPr lang="en-IN" sz="2800" dirty="0"/>
            </a:br>
            <a:r>
              <a:rPr lang="en-US" sz="2800" dirty="0"/>
              <a:t>Java defines several bitwise operators that can be applied to the integer types, long, int, short,</a:t>
            </a:r>
            <a:br>
              <a:rPr lang="en-US" sz="2800" dirty="0"/>
            </a:br>
            <a:r>
              <a:rPr lang="en-US" sz="2800" dirty="0"/>
              <a:t>char, and byte.</a:t>
            </a:r>
            <a:endParaRPr lang="en-IN" sz="2800" dirty="0"/>
          </a:p>
        </p:txBody>
      </p:sp>
      <p:sp>
        <p:nvSpPr>
          <p:cNvPr id="4" name="Content Placeholder 3">
            <a:extLst>
              <a:ext uri="{FF2B5EF4-FFF2-40B4-BE49-F238E27FC236}">
                <a16:creationId xmlns:a16="http://schemas.microsoft.com/office/drawing/2014/main" id="{E3D2A52D-BA1E-45A4-8402-BC4580423A9A}"/>
              </a:ext>
            </a:extLst>
          </p:cNvPr>
          <p:cNvSpPr>
            <a:spLocks noGrp="1"/>
          </p:cNvSpPr>
          <p:nvPr>
            <p:ph sz="half" idx="1"/>
          </p:nvPr>
        </p:nvSpPr>
        <p:spPr/>
        <p:txBody>
          <a:bodyPr/>
          <a:lstStyle/>
          <a:p>
            <a:pPr marL="0" indent="0">
              <a:buNone/>
            </a:pPr>
            <a:r>
              <a:rPr lang="en-US" dirty="0"/>
              <a:t>Operator Result</a:t>
            </a:r>
          </a:p>
          <a:p>
            <a:pPr marL="0" indent="0">
              <a:buNone/>
            </a:pPr>
            <a:r>
              <a:rPr lang="en-US" dirty="0"/>
              <a:t>~ Bitwise unary NOT</a:t>
            </a:r>
          </a:p>
          <a:p>
            <a:pPr marL="0" indent="0">
              <a:buNone/>
            </a:pPr>
            <a:r>
              <a:rPr lang="en-US" dirty="0"/>
              <a:t>&amp; Bitwise AND</a:t>
            </a:r>
          </a:p>
          <a:p>
            <a:pPr marL="0" indent="0">
              <a:buNone/>
            </a:pPr>
            <a:r>
              <a:rPr lang="en-US" dirty="0"/>
              <a:t>| Bitwise OR</a:t>
            </a:r>
          </a:p>
          <a:p>
            <a:pPr marL="0" indent="0">
              <a:buNone/>
            </a:pPr>
            <a:r>
              <a:rPr lang="en-US" dirty="0"/>
              <a:t>^ Bitwise exclusive OR</a:t>
            </a:r>
          </a:p>
          <a:p>
            <a:pPr marL="0" indent="0">
              <a:buNone/>
            </a:pPr>
            <a:r>
              <a:rPr lang="en-US" dirty="0"/>
              <a:t>&gt;&gt; Shift right</a:t>
            </a:r>
          </a:p>
          <a:p>
            <a:pPr marL="0" indent="0">
              <a:buNone/>
            </a:pPr>
            <a:r>
              <a:rPr lang="en-US" dirty="0"/>
              <a:t>&gt;&gt;&gt; Shift right zero fill</a:t>
            </a:r>
            <a:endParaRPr lang="en-IN" dirty="0"/>
          </a:p>
        </p:txBody>
      </p:sp>
      <p:sp>
        <p:nvSpPr>
          <p:cNvPr id="5" name="Content Placeholder 4">
            <a:extLst>
              <a:ext uri="{FF2B5EF4-FFF2-40B4-BE49-F238E27FC236}">
                <a16:creationId xmlns:a16="http://schemas.microsoft.com/office/drawing/2014/main" id="{8EC3BDF8-A086-497F-80D9-07CF5993D6A0}"/>
              </a:ext>
            </a:extLst>
          </p:cNvPr>
          <p:cNvSpPr>
            <a:spLocks noGrp="1"/>
          </p:cNvSpPr>
          <p:nvPr>
            <p:ph sz="half" idx="2"/>
          </p:nvPr>
        </p:nvSpPr>
        <p:spPr/>
        <p:txBody>
          <a:bodyPr/>
          <a:lstStyle/>
          <a:p>
            <a:pPr marL="0" indent="0">
              <a:buNone/>
            </a:pPr>
            <a:r>
              <a:rPr lang="en-US" dirty="0"/>
              <a:t>&lt;&lt; Shift left</a:t>
            </a:r>
          </a:p>
          <a:p>
            <a:pPr marL="0" indent="0">
              <a:buNone/>
            </a:pPr>
            <a:r>
              <a:rPr lang="en-US" dirty="0"/>
              <a:t>&amp;= Bitwise AND assignment</a:t>
            </a:r>
          </a:p>
          <a:p>
            <a:pPr marL="0" indent="0">
              <a:buNone/>
            </a:pPr>
            <a:r>
              <a:rPr lang="en-US" dirty="0"/>
              <a:t>|= Bitwise OR assignment</a:t>
            </a:r>
          </a:p>
          <a:p>
            <a:pPr marL="0" indent="0">
              <a:buNone/>
            </a:pPr>
            <a:r>
              <a:rPr lang="en-US" dirty="0"/>
              <a:t>^= Bitwise exclusive OR assignment</a:t>
            </a:r>
          </a:p>
          <a:p>
            <a:pPr marL="0" indent="0">
              <a:buNone/>
            </a:pPr>
            <a:r>
              <a:rPr lang="en-US" dirty="0"/>
              <a:t>&gt;&gt;= Shift right assignment</a:t>
            </a:r>
          </a:p>
          <a:p>
            <a:pPr marL="0" indent="0">
              <a:buNone/>
            </a:pPr>
            <a:r>
              <a:rPr lang="en-US" dirty="0"/>
              <a:t>&gt;&gt;&gt;= Shift right zero fill assignment</a:t>
            </a:r>
          </a:p>
          <a:p>
            <a:pPr marL="0" indent="0">
              <a:buNone/>
            </a:pPr>
            <a:r>
              <a:rPr lang="en-US" dirty="0"/>
              <a:t>&lt;&lt;= Shift left assignment</a:t>
            </a:r>
            <a:endParaRPr lang="en-IN" dirty="0"/>
          </a:p>
        </p:txBody>
      </p:sp>
    </p:spTree>
    <p:extLst>
      <p:ext uri="{BB962C8B-B14F-4D97-AF65-F5344CB8AC3E}">
        <p14:creationId xmlns:p14="http://schemas.microsoft.com/office/powerpoint/2010/main" val="37030441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FB8D0-D241-4B7D-98A9-79C920FF9319}"/>
              </a:ext>
            </a:extLst>
          </p:cNvPr>
          <p:cNvSpPr>
            <a:spLocks noGrp="1"/>
          </p:cNvSpPr>
          <p:nvPr>
            <p:ph type="title"/>
          </p:nvPr>
        </p:nvSpPr>
        <p:spPr/>
        <p:txBody>
          <a:bodyPr/>
          <a:lstStyle/>
          <a:p>
            <a:r>
              <a:rPr lang="en-IN" dirty="0"/>
              <a:t>The Bitwise Logical Operators: </a:t>
            </a:r>
            <a:r>
              <a:rPr lang="en-US" dirty="0"/>
              <a:t>The bitwise logical operators are &amp;, |, ^, and ~.</a:t>
            </a:r>
            <a:endParaRPr lang="en-IN" dirty="0"/>
          </a:p>
        </p:txBody>
      </p:sp>
      <p:pic>
        <p:nvPicPr>
          <p:cNvPr id="7" name="Content Placeholder 6">
            <a:extLst>
              <a:ext uri="{FF2B5EF4-FFF2-40B4-BE49-F238E27FC236}">
                <a16:creationId xmlns:a16="http://schemas.microsoft.com/office/drawing/2014/main" id="{A29685A7-E6CD-4982-8833-C9E11D267C9E}"/>
              </a:ext>
            </a:extLst>
          </p:cNvPr>
          <p:cNvPicPr>
            <a:picLocks noGrp="1" noChangeAspect="1"/>
          </p:cNvPicPr>
          <p:nvPr>
            <p:ph idx="1"/>
          </p:nvPr>
        </p:nvPicPr>
        <p:blipFill>
          <a:blip r:embed="rId2"/>
          <a:stretch>
            <a:fillRect/>
          </a:stretch>
        </p:blipFill>
        <p:spPr>
          <a:xfrm>
            <a:off x="955964" y="2362560"/>
            <a:ext cx="10899745" cy="2555803"/>
          </a:xfrm>
        </p:spPr>
      </p:pic>
    </p:spTree>
    <p:extLst>
      <p:ext uri="{BB962C8B-B14F-4D97-AF65-F5344CB8AC3E}">
        <p14:creationId xmlns:p14="http://schemas.microsoft.com/office/powerpoint/2010/main" val="409826933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D06DC5-B21C-4FA3-84DD-E8D23D1613E0}"/>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2962CC58-1812-447C-A809-238961F42124}"/>
              </a:ext>
            </a:extLst>
          </p:cNvPr>
          <p:cNvSpPr>
            <a:spLocks noGrp="1"/>
          </p:cNvSpPr>
          <p:nvPr>
            <p:ph sz="half" idx="1"/>
          </p:nvPr>
        </p:nvSpPr>
        <p:spPr/>
        <p:txBody>
          <a:bodyPr>
            <a:normAutofit/>
          </a:bodyPr>
          <a:lstStyle/>
          <a:p>
            <a:pPr marL="0" indent="0">
              <a:buNone/>
            </a:pPr>
            <a:r>
              <a:rPr lang="en-US" sz="1800" b="1" dirty="0">
                <a:latin typeface="Palatino-Roman"/>
              </a:rPr>
              <a:t>The Bitwise NOT :</a:t>
            </a:r>
          </a:p>
          <a:p>
            <a:pPr marL="0" indent="0">
              <a:buNone/>
            </a:pPr>
            <a:r>
              <a:rPr lang="en-US" sz="1800" dirty="0">
                <a:latin typeface="Palatino-Roman"/>
              </a:rPr>
              <a:t>Also called the bitwise complement, the unary NOT operator, ~, inverts all of the bits of its operand.</a:t>
            </a:r>
          </a:p>
          <a:p>
            <a:pPr marL="0" indent="0">
              <a:buNone/>
            </a:pPr>
            <a:r>
              <a:rPr lang="en-US" sz="1800" dirty="0">
                <a:latin typeface="Palatino-Roman"/>
              </a:rPr>
              <a:t>For example, the number 42, which has the following bit pattern:</a:t>
            </a:r>
          </a:p>
          <a:p>
            <a:pPr marL="0" indent="0">
              <a:buNone/>
            </a:pPr>
            <a:r>
              <a:rPr lang="en-US" sz="1800" dirty="0">
                <a:latin typeface="Palatino-Roman"/>
              </a:rPr>
              <a:t>00101010 becomes 11010101</a:t>
            </a:r>
            <a:endParaRPr lang="en-IN" sz="1800" dirty="0">
              <a:latin typeface="Palatino-Roman"/>
            </a:endParaRPr>
          </a:p>
        </p:txBody>
      </p:sp>
      <p:sp>
        <p:nvSpPr>
          <p:cNvPr id="6" name="Content Placeholder 5">
            <a:extLst>
              <a:ext uri="{FF2B5EF4-FFF2-40B4-BE49-F238E27FC236}">
                <a16:creationId xmlns:a16="http://schemas.microsoft.com/office/drawing/2014/main" id="{A62087D1-AF21-4448-8584-E79C341A9D3C}"/>
              </a:ext>
            </a:extLst>
          </p:cNvPr>
          <p:cNvSpPr>
            <a:spLocks noGrp="1"/>
          </p:cNvSpPr>
          <p:nvPr>
            <p:ph sz="half" idx="2"/>
          </p:nvPr>
        </p:nvSpPr>
        <p:spPr/>
        <p:txBody>
          <a:bodyPr>
            <a:normAutofit/>
          </a:bodyPr>
          <a:lstStyle/>
          <a:p>
            <a:pPr algn="l"/>
            <a:r>
              <a:rPr lang="en-IN" sz="1800" b="1" i="0" u="none" strike="noStrike" baseline="0" dirty="0">
                <a:latin typeface="FranklinGothic-DemiCnd"/>
              </a:rPr>
              <a:t>The Bitwise AND</a:t>
            </a:r>
          </a:p>
          <a:p>
            <a:pPr marL="0" indent="0" algn="l">
              <a:buNone/>
            </a:pPr>
            <a:r>
              <a:rPr lang="en-US" sz="1800" b="0" i="0" u="none" strike="noStrike" baseline="0" dirty="0">
                <a:latin typeface="Palatino-Roman"/>
              </a:rPr>
              <a:t>The AND operator, </a:t>
            </a:r>
            <a:r>
              <a:rPr lang="en-US" sz="1800" b="1" i="0" u="none" strike="noStrike" baseline="0" dirty="0">
                <a:latin typeface="Palatino-Bold"/>
              </a:rPr>
              <a:t>&amp;</a:t>
            </a:r>
            <a:r>
              <a:rPr lang="en-US" sz="1800" b="0" i="0" u="none" strike="noStrike" baseline="0" dirty="0">
                <a:latin typeface="Palatino-Roman"/>
              </a:rPr>
              <a:t>, produces a 1 bit if both operands are also 1. A zero is produced in all</a:t>
            </a:r>
          </a:p>
          <a:p>
            <a:pPr marL="0" indent="0" algn="l">
              <a:buNone/>
            </a:pPr>
            <a:r>
              <a:rPr lang="en-US" sz="1800" b="0" i="0" u="none" strike="noStrike" baseline="0" dirty="0">
                <a:latin typeface="Palatino-Roman"/>
              </a:rPr>
              <a:t>other cases. Here is an example: </a:t>
            </a:r>
          </a:p>
          <a:p>
            <a:pPr marL="0" indent="0" algn="l">
              <a:buNone/>
            </a:pPr>
            <a:r>
              <a:rPr lang="en-IN" sz="1800" b="0" i="0" u="none" strike="noStrike" baseline="0" dirty="0">
                <a:latin typeface="Palatino-Roman"/>
              </a:rPr>
              <a:t>00101010 42</a:t>
            </a:r>
          </a:p>
          <a:p>
            <a:pPr marL="0" indent="0" algn="l">
              <a:buNone/>
            </a:pPr>
            <a:r>
              <a:rPr lang="en-IN" sz="1800" b="0" i="0" u="none" strike="noStrike" baseline="0" dirty="0">
                <a:latin typeface="Palatino-Roman"/>
              </a:rPr>
              <a:t>&amp; 00001111 15</a:t>
            </a:r>
          </a:p>
          <a:p>
            <a:pPr marL="0" indent="0" algn="l">
              <a:buNone/>
            </a:pPr>
            <a:r>
              <a:rPr lang="en-IN" sz="1800" b="0" i="0" u="none" strike="noStrike" baseline="0" dirty="0">
                <a:latin typeface="Palatino-Roman"/>
              </a:rPr>
              <a:t>00001010 10</a:t>
            </a:r>
            <a:endParaRPr lang="en-IN" dirty="0"/>
          </a:p>
        </p:txBody>
      </p:sp>
    </p:spTree>
    <p:extLst>
      <p:ext uri="{BB962C8B-B14F-4D97-AF65-F5344CB8AC3E}">
        <p14:creationId xmlns:p14="http://schemas.microsoft.com/office/powerpoint/2010/main" val="3257162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E86E6-DE95-4CFD-B69A-B2FAC5C4B4A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C9D02AA-039B-43F6-A1CD-6D247599018B}"/>
              </a:ext>
            </a:extLst>
          </p:cNvPr>
          <p:cNvSpPr>
            <a:spLocks noGrp="1"/>
          </p:cNvSpPr>
          <p:nvPr>
            <p:ph sz="half" idx="1"/>
          </p:nvPr>
        </p:nvSpPr>
        <p:spPr/>
        <p:txBody>
          <a:bodyPr>
            <a:normAutofit fontScale="92500" lnSpcReduction="20000"/>
          </a:bodyPr>
          <a:lstStyle/>
          <a:p>
            <a:pPr marL="0" indent="0">
              <a:buNone/>
            </a:pPr>
            <a:r>
              <a:rPr lang="en-IN" b="1" dirty="0"/>
              <a:t>The Left Shift</a:t>
            </a:r>
          </a:p>
          <a:p>
            <a:pPr marL="0" indent="0">
              <a:buNone/>
            </a:pPr>
            <a:r>
              <a:rPr lang="en-IN" sz="1800" b="1" i="1" u="none" strike="noStrike" baseline="0" dirty="0">
                <a:latin typeface="Palatino-Italic"/>
              </a:rPr>
              <a:t>value &lt;&lt; </a:t>
            </a:r>
            <a:r>
              <a:rPr lang="en-IN" sz="1800" b="1" i="1" u="none" strike="noStrike" baseline="0" dirty="0" err="1">
                <a:latin typeface="Palatino-Italic"/>
              </a:rPr>
              <a:t>num</a:t>
            </a:r>
            <a:endParaRPr lang="en-IN" sz="1800" b="1" i="1" u="none" strike="noStrike" baseline="0" dirty="0">
              <a:latin typeface="Palatino-Italic"/>
            </a:endParaRPr>
          </a:p>
          <a:p>
            <a:pPr marL="0" indent="0" algn="l">
              <a:buNone/>
            </a:pPr>
            <a:r>
              <a:rPr lang="en-IN" sz="1800" b="1" i="0" u="none" strike="noStrike" baseline="0" dirty="0">
                <a:latin typeface="Courier"/>
              </a:rPr>
              <a:t>class </a:t>
            </a:r>
            <a:r>
              <a:rPr lang="en-IN" sz="1800" b="1" i="0" u="none" strike="noStrike" baseline="0" dirty="0" err="1">
                <a:latin typeface="Courier"/>
              </a:rPr>
              <a:t>ByteShift</a:t>
            </a:r>
            <a:r>
              <a:rPr lang="en-IN" sz="1800" b="1" i="0" u="none" strike="noStrike" baseline="0" dirty="0">
                <a:latin typeface="Courier"/>
              </a:rPr>
              <a:t> {</a:t>
            </a:r>
          </a:p>
          <a:p>
            <a:pPr marL="0" indent="0" algn="l">
              <a:buNone/>
            </a:pPr>
            <a:r>
              <a:rPr lang="en-US" sz="1800" b="1" i="0" u="none" strike="noStrike" baseline="0" dirty="0">
                <a:latin typeface="Courier"/>
              </a:rPr>
              <a:t>public static void main(String </a:t>
            </a:r>
            <a:r>
              <a:rPr lang="en-US" sz="1800" b="1" i="0" u="none" strike="noStrike" baseline="0" dirty="0" err="1">
                <a:latin typeface="Courier"/>
              </a:rPr>
              <a:t>args</a:t>
            </a:r>
            <a:r>
              <a:rPr lang="en-US" sz="1800" b="1" i="0" u="none" strike="noStrike" baseline="0" dirty="0">
                <a:latin typeface="Courier"/>
              </a:rPr>
              <a:t>[]) {</a:t>
            </a:r>
          </a:p>
          <a:p>
            <a:pPr marL="0" indent="0" algn="l">
              <a:buNone/>
            </a:pPr>
            <a:r>
              <a:rPr lang="en-IN" sz="1800" b="1" i="0" u="none" strike="noStrike" baseline="0" dirty="0">
                <a:latin typeface="Courier"/>
              </a:rPr>
              <a:t>byte a = 64, b;</a:t>
            </a:r>
          </a:p>
          <a:p>
            <a:pPr marL="0" indent="0" algn="l">
              <a:buNone/>
            </a:pPr>
            <a:r>
              <a:rPr lang="en-IN" sz="1800" b="1" i="0" u="none" strike="noStrike" baseline="0" dirty="0">
                <a:latin typeface="Courier"/>
              </a:rPr>
              <a:t>int </a:t>
            </a:r>
            <a:r>
              <a:rPr lang="en-IN" sz="1800" b="1" i="0" u="none" strike="noStrike" baseline="0" dirty="0" err="1">
                <a:latin typeface="Courier"/>
              </a:rPr>
              <a:t>i</a:t>
            </a:r>
            <a:r>
              <a:rPr lang="en-IN" sz="1800" b="1" i="0" u="none" strike="noStrike" baseline="0" dirty="0">
                <a:latin typeface="Courier"/>
              </a:rPr>
              <a:t>;</a:t>
            </a:r>
            <a:r>
              <a:rPr lang="en-IN" sz="1800" b="1" i="0" u="none" strike="noStrike" baseline="0" dirty="0">
                <a:solidFill>
                  <a:srgbClr val="231F20"/>
                </a:solidFill>
                <a:latin typeface="Courier"/>
              </a:rPr>
              <a:t> </a:t>
            </a:r>
          </a:p>
          <a:p>
            <a:pPr marL="0" indent="0" algn="l">
              <a:buNone/>
            </a:pPr>
            <a:r>
              <a:rPr lang="en-IN" sz="1800" b="1" i="0" u="none" strike="noStrike" baseline="0" dirty="0" err="1">
                <a:solidFill>
                  <a:srgbClr val="231F20"/>
                </a:solidFill>
                <a:latin typeface="Courier"/>
              </a:rPr>
              <a:t>i</a:t>
            </a:r>
            <a:r>
              <a:rPr lang="en-IN" sz="1800" b="1" i="0" u="none" strike="noStrike" baseline="0" dirty="0">
                <a:solidFill>
                  <a:srgbClr val="231F20"/>
                </a:solidFill>
                <a:latin typeface="Courier"/>
              </a:rPr>
              <a:t> = a &lt;&lt; 2;</a:t>
            </a:r>
          </a:p>
          <a:p>
            <a:pPr marL="0" indent="0" algn="l">
              <a:buNone/>
            </a:pPr>
            <a:r>
              <a:rPr lang="en-IN" sz="1800" b="1" i="0" u="none" strike="noStrike" baseline="0" dirty="0">
                <a:solidFill>
                  <a:srgbClr val="231F20"/>
                </a:solidFill>
                <a:latin typeface="Courier"/>
              </a:rPr>
              <a:t>b = (byte) (a &lt;&lt; 2);</a:t>
            </a:r>
          </a:p>
          <a:p>
            <a:pPr marL="0" indent="0" algn="l">
              <a:buNone/>
            </a:pPr>
            <a:r>
              <a:rPr lang="en-US" sz="1800" b="1" i="0" u="none" strike="noStrike" baseline="0" dirty="0" err="1">
                <a:solidFill>
                  <a:srgbClr val="231F20"/>
                </a:solidFill>
                <a:latin typeface="Courier"/>
              </a:rPr>
              <a:t>System.out.println</a:t>
            </a:r>
            <a:r>
              <a:rPr lang="en-US" sz="1800" b="1" i="0" u="none" strike="noStrike" baseline="0" dirty="0">
                <a:solidFill>
                  <a:srgbClr val="231F20"/>
                </a:solidFill>
                <a:latin typeface="Courier"/>
              </a:rPr>
              <a:t>("Original value of a: " + a);</a:t>
            </a:r>
          </a:p>
          <a:p>
            <a:pPr marL="0" indent="0" algn="l">
              <a:buNone/>
            </a:pPr>
            <a:r>
              <a:rPr lang="en-IN" sz="1800" b="1" i="0" u="none" strike="noStrike" baseline="0" dirty="0" err="1">
                <a:solidFill>
                  <a:srgbClr val="231F20"/>
                </a:solidFill>
                <a:latin typeface="Courier"/>
              </a:rPr>
              <a:t>System.out.println</a:t>
            </a:r>
            <a:r>
              <a:rPr lang="en-IN" sz="1800" b="1" i="0" u="none" strike="noStrike" baseline="0" dirty="0">
                <a:solidFill>
                  <a:srgbClr val="231F20"/>
                </a:solidFill>
                <a:latin typeface="Courier"/>
              </a:rPr>
              <a:t>("</a:t>
            </a:r>
            <a:r>
              <a:rPr lang="en-IN" sz="1800" b="1" i="0" u="none" strike="noStrike" baseline="0" dirty="0" err="1">
                <a:solidFill>
                  <a:srgbClr val="231F20"/>
                </a:solidFill>
                <a:latin typeface="Courier"/>
              </a:rPr>
              <a:t>i</a:t>
            </a:r>
            <a:r>
              <a:rPr lang="en-IN" sz="1800" b="1" i="0" u="none" strike="noStrike" baseline="0" dirty="0">
                <a:solidFill>
                  <a:srgbClr val="231F20"/>
                </a:solidFill>
                <a:latin typeface="Courier"/>
              </a:rPr>
              <a:t> and b: " + </a:t>
            </a:r>
            <a:r>
              <a:rPr lang="en-IN" sz="1800" b="1" i="0" u="none" strike="noStrike" baseline="0" dirty="0" err="1">
                <a:solidFill>
                  <a:srgbClr val="231F20"/>
                </a:solidFill>
                <a:latin typeface="Courier"/>
              </a:rPr>
              <a:t>i</a:t>
            </a:r>
            <a:r>
              <a:rPr lang="en-IN" sz="1800" b="1" i="0" u="none" strike="noStrike" baseline="0" dirty="0">
                <a:solidFill>
                  <a:srgbClr val="231F20"/>
                </a:solidFill>
                <a:latin typeface="Courier"/>
              </a:rPr>
              <a:t> + " " + b);</a:t>
            </a:r>
          </a:p>
          <a:p>
            <a:pPr marL="0" indent="0" algn="l">
              <a:buNone/>
            </a:pPr>
            <a:r>
              <a:rPr lang="en-IN" sz="1800" b="1" i="0" u="none" strike="noStrike" baseline="0" dirty="0">
                <a:solidFill>
                  <a:srgbClr val="231F20"/>
                </a:solidFill>
                <a:latin typeface="Courier"/>
              </a:rPr>
              <a:t>}</a:t>
            </a:r>
          </a:p>
          <a:p>
            <a:pPr marL="0" indent="0" algn="l">
              <a:buNone/>
            </a:pPr>
            <a:r>
              <a:rPr lang="en-IN" sz="1800" b="1" i="0" u="none" strike="noStrike" baseline="0" dirty="0">
                <a:solidFill>
                  <a:srgbClr val="231F20"/>
                </a:solidFill>
                <a:latin typeface="Courier"/>
              </a:rPr>
              <a:t>}</a:t>
            </a:r>
            <a:endParaRPr lang="en-IN" b="1" dirty="0"/>
          </a:p>
        </p:txBody>
      </p:sp>
      <p:sp>
        <p:nvSpPr>
          <p:cNvPr id="4" name="Content Placeholder 3">
            <a:extLst>
              <a:ext uri="{FF2B5EF4-FFF2-40B4-BE49-F238E27FC236}">
                <a16:creationId xmlns:a16="http://schemas.microsoft.com/office/drawing/2014/main" id="{4444C88A-9413-48B0-BE0E-336DCB95ABEE}"/>
              </a:ext>
            </a:extLst>
          </p:cNvPr>
          <p:cNvSpPr>
            <a:spLocks noGrp="1"/>
          </p:cNvSpPr>
          <p:nvPr>
            <p:ph sz="half" idx="2"/>
          </p:nvPr>
        </p:nvSpPr>
        <p:spPr/>
        <p:txBody>
          <a:bodyPr>
            <a:normAutofit fontScale="92500" lnSpcReduction="20000"/>
          </a:bodyPr>
          <a:lstStyle/>
          <a:p>
            <a:pPr algn="l"/>
            <a:r>
              <a:rPr lang="en-US" sz="1800" b="1" i="0" u="none" strike="noStrike" baseline="0" dirty="0">
                <a:latin typeface="Palatino-Roman"/>
              </a:rPr>
              <a:t>The output generated by this program is shown here:</a:t>
            </a:r>
          </a:p>
          <a:p>
            <a:pPr algn="l"/>
            <a:r>
              <a:rPr lang="en-US" sz="1800" b="1" i="0" u="none" strike="noStrike" baseline="0" dirty="0">
                <a:latin typeface="Courier"/>
              </a:rPr>
              <a:t>Original value of a: 64</a:t>
            </a:r>
          </a:p>
          <a:p>
            <a:pPr algn="l"/>
            <a:r>
              <a:rPr lang="en-US" sz="1800" b="1" i="0" u="none" strike="noStrike" baseline="0" dirty="0" err="1">
                <a:latin typeface="Courier"/>
              </a:rPr>
              <a:t>i</a:t>
            </a:r>
            <a:r>
              <a:rPr lang="en-US" sz="1800" b="1" i="0" u="none" strike="noStrike" baseline="0" dirty="0">
                <a:latin typeface="Courier"/>
              </a:rPr>
              <a:t> and b: 256 0</a:t>
            </a:r>
            <a:endParaRPr lang="en-IN" b="1" dirty="0"/>
          </a:p>
        </p:txBody>
      </p:sp>
    </p:spTree>
    <p:extLst>
      <p:ext uri="{BB962C8B-B14F-4D97-AF65-F5344CB8AC3E}">
        <p14:creationId xmlns:p14="http://schemas.microsoft.com/office/powerpoint/2010/main" val="18359073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15B72-591D-40C3-95C2-90680919755B}"/>
              </a:ext>
            </a:extLst>
          </p:cNvPr>
          <p:cNvSpPr>
            <a:spLocks noGrp="1"/>
          </p:cNvSpPr>
          <p:nvPr>
            <p:ph type="title"/>
          </p:nvPr>
        </p:nvSpPr>
        <p:spPr/>
        <p:txBody>
          <a:bodyPr>
            <a:normAutofit fontScale="90000"/>
          </a:bodyPr>
          <a:lstStyle/>
          <a:p>
            <a:r>
              <a:rPr lang="en-IN" dirty="0"/>
              <a:t>Relational Operators: </a:t>
            </a:r>
            <a:r>
              <a:rPr lang="en-US" dirty="0"/>
              <a:t>The relational operators determine the relationship that one operand has to the other.</a:t>
            </a:r>
            <a:endParaRPr lang="en-IN" dirty="0"/>
          </a:p>
        </p:txBody>
      </p:sp>
      <p:sp>
        <p:nvSpPr>
          <p:cNvPr id="3" name="Content Placeholder 2">
            <a:extLst>
              <a:ext uri="{FF2B5EF4-FFF2-40B4-BE49-F238E27FC236}">
                <a16:creationId xmlns:a16="http://schemas.microsoft.com/office/drawing/2014/main" id="{10DE41FA-E600-4A50-8ABD-5DCDD43B7089}"/>
              </a:ext>
            </a:extLst>
          </p:cNvPr>
          <p:cNvSpPr>
            <a:spLocks noGrp="1"/>
          </p:cNvSpPr>
          <p:nvPr>
            <p:ph sz="half" idx="1"/>
          </p:nvPr>
        </p:nvSpPr>
        <p:spPr/>
        <p:txBody>
          <a:bodyPr/>
          <a:lstStyle/>
          <a:p>
            <a:pPr marL="0" indent="0">
              <a:buNone/>
            </a:pPr>
            <a:r>
              <a:rPr lang="en-US" dirty="0"/>
              <a:t>Operator Result</a:t>
            </a:r>
          </a:p>
          <a:p>
            <a:pPr marL="0" indent="0">
              <a:buNone/>
            </a:pPr>
            <a:r>
              <a:rPr lang="en-US" dirty="0"/>
              <a:t>== Equal to</a:t>
            </a:r>
          </a:p>
          <a:p>
            <a:pPr marL="0" indent="0">
              <a:buNone/>
            </a:pPr>
            <a:r>
              <a:rPr lang="en-US" dirty="0"/>
              <a:t>!= Not equal to</a:t>
            </a:r>
          </a:p>
          <a:p>
            <a:pPr marL="0" indent="0">
              <a:buNone/>
            </a:pPr>
            <a:r>
              <a:rPr lang="en-US" dirty="0"/>
              <a:t>&gt; Greater than</a:t>
            </a:r>
          </a:p>
          <a:p>
            <a:pPr marL="0" indent="0">
              <a:buNone/>
            </a:pPr>
            <a:r>
              <a:rPr lang="en-US" dirty="0"/>
              <a:t>&lt; Less than</a:t>
            </a:r>
          </a:p>
          <a:p>
            <a:pPr marL="0" indent="0">
              <a:buNone/>
            </a:pPr>
            <a:r>
              <a:rPr lang="en-US" dirty="0"/>
              <a:t>&gt;= Greater than or equal to</a:t>
            </a:r>
          </a:p>
          <a:p>
            <a:pPr marL="0" indent="0">
              <a:buNone/>
            </a:pPr>
            <a:r>
              <a:rPr lang="en-US" dirty="0"/>
              <a:t>&lt;= Less than or equal to</a:t>
            </a:r>
            <a:endParaRPr lang="en-IN" dirty="0"/>
          </a:p>
        </p:txBody>
      </p:sp>
      <p:sp>
        <p:nvSpPr>
          <p:cNvPr id="4" name="Content Placeholder 3">
            <a:extLst>
              <a:ext uri="{FF2B5EF4-FFF2-40B4-BE49-F238E27FC236}">
                <a16:creationId xmlns:a16="http://schemas.microsoft.com/office/drawing/2014/main" id="{02B31756-3690-499B-8263-E91CB99EA501}"/>
              </a:ext>
            </a:extLst>
          </p:cNvPr>
          <p:cNvSpPr>
            <a:spLocks noGrp="1"/>
          </p:cNvSpPr>
          <p:nvPr>
            <p:ph sz="half" idx="2"/>
          </p:nvPr>
        </p:nvSpPr>
        <p:spPr/>
        <p:txBody>
          <a:bodyPr/>
          <a:lstStyle/>
          <a:p>
            <a:pPr marL="0" indent="0" algn="l">
              <a:buNone/>
            </a:pPr>
            <a:r>
              <a:rPr lang="en-IN" sz="1800" b="1" i="0" u="none" strike="noStrike" baseline="0" dirty="0">
                <a:latin typeface="Courier"/>
              </a:rPr>
              <a:t>int a = 4;</a:t>
            </a:r>
          </a:p>
          <a:p>
            <a:pPr marL="0" indent="0" algn="l">
              <a:buNone/>
            </a:pPr>
            <a:r>
              <a:rPr lang="en-IN" sz="1800" b="1" i="0" u="none" strike="noStrike" baseline="0" dirty="0">
                <a:latin typeface="Courier"/>
              </a:rPr>
              <a:t>int b = 1;</a:t>
            </a:r>
          </a:p>
          <a:p>
            <a:pPr marL="0" indent="0" algn="l">
              <a:buNone/>
            </a:pPr>
            <a:r>
              <a:rPr lang="en-IN" sz="1800" b="1" i="0" u="none" strike="noStrike" baseline="0" dirty="0" err="1">
                <a:latin typeface="Courier"/>
              </a:rPr>
              <a:t>boolean</a:t>
            </a:r>
            <a:r>
              <a:rPr lang="en-IN" sz="1800" b="1" i="0" u="none" strike="noStrike" baseline="0" dirty="0">
                <a:latin typeface="Courier"/>
              </a:rPr>
              <a:t> c = a &lt; b;</a:t>
            </a:r>
            <a:endParaRPr lang="en-IN" b="1" dirty="0"/>
          </a:p>
        </p:txBody>
      </p:sp>
    </p:spTree>
    <p:extLst>
      <p:ext uri="{BB962C8B-B14F-4D97-AF65-F5344CB8AC3E}">
        <p14:creationId xmlns:p14="http://schemas.microsoft.com/office/powerpoint/2010/main" val="32276695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C55BC-A27E-4AD4-8C24-6FC44EDFD262}"/>
              </a:ext>
            </a:extLst>
          </p:cNvPr>
          <p:cNvSpPr>
            <a:spLocks noGrp="1"/>
          </p:cNvSpPr>
          <p:nvPr>
            <p:ph type="title"/>
          </p:nvPr>
        </p:nvSpPr>
        <p:spPr/>
        <p:txBody>
          <a:bodyPr>
            <a:normAutofit fontScale="90000"/>
          </a:bodyPr>
          <a:lstStyle/>
          <a:p>
            <a:r>
              <a:rPr lang="en-IN" dirty="0"/>
              <a:t>Boolean Logical Operators: </a:t>
            </a:r>
            <a:r>
              <a:rPr lang="en-US" dirty="0"/>
              <a:t>The Boolean logical operators shown here operate only on </a:t>
            </a:r>
            <a:r>
              <a:rPr lang="en-US" dirty="0" err="1"/>
              <a:t>boolean</a:t>
            </a:r>
            <a:r>
              <a:rPr lang="en-US" dirty="0"/>
              <a:t> operands</a:t>
            </a:r>
            <a:endParaRPr lang="en-IN" dirty="0"/>
          </a:p>
        </p:txBody>
      </p:sp>
      <p:sp>
        <p:nvSpPr>
          <p:cNvPr id="3" name="Content Placeholder 2">
            <a:extLst>
              <a:ext uri="{FF2B5EF4-FFF2-40B4-BE49-F238E27FC236}">
                <a16:creationId xmlns:a16="http://schemas.microsoft.com/office/drawing/2014/main" id="{539A9D2C-08DA-4A45-855E-D34175310330}"/>
              </a:ext>
            </a:extLst>
          </p:cNvPr>
          <p:cNvSpPr>
            <a:spLocks noGrp="1"/>
          </p:cNvSpPr>
          <p:nvPr>
            <p:ph sz="half" idx="1"/>
          </p:nvPr>
        </p:nvSpPr>
        <p:spPr/>
        <p:txBody>
          <a:bodyPr/>
          <a:lstStyle/>
          <a:p>
            <a:pPr marL="0" indent="0">
              <a:buNone/>
            </a:pPr>
            <a:r>
              <a:rPr lang="en-US" dirty="0"/>
              <a:t>&amp; Logical AND</a:t>
            </a:r>
          </a:p>
          <a:p>
            <a:pPr marL="0" indent="0">
              <a:buNone/>
            </a:pPr>
            <a:r>
              <a:rPr lang="en-US" dirty="0"/>
              <a:t>| Logical OR</a:t>
            </a:r>
          </a:p>
          <a:p>
            <a:pPr marL="0" indent="0">
              <a:buNone/>
            </a:pPr>
            <a:r>
              <a:rPr lang="en-US" dirty="0"/>
              <a:t>^ Logical XOR (exclusive OR)</a:t>
            </a:r>
          </a:p>
          <a:p>
            <a:pPr marL="0" indent="0">
              <a:buNone/>
            </a:pPr>
            <a:r>
              <a:rPr lang="en-US" dirty="0"/>
              <a:t>|| Short-circuit OR</a:t>
            </a:r>
          </a:p>
          <a:p>
            <a:pPr marL="0" indent="0">
              <a:buNone/>
            </a:pPr>
            <a:r>
              <a:rPr lang="en-US" dirty="0"/>
              <a:t>&amp;&amp; Short-circuit AND</a:t>
            </a:r>
          </a:p>
          <a:p>
            <a:pPr marL="0" indent="0">
              <a:buNone/>
            </a:pPr>
            <a:r>
              <a:rPr lang="en-US" dirty="0"/>
              <a:t>! Logical unary NOT</a:t>
            </a:r>
            <a:endParaRPr lang="en-IN" dirty="0"/>
          </a:p>
        </p:txBody>
      </p:sp>
      <p:sp>
        <p:nvSpPr>
          <p:cNvPr id="4" name="Content Placeholder 3">
            <a:extLst>
              <a:ext uri="{FF2B5EF4-FFF2-40B4-BE49-F238E27FC236}">
                <a16:creationId xmlns:a16="http://schemas.microsoft.com/office/drawing/2014/main" id="{84F83270-FB71-4D2D-BD37-0BA92939A20D}"/>
              </a:ext>
            </a:extLst>
          </p:cNvPr>
          <p:cNvSpPr>
            <a:spLocks noGrp="1"/>
          </p:cNvSpPr>
          <p:nvPr>
            <p:ph sz="half" idx="2"/>
          </p:nvPr>
        </p:nvSpPr>
        <p:spPr/>
        <p:txBody>
          <a:bodyPr/>
          <a:lstStyle/>
          <a:p>
            <a:pPr marL="0" indent="0">
              <a:buNone/>
            </a:pPr>
            <a:r>
              <a:rPr lang="en-US" dirty="0"/>
              <a:t>&amp;= AND assignment</a:t>
            </a:r>
          </a:p>
          <a:p>
            <a:pPr marL="0" indent="0">
              <a:buNone/>
            </a:pPr>
            <a:r>
              <a:rPr lang="en-US" dirty="0"/>
              <a:t>|= OR assignment</a:t>
            </a:r>
          </a:p>
          <a:p>
            <a:pPr marL="0" indent="0">
              <a:buNone/>
            </a:pPr>
            <a:r>
              <a:rPr lang="en-US" dirty="0"/>
              <a:t>^= XOR assignment</a:t>
            </a:r>
          </a:p>
          <a:p>
            <a:pPr marL="0" indent="0">
              <a:buNone/>
            </a:pPr>
            <a:r>
              <a:rPr lang="en-US" dirty="0"/>
              <a:t>== Equal to</a:t>
            </a:r>
          </a:p>
          <a:p>
            <a:pPr marL="0" indent="0">
              <a:buNone/>
            </a:pPr>
            <a:r>
              <a:rPr lang="en-US" dirty="0"/>
              <a:t>!= Not equal to</a:t>
            </a:r>
          </a:p>
          <a:p>
            <a:pPr marL="0" indent="0">
              <a:buNone/>
            </a:pPr>
            <a:r>
              <a:rPr lang="en-US" dirty="0"/>
              <a:t>?: Ternary if-then-else</a:t>
            </a:r>
            <a:endParaRPr lang="en-IN" dirty="0"/>
          </a:p>
        </p:txBody>
      </p:sp>
    </p:spTree>
    <p:extLst>
      <p:ext uri="{BB962C8B-B14F-4D97-AF65-F5344CB8AC3E}">
        <p14:creationId xmlns:p14="http://schemas.microsoft.com/office/powerpoint/2010/main" val="2167897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C90C6-26ED-4FD0-A8CC-C65F46CA4E69}"/>
              </a:ext>
            </a:extLst>
          </p:cNvPr>
          <p:cNvSpPr>
            <a:spLocks noGrp="1"/>
          </p:cNvSpPr>
          <p:nvPr>
            <p:ph type="title"/>
          </p:nvPr>
        </p:nvSpPr>
        <p:spPr/>
        <p:txBody>
          <a:bodyPr/>
          <a:lstStyle/>
          <a:p>
            <a:r>
              <a:rPr lang="en-IN" b="0" i="0" dirty="0">
                <a:solidFill>
                  <a:srgbClr val="610B38"/>
                </a:solidFill>
                <a:effectLst/>
                <a:latin typeface="erdana"/>
              </a:rPr>
              <a:t>Features of Java</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45D8B61-1A75-4596-A7DA-C045B36401CD}"/>
              </a:ext>
            </a:extLst>
          </p:cNvPr>
          <p:cNvSpPr>
            <a:spLocks noGrp="1"/>
          </p:cNvSpPr>
          <p:nvPr>
            <p:ph sz="half" idx="1"/>
          </p:nvPr>
        </p:nvSpPr>
        <p:spPr/>
        <p:txBody>
          <a:bodyPr>
            <a:normAutofit fontScale="92500" lnSpcReduction="20000"/>
          </a:bodyPr>
          <a:lstStyle/>
          <a:p>
            <a:r>
              <a:rPr lang="en-US" dirty="0"/>
              <a:t>The primary objective of Java programming language creation was to make it portable, simple and secure programming language. Apart from this, there are also some excellent features which play an important role in the popularity of this language. The features of Java are also known as Java buzzwords.</a:t>
            </a:r>
          </a:p>
          <a:p>
            <a:endParaRPr lang="en-US" dirty="0"/>
          </a:p>
          <a:p>
            <a:r>
              <a:rPr lang="en-US" dirty="0"/>
              <a:t>A list of the most important features of the Java language is given below.</a:t>
            </a:r>
            <a:endParaRPr lang="en-IN" dirty="0"/>
          </a:p>
        </p:txBody>
      </p:sp>
      <p:sp>
        <p:nvSpPr>
          <p:cNvPr id="4" name="Content Placeholder 3">
            <a:extLst>
              <a:ext uri="{FF2B5EF4-FFF2-40B4-BE49-F238E27FC236}">
                <a16:creationId xmlns:a16="http://schemas.microsoft.com/office/drawing/2014/main" id="{CE09EB39-C049-471B-93CA-6DCC287F6D0E}"/>
              </a:ext>
            </a:extLst>
          </p:cNvPr>
          <p:cNvSpPr>
            <a:spLocks noGrp="1"/>
          </p:cNvSpPr>
          <p:nvPr>
            <p:ph sz="half" idx="2"/>
          </p:nvPr>
        </p:nvSpPr>
        <p:spPr>
          <a:xfrm>
            <a:off x="6172200" y="365125"/>
            <a:ext cx="5181600" cy="5811838"/>
          </a:xfrm>
        </p:spPr>
        <p:txBody>
          <a:bodyPr>
            <a:normAutofit fontScale="92500" lnSpcReduction="20000"/>
          </a:bodyPr>
          <a:lstStyle/>
          <a:p>
            <a:r>
              <a:rPr lang="en-US" dirty="0"/>
              <a:t>Simple</a:t>
            </a:r>
          </a:p>
          <a:p>
            <a:r>
              <a:rPr lang="en-US" dirty="0"/>
              <a:t>Object-Oriented</a:t>
            </a:r>
          </a:p>
          <a:p>
            <a:r>
              <a:rPr lang="en-US" dirty="0"/>
              <a:t>Portable</a:t>
            </a:r>
          </a:p>
          <a:p>
            <a:r>
              <a:rPr lang="en-US" dirty="0"/>
              <a:t>Platform independent</a:t>
            </a:r>
          </a:p>
          <a:p>
            <a:r>
              <a:rPr lang="en-US" dirty="0"/>
              <a:t>Secured</a:t>
            </a:r>
          </a:p>
          <a:p>
            <a:r>
              <a:rPr lang="en-US" dirty="0"/>
              <a:t>Robust</a:t>
            </a:r>
          </a:p>
          <a:p>
            <a:r>
              <a:rPr lang="en-US" dirty="0"/>
              <a:t>Architecture neutral</a:t>
            </a:r>
          </a:p>
          <a:p>
            <a:r>
              <a:rPr lang="en-US" dirty="0"/>
              <a:t>Interpreted</a:t>
            </a:r>
          </a:p>
          <a:p>
            <a:r>
              <a:rPr lang="en-US" dirty="0"/>
              <a:t>High Performance</a:t>
            </a:r>
          </a:p>
          <a:p>
            <a:r>
              <a:rPr lang="en-US" dirty="0"/>
              <a:t>Multithreaded</a:t>
            </a:r>
          </a:p>
          <a:p>
            <a:r>
              <a:rPr lang="en-US" dirty="0"/>
              <a:t>Distributed</a:t>
            </a:r>
          </a:p>
          <a:p>
            <a:r>
              <a:rPr lang="en-US" dirty="0"/>
              <a:t>Dynamic</a:t>
            </a:r>
            <a:endParaRPr lang="en-IN" dirty="0"/>
          </a:p>
        </p:txBody>
      </p:sp>
    </p:spTree>
    <p:extLst>
      <p:ext uri="{BB962C8B-B14F-4D97-AF65-F5344CB8AC3E}">
        <p14:creationId xmlns:p14="http://schemas.microsoft.com/office/powerpoint/2010/main" val="27512377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DC395-81C7-4D10-AA51-FAF715DA96D7}"/>
              </a:ext>
            </a:extLst>
          </p:cNvPr>
          <p:cNvSpPr>
            <a:spLocks noGrp="1"/>
          </p:cNvSpPr>
          <p:nvPr>
            <p:ph type="title"/>
          </p:nvPr>
        </p:nvSpPr>
        <p:spPr>
          <a:xfrm>
            <a:off x="212035" y="365125"/>
            <a:ext cx="11728174" cy="1325563"/>
          </a:xfrm>
        </p:spPr>
        <p:txBody>
          <a:bodyPr>
            <a:noAutofit/>
          </a:bodyPr>
          <a:lstStyle/>
          <a:p>
            <a:r>
              <a:rPr lang="en-US" sz="2000" b="1" dirty="0"/>
              <a:t>In Java logical operators, if the evaluation of a logical expression exits in between before complete evaluation, then it is known as Short-circuit. </a:t>
            </a:r>
            <a:endParaRPr lang="en-IN" sz="2000" b="1" dirty="0"/>
          </a:p>
        </p:txBody>
      </p:sp>
      <p:sp>
        <p:nvSpPr>
          <p:cNvPr id="3" name="Content Placeholder 2">
            <a:extLst>
              <a:ext uri="{FF2B5EF4-FFF2-40B4-BE49-F238E27FC236}">
                <a16:creationId xmlns:a16="http://schemas.microsoft.com/office/drawing/2014/main" id="{91FB72D9-186E-4D13-8A4D-3EA4C9A4DB3E}"/>
              </a:ext>
            </a:extLst>
          </p:cNvPr>
          <p:cNvSpPr>
            <a:spLocks noGrp="1"/>
          </p:cNvSpPr>
          <p:nvPr>
            <p:ph sz="half" idx="1"/>
          </p:nvPr>
        </p:nvSpPr>
        <p:spPr/>
        <p:txBody>
          <a:bodyPr>
            <a:normAutofit lnSpcReduction="10000"/>
          </a:bodyPr>
          <a:lstStyle/>
          <a:p>
            <a:r>
              <a:rPr lang="en-US" dirty="0"/>
              <a:t>A short circuit happens because the result is clear even before the complete evaluation of the expression, and the result is returned. Short circuit evaluation avoids unnecessary work and leads to efficient processing.</a:t>
            </a:r>
            <a:endParaRPr lang="en-IN" dirty="0"/>
          </a:p>
        </p:txBody>
      </p:sp>
      <p:sp>
        <p:nvSpPr>
          <p:cNvPr id="4" name="Content Placeholder 3">
            <a:extLst>
              <a:ext uri="{FF2B5EF4-FFF2-40B4-BE49-F238E27FC236}">
                <a16:creationId xmlns:a16="http://schemas.microsoft.com/office/drawing/2014/main" id="{12935960-A165-4568-BA4A-996677D9BCE2}"/>
              </a:ext>
            </a:extLst>
          </p:cNvPr>
          <p:cNvSpPr>
            <a:spLocks noGrp="1"/>
          </p:cNvSpPr>
          <p:nvPr>
            <p:ph sz="half" idx="2"/>
          </p:nvPr>
        </p:nvSpPr>
        <p:spPr/>
        <p:txBody>
          <a:bodyPr>
            <a:normAutofit lnSpcReduction="10000"/>
          </a:bodyPr>
          <a:lstStyle/>
          <a:p>
            <a:pPr marL="0" indent="0">
              <a:buNone/>
            </a:pPr>
            <a:r>
              <a:rPr lang="en-US" dirty="0"/>
              <a:t>1. AND(&amp;&amp;) short circuit: </a:t>
            </a:r>
          </a:p>
          <a:p>
            <a:pPr marL="0" indent="0">
              <a:buNone/>
            </a:pPr>
            <a:r>
              <a:rPr lang="en-US" dirty="0"/>
              <a:t>In the case of AND, the expression is evaluated until we get one false result because the result will always be false, independent of the further conditions. If there is an expression with &amp;&amp;(logical AND), and the first operand itself is false, then a short circuit occurs, the further expression is not evaluated, and false is returned.</a:t>
            </a:r>
            <a:endParaRPr lang="en-IN" dirty="0"/>
          </a:p>
        </p:txBody>
      </p:sp>
    </p:spTree>
    <p:extLst>
      <p:ext uri="{BB962C8B-B14F-4D97-AF65-F5344CB8AC3E}">
        <p14:creationId xmlns:p14="http://schemas.microsoft.com/office/powerpoint/2010/main" val="5226470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E0CBA28-7FD6-45DF-B9B4-8D56DEC12C8B}"/>
              </a:ext>
            </a:extLst>
          </p:cNvPr>
          <p:cNvSpPr>
            <a:spLocks noGrp="1"/>
          </p:cNvSpPr>
          <p:nvPr>
            <p:ph sz="half" idx="1"/>
          </p:nvPr>
        </p:nvSpPr>
        <p:spPr>
          <a:xfrm>
            <a:off x="225287" y="331304"/>
            <a:ext cx="5870713" cy="6294783"/>
          </a:xfrm>
        </p:spPr>
        <p:txBody>
          <a:bodyPr>
            <a:normAutofit fontScale="77500" lnSpcReduction="20000"/>
          </a:bodyPr>
          <a:lstStyle/>
          <a:p>
            <a:pPr marL="0" indent="0">
              <a:buNone/>
            </a:pPr>
            <a:r>
              <a:rPr lang="en-US" b="1" dirty="0"/>
              <a:t> //Short-circuiting using AND(&amp;&amp;) operator.</a:t>
            </a:r>
          </a:p>
          <a:p>
            <a:pPr marL="0" indent="0">
              <a:buNone/>
            </a:pPr>
            <a:r>
              <a:rPr lang="en-US" dirty="0"/>
              <a:t>import java.io.*; </a:t>
            </a:r>
          </a:p>
          <a:p>
            <a:pPr marL="0" indent="0">
              <a:buNone/>
            </a:pPr>
            <a:r>
              <a:rPr lang="en-US" dirty="0"/>
              <a:t>class </a:t>
            </a:r>
            <a:r>
              <a:rPr lang="en-US" dirty="0" err="1"/>
              <a:t>ShortCirAND</a:t>
            </a:r>
            <a:r>
              <a:rPr lang="en-US" dirty="0"/>
              <a:t> {</a:t>
            </a:r>
          </a:p>
          <a:p>
            <a:pPr marL="0" indent="0">
              <a:buNone/>
            </a:pPr>
            <a:r>
              <a:rPr lang="en-US" dirty="0"/>
              <a:t>    public static void main(String </a:t>
            </a:r>
            <a:r>
              <a:rPr lang="en-US" dirty="0" err="1"/>
              <a:t>arg</a:t>
            </a:r>
            <a:r>
              <a:rPr lang="en-US" dirty="0"/>
              <a:t>[])</a:t>
            </a:r>
          </a:p>
          <a:p>
            <a:pPr marL="0" indent="0">
              <a:buNone/>
            </a:pPr>
            <a:r>
              <a:rPr lang="en-US" dirty="0"/>
              <a:t>    {</a:t>
            </a:r>
          </a:p>
          <a:p>
            <a:pPr marL="0" indent="0">
              <a:buNone/>
            </a:pPr>
            <a:r>
              <a:rPr lang="en-US" dirty="0"/>
              <a:t>  </a:t>
            </a:r>
          </a:p>
          <a:p>
            <a:pPr marL="0" indent="0">
              <a:buNone/>
            </a:pPr>
            <a:r>
              <a:rPr lang="en-US" dirty="0"/>
              <a:t>if (false &amp;&amp; true &amp;&amp; true) {</a:t>
            </a:r>
          </a:p>
          <a:p>
            <a:pPr marL="0" indent="0">
              <a:buNone/>
            </a:pPr>
            <a:r>
              <a:rPr lang="en-US" dirty="0"/>
              <a:t>            </a:t>
            </a:r>
            <a:r>
              <a:rPr lang="en-US" dirty="0" err="1"/>
              <a:t>System.out.println</a:t>
            </a:r>
            <a:r>
              <a:rPr lang="en-US" dirty="0"/>
              <a:t>("This output "</a:t>
            </a:r>
          </a:p>
          <a:p>
            <a:pPr marL="0" indent="0">
              <a:buNone/>
            </a:pPr>
            <a:r>
              <a:rPr lang="en-US" dirty="0"/>
              <a:t>                               + "will not "</a:t>
            </a:r>
          </a:p>
          <a:p>
            <a:pPr marL="0" indent="0">
              <a:buNone/>
            </a:pPr>
            <a:r>
              <a:rPr lang="en-US" dirty="0"/>
              <a:t>                               + "be printed");</a:t>
            </a:r>
          </a:p>
          <a:p>
            <a:pPr marL="0" indent="0">
              <a:buNone/>
            </a:pPr>
            <a:r>
              <a:rPr lang="en-US" dirty="0"/>
              <a:t>        }</a:t>
            </a:r>
          </a:p>
          <a:p>
            <a:pPr marL="0" indent="0">
              <a:buNone/>
            </a:pPr>
            <a:r>
              <a:rPr lang="en-US" dirty="0"/>
              <a:t>        else {</a:t>
            </a:r>
          </a:p>
          <a:p>
            <a:pPr marL="0" indent="0">
              <a:buNone/>
            </a:pPr>
            <a:r>
              <a:rPr lang="en-US" dirty="0"/>
              <a:t>  </a:t>
            </a:r>
          </a:p>
          <a:p>
            <a:pPr marL="0" indent="0">
              <a:buNone/>
            </a:pPr>
            <a:r>
              <a:rPr lang="en-US" dirty="0"/>
              <a:t>            </a:t>
            </a:r>
            <a:r>
              <a:rPr lang="en-US" dirty="0" err="1"/>
              <a:t>System.out.println</a:t>
            </a:r>
            <a:r>
              <a:rPr lang="en-US" dirty="0"/>
              <a:t>("This output "</a:t>
            </a:r>
          </a:p>
          <a:p>
            <a:pPr marL="0" indent="0">
              <a:buNone/>
            </a:pPr>
            <a:r>
              <a:rPr lang="en-US" dirty="0"/>
              <a:t>                               + "got printed actually, "</a:t>
            </a:r>
          </a:p>
          <a:p>
            <a:pPr marL="0" indent="0">
              <a:buNone/>
            </a:pPr>
            <a:r>
              <a:rPr lang="en-US" dirty="0"/>
              <a:t>                               + " due to short circuit");</a:t>
            </a:r>
          </a:p>
        </p:txBody>
      </p:sp>
      <p:sp>
        <p:nvSpPr>
          <p:cNvPr id="8" name="Content Placeholder 7">
            <a:extLst>
              <a:ext uri="{FF2B5EF4-FFF2-40B4-BE49-F238E27FC236}">
                <a16:creationId xmlns:a16="http://schemas.microsoft.com/office/drawing/2014/main" id="{B4A0EE09-E3B5-4217-8FCB-5BA56B16D145}"/>
              </a:ext>
            </a:extLst>
          </p:cNvPr>
          <p:cNvSpPr>
            <a:spLocks noGrp="1"/>
          </p:cNvSpPr>
          <p:nvPr>
            <p:ph sz="half" idx="2"/>
          </p:nvPr>
        </p:nvSpPr>
        <p:spPr>
          <a:xfrm>
            <a:off x="6172200" y="212035"/>
            <a:ext cx="5701748" cy="6414052"/>
          </a:xfrm>
        </p:spPr>
        <p:txBody>
          <a:bodyPr>
            <a:normAutofit fontScale="77500" lnSpcReduction="20000"/>
          </a:bodyPr>
          <a:lstStyle/>
          <a:p>
            <a:pPr marL="0" indent="0">
              <a:buNone/>
            </a:pPr>
            <a:r>
              <a:rPr lang="en-US" dirty="0"/>
              <a:t> }</a:t>
            </a:r>
          </a:p>
          <a:p>
            <a:pPr marL="0" indent="0">
              <a:buNone/>
            </a:pPr>
            <a:r>
              <a:rPr lang="en-US" dirty="0"/>
              <a:t>  </a:t>
            </a:r>
          </a:p>
          <a:p>
            <a:pPr marL="0" indent="0">
              <a:buNone/>
            </a:pPr>
            <a:r>
              <a:rPr lang="en-US" dirty="0"/>
              <a:t>if (true &amp;&amp; true &amp;&amp; true) {</a:t>
            </a:r>
          </a:p>
          <a:p>
            <a:pPr marL="0" indent="0">
              <a:buNone/>
            </a:pPr>
            <a:r>
              <a:rPr lang="en-US" dirty="0"/>
              <a:t>            </a:t>
            </a:r>
            <a:r>
              <a:rPr lang="en-US" dirty="0" err="1"/>
              <a:t>System.out.println</a:t>
            </a:r>
            <a:r>
              <a:rPr lang="en-US" dirty="0"/>
              <a:t>("This output "</a:t>
            </a:r>
          </a:p>
          <a:p>
            <a:pPr marL="0" indent="0">
              <a:buNone/>
            </a:pPr>
            <a:r>
              <a:rPr lang="en-US" dirty="0"/>
              <a:t>                               + "gets print"</a:t>
            </a:r>
          </a:p>
          <a:p>
            <a:pPr marL="0" indent="0">
              <a:buNone/>
            </a:pPr>
            <a:r>
              <a:rPr lang="en-US" dirty="0"/>
              <a:t>                               + " as there will be"</a:t>
            </a:r>
          </a:p>
          <a:p>
            <a:pPr marL="0" indent="0">
              <a:buNone/>
            </a:pPr>
            <a:r>
              <a:rPr lang="en-US" dirty="0"/>
              <a:t>                               + " no Short circuit");</a:t>
            </a:r>
          </a:p>
          <a:p>
            <a:pPr marL="0" indent="0">
              <a:buNone/>
            </a:pPr>
            <a:r>
              <a:rPr lang="en-US" dirty="0"/>
              <a:t>        }</a:t>
            </a:r>
          </a:p>
          <a:p>
            <a:pPr marL="0" indent="0">
              <a:buNone/>
            </a:pPr>
            <a:r>
              <a:rPr lang="en-US" dirty="0"/>
              <a:t>        else {</a:t>
            </a:r>
          </a:p>
          <a:p>
            <a:pPr marL="0" indent="0">
              <a:buNone/>
            </a:pPr>
            <a:r>
              <a:rPr lang="en-US" dirty="0"/>
              <a:t>  </a:t>
            </a:r>
          </a:p>
          <a:p>
            <a:pPr marL="0" indent="0">
              <a:buNone/>
            </a:pPr>
            <a:r>
              <a:rPr lang="en-US" dirty="0"/>
              <a:t>            </a:t>
            </a:r>
            <a:r>
              <a:rPr lang="en-US" dirty="0" err="1"/>
              <a:t>System.out.println</a:t>
            </a:r>
            <a:r>
              <a:rPr lang="en-US" dirty="0"/>
              <a:t>("This output "</a:t>
            </a:r>
          </a:p>
          <a:p>
            <a:pPr marL="0" indent="0">
              <a:buNone/>
            </a:pPr>
            <a:r>
              <a:rPr lang="en-US" dirty="0"/>
              <a:t>                               + "will not "</a:t>
            </a:r>
          </a:p>
          <a:p>
            <a:pPr marL="0" indent="0">
              <a:buNone/>
            </a:pPr>
            <a:r>
              <a:rPr lang="en-US" dirty="0"/>
              <a:t>                               + "be printed");</a:t>
            </a:r>
          </a:p>
          <a:p>
            <a:pPr marL="0" indent="0">
              <a:buNone/>
            </a:pPr>
            <a:r>
              <a:rPr lang="en-US" dirty="0"/>
              <a:t>        }</a:t>
            </a:r>
          </a:p>
          <a:p>
            <a:pPr marL="0" indent="0">
              <a:buNone/>
            </a:pPr>
            <a:r>
              <a:rPr lang="en-US" dirty="0"/>
              <a:t>    }</a:t>
            </a:r>
          </a:p>
          <a:p>
            <a:pPr marL="0" indent="0">
              <a:buNone/>
            </a:pPr>
            <a:r>
              <a:rPr lang="en-US" dirty="0"/>
              <a:t>} </a:t>
            </a:r>
            <a:r>
              <a:rPr lang="en-US" sz="2300" dirty="0"/>
              <a:t>Output</a:t>
            </a:r>
          </a:p>
          <a:p>
            <a:pPr marL="0" indent="0">
              <a:buNone/>
            </a:pPr>
            <a:r>
              <a:rPr lang="en-US" sz="2300" dirty="0"/>
              <a:t>This output got printed actually,  due to short circuit</a:t>
            </a:r>
          </a:p>
          <a:p>
            <a:pPr marL="0" indent="0">
              <a:buNone/>
            </a:pPr>
            <a:r>
              <a:rPr lang="en-US" sz="2300" dirty="0"/>
              <a:t>This output gets print as there will be no Short circuit</a:t>
            </a:r>
            <a:endParaRPr lang="en-IN" sz="2300" dirty="0"/>
          </a:p>
        </p:txBody>
      </p:sp>
    </p:spTree>
    <p:extLst>
      <p:ext uri="{BB962C8B-B14F-4D97-AF65-F5344CB8AC3E}">
        <p14:creationId xmlns:p14="http://schemas.microsoft.com/office/powerpoint/2010/main" val="74293708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5CC96F-5A5E-4068-A9FA-33711BFB287F}"/>
              </a:ext>
            </a:extLst>
          </p:cNvPr>
          <p:cNvSpPr>
            <a:spLocks noGrp="1"/>
          </p:cNvSpPr>
          <p:nvPr>
            <p:ph sz="half" idx="1"/>
          </p:nvPr>
        </p:nvSpPr>
        <p:spPr>
          <a:xfrm>
            <a:off x="119270" y="225287"/>
            <a:ext cx="5976730" cy="6387548"/>
          </a:xfrm>
        </p:spPr>
        <p:txBody>
          <a:bodyPr>
            <a:normAutofit fontScale="85000" lnSpcReduction="20000"/>
          </a:bodyPr>
          <a:lstStyle/>
          <a:p>
            <a:pPr marL="0" indent="0">
              <a:buNone/>
            </a:pPr>
            <a:r>
              <a:rPr lang="en-IN" dirty="0"/>
              <a:t>//OR(||) short circuit: </a:t>
            </a:r>
          </a:p>
          <a:p>
            <a:pPr marL="0" indent="0">
              <a:buNone/>
            </a:pPr>
            <a:r>
              <a:rPr lang="en-US" dirty="0"/>
              <a:t>class </a:t>
            </a:r>
            <a:r>
              <a:rPr lang="en-US" dirty="0" err="1"/>
              <a:t>ShortCirOR</a:t>
            </a:r>
            <a:r>
              <a:rPr lang="en-US" dirty="0"/>
              <a:t> {</a:t>
            </a:r>
          </a:p>
          <a:p>
            <a:pPr marL="0" indent="0">
              <a:buNone/>
            </a:pPr>
            <a:r>
              <a:rPr lang="en-US" dirty="0"/>
              <a:t>    public static void main(String </a:t>
            </a:r>
            <a:r>
              <a:rPr lang="en-US" dirty="0" err="1"/>
              <a:t>arg</a:t>
            </a:r>
            <a:r>
              <a:rPr lang="en-US" dirty="0"/>
              <a:t>[])</a:t>
            </a:r>
          </a:p>
          <a:p>
            <a:pPr marL="0" indent="0">
              <a:buNone/>
            </a:pPr>
            <a:r>
              <a:rPr lang="en-US" dirty="0"/>
              <a:t>    {</a:t>
            </a:r>
          </a:p>
          <a:p>
            <a:pPr marL="0" indent="0">
              <a:buNone/>
            </a:pPr>
            <a:r>
              <a:rPr lang="en-US" dirty="0"/>
              <a:t>  </a:t>
            </a:r>
          </a:p>
          <a:p>
            <a:pPr marL="0" indent="0">
              <a:buNone/>
            </a:pPr>
            <a:r>
              <a:rPr lang="en-US" dirty="0"/>
              <a:t>if (true || false || false) {</a:t>
            </a:r>
          </a:p>
          <a:p>
            <a:pPr marL="0" indent="0">
              <a:buNone/>
            </a:pPr>
            <a:r>
              <a:rPr lang="en-US" dirty="0"/>
              <a:t>            </a:t>
            </a:r>
            <a:r>
              <a:rPr lang="en-US" dirty="0" err="1"/>
              <a:t>System.out.println</a:t>
            </a:r>
            <a:r>
              <a:rPr lang="en-US" dirty="0"/>
              <a:t>("This output "</a:t>
            </a:r>
          </a:p>
          <a:p>
            <a:pPr marL="0" indent="0">
              <a:buNone/>
            </a:pPr>
            <a:r>
              <a:rPr lang="en-US" dirty="0"/>
              <a:t>                               + "got printed actually, "</a:t>
            </a:r>
          </a:p>
          <a:p>
            <a:pPr marL="0" indent="0">
              <a:buNone/>
            </a:pPr>
            <a:r>
              <a:rPr lang="en-US" dirty="0"/>
              <a:t>                               + " due to short circuit");</a:t>
            </a:r>
          </a:p>
          <a:p>
            <a:pPr marL="0" indent="0">
              <a:buNone/>
            </a:pPr>
            <a:r>
              <a:rPr lang="en-US" dirty="0"/>
              <a:t>        }</a:t>
            </a:r>
          </a:p>
          <a:p>
            <a:pPr marL="0" indent="0">
              <a:buNone/>
            </a:pPr>
            <a:r>
              <a:rPr lang="en-US" dirty="0"/>
              <a:t>        else {</a:t>
            </a:r>
          </a:p>
          <a:p>
            <a:pPr marL="0" indent="0">
              <a:buNone/>
            </a:pPr>
            <a:r>
              <a:rPr lang="en-US" dirty="0"/>
              <a:t>            </a:t>
            </a:r>
            <a:r>
              <a:rPr lang="en-US" dirty="0" err="1"/>
              <a:t>System.out.println</a:t>
            </a:r>
            <a:r>
              <a:rPr lang="en-US" dirty="0"/>
              <a:t>("This output "</a:t>
            </a:r>
          </a:p>
          <a:p>
            <a:pPr marL="0" indent="0">
              <a:buNone/>
            </a:pPr>
            <a:r>
              <a:rPr lang="en-US" dirty="0"/>
              <a:t>                               + "will not "</a:t>
            </a:r>
          </a:p>
          <a:p>
            <a:pPr marL="0" indent="0">
              <a:buNone/>
            </a:pPr>
            <a:r>
              <a:rPr lang="en-US" dirty="0"/>
              <a:t>                               + "be printed");</a:t>
            </a:r>
          </a:p>
          <a:p>
            <a:pPr marL="0" indent="0">
              <a:buNone/>
            </a:pPr>
            <a:r>
              <a:rPr lang="en-US" dirty="0"/>
              <a:t>        }</a:t>
            </a:r>
          </a:p>
          <a:p>
            <a:pPr marL="0" indent="0">
              <a:buNone/>
            </a:pPr>
            <a:r>
              <a:rPr lang="en-US" dirty="0"/>
              <a:t>  </a:t>
            </a:r>
          </a:p>
          <a:p>
            <a:pPr marL="0" indent="0">
              <a:buNone/>
            </a:pPr>
            <a:endParaRPr lang="en-IN" dirty="0"/>
          </a:p>
        </p:txBody>
      </p:sp>
      <p:sp>
        <p:nvSpPr>
          <p:cNvPr id="4" name="Content Placeholder 3">
            <a:extLst>
              <a:ext uri="{FF2B5EF4-FFF2-40B4-BE49-F238E27FC236}">
                <a16:creationId xmlns:a16="http://schemas.microsoft.com/office/drawing/2014/main" id="{AE82186A-720C-4723-B89F-44EAA8BD8DC9}"/>
              </a:ext>
            </a:extLst>
          </p:cNvPr>
          <p:cNvSpPr>
            <a:spLocks noGrp="1"/>
          </p:cNvSpPr>
          <p:nvPr>
            <p:ph sz="half" idx="2"/>
          </p:nvPr>
        </p:nvSpPr>
        <p:spPr>
          <a:xfrm>
            <a:off x="6172199" y="225287"/>
            <a:ext cx="5754757" cy="6387548"/>
          </a:xfrm>
        </p:spPr>
        <p:txBody>
          <a:bodyPr>
            <a:normAutofit fontScale="85000" lnSpcReduction="20000"/>
          </a:bodyPr>
          <a:lstStyle/>
          <a:p>
            <a:pPr marL="0" indent="0">
              <a:buNone/>
            </a:pPr>
            <a:r>
              <a:rPr lang="en-US" dirty="0"/>
              <a:t>if (false || false || true) {</a:t>
            </a:r>
          </a:p>
          <a:p>
            <a:pPr marL="0" indent="0">
              <a:buNone/>
            </a:pPr>
            <a:r>
              <a:rPr lang="en-US" dirty="0"/>
              <a:t>            </a:t>
            </a:r>
            <a:r>
              <a:rPr lang="en-US" dirty="0" err="1"/>
              <a:t>System.out.println</a:t>
            </a:r>
            <a:r>
              <a:rPr lang="en-US" dirty="0"/>
              <a:t>("This output "</a:t>
            </a:r>
          </a:p>
          <a:p>
            <a:pPr marL="0" indent="0">
              <a:buNone/>
            </a:pPr>
            <a:r>
              <a:rPr lang="en-US" dirty="0"/>
              <a:t>                               + "gets print"</a:t>
            </a:r>
          </a:p>
          <a:p>
            <a:pPr marL="0" indent="0">
              <a:buNone/>
            </a:pPr>
            <a:r>
              <a:rPr lang="en-US" dirty="0"/>
              <a:t>                               + " as there will be"</a:t>
            </a:r>
          </a:p>
          <a:p>
            <a:pPr marL="0" indent="0">
              <a:buNone/>
            </a:pPr>
            <a:r>
              <a:rPr lang="en-US" dirty="0"/>
              <a:t>                               + " no Short circuit");</a:t>
            </a:r>
          </a:p>
          <a:p>
            <a:pPr marL="0" indent="0">
              <a:buNone/>
            </a:pPr>
            <a:r>
              <a:rPr lang="en-US" dirty="0"/>
              <a:t>        }</a:t>
            </a:r>
          </a:p>
          <a:p>
            <a:pPr marL="0" indent="0">
              <a:buNone/>
            </a:pPr>
            <a:r>
              <a:rPr lang="en-US" dirty="0"/>
              <a:t>        else {</a:t>
            </a:r>
          </a:p>
          <a:p>
            <a:pPr marL="0" indent="0">
              <a:buNone/>
            </a:pPr>
            <a:r>
              <a:rPr lang="en-US" dirty="0"/>
              <a:t>  </a:t>
            </a:r>
          </a:p>
          <a:p>
            <a:pPr marL="0" indent="0">
              <a:buNone/>
            </a:pPr>
            <a:r>
              <a:rPr lang="en-US" dirty="0"/>
              <a:t>            </a:t>
            </a:r>
            <a:r>
              <a:rPr lang="en-US" dirty="0" err="1"/>
              <a:t>System.out.println</a:t>
            </a:r>
            <a:r>
              <a:rPr lang="en-US" dirty="0"/>
              <a:t>("This output "</a:t>
            </a:r>
          </a:p>
          <a:p>
            <a:pPr marL="0" indent="0">
              <a:buNone/>
            </a:pPr>
            <a:r>
              <a:rPr lang="en-US" dirty="0"/>
              <a:t>                               + "will not "</a:t>
            </a:r>
          </a:p>
          <a:p>
            <a:pPr marL="0" indent="0">
              <a:buNone/>
            </a:pPr>
            <a:r>
              <a:rPr lang="en-US" dirty="0"/>
              <a:t>                               + "be printed");</a:t>
            </a:r>
          </a:p>
          <a:p>
            <a:pPr marL="0" indent="0">
              <a:buNone/>
            </a:pPr>
            <a:r>
              <a:rPr lang="en-US" dirty="0"/>
              <a:t>        }</a:t>
            </a:r>
          </a:p>
          <a:p>
            <a:pPr marL="0" indent="0">
              <a:buNone/>
            </a:pPr>
            <a:r>
              <a:rPr lang="en-US" dirty="0"/>
              <a:t>    }</a:t>
            </a:r>
          </a:p>
          <a:p>
            <a:pPr marL="0" indent="0">
              <a:buNone/>
            </a:pPr>
            <a:r>
              <a:rPr lang="en-US" dirty="0"/>
              <a:t>}</a:t>
            </a:r>
            <a:r>
              <a:rPr lang="en-US" sz="2300" dirty="0"/>
              <a:t> Output</a:t>
            </a:r>
          </a:p>
          <a:p>
            <a:pPr marL="0" indent="0">
              <a:buNone/>
            </a:pPr>
            <a:r>
              <a:rPr lang="en-US" sz="2300" dirty="0"/>
              <a:t>This output got printed actually,  due to short circuit</a:t>
            </a:r>
          </a:p>
          <a:p>
            <a:pPr marL="0" indent="0">
              <a:buNone/>
            </a:pPr>
            <a:r>
              <a:rPr lang="en-US" sz="2300" dirty="0"/>
              <a:t>This output gets print as there will be no Short circuit</a:t>
            </a:r>
            <a:endParaRPr lang="en-IN" sz="2300" dirty="0"/>
          </a:p>
        </p:txBody>
      </p:sp>
    </p:spTree>
    <p:extLst>
      <p:ext uri="{BB962C8B-B14F-4D97-AF65-F5344CB8AC3E}">
        <p14:creationId xmlns:p14="http://schemas.microsoft.com/office/powerpoint/2010/main" val="321670616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79702E-7D99-4825-8738-DD8D6935B767}"/>
              </a:ext>
            </a:extLst>
          </p:cNvPr>
          <p:cNvSpPr>
            <a:spLocks noGrp="1"/>
          </p:cNvSpPr>
          <p:nvPr>
            <p:ph sz="half" idx="1"/>
          </p:nvPr>
        </p:nvSpPr>
        <p:spPr>
          <a:xfrm>
            <a:off x="132522" y="344557"/>
            <a:ext cx="5887278" cy="5832406"/>
          </a:xfrm>
        </p:spPr>
        <p:txBody>
          <a:bodyPr>
            <a:normAutofit fontScale="85000" lnSpcReduction="20000"/>
          </a:bodyPr>
          <a:lstStyle/>
          <a:p>
            <a:pPr marL="0" indent="0">
              <a:buNone/>
            </a:pPr>
            <a:r>
              <a:rPr lang="en-IN" b="1" dirty="0">
                <a:latin typeface="FranklinGothic-DemiCnd"/>
              </a:rPr>
              <a:t>The Assignment Operator</a:t>
            </a:r>
          </a:p>
          <a:p>
            <a:pPr marL="0" indent="0">
              <a:buNone/>
            </a:pPr>
            <a:r>
              <a:rPr lang="en-IN" b="1" dirty="0">
                <a:latin typeface="FranklinGothic-DemiCnd"/>
              </a:rPr>
              <a:t>int x, y, z;</a:t>
            </a:r>
          </a:p>
          <a:p>
            <a:pPr marL="0" indent="0">
              <a:buNone/>
            </a:pPr>
            <a:r>
              <a:rPr lang="pl-PL" b="1" dirty="0">
                <a:latin typeface="FranklinGothic-DemiCnd"/>
              </a:rPr>
              <a:t>x = y = z = 100; // set x, y, and z to 100</a:t>
            </a:r>
            <a:endParaRPr lang="en-IN" b="1" dirty="0">
              <a:latin typeface="FranklinGothic-DemiCnd"/>
            </a:endParaRPr>
          </a:p>
          <a:p>
            <a:pPr algn="l"/>
            <a:endParaRPr lang="en-IN" sz="1800" dirty="0">
              <a:latin typeface="Courier"/>
            </a:endParaRPr>
          </a:p>
          <a:p>
            <a:pPr marL="0" indent="0">
              <a:buNone/>
            </a:pPr>
            <a:r>
              <a:rPr lang="en-IN" sz="2800" b="1" i="0" u="none" strike="noStrike" baseline="0" dirty="0">
                <a:latin typeface="FranklinGothic-DemiCnd"/>
              </a:rPr>
              <a:t>The ? </a:t>
            </a:r>
            <a:r>
              <a:rPr lang="en-IN" sz="2800" b="1" i="0" u="none" strike="noStrike" baseline="0" dirty="0" err="1">
                <a:latin typeface="FranklinGothic-DemiCnd"/>
              </a:rPr>
              <a:t>Operato</a:t>
            </a:r>
            <a:endParaRPr lang="en-IN" sz="2800" b="1" i="0" u="none" strike="noStrike" baseline="0" dirty="0">
              <a:latin typeface="FranklinGothic-DemiCnd"/>
            </a:endParaRPr>
          </a:p>
          <a:p>
            <a:pPr marL="0" indent="0">
              <a:buNone/>
            </a:pPr>
            <a:r>
              <a:rPr lang="en-IN" sz="2800" b="0" i="1" u="none" strike="noStrike" baseline="0" dirty="0">
                <a:latin typeface="Palatino-Italic"/>
              </a:rPr>
              <a:t>expression1 </a:t>
            </a:r>
            <a:r>
              <a:rPr lang="en-IN" sz="2800" b="1" i="0" u="none" strike="noStrike" baseline="0" dirty="0">
                <a:latin typeface="Palatino-Bold"/>
              </a:rPr>
              <a:t>? </a:t>
            </a:r>
            <a:r>
              <a:rPr lang="en-IN" sz="2800" b="0" i="1" u="none" strike="noStrike" baseline="0" dirty="0">
                <a:latin typeface="Palatino-Italic"/>
              </a:rPr>
              <a:t>expression2 </a:t>
            </a:r>
            <a:r>
              <a:rPr lang="en-IN" sz="2800" b="1" i="0" u="none" strike="noStrike" baseline="0" dirty="0">
                <a:latin typeface="Palatino-Bold"/>
              </a:rPr>
              <a:t>: </a:t>
            </a:r>
            <a:r>
              <a:rPr lang="en-IN" sz="2800" b="0" i="1" u="none" strike="noStrike" baseline="0" dirty="0">
                <a:latin typeface="Palatino-Italic"/>
              </a:rPr>
              <a:t>expression3</a:t>
            </a:r>
            <a:endParaRPr lang="en-IN" sz="2800" b="1" dirty="0">
              <a:latin typeface="FranklinGothic-DemiCnd"/>
            </a:endParaRPr>
          </a:p>
          <a:p>
            <a:pPr algn="l"/>
            <a:endParaRPr lang="en-IN" dirty="0"/>
          </a:p>
        </p:txBody>
      </p:sp>
      <p:sp>
        <p:nvSpPr>
          <p:cNvPr id="4" name="Content Placeholder 3">
            <a:extLst>
              <a:ext uri="{FF2B5EF4-FFF2-40B4-BE49-F238E27FC236}">
                <a16:creationId xmlns:a16="http://schemas.microsoft.com/office/drawing/2014/main" id="{473BC082-9602-4F5E-BADE-4B607A8849B9}"/>
              </a:ext>
            </a:extLst>
          </p:cNvPr>
          <p:cNvSpPr>
            <a:spLocks noGrp="1"/>
          </p:cNvSpPr>
          <p:nvPr>
            <p:ph sz="half" idx="2"/>
          </p:nvPr>
        </p:nvSpPr>
        <p:spPr>
          <a:xfrm>
            <a:off x="5181600" y="132522"/>
            <a:ext cx="6732104" cy="6380921"/>
          </a:xfrm>
        </p:spPr>
        <p:txBody>
          <a:bodyPr>
            <a:normAutofit fontScale="85000" lnSpcReduction="20000"/>
          </a:bodyPr>
          <a:lstStyle/>
          <a:p>
            <a:pPr marL="0" indent="0">
              <a:buNone/>
            </a:pPr>
            <a:r>
              <a:rPr lang="en-IN" dirty="0"/>
              <a:t>class Ternary {</a:t>
            </a:r>
          </a:p>
          <a:p>
            <a:pPr marL="0" indent="0">
              <a:buNone/>
            </a:pPr>
            <a:r>
              <a:rPr lang="en-IN" dirty="0"/>
              <a:t>public static void main(String </a:t>
            </a:r>
            <a:r>
              <a:rPr lang="en-IN" dirty="0" err="1"/>
              <a:t>args</a:t>
            </a:r>
            <a:r>
              <a:rPr lang="en-IN" dirty="0"/>
              <a:t>[]) {</a:t>
            </a:r>
          </a:p>
          <a:p>
            <a:pPr marL="0" indent="0">
              <a:buNone/>
            </a:pPr>
            <a:r>
              <a:rPr lang="en-IN" dirty="0"/>
              <a:t>int </a:t>
            </a:r>
            <a:r>
              <a:rPr lang="en-IN" dirty="0" err="1"/>
              <a:t>i</a:t>
            </a:r>
            <a:r>
              <a:rPr lang="en-IN" dirty="0"/>
              <a:t>, k;</a:t>
            </a:r>
          </a:p>
          <a:p>
            <a:pPr marL="0" indent="0">
              <a:buNone/>
            </a:pPr>
            <a:r>
              <a:rPr lang="en-IN" dirty="0" err="1"/>
              <a:t>i</a:t>
            </a:r>
            <a:r>
              <a:rPr lang="en-IN" dirty="0"/>
              <a:t> = 10;</a:t>
            </a:r>
          </a:p>
          <a:p>
            <a:pPr marL="0" indent="0">
              <a:buNone/>
            </a:pPr>
            <a:r>
              <a:rPr lang="en-IN" dirty="0"/>
              <a:t>k = </a:t>
            </a:r>
            <a:r>
              <a:rPr lang="en-IN" dirty="0" err="1"/>
              <a:t>i</a:t>
            </a:r>
            <a:r>
              <a:rPr lang="en-IN" dirty="0"/>
              <a:t> &lt; 0 ? -</a:t>
            </a:r>
            <a:r>
              <a:rPr lang="en-IN" dirty="0" err="1"/>
              <a:t>i</a:t>
            </a:r>
            <a:r>
              <a:rPr lang="en-IN" dirty="0"/>
              <a:t> : </a:t>
            </a:r>
            <a:r>
              <a:rPr lang="en-IN" dirty="0" err="1"/>
              <a:t>i</a:t>
            </a:r>
            <a:r>
              <a:rPr lang="en-IN" dirty="0"/>
              <a:t>; // get absolute value of </a:t>
            </a:r>
            <a:r>
              <a:rPr lang="en-IN" dirty="0" err="1"/>
              <a:t>i</a:t>
            </a:r>
            <a:endParaRPr lang="en-IN" dirty="0"/>
          </a:p>
          <a:p>
            <a:pPr marL="0" indent="0">
              <a:buNone/>
            </a:pPr>
            <a:r>
              <a:rPr lang="en-IN" dirty="0" err="1"/>
              <a:t>System.out.print</a:t>
            </a:r>
            <a:r>
              <a:rPr lang="en-IN" dirty="0"/>
              <a:t>("Absolute value of ");</a:t>
            </a:r>
          </a:p>
          <a:p>
            <a:pPr marL="0" indent="0">
              <a:buNone/>
            </a:pPr>
            <a:r>
              <a:rPr lang="en-IN" dirty="0" err="1"/>
              <a:t>System.out.println</a:t>
            </a:r>
            <a:r>
              <a:rPr lang="en-IN" dirty="0"/>
              <a:t>(</a:t>
            </a:r>
            <a:r>
              <a:rPr lang="en-IN" dirty="0" err="1"/>
              <a:t>i</a:t>
            </a:r>
            <a:r>
              <a:rPr lang="en-IN" dirty="0"/>
              <a:t> + " is " + k);</a:t>
            </a:r>
          </a:p>
          <a:p>
            <a:pPr marL="0" indent="0">
              <a:buNone/>
            </a:pPr>
            <a:r>
              <a:rPr lang="en-IN" dirty="0" err="1"/>
              <a:t>i</a:t>
            </a:r>
            <a:r>
              <a:rPr lang="en-IN" dirty="0"/>
              <a:t> = -10;</a:t>
            </a:r>
          </a:p>
          <a:p>
            <a:pPr marL="0" indent="0">
              <a:buNone/>
            </a:pPr>
            <a:r>
              <a:rPr lang="en-IN" dirty="0"/>
              <a:t>k = </a:t>
            </a:r>
            <a:r>
              <a:rPr lang="en-IN" dirty="0" err="1"/>
              <a:t>i</a:t>
            </a:r>
            <a:r>
              <a:rPr lang="en-IN" dirty="0"/>
              <a:t> &lt; 0 ? -</a:t>
            </a:r>
            <a:r>
              <a:rPr lang="en-IN" dirty="0" err="1"/>
              <a:t>i</a:t>
            </a:r>
            <a:r>
              <a:rPr lang="en-IN" dirty="0"/>
              <a:t> : </a:t>
            </a:r>
            <a:r>
              <a:rPr lang="en-IN" dirty="0" err="1"/>
              <a:t>i</a:t>
            </a:r>
            <a:r>
              <a:rPr lang="en-IN" dirty="0"/>
              <a:t>; // get absolute value of </a:t>
            </a:r>
            <a:r>
              <a:rPr lang="en-IN" dirty="0" err="1"/>
              <a:t>i</a:t>
            </a:r>
            <a:endParaRPr lang="en-IN" dirty="0"/>
          </a:p>
          <a:p>
            <a:pPr marL="0" indent="0">
              <a:buNone/>
            </a:pPr>
            <a:r>
              <a:rPr lang="en-IN" dirty="0" err="1"/>
              <a:t>System.out.print</a:t>
            </a:r>
            <a:r>
              <a:rPr lang="en-IN" dirty="0"/>
              <a:t>("Absolute value of ");</a:t>
            </a:r>
          </a:p>
          <a:p>
            <a:pPr marL="0" indent="0">
              <a:buNone/>
            </a:pPr>
            <a:r>
              <a:rPr lang="en-IN" dirty="0" err="1"/>
              <a:t>System.out.println</a:t>
            </a:r>
            <a:r>
              <a:rPr lang="en-IN" dirty="0"/>
              <a:t>(</a:t>
            </a:r>
            <a:r>
              <a:rPr lang="en-IN" dirty="0" err="1"/>
              <a:t>i</a:t>
            </a:r>
            <a:r>
              <a:rPr lang="en-IN" dirty="0"/>
              <a:t> + " is " + k);</a:t>
            </a:r>
          </a:p>
          <a:p>
            <a:pPr marL="0" indent="0">
              <a:buNone/>
            </a:pPr>
            <a:r>
              <a:rPr lang="en-IN" dirty="0"/>
              <a:t>}</a:t>
            </a:r>
          </a:p>
          <a:p>
            <a:pPr marL="0" indent="0">
              <a:buNone/>
            </a:pPr>
            <a:r>
              <a:rPr lang="en-IN" dirty="0"/>
              <a:t>}</a:t>
            </a:r>
          </a:p>
          <a:p>
            <a:pPr marL="0" indent="0">
              <a:buNone/>
            </a:pPr>
            <a:r>
              <a:rPr lang="en-IN" dirty="0"/>
              <a:t>The output generated by the program is shown here:</a:t>
            </a:r>
          </a:p>
          <a:p>
            <a:pPr marL="0" indent="0">
              <a:buNone/>
            </a:pPr>
            <a:r>
              <a:rPr lang="en-IN" dirty="0"/>
              <a:t>Absolute value of 10 is 10</a:t>
            </a:r>
          </a:p>
          <a:p>
            <a:pPr marL="0" indent="0">
              <a:buNone/>
            </a:pPr>
            <a:r>
              <a:rPr lang="en-IN" dirty="0"/>
              <a:t>Absolute value of -10 is 10</a:t>
            </a:r>
          </a:p>
        </p:txBody>
      </p:sp>
    </p:spTree>
    <p:extLst>
      <p:ext uri="{BB962C8B-B14F-4D97-AF65-F5344CB8AC3E}">
        <p14:creationId xmlns:p14="http://schemas.microsoft.com/office/powerpoint/2010/main" val="24877159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7E8919-79CB-444B-8E68-9C042F723C1F}"/>
              </a:ext>
            </a:extLst>
          </p:cNvPr>
          <p:cNvSpPr>
            <a:spLocks noGrp="1"/>
          </p:cNvSpPr>
          <p:nvPr>
            <p:ph type="title"/>
          </p:nvPr>
        </p:nvSpPr>
        <p:spPr/>
        <p:txBody>
          <a:bodyPr/>
          <a:lstStyle/>
          <a:p>
            <a:r>
              <a:rPr lang="en-IN" b="0" i="0" dirty="0">
                <a:solidFill>
                  <a:srgbClr val="610B38"/>
                </a:solidFill>
                <a:effectLst/>
                <a:latin typeface="erdana"/>
              </a:rPr>
              <a:t>Wrapper classes in Java</a:t>
            </a:r>
            <a:br>
              <a:rPr lang="en-IN" b="0" i="0" dirty="0">
                <a:solidFill>
                  <a:srgbClr val="610B38"/>
                </a:solidFill>
                <a:effectLst/>
                <a:latin typeface="erdana"/>
              </a:rPr>
            </a:br>
            <a:endParaRPr lang="en-IN" dirty="0"/>
          </a:p>
        </p:txBody>
      </p:sp>
      <p:sp>
        <p:nvSpPr>
          <p:cNvPr id="6" name="Content Placeholder 5">
            <a:extLst>
              <a:ext uri="{FF2B5EF4-FFF2-40B4-BE49-F238E27FC236}">
                <a16:creationId xmlns:a16="http://schemas.microsoft.com/office/drawing/2014/main" id="{BB137F2D-203A-4A0D-8B1A-B6CACB14BCC4}"/>
              </a:ext>
            </a:extLst>
          </p:cNvPr>
          <p:cNvSpPr>
            <a:spLocks noGrp="1"/>
          </p:cNvSpPr>
          <p:nvPr>
            <p:ph idx="1"/>
          </p:nvPr>
        </p:nvSpPr>
        <p:spPr/>
        <p:txBody>
          <a:bodyPr/>
          <a:lstStyle/>
          <a:p>
            <a:r>
              <a:rPr lang="en-US" b="0" i="0" dirty="0">
                <a:solidFill>
                  <a:srgbClr val="333333"/>
                </a:solidFill>
                <a:effectLst/>
                <a:latin typeface="inter-regular"/>
              </a:rPr>
              <a:t>The </a:t>
            </a:r>
            <a:r>
              <a:rPr lang="en-US" b="1" i="0" dirty="0">
                <a:solidFill>
                  <a:srgbClr val="333333"/>
                </a:solidFill>
                <a:effectLst/>
                <a:latin typeface="inter-bold"/>
              </a:rPr>
              <a:t>wrapper class in Java</a:t>
            </a:r>
            <a:r>
              <a:rPr lang="en-US" b="0" i="0" dirty="0">
                <a:solidFill>
                  <a:srgbClr val="333333"/>
                </a:solidFill>
                <a:effectLst/>
                <a:latin typeface="inter-regular"/>
              </a:rPr>
              <a:t> provides the mechanism </a:t>
            </a:r>
            <a:r>
              <a:rPr lang="en-US" b="0" i="1" dirty="0">
                <a:solidFill>
                  <a:srgbClr val="333333"/>
                </a:solidFill>
                <a:effectLst/>
                <a:latin typeface="inter-regular"/>
              </a:rPr>
              <a:t>to convert primitive into object and object into primitive</a:t>
            </a:r>
            <a:r>
              <a:rPr lang="en-US" b="0" i="0" dirty="0">
                <a:solidFill>
                  <a:srgbClr val="333333"/>
                </a:solidFill>
                <a:effectLst/>
                <a:latin typeface="inter-regular"/>
              </a:rPr>
              <a:t>. </a:t>
            </a:r>
          </a:p>
          <a:p>
            <a:r>
              <a:rPr lang="en-US" b="0" i="0" dirty="0">
                <a:solidFill>
                  <a:srgbClr val="333333"/>
                </a:solidFill>
                <a:effectLst/>
                <a:latin typeface="inter-regular"/>
              </a:rPr>
              <a:t>Since J2SE 5.0, </a:t>
            </a:r>
            <a:r>
              <a:rPr lang="en-US" b="1" i="0" dirty="0">
                <a:solidFill>
                  <a:srgbClr val="333333"/>
                </a:solidFill>
                <a:effectLst/>
                <a:latin typeface="inter-bold"/>
              </a:rPr>
              <a:t>autoboxing</a:t>
            </a:r>
            <a:r>
              <a:rPr lang="en-US" b="0" i="0" dirty="0">
                <a:solidFill>
                  <a:srgbClr val="333333"/>
                </a:solidFill>
                <a:effectLst/>
                <a:latin typeface="inter-regular"/>
              </a:rPr>
              <a:t> and </a:t>
            </a:r>
            <a:r>
              <a:rPr lang="en-US" b="1" i="0" dirty="0">
                <a:solidFill>
                  <a:srgbClr val="333333"/>
                </a:solidFill>
                <a:effectLst/>
                <a:latin typeface="inter-bold"/>
              </a:rPr>
              <a:t>unboxing</a:t>
            </a:r>
            <a:r>
              <a:rPr lang="en-US" b="0" i="0" dirty="0">
                <a:solidFill>
                  <a:srgbClr val="333333"/>
                </a:solidFill>
                <a:effectLst/>
                <a:latin typeface="inter-regular"/>
              </a:rPr>
              <a:t> feature convert primitives into objects and objects into primitives automatically.</a:t>
            </a:r>
          </a:p>
          <a:p>
            <a:r>
              <a:rPr lang="en-US" b="0" i="0" dirty="0">
                <a:solidFill>
                  <a:srgbClr val="333333"/>
                </a:solidFill>
                <a:effectLst/>
                <a:latin typeface="inter-regular"/>
              </a:rPr>
              <a:t> The automatic conversion of primitive into an object is known as autoboxing and vice-versa unboxing.</a:t>
            </a:r>
            <a:endParaRPr lang="en-IN" dirty="0"/>
          </a:p>
        </p:txBody>
      </p:sp>
    </p:spTree>
    <p:extLst>
      <p:ext uri="{BB962C8B-B14F-4D97-AF65-F5344CB8AC3E}">
        <p14:creationId xmlns:p14="http://schemas.microsoft.com/office/powerpoint/2010/main" val="11937471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759F8-FCF7-49B8-8889-40F7FB985377}"/>
              </a:ext>
            </a:extLst>
          </p:cNvPr>
          <p:cNvSpPr>
            <a:spLocks noGrp="1"/>
          </p:cNvSpPr>
          <p:nvPr>
            <p:ph type="title"/>
          </p:nvPr>
        </p:nvSpPr>
        <p:spPr>
          <a:xfrm>
            <a:off x="278296" y="145775"/>
            <a:ext cx="11582400" cy="1569278"/>
          </a:xfrm>
        </p:spPr>
        <p:txBody>
          <a:bodyPr>
            <a:noAutofit/>
          </a:bodyPr>
          <a:lstStyle/>
          <a:p>
            <a:r>
              <a:rPr lang="en-US" sz="3200" b="0" i="0" dirty="0">
                <a:solidFill>
                  <a:srgbClr val="610B38"/>
                </a:solidFill>
                <a:effectLst/>
                <a:latin typeface="erdana"/>
              </a:rPr>
              <a:t>Use of Wrapper classes in Java:</a:t>
            </a:r>
            <a:r>
              <a:rPr lang="en-US" sz="3600" b="0" i="0" dirty="0">
                <a:solidFill>
                  <a:srgbClr val="610B38"/>
                </a:solidFill>
                <a:effectLst/>
                <a:latin typeface="erdana"/>
              </a:rPr>
              <a:t> </a:t>
            </a:r>
            <a:r>
              <a:rPr lang="en-US" sz="2400" b="0" i="0" dirty="0">
                <a:solidFill>
                  <a:srgbClr val="333333"/>
                </a:solidFill>
                <a:effectLst/>
                <a:latin typeface="inter-regular"/>
              </a:rPr>
              <a:t>Java is an object-oriented programming language, so we need to deal with objects many times like in Collections, Serialization, Synchronization, etc.</a:t>
            </a:r>
            <a:br>
              <a:rPr lang="en-US" sz="3600" b="0" i="0" dirty="0">
                <a:solidFill>
                  <a:srgbClr val="610B38"/>
                </a:solidFill>
                <a:effectLst/>
                <a:latin typeface="erdana"/>
              </a:rPr>
            </a:br>
            <a:endParaRPr lang="en-IN" sz="3600" dirty="0"/>
          </a:p>
        </p:txBody>
      </p:sp>
      <p:sp>
        <p:nvSpPr>
          <p:cNvPr id="3" name="Content Placeholder 2">
            <a:extLst>
              <a:ext uri="{FF2B5EF4-FFF2-40B4-BE49-F238E27FC236}">
                <a16:creationId xmlns:a16="http://schemas.microsoft.com/office/drawing/2014/main" id="{3939C527-A739-4DEE-A7E2-CFA4D2AD5CD2}"/>
              </a:ext>
            </a:extLst>
          </p:cNvPr>
          <p:cNvSpPr>
            <a:spLocks noGrp="1"/>
          </p:cNvSpPr>
          <p:nvPr>
            <p:ph idx="1"/>
          </p:nvPr>
        </p:nvSpPr>
        <p:spPr/>
        <p:txBody>
          <a:bodyPr>
            <a:normAutofit fontScale="85000" lnSpcReduction="20000"/>
          </a:bodyPr>
          <a:lstStyle/>
          <a:p>
            <a:pPr marL="514350" indent="-514350" algn="just">
              <a:buFont typeface="+mj-lt"/>
              <a:buAutoNum type="arabicPeriod"/>
            </a:pPr>
            <a:r>
              <a:rPr lang="en-US" b="1" i="0" dirty="0">
                <a:solidFill>
                  <a:srgbClr val="000000"/>
                </a:solidFill>
                <a:effectLst/>
                <a:latin typeface="inter-bold"/>
              </a:rPr>
              <a:t>Change the value in Method:</a:t>
            </a:r>
            <a:r>
              <a:rPr lang="en-US" b="0" i="0" dirty="0">
                <a:solidFill>
                  <a:srgbClr val="000000"/>
                </a:solidFill>
                <a:effectLst/>
                <a:latin typeface="inter-regular"/>
              </a:rPr>
              <a:t> Java supports only call by value. So, if we pass a primitive value, it will not change the original value. But, if we convert the primitive value in an object, it will change the original value.</a:t>
            </a:r>
          </a:p>
          <a:p>
            <a:pPr marL="514350" indent="-514350" algn="just">
              <a:buFont typeface="+mj-lt"/>
              <a:buAutoNum type="arabicPeriod"/>
            </a:pPr>
            <a:r>
              <a:rPr lang="en-US" b="1" i="0" dirty="0">
                <a:solidFill>
                  <a:srgbClr val="000000"/>
                </a:solidFill>
                <a:effectLst/>
                <a:latin typeface="inter-bold"/>
              </a:rPr>
              <a:t>Serialization:</a:t>
            </a:r>
            <a:r>
              <a:rPr lang="en-US" b="0" i="0" dirty="0">
                <a:solidFill>
                  <a:srgbClr val="000000"/>
                </a:solidFill>
                <a:effectLst/>
                <a:latin typeface="inter-regular"/>
              </a:rPr>
              <a:t> We need to convert the objects into streams to perform the serialization. If we have a primitive value, we can convert it in objects through the wrapper classes.</a:t>
            </a:r>
          </a:p>
          <a:p>
            <a:pPr marL="514350" indent="-514350" algn="just">
              <a:buFont typeface="+mj-lt"/>
              <a:buAutoNum type="arabicPeriod"/>
            </a:pPr>
            <a:r>
              <a:rPr lang="en-US" b="1" i="0" dirty="0">
                <a:solidFill>
                  <a:srgbClr val="000000"/>
                </a:solidFill>
                <a:effectLst/>
                <a:latin typeface="inter-bold"/>
              </a:rPr>
              <a:t>Synchronization:</a:t>
            </a:r>
            <a:r>
              <a:rPr lang="en-US" b="0" i="0" dirty="0">
                <a:solidFill>
                  <a:srgbClr val="000000"/>
                </a:solidFill>
                <a:effectLst/>
                <a:latin typeface="inter-regular"/>
              </a:rPr>
              <a:t> Java synchronization works with objects in Multithreading.</a:t>
            </a:r>
          </a:p>
          <a:p>
            <a:pPr marL="514350" indent="-514350" algn="just">
              <a:buFont typeface="+mj-lt"/>
              <a:buAutoNum type="arabicPeriod"/>
            </a:pPr>
            <a:r>
              <a:rPr lang="en-US" b="1" i="0" dirty="0" err="1">
                <a:solidFill>
                  <a:srgbClr val="000000"/>
                </a:solidFill>
                <a:effectLst/>
                <a:latin typeface="inter-bold"/>
              </a:rPr>
              <a:t>java.util</a:t>
            </a:r>
            <a:r>
              <a:rPr lang="en-US" b="1" i="0" dirty="0">
                <a:solidFill>
                  <a:srgbClr val="000000"/>
                </a:solidFill>
                <a:effectLst/>
                <a:latin typeface="inter-bold"/>
              </a:rPr>
              <a:t> package:</a:t>
            </a:r>
            <a:r>
              <a:rPr lang="en-US" b="0" i="0" dirty="0">
                <a:solidFill>
                  <a:srgbClr val="000000"/>
                </a:solidFill>
                <a:effectLst/>
                <a:latin typeface="inter-regular"/>
              </a:rPr>
              <a:t> The </a:t>
            </a:r>
            <a:r>
              <a:rPr lang="en-US" b="0" i="0" dirty="0" err="1">
                <a:solidFill>
                  <a:srgbClr val="000000"/>
                </a:solidFill>
                <a:effectLst/>
                <a:latin typeface="inter-regular"/>
              </a:rPr>
              <a:t>java.util</a:t>
            </a:r>
            <a:r>
              <a:rPr lang="en-US" b="0" i="0" dirty="0">
                <a:solidFill>
                  <a:srgbClr val="000000"/>
                </a:solidFill>
                <a:effectLst/>
                <a:latin typeface="inter-regular"/>
              </a:rPr>
              <a:t> package provides the utility classes to deal with objects.</a:t>
            </a:r>
          </a:p>
          <a:p>
            <a:pPr marL="514350" indent="-514350" algn="just">
              <a:buFont typeface="+mj-lt"/>
              <a:buAutoNum type="arabicPeriod"/>
            </a:pPr>
            <a:r>
              <a:rPr lang="en-US" b="1" i="0" dirty="0">
                <a:solidFill>
                  <a:srgbClr val="000000"/>
                </a:solidFill>
                <a:effectLst/>
                <a:latin typeface="inter-bold"/>
              </a:rPr>
              <a:t>Collection Framework:</a:t>
            </a:r>
            <a:r>
              <a:rPr lang="en-US" b="0" i="0" dirty="0">
                <a:solidFill>
                  <a:srgbClr val="000000"/>
                </a:solidFill>
                <a:effectLst/>
                <a:latin typeface="inter-regular"/>
              </a:rPr>
              <a:t> Java collection framework works with objects only. All classes of the collection framework (</a:t>
            </a:r>
            <a:r>
              <a:rPr lang="en-US" b="0" i="0" dirty="0" err="1">
                <a:solidFill>
                  <a:srgbClr val="000000"/>
                </a:solidFill>
                <a:effectLst/>
                <a:latin typeface="inter-regular"/>
              </a:rPr>
              <a:t>ArrayList</a:t>
            </a:r>
            <a:r>
              <a:rPr lang="en-US" b="0" i="0" dirty="0">
                <a:solidFill>
                  <a:srgbClr val="000000"/>
                </a:solidFill>
                <a:effectLst/>
                <a:latin typeface="inter-regular"/>
              </a:rPr>
              <a:t>, LinkedList, Vector, HashSet, </a:t>
            </a:r>
            <a:r>
              <a:rPr lang="en-US" b="0" i="0" dirty="0" err="1">
                <a:solidFill>
                  <a:srgbClr val="000000"/>
                </a:solidFill>
                <a:effectLst/>
                <a:latin typeface="inter-regular"/>
              </a:rPr>
              <a:t>LinkedHashSet</a:t>
            </a:r>
            <a:r>
              <a:rPr lang="en-US" b="0" i="0" dirty="0">
                <a:solidFill>
                  <a:srgbClr val="000000"/>
                </a:solidFill>
                <a:effectLst/>
                <a:latin typeface="inter-regular"/>
              </a:rPr>
              <a:t>, </a:t>
            </a:r>
            <a:r>
              <a:rPr lang="en-US" b="0" i="0" dirty="0" err="1">
                <a:solidFill>
                  <a:srgbClr val="000000"/>
                </a:solidFill>
                <a:effectLst/>
                <a:latin typeface="inter-regular"/>
              </a:rPr>
              <a:t>TreeSet</a:t>
            </a:r>
            <a:r>
              <a:rPr lang="en-US" b="0" i="0" dirty="0">
                <a:solidFill>
                  <a:srgbClr val="000000"/>
                </a:solidFill>
                <a:effectLst/>
                <a:latin typeface="inter-regular"/>
              </a:rPr>
              <a:t>, </a:t>
            </a:r>
            <a:r>
              <a:rPr lang="en-US" b="0" i="0" dirty="0" err="1">
                <a:solidFill>
                  <a:srgbClr val="000000"/>
                </a:solidFill>
                <a:effectLst/>
                <a:latin typeface="inter-regular"/>
              </a:rPr>
              <a:t>PriorityQueue</a:t>
            </a:r>
            <a:r>
              <a:rPr lang="en-US" b="0" i="0" dirty="0">
                <a:solidFill>
                  <a:srgbClr val="000000"/>
                </a:solidFill>
                <a:effectLst/>
                <a:latin typeface="inter-regular"/>
              </a:rPr>
              <a:t>, </a:t>
            </a:r>
            <a:r>
              <a:rPr lang="en-US" b="0" i="0" dirty="0" err="1">
                <a:solidFill>
                  <a:srgbClr val="000000"/>
                </a:solidFill>
                <a:effectLst/>
                <a:latin typeface="inter-regular"/>
              </a:rPr>
              <a:t>ArrayDeque</a:t>
            </a:r>
            <a:r>
              <a:rPr lang="en-US" b="0" i="0" dirty="0">
                <a:solidFill>
                  <a:srgbClr val="000000"/>
                </a:solidFill>
                <a:effectLst/>
                <a:latin typeface="inter-regular"/>
              </a:rPr>
              <a:t>, etc.) deal with objects only. </a:t>
            </a:r>
            <a:endParaRPr lang="en-IN" dirty="0"/>
          </a:p>
        </p:txBody>
      </p:sp>
    </p:spTree>
    <p:extLst>
      <p:ext uri="{BB962C8B-B14F-4D97-AF65-F5344CB8AC3E}">
        <p14:creationId xmlns:p14="http://schemas.microsoft.com/office/powerpoint/2010/main" val="7943809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67450-096B-4D06-A8BF-6A35EBC849D1}"/>
              </a:ext>
            </a:extLst>
          </p:cNvPr>
          <p:cNvSpPr>
            <a:spLocks noGrp="1"/>
          </p:cNvSpPr>
          <p:nvPr>
            <p:ph type="title"/>
          </p:nvPr>
        </p:nvSpPr>
        <p:spPr/>
        <p:txBody>
          <a:bodyPr/>
          <a:lstStyle/>
          <a:p>
            <a:r>
              <a:rPr lang="en-US" b="0" i="0" dirty="0">
                <a:solidFill>
                  <a:srgbClr val="333333"/>
                </a:solidFill>
                <a:effectLst/>
                <a:latin typeface="inter-regular"/>
              </a:rPr>
              <a:t>The eight classes of the </a:t>
            </a:r>
            <a:r>
              <a:rPr lang="en-US" b="0" i="1" dirty="0" err="1">
                <a:solidFill>
                  <a:srgbClr val="333333"/>
                </a:solidFill>
                <a:effectLst/>
                <a:latin typeface="inter-regular"/>
              </a:rPr>
              <a:t>java.lang</a:t>
            </a:r>
            <a:r>
              <a:rPr lang="en-US" b="0" i="0" dirty="0">
                <a:solidFill>
                  <a:srgbClr val="333333"/>
                </a:solidFill>
                <a:effectLst/>
                <a:latin typeface="inter-regular"/>
              </a:rPr>
              <a:t> package are known as wrapper classes in Java. </a:t>
            </a:r>
            <a:endParaRPr lang="en-IN" dirty="0"/>
          </a:p>
        </p:txBody>
      </p:sp>
      <p:graphicFrame>
        <p:nvGraphicFramePr>
          <p:cNvPr id="4" name="Content Placeholder 3">
            <a:extLst>
              <a:ext uri="{FF2B5EF4-FFF2-40B4-BE49-F238E27FC236}">
                <a16:creationId xmlns:a16="http://schemas.microsoft.com/office/drawing/2014/main" id="{91BCE7B9-E41B-4152-8E39-FF2F8A3B3D6C}"/>
              </a:ext>
            </a:extLst>
          </p:cNvPr>
          <p:cNvGraphicFramePr>
            <a:graphicFrameLocks noGrp="1"/>
          </p:cNvGraphicFramePr>
          <p:nvPr>
            <p:ph idx="1"/>
            <p:extLst>
              <p:ext uri="{D42A27DB-BD31-4B8C-83A1-F6EECF244321}">
                <p14:modId xmlns:p14="http://schemas.microsoft.com/office/powerpoint/2010/main" val="1942526775"/>
              </p:ext>
            </p:extLst>
          </p:nvPr>
        </p:nvGraphicFramePr>
        <p:xfrm>
          <a:off x="1351721" y="2042953"/>
          <a:ext cx="9713844" cy="4251827"/>
        </p:xfrm>
        <a:graphic>
          <a:graphicData uri="http://schemas.openxmlformats.org/drawingml/2006/table">
            <a:tbl>
              <a:tblPr/>
              <a:tblGrid>
                <a:gridCol w="4856922">
                  <a:extLst>
                    <a:ext uri="{9D8B030D-6E8A-4147-A177-3AD203B41FA5}">
                      <a16:colId xmlns:a16="http://schemas.microsoft.com/office/drawing/2014/main" val="375814123"/>
                    </a:ext>
                  </a:extLst>
                </a:gridCol>
                <a:gridCol w="4856922">
                  <a:extLst>
                    <a:ext uri="{9D8B030D-6E8A-4147-A177-3AD203B41FA5}">
                      <a16:colId xmlns:a16="http://schemas.microsoft.com/office/drawing/2014/main" val="3764892008"/>
                    </a:ext>
                  </a:extLst>
                </a:gridCol>
              </a:tblGrid>
              <a:tr h="545955">
                <a:tc>
                  <a:txBody>
                    <a:bodyPr/>
                    <a:lstStyle/>
                    <a:p>
                      <a:pPr algn="l" fontAlgn="t"/>
                      <a:r>
                        <a:rPr lang="en-IN">
                          <a:solidFill>
                            <a:srgbClr val="000000"/>
                          </a:solidFill>
                          <a:effectLst/>
                          <a:latin typeface="times new roman" panose="02020603050405020304" pitchFamily="18" charset="0"/>
                        </a:rPr>
                        <a:t>Primitive Type</a:t>
                      </a:r>
                    </a:p>
                  </a:txBody>
                  <a:tcPr marL="114300" marR="114300" marT="114300" marB="114300">
                    <a:lnL w="9525" cap="flat" cmpd="sng" algn="ctr">
                      <a:solidFill>
                        <a:srgbClr val="F02404"/>
                      </a:solidFill>
                      <a:prstDash val="solid"/>
                      <a:round/>
                      <a:headEnd type="none" w="med" len="med"/>
                      <a:tailEnd type="none" w="med" len="med"/>
                    </a:lnL>
                    <a:lnR w="9525" cap="flat" cmpd="sng" algn="ctr">
                      <a:solidFill>
                        <a:srgbClr val="F02404"/>
                      </a:solidFill>
                      <a:prstDash val="solid"/>
                      <a:round/>
                      <a:headEnd type="none" w="med" len="med"/>
                      <a:tailEnd type="none" w="med" len="med"/>
                    </a:lnR>
                    <a:lnT w="9525" cap="flat" cmpd="sng" algn="ctr">
                      <a:solidFill>
                        <a:srgbClr val="F0240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Wrapper class</a:t>
                      </a:r>
                    </a:p>
                  </a:txBody>
                  <a:tcPr marL="114300" marR="114300" marT="114300" marB="114300">
                    <a:lnL w="9525" cap="flat" cmpd="sng" algn="ctr">
                      <a:solidFill>
                        <a:srgbClr val="F02404"/>
                      </a:solidFill>
                      <a:prstDash val="solid"/>
                      <a:round/>
                      <a:headEnd type="none" w="med" len="med"/>
                      <a:tailEnd type="none" w="med" len="med"/>
                    </a:lnL>
                    <a:lnR w="9525" cap="flat" cmpd="sng" algn="ctr">
                      <a:solidFill>
                        <a:srgbClr val="F02404"/>
                      </a:solidFill>
                      <a:prstDash val="solid"/>
                      <a:round/>
                      <a:headEnd type="none" w="med" len="med"/>
                      <a:tailEnd type="none" w="med" len="med"/>
                    </a:lnR>
                    <a:lnT w="9525" cap="flat" cmpd="sng" algn="ctr">
                      <a:solidFill>
                        <a:srgbClr val="F0240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927146348"/>
                  </a:ext>
                </a:extLst>
              </a:tr>
              <a:tr h="463234">
                <a:tc>
                  <a:txBody>
                    <a:bodyPr/>
                    <a:lstStyle/>
                    <a:p>
                      <a:pPr algn="just" fontAlgn="t"/>
                      <a:r>
                        <a:rPr lang="en-IN">
                          <a:solidFill>
                            <a:srgbClr val="333333"/>
                          </a:solidFill>
                          <a:effectLst/>
                          <a:latin typeface="inter-regular"/>
                        </a:rPr>
                        <a:t>boolean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u="none" strike="noStrike">
                          <a:solidFill>
                            <a:srgbClr val="008000"/>
                          </a:solidFill>
                          <a:effectLst/>
                          <a:latin typeface="inter-regular"/>
                          <a:hlinkClick r:id="rId2"/>
                        </a:rPr>
                        <a:t>Boolean</a:t>
                      </a:r>
                      <a:endParaRPr lang="en-IN" u="none" strike="noStrike" dirty="0">
                        <a:solidFill>
                          <a:srgbClr val="008000"/>
                        </a:solidFill>
                        <a:effectLst/>
                        <a:latin typeface="inter-regular"/>
                        <a:hlinkClick r:id="rId2"/>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11286856"/>
                  </a:ext>
                </a:extLst>
              </a:tr>
              <a:tr h="463234">
                <a:tc>
                  <a:txBody>
                    <a:bodyPr/>
                    <a:lstStyle/>
                    <a:p>
                      <a:pPr algn="just" fontAlgn="t"/>
                      <a:r>
                        <a:rPr lang="en-IN">
                          <a:solidFill>
                            <a:srgbClr val="333333"/>
                          </a:solidFill>
                          <a:effectLst/>
                          <a:latin typeface="inter-regular"/>
                        </a:rPr>
                        <a:t>char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u="none" strike="noStrike">
                          <a:solidFill>
                            <a:srgbClr val="008000"/>
                          </a:solidFill>
                          <a:effectLst/>
                          <a:latin typeface="inter-regular"/>
                          <a:hlinkClick r:id="rId3"/>
                        </a:rPr>
                        <a:t>Character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8364737"/>
                  </a:ext>
                </a:extLst>
              </a:tr>
              <a:tr h="463234">
                <a:tc>
                  <a:txBody>
                    <a:bodyPr/>
                    <a:lstStyle/>
                    <a:p>
                      <a:pPr algn="just" fontAlgn="t"/>
                      <a:r>
                        <a:rPr lang="en-IN" dirty="0">
                          <a:solidFill>
                            <a:srgbClr val="333333"/>
                          </a:solidFill>
                          <a:effectLst/>
                          <a:latin typeface="inter-regular"/>
                        </a:rPr>
                        <a:t>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u="none" strike="noStrike">
                          <a:solidFill>
                            <a:srgbClr val="008000"/>
                          </a:solidFill>
                          <a:effectLst/>
                          <a:latin typeface="inter-regular"/>
                          <a:hlinkClick r:id="rId4"/>
                        </a:rPr>
                        <a:t>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66787536"/>
                  </a:ext>
                </a:extLst>
              </a:tr>
              <a:tr h="463234">
                <a:tc>
                  <a:txBody>
                    <a:bodyPr/>
                    <a:lstStyle/>
                    <a:p>
                      <a:pPr algn="just" fontAlgn="t"/>
                      <a:r>
                        <a:rPr lang="en-IN">
                          <a:solidFill>
                            <a:srgbClr val="333333"/>
                          </a:solidFill>
                          <a:effectLst/>
                          <a:latin typeface="inter-regular"/>
                        </a:rPr>
                        <a:t>short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u="none" strike="noStrike">
                          <a:solidFill>
                            <a:srgbClr val="008000"/>
                          </a:solidFill>
                          <a:effectLst/>
                          <a:latin typeface="inter-regular"/>
                          <a:hlinkClick r:id="rId5"/>
                        </a:rPr>
                        <a:t>Short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46756012"/>
                  </a:ext>
                </a:extLst>
              </a:tr>
              <a:tr h="463234">
                <a:tc>
                  <a:txBody>
                    <a:bodyPr/>
                    <a:lstStyle/>
                    <a:p>
                      <a:pPr algn="just" fontAlgn="t"/>
                      <a:r>
                        <a:rPr lang="en-IN">
                          <a:solidFill>
                            <a:srgbClr val="333333"/>
                          </a:solidFill>
                          <a:effectLst/>
                          <a:latin typeface="inter-regular"/>
                        </a:rPr>
                        <a:t>int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u="none" strike="noStrike">
                          <a:solidFill>
                            <a:srgbClr val="008000"/>
                          </a:solidFill>
                          <a:effectLst/>
                          <a:latin typeface="inter-regular"/>
                          <a:hlinkClick r:id="rId6"/>
                        </a:rPr>
                        <a:t>Integer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57498343"/>
                  </a:ext>
                </a:extLst>
              </a:tr>
              <a:tr h="463234">
                <a:tc>
                  <a:txBody>
                    <a:bodyPr/>
                    <a:lstStyle/>
                    <a:p>
                      <a:pPr algn="just" fontAlgn="t"/>
                      <a:r>
                        <a:rPr lang="en-IN">
                          <a:solidFill>
                            <a:srgbClr val="333333"/>
                          </a:solidFill>
                          <a:effectLst/>
                          <a:latin typeface="inter-regular"/>
                        </a:rPr>
                        <a:t>long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u="none" strike="noStrike">
                          <a:solidFill>
                            <a:srgbClr val="008000"/>
                          </a:solidFill>
                          <a:effectLst/>
                          <a:latin typeface="inter-regular"/>
                          <a:hlinkClick r:id="rId7"/>
                        </a:rPr>
                        <a:t>Long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53118014"/>
                  </a:ext>
                </a:extLst>
              </a:tr>
              <a:tr h="463234">
                <a:tc>
                  <a:txBody>
                    <a:bodyPr/>
                    <a:lstStyle/>
                    <a:p>
                      <a:pPr algn="just" fontAlgn="t"/>
                      <a:r>
                        <a:rPr lang="en-IN">
                          <a:solidFill>
                            <a:srgbClr val="333333"/>
                          </a:solidFill>
                          <a:effectLst/>
                          <a:latin typeface="inter-regular"/>
                        </a:rPr>
                        <a:t>float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u="none" strike="noStrike">
                          <a:solidFill>
                            <a:srgbClr val="008000"/>
                          </a:solidFill>
                          <a:effectLst/>
                          <a:latin typeface="inter-regular"/>
                          <a:hlinkClick r:id="rId8"/>
                        </a:rPr>
                        <a:t>Float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00471660"/>
                  </a:ext>
                </a:extLst>
              </a:tr>
              <a:tr h="463234">
                <a:tc>
                  <a:txBody>
                    <a:bodyPr/>
                    <a:lstStyle/>
                    <a:p>
                      <a:pPr algn="just" fontAlgn="t"/>
                      <a:r>
                        <a:rPr lang="en-IN">
                          <a:solidFill>
                            <a:srgbClr val="333333"/>
                          </a:solidFill>
                          <a:effectLst/>
                          <a:latin typeface="inter-regular"/>
                        </a:rPr>
                        <a:t>double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u="none" strike="noStrike" dirty="0">
                          <a:solidFill>
                            <a:srgbClr val="008000"/>
                          </a:solidFill>
                          <a:effectLst/>
                          <a:latin typeface="inter-regular"/>
                          <a:hlinkClick r:id="rId9"/>
                        </a:rPr>
                        <a:t>Double</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55500584"/>
                  </a:ext>
                </a:extLst>
              </a:tr>
            </a:tbl>
          </a:graphicData>
        </a:graphic>
      </p:graphicFrame>
    </p:spTree>
    <p:extLst>
      <p:ext uri="{BB962C8B-B14F-4D97-AF65-F5344CB8AC3E}">
        <p14:creationId xmlns:p14="http://schemas.microsoft.com/office/powerpoint/2010/main" val="25280502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1316A-1909-472F-802B-FF0D43A3F757}"/>
              </a:ext>
            </a:extLst>
          </p:cNvPr>
          <p:cNvSpPr>
            <a:spLocks noGrp="1"/>
          </p:cNvSpPr>
          <p:nvPr>
            <p:ph type="title"/>
          </p:nvPr>
        </p:nvSpPr>
        <p:spPr/>
        <p:txBody>
          <a:bodyPr/>
          <a:lstStyle/>
          <a:p>
            <a:r>
              <a:rPr lang="en-IN" b="0" i="0" dirty="0">
                <a:solidFill>
                  <a:srgbClr val="610B38"/>
                </a:solidFill>
                <a:effectLst/>
                <a:latin typeface="erdana"/>
              </a:rPr>
              <a:t>Autoboxing</a:t>
            </a:r>
            <a:br>
              <a:rPr lang="en-IN" b="0" i="0" dirty="0">
                <a:solidFill>
                  <a:srgbClr val="610B38"/>
                </a:solidFill>
                <a:effectLst/>
                <a:latin typeface="erdana"/>
              </a:rPr>
            </a:br>
            <a:endParaRPr lang="en-IN" dirty="0"/>
          </a:p>
        </p:txBody>
      </p:sp>
      <p:sp>
        <p:nvSpPr>
          <p:cNvPr id="4" name="Content Placeholder 3">
            <a:extLst>
              <a:ext uri="{FF2B5EF4-FFF2-40B4-BE49-F238E27FC236}">
                <a16:creationId xmlns:a16="http://schemas.microsoft.com/office/drawing/2014/main" id="{5FC71BDD-7CAE-480B-899F-A2523E3027D9}"/>
              </a:ext>
            </a:extLst>
          </p:cNvPr>
          <p:cNvSpPr>
            <a:spLocks noGrp="1"/>
          </p:cNvSpPr>
          <p:nvPr>
            <p:ph sz="half" idx="1"/>
          </p:nvPr>
        </p:nvSpPr>
        <p:spPr>
          <a:xfrm>
            <a:off x="838200" y="1179443"/>
            <a:ext cx="5181600" cy="4997520"/>
          </a:xfrm>
        </p:spPr>
        <p:txBody>
          <a:bodyPr>
            <a:normAutofit lnSpcReduction="10000"/>
          </a:bodyPr>
          <a:lstStyle/>
          <a:p>
            <a:r>
              <a:rPr lang="en-US" sz="2400" b="0" i="0" dirty="0">
                <a:solidFill>
                  <a:srgbClr val="333333"/>
                </a:solidFill>
                <a:effectLst/>
                <a:latin typeface="inter-regular"/>
              </a:rPr>
              <a:t>The automatic conversion of primitive data type into its corresponding wrapper class is known as autoboxing.</a:t>
            </a:r>
          </a:p>
          <a:p>
            <a:r>
              <a:rPr lang="en-US" sz="2400" dirty="0">
                <a:solidFill>
                  <a:srgbClr val="333333"/>
                </a:solidFill>
                <a:latin typeface="inter-regular"/>
              </a:rPr>
              <a:t>F</a:t>
            </a:r>
            <a:r>
              <a:rPr lang="en-US" sz="2400" b="0" i="0" dirty="0">
                <a:solidFill>
                  <a:srgbClr val="333333"/>
                </a:solidFill>
                <a:effectLst/>
                <a:latin typeface="inter-regular"/>
              </a:rPr>
              <a:t>or example, byte to Byte, char to Character, int to Integer, long to Long, float to Float, </a:t>
            </a:r>
            <a:r>
              <a:rPr lang="en-US" sz="2400" b="0" i="0" dirty="0" err="1">
                <a:solidFill>
                  <a:srgbClr val="333333"/>
                </a:solidFill>
                <a:effectLst/>
                <a:latin typeface="inter-regular"/>
              </a:rPr>
              <a:t>boolean</a:t>
            </a:r>
            <a:r>
              <a:rPr lang="en-US" sz="2400" b="0" i="0" dirty="0">
                <a:solidFill>
                  <a:srgbClr val="333333"/>
                </a:solidFill>
                <a:effectLst/>
                <a:latin typeface="inter-regular"/>
              </a:rPr>
              <a:t> to Boolean, double to Double, and short to Short.</a:t>
            </a:r>
          </a:p>
          <a:p>
            <a:endParaRPr lang="en-US" sz="2400" dirty="0">
              <a:solidFill>
                <a:srgbClr val="333333"/>
              </a:solidFill>
              <a:latin typeface="inter-regular"/>
            </a:endParaRPr>
          </a:p>
          <a:p>
            <a:endParaRPr lang="en-US" sz="2400" b="0" i="0" dirty="0">
              <a:solidFill>
                <a:srgbClr val="333333"/>
              </a:solidFill>
              <a:effectLst/>
              <a:latin typeface="inter-regular"/>
            </a:endParaRPr>
          </a:p>
          <a:p>
            <a:pPr marL="0" indent="0">
              <a:buNone/>
            </a:pPr>
            <a:r>
              <a:rPr lang="en-US" sz="2000" dirty="0">
                <a:solidFill>
                  <a:srgbClr val="333333"/>
                </a:solidFill>
                <a:latin typeface="inter-regular"/>
              </a:rPr>
              <a:t>Output:</a:t>
            </a:r>
          </a:p>
          <a:p>
            <a:pPr marL="0" indent="0">
              <a:buNone/>
            </a:pPr>
            <a:r>
              <a:rPr lang="en-IN" sz="2000" dirty="0"/>
              <a:t>20 20 20</a:t>
            </a:r>
          </a:p>
        </p:txBody>
      </p:sp>
      <p:sp>
        <p:nvSpPr>
          <p:cNvPr id="5" name="Content Placeholder 4">
            <a:extLst>
              <a:ext uri="{FF2B5EF4-FFF2-40B4-BE49-F238E27FC236}">
                <a16:creationId xmlns:a16="http://schemas.microsoft.com/office/drawing/2014/main" id="{93EF065D-BA3A-4844-863D-4E714BA73513}"/>
              </a:ext>
            </a:extLst>
          </p:cNvPr>
          <p:cNvSpPr>
            <a:spLocks noGrp="1"/>
          </p:cNvSpPr>
          <p:nvPr>
            <p:ph sz="half" idx="2"/>
          </p:nvPr>
        </p:nvSpPr>
        <p:spPr>
          <a:xfrm>
            <a:off x="6172199" y="596348"/>
            <a:ext cx="5489713" cy="6109252"/>
          </a:xfrm>
        </p:spPr>
        <p:txBody>
          <a:bodyPr>
            <a:normAutofit lnSpcReduction="10000"/>
          </a:bodyPr>
          <a:lstStyle/>
          <a:p>
            <a:pPr marL="0" indent="0" algn="just">
              <a:buNone/>
            </a:pPr>
            <a:r>
              <a:rPr lang="en-US" sz="2200" b="1" i="0" dirty="0">
                <a:solidFill>
                  <a:srgbClr val="333333"/>
                </a:solidFill>
                <a:effectLst/>
                <a:latin typeface="inter-bold"/>
              </a:rPr>
              <a:t>Wrapper class Example: Primitive to Wrapper</a:t>
            </a:r>
            <a:endParaRPr lang="en-IN" sz="2200" b="1" i="0" dirty="0">
              <a:solidFill>
                <a:srgbClr val="006699"/>
              </a:solidFill>
              <a:effectLst/>
              <a:latin typeface="inter-regular"/>
            </a:endParaRPr>
          </a:p>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WrapperExample1{  </a:t>
            </a:r>
          </a:p>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marL="0" indent="0" algn="just">
              <a:buNone/>
            </a:pPr>
            <a:r>
              <a:rPr lang="en-IN" b="0" i="0" dirty="0">
                <a:solidFill>
                  <a:srgbClr val="008200"/>
                </a:solidFill>
                <a:effectLst/>
                <a:latin typeface="inter-regular"/>
              </a:rPr>
              <a:t>//Converting int into Integer</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int</a:t>
            </a:r>
            <a:r>
              <a:rPr lang="en-IN" b="0" i="0" dirty="0">
                <a:solidFill>
                  <a:srgbClr val="000000"/>
                </a:solidFill>
                <a:effectLst/>
                <a:latin typeface="inter-regular"/>
              </a:rPr>
              <a:t> a=</a:t>
            </a:r>
            <a:r>
              <a:rPr lang="en-IN" b="0" i="0" dirty="0">
                <a:solidFill>
                  <a:srgbClr val="C00000"/>
                </a:solidFill>
                <a:effectLst/>
                <a:latin typeface="inter-regular"/>
              </a:rPr>
              <a:t>20</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Integer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err="1">
                <a:solidFill>
                  <a:srgbClr val="000000"/>
                </a:solidFill>
                <a:effectLst/>
                <a:latin typeface="inter-regular"/>
              </a:rPr>
              <a:t>Integer.valueOf</a:t>
            </a:r>
            <a:r>
              <a:rPr lang="en-IN" b="0" i="0" dirty="0">
                <a:solidFill>
                  <a:srgbClr val="000000"/>
                </a:solidFill>
                <a:effectLst/>
                <a:latin typeface="inter-regular"/>
              </a:rPr>
              <a:t>(a);</a:t>
            </a:r>
            <a:r>
              <a:rPr lang="en-IN" b="0" i="0" dirty="0">
                <a:solidFill>
                  <a:srgbClr val="008200"/>
                </a:solidFill>
                <a:effectLst/>
                <a:latin typeface="inter-regular"/>
              </a:rPr>
              <a:t>//converting int into Integer explicitly</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Integer j=a;</a:t>
            </a:r>
            <a:r>
              <a:rPr lang="en-IN" b="0" i="0" dirty="0">
                <a:solidFill>
                  <a:srgbClr val="008200"/>
                </a:solidFill>
                <a:effectLst/>
                <a:latin typeface="inter-regular"/>
              </a:rPr>
              <a:t>//autoboxing, now compiler will write </a:t>
            </a:r>
            <a:r>
              <a:rPr lang="en-IN" b="0" i="0" dirty="0" err="1">
                <a:solidFill>
                  <a:srgbClr val="008200"/>
                </a:solidFill>
                <a:effectLst/>
                <a:latin typeface="inter-regular"/>
              </a:rPr>
              <a:t>Integer.valueOf</a:t>
            </a:r>
            <a:r>
              <a:rPr lang="en-IN" b="0" i="0" dirty="0">
                <a:solidFill>
                  <a:srgbClr val="008200"/>
                </a:solidFill>
                <a:effectLst/>
                <a:latin typeface="inter-regular"/>
              </a:rPr>
              <a:t>(a) internally</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System.out.println</a:t>
            </a:r>
            <a:r>
              <a:rPr lang="en-IN" b="0" i="0" dirty="0">
                <a:solidFill>
                  <a:srgbClr val="000000"/>
                </a:solidFill>
                <a:effectLst/>
                <a:latin typeface="inter-regular"/>
              </a:rPr>
              <a:t>(a+</a:t>
            </a:r>
            <a:r>
              <a:rPr lang="en-IN" b="0" i="0" dirty="0">
                <a:solidFill>
                  <a:srgbClr val="0000FF"/>
                </a:solidFill>
                <a:effectLst/>
                <a:latin typeface="inter-regular"/>
              </a:rPr>
              <a:t>" "</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+j);  </a:t>
            </a:r>
          </a:p>
          <a:p>
            <a:pPr marL="0" indent="0" algn="just">
              <a:buNone/>
            </a:pPr>
            <a:r>
              <a:rPr lang="en-IN"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298435893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13EDE-6FC4-4E92-BE12-CE80B1BA560B}"/>
              </a:ext>
            </a:extLst>
          </p:cNvPr>
          <p:cNvSpPr>
            <a:spLocks noGrp="1"/>
          </p:cNvSpPr>
          <p:nvPr>
            <p:ph type="title"/>
          </p:nvPr>
        </p:nvSpPr>
        <p:spPr/>
        <p:txBody>
          <a:bodyPr/>
          <a:lstStyle/>
          <a:p>
            <a:r>
              <a:rPr lang="en-IN" b="0" i="0" dirty="0">
                <a:solidFill>
                  <a:srgbClr val="610B38"/>
                </a:solidFill>
                <a:effectLst/>
                <a:latin typeface="erdana"/>
              </a:rPr>
              <a:t>Unboxing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880337D-E58D-410D-B3E0-01F0283D0865}"/>
              </a:ext>
            </a:extLst>
          </p:cNvPr>
          <p:cNvSpPr>
            <a:spLocks noGrp="1"/>
          </p:cNvSpPr>
          <p:nvPr>
            <p:ph sz="half" idx="1"/>
          </p:nvPr>
        </p:nvSpPr>
        <p:spPr/>
        <p:txBody>
          <a:bodyPr>
            <a:normAutofit/>
          </a:bodyPr>
          <a:lstStyle/>
          <a:p>
            <a:r>
              <a:rPr lang="en-US" b="0" i="0" dirty="0">
                <a:solidFill>
                  <a:srgbClr val="333333"/>
                </a:solidFill>
                <a:effectLst/>
                <a:latin typeface="inter-regular"/>
              </a:rPr>
              <a:t>The automatic conversion of wrapper type into its corresponding primitive type is known as unboxing. It is the reverse process of autoboxing.  </a:t>
            </a:r>
          </a:p>
          <a:p>
            <a:endParaRPr lang="en-US" b="0" i="0" dirty="0">
              <a:solidFill>
                <a:srgbClr val="333333"/>
              </a:solidFill>
              <a:effectLst/>
              <a:latin typeface="inter-regular"/>
            </a:endParaRPr>
          </a:p>
          <a:p>
            <a:pPr marL="0" indent="0">
              <a:buNone/>
            </a:pPr>
            <a:r>
              <a:rPr lang="en-IN" dirty="0"/>
              <a:t>Output:</a:t>
            </a:r>
          </a:p>
          <a:p>
            <a:pPr marL="0" indent="0">
              <a:buNone/>
            </a:pPr>
            <a:endParaRPr lang="en-IN" dirty="0"/>
          </a:p>
          <a:p>
            <a:pPr marL="0" indent="0">
              <a:buNone/>
            </a:pPr>
            <a:r>
              <a:rPr lang="en-IN" dirty="0"/>
              <a:t>3 3 3</a:t>
            </a:r>
          </a:p>
        </p:txBody>
      </p:sp>
      <p:sp>
        <p:nvSpPr>
          <p:cNvPr id="4" name="Content Placeholder 3">
            <a:extLst>
              <a:ext uri="{FF2B5EF4-FFF2-40B4-BE49-F238E27FC236}">
                <a16:creationId xmlns:a16="http://schemas.microsoft.com/office/drawing/2014/main" id="{E982EDC8-3C2C-4B1A-B1C0-BB3CA23157FA}"/>
              </a:ext>
            </a:extLst>
          </p:cNvPr>
          <p:cNvSpPr>
            <a:spLocks noGrp="1"/>
          </p:cNvSpPr>
          <p:nvPr>
            <p:ph sz="half" idx="2"/>
          </p:nvPr>
        </p:nvSpPr>
        <p:spPr>
          <a:xfrm>
            <a:off x="6172200" y="238539"/>
            <a:ext cx="5715000" cy="6520070"/>
          </a:xfrm>
        </p:spPr>
        <p:txBody>
          <a:bodyPr>
            <a:normAutofit/>
          </a:bodyPr>
          <a:lstStyle/>
          <a:p>
            <a:r>
              <a:rPr lang="en-US" sz="2400" b="1" i="0" dirty="0">
                <a:solidFill>
                  <a:srgbClr val="333333"/>
                </a:solidFill>
                <a:effectLst/>
                <a:latin typeface="inter-bold"/>
              </a:rPr>
              <a:t>Wrapper class Example: Wrapper to Primitive</a:t>
            </a:r>
          </a:p>
          <a:p>
            <a:pPr marL="0" indent="0" algn="just">
              <a:buNone/>
            </a:pPr>
            <a:r>
              <a:rPr lang="en-IN" sz="2400" b="1" i="0" dirty="0">
                <a:solidFill>
                  <a:srgbClr val="006699"/>
                </a:solidFill>
                <a:effectLst/>
                <a:latin typeface="inter-regular"/>
              </a:rPr>
              <a:t>public</a:t>
            </a:r>
            <a:r>
              <a:rPr lang="en-IN" sz="2400" b="0" i="0" dirty="0">
                <a:solidFill>
                  <a:srgbClr val="000000"/>
                </a:solidFill>
                <a:effectLst/>
                <a:latin typeface="inter-regular"/>
              </a:rPr>
              <a:t> </a:t>
            </a:r>
            <a:r>
              <a:rPr lang="en-IN" sz="2400" b="1" i="0" dirty="0">
                <a:solidFill>
                  <a:srgbClr val="006699"/>
                </a:solidFill>
                <a:effectLst/>
                <a:latin typeface="inter-regular"/>
              </a:rPr>
              <a:t>class</a:t>
            </a:r>
            <a:r>
              <a:rPr lang="en-IN" sz="2400" b="0" i="0" dirty="0">
                <a:solidFill>
                  <a:srgbClr val="000000"/>
                </a:solidFill>
                <a:effectLst/>
                <a:latin typeface="inter-regular"/>
              </a:rPr>
              <a:t> WrapperExample2{    </a:t>
            </a:r>
          </a:p>
          <a:p>
            <a:pPr marL="0" indent="0" algn="just">
              <a:buNone/>
            </a:pPr>
            <a:r>
              <a:rPr lang="en-IN" sz="2400" b="1" i="0" dirty="0">
                <a:solidFill>
                  <a:srgbClr val="006699"/>
                </a:solidFill>
                <a:effectLst/>
                <a:latin typeface="inter-regular"/>
              </a:rPr>
              <a:t>public</a:t>
            </a:r>
            <a:r>
              <a:rPr lang="en-IN" sz="2400" b="0" i="0" dirty="0">
                <a:solidFill>
                  <a:srgbClr val="000000"/>
                </a:solidFill>
                <a:effectLst/>
                <a:latin typeface="inter-regular"/>
              </a:rPr>
              <a:t> </a:t>
            </a:r>
            <a:r>
              <a:rPr lang="en-IN" sz="2400" b="1" i="0" dirty="0">
                <a:solidFill>
                  <a:srgbClr val="006699"/>
                </a:solidFill>
                <a:effectLst/>
                <a:latin typeface="inter-regular"/>
              </a:rPr>
              <a:t>static</a:t>
            </a:r>
            <a:r>
              <a:rPr lang="en-IN" sz="2400" b="0" i="0" dirty="0">
                <a:solidFill>
                  <a:srgbClr val="000000"/>
                </a:solidFill>
                <a:effectLst/>
                <a:latin typeface="inter-regular"/>
              </a:rPr>
              <a:t> </a:t>
            </a:r>
            <a:r>
              <a:rPr lang="en-IN" sz="2400" b="1" i="0" dirty="0">
                <a:solidFill>
                  <a:srgbClr val="006699"/>
                </a:solidFill>
                <a:effectLst/>
                <a:latin typeface="inter-regular"/>
              </a:rPr>
              <a:t>void</a:t>
            </a:r>
            <a:r>
              <a:rPr lang="en-IN" sz="2400" b="0" i="0" dirty="0">
                <a:solidFill>
                  <a:srgbClr val="000000"/>
                </a:solidFill>
                <a:effectLst/>
                <a:latin typeface="inter-regular"/>
              </a:rPr>
              <a:t> main(String </a:t>
            </a:r>
            <a:r>
              <a:rPr lang="en-IN" sz="2400" b="0" i="0" dirty="0" err="1">
                <a:solidFill>
                  <a:srgbClr val="000000"/>
                </a:solidFill>
                <a:effectLst/>
                <a:latin typeface="inter-regular"/>
              </a:rPr>
              <a:t>args</a:t>
            </a:r>
            <a:r>
              <a:rPr lang="en-IN" sz="2400" b="0" i="0" dirty="0">
                <a:solidFill>
                  <a:srgbClr val="000000"/>
                </a:solidFill>
                <a:effectLst/>
                <a:latin typeface="inter-regular"/>
              </a:rPr>
              <a:t>[]){    </a:t>
            </a:r>
          </a:p>
          <a:p>
            <a:pPr marL="0" indent="0" algn="just">
              <a:buNone/>
            </a:pPr>
            <a:r>
              <a:rPr lang="en-IN" sz="2400" b="0" i="0" dirty="0">
                <a:solidFill>
                  <a:srgbClr val="008200"/>
                </a:solidFill>
                <a:effectLst/>
                <a:latin typeface="inter-regular"/>
              </a:rPr>
              <a:t>//Converting Integer to int  </a:t>
            </a:r>
            <a:r>
              <a:rPr lang="en-IN" sz="2400" b="0" i="0" dirty="0">
                <a:solidFill>
                  <a:srgbClr val="000000"/>
                </a:solidFill>
                <a:effectLst/>
                <a:latin typeface="inter-regular"/>
              </a:rPr>
              <a:t>  </a:t>
            </a:r>
          </a:p>
          <a:p>
            <a:pPr marL="0" indent="0" algn="just">
              <a:buNone/>
            </a:pPr>
            <a:r>
              <a:rPr lang="en-IN" sz="2400" b="0" i="0" dirty="0">
                <a:solidFill>
                  <a:srgbClr val="000000"/>
                </a:solidFill>
                <a:effectLst/>
                <a:latin typeface="inter-regular"/>
              </a:rPr>
              <a:t>Integer a=</a:t>
            </a:r>
            <a:r>
              <a:rPr lang="en-IN" sz="2400" b="1" i="0" dirty="0">
                <a:solidFill>
                  <a:srgbClr val="006699"/>
                </a:solidFill>
                <a:effectLst/>
                <a:latin typeface="inter-regular"/>
              </a:rPr>
              <a:t>new</a:t>
            </a:r>
            <a:r>
              <a:rPr lang="en-IN" sz="2400" b="0" i="0" dirty="0">
                <a:solidFill>
                  <a:srgbClr val="000000"/>
                </a:solidFill>
                <a:effectLst/>
                <a:latin typeface="inter-regular"/>
              </a:rPr>
              <a:t> Integer(</a:t>
            </a:r>
            <a:r>
              <a:rPr lang="en-IN" sz="2400" b="0" i="0" dirty="0">
                <a:solidFill>
                  <a:srgbClr val="C00000"/>
                </a:solidFill>
                <a:effectLst/>
                <a:latin typeface="inter-regular"/>
              </a:rPr>
              <a:t>3</a:t>
            </a:r>
            <a:r>
              <a:rPr lang="en-IN" sz="2400" b="0" i="0" dirty="0">
                <a:solidFill>
                  <a:srgbClr val="000000"/>
                </a:solidFill>
                <a:effectLst/>
                <a:latin typeface="inter-regular"/>
              </a:rPr>
              <a:t>);    </a:t>
            </a:r>
          </a:p>
          <a:p>
            <a:pPr marL="0" indent="0" algn="just">
              <a:buNone/>
            </a:pPr>
            <a:r>
              <a:rPr lang="en-IN" sz="2400" b="1" i="0" dirty="0">
                <a:solidFill>
                  <a:srgbClr val="006699"/>
                </a:solidFill>
                <a:effectLst/>
                <a:latin typeface="inter-regular"/>
              </a:rPr>
              <a:t>int</a:t>
            </a:r>
            <a:r>
              <a:rPr lang="en-IN" sz="2400" b="0" i="0" dirty="0">
                <a:solidFill>
                  <a:srgbClr val="000000"/>
                </a:solidFill>
                <a:effectLst/>
                <a:latin typeface="inter-regular"/>
              </a:rPr>
              <a:t> </a:t>
            </a:r>
            <a:r>
              <a:rPr lang="en-IN" sz="2400" b="0" i="0" dirty="0" err="1">
                <a:solidFill>
                  <a:srgbClr val="000000"/>
                </a:solidFill>
                <a:effectLst/>
                <a:latin typeface="inter-regular"/>
              </a:rPr>
              <a:t>i</a:t>
            </a:r>
            <a:r>
              <a:rPr lang="en-IN" sz="2400" b="0" i="0" dirty="0">
                <a:solidFill>
                  <a:srgbClr val="000000"/>
                </a:solidFill>
                <a:effectLst/>
                <a:latin typeface="inter-regular"/>
              </a:rPr>
              <a:t>=</a:t>
            </a:r>
            <a:r>
              <a:rPr lang="en-IN" sz="2400" b="0" i="0" dirty="0" err="1">
                <a:solidFill>
                  <a:srgbClr val="000000"/>
                </a:solidFill>
                <a:effectLst/>
                <a:latin typeface="inter-regular"/>
              </a:rPr>
              <a:t>a.intValue</a:t>
            </a:r>
            <a:r>
              <a:rPr lang="en-IN" sz="2400" b="0" i="0" dirty="0">
                <a:solidFill>
                  <a:srgbClr val="000000"/>
                </a:solidFill>
                <a:effectLst/>
                <a:latin typeface="inter-regular"/>
              </a:rPr>
              <a:t>();</a:t>
            </a:r>
            <a:r>
              <a:rPr lang="en-IN" sz="2400" b="0" i="0" dirty="0">
                <a:solidFill>
                  <a:srgbClr val="008200"/>
                </a:solidFill>
                <a:effectLst/>
                <a:latin typeface="inter-regular"/>
              </a:rPr>
              <a:t>//converting Integer to int explicitly</a:t>
            </a:r>
            <a:r>
              <a:rPr lang="en-IN" sz="2400" b="0" i="0" dirty="0">
                <a:solidFill>
                  <a:srgbClr val="000000"/>
                </a:solidFill>
                <a:effectLst/>
                <a:latin typeface="inter-regular"/>
              </a:rPr>
              <a:t>  </a:t>
            </a:r>
          </a:p>
          <a:p>
            <a:pPr marL="0" indent="0" algn="just">
              <a:buNone/>
            </a:pPr>
            <a:r>
              <a:rPr lang="en-IN" sz="2400" b="1" i="0" dirty="0">
                <a:solidFill>
                  <a:srgbClr val="006699"/>
                </a:solidFill>
                <a:effectLst/>
                <a:latin typeface="inter-regular"/>
              </a:rPr>
              <a:t>int</a:t>
            </a:r>
            <a:r>
              <a:rPr lang="en-IN" sz="2400" b="0" i="0" dirty="0">
                <a:solidFill>
                  <a:srgbClr val="000000"/>
                </a:solidFill>
                <a:effectLst/>
                <a:latin typeface="inter-regular"/>
              </a:rPr>
              <a:t> j=a;</a:t>
            </a:r>
            <a:r>
              <a:rPr lang="en-IN" sz="2400" b="0" i="0" dirty="0">
                <a:solidFill>
                  <a:srgbClr val="008200"/>
                </a:solidFill>
                <a:effectLst/>
                <a:latin typeface="inter-regular"/>
              </a:rPr>
              <a:t>//unboxing, now compiler will write </a:t>
            </a:r>
            <a:r>
              <a:rPr lang="en-IN" sz="2400" b="0" i="0" dirty="0" err="1">
                <a:solidFill>
                  <a:srgbClr val="008200"/>
                </a:solidFill>
                <a:effectLst/>
                <a:latin typeface="inter-regular"/>
              </a:rPr>
              <a:t>a.intValue</a:t>
            </a:r>
            <a:r>
              <a:rPr lang="en-IN" sz="2400" b="0" i="0" dirty="0">
                <a:solidFill>
                  <a:srgbClr val="008200"/>
                </a:solidFill>
                <a:effectLst/>
                <a:latin typeface="inter-regular"/>
              </a:rPr>
              <a:t>() internally  </a:t>
            </a:r>
            <a:r>
              <a:rPr lang="en-IN" sz="2400" b="0" i="0" dirty="0">
                <a:solidFill>
                  <a:srgbClr val="000000"/>
                </a:solidFill>
                <a:effectLst/>
                <a:latin typeface="inter-regular"/>
              </a:rPr>
              <a:t>  </a:t>
            </a:r>
          </a:p>
          <a:p>
            <a:pPr marL="0" indent="0" algn="just">
              <a:buNone/>
            </a:pPr>
            <a:r>
              <a:rPr lang="en-IN" sz="2400" b="0" i="0" dirty="0">
                <a:solidFill>
                  <a:srgbClr val="000000"/>
                </a:solidFill>
                <a:effectLst/>
                <a:latin typeface="inter-regular"/>
              </a:rPr>
              <a:t>    </a:t>
            </a:r>
          </a:p>
          <a:p>
            <a:pPr marL="0" indent="0" algn="just">
              <a:buNone/>
            </a:pPr>
            <a:r>
              <a:rPr lang="en-IN" sz="2400" b="0" i="0" dirty="0" err="1">
                <a:solidFill>
                  <a:srgbClr val="000000"/>
                </a:solidFill>
                <a:effectLst/>
                <a:latin typeface="inter-regular"/>
              </a:rPr>
              <a:t>System.out.println</a:t>
            </a:r>
            <a:r>
              <a:rPr lang="en-IN" sz="2400" b="0" i="0" dirty="0">
                <a:solidFill>
                  <a:srgbClr val="000000"/>
                </a:solidFill>
                <a:effectLst/>
                <a:latin typeface="inter-regular"/>
              </a:rPr>
              <a:t>(a+</a:t>
            </a:r>
            <a:r>
              <a:rPr lang="en-IN" sz="2400" b="0" i="0" dirty="0">
                <a:solidFill>
                  <a:srgbClr val="0000FF"/>
                </a:solidFill>
                <a:effectLst/>
                <a:latin typeface="inter-regular"/>
              </a:rPr>
              <a:t>" "</a:t>
            </a:r>
            <a:r>
              <a:rPr lang="en-IN" sz="2400" b="0" i="0" dirty="0">
                <a:solidFill>
                  <a:srgbClr val="000000"/>
                </a:solidFill>
                <a:effectLst/>
                <a:latin typeface="inter-regular"/>
              </a:rPr>
              <a:t>+</a:t>
            </a:r>
            <a:r>
              <a:rPr lang="en-IN" sz="2400" b="0" i="0" dirty="0" err="1">
                <a:solidFill>
                  <a:srgbClr val="000000"/>
                </a:solidFill>
                <a:effectLst/>
                <a:latin typeface="inter-regular"/>
              </a:rPr>
              <a:t>i</a:t>
            </a:r>
            <a:r>
              <a:rPr lang="en-IN" sz="2400" b="0" i="0" dirty="0">
                <a:solidFill>
                  <a:srgbClr val="000000"/>
                </a:solidFill>
                <a:effectLst/>
                <a:latin typeface="inter-regular"/>
              </a:rPr>
              <a:t>+</a:t>
            </a:r>
            <a:r>
              <a:rPr lang="en-IN" sz="2400" b="0" i="0" dirty="0">
                <a:solidFill>
                  <a:srgbClr val="0000FF"/>
                </a:solidFill>
                <a:effectLst/>
                <a:latin typeface="inter-regular"/>
              </a:rPr>
              <a:t>" "</a:t>
            </a:r>
            <a:r>
              <a:rPr lang="en-IN" sz="2400" b="0" i="0" dirty="0">
                <a:solidFill>
                  <a:srgbClr val="000000"/>
                </a:solidFill>
                <a:effectLst/>
                <a:latin typeface="inter-regular"/>
              </a:rPr>
              <a:t>+j);    </a:t>
            </a:r>
          </a:p>
          <a:p>
            <a:pPr marL="0" indent="0" algn="just">
              <a:buNone/>
            </a:pPr>
            <a:r>
              <a:rPr lang="en-IN" sz="2400" b="0" i="0" dirty="0">
                <a:solidFill>
                  <a:srgbClr val="000000"/>
                </a:solidFill>
                <a:effectLst/>
                <a:latin typeface="inter-regular"/>
              </a:rPr>
              <a:t>}}  </a:t>
            </a:r>
          </a:p>
          <a:p>
            <a:endParaRPr lang="en-IN" sz="2400" dirty="0"/>
          </a:p>
        </p:txBody>
      </p:sp>
    </p:spTree>
    <p:extLst>
      <p:ext uri="{BB962C8B-B14F-4D97-AF65-F5344CB8AC3E}">
        <p14:creationId xmlns:p14="http://schemas.microsoft.com/office/powerpoint/2010/main" val="144579494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4319CA-F6F9-4B97-8893-60DFA621040C}"/>
              </a:ext>
            </a:extLst>
          </p:cNvPr>
          <p:cNvSpPr>
            <a:spLocks noGrp="1"/>
          </p:cNvSpPr>
          <p:nvPr>
            <p:ph type="title"/>
          </p:nvPr>
        </p:nvSpPr>
        <p:spPr>
          <a:xfrm>
            <a:off x="838200" y="365126"/>
            <a:ext cx="10515600" cy="1119118"/>
          </a:xfrm>
        </p:spPr>
        <p:txBody>
          <a:bodyPr/>
          <a:lstStyle/>
          <a:p>
            <a:r>
              <a:rPr lang="en-IN" dirty="0"/>
              <a:t>Class Fundamentals</a:t>
            </a:r>
          </a:p>
        </p:txBody>
      </p:sp>
      <p:sp>
        <p:nvSpPr>
          <p:cNvPr id="6" name="Content Placeholder 5">
            <a:extLst>
              <a:ext uri="{FF2B5EF4-FFF2-40B4-BE49-F238E27FC236}">
                <a16:creationId xmlns:a16="http://schemas.microsoft.com/office/drawing/2014/main" id="{A83D63A1-FE87-41F6-ACD7-2DAF6093414F}"/>
              </a:ext>
            </a:extLst>
          </p:cNvPr>
          <p:cNvSpPr>
            <a:spLocks noGrp="1"/>
          </p:cNvSpPr>
          <p:nvPr>
            <p:ph idx="1"/>
          </p:nvPr>
        </p:nvSpPr>
        <p:spPr>
          <a:xfrm>
            <a:off x="838200" y="1484244"/>
            <a:ext cx="10515600" cy="4692719"/>
          </a:xfrm>
        </p:spPr>
        <p:txBody>
          <a:bodyPr>
            <a:normAutofit/>
          </a:bodyPr>
          <a:lstStyle/>
          <a:p>
            <a:pPr marL="342900" indent="-342900" algn="l">
              <a:buFont typeface="+mj-lt"/>
              <a:buAutoNum type="arabicPeriod"/>
            </a:pPr>
            <a:r>
              <a:rPr lang="en-US" sz="2000" b="0" i="0" u="none" strike="noStrike" baseline="0" dirty="0"/>
              <a:t>Perhaps the most important thing to understand about a class is that it defines a new data type.</a:t>
            </a:r>
          </a:p>
          <a:p>
            <a:pPr marL="342900" indent="-342900" algn="l">
              <a:buFont typeface="+mj-lt"/>
              <a:buAutoNum type="arabicPeriod"/>
            </a:pPr>
            <a:r>
              <a:rPr lang="en-US" sz="2000" b="0" i="0" u="none" strike="noStrike" baseline="0" dirty="0"/>
              <a:t> Once defined, this new type can be used to create objects of that type. </a:t>
            </a:r>
          </a:p>
          <a:p>
            <a:pPr marL="342900" indent="-342900" algn="l">
              <a:buFont typeface="+mj-lt"/>
              <a:buAutoNum type="arabicPeriod"/>
            </a:pPr>
            <a:r>
              <a:rPr lang="en-US" sz="2000" b="0" i="0" u="none" strike="noStrike" baseline="0" dirty="0"/>
              <a:t>Thus, a class is a </a:t>
            </a:r>
            <a:r>
              <a:rPr lang="en-US" sz="2000" b="0" i="1" u="none" strike="noStrike" baseline="0" dirty="0"/>
              <a:t>template </a:t>
            </a:r>
            <a:r>
              <a:rPr lang="en-US" sz="2000" b="0" i="0" u="none" strike="noStrike" baseline="0" dirty="0"/>
              <a:t>for an object, and an object is an </a:t>
            </a:r>
            <a:r>
              <a:rPr lang="en-US" sz="2000" b="0" i="1" u="none" strike="noStrike" baseline="0" dirty="0"/>
              <a:t>instance </a:t>
            </a:r>
            <a:r>
              <a:rPr lang="en-US" sz="2000" b="0" i="0" u="none" strike="noStrike" baseline="0" dirty="0"/>
              <a:t>of a class. Because an object is an instance of a class, you will often see the two words </a:t>
            </a:r>
            <a:r>
              <a:rPr lang="en-US" sz="2000" b="0" i="1" u="none" strike="noStrike" baseline="0" dirty="0"/>
              <a:t>object </a:t>
            </a:r>
            <a:r>
              <a:rPr lang="en-US" sz="2000" b="0" i="0" u="none" strike="noStrike" baseline="0" dirty="0"/>
              <a:t>and </a:t>
            </a:r>
            <a:r>
              <a:rPr lang="en-US" sz="2000" b="0" i="1" u="none" strike="noStrike" baseline="0" dirty="0"/>
              <a:t>instance </a:t>
            </a:r>
            <a:r>
              <a:rPr lang="en-US" sz="2000" b="0" i="0" u="none" strike="noStrike" baseline="0" dirty="0"/>
              <a:t>used interchangeably When you define a class, you declare its exact form and nature. </a:t>
            </a:r>
          </a:p>
          <a:p>
            <a:pPr marL="342900" indent="-342900" algn="l">
              <a:buFont typeface="+mj-lt"/>
              <a:buAutoNum type="arabicPeriod"/>
            </a:pPr>
            <a:r>
              <a:rPr lang="en-US" sz="2000" b="0" i="0" u="none" strike="noStrike" baseline="0" dirty="0"/>
              <a:t>You do this by specifying the data that it contains and the code that operates on that data. </a:t>
            </a:r>
          </a:p>
          <a:p>
            <a:pPr marL="342900" indent="-342900" algn="l">
              <a:buFont typeface="+mj-lt"/>
              <a:buAutoNum type="arabicPeriod"/>
            </a:pPr>
            <a:r>
              <a:rPr lang="en-US" sz="2000" b="0" i="0" u="none" strike="noStrike" baseline="0" dirty="0"/>
              <a:t>While very simple classes may contain only code or only data, most real-world classes contain both. As you will see, a </a:t>
            </a:r>
            <a:r>
              <a:rPr lang="en-US" sz="2000" b="0" i="0" u="none" strike="noStrike" baseline="0" dirty="0" err="1"/>
              <a:t>class’</a:t>
            </a:r>
            <a:r>
              <a:rPr lang="en-US" sz="2000" b="0" i="0" u="none" strike="noStrike" baseline="0" dirty="0"/>
              <a:t> code defines the interface to its data.</a:t>
            </a:r>
            <a:endParaRPr lang="en-IN" sz="3200" dirty="0"/>
          </a:p>
        </p:txBody>
      </p:sp>
    </p:spTree>
    <p:extLst>
      <p:ext uri="{BB962C8B-B14F-4D97-AF65-F5344CB8AC3E}">
        <p14:creationId xmlns:p14="http://schemas.microsoft.com/office/powerpoint/2010/main" val="1185109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5399</TotalTime>
  <Words>18550</Words>
  <Application>Microsoft Office PowerPoint</Application>
  <PresentationFormat>Widescreen</PresentationFormat>
  <Paragraphs>1983</Paragraphs>
  <Slides>138</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138</vt:i4>
      </vt:variant>
    </vt:vector>
  </HeadingPairs>
  <TitlesOfParts>
    <vt:vector size="154" baseType="lpstr">
      <vt:lpstr>Arial</vt:lpstr>
      <vt:lpstr>Calibri</vt:lpstr>
      <vt:lpstr>Calibri </vt:lpstr>
      <vt:lpstr>Calibri Light</vt:lpstr>
      <vt:lpstr>Courier</vt:lpstr>
      <vt:lpstr>erdana</vt:lpstr>
      <vt:lpstr>euclid_circular_a</vt:lpstr>
      <vt:lpstr>FranklinGothic-DemiCnd</vt:lpstr>
      <vt:lpstr>inter-bold</vt:lpstr>
      <vt:lpstr>inter-regular</vt:lpstr>
      <vt:lpstr>Palatino-Bold</vt:lpstr>
      <vt:lpstr>Palatino-Italic</vt:lpstr>
      <vt:lpstr>Palatino-Roman</vt:lpstr>
      <vt:lpstr>tahoma</vt:lpstr>
      <vt:lpstr>times new roman</vt:lpstr>
      <vt:lpstr>Office Theme</vt:lpstr>
      <vt:lpstr>Introduction: Feature of Java, Java Virtual Machine, Byte Code, JDK, JRE, Comments, Java coding convention</vt:lpstr>
      <vt:lpstr>What is Java?</vt:lpstr>
      <vt:lpstr>Application </vt:lpstr>
      <vt:lpstr>Java </vt:lpstr>
      <vt:lpstr>PowerPoint Presentation</vt:lpstr>
      <vt:lpstr>PowerPoint Presentation</vt:lpstr>
      <vt:lpstr>PowerPoint Presentation</vt:lpstr>
      <vt:lpstr>PowerPoint Presentation</vt:lpstr>
      <vt:lpstr>Features of Java </vt:lpstr>
      <vt:lpstr>Simple </vt:lpstr>
      <vt:lpstr>Object-oriented</vt:lpstr>
      <vt:lpstr>Platform Independent</vt:lpstr>
      <vt:lpstr>Secured</vt:lpstr>
      <vt:lpstr>Robust </vt:lpstr>
      <vt:lpstr>Architecture-neutral</vt:lpstr>
      <vt:lpstr>PowerPoint Presentation</vt:lpstr>
      <vt:lpstr>PowerPoint Presentation</vt:lpstr>
      <vt:lpstr>Java Arrays </vt:lpstr>
      <vt:lpstr>PowerPoint Presentation</vt:lpstr>
      <vt:lpstr>PowerPoint Presentation</vt:lpstr>
      <vt:lpstr>PowerPoint Presentation</vt:lpstr>
      <vt:lpstr>Example of Java Array we are going to declare, instantiate, initialize and traverse an array</vt:lpstr>
      <vt:lpstr>Declaration, Instantiation and Initialization of Java Array We can declare, instantiate and initialize the java array together by:</vt:lpstr>
      <vt:lpstr>For-each Loop for Java Array</vt:lpstr>
      <vt:lpstr>Passing Array to a Method in Java</vt:lpstr>
      <vt:lpstr>PowerPoint Presentation</vt:lpstr>
      <vt:lpstr>Multidimensional Array in Java In such case, data is stored in row and column-based index (also known as matrix form). Syntax to Declare Multidimensional Array in Java </vt:lpstr>
      <vt:lpstr>Example of Multidimensional Java Array. declare, instantiate, initialize and print the 2Dimensional array.</vt:lpstr>
      <vt:lpstr>Addition of 2 Matrices in Java </vt:lpstr>
      <vt:lpstr>multiply two matrices of 3 rows and 3 columns</vt:lpstr>
      <vt:lpstr>Java String In Java, string is basically an object that represents sequence of char values. An array of characters works same as Java string. For example:</vt:lpstr>
      <vt:lpstr>CharSequence Interface </vt:lpstr>
      <vt:lpstr>What is String in Java? </vt:lpstr>
      <vt:lpstr>PowerPoint Presentation</vt:lpstr>
      <vt:lpstr>PowerPoint Presentation</vt:lpstr>
      <vt:lpstr>Java String Example StringExample.java </vt:lpstr>
      <vt:lpstr>Java String class methods The java.lang.String class provides many useful methods to perform operations on sequence of char values. </vt:lpstr>
      <vt:lpstr>String Handling</vt:lpstr>
      <vt:lpstr>Immutable String in Java </vt:lpstr>
      <vt:lpstr>Now it can be understood by the diagram given below. Here Sachin is not changed but a new object is created with Sachin Tendulkar. That is why String is known as immutable.</vt:lpstr>
      <vt:lpstr>PowerPoint Presentation</vt:lpstr>
      <vt:lpstr>Why String objects are immutable in Java?</vt:lpstr>
      <vt:lpstr>Java String compare </vt:lpstr>
      <vt:lpstr>In the above code, two strings are compared using equals() method of String class. And the result is printed as boolean values, true or false.</vt:lpstr>
      <vt:lpstr>2) By Using == operator</vt:lpstr>
      <vt:lpstr>PowerPoint Presentation</vt:lpstr>
      <vt:lpstr>Teststringcomparison4.java</vt:lpstr>
      <vt:lpstr>String Concatenation in Java </vt:lpstr>
      <vt:lpstr>The Java compiler transforms above code to this: String s=(new StringBuilder()).append("Sachin").append(" Tendulkar).toString();   </vt:lpstr>
      <vt:lpstr>PowerPoint Presentation</vt:lpstr>
      <vt:lpstr>There are some other possible ways to concatenate Strings in Java, 1. String concatenation using StringBuilder class </vt:lpstr>
      <vt:lpstr>2. String concatenation using format() method </vt:lpstr>
      <vt:lpstr>Substring in Java </vt:lpstr>
      <vt:lpstr>Using String.split() method: </vt:lpstr>
      <vt:lpstr>Java String Class Methods The java.lang.String class provides a lot of built-in methods that are used to manipulate string in Java.</vt:lpstr>
      <vt:lpstr>PowerPoint Presentation</vt:lpstr>
      <vt:lpstr>Java String startsWith() and endsWith() method The method startsWith() checks whether the String starts with the letters passed as arguments and endsWith() method checks whether the String ends with the letters passed as arguments.</vt:lpstr>
      <vt:lpstr>Java String charAt() Method The String class charAt() method returns a character at specified index.</vt:lpstr>
      <vt:lpstr>Java String length() Method The String class length() method returns length of the specified String. </vt:lpstr>
      <vt:lpstr>Java StringBuffer Class </vt:lpstr>
      <vt:lpstr>PowerPoint Presentation</vt:lpstr>
      <vt:lpstr>PowerPoint Presentation</vt:lpstr>
      <vt:lpstr>What is a mutable String? </vt:lpstr>
      <vt:lpstr>2) StringBuffer insert() Method The insert() method inserts the given String with this string at the given position. </vt:lpstr>
      <vt:lpstr>3) StringBuffer replace() Method The replace() method replaces the given String from the specified beginIndex and endIndex. </vt:lpstr>
      <vt:lpstr>StringBuffer reverse() Method The reverse() method of the StringBuilder class reverses the current String. </vt:lpstr>
      <vt:lpstr>Java StringBuilder Class  Java StringBuilder class is used to create mutable (modifiable) String. The Java StringBuilder class is same as StringBuffer class except that it is non-synchronized. It is available since JDK 1.5</vt:lpstr>
      <vt:lpstr>Important methods of StringBuilder class</vt:lpstr>
      <vt:lpstr>PowerPoint Presentation</vt:lpstr>
      <vt:lpstr>StringBuilder append() method The StringBuilder append() method concatenates the given argument with this String. </vt:lpstr>
      <vt:lpstr>StringBuilder insert() method </vt:lpstr>
      <vt:lpstr>StringBuilder replace() method </vt:lpstr>
      <vt:lpstr>Difference between String and StringBuffer </vt:lpstr>
      <vt:lpstr>Difference between StringBuffer and StringBuilder </vt:lpstr>
      <vt:lpstr>Type Conversion and Casting</vt:lpstr>
      <vt:lpstr>PowerPoint Presentation</vt:lpstr>
      <vt:lpstr>PowerPoint Presentation</vt:lpstr>
      <vt:lpstr>PowerPoint Presentation</vt:lpstr>
      <vt:lpstr>Type conversions that require casts</vt:lpstr>
      <vt:lpstr>Automatic Type Promotion in Expressions</vt:lpstr>
      <vt:lpstr>Operators:  Java provides a rich operator environment. Most of its operators can be divided into the following four groups: arithmetic, bitwise, relational, and logical.  Arithmetic Operators :Arithmetic operators are used in mathematical expressions in the same way that they are used in algebra. </vt:lpstr>
      <vt:lpstr>The Basic Arithmetic Operators</vt:lpstr>
      <vt:lpstr>PowerPoint Presentation</vt:lpstr>
      <vt:lpstr>The Bitwise Operators:  Java defines several bitwise operators that can be applied to the integer types, long, int, short, char, and byte.</vt:lpstr>
      <vt:lpstr>The Bitwise Logical Operators: The bitwise logical operators are &amp;, |, ^, and ~.</vt:lpstr>
      <vt:lpstr>PowerPoint Presentation</vt:lpstr>
      <vt:lpstr>PowerPoint Presentation</vt:lpstr>
      <vt:lpstr>Relational Operators: The relational operators determine the relationship that one operand has to the other.</vt:lpstr>
      <vt:lpstr>Boolean Logical Operators: The Boolean logical operators shown here operate only on boolean operands</vt:lpstr>
      <vt:lpstr>In Java logical operators, if the evaluation of a logical expression exits in between before complete evaluation, then it is known as Short-circuit. </vt:lpstr>
      <vt:lpstr>PowerPoint Presentation</vt:lpstr>
      <vt:lpstr>PowerPoint Presentation</vt:lpstr>
      <vt:lpstr>PowerPoint Presentation</vt:lpstr>
      <vt:lpstr>Wrapper classes in Java </vt:lpstr>
      <vt:lpstr>Use of Wrapper classes in Java: Java is an object-oriented programming language, so we need to deal with objects many times like in Collections, Serialization, Synchronization, etc. </vt:lpstr>
      <vt:lpstr>The eight classes of the java.lang package are known as wrapper classes in Java. </vt:lpstr>
      <vt:lpstr>Autoboxing </vt:lpstr>
      <vt:lpstr>Unboxing </vt:lpstr>
      <vt:lpstr>Class Fundamentals</vt:lpstr>
      <vt:lpstr>PowerPoint Presentation</vt:lpstr>
      <vt:lpstr>PowerPoint Presentation</vt:lpstr>
      <vt:lpstr>PowerPoint Presentation</vt:lpstr>
      <vt:lpstr>PowerPoint Presentation</vt:lpstr>
      <vt:lpstr>PowerPoint Presentation</vt:lpstr>
      <vt:lpstr>Declaring Objects</vt:lpstr>
      <vt:lpstr>PowerPoint Presentation</vt:lpstr>
      <vt:lpstr>Assigning Object Reference Variables</vt:lpstr>
      <vt:lpstr>PowerPoint Presentation</vt:lpstr>
      <vt:lpstr>Introducing Methods: classes usually consist of two things: instance variables and methods</vt:lpstr>
      <vt:lpstr>Returning a Value</vt:lpstr>
      <vt:lpstr>Adding a Method That Takes Parameters</vt:lpstr>
      <vt:lpstr>Constructors</vt:lpstr>
      <vt:lpstr>PowerPoint Presentation</vt:lpstr>
      <vt:lpstr>Parameterized Constructors</vt:lpstr>
      <vt:lpstr>The this Keyword</vt:lpstr>
      <vt:lpstr>Instance Variable Hiding</vt:lpstr>
      <vt:lpstr>Garbage Collection</vt:lpstr>
      <vt:lpstr>The finalize( ) Method</vt:lpstr>
      <vt:lpstr>A Stack Class: one of the archetypal examples of encapsulation: the stack. A stack stores data using first-in, last-out ordering. That is, a stack is like a stack of plates on a table—the first plate put down on the table is the last plate to be used. Stacks are controlled through two operations traditionally called push and pop. To put an item on top of the stack, you will use push. To take an item off the stack, you will use pop.</vt:lpstr>
      <vt:lpstr>PowerPoint Presentation</vt:lpstr>
      <vt:lpstr>Overloading Methods</vt:lpstr>
      <vt:lpstr>PowerPoint Presentation</vt:lpstr>
      <vt:lpstr>Overloading Constructors: overloading normal methods, you can also overload constructor methods</vt:lpstr>
      <vt:lpstr>Using Objects as Parameters: So far, we have only been using simple types as parameters to methods. However, it is both correct and common to pass objects to methods. For example, consider the following short program:</vt:lpstr>
      <vt:lpstr>PowerPoint Presentation</vt:lpstr>
      <vt:lpstr>Introducing Access Control</vt:lpstr>
      <vt:lpstr>PowerPoint Presentation</vt:lpstr>
      <vt:lpstr>Understanding static</vt:lpstr>
      <vt:lpstr>PowerPoint Presentation</vt:lpstr>
      <vt:lpstr>PowerPoint Presentation</vt:lpstr>
      <vt:lpstr>Introducing final</vt:lpstr>
      <vt:lpstr>Nested and Inner Classes</vt:lpstr>
      <vt:lpstr>The class named Outer has one instance variable named outer_x, one instance method named test( ), and defines one inner class called Inner.</vt:lpstr>
      <vt:lpstr>PowerPoint Presentation</vt:lpstr>
      <vt:lpstr>PowerPoint Presentation</vt:lpstr>
      <vt:lpstr>PowerPoint Presentation</vt:lpstr>
      <vt:lpstr>Java Singleton Class: Singleton Design Pattern in Java. Singleton is a design pattern that ensures that a class can only have one object.</vt:lpstr>
      <vt:lpstr>Use of Singleton in Java: Singletons can be used while working with databases. They can be used to create a connection pool to access the database while reusing the same connection for all the clients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Ashwinikumar Jha</dc:creator>
  <cp:lastModifiedBy>Rishabh Patel</cp:lastModifiedBy>
  <cp:revision>169</cp:revision>
  <dcterms:created xsi:type="dcterms:W3CDTF">2022-02-07T06:33:04Z</dcterms:created>
  <dcterms:modified xsi:type="dcterms:W3CDTF">2022-08-27T03:36:33Z</dcterms:modified>
</cp:coreProperties>
</file>