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3" r:id="rId3"/>
    <p:sldId id="394"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423" r:id="rId33"/>
    <p:sldId id="424" r:id="rId34"/>
    <p:sldId id="425" r:id="rId35"/>
    <p:sldId id="426" r:id="rId36"/>
    <p:sldId id="427" r:id="rId37"/>
    <p:sldId id="428" r:id="rId38"/>
    <p:sldId id="429" r:id="rId39"/>
    <p:sldId id="430" r:id="rId40"/>
    <p:sldId id="431" r:id="rId41"/>
    <p:sldId id="432" r:id="rId42"/>
    <p:sldId id="433" r:id="rId43"/>
    <p:sldId id="43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D09D-DDAD-43AA-AC88-BC758EF24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F6D66D-5957-429B-A913-9EB69CA9B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BF3745-CFAF-4FE0-ACAB-6A83C3E185AD}"/>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5" name="Footer Placeholder 4">
            <a:extLst>
              <a:ext uri="{FF2B5EF4-FFF2-40B4-BE49-F238E27FC236}">
                <a16:creationId xmlns:a16="http://schemas.microsoft.com/office/drawing/2014/main" id="{E4B25C05-FEC9-4EA0-ACBB-D77779BE9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669BA-C147-4AED-B79D-8BC3239B95E7}"/>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122808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B2ED-EC1B-4FB2-AA32-5C5B1AEC24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2A0D4C-343A-4A14-AB2A-C42897063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FB26A-C35D-40E1-B1E0-923FF4992617}"/>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5" name="Footer Placeholder 4">
            <a:extLst>
              <a:ext uri="{FF2B5EF4-FFF2-40B4-BE49-F238E27FC236}">
                <a16:creationId xmlns:a16="http://schemas.microsoft.com/office/drawing/2014/main" id="{AEF6E420-D931-4967-8418-16B3E9AECF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AC161-1A87-4393-8345-C1BDC0DF7CDD}"/>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20420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C0E49-E03F-40FC-8F2C-4966152259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989548-51FD-49A5-97BC-11567029DF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15095B-7468-4137-957D-D1257FA48144}"/>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5" name="Footer Placeholder 4">
            <a:extLst>
              <a:ext uri="{FF2B5EF4-FFF2-40B4-BE49-F238E27FC236}">
                <a16:creationId xmlns:a16="http://schemas.microsoft.com/office/drawing/2014/main" id="{5385C11F-F9D1-4A51-AA82-655BD5824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1C359E-738F-4F77-A2E8-E11322471CB3}"/>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40750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7C85-CF15-4973-9C51-9E50D9952A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DB311D-B318-4443-9302-137D09B7B7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96AA2-9F8E-4C45-B9E7-4D8A53C28E3A}"/>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5" name="Footer Placeholder 4">
            <a:extLst>
              <a:ext uri="{FF2B5EF4-FFF2-40B4-BE49-F238E27FC236}">
                <a16:creationId xmlns:a16="http://schemas.microsoft.com/office/drawing/2014/main" id="{81400905-2A1D-49FC-890D-F971537AF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98931-18B5-40CE-8519-C9228E3A8BB8}"/>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4239798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30D8-E180-405A-BF1B-5D04B087B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BBFFB7-B777-4280-B810-15799D1C9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20F74-D098-4846-BC79-9D2FA3B5B788}"/>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5" name="Footer Placeholder 4">
            <a:extLst>
              <a:ext uri="{FF2B5EF4-FFF2-40B4-BE49-F238E27FC236}">
                <a16:creationId xmlns:a16="http://schemas.microsoft.com/office/drawing/2014/main" id="{1ED3A258-50DD-4B58-BF95-64954F90A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A66C5-BEEC-443E-9F6A-74B3DE4B3293}"/>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340590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4449-D02B-4708-91FF-06AF02CCBF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5A7687-87C4-4C57-845D-EE91A7D3A8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A40890-5C58-4413-AEA6-1087D34B5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D7B913-12B0-42F1-A2DD-0E8F9EFB32B0}"/>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6" name="Footer Placeholder 5">
            <a:extLst>
              <a:ext uri="{FF2B5EF4-FFF2-40B4-BE49-F238E27FC236}">
                <a16:creationId xmlns:a16="http://schemas.microsoft.com/office/drawing/2014/main" id="{40CAE586-32D7-4039-9AD3-4032A5BFCA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CBF379-AA12-4758-99DB-2E177B0002F9}"/>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328943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6DB1-2350-4572-A6E6-59F001F866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72DA05-B7DE-44AF-A020-AB34F7B22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EE7063-D575-4605-81DF-836F062615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A1F134-D3A6-4886-B13B-72B45BE76F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563AC1-5C69-4950-8753-CFBFA809B5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419A50-A1EE-408A-9309-DF334405C924}"/>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8" name="Footer Placeholder 7">
            <a:extLst>
              <a:ext uri="{FF2B5EF4-FFF2-40B4-BE49-F238E27FC236}">
                <a16:creationId xmlns:a16="http://schemas.microsoft.com/office/drawing/2014/main" id="{35BB2415-CF0B-4AD9-BFA5-14E64B5D9A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9CEF1D-652C-425F-BBB0-D909C9BE9CBB}"/>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113316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00FE-96B4-46F7-A878-DD8FB1E95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FAE373-C42E-450F-A9C5-28E5BFE64C46}"/>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4" name="Footer Placeholder 3">
            <a:extLst>
              <a:ext uri="{FF2B5EF4-FFF2-40B4-BE49-F238E27FC236}">
                <a16:creationId xmlns:a16="http://schemas.microsoft.com/office/drawing/2014/main" id="{47BD2E2E-A4B3-4994-82C6-82A358B45C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42F6FA-0C1D-4A76-B649-4E274853C1C0}"/>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261209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ADF5D-FF89-4456-86BC-D9FEA8CBBFB7}"/>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3" name="Footer Placeholder 2">
            <a:extLst>
              <a:ext uri="{FF2B5EF4-FFF2-40B4-BE49-F238E27FC236}">
                <a16:creationId xmlns:a16="http://schemas.microsoft.com/office/drawing/2014/main" id="{8A8742FE-C753-46E6-B3EB-90827991D3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8E6F75-040C-4681-9366-BD8758A8C033}"/>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236308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E3FF-AE84-4418-B8E2-7AF3D03A8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FC3AE5-77E7-4CB0-BD78-70F570880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5D017B-4547-485B-8378-FA80E11AA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66DE3-23D4-471D-BD45-7131EA1C7C73}"/>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6" name="Footer Placeholder 5">
            <a:extLst>
              <a:ext uri="{FF2B5EF4-FFF2-40B4-BE49-F238E27FC236}">
                <a16:creationId xmlns:a16="http://schemas.microsoft.com/office/drawing/2014/main" id="{598FEF20-FF80-40BE-99F7-FA02829651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A952CB-597E-4DD4-AF3F-A5995580A73C}"/>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244930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A767-F5F3-427B-928A-6C4FFBDD9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D6BF40-078E-470D-B47C-B9E4DB2D9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24C334-1C17-4097-9506-99EFDC767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380B7-D970-4331-A25F-EB75FDD3DF1A}"/>
              </a:ext>
            </a:extLst>
          </p:cNvPr>
          <p:cNvSpPr>
            <a:spLocks noGrp="1"/>
          </p:cNvSpPr>
          <p:nvPr>
            <p:ph type="dt" sz="half" idx="10"/>
          </p:nvPr>
        </p:nvSpPr>
        <p:spPr/>
        <p:txBody>
          <a:bodyPr/>
          <a:lstStyle/>
          <a:p>
            <a:fld id="{3454B1D0-F476-49A2-AFC2-8B146B14EC1E}" type="datetimeFigureOut">
              <a:rPr lang="en-IN" smtClean="0"/>
              <a:t>22-03-2022</a:t>
            </a:fld>
            <a:endParaRPr lang="en-IN"/>
          </a:p>
        </p:txBody>
      </p:sp>
      <p:sp>
        <p:nvSpPr>
          <p:cNvPr id="6" name="Footer Placeholder 5">
            <a:extLst>
              <a:ext uri="{FF2B5EF4-FFF2-40B4-BE49-F238E27FC236}">
                <a16:creationId xmlns:a16="http://schemas.microsoft.com/office/drawing/2014/main" id="{F6B77CDC-38DC-40BD-9B52-3164EDD33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925BAE-5401-45F2-849B-3EE52081B296}"/>
              </a:ext>
            </a:extLst>
          </p:cNvPr>
          <p:cNvSpPr>
            <a:spLocks noGrp="1"/>
          </p:cNvSpPr>
          <p:nvPr>
            <p:ph type="sldNum" sz="quarter" idx="12"/>
          </p:nvPr>
        </p:nvSpPr>
        <p:spPr/>
        <p:txBody>
          <a:bodyPr/>
          <a:lstStyle/>
          <a:p>
            <a:fld id="{B07D3205-1576-4C51-B7DC-773FB54E1C7F}" type="slidenum">
              <a:rPr lang="en-IN" smtClean="0"/>
              <a:t>‹#›</a:t>
            </a:fld>
            <a:endParaRPr lang="en-IN"/>
          </a:p>
        </p:txBody>
      </p:sp>
    </p:spTree>
    <p:extLst>
      <p:ext uri="{BB962C8B-B14F-4D97-AF65-F5344CB8AC3E}">
        <p14:creationId xmlns:p14="http://schemas.microsoft.com/office/powerpoint/2010/main" val="3511077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BC345-32F5-450F-83CB-87BEF95F59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38D5E4-34C7-4903-B2D1-05BF1A914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0B800-49F4-4387-A1BB-C6F26E4F7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4B1D0-F476-49A2-AFC2-8B146B14EC1E}" type="datetimeFigureOut">
              <a:rPr lang="en-IN" smtClean="0"/>
              <a:t>22-03-2022</a:t>
            </a:fld>
            <a:endParaRPr lang="en-IN"/>
          </a:p>
        </p:txBody>
      </p:sp>
      <p:sp>
        <p:nvSpPr>
          <p:cNvPr id="5" name="Footer Placeholder 4">
            <a:extLst>
              <a:ext uri="{FF2B5EF4-FFF2-40B4-BE49-F238E27FC236}">
                <a16:creationId xmlns:a16="http://schemas.microsoft.com/office/drawing/2014/main" id="{79DE00C3-6EA0-47BA-A069-04A71AD6F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30F67A-3AFD-488B-8AEE-199023FF7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D3205-1576-4C51-B7DC-773FB54E1C7F}" type="slidenum">
              <a:rPr lang="en-IN" smtClean="0"/>
              <a:t>‹#›</a:t>
            </a:fld>
            <a:endParaRPr lang="en-IN"/>
          </a:p>
        </p:txBody>
      </p:sp>
    </p:spTree>
    <p:extLst>
      <p:ext uri="{BB962C8B-B14F-4D97-AF65-F5344CB8AC3E}">
        <p14:creationId xmlns:p14="http://schemas.microsoft.com/office/powerpoint/2010/main" val="3930576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B36D-A8EB-42C6-950E-57C6AE6D0883}"/>
              </a:ext>
            </a:extLst>
          </p:cNvPr>
          <p:cNvSpPr>
            <a:spLocks noGrp="1"/>
          </p:cNvSpPr>
          <p:nvPr>
            <p:ph type="ctrTitle"/>
          </p:nvPr>
        </p:nvSpPr>
        <p:spPr/>
        <p:txBody>
          <a:bodyPr/>
          <a:lstStyle/>
          <a:p>
            <a:r>
              <a:rPr lang="en-IN" dirty="0"/>
              <a:t>Module 3</a:t>
            </a:r>
          </a:p>
        </p:txBody>
      </p:sp>
      <p:sp>
        <p:nvSpPr>
          <p:cNvPr id="3" name="Subtitle 2">
            <a:extLst>
              <a:ext uri="{FF2B5EF4-FFF2-40B4-BE49-F238E27FC236}">
                <a16:creationId xmlns:a16="http://schemas.microsoft.com/office/drawing/2014/main" id="{974AFB46-1C6F-4137-BA5A-FFDDB3E05BC1}"/>
              </a:ext>
            </a:extLst>
          </p:cNvPr>
          <p:cNvSpPr>
            <a:spLocks noGrp="1"/>
          </p:cNvSpPr>
          <p:nvPr>
            <p:ph type="subTitle" idx="1"/>
          </p:nvPr>
        </p:nvSpPr>
        <p:spPr/>
        <p:txBody>
          <a:bodyPr/>
          <a:lstStyle/>
          <a:p>
            <a:r>
              <a:rPr lang="en-IN" dirty="0" err="1"/>
              <a:t>Inheritence</a:t>
            </a:r>
            <a:endParaRPr lang="en-IN" dirty="0"/>
          </a:p>
        </p:txBody>
      </p:sp>
    </p:spTree>
    <p:extLst>
      <p:ext uri="{BB962C8B-B14F-4D97-AF65-F5344CB8AC3E}">
        <p14:creationId xmlns:p14="http://schemas.microsoft.com/office/powerpoint/2010/main" val="185524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7E37-8E9B-44A7-A5B5-7A5D7CB80C0C}"/>
              </a:ext>
            </a:extLst>
          </p:cNvPr>
          <p:cNvSpPr>
            <a:spLocks noGrp="1"/>
          </p:cNvSpPr>
          <p:nvPr>
            <p:ph type="title"/>
          </p:nvPr>
        </p:nvSpPr>
        <p:spPr/>
        <p:txBody>
          <a:bodyPr/>
          <a:lstStyle/>
          <a:p>
            <a:r>
              <a:rPr lang="en-US" sz="1800" b="1" i="0" u="none" strike="noStrike" baseline="0" dirty="0">
                <a:latin typeface="FranklinGothic-DemiCnd"/>
              </a:rPr>
              <a:t>Using super to Call Superclass Constructors</a:t>
            </a:r>
            <a:endParaRPr lang="en-IN" dirty="0"/>
          </a:p>
        </p:txBody>
      </p:sp>
      <p:sp>
        <p:nvSpPr>
          <p:cNvPr id="3" name="Content Placeholder 2">
            <a:extLst>
              <a:ext uri="{FF2B5EF4-FFF2-40B4-BE49-F238E27FC236}">
                <a16:creationId xmlns:a16="http://schemas.microsoft.com/office/drawing/2014/main" id="{99745106-CFA6-4CD4-8A2F-A4AE717B691E}"/>
              </a:ext>
            </a:extLst>
          </p:cNvPr>
          <p:cNvSpPr>
            <a:spLocks noGrp="1"/>
          </p:cNvSpPr>
          <p:nvPr>
            <p:ph sz="half" idx="1"/>
          </p:nvPr>
        </p:nvSpPr>
        <p:spPr/>
        <p:txBody>
          <a:bodyPr>
            <a:normAutofit/>
          </a:bodyPr>
          <a:lstStyle/>
          <a:p>
            <a:pPr algn="l"/>
            <a:r>
              <a:rPr lang="en-US" sz="1800" b="0" i="0" u="none" strike="noStrike" baseline="0" dirty="0">
                <a:latin typeface="Palatino-Roman"/>
              </a:rPr>
              <a:t>A subclass can call a constructor defined by its superclass by use of the following form of </a:t>
            </a:r>
            <a:r>
              <a:rPr lang="en-US" sz="1800" b="1" i="0" u="none" strike="noStrike" baseline="0" dirty="0">
                <a:latin typeface="Palatino-Bold"/>
              </a:rPr>
              <a:t>super</a:t>
            </a:r>
            <a:r>
              <a:rPr lang="en-US" sz="1800" b="0" i="0" u="none" strike="noStrike" baseline="0" dirty="0">
                <a:latin typeface="Palatino-Roman"/>
              </a:rPr>
              <a:t>:</a:t>
            </a:r>
          </a:p>
          <a:p>
            <a:pPr algn="l"/>
            <a:r>
              <a:rPr lang="en-IN" sz="1800" b="0" i="0" u="none" strike="noStrike" baseline="0" dirty="0">
                <a:latin typeface="Palatino-Roman"/>
              </a:rPr>
              <a:t>super(</a:t>
            </a:r>
            <a:r>
              <a:rPr lang="en-IN" sz="1800" b="0" i="1" u="none" strike="noStrike" baseline="0" dirty="0" err="1">
                <a:latin typeface="Palatino-Italic"/>
              </a:rPr>
              <a:t>arg</a:t>
            </a:r>
            <a:r>
              <a:rPr lang="en-IN" sz="1800" b="0" i="0" u="none" strike="noStrike" baseline="0" dirty="0">
                <a:latin typeface="Palatino-Roman"/>
              </a:rPr>
              <a:t>-</a:t>
            </a:r>
            <a:r>
              <a:rPr lang="en-IN" sz="1800" b="0" i="1" u="none" strike="noStrike" baseline="0" dirty="0">
                <a:latin typeface="Palatino-Italic"/>
              </a:rPr>
              <a:t>list</a:t>
            </a:r>
            <a:r>
              <a:rPr lang="en-IN" sz="1800" b="0" i="0" u="none" strike="noStrike" baseline="0" dirty="0">
                <a:latin typeface="Palatino-Roman"/>
              </a:rPr>
              <a:t>);</a:t>
            </a:r>
          </a:p>
          <a:p>
            <a:pPr algn="l"/>
            <a:r>
              <a:rPr lang="en-US" sz="1800" b="0" i="0" u="none" strike="noStrike" baseline="0" dirty="0">
                <a:latin typeface="Palatino-Roman"/>
              </a:rPr>
              <a:t>Here, </a:t>
            </a:r>
            <a:r>
              <a:rPr lang="en-US" sz="1800" b="0" i="1" u="none" strike="noStrike" baseline="0" dirty="0" err="1">
                <a:latin typeface="Palatino-Italic"/>
              </a:rPr>
              <a:t>arg</a:t>
            </a:r>
            <a:r>
              <a:rPr lang="en-US" sz="1800" b="0" i="0" u="none" strike="noStrike" baseline="0" dirty="0">
                <a:latin typeface="Palatino-Roman"/>
              </a:rPr>
              <a:t>-</a:t>
            </a:r>
            <a:r>
              <a:rPr lang="en-US" sz="1800" b="0" i="1" u="none" strike="noStrike" baseline="0" dirty="0">
                <a:latin typeface="Palatino-Italic"/>
              </a:rPr>
              <a:t>list </a:t>
            </a:r>
            <a:r>
              <a:rPr lang="en-US" sz="1800" b="0" i="0" u="none" strike="noStrike" baseline="0" dirty="0">
                <a:latin typeface="Palatino-Roman"/>
              </a:rPr>
              <a:t>specifies any arguments needed by the constructor in the superclass. </a:t>
            </a:r>
            <a:r>
              <a:rPr lang="en-US" sz="1800" b="1" i="0" u="none" strike="noStrike" baseline="0" dirty="0">
                <a:latin typeface="Palatino-Bold"/>
              </a:rPr>
              <a:t>super( ) </a:t>
            </a:r>
            <a:r>
              <a:rPr lang="en-US" sz="1800" b="0" i="0" u="none" strike="noStrike" baseline="0" dirty="0">
                <a:latin typeface="Palatino-Roman"/>
              </a:rPr>
              <a:t>must always be the first statement executed inside a subclass’ constructor.</a:t>
            </a:r>
            <a:endParaRPr lang="en-IN" dirty="0"/>
          </a:p>
        </p:txBody>
      </p:sp>
      <p:sp>
        <p:nvSpPr>
          <p:cNvPr id="4" name="Content Placeholder 3">
            <a:extLst>
              <a:ext uri="{FF2B5EF4-FFF2-40B4-BE49-F238E27FC236}">
                <a16:creationId xmlns:a16="http://schemas.microsoft.com/office/drawing/2014/main" id="{D0780632-4766-4401-BEE4-4A13889A3A56}"/>
              </a:ext>
            </a:extLst>
          </p:cNvPr>
          <p:cNvSpPr>
            <a:spLocks noGrp="1"/>
          </p:cNvSpPr>
          <p:nvPr>
            <p:ph sz="half" idx="2"/>
          </p:nvPr>
        </p:nvSpPr>
        <p:spPr>
          <a:xfrm>
            <a:off x="6172200" y="365125"/>
            <a:ext cx="5181600" cy="6300718"/>
          </a:xfrm>
        </p:spPr>
        <p:txBody>
          <a:bodyPr>
            <a:normAutofit/>
          </a:bodyPr>
          <a:lstStyle/>
          <a:p>
            <a:pPr marL="0" indent="0" algn="l">
              <a:buNone/>
            </a:pPr>
            <a:r>
              <a:rPr lang="en-US" sz="1800" b="0" i="0" u="none" strike="noStrike" baseline="0" dirty="0">
                <a:latin typeface="Palatino-Roman"/>
              </a:rPr>
              <a:t>To see how </a:t>
            </a:r>
            <a:r>
              <a:rPr lang="en-US" sz="1800" b="1" i="0" u="none" strike="noStrike" baseline="0" dirty="0">
                <a:latin typeface="Palatino-Bold"/>
              </a:rPr>
              <a:t>super( ) </a:t>
            </a:r>
            <a:r>
              <a:rPr lang="en-US" sz="1800" b="0" i="0" u="none" strike="noStrike" baseline="0" dirty="0">
                <a:latin typeface="Palatino-Roman"/>
              </a:rPr>
              <a:t>is used, consider this improved version of the </a:t>
            </a:r>
            <a:r>
              <a:rPr lang="en-US" sz="1800" b="1" i="0" u="none" strike="noStrike" baseline="0" dirty="0" err="1">
                <a:latin typeface="Palatino-Bold"/>
              </a:rPr>
              <a:t>BoxWeight</a:t>
            </a:r>
            <a:r>
              <a:rPr lang="en-US" sz="1800" b="1" i="0" u="none" strike="noStrike" baseline="0" dirty="0">
                <a:latin typeface="Palatino-Bold"/>
              </a:rPr>
              <a:t>( ) </a:t>
            </a:r>
            <a:r>
              <a:rPr lang="en-US" sz="1800" b="0" i="0" u="none" strike="noStrike" baseline="0" dirty="0">
                <a:latin typeface="Palatino-Roman"/>
              </a:rPr>
              <a:t>class:</a:t>
            </a:r>
          </a:p>
          <a:p>
            <a:pPr marL="0" indent="0" algn="l">
              <a:buNone/>
            </a:pPr>
            <a:r>
              <a:rPr lang="en-US" sz="1800" b="0" i="0" u="none" strike="noStrike" baseline="0" dirty="0">
                <a:latin typeface="Courier"/>
              </a:rPr>
              <a:t>// </a:t>
            </a:r>
            <a:r>
              <a:rPr lang="en-US" sz="1800" b="0" i="0" u="none" strike="noStrike" baseline="0" dirty="0" err="1">
                <a:latin typeface="Courier"/>
              </a:rPr>
              <a:t>BoxWeight</a:t>
            </a:r>
            <a:r>
              <a:rPr lang="en-US" sz="1800" b="0" i="0" u="none" strike="noStrike" baseline="0" dirty="0">
                <a:latin typeface="Courier"/>
              </a:rPr>
              <a:t> now uses super to initialize its Box attributes.</a:t>
            </a:r>
          </a:p>
          <a:p>
            <a:pPr marL="0" indent="0" algn="l">
              <a:buNone/>
            </a:pPr>
            <a:r>
              <a:rPr lang="en-IN" sz="1800" b="0" i="0" u="none" strike="noStrike" baseline="0" dirty="0">
                <a:latin typeface="Courier"/>
              </a:rPr>
              <a:t>class </a:t>
            </a:r>
            <a:r>
              <a:rPr lang="en-IN" sz="1800" b="0" i="0" u="none" strike="noStrike" baseline="0" dirty="0" err="1">
                <a:latin typeface="Courier"/>
              </a:rPr>
              <a:t>BoxWeight</a:t>
            </a:r>
            <a:r>
              <a:rPr lang="en-IN" sz="1800" b="0" i="0" u="none" strike="noStrike" baseline="0" dirty="0">
                <a:latin typeface="Courier"/>
              </a:rPr>
              <a:t> extends Box {</a:t>
            </a:r>
          </a:p>
          <a:p>
            <a:pPr marL="0" indent="0" algn="l">
              <a:buNone/>
            </a:pPr>
            <a:r>
              <a:rPr lang="en-US" sz="1800" b="0" i="0" u="none" strike="noStrike" baseline="0" dirty="0">
                <a:latin typeface="Courier"/>
              </a:rPr>
              <a:t>double weight; // weight of box</a:t>
            </a:r>
          </a:p>
          <a:p>
            <a:pPr marL="0" indent="0" algn="l">
              <a:buNone/>
            </a:pPr>
            <a:r>
              <a:rPr lang="en-US" sz="1800" b="0" i="0" u="none" strike="noStrike" baseline="0" dirty="0">
                <a:latin typeface="Courier"/>
              </a:rPr>
              <a:t>// initialize width, height, and depth using super()</a:t>
            </a:r>
          </a:p>
          <a:p>
            <a:pPr marL="0" indent="0" algn="l">
              <a:buNone/>
            </a:pPr>
            <a:r>
              <a:rPr lang="en-IN" sz="1800" b="0" i="0" u="none" strike="noStrike" baseline="0" dirty="0" err="1">
                <a:latin typeface="Courier"/>
              </a:rPr>
              <a:t>BoxWeight</a:t>
            </a:r>
            <a:r>
              <a:rPr lang="en-IN" sz="1800" b="0" i="0" u="none" strike="noStrike" baseline="0" dirty="0">
                <a:latin typeface="Courier"/>
              </a:rPr>
              <a:t>(double w, double h, double d, double m) {</a:t>
            </a:r>
          </a:p>
          <a:p>
            <a:pPr marL="0" indent="0" algn="l">
              <a:buNone/>
            </a:pPr>
            <a:r>
              <a:rPr lang="en-US" sz="1800" b="0" i="0" u="none" strike="noStrike" baseline="0" dirty="0">
                <a:latin typeface="Courier"/>
              </a:rPr>
              <a:t>super(w, h, d); // call superclass constructor</a:t>
            </a:r>
          </a:p>
          <a:p>
            <a:pPr marL="0" indent="0" algn="l">
              <a:buNone/>
            </a:pPr>
            <a:r>
              <a:rPr lang="en-IN" sz="1800" b="0" i="0" u="none" strike="noStrike" baseline="0" dirty="0">
                <a:latin typeface="Courier"/>
              </a:rPr>
              <a:t>weight = m;</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Tree>
    <p:extLst>
      <p:ext uri="{BB962C8B-B14F-4D97-AF65-F5344CB8AC3E}">
        <p14:creationId xmlns:p14="http://schemas.microsoft.com/office/powerpoint/2010/main" val="94227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C47AB-05B8-4545-B48E-7C3ADD8C5B2F}"/>
              </a:ext>
            </a:extLst>
          </p:cNvPr>
          <p:cNvSpPr>
            <a:spLocks noGrp="1"/>
          </p:cNvSpPr>
          <p:nvPr>
            <p:ph sz="half" idx="1"/>
          </p:nvPr>
        </p:nvSpPr>
        <p:spPr>
          <a:xfrm>
            <a:off x="145774" y="145774"/>
            <a:ext cx="5874026" cy="6559826"/>
          </a:xfrm>
        </p:spPr>
        <p:txBody>
          <a:bodyPr>
            <a:normAutofit fontScale="70000" lnSpcReduction="20000"/>
          </a:bodyPr>
          <a:lstStyle/>
          <a:p>
            <a:pPr marL="0" indent="0" algn="l">
              <a:buNone/>
            </a:pPr>
            <a:r>
              <a:rPr lang="en-US" sz="1800" b="0" i="0" u="none" strike="noStrike" baseline="0" dirty="0">
                <a:latin typeface="Courier"/>
              </a:rPr>
              <a:t>// A complete implementation of </a:t>
            </a:r>
            <a:r>
              <a:rPr lang="en-US" sz="1800" b="0" i="0" u="none" strike="noStrike" baseline="0" dirty="0" err="1">
                <a:latin typeface="Courier"/>
              </a:rPr>
              <a:t>BoxWeight</a:t>
            </a:r>
            <a:r>
              <a:rPr lang="en-US" sz="1800" b="0" i="0" u="none" strike="noStrike" baseline="0" dirty="0">
                <a:latin typeface="Courier"/>
              </a:rPr>
              <a:t>.</a:t>
            </a:r>
          </a:p>
          <a:p>
            <a:pPr marL="0" indent="0" algn="l">
              <a:buNone/>
            </a:pPr>
            <a:r>
              <a:rPr lang="en-IN" sz="1800" b="1" i="0" u="none" strike="noStrike" baseline="0" dirty="0">
                <a:latin typeface="Courier"/>
              </a:rPr>
              <a:t>class Box {</a:t>
            </a:r>
          </a:p>
          <a:p>
            <a:pPr marL="0" indent="0" algn="l">
              <a:buNone/>
            </a:pPr>
            <a:r>
              <a:rPr lang="en-IN" sz="1800" b="0" i="0" u="none" strike="noStrike" baseline="0" dirty="0">
                <a:latin typeface="Courier"/>
              </a:rPr>
              <a:t>private double width;</a:t>
            </a:r>
          </a:p>
          <a:p>
            <a:pPr marL="0" indent="0" algn="l">
              <a:buNone/>
            </a:pPr>
            <a:r>
              <a:rPr lang="en-IN" sz="1800" b="0" i="0" u="none" strike="noStrike" baseline="0" dirty="0">
                <a:latin typeface="Courier"/>
              </a:rPr>
              <a:t>private double height;</a:t>
            </a:r>
          </a:p>
          <a:p>
            <a:pPr marL="0" indent="0" algn="l">
              <a:buNone/>
            </a:pPr>
            <a:r>
              <a:rPr lang="en-IN" sz="1800" b="0" i="0" u="none" strike="noStrike" baseline="0" dirty="0">
                <a:latin typeface="Courier"/>
              </a:rPr>
              <a:t>private double depth; </a:t>
            </a:r>
            <a:r>
              <a:rPr lang="en-US" sz="1800" b="0" i="0" u="none" strike="noStrike" baseline="0" dirty="0">
                <a:latin typeface="Courier"/>
              </a:rPr>
              <a:t>// construct clone of an object</a:t>
            </a:r>
          </a:p>
          <a:p>
            <a:pPr marL="0" indent="0" algn="l">
              <a:buNone/>
            </a:pPr>
            <a:r>
              <a:rPr lang="en-US" sz="1800" b="0" i="0" u="none" strike="noStrike" baseline="0" dirty="0">
                <a:latin typeface="Courier"/>
              </a:rPr>
              <a:t>Box(Box </a:t>
            </a:r>
            <a:r>
              <a:rPr lang="en-US" sz="1800" b="0" i="0" u="none" strike="noStrike" baseline="0" dirty="0" err="1">
                <a:latin typeface="Courier"/>
              </a:rPr>
              <a:t>ob</a:t>
            </a:r>
            <a:r>
              <a:rPr lang="en-US" sz="1800" b="0" i="0" u="none" strike="noStrike" baseline="0" dirty="0">
                <a:latin typeface="Courier"/>
              </a:rPr>
              <a:t>) { // pass object to constructor</a:t>
            </a:r>
          </a:p>
          <a:p>
            <a:pPr marL="0" indent="0" algn="l">
              <a:buNone/>
            </a:pPr>
            <a:r>
              <a:rPr lang="en-IN" sz="1800" b="0" i="0" u="none" strike="noStrike" baseline="0" dirty="0">
                <a:latin typeface="Courier"/>
              </a:rPr>
              <a:t>width = </a:t>
            </a:r>
            <a:r>
              <a:rPr lang="en-IN" sz="1800" b="0" i="0" u="none" strike="noStrike" baseline="0" dirty="0" err="1">
                <a:latin typeface="Courier"/>
              </a:rPr>
              <a:t>ob.width</a:t>
            </a:r>
            <a:r>
              <a:rPr lang="en-IN" sz="1800" b="0" i="0" u="none" strike="noStrike" baseline="0" dirty="0">
                <a:latin typeface="Courier"/>
              </a:rPr>
              <a:t>;</a:t>
            </a:r>
          </a:p>
          <a:p>
            <a:pPr marL="0" indent="0" algn="l">
              <a:buNone/>
            </a:pPr>
            <a:r>
              <a:rPr lang="en-IN" sz="1800" b="0" i="0" u="none" strike="noStrike" baseline="0" dirty="0">
                <a:latin typeface="Courier"/>
              </a:rPr>
              <a:t>height = </a:t>
            </a:r>
            <a:r>
              <a:rPr lang="en-IN" sz="1800" b="0" i="0" u="none" strike="noStrike" baseline="0" dirty="0" err="1">
                <a:latin typeface="Courier"/>
              </a:rPr>
              <a:t>ob.height</a:t>
            </a:r>
            <a:r>
              <a:rPr lang="en-IN" sz="1800" b="0" i="0" u="none" strike="noStrike" baseline="0" dirty="0">
                <a:latin typeface="Courier"/>
              </a:rPr>
              <a:t>;</a:t>
            </a:r>
          </a:p>
          <a:p>
            <a:pPr marL="0" indent="0" algn="l">
              <a:buNone/>
            </a:pPr>
            <a:r>
              <a:rPr lang="en-IN" sz="1800" b="0" i="0" u="none" strike="noStrike" baseline="0" dirty="0">
                <a:latin typeface="Courier"/>
              </a:rPr>
              <a:t>depth = </a:t>
            </a:r>
            <a:r>
              <a:rPr lang="en-IN" sz="1800" b="0" i="0" u="none" strike="noStrike" baseline="0" dirty="0" err="1">
                <a:latin typeface="Courier"/>
              </a:rPr>
              <a:t>ob.depth</a:t>
            </a:r>
            <a:r>
              <a:rPr lang="en-IN" sz="1800" b="0" i="0" u="none" strike="noStrike" baseline="0" dirty="0">
                <a:latin typeface="Courier"/>
              </a:rPr>
              <a:t>; } </a:t>
            </a:r>
            <a:r>
              <a:rPr lang="en-US" sz="1800" b="0" i="0" u="none" strike="noStrike" baseline="0" dirty="0">
                <a:latin typeface="Courier"/>
              </a:rPr>
              <a:t>// constructor used when all dimensions specified</a:t>
            </a:r>
          </a:p>
          <a:p>
            <a:pPr marL="0" indent="0" algn="l">
              <a:buNone/>
            </a:pPr>
            <a:r>
              <a:rPr lang="fr-FR" sz="1800" b="0" i="0" u="none" strike="noStrike" baseline="0" dirty="0">
                <a:latin typeface="Courier"/>
              </a:rPr>
              <a:t>Box(double w, double h, double d) {</a:t>
            </a:r>
          </a:p>
          <a:p>
            <a:pPr marL="0" indent="0" algn="l">
              <a:buNone/>
            </a:pPr>
            <a:r>
              <a:rPr lang="en-IN" sz="1800" b="0" i="0" u="none" strike="noStrike" baseline="0" dirty="0">
                <a:latin typeface="Courier"/>
              </a:rPr>
              <a:t>width = w;</a:t>
            </a:r>
          </a:p>
          <a:p>
            <a:pPr marL="0" indent="0" algn="l">
              <a:buNone/>
            </a:pPr>
            <a:r>
              <a:rPr lang="en-IN" sz="1800" b="0" i="0" u="none" strike="noStrike" baseline="0" dirty="0">
                <a:latin typeface="Courier"/>
              </a:rPr>
              <a:t>height = h;</a:t>
            </a:r>
          </a:p>
          <a:p>
            <a:pPr marL="0" indent="0" algn="l">
              <a:buNone/>
            </a:pPr>
            <a:r>
              <a:rPr lang="en-IN" sz="1800" b="0" i="0" u="none" strike="noStrike" baseline="0" dirty="0">
                <a:latin typeface="Courier"/>
              </a:rPr>
              <a:t>depth = d; } </a:t>
            </a:r>
            <a:r>
              <a:rPr lang="en-US" sz="1800" b="0" i="0" u="none" strike="noStrike" baseline="0" dirty="0">
                <a:latin typeface="Courier"/>
              </a:rPr>
              <a:t>// constructor used when no dimensions specified</a:t>
            </a:r>
          </a:p>
          <a:p>
            <a:pPr marL="0" indent="0" algn="l">
              <a:buNone/>
            </a:pPr>
            <a:r>
              <a:rPr lang="en-IN" sz="1800" b="0" i="0" u="none" strike="noStrike" baseline="0" dirty="0">
                <a:latin typeface="Courier"/>
              </a:rPr>
              <a:t>Box() {</a:t>
            </a:r>
          </a:p>
          <a:p>
            <a:pPr marL="0" indent="0" algn="l">
              <a:buNone/>
            </a:pPr>
            <a:r>
              <a:rPr lang="en-US" sz="1800" b="0" i="0" u="none" strike="noStrike" baseline="0" dirty="0">
                <a:latin typeface="Courier"/>
              </a:rPr>
              <a:t>width = -1; // use -1 to indicate</a:t>
            </a:r>
          </a:p>
          <a:p>
            <a:pPr marL="0" indent="0" algn="l">
              <a:buNone/>
            </a:pPr>
            <a:r>
              <a:rPr lang="en-IN" sz="1800" b="0" i="0" u="none" strike="noStrike" baseline="0" dirty="0">
                <a:latin typeface="Courier"/>
              </a:rPr>
              <a:t>height = -1; // an uninitialized</a:t>
            </a:r>
          </a:p>
          <a:p>
            <a:pPr marL="0" indent="0" algn="l">
              <a:buNone/>
            </a:pPr>
            <a:r>
              <a:rPr lang="en-IN" sz="1800" b="0" i="0" u="none" strike="noStrike" baseline="0" dirty="0">
                <a:latin typeface="Courier"/>
              </a:rPr>
              <a:t>depth = -1; // box } </a:t>
            </a:r>
            <a:r>
              <a:rPr lang="en-US" sz="1800" b="0" i="0" u="none" strike="noStrike" baseline="0" dirty="0">
                <a:latin typeface="Courier"/>
              </a:rPr>
              <a:t>// constructor used when cube is created</a:t>
            </a:r>
          </a:p>
          <a:p>
            <a:pPr marL="0" indent="0" algn="l">
              <a:buNone/>
            </a:pPr>
            <a:r>
              <a:rPr lang="en-IN" sz="1800" b="0" i="0" u="none" strike="noStrike" baseline="0" dirty="0">
                <a:latin typeface="Courier"/>
              </a:rPr>
              <a:t>Box(double </a:t>
            </a:r>
            <a:r>
              <a:rPr lang="en-IN" sz="1800" b="0" i="0" u="none" strike="noStrike" baseline="0" dirty="0" err="1">
                <a:latin typeface="Courier"/>
              </a:rPr>
              <a:t>len</a:t>
            </a:r>
            <a:r>
              <a:rPr lang="en-IN" sz="1800" b="0" i="0" u="none" strike="noStrike" baseline="0" dirty="0">
                <a:latin typeface="Courier"/>
              </a:rPr>
              <a:t>) {</a:t>
            </a:r>
          </a:p>
          <a:p>
            <a:pPr marL="0" indent="0" algn="l">
              <a:buNone/>
            </a:pPr>
            <a:r>
              <a:rPr lang="en-IN" sz="1800" b="0" i="0" u="none" strike="noStrike" baseline="0" dirty="0">
                <a:latin typeface="Courier"/>
              </a:rPr>
              <a:t>width = height = depth = </a:t>
            </a:r>
            <a:r>
              <a:rPr lang="en-IN" sz="1800" b="0" i="0" u="none" strike="noStrike" baseline="0" dirty="0" err="1">
                <a:latin typeface="Courier"/>
              </a:rPr>
              <a:t>len</a:t>
            </a:r>
            <a:r>
              <a:rPr lang="en-IN" sz="1800" b="0" i="0" u="none" strike="noStrike" baseline="0" dirty="0">
                <a:latin typeface="Courier"/>
              </a:rPr>
              <a:t>; } // compute and return volume</a:t>
            </a:r>
          </a:p>
          <a:p>
            <a:pPr marL="0" indent="0" algn="l">
              <a:buNone/>
            </a:pPr>
            <a:r>
              <a:rPr lang="en-IN" sz="1800" b="0" i="0" u="none" strike="noStrike" baseline="0" dirty="0">
                <a:latin typeface="Courier"/>
              </a:rPr>
              <a:t>double volume() {</a:t>
            </a:r>
          </a:p>
          <a:p>
            <a:pPr marL="0" indent="0" algn="l">
              <a:buNone/>
            </a:pPr>
            <a:r>
              <a:rPr lang="en-IN" sz="1800" b="0" i="0" u="none" strike="noStrike" baseline="0" dirty="0">
                <a:latin typeface="Courier"/>
              </a:rPr>
              <a:t>return width * height * depth;</a:t>
            </a:r>
          </a:p>
          <a:p>
            <a:pPr marL="0" indent="0" algn="l">
              <a:buNone/>
            </a:pPr>
            <a:r>
              <a:rPr lang="en-IN" sz="1800" b="0" i="0" u="none" strike="noStrike" baseline="0" dirty="0">
                <a:latin typeface="Courier"/>
              </a:rPr>
              <a:t>} }</a:t>
            </a:r>
            <a:endParaRPr lang="en-IN" dirty="0"/>
          </a:p>
        </p:txBody>
      </p:sp>
      <p:sp>
        <p:nvSpPr>
          <p:cNvPr id="4" name="Content Placeholder 3">
            <a:extLst>
              <a:ext uri="{FF2B5EF4-FFF2-40B4-BE49-F238E27FC236}">
                <a16:creationId xmlns:a16="http://schemas.microsoft.com/office/drawing/2014/main" id="{F35A8A15-EFA8-42D5-BE47-EEDA271FB404}"/>
              </a:ext>
            </a:extLst>
          </p:cNvPr>
          <p:cNvSpPr>
            <a:spLocks noGrp="1"/>
          </p:cNvSpPr>
          <p:nvPr>
            <p:ph sz="half" idx="2"/>
          </p:nvPr>
        </p:nvSpPr>
        <p:spPr>
          <a:xfrm>
            <a:off x="6172200" y="145774"/>
            <a:ext cx="5741504" cy="6559826"/>
          </a:xfrm>
        </p:spPr>
        <p:txBody>
          <a:bodyPr>
            <a:normAutofit fontScale="70000" lnSpcReduction="20000"/>
          </a:bodyPr>
          <a:lstStyle/>
          <a:p>
            <a:pPr marL="0" indent="0" algn="l">
              <a:buNone/>
            </a:pPr>
            <a:r>
              <a:rPr lang="en-US" sz="1800" b="0" i="0" u="none" strike="noStrike" baseline="0" dirty="0">
                <a:latin typeface="Courier"/>
              </a:rPr>
              <a:t>// </a:t>
            </a:r>
            <a:r>
              <a:rPr lang="en-US" sz="1800" b="0" i="0" u="none" strike="noStrike" baseline="0" dirty="0" err="1">
                <a:latin typeface="Courier"/>
              </a:rPr>
              <a:t>BoxWeight</a:t>
            </a:r>
            <a:r>
              <a:rPr lang="en-US" sz="1800" b="0" i="0" u="none" strike="noStrike" baseline="0" dirty="0">
                <a:latin typeface="Courier"/>
              </a:rPr>
              <a:t> now fully implements all constructors.</a:t>
            </a:r>
          </a:p>
          <a:p>
            <a:pPr marL="0" indent="0" algn="l">
              <a:buNone/>
            </a:pPr>
            <a:r>
              <a:rPr lang="en-IN" sz="1800" b="0" i="0" u="none" strike="noStrike" baseline="0" dirty="0">
                <a:latin typeface="Courier"/>
              </a:rPr>
              <a:t>class </a:t>
            </a:r>
            <a:r>
              <a:rPr lang="en-IN" sz="1800" b="0" i="0" u="none" strike="noStrike" baseline="0" dirty="0" err="1">
                <a:latin typeface="Courier"/>
              </a:rPr>
              <a:t>BoxWeight</a:t>
            </a:r>
            <a:r>
              <a:rPr lang="en-IN" sz="1800" b="0" i="0" u="none" strike="noStrike" baseline="0" dirty="0">
                <a:latin typeface="Courier"/>
              </a:rPr>
              <a:t> extends Box {</a:t>
            </a:r>
          </a:p>
          <a:p>
            <a:pPr marL="0" indent="0" algn="l">
              <a:buNone/>
            </a:pPr>
            <a:r>
              <a:rPr lang="en-US" sz="1800" b="0" i="0" u="none" strike="noStrike" baseline="0" dirty="0">
                <a:latin typeface="Courier"/>
              </a:rPr>
              <a:t>double weight; // weight of box // construct clone of an object</a:t>
            </a:r>
          </a:p>
          <a:p>
            <a:pPr marL="0" indent="0" algn="l">
              <a:buNone/>
            </a:pPr>
            <a:r>
              <a:rPr lang="en-US" sz="1800" b="0" i="0" u="none" strike="noStrike" baseline="0" dirty="0" err="1">
                <a:latin typeface="Courier"/>
              </a:rPr>
              <a:t>BoxWeight</a:t>
            </a:r>
            <a:r>
              <a:rPr lang="en-US" sz="1800" b="0" i="0" u="none" strike="noStrike" baseline="0" dirty="0">
                <a:latin typeface="Courier"/>
              </a:rPr>
              <a:t>(</a:t>
            </a:r>
            <a:r>
              <a:rPr lang="en-US" sz="1800" b="0" i="0" u="none" strike="noStrike" baseline="0" dirty="0" err="1">
                <a:latin typeface="Courier"/>
              </a:rPr>
              <a:t>BoxWeight</a:t>
            </a:r>
            <a:r>
              <a:rPr lang="en-US" sz="1800" b="0" i="0" u="none" strike="noStrike" baseline="0" dirty="0">
                <a:latin typeface="Courier"/>
              </a:rPr>
              <a:t> </a:t>
            </a:r>
            <a:r>
              <a:rPr lang="en-US" sz="1800" b="0" i="0" u="none" strike="noStrike" baseline="0" dirty="0" err="1">
                <a:latin typeface="Courier"/>
              </a:rPr>
              <a:t>ob</a:t>
            </a:r>
            <a:r>
              <a:rPr lang="en-US" sz="1800" b="0" i="0" u="none" strike="noStrike" baseline="0" dirty="0">
                <a:latin typeface="Courier"/>
              </a:rPr>
              <a:t>) { // pass object to constructor</a:t>
            </a:r>
          </a:p>
          <a:p>
            <a:pPr marL="0" indent="0" algn="l">
              <a:buNone/>
            </a:pPr>
            <a:r>
              <a:rPr lang="en-IN" sz="1800" b="0" i="0" u="none" strike="noStrike" baseline="0" dirty="0">
                <a:latin typeface="Courier"/>
              </a:rPr>
              <a:t>super(</a:t>
            </a:r>
            <a:r>
              <a:rPr lang="en-IN" sz="1800" b="0" i="0" u="none" strike="noStrike" baseline="0" dirty="0" err="1">
                <a:latin typeface="Courier"/>
              </a:rPr>
              <a:t>ob</a:t>
            </a:r>
            <a:r>
              <a:rPr lang="en-IN" sz="1800" b="0" i="0" u="none" strike="noStrike" baseline="0" dirty="0">
                <a:latin typeface="Courier"/>
              </a:rPr>
              <a:t>);</a:t>
            </a:r>
          </a:p>
          <a:p>
            <a:pPr marL="0" indent="0" algn="l">
              <a:buNone/>
            </a:pPr>
            <a:r>
              <a:rPr lang="en-IN" sz="1800" b="0" i="0" u="none" strike="noStrike" baseline="0" dirty="0">
                <a:latin typeface="Courier"/>
              </a:rPr>
              <a:t>weight = </a:t>
            </a:r>
            <a:r>
              <a:rPr lang="en-IN" sz="1800" b="0" i="0" u="none" strike="noStrike" baseline="0" dirty="0" err="1">
                <a:latin typeface="Courier"/>
              </a:rPr>
              <a:t>ob.weight</a:t>
            </a: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US" sz="1800" b="0" i="0" u="none" strike="noStrike" baseline="0" dirty="0">
                <a:latin typeface="Courier"/>
              </a:rPr>
              <a:t>// constructor when all parameters are specified</a:t>
            </a:r>
          </a:p>
          <a:p>
            <a:pPr marL="0" indent="0" algn="l">
              <a:buNone/>
            </a:pPr>
            <a:r>
              <a:rPr lang="en-IN" sz="1800" b="0" i="0" u="none" strike="noStrike" baseline="0" dirty="0" err="1">
                <a:latin typeface="Courier"/>
              </a:rPr>
              <a:t>BoxWeight</a:t>
            </a:r>
            <a:r>
              <a:rPr lang="en-IN" sz="1800" b="0" i="0" u="none" strike="noStrike" baseline="0" dirty="0">
                <a:latin typeface="Courier"/>
              </a:rPr>
              <a:t>(double w, double h, double d, double m) {</a:t>
            </a:r>
            <a:r>
              <a:rPr lang="en-US" sz="1800" b="0" i="0" u="none" strike="noStrike" baseline="0" dirty="0">
                <a:solidFill>
                  <a:srgbClr val="231F20"/>
                </a:solidFill>
                <a:latin typeface="Courier"/>
              </a:rPr>
              <a:t>super(w, h, d); // call superclass constructor</a:t>
            </a:r>
          </a:p>
          <a:p>
            <a:pPr marL="0" indent="0" algn="l">
              <a:buNone/>
            </a:pPr>
            <a:r>
              <a:rPr lang="en-IN" sz="1800" b="0" i="0" u="none" strike="noStrike" baseline="0" dirty="0">
                <a:solidFill>
                  <a:srgbClr val="231F20"/>
                </a:solidFill>
                <a:latin typeface="Courier"/>
              </a:rPr>
              <a:t>weight = m; } // default constructor</a:t>
            </a:r>
          </a:p>
          <a:p>
            <a:pPr marL="0" indent="0" algn="l">
              <a:buNone/>
            </a:pPr>
            <a:r>
              <a:rPr lang="en-IN" sz="1800" b="0" i="0" u="none" strike="noStrike" baseline="0" dirty="0" err="1">
                <a:solidFill>
                  <a:srgbClr val="231F20"/>
                </a:solidFill>
                <a:latin typeface="Courier"/>
              </a:rPr>
              <a:t>BoxWeight</a:t>
            </a:r>
            <a:r>
              <a:rPr lang="en-IN"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super();</a:t>
            </a:r>
          </a:p>
          <a:p>
            <a:pPr marL="0" indent="0" algn="l">
              <a:buNone/>
            </a:pPr>
            <a:r>
              <a:rPr lang="en-IN" sz="1800" b="0" i="0" u="none" strike="noStrike" baseline="0" dirty="0">
                <a:solidFill>
                  <a:srgbClr val="231F20"/>
                </a:solidFill>
                <a:latin typeface="Courier"/>
              </a:rPr>
              <a:t>weight = -1; } </a:t>
            </a:r>
            <a:r>
              <a:rPr lang="en-US" sz="1800" b="0" i="0" u="none" strike="noStrike" baseline="0" dirty="0">
                <a:solidFill>
                  <a:srgbClr val="231F20"/>
                </a:solidFill>
                <a:latin typeface="Courier"/>
              </a:rPr>
              <a:t>// constructor used when cube is created</a:t>
            </a:r>
          </a:p>
          <a:p>
            <a:pPr marL="0" indent="0" algn="l">
              <a:buNone/>
            </a:pPr>
            <a:r>
              <a:rPr lang="en-IN" sz="1800" b="0" i="0" u="none" strike="noStrike" baseline="0" dirty="0" err="1">
                <a:solidFill>
                  <a:srgbClr val="231F20"/>
                </a:solidFill>
                <a:latin typeface="Courier"/>
              </a:rPr>
              <a:t>BoxWeight</a:t>
            </a:r>
            <a:r>
              <a:rPr lang="en-IN" sz="1800" b="0" i="0" u="none" strike="noStrike" baseline="0" dirty="0">
                <a:solidFill>
                  <a:srgbClr val="231F20"/>
                </a:solidFill>
                <a:latin typeface="Courier"/>
              </a:rPr>
              <a:t>(double </a:t>
            </a:r>
            <a:r>
              <a:rPr lang="en-IN" sz="1800" b="0" i="0" u="none" strike="noStrike" baseline="0" dirty="0" err="1">
                <a:solidFill>
                  <a:srgbClr val="231F20"/>
                </a:solidFill>
                <a:latin typeface="Courier"/>
              </a:rPr>
              <a:t>len</a:t>
            </a:r>
            <a:r>
              <a:rPr lang="en-IN" sz="1800" b="0" i="0" u="none" strike="noStrike" baseline="0" dirty="0">
                <a:solidFill>
                  <a:srgbClr val="231F20"/>
                </a:solidFill>
                <a:latin typeface="Courier"/>
              </a:rPr>
              <a:t>, double m) {</a:t>
            </a:r>
          </a:p>
          <a:p>
            <a:pPr marL="0" indent="0" algn="l">
              <a:buNone/>
            </a:pPr>
            <a:r>
              <a:rPr lang="en-IN" sz="1800" b="0" i="0" u="none" strike="noStrike" baseline="0" dirty="0">
                <a:solidFill>
                  <a:srgbClr val="231F20"/>
                </a:solidFill>
                <a:latin typeface="Courier"/>
              </a:rPr>
              <a:t>super(</a:t>
            </a:r>
            <a:r>
              <a:rPr lang="en-IN" sz="1800" b="0" i="0" u="none" strike="noStrike" baseline="0" dirty="0" err="1">
                <a:solidFill>
                  <a:srgbClr val="231F20"/>
                </a:solidFill>
                <a:latin typeface="Courier"/>
              </a:rPr>
              <a:t>len</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weight = m;</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endParaRPr lang="en-IN" dirty="0"/>
          </a:p>
        </p:txBody>
      </p:sp>
    </p:spTree>
    <p:extLst>
      <p:ext uri="{BB962C8B-B14F-4D97-AF65-F5344CB8AC3E}">
        <p14:creationId xmlns:p14="http://schemas.microsoft.com/office/powerpoint/2010/main" val="22524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2DE4E-77BA-4226-A9BD-651D8A0E7970}"/>
              </a:ext>
            </a:extLst>
          </p:cNvPr>
          <p:cNvSpPr>
            <a:spLocks noGrp="1"/>
          </p:cNvSpPr>
          <p:nvPr>
            <p:ph sz="half" idx="1"/>
          </p:nvPr>
        </p:nvSpPr>
        <p:spPr>
          <a:xfrm>
            <a:off x="145774" y="172278"/>
            <a:ext cx="5874026" cy="6334539"/>
          </a:xfrm>
        </p:spPr>
        <p:txBody>
          <a:bodyPr>
            <a:normAutofit fontScale="77500" lnSpcReduction="20000"/>
          </a:bodyPr>
          <a:lstStyle/>
          <a:p>
            <a:pPr marL="0" indent="0" algn="l">
              <a:buNone/>
            </a:pPr>
            <a:r>
              <a:rPr lang="en-IN" sz="1800" b="0" i="0" u="none" strike="noStrike" baseline="0" dirty="0">
                <a:solidFill>
                  <a:srgbClr val="231F20"/>
                </a:solidFill>
                <a:latin typeface="Courier"/>
              </a:rPr>
              <a:t>class </a:t>
            </a:r>
            <a:r>
              <a:rPr lang="en-IN" sz="1800" b="0" i="0" u="none" strike="noStrike" baseline="0" dirty="0" err="1">
                <a:solidFill>
                  <a:srgbClr val="231F20"/>
                </a:solidFill>
                <a:latin typeface="Courier"/>
              </a:rPr>
              <a:t>DemoSuper</a:t>
            </a:r>
            <a:r>
              <a:rPr lang="en-IN" sz="1800" b="0"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 mybox1 = new </a:t>
            </a: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(10, 20, 15, 34.3);</a:t>
            </a:r>
          </a:p>
          <a:p>
            <a:pPr marL="0" indent="0" algn="l">
              <a:buNone/>
            </a:pP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 mybox2 = new </a:t>
            </a: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(2, 3, 4, 0.076);</a:t>
            </a:r>
          </a:p>
          <a:p>
            <a:pPr marL="0" indent="0" algn="l">
              <a:buNone/>
            </a:pP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 mybox3 = new </a:t>
            </a: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 // default</a:t>
            </a:r>
          </a:p>
          <a:p>
            <a:pPr marL="0" indent="0" algn="l">
              <a:buNone/>
            </a:pP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 </a:t>
            </a:r>
            <a:r>
              <a:rPr lang="en-US" sz="1800" b="0" i="0" u="none" strike="noStrike" baseline="0" dirty="0" err="1">
                <a:solidFill>
                  <a:srgbClr val="231F20"/>
                </a:solidFill>
                <a:latin typeface="Courier"/>
              </a:rPr>
              <a:t>mycube</a:t>
            </a:r>
            <a:r>
              <a:rPr lang="en-US" sz="1800" b="0" i="0" u="none" strike="noStrike" baseline="0" dirty="0">
                <a:solidFill>
                  <a:srgbClr val="231F20"/>
                </a:solidFill>
                <a:latin typeface="Courier"/>
              </a:rPr>
              <a:t> = new </a:t>
            </a: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(3, 2);</a:t>
            </a:r>
          </a:p>
          <a:p>
            <a:pPr marL="0" indent="0" algn="l">
              <a:buNone/>
            </a:pP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 </a:t>
            </a:r>
            <a:r>
              <a:rPr lang="en-US" sz="1800" b="0" i="0" u="none" strike="noStrike" baseline="0" dirty="0" err="1">
                <a:solidFill>
                  <a:srgbClr val="231F20"/>
                </a:solidFill>
                <a:latin typeface="Courier"/>
              </a:rPr>
              <a:t>myclone</a:t>
            </a:r>
            <a:r>
              <a:rPr lang="en-US" sz="1800" b="0" i="0" u="none" strike="noStrike" baseline="0" dirty="0">
                <a:solidFill>
                  <a:srgbClr val="231F20"/>
                </a:solidFill>
                <a:latin typeface="Courier"/>
              </a:rPr>
              <a:t> = new </a:t>
            </a: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(mybox1);</a:t>
            </a:r>
          </a:p>
          <a:p>
            <a:pPr marL="0" indent="0" algn="l">
              <a:buNone/>
            </a:pPr>
            <a:r>
              <a:rPr lang="en-IN" sz="1800" b="0" i="0" u="none" strike="noStrike" baseline="0" dirty="0">
                <a:solidFill>
                  <a:srgbClr val="231F20"/>
                </a:solidFill>
                <a:latin typeface="Courier"/>
              </a:rPr>
              <a:t>double vol;</a:t>
            </a:r>
          </a:p>
          <a:p>
            <a:pPr marL="0" indent="0" algn="l">
              <a:buNone/>
            </a:pPr>
            <a:r>
              <a:rPr lang="en-IN" sz="1800" b="0" i="0" u="none" strike="noStrike" baseline="0" dirty="0">
                <a:solidFill>
                  <a:srgbClr val="231F20"/>
                </a:solidFill>
                <a:latin typeface="Courier"/>
              </a:rPr>
              <a:t>vol = mybox1.volume();</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("Volume of mybox1 is " + vol);</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("Weight of mybox1 is " + mybox1.weight);</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vol = mybox2.volume();</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("Volume of mybox2 is " + vol);</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("Weight of mybox2 is " + mybox2.weight);</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vol = mybox3.volume();</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("Volume of mybox3 is " + vol);</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("Weight of mybox3 is " + mybox3.weight);</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a:t>
            </a:r>
            <a:endParaRPr lang="en-IN" dirty="0"/>
          </a:p>
        </p:txBody>
      </p:sp>
      <p:sp>
        <p:nvSpPr>
          <p:cNvPr id="4" name="Content Placeholder 3">
            <a:extLst>
              <a:ext uri="{FF2B5EF4-FFF2-40B4-BE49-F238E27FC236}">
                <a16:creationId xmlns:a16="http://schemas.microsoft.com/office/drawing/2014/main" id="{50AB1ACB-56F3-4ADF-BCF1-3131842E8B23}"/>
              </a:ext>
            </a:extLst>
          </p:cNvPr>
          <p:cNvSpPr>
            <a:spLocks noGrp="1"/>
          </p:cNvSpPr>
          <p:nvPr>
            <p:ph sz="half" idx="2"/>
          </p:nvPr>
        </p:nvSpPr>
        <p:spPr>
          <a:xfrm>
            <a:off x="6172200" y="172278"/>
            <a:ext cx="5688496" cy="6334539"/>
          </a:xfrm>
        </p:spPr>
        <p:txBody>
          <a:bodyPr>
            <a:normAutofit fontScale="77500" lnSpcReduction="20000"/>
          </a:bodyPr>
          <a:lstStyle/>
          <a:p>
            <a:pPr marL="0" indent="0" algn="l">
              <a:buNone/>
            </a:pPr>
            <a:r>
              <a:rPr lang="en-IN" sz="1800" b="0" i="0" u="none" strike="noStrike" baseline="0" dirty="0">
                <a:solidFill>
                  <a:srgbClr val="231F20"/>
                </a:solidFill>
                <a:latin typeface="Courier"/>
              </a:rPr>
              <a:t>vol = </a:t>
            </a:r>
            <a:r>
              <a:rPr lang="en-IN" sz="1800" b="0" i="0" u="none" strike="noStrike" baseline="0" dirty="0" err="1">
                <a:solidFill>
                  <a:srgbClr val="231F20"/>
                </a:solidFill>
                <a:latin typeface="Courier"/>
              </a:rPr>
              <a:t>myclone.volume</a:t>
            </a:r>
            <a:r>
              <a:rPr lang="en-IN" sz="1800" b="0" i="0" u="none" strike="noStrike" baseline="0" dirty="0">
                <a:solidFill>
                  <a:srgbClr val="231F20"/>
                </a:solidFill>
                <a:latin typeface="Courier"/>
              </a:rPr>
              <a:t>();</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("Volume of </a:t>
            </a:r>
            <a:r>
              <a:rPr lang="en-IN" sz="1800" b="0" i="0" u="none" strike="noStrike" baseline="0" dirty="0" err="1">
                <a:solidFill>
                  <a:srgbClr val="231F20"/>
                </a:solidFill>
                <a:latin typeface="Courier"/>
              </a:rPr>
              <a:t>myclone</a:t>
            </a:r>
            <a:r>
              <a:rPr lang="en-IN" sz="1800" b="0" i="0" u="none" strike="noStrike" baseline="0" dirty="0">
                <a:solidFill>
                  <a:srgbClr val="231F20"/>
                </a:solidFill>
                <a:latin typeface="Courier"/>
              </a:rPr>
              <a:t> is " + vol);</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("Weight of </a:t>
            </a:r>
            <a:r>
              <a:rPr lang="en-US" sz="1800" b="0" i="0" u="none" strike="noStrike" baseline="0" dirty="0" err="1">
                <a:solidFill>
                  <a:srgbClr val="231F20"/>
                </a:solidFill>
                <a:latin typeface="Courier"/>
              </a:rPr>
              <a:t>myclone</a:t>
            </a:r>
            <a:r>
              <a:rPr lang="en-US" sz="1800" b="0" i="0" u="none" strike="noStrike" baseline="0" dirty="0">
                <a:solidFill>
                  <a:srgbClr val="231F20"/>
                </a:solidFill>
                <a:latin typeface="Courier"/>
              </a:rPr>
              <a:t> is " + </a:t>
            </a:r>
            <a:r>
              <a:rPr lang="en-US" sz="1800" b="0" i="0" u="none" strike="noStrike" baseline="0" dirty="0" err="1">
                <a:solidFill>
                  <a:srgbClr val="231F20"/>
                </a:solidFill>
                <a:latin typeface="Courier"/>
              </a:rPr>
              <a:t>myclone.weight</a:t>
            </a:r>
            <a:r>
              <a:rPr lang="en-US" sz="1800" b="0" i="0" u="none" strike="noStrike" baseline="0" dirty="0">
                <a:solidFill>
                  <a:srgbClr val="231F20"/>
                </a:solidFill>
                <a:latin typeface="Courier"/>
              </a:rPr>
              <a:t>);</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vol = </a:t>
            </a:r>
            <a:r>
              <a:rPr lang="en-IN" sz="1800" b="0" i="0" u="none" strike="noStrike" baseline="0" dirty="0" err="1">
                <a:solidFill>
                  <a:srgbClr val="231F20"/>
                </a:solidFill>
                <a:latin typeface="Courier"/>
              </a:rPr>
              <a:t>mycube.volume</a:t>
            </a:r>
            <a:r>
              <a:rPr lang="en-IN" sz="1800" b="0" i="0" u="none" strike="noStrike" baseline="0" dirty="0">
                <a:solidFill>
                  <a:srgbClr val="231F20"/>
                </a:solidFill>
                <a:latin typeface="Courier"/>
              </a:rPr>
              <a:t>();</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("Volume of </a:t>
            </a:r>
            <a:r>
              <a:rPr lang="en-IN" sz="1800" b="0" i="0" u="none" strike="noStrike" baseline="0" dirty="0" err="1">
                <a:solidFill>
                  <a:srgbClr val="231F20"/>
                </a:solidFill>
                <a:latin typeface="Courier"/>
              </a:rPr>
              <a:t>mycube</a:t>
            </a:r>
            <a:r>
              <a:rPr lang="en-IN" sz="1800" b="0" i="0" u="none" strike="noStrike" baseline="0" dirty="0">
                <a:solidFill>
                  <a:srgbClr val="231F20"/>
                </a:solidFill>
                <a:latin typeface="Courier"/>
              </a:rPr>
              <a:t> is " + vol);</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("Weight of </a:t>
            </a:r>
            <a:r>
              <a:rPr lang="en-US" sz="1800" b="0" i="0" u="none" strike="noStrike" baseline="0" dirty="0" err="1">
                <a:solidFill>
                  <a:srgbClr val="231F20"/>
                </a:solidFill>
                <a:latin typeface="Courier"/>
              </a:rPr>
              <a:t>mycube</a:t>
            </a:r>
            <a:r>
              <a:rPr lang="en-US" sz="1800" b="0" i="0" u="none" strike="noStrike" baseline="0" dirty="0">
                <a:solidFill>
                  <a:srgbClr val="231F20"/>
                </a:solidFill>
                <a:latin typeface="Courier"/>
              </a:rPr>
              <a:t> is " + </a:t>
            </a:r>
            <a:r>
              <a:rPr lang="en-US" sz="1800" b="0" i="0" u="none" strike="noStrike" baseline="0" dirty="0" err="1">
                <a:solidFill>
                  <a:srgbClr val="231F20"/>
                </a:solidFill>
                <a:latin typeface="Courier"/>
              </a:rPr>
              <a:t>mycube.weight</a:t>
            </a:r>
            <a:r>
              <a:rPr lang="en-US" sz="1800" b="0" i="0" u="none" strike="noStrike" baseline="0" dirty="0">
                <a:solidFill>
                  <a:srgbClr val="231F20"/>
                </a:solidFill>
                <a:latin typeface="Courier"/>
              </a:rPr>
              <a:t>);</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r>
              <a:rPr lang="en-US" sz="1800" b="0" i="0" u="none" strike="noStrike" baseline="0" dirty="0">
                <a:latin typeface="Palatino-Roman"/>
              </a:rPr>
              <a:t> This program generates the following output:</a:t>
            </a:r>
          </a:p>
          <a:p>
            <a:pPr marL="0" indent="0" algn="l">
              <a:buNone/>
            </a:pPr>
            <a:r>
              <a:rPr lang="en-US" sz="1800" b="0" i="0" u="none" strike="noStrike" baseline="0" dirty="0">
                <a:latin typeface="Courier"/>
              </a:rPr>
              <a:t>Volume of mybox1 is 3000.0</a:t>
            </a:r>
          </a:p>
          <a:p>
            <a:pPr marL="0" indent="0" algn="l">
              <a:buNone/>
            </a:pPr>
            <a:r>
              <a:rPr lang="en-US" sz="1800" b="0" i="0" u="none" strike="noStrike" baseline="0" dirty="0">
                <a:latin typeface="Courier"/>
              </a:rPr>
              <a:t>Weight of mybox1 is 34.3</a:t>
            </a:r>
          </a:p>
          <a:p>
            <a:pPr marL="0" indent="0" algn="l">
              <a:buNone/>
            </a:pPr>
            <a:r>
              <a:rPr lang="en-US" sz="1800" b="0" i="0" u="none" strike="noStrike" baseline="0" dirty="0">
                <a:latin typeface="Courier"/>
              </a:rPr>
              <a:t>Volume of mybox2 is 24.0</a:t>
            </a:r>
          </a:p>
          <a:p>
            <a:pPr marL="0" indent="0" algn="l">
              <a:buNone/>
            </a:pPr>
            <a:r>
              <a:rPr lang="en-US" sz="1800" b="0" i="0" u="none" strike="noStrike" baseline="0" dirty="0">
                <a:latin typeface="Courier"/>
              </a:rPr>
              <a:t>Weight of mybox2 is 0.076</a:t>
            </a:r>
          </a:p>
          <a:p>
            <a:pPr marL="0" indent="0" algn="l">
              <a:buNone/>
            </a:pPr>
            <a:r>
              <a:rPr lang="en-US" sz="1800" b="0" i="0" u="none" strike="noStrike" baseline="0" dirty="0">
                <a:latin typeface="Courier"/>
              </a:rPr>
              <a:t>Volume of mybox3 is -1.0</a:t>
            </a:r>
          </a:p>
          <a:p>
            <a:pPr marL="0" indent="0" algn="l">
              <a:buNone/>
            </a:pPr>
            <a:r>
              <a:rPr lang="en-US" sz="1800" b="0" i="0" u="none" strike="noStrike" baseline="0" dirty="0">
                <a:latin typeface="Courier"/>
              </a:rPr>
              <a:t>Weight of mybox3 is -1.0</a:t>
            </a:r>
          </a:p>
          <a:p>
            <a:pPr marL="0" indent="0" algn="l">
              <a:buNone/>
            </a:pPr>
            <a:r>
              <a:rPr lang="en-US" sz="1800" b="0" i="0" u="none" strike="noStrike" baseline="0" dirty="0">
                <a:latin typeface="Courier"/>
              </a:rPr>
              <a:t>Volume of </a:t>
            </a:r>
            <a:r>
              <a:rPr lang="en-US" sz="1800" b="0" i="0" u="none" strike="noStrike" baseline="0" dirty="0" err="1">
                <a:latin typeface="Courier"/>
              </a:rPr>
              <a:t>myclone</a:t>
            </a:r>
            <a:r>
              <a:rPr lang="en-US" sz="1800" b="0" i="0" u="none" strike="noStrike" baseline="0" dirty="0">
                <a:latin typeface="Courier"/>
              </a:rPr>
              <a:t> is 3000.0</a:t>
            </a:r>
          </a:p>
          <a:p>
            <a:pPr marL="0" indent="0" algn="l">
              <a:buNone/>
            </a:pPr>
            <a:r>
              <a:rPr lang="en-US" sz="1800" b="0" i="0" u="none" strike="noStrike" baseline="0" dirty="0">
                <a:latin typeface="Courier"/>
              </a:rPr>
              <a:t>Weight of </a:t>
            </a:r>
            <a:r>
              <a:rPr lang="en-US" sz="1800" b="0" i="0" u="none" strike="noStrike" baseline="0" dirty="0" err="1">
                <a:latin typeface="Courier"/>
              </a:rPr>
              <a:t>myclone</a:t>
            </a:r>
            <a:r>
              <a:rPr lang="en-US" sz="1800" b="0" i="0" u="none" strike="noStrike" baseline="0" dirty="0">
                <a:latin typeface="Courier"/>
              </a:rPr>
              <a:t> is 34.3</a:t>
            </a:r>
          </a:p>
          <a:p>
            <a:pPr marL="0" indent="0" algn="l">
              <a:buNone/>
            </a:pPr>
            <a:r>
              <a:rPr lang="en-US" sz="1800" b="0" i="0" u="none" strike="noStrike" baseline="0" dirty="0">
                <a:latin typeface="Courier"/>
              </a:rPr>
              <a:t>Volume of </a:t>
            </a:r>
            <a:r>
              <a:rPr lang="en-US" sz="1800" b="0" i="0" u="none" strike="noStrike" baseline="0" dirty="0" err="1">
                <a:latin typeface="Courier"/>
              </a:rPr>
              <a:t>mycube</a:t>
            </a:r>
            <a:r>
              <a:rPr lang="en-US" sz="1800" b="0" i="0" u="none" strike="noStrike" baseline="0" dirty="0">
                <a:latin typeface="Courier"/>
              </a:rPr>
              <a:t> is 27.0</a:t>
            </a:r>
          </a:p>
          <a:p>
            <a:pPr marL="0" indent="0" algn="l">
              <a:buNone/>
            </a:pPr>
            <a:r>
              <a:rPr lang="en-US" sz="1800" b="0" i="0" u="none" strike="noStrike" baseline="0" dirty="0">
                <a:latin typeface="Courier"/>
              </a:rPr>
              <a:t>Weight of </a:t>
            </a:r>
            <a:r>
              <a:rPr lang="en-US" sz="1800" b="0" i="0" u="none" strike="noStrike" baseline="0" dirty="0" err="1">
                <a:latin typeface="Courier"/>
              </a:rPr>
              <a:t>mycube</a:t>
            </a:r>
            <a:r>
              <a:rPr lang="en-US" sz="1800" b="0" i="0" u="none" strike="noStrike" baseline="0" dirty="0">
                <a:latin typeface="Courier"/>
              </a:rPr>
              <a:t> is 2.0</a:t>
            </a:r>
            <a:endParaRPr lang="en-IN" dirty="0"/>
          </a:p>
        </p:txBody>
      </p:sp>
    </p:spTree>
    <p:extLst>
      <p:ext uri="{BB962C8B-B14F-4D97-AF65-F5344CB8AC3E}">
        <p14:creationId xmlns:p14="http://schemas.microsoft.com/office/powerpoint/2010/main" val="221719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AF32E6-D31C-40CF-899F-EE315046C049}"/>
              </a:ext>
            </a:extLst>
          </p:cNvPr>
          <p:cNvSpPr>
            <a:spLocks noGrp="1"/>
          </p:cNvSpPr>
          <p:nvPr>
            <p:ph sz="half" idx="1"/>
          </p:nvPr>
        </p:nvSpPr>
        <p:spPr>
          <a:xfrm>
            <a:off x="185530" y="172278"/>
            <a:ext cx="5834270" cy="6004685"/>
          </a:xfrm>
        </p:spPr>
        <p:txBody>
          <a:bodyPr>
            <a:normAutofit fontScale="92500" lnSpcReduction="10000"/>
          </a:bodyPr>
          <a:lstStyle/>
          <a:p>
            <a:pPr marL="0" indent="0" algn="l">
              <a:buNone/>
            </a:pPr>
            <a:r>
              <a:rPr lang="en-US" sz="1800" b="0" i="0" u="none" strike="noStrike" baseline="0" dirty="0">
                <a:latin typeface="Palatino-Roman"/>
              </a:rPr>
              <a:t>When a subclass calls </a:t>
            </a:r>
            <a:r>
              <a:rPr lang="en-US" sz="1800" b="1" i="0" u="none" strike="noStrike" baseline="0" dirty="0">
                <a:latin typeface="Palatino-Bold"/>
              </a:rPr>
              <a:t>super( )</a:t>
            </a:r>
            <a:r>
              <a:rPr lang="en-US" sz="1800" b="0" i="0" u="none" strike="noStrike" baseline="0" dirty="0">
                <a:latin typeface="Palatino-Roman"/>
              </a:rPr>
              <a:t>, it is calling the constructor of its immediate superclass. Thus, </a:t>
            </a:r>
            <a:r>
              <a:rPr lang="en-US" sz="1800" b="1" i="0" u="none" strike="noStrike" baseline="0" dirty="0">
                <a:latin typeface="Palatino-Bold"/>
              </a:rPr>
              <a:t>super( ) </a:t>
            </a:r>
            <a:r>
              <a:rPr lang="en-US" sz="1800" b="0" i="0" u="none" strike="noStrike" baseline="0" dirty="0">
                <a:latin typeface="Palatino-Roman"/>
              </a:rPr>
              <a:t>always refers to the superclass immediately above the calling class. This is true even in a multileveled hierarchy. Also, </a:t>
            </a:r>
            <a:r>
              <a:rPr lang="en-US" sz="1800" b="1" i="0" u="none" strike="noStrike" baseline="0" dirty="0">
                <a:latin typeface="Palatino-Bold"/>
              </a:rPr>
              <a:t>super( ) </a:t>
            </a:r>
            <a:r>
              <a:rPr lang="en-US" sz="1800" b="0" i="0" u="none" strike="noStrike" baseline="0" dirty="0">
                <a:latin typeface="Palatino-Roman"/>
              </a:rPr>
              <a:t>must always be the first statement executed inside a subclass constructor. </a:t>
            </a:r>
          </a:p>
          <a:p>
            <a:pPr marL="0" indent="0" algn="l">
              <a:buNone/>
            </a:pPr>
            <a:r>
              <a:rPr lang="en-US" sz="1800" b="1" i="0" u="none" strike="noStrike" baseline="0" dirty="0">
                <a:latin typeface="FranklinGothic-DemiCnd"/>
              </a:rPr>
              <a:t>A Second Use for super</a:t>
            </a:r>
            <a:r>
              <a:rPr lang="en-US" sz="1800" dirty="0">
                <a:latin typeface="Palatino-Roman"/>
              </a:rPr>
              <a:t>:</a:t>
            </a:r>
          </a:p>
          <a:p>
            <a:pPr marL="0" indent="0" algn="l">
              <a:buNone/>
            </a:pPr>
            <a:r>
              <a:rPr lang="en-US" sz="1800" b="0" i="0" u="none" strike="noStrike" baseline="0" dirty="0">
                <a:latin typeface="Palatino-Roman"/>
              </a:rPr>
              <a:t>The second form of </a:t>
            </a:r>
            <a:r>
              <a:rPr lang="en-US" sz="1800" b="1" i="0" u="none" strike="noStrike" baseline="0" dirty="0">
                <a:latin typeface="Palatino-Bold"/>
              </a:rPr>
              <a:t>super </a:t>
            </a:r>
            <a:r>
              <a:rPr lang="en-US" sz="1800" b="0" i="0" u="none" strike="noStrike" baseline="0" dirty="0">
                <a:latin typeface="Palatino-Roman"/>
              </a:rPr>
              <a:t>acts somewhat like </a:t>
            </a:r>
            <a:r>
              <a:rPr lang="en-US" sz="1800" b="1" i="0" u="none" strike="noStrike" baseline="0" dirty="0">
                <a:latin typeface="Palatino-Bold"/>
              </a:rPr>
              <a:t>this</a:t>
            </a:r>
            <a:r>
              <a:rPr lang="en-US" sz="1800" b="0" i="0" u="none" strike="noStrike" baseline="0" dirty="0">
                <a:latin typeface="Palatino-Roman"/>
              </a:rPr>
              <a:t>, except that it always refers to the superclass  of the subclass in which it is used. This usage has the following general form: </a:t>
            </a:r>
          </a:p>
          <a:p>
            <a:pPr marL="0" indent="0" algn="l">
              <a:buNone/>
            </a:pPr>
            <a:r>
              <a:rPr lang="en-IN" sz="1800" b="0" i="0" u="none" strike="noStrike" baseline="0" dirty="0" err="1">
                <a:latin typeface="Palatino-Roman"/>
              </a:rPr>
              <a:t>super.</a:t>
            </a:r>
            <a:r>
              <a:rPr lang="en-IN" sz="1800" b="0" i="1" u="none" strike="noStrike" baseline="0" dirty="0" err="1">
                <a:latin typeface="Palatino-Italic"/>
              </a:rPr>
              <a:t>member</a:t>
            </a:r>
            <a:endParaRPr lang="en-IN" sz="1800" b="0" i="1" u="none" strike="noStrike" baseline="0" dirty="0">
              <a:latin typeface="Palatino-Italic"/>
            </a:endParaRPr>
          </a:p>
          <a:p>
            <a:pPr marL="0" indent="0" algn="l">
              <a:buNone/>
            </a:pPr>
            <a:r>
              <a:rPr lang="en-US" sz="1800" b="0" i="0" u="none" strike="noStrike" baseline="0" dirty="0">
                <a:latin typeface="Palatino-Roman"/>
              </a:rPr>
              <a:t>Here, </a:t>
            </a:r>
            <a:r>
              <a:rPr lang="en-US" sz="1800" b="0" i="1" u="none" strike="noStrike" baseline="0" dirty="0">
                <a:latin typeface="Palatino-Italic"/>
              </a:rPr>
              <a:t>member </a:t>
            </a:r>
            <a:r>
              <a:rPr lang="en-US" sz="1800" b="0" i="0" u="none" strike="noStrike" baseline="0" dirty="0">
                <a:latin typeface="Palatino-Roman"/>
              </a:rPr>
              <a:t>can be either a method or an instance variable. This second form of </a:t>
            </a:r>
            <a:r>
              <a:rPr lang="en-US" sz="1800" b="1" i="0" u="none" strike="noStrike" baseline="0" dirty="0">
                <a:latin typeface="Palatino-Bold"/>
              </a:rPr>
              <a:t>super </a:t>
            </a:r>
            <a:r>
              <a:rPr lang="en-US" sz="1800" b="0" i="0" u="none" strike="noStrike" baseline="0" dirty="0">
                <a:latin typeface="Palatino-Roman"/>
              </a:rPr>
              <a:t>is most applicable to situations in which member names of a subclass hide members by the same name in the superclass. Consider this simple class </a:t>
            </a:r>
          </a:p>
          <a:p>
            <a:pPr marL="0" indent="0" algn="l">
              <a:buNone/>
            </a:pPr>
            <a:r>
              <a:rPr lang="en-IN" sz="1800" b="0" i="0" u="none" strike="noStrike" baseline="0" dirty="0">
                <a:latin typeface="Palatino-Roman"/>
              </a:rPr>
              <a:t>hierarchy:</a:t>
            </a:r>
          </a:p>
          <a:p>
            <a:pPr marL="0" indent="0" algn="l">
              <a:buNone/>
            </a:pPr>
            <a:r>
              <a:rPr lang="en-US" sz="1800" b="0" i="0" u="none" strike="noStrike" baseline="0" dirty="0">
                <a:latin typeface="Courier"/>
              </a:rPr>
              <a:t>// Using super to overcome name hiding.</a:t>
            </a:r>
          </a:p>
          <a:p>
            <a:pPr marL="0" indent="0" algn="l">
              <a:buNone/>
            </a:pPr>
            <a:r>
              <a:rPr lang="en-IN" sz="1800" b="0" i="0" u="none" strike="noStrike" baseline="0" dirty="0">
                <a:latin typeface="Courier"/>
              </a:rPr>
              <a:t>class A {</a:t>
            </a:r>
          </a:p>
          <a:p>
            <a:pPr marL="0" indent="0" algn="l">
              <a:buNone/>
            </a:pPr>
            <a:r>
              <a:rPr lang="en-IN" sz="1800" b="0" i="0" u="none" strike="noStrike" baseline="0" dirty="0">
                <a:latin typeface="Courier"/>
              </a:rPr>
              <a:t>int </a:t>
            </a:r>
            <a:r>
              <a:rPr lang="en-IN" sz="1800" b="0" i="0" u="none" strike="noStrike" baseline="0" dirty="0" err="1">
                <a:latin typeface="Courier"/>
              </a:rPr>
              <a:t>i</a:t>
            </a: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
        <p:nvSpPr>
          <p:cNvPr id="8" name="Content Placeholder 7">
            <a:extLst>
              <a:ext uri="{FF2B5EF4-FFF2-40B4-BE49-F238E27FC236}">
                <a16:creationId xmlns:a16="http://schemas.microsoft.com/office/drawing/2014/main" id="{E57EF737-C4AE-4763-8CF2-88A1A94F1617}"/>
              </a:ext>
            </a:extLst>
          </p:cNvPr>
          <p:cNvSpPr>
            <a:spLocks noGrp="1"/>
          </p:cNvSpPr>
          <p:nvPr>
            <p:ph sz="half" idx="2"/>
          </p:nvPr>
        </p:nvSpPr>
        <p:spPr>
          <a:xfrm>
            <a:off x="6172200" y="172278"/>
            <a:ext cx="5834270" cy="6493565"/>
          </a:xfrm>
        </p:spPr>
        <p:txBody>
          <a:bodyPr>
            <a:normAutofit fontScale="92500" lnSpcReduction="10000"/>
          </a:bodyPr>
          <a:lstStyle/>
          <a:p>
            <a:pPr marL="0" indent="0" algn="l">
              <a:buNone/>
            </a:pPr>
            <a:r>
              <a:rPr lang="en-US" sz="1800" b="0" i="0" u="none" strike="noStrike" baseline="0" dirty="0">
                <a:solidFill>
                  <a:srgbClr val="231F20"/>
                </a:solidFill>
                <a:latin typeface="Courier"/>
              </a:rPr>
              <a:t>// Create a subclass by extending class A.</a:t>
            </a:r>
          </a:p>
          <a:p>
            <a:pPr marL="0" indent="0" algn="l">
              <a:buNone/>
            </a:pPr>
            <a:r>
              <a:rPr lang="en-IN" sz="1800" b="0" i="0" u="none" strike="noStrike" baseline="0" dirty="0">
                <a:solidFill>
                  <a:srgbClr val="231F20"/>
                </a:solidFill>
                <a:latin typeface="Courier"/>
              </a:rPr>
              <a:t>class B extends A {</a:t>
            </a:r>
          </a:p>
          <a:p>
            <a:pPr marL="0" indent="0" algn="l">
              <a:buNone/>
            </a:pPr>
            <a:r>
              <a:rPr lang="en-US" sz="1800" b="0" i="0" u="none" strike="noStrike" baseline="0" dirty="0">
                <a:solidFill>
                  <a:srgbClr val="231F20"/>
                </a:solidFill>
                <a:latin typeface="Courier"/>
              </a:rPr>
              <a:t>int </a:t>
            </a:r>
            <a:r>
              <a:rPr lang="en-US" sz="1800" b="0" i="0" u="none" strike="noStrike" baseline="0" dirty="0" err="1">
                <a:solidFill>
                  <a:srgbClr val="231F20"/>
                </a:solidFill>
                <a:latin typeface="Courier"/>
              </a:rPr>
              <a:t>i</a:t>
            </a:r>
            <a:r>
              <a:rPr lang="en-US" sz="1800" b="0" i="0" u="none" strike="noStrike" baseline="0" dirty="0">
                <a:solidFill>
                  <a:srgbClr val="231F20"/>
                </a:solidFill>
                <a:latin typeface="Courier"/>
              </a:rPr>
              <a:t>; // this </a:t>
            </a:r>
            <a:r>
              <a:rPr lang="en-US" sz="1800" b="0" i="0" u="none" strike="noStrike" baseline="0" dirty="0" err="1">
                <a:solidFill>
                  <a:srgbClr val="231F20"/>
                </a:solidFill>
                <a:latin typeface="Courier"/>
              </a:rPr>
              <a:t>i</a:t>
            </a:r>
            <a:r>
              <a:rPr lang="en-US" sz="1800" b="0" i="0" u="none" strike="noStrike" baseline="0" dirty="0">
                <a:solidFill>
                  <a:srgbClr val="231F20"/>
                </a:solidFill>
                <a:latin typeface="Courier"/>
              </a:rPr>
              <a:t> hides the </a:t>
            </a:r>
            <a:r>
              <a:rPr lang="en-US" sz="1800" b="0" i="0" u="none" strike="noStrike" baseline="0" dirty="0" err="1">
                <a:solidFill>
                  <a:srgbClr val="231F20"/>
                </a:solidFill>
                <a:latin typeface="Courier"/>
              </a:rPr>
              <a:t>i</a:t>
            </a:r>
            <a:r>
              <a:rPr lang="en-US" sz="1800" b="0" i="0" u="none" strike="noStrike" baseline="0" dirty="0">
                <a:solidFill>
                  <a:srgbClr val="231F20"/>
                </a:solidFill>
                <a:latin typeface="Courier"/>
              </a:rPr>
              <a:t> in A</a:t>
            </a:r>
          </a:p>
          <a:p>
            <a:pPr marL="0" indent="0" algn="l">
              <a:buNone/>
            </a:pPr>
            <a:r>
              <a:rPr lang="en-IN" sz="1800" b="0" i="0" u="none" strike="noStrike" baseline="0" dirty="0">
                <a:solidFill>
                  <a:srgbClr val="231F20"/>
                </a:solidFill>
                <a:latin typeface="Courier"/>
              </a:rPr>
              <a:t>B(int a, int b) {</a:t>
            </a:r>
          </a:p>
          <a:p>
            <a:pPr marL="0" indent="0" algn="l">
              <a:buNone/>
            </a:pPr>
            <a:r>
              <a:rPr lang="it-IT" sz="1800" b="0" i="0" u="none" strike="noStrike" baseline="0" dirty="0">
                <a:solidFill>
                  <a:srgbClr val="231F20"/>
                </a:solidFill>
                <a:latin typeface="Courier"/>
              </a:rPr>
              <a:t>super.i = a; // i in A</a:t>
            </a:r>
          </a:p>
          <a:p>
            <a:pPr marL="0" indent="0" algn="l">
              <a:buNone/>
            </a:pPr>
            <a:r>
              <a:rPr lang="it-IT" sz="1800" b="0" i="0" u="none" strike="noStrike" baseline="0" dirty="0">
                <a:solidFill>
                  <a:srgbClr val="231F20"/>
                </a:solidFill>
                <a:latin typeface="Courier"/>
              </a:rPr>
              <a:t>i = b; // i in B </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void show() {</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a:t>
            </a:r>
            <a:r>
              <a:rPr lang="en-IN" sz="1800" b="0" i="0" u="none" strike="noStrike" baseline="0" dirty="0" err="1">
                <a:solidFill>
                  <a:srgbClr val="231F20"/>
                </a:solidFill>
                <a:latin typeface="Courier"/>
              </a:rPr>
              <a:t>i</a:t>
            </a:r>
            <a:r>
              <a:rPr lang="en-IN" sz="1800" b="0" i="0" u="none" strike="noStrike" baseline="0" dirty="0">
                <a:solidFill>
                  <a:srgbClr val="231F20"/>
                </a:solidFill>
                <a:latin typeface="Courier"/>
              </a:rPr>
              <a:t> in superclass: " + </a:t>
            </a:r>
            <a:r>
              <a:rPr lang="en-IN" sz="1800" b="0" i="0" u="none" strike="noStrike" baseline="0" dirty="0" err="1">
                <a:solidFill>
                  <a:srgbClr val="231F20"/>
                </a:solidFill>
                <a:latin typeface="Courier"/>
              </a:rPr>
              <a:t>super.i</a:t>
            </a:r>
            <a:r>
              <a:rPr lang="en-IN" sz="1800" b="0" i="0" u="none" strike="noStrike" baseline="0" dirty="0">
                <a:solidFill>
                  <a:srgbClr val="231F20"/>
                </a:solidFill>
                <a:latin typeface="Courier"/>
              </a:rPr>
              <a:t>);</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a:t>
            </a:r>
            <a:r>
              <a:rPr lang="en-IN" sz="1800" b="0" i="0" u="none" strike="noStrike" baseline="0" dirty="0" err="1">
                <a:solidFill>
                  <a:srgbClr val="231F20"/>
                </a:solidFill>
                <a:latin typeface="Courier"/>
              </a:rPr>
              <a:t>i</a:t>
            </a:r>
            <a:r>
              <a:rPr lang="en-IN" sz="1800" b="0" i="0" u="none" strike="noStrike" baseline="0" dirty="0">
                <a:solidFill>
                  <a:srgbClr val="231F20"/>
                </a:solidFill>
                <a:latin typeface="Courier"/>
              </a:rPr>
              <a:t> in subclass: " + </a:t>
            </a:r>
            <a:r>
              <a:rPr lang="en-IN" sz="1800" b="0" i="0" u="none" strike="noStrike" baseline="0" dirty="0" err="1">
                <a:solidFill>
                  <a:srgbClr val="231F20"/>
                </a:solidFill>
                <a:latin typeface="Courier"/>
              </a:rPr>
              <a:t>i</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class </a:t>
            </a:r>
            <a:r>
              <a:rPr lang="en-IN" sz="1800" b="0" i="0" u="none" strike="noStrike" baseline="0" dirty="0" err="1">
                <a:solidFill>
                  <a:srgbClr val="231F20"/>
                </a:solidFill>
                <a:latin typeface="Courier"/>
              </a:rPr>
              <a:t>UseSuper</a:t>
            </a:r>
            <a:r>
              <a:rPr lang="en-IN" sz="1800" b="0"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B </a:t>
            </a:r>
            <a:r>
              <a:rPr lang="en-US" sz="1800" b="0" i="0" u="none" strike="noStrike" baseline="0" dirty="0" err="1">
                <a:solidFill>
                  <a:srgbClr val="231F20"/>
                </a:solidFill>
                <a:latin typeface="Courier"/>
              </a:rPr>
              <a:t>subOb</a:t>
            </a:r>
            <a:r>
              <a:rPr lang="en-US" sz="1800" b="0" i="0" u="none" strike="noStrike" baseline="0" dirty="0">
                <a:solidFill>
                  <a:srgbClr val="231F20"/>
                </a:solidFill>
                <a:latin typeface="Courier"/>
              </a:rPr>
              <a:t> = new B(1, 2);</a:t>
            </a:r>
          </a:p>
          <a:p>
            <a:pPr marL="0" indent="0" algn="l">
              <a:buNone/>
            </a:pPr>
            <a:r>
              <a:rPr lang="en-IN" sz="1800" b="0" i="0" u="none" strike="noStrike" baseline="0" dirty="0" err="1">
                <a:solidFill>
                  <a:srgbClr val="231F20"/>
                </a:solidFill>
                <a:latin typeface="Courier"/>
              </a:rPr>
              <a:t>subOb.show</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 }</a:t>
            </a:r>
          </a:p>
          <a:p>
            <a:pPr marL="0" indent="0" algn="l">
              <a:buNone/>
            </a:pPr>
            <a:r>
              <a:rPr lang="en-US" sz="1800" b="0" i="0" u="none" strike="noStrike" baseline="0" dirty="0">
                <a:solidFill>
                  <a:srgbClr val="000000"/>
                </a:solidFill>
                <a:latin typeface="Palatino-Roman"/>
              </a:rPr>
              <a:t>This program displays the following:</a:t>
            </a:r>
          </a:p>
          <a:p>
            <a:pPr marL="0" indent="0" algn="l">
              <a:buNone/>
            </a:pPr>
            <a:r>
              <a:rPr lang="en-IN" sz="1800" b="0" i="0" u="none" strike="noStrike" baseline="0" dirty="0" err="1">
                <a:solidFill>
                  <a:srgbClr val="000000"/>
                </a:solidFill>
                <a:latin typeface="Courier"/>
              </a:rPr>
              <a:t>i</a:t>
            </a:r>
            <a:r>
              <a:rPr lang="en-IN" sz="1800" b="0" i="0" u="none" strike="noStrike" baseline="0" dirty="0">
                <a:solidFill>
                  <a:srgbClr val="000000"/>
                </a:solidFill>
                <a:latin typeface="Courier"/>
              </a:rPr>
              <a:t> in superclass: 1</a:t>
            </a:r>
          </a:p>
          <a:p>
            <a:pPr marL="0" indent="0" algn="l">
              <a:buNone/>
            </a:pPr>
            <a:r>
              <a:rPr lang="en-IN" sz="1800" b="0" i="0" u="none" strike="noStrike" baseline="0" dirty="0" err="1">
                <a:solidFill>
                  <a:srgbClr val="000000"/>
                </a:solidFill>
                <a:latin typeface="Courier"/>
              </a:rPr>
              <a:t>i</a:t>
            </a:r>
            <a:r>
              <a:rPr lang="en-IN" sz="1800" b="0" i="0" u="none" strike="noStrike" baseline="0" dirty="0">
                <a:solidFill>
                  <a:srgbClr val="000000"/>
                </a:solidFill>
                <a:latin typeface="Courier"/>
              </a:rPr>
              <a:t> in subclass: 2</a:t>
            </a:r>
            <a:endParaRPr lang="en-IN" dirty="0"/>
          </a:p>
        </p:txBody>
      </p:sp>
    </p:spTree>
    <p:extLst>
      <p:ext uri="{BB962C8B-B14F-4D97-AF65-F5344CB8AC3E}">
        <p14:creationId xmlns:p14="http://schemas.microsoft.com/office/powerpoint/2010/main" val="8078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CD10-8E09-4B26-9805-2DF6D8DA9D5C}"/>
              </a:ext>
            </a:extLst>
          </p:cNvPr>
          <p:cNvSpPr>
            <a:spLocks noGrp="1"/>
          </p:cNvSpPr>
          <p:nvPr>
            <p:ph type="title"/>
          </p:nvPr>
        </p:nvSpPr>
        <p:spPr/>
        <p:txBody>
          <a:bodyPr/>
          <a:lstStyle/>
          <a:p>
            <a:r>
              <a:rPr lang="en-IN" dirty="0"/>
              <a:t>Creating a Multilevel Hierarchy</a:t>
            </a:r>
          </a:p>
        </p:txBody>
      </p:sp>
      <p:sp>
        <p:nvSpPr>
          <p:cNvPr id="3" name="Content Placeholder 2">
            <a:extLst>
              <a:ext uri="{FF2B5EF4-FFF2-40B4-BE49-F238E27FC236}">
                <a16:creationId xmlns:a16="http://schemas.microsoft.com/office/drawing/2014/main" id="{29F46A54-BE85-4965-A371-91FB55D49851}"/>
              </a:ext>
            </a:extLst>
          </p:cNvPr>
          <p:cNvSpPr>
            <a:spLocks noGrp="1"/>
          </p:cNvSpPr>
          <p:nvPr>
            <p:ph idx="1"/>
          </p:nvPr>
        </p:nvSpPr>
        <p:spPr/>
        <p:txBody>
          <a:bodyPr>
            <a:noAutofit/>
          </a:bodyPr>
          <a:lstStyle/>
          <a:p>
            <a:r>
              <a:rPr lang="en-US" sz="1800" dirty="0"/>
              <a:t>You can build hierarchies that contain as many layers of inheritance as you like.</a:t>
            </a:r>
          </a:p>
          <a:p>
            <a:r>
              <a:rPr lang="en-US" sz="1800" dirty="0"/>
              <a:t>It is perfectly acceptable to use a subclass as a superclass of another. </a:t>
            </a:r>
            <a:r>
              <a:rPr lang="en-US" sz="1800" b="0" i="0" u="none" strike="noStrike" baseline="0" dirty="0"/>
              <a:t>given three classes called </a:t>
            </a:r>
            <a:r>
              <a:rPr lang="en-US" sz="1800" b="1" i="0" u="none" strike="noStrike" baseline="0" dirty="0"/>
              <a:t>A</a:t>
            </a:r>
            <a:r>
              <a:rPr lang="en-US" sz="1800" b="0" i="0" u="none" strike="noStrike" baseline="0" dirty="0"/>
              <a:t>, </a:t>
            </a:r>
            <a:r>
              <a:rPr lang="en-US" sz="1800" b="1" i="0" u="none" strike="noStrike" baseline="0" dirty="0"/>
              <a:t>B</a:t>
            </a:r>
            <a:r>
              <a:rPr lang="en-US" sz="1800" b="0" i="0" u="none" strike="noStrike" baseline="0" dirty="0"/>
              <a:t>, and </a:t>
            </a:r>
            <a:r>
              <a:rPr lang="en-US" sz="1800" b="1" i="0" u="none" strike="noStrike" baseline="0" dirty="0"/>
              <a:t>C</a:t>
            </a:r>
            <a:r>
              <a:rPr lang="en-US" sz="1800" b="0" i="0" u="none" strike="noStrike" baseline="0" dirty="0"/>
              <a:t>, </a:t>
            </a:r>
            <a:r>
              <a:rPr lang="en-US" sz="1800" b="1" i="0" u="none" strike="noStrike" baseline="0" dirty="0"/>
              <a:t>C </a:t>
            </a:r>
            <a:r>
              <a:rPr lang="en-US" sz="1800" b="0" i="0" u="none" strike="noStrike" baseline="0" dirty="0"/>
              <a:t>can be a subclass of </a:t>
            </a:r>
            <a:r>
              <a:rPr lang="en-US" sz="1800" b="1" i="0" u="none" strike="noStrike" baseline="0" dirty="0"/>
              <a:t>B</a:t>
            </a:r>
            <a:r>
              <a:rPr lang="en-US" sz="1800" b="0" i="0" u="none" strike="noStrike" baseline="0" dirty="0"/>
              <a:t>, which is a subclass of </a:t>
            </a:r>
            <a:r>
              <a:rPr lang="en-US" sz="1800" b="1" i="0" u="none" strike="noStrike" baseline="0" dirty="0"/>
              <a:t>A</a:t>
            </a:r>
            <a:r>
              <a:rPr lang="en-US" sz="1800" b="0" i="0" u="none" strike="noStrike" baseline="0" dirty="0"/>
              <a:t>. </a:t>
            </a:r>
          </a:p>
          <a:p>
            <a:pPr algn="l"/>
            <a:r>
              <a:rPr lang="en-US" sz="1800" b="0" i="0" u="none" strike="noStrike" baseline="0" dirty="0"/>
              <a:t>When this type of situation occurs, each subclass inherits all of the traits found in all of its </a:t>
            </a:r>
            <a:r>
              <a:rPr lang="en-US" sz="1800" b="0" i="0" u="none" strike="noStrike" baseline="0" dirty="0" err="1"/>
              <a:t>superclasses</a:t>
            </a:r>
            <a:r>
              <a:rPr lang="en-US" sz="1800" b="0" i="0" u="none" strike="noStrike" baseline="0" dirty="0"/>
              <a:t>. In this case, </a:t>
            </a:r>
            <a:r>
              <a:rPr lang="en-US" sz="1800" b="1" i="0" u="none" strike="noStrike" baseline="0" dirty="0"/>
              <a:t>C </a:t>
            </a:r>
            <a:r>
              <a:rPr lang="en-US" sz="1800" b="0" i="0" u="none" strike="noStrike" baseline="0" dirty="0"/>
              <a:t>inherits all aspects of </a:t>
            </a:r>
            <a:r>
              <a:rPr lang="en-US" sz="1800" b="1" i="0" u="none" strike="noStrike" baseline="0" dirty="0"/>
              <a:t>B </a:t>
            </a:r>
            <a:r>
              <a:rPr lang="en-US" sz="1800" b="0" i="0" u="none" strike="noStrike" baseline="0" dirty="0"/>
              <a:t>and </a:t>
            </a:r>
            <a:r>
              <a:rPr lang="en-US" sz="1800" b="1" i="0" u="none" strike="noStrike" baseline="0" dirty="0"/>
              <a:t>A</a:t>
            </a:r>
            <a:r>
              <a:rPr lang="en-US" sz="1800" b="0" i="0" u="none" strike="noStrike" baseline="0" dirty="0"/>
              <a:t>. </a:t>
            </a:r>
          </a:p>
          <a:p>
            <a:pPr algn="l"/>
            <a:r>
              <a:rPr lang="en-IN" sz="1800" b="0" i="0" u="none" strike="noStrike" baseline="0" dirty="0"/>
              <a:t>The subclass </a:t>
            </a:r>
            <a:r>
              <a:rPr lang="en-US" sz="1800" b="1" i="0" u="none" strike="noStrike" baseline="0" dirty="0" err="1"/>
              <a:t>BoxWeight</a:t>
            </a:r>
            <a:r>
              <a:rPr lang="en-US" sz="1800" b="1" i="0" u="none" strike="noStrike" baseline="0" dirty="0"/>
              <a:t> </a:t>
            </a:r>
            <a:r>
              <a:rPr lang="en-US" sz="1800" b="0" i="0" u="none" strike="noStrike" baseline="0" dirty="0"/>
              <a:t>is used as a superclass to create the subclass called </a:t>
            </a:r>
            <a:r>
              <a:rPr lang="en-US" sz="1800" b="1" i="0" u="none" strike="noStrike" baseline="0" dirty="0"/>
              <a:t>Shipment</a:t>
            </a:r>
            <a:r>
              <a:rPr lang="en-US" sz="1800" b="0" i="0" u="none" strike="noStrike" baseline="0" dirty="0"/>
              <a:t>. </a:t>
            </a:r>
          </a:p>
          <a:p>
            <a:pPr algn="l"/>
            <a:r>
              <a:rPr lang="en-US" sz="1800" b="1" i="0" u="none" strike="noStrike" baseline="0" dirty="0"/>
              <a:t>Shipment </a:t>
            </a:r>
            <a:r>
              <a:rPr lang="en-US" sz="1800" b="0" i="0" u="none" strike="noStrike" baseline="0" dirty="0"/>
              <a:t>inherits all of the traits of </a:t>
            </a:r>
            <a:r>
              <a:rPr lang="en-US" sz="1800" b="1" i="0" u="none" strike="noStrike" baseline="0" dirty="0" err="1"/>
              <a:t>BoxWeight</a:t>
            </a:r>
            <a:r>
              <a:rPr lang="en-US" sz="1800" b="1" i="0" u="none" strike="noStrike" baseline="0" dirty="0"/>
              <a:t> </a:t>
            </a:r>
            <a:r>
              <a:rPr lang="en-US" sz="1800" b="0" i="0" u="none" strike="noStrike" baseline="0" dirty="0"/>
              <a:t>and </a:t>
            </a:r>
            <a:r>
              <a:rPr lang="en-US" sz="1800" b="1" i="0" u="none" strike="noStrike" baseline="0" dirty="0"/>
              <a:t>Box</a:t>
            </a:r>
            <a:r>
              <a:rPr lang="en-US" sz="1800" b="0" i="0" u="none" strike="noStrike" baseline="0" dirty="0"/>
              <a:t>, and adds a field called </a:t>
            </a:r>
            <a:r>
              <a:rPr lang="en-US" sz="1800" b="1" i="0" u="none" strike="noStrike" baseline="0" dirty="0"/>
              <a:t>cost</a:t>
            </a:r>
            <a:r>
              <a:rPr lang="en-US" sz="1800" b="0" i="0" u="none" strike="noStrike" baseline="0" dirty="0"/>
              <a:t>, which holds the cost of </a:t>
            </a:r>
            <a:r>
              <a:rPr lang="en-IN" sz="1800" b="0" i="0" u="none" strike="noStrike" baseline="0" dirty="0"/>
              <a:t>shipping such a parcel.</a:t>
            </a:r>
            <a:endParaRPr lang="en-US" sz="1800" dirty="0"/>
          </a:p>
          <a:p>
            <a:endParaRPr lang="en-IN" sz="1800" dirty="0"/>
          </a:p>
        </p:txBody>
      </p:sp>
    </p:spTree>
    <p:extLst>
      <p:ext uri="{BB962C8B-B14F-4D97-AF65-F5344CB8AC3E}">
        <p14:creationId xmlns:p14="http://schemas.microsoft.com/office/powerpoint/2010/main" val="281432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8C686E2-6BB4-4750-8D6A-E803D07F6556}"/>
              </a:ext>
            </a:extLst>
          </p:cNvPr>
          <p:cNvSpPr>
            <a:spLocks noGrp="1"/>
          </p:cNvSpPr>
          <p:nvPr>
            <p:ph sz="half" idx="1"/>
          </p:nvPr>
        </p:nvSpPr>
        <p:spPr>
          <a:xfrm>
            <a:off x="159026" y="92765"/>
            <a:ext cx="5860774" cy="6533322"/>
          </a:xfrm>
        </p:spPr>
        <p:txBody>
          <a:bodyPr>
            <a:noAutofit/>
          </a:bodyPr>
          <a:lstStyle/>
          <a:p>
            <a:pPr marL="0" indent="0">
              <a:buNone/>
            </a:pPr>
            <a:r>
              <a:rPr lang="en-US" sz="1700" b="1" dirty="0"/>
              <a:t>class Box {</a:t>
            </a:r>
          </a:p>
          <a:p>
            <a:pPr marL="0" indent="0">
              <a:buNone/>
            </a:pPr>
            <a:r>
              <a:rPr lang="en-US" sz="1700" dirty="0"/>
              <a:t>private double width;</a:t>
            </a:r>
          </a:p>
          <a:p>
            <a:pPr marL="0" indent="0">
              <a:buNone/>
            </a:pPr>
            <a:r>
              <a:rPr lang="en-US" sz="1700" dirty="0"/>
              <a:t>private double height;</a:t>
            </a:r>
          </a:p>
          <a:p>
            <a:pPr marL="0" indent="0" algn="l">
              <a:buNone/>
            </a:pPr>
            <a:r>
              <a:rPr lang="en-US" sz="1700" dirty="0"/>
              <a:t>private double depth;</a:t>
            </a:r>
            <a:r>
              <a:rPr lang="en-US" sz="1700" b="0" i="0" u="none" strike="noStrike" baseline="0" dirty="0">
                <a:solidFill>
                  <a:srgbClr val="231F20"/>
                </a:solidFill>
                <a:latin typeface="Courier"/>
              </a:rPr>
              <a:t> // construct clone of an object</a:t>
            </a:r>
          </a:p>
          <a:p>
            <a:pPr marL="0" indent="0" algn="l">
              <a:buNone/>
            </a:pPr>
            <a:r>
              <a:rPr lang="en-US" sz="1700" b="0" i="0" u="none" strike="noStrike" baseline="0" dirty="0">
                <a:solidFill>
                  <a:srgbClr val="231F20"/>
                </a:solidFill>
                <a:latin typeface="Courier"/>
              </a:rPr>
              <a:t>Box(Box </a:t>
            </a:r>
            <a:r>
              <a:rPr lang="en-US" sz="1700" b="0" i="0" u="none" strike="noStrike" baseline="0" dirty="0" err="1">
                <a:solidFill>
                  <a:srgbClr val="231F20"/>
                </a:solidFill>
                <a:latin typeface="Courier"/>
              </a:rPr>
              <a:t>ob</a:t>
            </a:r>
            <a:r>
              <a:rPr lang="en-US" sz="1700" b="0" i="0" u="none" strike="noStrike" baseline="0" dirty="0">
                <a:solidFill>
                  <a:srgbClr val="231F20"/>
                </a:solidFill>
                <a:latin typeface="Courier"/>
              </a:rPr>
              <a:t>) { // pass object to constructor</a:t>
            </a:r>
          </a:p>
          <a:p>
            <a:pPr marL="0" indent="0" algn="l">
              <a:buNone/>
            </a:pPr>
            <a:r>
              <a:rPr lang="en-IN" sz="1700" b="0" i="0" u="none" strike="noStrike" baseline="0" dirty="0">
                <a:solidFill>
                  <a:srgbClr val="231F20"/>
                </a:solidFill>
                <a:latin typeface="Courier"/>
              </a:rPr>
              <a:t>width = </a:t>
            </a:r>
            <a:r>
              <a:rPr lang="en-IN" sz="1700" b="0" i="0" u="none" strike="noStrike" baseline="0" dirty="0" err="1">
                <a:solidFill>
                  <a:srgbClr val="231F20"/>
                </a:solidFill>
                <a:latin typeface="Courier"/>
              </a:rPr>
              <a:t>ob.width</a:t>
            </a:r>
            <a:r>
              <a:rPr lang="en-IN" sz="1700" b="0" i="0" u="none" strike="noStrike" baseline="0" dirty="0">
                <a:solidFill>
                  <a:srgbClr val="231F20"/>
                </a:solidFill>
                <a:latin typeface="Courier"/>
              </a:rPr>
              <a:t>;</a:t>
            </a:r>
          </a:p>
          <a:p>
            <a:pPr marL="0" indent="0" algn="l">
              <a:buNone/>
            </a:pPr>
            <a:r>
              <a:rPr lang="en-IN" sz="1700" b="0" i="0" u="none" strike="noStrike" baseline="0" dirty="0">
                <a:solidFill>
                  <a:srgbClr val="231F20"/>
                </a:solidFill>
                <a:latin typeface="Courier"/>
              </a:rPr>
              <a:t>height = </a:t>
            </a:r>
            <a:r>
              <a:rPr lang="en-IN" sz="1700" b="0" i="0" u="none" strike="noStrike" baseline="0" dirty="0" err="1">
                <a:solidFill>
                  <a:srgbClr val="231F20"/>
                </a:solidFill>
                <a:latin typeface="Courier"/>
              </a:rPr>
              <a:t>ob.height</a:t>
            </a:r>
            <a:r>
              <a:rPr lang="en-IN" sz="1700" b="0" i="0" u="none" strike="noStrike" baseline="0" dirty="0">
                <a:solidFill>
                  <a:srgbClr val="231F20"/>
                </a:solidFill>
                <a:latin typeface="Courier"/>
              </a:rPr>
              <a:t>;</a:t>
            </a:r>
          </a:p>
          <a:p>
            <a:pPr marL="0" indent="0" algn="l">
              <a:buNone/>
            </a:pPr>
            <a:r>
              <a:rPr lang="en-IN" sz="1700" b="0" i="0" u="none" strike="noStrike" baseline="0" dirty="0">
                <a:solidFill>
                  <a:srgbClr val="231F20"/>
                </a:solidFill>
                <a:latin typeface="Courier"/>
              </a:rPr>
              <a:t>depth = </a:t>
            </a:r>
            <a:r>
              <a:rPr lang="en-IN" sz="1700" b="0" i="0" u="none" strike="noStrike" baseline="0" dirty="0" err="1">
                <a:solidFill>
                  <a:srgbClr val="231F20"/>
                </a:solidFill>
                <a:latin typeface="Courier"/>
              </a:rPr>
              <a:t>ob.depth</a:t>
            </a:r>
            <a:r>
              <a:rPr lang="en-IN" sz="1700" b="0" i="0" u="none" strike="noStrike" baseline="0" dirty="0">
                <a:solidFill>
                  <a:srgbClr val="231F20"/>
                </a:solidFill>
                <a:latin typeface="Courier"/>
              </a:rPr>
              <a:t>; }</a:t>
            </a:r>
            <a:endParaRPr lang="en-US" sz="1700" b="0" i="0" u="none" strike="noStrike" baseline="0" dirty="0">
              <a:solidFill>
                <a:srgbClr val="231F20"/>
              </a:solidFill>
              <a:latin typeface="Courier"/>
            </a:endParaRPr>
          </a:p>
          <a:p>
            <a:pPr marL="0" indent="0" algn="l">
              <a:buNone/>
            </a:pPr>
            <a:r>
              <a:rPr lang="fr-FR" sz="1700" b="0" i="0" u="none" strike="noStrike" baseline="0" dirty="0">
                <a:solidFill>
                  <a:srgbClr val="231F20"/>
                </a:solidFill>
                <a:latin typeface="Courier"/>
              </a:rPr>
              <a:t>Box(double w, double h, double d) {</a:t>
            </a:r>
          </a:p>
          <a:p>
            <a:pPr marL="0" indent="0" algn="l">
              <a:buNone/>
            </a:pPr>
            <a:r>
              <a:rPr lang="en-IN" sz="1700" b="0" i="0" u="none" strike="noStrike" baseline="0" dirty="0">
                <a:solidFill>
                  <a:srgbClr val="231F20"/>
                </a:solidFill>
                <a:latin typeface="Courier"/>
              </a:rPr>
              <a:t>width = w;</a:t>
            </a:r>
          </a:p>
          <a:p>
            <a:pPr marL="0" indent="0" algn="l">
              <a:buNone/>
            </a:pPr>
            <a:r>
              <a:rPr lang="en-IN" sz="1700" b="0" i="0" u="none" strike="noStrike" baseline="0" dirty="0">
                <a:solidFill>
                  <a:srgbClr val="231F20"/>
                </a:solidFill>
                <a:latin typeface="Courier"/>
              </a:rPr>
              <a:t>height = h;</a:t>
            </a:r>
          </a:p>
          <a:p>
            <a:pPr marL="0" indent="0" algn="l">
              <a:buNone/>
            </a:pPr>
            <a:r>
              <a:rPr lang="en-IN" sz="1700" b="0" i="0" u="none" strike="noStrike" baseline="0" dirty="0">
                <a:solidFill>
                  <a:srgbClr val="231F20"/>
                </a:solidFill>
                <a:latin typeface="Courier"/>
              </a:rPr>
              <a:t>depth = d; } </a:t>
            </a:r>
            <a:r>
              <a:rPr lang="en-US" sz="1700" b="0" i="0" u="none" strike="noStrike" baseline="0" dirty="0">
                <a:solidFill>
                  <a:srgbClr val="231F20"/>
                </a:solidFill>
                <a:latin typeface="Courier"/>
              </a:rPr>
              <a:t>// constructor used when no dimensions specified</a:t>
            </a:r>
          </a:p>
          <a:p>
            <a:pPr marL="0" indent="0" algn="l">
              <a:buNone/>
            </a:pPr>
            <a:r>
              <a:rPr lang="en-IN" sz="1700" b="0" i="0" u="none" strike="noStrike" baseline="0" dirty="0">
                <a:solidFill>
                  <a:srgbClr val="231F20"/>
                </a:solidFill>
                <a:latin typeface="Courier"/>
              </a:rPr>
              <a:t>Box() {</a:t>
            </a:r>
          </a:p>
          <a:p>
            <a:pPr marL="0" indent="0" algn="l">
              <a:buNone/>
            </a:pPr>
            <a:r>
              <a:rPr lang="en-US" sz="1700" b="0" i="0" u="none" strike="noStrike" baseline="0" dirty="0">
                <a:solidFill>
                  <a:srgbClr val="231F20"/>
                </a:solidFill>
                <a:latin typeface="Courier"/>
              </a:rPr>
              <a:t>width = -1; // use -1 to indicate</a:t>
            </a:r>
          </a:p>
          <a:p>
            <a:pPr marL="0" indent="0" algn="l">
              <a:buNone/>
            </a:pPr>
            <a:r>
              <a:rPr lang="en-IN" sz="1700" b="0" i="0" u="none" strike="noStrike" baseline="0" dirty="0">
                <a:solidFill>
                  <a:srgbClr val="231F20"/>
                </a:solidFill>
                <a:latin typeface="Courier"/>
              </a:rPr>
              <a:t>height = -1; // an uninitialized</a:t>
            </a:r>
          </a:p>
          <a:p>
            <a:pPr marL="0" indent="0" algn="l">
              <a:buNone/>
            </a:pPr>
            <a:r>
              <a:rPr lang="en-IN" sz="1700" b="0" i="0" u="none" strike="noStrike" baseline="0" dirty="0">
                <a:solidFill>
                  <a:srgbClr val="231F20"/>
                </a:solidFill>
                <a:latin typeface="Courier"/>
              </a:rPr>
              <a:t>depth = -1; // box } </a:t>
            </a:r>
            <a:r>
              <a:rPr lang="en-US" sz="1700" b="0" i="0" u="none" strike="noStrike" baseline="0" dirty="0">
                <a:solidFill>
                  <a:srgbClr val="231F20"/>
                </a:solidFill>
                <a:latin typeface="Courier"/>
              </a:rPr>
              <a:t>// constructor used when cube is created</a:t>
            </a:r>
          </a:p>
        </p:txBody>
      </p:sp>
      <p:sp>
        <p:nvSpPr>
          <p:cNvPr id="6" name="Content Placeholder 5">
            <a:extLst>
              <a:ext uri="{FF2B5EF4-FFF2-40B4-BE49-F238E27FC236}">
                <a16:creationId xmlns:a16="http://schemas.microsoft.com/office/drawing/2014/main" id="{9CF2388D-A817-4AF0-90E7-FF7AAE77993F}"/>
              </a:ext>
            </a:extLst>
          </p:cNvPr>
          <p:cNvSpPr>
            <a:spLocks noGrp="1"/>
          </p:cNvSpPr>
          <p:nvPr>
            <p:ph sz="half" idx="2"/>
          </p:nvPr>
        </p:nvSpPr>
        <p:spPr>
          <a:xfrm>
            <a:off x="6172199" y="198782"/>
            <a:ext cx="5860773" cy="6427303"/>
          </a:xfrm>
        </p:spPr>
        <p:txBody>
          <a:bodyPr>
            <a:normAutofit/>
          </a:bodyPr>
          <a:lstStyle/>
          <a:p>
            <a:pPr marL="0" indent="0" algn="l">
              <a:buNone/>
            </a:pPr>
            <a:r>
              <a:rPr lang="en-IN" sz="1800" b="0" i="0" u="none" strike="noStrike" baseline="0" dirty="0">
                <a:solidFill>
                  <a:srgbClr val="231F20"/>
                </a:solidFill>
                <a:latin typeface="Courier"/>
              </a:rPr>
              <a:t>Box(double </a:t>
            </a:r>
            <a:r>
              <a:rPr lang="en-IN" sz="1800" b="0" i="0" u="none" strike="noStrike" baseline="0" dirty="0" err="1">
                <a:solidFill>
                  <a:srgbClr val="231F20"/>
                </a:solidFill>
                <a:latin typeface="Courier"/>
              </a:rPr>
              <a:t>len</a:t>
            </a:r>
            <a:r>
              <a:rPr lang="en-IN"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width = height = depth = </a:t>
            </a:r>
            <a:r>
              <a:rPr lang="en-IN" sz="1800" b="0" i="0" u="none" strike="noStrike" baseline="0" dirty="0" err="1">
                <a:solidFill>
                  <a:srgbClr val="231F20"/>
                </a:solidFill>
                <a:latin typeface="Courier"/>
              </a:rPr>
              <a:t>len</a:t>
            </a:r>
            <a:r>
              <a:rPr lang="en-IN" sz="1800" b="0" i="0" u="none" strike="noStrike" baseline="0" dirty="0">
                <a:solidFill>
                  <a:srgbClr val="231F20"/>
                </a:solidFill>
                <a:latin typeface="Courier"/>
              </a:rPr>
              <a:t>; } // compute and return volume</a:t>
            </a:r>
          </a:p>
          <a:p>
            <a:pPr marL="0" indent="0" algn="l">
              <a:buNone/>
            </a:pPr>
            <a:r>
              <a:rPr lang="en-IN" sz="1800" b="0" i="0" u="none" strike="noStrike" baseline="0" dirty="0">
                <a:solidFill>
                  <a:srgbClr val="231F20"/>
                </a:solidFill>
                <a:latin typeface="Courier"/>
              </a:rPr>
              <a:t>double volume() { return width * height * depth; } }</a:t>
            </a:r>
            <a:endParaRPr lang="en-IN" sz="1800" dirty="0"/>
          </a:p>
          <a:p>
            <a:pPr marL="0" indent="0" algn="l">
              <a:buNone/>
            </a:pPr>
            <a:endParaRPr lang="en-IN" sz="1800" b="1" i="0" u="none" strike="noStrike" baseline="0" dirty="0">
              <a:solidFill>
                <a:srgbClr val="231F20"/>
              </a:solidFill>
              <a:latin typeface="Courier"/>
            </a:endParaRPr>
          </a:p>
          <a:p>
            <a:pPr marL="0" indent="0" algn="l">
              <a:buNone/>
            </a:pPr>
            <a:r>
              <a:rPr lang="en-IN" sz="1800" b="1" i="0" u="none" strike="noStrike" baseline="0" dirty="0">
                <a:solidFill>
                  <a:srgbClr val="231F20"/>
                </a:solidFill>
                <a:latin typeface="Courier"/>
              </a:rPr>
              <a:t>class </a:t>
            </a:r>
            <a:r>
              <a:rPr lang="en-IN" sz="1800" b="1" i="0" u="none" strike="noStrike" baseline="0" dirty="0" err="1">
                <a:solidFill>
                  <a:srgbClr val="231F20"/>
                </a:solidFill>
                <a:latin typeface="Courier"/>
              </a:rPr>
              <a:t>BoxWeight</a:t>
            </a:r>
            <a:r>
              <a:rPr lang="en-IN" sz="1800" b="1" i="0" u="none" strike="noStrike" baseline="0" dirty="0">
                <a:solidFill>
                  <a:srgbClr val="231F20"/>
                </a:solidFill>
                <a:latin typeface="Courier"/>
              </a:rPr>
              <a:t> extends Box {</a:t>
            </a:r>
          </a:p>
          <a:p>
            <a:pPr marL="0" indent="0" algn="l">
              <a:buNone/>
            </a:pPr>
            <a:r>
              <a:rPr lang="en-US" sz="1800" b="0" i="0" u="none" strike="noStrike" baseline="0" dirty="0">
                <a:solidFill>
                  <a:srgbClr val="231F20"/>
                </a:solidFill>
                <a:latin typeface="Courier"/>
              </a:rPr>
              <a:t>double weight; </a:t>
            </a:r>
          </a:p>
          <a:p>
            <a:pPr marL="0" indent="0" algn="l">
              <a:buNone/>
            </a:pP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a:t>
            </a:r>
            <a:r>
              <a:rPr lang="en-US" sz="1800" b="0" i="0" u="none" strike="noStrike" baseline="0" dirty="0" err="1">
                <a:solidFill>
                  <a:srgbClr val="231F20"/>
                </a:solidFill>
                <a:latin typeface="Courier"/>
              </a:rPr>
              <a:t>BoxWeight</a:t>
            </a:r>
            <a:r>
              <a:rPr lang="en-US" sz="1800" b="0" i="0" u="none" strike="noStrike" baseline="0" dirty="0">
                <a:solidFill>
                  <a:srgbClr val="231F20"/>
                </a:solidFill>
                <a:latin typeface="Courier"/>
              </a:rPr>
              <a:t> </a:t>
            </a:r>
            <a:r>
              <a:rPr lang="en-US" sz="1800" b="0" i="0" u="none" strike="noStrike" baseline="0" dirty="0" err="1">
                <a:solidFill>
                  <a:srgbClr val="231F20"/>
                </a:solidFill>
                <a:latin typeface="Courier"/>
              </a:rPr>
              <a:t>ob</a:t>
            </a:r>
            <a:r>
              <a:rPr lang="en-US" sz="1800" b="0" i="0" u="none" strike="noStrike" baseline="0" dirty="0">
                <a:solidFill>
                  <a:srgbClr val="231F20"/>
                </a:solidFill>
                <a:latin typeface="Courier"/>
              </a:rPr>
              <a:t>) { </a:t>
            </a:r>
          </a:p>
          <a:p>
            <a:pPr marL="0" indent="0" algn="l">
              <a:buNone/>
            </a:pPr>
            <a:r>
              <a:rPr lang="en-IN" sz="1800" b="0" i="0" u="none" strike="noStrike" baseline="0" dirty="0">
                <a:solidFill>
                  <a:srgbClr val="231F20"/>
                </a:solidFill>
                <a:latin typeface="Courier"/>
              </a:rPr>
              <a:t>super(</a:t>
            </a:r>
            <a:r>
              <a:rPr lang="en-IN" sz="1800" b="0" i="0" u="none" strike="noStrike" baseline="0" dirty="0" err="1">
                <a:solidFill>
                  <a:srgbClr val="231F20"/>
                </a:solidFill>
                <a:latin typeface="Courier"/>
              </a:rPr>
              <a:t>ob</a:t>
            </a:r>
            <a:r>
              <a:rPr lang="en-IN" sz="1800" b="0" i="0" u="none" strike="noStrike" baseline="0" dirty="0">
                <a:solidFill>
                  <a:srgbClr val="231F20"/>
                </a:solidFill>
                <a:latin typeface="Courier"/>
              </a:rPr>
              <a:t>); weight = </a:t>
            </a:r>
            <a:r>
              <a:rPr lang="en-IN" sz="1800" b="0" i="0" u="none" strike="noStrike" baseline="0" dirty="0" err="1">
                <a:solidFill>
                  <a:srgbClr val="231F20"/>
                </a:solidFill>
                <a:latin typeface="Courier"/>
              </a:rPr>
              <a:t>ob.weight</a:t>
            </a:r>
            <a:r>
              <a:rPr lang="en-IN" sz="1800" b="0" i="0" u="none" strike="noStrike" baseline="0" dirty="0">
                <a:solidFill>
                  <a:srgbClr val="231F20"/>
                </a:solidFill>
                <a:latin typeface="Courier"/>
              </a:rPr>
              <a:t>; }</a:t>
            </a:r>
            <a:endParaRPr lang="en-US" sz="1800" b="0" i="0" u="none" strike="noStrike" baseline="0" dirty="0">
              <a:solidFill>
                <a:srgbClr val="231F20"/>
              </a:solidFill>
              <a:latin typeface="Courier"/>
            </a:endParaRPr>
          </a:p>
          <a:p>
            <a:pPr marL="0" indent="0" algn="l">
              <a:buNone/>
            </a:pPr>
            <a:r>
              <a:rPr lang="en-IN" sz="1800" b="0" i="0" u="none" strike="noStrike" baseline="0" dirty="0" err="1">
                <a:solidFill>
                  <a:srgbClr val="231F20"/>
                </a:solidFill>
                <a:latin typeface="Courier"/>
              </a:rPr>
              <a:t>BoxWeight</a:t>
            </a:r>
            <a:r>
              <a:rPr lang="en-IN" sz="1800" b="0" i="0" u="none" strike="noStrike" baseline="0" dirty="0">
                <a:solidFill>
                  <a:srgbClr val="231F20"/>
                </a:solidFill>
                <a:latin typeface="Courier"/>
              </a:rPr>
              <a:t>(double w, double h, double d, double m) {</a:t>
            </a:r>
          </a:p>
          <a:p>
            <a:pPr marL="0" indent="0" algn="l">
              <a:buNone/>
            </a:pPr>
            <a:r>
              <a:rPr lang="en-US" sz="1800" b="0" i="0" u="none" strike="noStrike" baseline="0" dirty="0">
                <a:solidFill>
                  <a:srgbClr val="231F20"/>
                </a:solidFill>
                <a:latin typeface="Courier"/>
              </a:rPr>
              <a:t>super(w, h, d); </a:t>
            </a:r>
          </a:p>
          <a:p>
            <a:pPr marL="0" indent="0" algn="l">
              <a:buNone/>
            </a:pPr>
            <a:r>
              <a:rPr lang="en-IN" sz="1800" b="0" i="0" u="none" strike="noStrike" baseline="0" dirty="0">
                <a:solidFill>
                  <a:srgbClr val="231F20"/>
                </a:solidFill>
                <a:latin typeface="Courier"/>
              </a:rPr>
              <a:t>weight = m; } </a:t>
            </a:r>
            <a:r>
              <a:rPr lang="en-IN" sz="1800" b="0" i="0" u="none" strike="noStrike" baseline="0" dirty="0" err="1">
                <a:solidFill>
                  <a:srgbClr val="231F20"/>
                </a:solidFill>
                <a:latin typeface="Courier"/>
              </a:rPr>
              <a:t>BoxWeight</a:t>
            </a:r>
            <a:r>
              <a:rPr lang="en-IN" sz="1800" b="0" i="0" u="none" strike="noStrike" baseline="0" dirty="0">
                <a:solidFill>
                  <a:srgbClr val="231F20"/>
                </a:solidFill>
                <a:latin typeface="Courier"/>
              </a:rPr>
              <a:t>() { super(); weight = -1; }</a:t>
            </a:r>
            <a:r>
              <a:rPr lang="en-US" sz="1800" b="0" i="0" u="none" strike="noStrike" baseline="0" dirty="0">
                <a:solidFill>
                  <a:srgbClr val="231F20"/>
                </a:solidFill>
                <a:latin typeface="Courier"/>
              </a:rPr>
              <a:t> </a:t>
            </a:r>
          </a:p>
        </p:txBody>
      </p:sp>
    </p:spTree>
    <p:extLst>
      <p:ext uri="{BB962C8B-B14F-4D97-AF65-F5344CB8AC3E}">
        <p14:creationId xmlns:p14="http://schemas.microsoft.com/office/powerpoint/2010/main" val="1275210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75682-BA52-4DA9-AC21-6695E7169B61}"/>
              </a:ext>
            </a:extLst>
          </p:cNvPr>
          <p:cNvSpPr>
            <a:spLocks noGrp="1"/>
          </p:cNvSpPr>
          <p:nvPr>
            <p:ph sz="half" idx="1"/>
          </p:nvPr>
        </p:nvSpPr>
        <p:spPr>
          <a:xfrm>
            <a:off x="106017" y="159026"/>
            <a:ext cx="5913783" cy="6599583"/>
          </a:xfrm>
        </p:spPr>
        <p:txBody>
          <a:bodyPr>
            <a:normAutofit fontScale="85000" lnSpcReduction="20000"/>
          </a:bodyPr>
          <a:lstStyle/>
          <a:p>
            <a:pPr marL="0" indent="0" algn="l">
              <a:buNone/>
            </a:pPr>
            <a:r>
              <a:rPr lang="en-IN" sz="1800" b="0" i="0" u="none" strike="noStrike" baseline="0" dirty="0" err="1">
                <a:solidFill>
                  <a:srgbClr val="231F20"/>
                </a:solidFill>
                <a:latin typeface="Courier"/>
              </a:rPr>
              <a:t>BoxWeight</a:t>
            </a:r>
            <a:r>
              <a:rPr lang="en-IN" sz="1800" b="0" i="0" u="none" strike="noStrike" baseline="0" dirty="0">
                <a:solidFill>
                  <a:srgbClr val="231F20"/>
                </a:solidFill>
                <a:latin typeface="Courier"/>
              </a:rPr>
              <a:t>(double </a:t>
            </a:r>
            <a:r>
              <a:rPr lang="en-IN" sz="1800" b="0" i="0" u="none" strike="noStrike" baseline="0" dirty="0" err="1">
                <a:solidFill>
                  <a:srgbClr val="231F20"/>
                </a:solidFill>
                <a:latin typeface="Courier"/>
              </a:rPr>
              <a:t>len</a:t>
            </a:r>
            <a:r>
              <a:rPr lang="en-IN" sz="1800" b="0" i="0" u="none" strike="noStrike" baseline="0" dirty="0">
                <a:solidFill>
                  <a:srgbClr val="231F20"/>
                </a:solidFill>
                <a:latin typeface="Courier"/>
              </a:rPr>
              <a:t>, double m) {</a:t>
            </a:r>
          </a:p>
          <a:p>
            <a:pPr marL="0" indent="0" algn="l">
              <a:buNone/>
            </a:pPr>
            <a:r>
              <a:rPr lang="en-IN" sz="1800" b="0" i="0" u="none" strike="noStrike" baseline="0" dirty="0">
                <a:solidFill>
                  <a:srgbClr val="231F20"/>
                </a:solidFill>
                <a:latin typeface="Courier"/>
              </a:rPr>
              <a:t>super(</a:t>
            </a:r>
            <a:r>
              <a:rPr lang="en-IN" sz="1800" b="0" i="0" u="none" strike="noStrike" baseline="0" dirty="0" err="1">
                <a:solidFill>
                  <a:srgbClr val="231F20"/>
                </a:solidFill>
                <a:latin typeface="Courier"/>
              </a:rPr>
              <a:t>len</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weight = m; } } </a:t>
            </a:r>
          </a:p>
          <a:p>
            <a:pPr marL="0" indent="0" algn="l">
              <a:buNone/>
            </a:pPr>
            <a:r>
              <a:rPr lang="en-IN" sz="1800" b="0" i="0" u="none" strike="noStrike" baseline="0" dirty="0">
                <a:solidFill>
                  <a:srgbClr val="231F20"/>
                </a:solidFill>
                <a:latin typeface="Courier"/>
              </a:rPr>
              <a:t>class Shipment extends </a:t>
            </a:r>
            <a:r>
              <a:rPr lang="en-IN" sz="1800" b="0" i="0" u="none" strike="noStrike" baseline="0" dirty="0" err="1">
                <a:solidFill>
                  <a:srgbClr val="231F20"/>
                </a:solidFill>
                <a:latin typeface="Courier"/>
              </a:rPr>
              <a:t>BoxWeight</a:t>
            </a:r>
            <a:r>
              <a:rPr lang="en-IN"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double cost; </a:t>
            </a:r>
            <a:endParaRPr lang="en-US" sz="1800" b="0" i="0" u="none" strike="noStrike" baseline="0" dirty="0">
              <a:solidFill>
                <a:srgbClr val="231F20"/>
              </a:solidFill>
              <a:latin typeface="Courier"/>
            </a:endParaRPr>
          </a:p>
          <a:p>
            <a:pPr marL="0" indent="0" algn="l">
              <a:buNone/>
            </a:pPr>
            <a:r>
              <a:rPr lang="en-US" sz="1800" b="0" i="0" u="none" strike="noStrike" baseline="0" dirty="0">
                <a:solidFill>
                  <a:srgbClr val="231F20"/>
                </a:solidFill>
                <a:latin typeface="Courier"/>
              </a:rPr>
              <a:t>Shipment(Shipment </a:t>
            </a:r>
            <a:r>
              <a:rPr lang="en-US" sz="1800" b="0" i="0" u="none" strike="noStrike" baseline="0" dirty="0" err="1">
                <a:solidFill>
                  <a:srgbClr val="231F20"/>
                </a:solidFill>
                <a:latin typeface="Courier"/>
              </a:rPr>
              <a:t>ob</a:t>
            </a:r>
            <a:r>
              <a:rPr lang="en-US" sz="1800" b="0" i="0" u="none" strike="noStrike" baseline="0" dirty="0">
                <a:solidFill>
                  <a:srgbClr val="231F20"/>
                </a:solidFill>
                <a:latin typeface="Courier"/>
              </a:rPr>
              <a:t>) { </a:t>
            </a:r>
          </a:p>
          <a:p>
            <a:pPr marL="0" indent="0" algn="l">
              <a:buNone/>
            </a:pPr>
            <a:r>
              <a:rPr lang="en-IN" sz="1800" b="0" i="0" u="none" strike="noStrike" baseline="0" dirty="0">
                <a:solidFill>
                  <a:srgbClr val="231F20"/>
                </a:solidFill>
                <a:latin typeface="Courier"/>
              </a:rPr>
              <a:t>super(</a:t>
            </a:r>
            <a:r>
              <a:rPr lang="en-IN" sz="1800" b="0" i="0" u="none" strike="noStrike" baseline="0" dirty="0" err="1">
                <a:solidFill>
                  <a:srgbClr val="231F20"/>
                </a:solidFill>
                <a:latin typeface="Courier"/>
              </a:rPr>
              <a:t>ob</a:t>
            </a:r>
            <a:r>
              <a:rPr lang="en-IN" sz="1800" b="0" i="0" u="none" strike="noStrike" baseline="0" dirty="0">
                <a:solidFill>
                  <a:srgbClr val="231F20"/>
                </a:solidFill>
                <a:latin typeface="Courier"/>
              </a:rPr>
              <a:t>); cost = </a:t>
            </a:r>
            <a:r>
              <a:rPr lang="en-IN" sz="1800" b="0" i="0" u="none" strike="noStrike" baseline="0" dirty="0" err="1">
                <a:solidFill>
                  <a:srgbClr val="231F20"/>
                </a:solidFill>
                <a:latin typeface="Courier"/>
              </a:rPr>
              <a:t>ob.cost</a:t>
            </a:r>
            <a:r>
              <a:rPr lang="en-IN" sz="1800" b="0" i="0" u="none" strike="noStrike" baseline="0" dirty="0">
                <a:solidFill>
                  <a:srgbClr val="231F20"/>
                </a:solidFill>
                <a:latin typeface="Courier"/>
              </a:rPr>
              <a:t>; }</a:t>
            </a:r>
            <a:endParaRPr lang="en-US" sz="1800" b="0" i="0" u="none" strike="noStrike" baseline="0" dirty="0">
              <a:solidFill>
                <a:srgbClr val="231F20"/>
              </a:solidFill>
              <a:latin typeface="Courier"/>
            </a:endParaRPr>
          </a:p>
          <a:p>
            <a:pPr marL="0" indent="0" algn="l">
              <a:buNone/>
            </a:pPr>
            <a:r>
              <a:rPr lang="en-IN" sz="1800" b="0" i="0" u="none" strike="noStrike" baseline="0" dirty="0">
                <a:solidFill>
                  <a:srgbClr val="231F20"/>
                </a:solidFill>
                <a:latin typeface="Courier"/>
              </a:rPr>
              <a:t>Shipment(double w, double h, double d,</a:t>
            </a:r>
          </a:p>
          <a:p>
            <a:pPr marL="0" indent="0" algn="l">
              <a:buNone/>
            </a:pPr>
            <a:r>
              <a:rPr lang="en-IN" sz="1800" b="0" i="0" u="none" strike="noStrike" baseline="0" dirty="0">
                <a:solidFill>
                  <a:srgbClr val="231F20"/>
                </a:solidFill>
                <a:latin typeface="Courier"/>
              </a:rPr>
              <a:t>double m, double c) {</a:t>
            </a:r>
          </a:p>
          <a:p>
            <a:pPr marL="0" indent="0" algn="l">
              <a:buNone/>
            </a:pPr>
            <a:r>
              <a:rPr lang="en-US" sz="1800" b="0" i="0" u="none" strike="noStrike" baseline="0" dirty="0">
                <a:solidFill>
                  <a:srgbClr val="231F20"/>
                </a:solidFill>
                <a:latin typeface="Courier"/>
              </a:rPr>
              <a:t>super(w, h, d, m); // call superclass constructor</a:t>
            </a:r>
          </a:p>
          <a:p>
            <a:pPr marL="0" indent="0" algn="l">
              <a:buNone/>
            </a:pPr>
            <a:r>
              <a:rPr lang="en-IN" sz="1800" b="0" i="0" u="none" strike="noStrike" baseline="0" dirty="0">
                <a:solidFill>
                  <a:srgbClr val="231F20"/>
                </a:solidFill>
                <a:latin typeface="Courier"/>
              </a:rPr>
              <a:t>cost = c; } // default constructor</a:t>
            </a:r>
          </a:p>
          <a:p>
            <a:pPr marL="0" indent="0" algn="l">
              <a:buNone/>
            </a:pPr>
            <a:r>
              <a:rPr lang="en-IN" sz="1800" b="0" i="0" u="none" strike="noStrike" baseline="0" dirty="0">
                <a:solidFill>
                  <a:srgbClr val="231F20"/>
                </a:solidFill>
                <a:latin typeface="Courier"/>
              </a:rPr>
              <a:t>Shipment() { super(); cost = -1;  }</a:t>
            </a:r>
            <a:endParaRPr lang="en-US" sz="1800" b="0" i="0" u="none" strike="noStrike" baseline="0" dirty="0">
              <a:solidFill>
                <a:srgbClr val="231F20"/>
              </a:solidFill>
              <a:latin typeface="Courier"/>
            </a:endParaRPr>
          </a:p>
          <a:p>
            <a:pPr marL="0" indent="0" algn="l">
              <a:buNone/>
            </a:pPr>
            <a:r>
              <a:rPr lang="fr-FR" sz="1800" b="0" i="0" u="none" strike="noStrike" baseline="0" dirty="0" err="1">
                <a:solidFill>
                  <a:srgbClr val="231F20"/>
                </a:solidFill>
                <a:latin typeface="Courier"/>
              </a:rPr>
              <a:t>Shipment</a:t>
            </a:r>
            <a:r>
              <a:rPr lang="fr-FR" sz="1800" b="0" i="0" u="none" strike="noStrike" baseline="0" dirty="0">
                <a:solidFill>
                  <a:srgbClr val="231F20"/>
                </a:solidFill>
                <a:latin typeface="Courier"/>
              </a:rPr>
              <a:t>(double </a:t>
            </a:r>
            <a:r>
              <a:rPr lang="fr-FR" sz="1800" b="0" i="0" u="none" strike="noStrike" baseline="0" dirty="0" err="1">
                <a:solidFill>
                  <a:srgbClr val="231F20"/>
                </a:solidFill>
                <a:latin typeface="Courier"/>
              </a:rPr>
              <a:t>len</a:t>
            </a:r>
            <a:r>
              <a:rPr lang="fr-FR" sz="1800" b="0" i="0" u="none" strike="noStrike" baseline="0" dirty="0">
                <a:solidFill>
                  <a:srgbClr val="231F20"/>
                </a:solidFill>
                <a:latin typeface="Courier"/>
              </a:rPr>
              <a:t>, double m, double c) {</a:t>
            </a:r>
          </a:p>
          <a:p>
            <a:pPr marL="0" indent="0" algn="l">
              <a:buNone/>
            </a:pPr>
            <a:r>
              <a:rPr lang="en-IN" sz="1800" b="0" i="0" u="none" strike="noStrike" baseline="0" dirty="0">
                <a:solidFill>
                  <a:srgbClr val="231F20"/>
                </a:solidFill>
                <a:latin typeface="Courier"/>
              </a:rPr>
              <a:t>super(</a:t>
            </a:r>
            <a:r>
              <a:rPr lang="en-IN" sz="1800" b="0" i="0" u="none" strike="noStrike" baseline="0" dirty="0" err="1">
                <a:solidFill>
                  <a:srgbClr val="231F20"/>
                </a:solidFill>
                <a:latin typeface="Courier"/>
              </a:rPr>
              <a:t>len</a:t>
            </a:r>
            <a:r>
              <a:rPr lang="en-IN" sz="1800" b="0" i="0" u="none" strike="noStrike" baseline="0" dirty="0">
                <a:solidFill>
                  <a:srgbClr val="231F20"/>
                </a:solidFill>
                <a:latin typeface="Courier"/>
              </a:rPr>
              <a:t>, m);</a:t>
            </a:r>
          </a:p>
          <a:p>
            <a:pPr marL="0" indent="0" algn="l">
              <a:buNone/>
            </a:pPr>
            <a:r>
              <a:rPr lang="en-IN" sz="1800" b="0" i="0" u="none" strike="noStrike" baseline="0" dirty="0">
                <a:solidFill>
                  <a:srgbClr val="231F20"/>
                </a:solidFill>
                <a:latin typeface="Courier"/>
              </a:rPr>
              <a:t>cost = c; } }</a:t>
            </a:r>
            <a:endParaRPr lang="en-IN" sz="1800" dirty="0"/>
          </a:p>
          <a:p>
            <a:pPr algn="l"/>
            <a:endParaRPr lang="en-IN" sz="1800" b="0" i="0" u="none" strike="noStrike" baseline="0" dirty="0">
              <a:solidFill>
                <a:srgbClr val="231F20"/>
              </a:solidFill>
              <a:latin typeface="Courier"/>
            </a:endParaRPr>
          </a:p>
          <a:p>
            <a:pPr marL="0" indent="0" algn="l">
              <a:buNone/>
            </a:pPr>
            <a:r>
              <a:rPr lang="en-IN" sz="1800" b="1" i="0" u="none" strike="noStrike" baseline="0" dirty="0">
                <a:solidFill>
                  <a:srgbClr val="231F20"/>
                </a:solidFill>
                <a:latin typeface="Courier"/>
              </a:rPr>
              <a:t>class </a:t>
            </a:r>
            <a:r>
              <a:rPr lang="en-IN" sz="1800" b="1" i="0" u="none" strike="noStrike" baseline="0" dirty="0" err="1">
                <a:solidFill>
                  <a:srgbClr val="231F20"/>
                </a:solidFill>
                <a:latin typeface="Courier"/>
              </a:rPr>
              <a:t>DemoShipment</a:t>
            </a:r>
            <a:r>
              <a:rPr lang="en-IN" sz="1800" b="1"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Shipment shipment1 =</a:t>
            </a:r>
          </a:p>
          <a:p>
            <a:pPr marL="0" indent="0" algn="l">
              <a:buNone/>
            </a:pPr>
            <a:r>
              <a:rPr lang="en-US" sz="1800" b="0" i="0" u="none" strike="noStrike" baseline="0" dirty="0">
                <a:solidFill>
                  <a:srgbClr val="231F20"/>
                </a:solidFill>
                <a:latin typeface="Courier"/>
              </a:rPr>
              <a:t>new Shipment(10, 20, 15, 10, 3.41);</a:t>
            </a:r>
          </a:p>
          <a:p>
            <a:pPr marL="0" indent="0" algn="l">
              <a:buNone/>
            </a:pPr>
            <a:r>
              <a:rPr lang="en-IN" sz="1800" b="0" i="0" u="none" strike="noStrike" baseline="0" dirty="0">
                <a:solidFill>
                  <a:srgbClr val="231F20"/>
                </a:solidFill>
                <a:latin typeface="Courier"/>
              </a:rPr>
              <a:t>Shipment shipment2 =</a:t>
            </a:r>
          </a:p>
          <a:p>
            <a:pPr marL="0" indent="0" algn="l">
              <a:buNone/>
            </a:pPr>
            <a:r>
              <a:rPr lang="en-US" sz="1800" b="0" i="0" u="none" strike="noStrike" baseline="0" dirty="0">
                <a:solidFill>
                  <a:srgbClr val="231F20"/>
                </a:solidFill>
                <a:latin typeface="Courier"/>
              </a:rPr>
              <a:t>new Shipment(2, 3, 4, 0.76, 1.28);</a:t>
            </a:r>
          </a:p>
          <a:p>
            <a:pPr marL="0" indent="0" algn="l">
              <a:buNone/>
            </a:pPr>
            <a:r>
              <a:rPr lang="en-IN" sz="1800" b="0" i="0" u="none" strike="noStrike" baseline="0" dirty="0">
                <a:solidFill>
                  <a:srgbClr val="231F20"/>
                </a:solidFill>
                <a:latin typeface="Courier"/>
              </a:rPr>
              <a:t>double vol;</a:t>
            </a:r>
          </a:p>
        </p:txBody>
      </p:sp>
      <p:sp>
        <p:nvSpPr>
          <p:cNvPr id="4" name="Content Placeholder 3">
            <a:extLst>
              <a:ext uri="{FF2B5EF4-FFF2-40B4-BE49-F238E27FC236}">
                <a16:creationId xmlns:a16="http://schemas.microsoft.com/office/drawing/2014/main" id="{7384D40A-B88B-45D3-BEFC-28880C78935C}"/>
              </a:ext>
            </a:extLst>
          </p:cNvPr>
          <p:cNvSpPr>
            <a:spLocks noGrp="1"/>
          </p:cNvSpPr>
          <p:nvPr>
            <p:ph sz="half" idx="2"/>
          </p:nvPr>
        </p:nvSpPr>
        <p:spPr>
          <a:xfrm>
            <a:off x="5844209" y="159026"/>
            <a:ext cx="6241773" cy="6599583"/>
          </a:xfrm>
        </p:spPr>
        <p:txBody>
          <a:bodyPr>
            <a:normAutofit fontScale="85000" lnSpcReduction="20000"/>
          </a:bodyPr>
          <a:lstStyle/>
          <a:p>
            <a:pPr marL="0" indent="0" algn="l">
              <a:buNone/>
            </a:pPr>
            <a:r>
              <a:rPr lang="en-IN" sz="1800" b="0" i="0" u="none" strike="noStrike" baseline="0" dirty="0">
                <a:solidFill>
                  <a:srgbClr val="231F20"/>
                </a:solidFill>
                <a:latin typeface="Courier"/>
              </a:rPr>
              <a:t>vol = shipment1.volume();</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("Volume of shipment1 is " + vol);</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("Weight of shipment1 is "</a:t>
            </a:r>
          </a:p>
          <a:p>
            <a:pPr marL="0" indent="0" algn="l">
              <a:buNone/>
            </a:pPr>
            <a:r>
              <a:rPr lang="en-IN" sz="1800" b="0" i="0" u="none" strike="noStrike" baseline="0" dirty="0">
                <a:solidFill>
                  <a:srgbClr val="231F20"/>
                </a:solidFill>
                <a:latin typeface="Courier"/>
              </a:rPr>
              <a:t>+ shipment1.weight);</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("Shipping cost: $" + shipment1.cost);</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 vol = shipment2.volume();</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("Volume of shipment2 is " + vol);</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("Weight of shipment2 is "</a:t>
            </a:r>
          </a:p>
          <a:p>
            <a:pPr marL="0" indent="0" algn="l">
              <a:buNone/>
            </a:pPr>
            <a:r>
              <a:rPr lang="en-IN" sz="1800" b="0" i="0" u="none" strike="noStrike" baseline="0" dirty="0">
                <a:solidFill>
                  <a:srgbClr val="231F20"/>
                </a:solidFill>
                <a:latin typeface="Courier"/>
              </a:rPr>
              <a:t>+ shipment2.weight);</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("Shipping cost: $" + shipment2.cost); </a:t>
            </a:r>
            <a:r>
              <a:rPr lang="en-IN" sz="1800" b="0" i="0" u="none" strike="noStrike" baseline="0" dirty="0">
                <a:solidFill>
                  <a:srgbClr val="231F20"/>
                </a:solidFill>
                <a:latin typeface="Courier"/>
              </a:rPr>
              <a:t>} }</a:t>
            </a:r>
            <a:endParaRPr lang="en-IN" sz="1800" dirty="0"/>
          </a:p>
          <a:p>
            <a:pPr marL="0" indent="0" algn="l">
              <a:buNone/>
            </a:pPr>
            <a:endParaRPr lang="en-US" sz="1800" b="0" i="0" u="none" strike="noStrike" baseline="0" dirty="0">
              <a:latin typeface="Palatino-Roman"/>
            </a:endParaRPr>
          </a:p>
          <a:p>
            <a:pPr marL="0" indent="0" algn="l">
              <a:buNone/>
            </a:pPr>
            <a:r>
              <a:rPr lang="en-US" sz="1800" b="0" i="0" u="none" strike="noStrike" baseline="0" dirty="0">
                <a:latin typeface="Palatino-Roman"/>
              </a:rPr>
              <a:t>The output of this program is shown here:</a:t>
            </a:r>
          </a:p>
          <a:p>
            <a:pPr marL="0" indent="0" algn="l">
              <a:buNone/>
            </a:pPr>
            <a:r>
              <a:rPr lang="en-US" sz="1800" b="0" i="0" u="none" strike="noStrike" baseline="0" dirty="0">
                <a:latin typeface="Courier"/>
              </a:rPr>
              <a:t>Volume of shipment1 is 3000.0</a:t>
            </a:r>
          </a:p>
          <a:p>
            <a:pPr marL="0" indent="0" algn="l">
              <a:buNone/>
            </a:pPr>
            <a:r>
              <a:rPr lang="en-US" sz="1800" b="0" i="0" u="none" strike="noStrike" baseline="0" dirty="0">
                <a:latin typeface="Courier"/>
              </a:rPr>
              <a:t>Weight of shipment1 is 10.0</a:t>
            </a:r>
          </a:p>
          <a:p>
            <a:pPr marL="0" indent="0" algn="l">
              <a:buNone/>
            </a:pPr>
            <a:r>
              <a:rPr lang="en-IN" sz="1800" b="0" i="0" u="none" strike="noStrike" baseline="0" dirty="0">
                <a:latin typeface="Courier"/>
              </a:rPr>
              <a:t>Shipping cost: $3.41</a:t>
            </a:r>
          </a:p>
          <a:p>
            <a:pPr marL="0" indent="0" algn="l">
              <a:buNone/>
            </a:pPr>
            <a:r>
              <a:rPr lang="en-US" sz="1800" b="0" i="0" u="none" strike="noStrike" baseline="0" dirty="0">
                <a:latin typeface="Courier"/>
              </a:rPr>
              <a:t>Volume of shipment2 is 24.0</a:t>
            </a:r>
          </a:p>
          <a:p>
            <a:pPr marL="0" indent="0" algn="l">
              <a:buNone/>
            </a:pPr>
            <a:r>
              <a:rPr lang="en-US" sz="1800" b="0" i="0" u="none" strike="noStrike" baseline="0" dirty="0">
                <a:latin typeface="Courier"/>
              </a:rPr>
              <a:t>Weight of shipment2 is 0.76</a:t>
            </a:r>
          </a:p>
          <a:p>
            <a:pPr marL="0" indent="0" algn="l">
              <a:buNone/>
            </a:pPr>
            <a:r>
              <a:rPr lang="en-IN" sz="1800" b="0" i="0" u="none" strike="noStrike" baseline="0" dirty="0">
                <a:latin typeface="Courier"/>
              </a:rPr>
              <a:t>Shipping cost: $1.28</a:t>
            </a:r>
            <a:endParaRPr lang="en-IN" dirty="0"/>
          </a:p>
        </p:txBody>
      </p:sp>
    </p:spTree>
    <p:extLst>
      <p:ext uri="{BB962C8B-B14F-4D97-AF65-F5344CB8AC3E}">
        <p14:creationId xmlns:p14="http://schemas.microsoft.com/office/powerpoint/2010/main" val="305282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8675-52C5-4DD8-BDEF-0AAFFCA2BB74}"/>
              </a:ext>
            </a:extLst>
          </p:cNvPr>
          <p:cNvSpPr>
            <a:spLocks noGrp="1"/>
          </p:cNvSpPr>
          <p:nvPr>
            <p:ph type="title"/>
          </p:nvPr>
        </p:nvSpPr>
        <p:spPr>
          <a:xfrm>
            <a:off x="0" y="-1"/>
            <a:ext cx="3220278" cy="357809"/>
          </a:xfrm>
        </p:spPr>
        <p:txBody>
          <a:bodyPr>
            <a:normAutofit/>
          </a:bodyPr>
          <a:lstStyle/>
          <a:p>
            <a:r>
              <a:rPr lang="en-IN" sz="1800" b="1" i="0" u="none" strike="noStrike" baseline="0" dirty="0">
                <a:latin typeface="FranklinGothic-DemiCnd"/>
              </a:rPr>
              <a:t>When Constructors Are Called</a:t>
            </a:r>
            <a:endParaRPr lang="en-IN" dirty="0"/>
          </a:p>
        </p:txBody>
      </p:sp>
      <p:sp>
        <p:nvSpPr>
          <p:cNvPr id="3" name="Content Placeholder 2">
            <a:extLst>
              <a:ext uri="{FF2B5EF4-FFF2-40B4-BE49-F238E27FC236}">
                <a16:creationId xmlns:a16="http://schemas.microsoft.com/office/drawing/2014/main" id="{6AAEA28F-E5FA-4B08-9DFB-9AC02BE24A2C}"/>
              </a:ext>
            </a:extLst>
          </p:cNvPr>
          <p:cNvSpPr>
            <a:spLocks noGrp="1"/>
          </p:cNvSpPr>
          <p:nvPr>
            <p:ph sz="half" idx="1"/>
          </p:nvPr>
        </p:nvSpPr>
        <p:spPr>
          <a:xfrm>
            <a:off x="145774" y="477078"/>
            <a:ext cx="4823791" cy="6162261"/>
          </a:xfrm>
        </p:spPr>
        <p:txBody>
          <a:bodyPr>
            <a:normAutofit fontScale="92500" lnSpcReduction="10000"/>
          </a:bodyPr>
          <a:lstStyle/>
          <a:p>
            <a:r>
              <a:rPr lang="en-US" sz="1800" dirty="0"/>
              <a:t>When a class hierarchy is created, in what order are the constructors for the classes that make up the hierarchy called?</a:t>
            </a:r>
          </a:p>
          <a:p>
            <a:r>
              <a:rPr lang="en-US" sz="1800" dirty="0"/>
              <a:t>For example, given a subclass called B and a superclass called A, is A’s constructor called before B’s, or vice versa? </a:t>
            </a:r>
          </a:p>
          <a:p>
            <a:r>
              <a:rPr lang="en-US" sz="1800" dirty="0"/>
              <a:t>The answer is that in a class hierarchy, constructors are called in order of derivation, from superclass to subclass.</a:t>
            </a:r>
          </a:p>
          <a:p>
            <a:r>
              <a:rPr lang="en-US" sz="1800" dirty="0"/>
              <a:t>Further, since super( ) must be the first statement executed in a subclass’ constructor, this order is the same whether or not super( ) is used. </a:t>
            </a:r>
          </a:p>
          <a:p>
            <a:r>
              <a:rPr lang="en-US" sz="1800" dirty="0"/>
              <a:t>If super( ) is not used, then the default or </a:t>
            </a:r>
            <a:r>
              <a:rPr lang="en-US" sz="1800" dirty="0" err="1"/>
              <a:t>parameterless</a:t>
            </a:r>
            <a:r>
              <a:rPr lang="en-US" sz="1800" dirty="0"/>
              <a:t> constructor of each superclass will be executed.</a:t>
            </a:r>
            <a:endParaRPr lang="en-IN" sz="1800" dirty="0"/>
          </a:p>
        </p:txBody>
      </p:sp>
      <p:sp>
        <p:nvSpPr>
          <p:cNvPr id="4" name="Content Placeholder 3">
            <a:extLst>
              <a:ext uri="{FF2B5EF4-FFF2-40B4-BE49-F238E27FC236}">
                <a16:creationId xmlns:a16="http://schemas.microsoft.com/office/drawing/2014/main" id="{C3B91C1C-427F-4BDA-A8D3-56BFA9B4E027}"/>
              </a:ext>
            </a:extLst>
          </p:cNvPr>
          <p:cNvSpPr>
            <a:spLocks noGrp="1"/>
          </p:cNvSpPr>
          <p:nvPr>
            <p:ph sz="half" idx="2"/>
          </p:nvPr>
        </p:nvSpPr>
        <p:spPr>
          <a:xfrm>
            <a:off x="5314123" y="172278"/>
            <a:ext cx="6732102" cy="6573079"/>
          </a:xfrm>
        </p:spPr>
        <p:txBody>
          <a:bodyPr>
            <a:normAutofit fontScale="92500" lnSpcReduction="10000"/>
          </a:bodyPr>
          <a:lstStyle/>
          <a:p>
            <a:pPr marL="0" indent="0" algn="l">
              <a:buNone/>
            </a:pPr>
            <a:r>
              <a:rPr lang="en-IN" sz="1800" b="0" i="0" u="none" strike="noStrike" baseline="0" dirty="0">
                <a:latin typeface="Courier"/>
              </a:rPr>
              <a:t>// Create a super class.</a:t>
            </a:r>
          </a:p>
          <a:p>
            <a:pPr marL="0" indent="0" algn="l">
              <a:buNone/>
            </a:pPr>
            <a:r>
              <a:rPr lang="en-IN" sz="1900" b="1" i="0" u="none" strike="noStrike" baseline="0" dirty="0">
                <a:latin typeface="Courier"/>
              </a:rPr>
              <a:t>class A {</a:t>
            </a:r>
          </a:p>
          <a:p>
            <a:pPr marL="0" indent="0" algn="l">
              <a:buNone/>
            </a:pPr>
            <a:r>
              <a:rPr lang="en-IN" sz="1800" b="0" i="0" u="none" strike="noStrike" baseline="0" dirty="0">
                <a:latin typeface="Courier"/>
              </a:rPr>
              <a:t>A() {</a:t>
            </a:r>
          </a:p>
          <a:p>
            <a:pPr marL="0" indent="0" algn="l">
              <a:buNone/>
            </a:pPr>
            <a:r>
              <a:rPr lang="en-US" sz="1800" b="0" i="0" u="none" strike="noStrike" baseline="0" dirty="0" err="1">
                <a:latin typeface="Courier"/>
              </a:rPr>
              <a:t>System.out.println</a:t>
            </a:r>
            <a:r>
              <a:rPr lang="en-US" sz="1800" b="0" i="0" u="none" strike="noStrike" baseline="0" dirty="0">
                <a:latin typeface="Courier"/>
              </a:rPr>
              <a:t>("Inside A's constructor."); </a:t>
            </a:r>
            <a:r>
              <a:rPr lang="en-IN" sz="1800" b="0" i="0" u="none" strike="noStrike" baseline="0" dirty="0">
                <a:latin typeface="Courier"/>
              </a:rPr>
              <a:t>}</a:t>
            </a:r>
          </a:p>
          <a:p>
            <a:pPr marL="0" indent="0" algn="l">
              <a:buNone/>
            </a:pPr>
            <a:r>
              <a:rPr lang="en-IN" sz="1800" b="0" i="0" u="none" strike="noStrike" baseline="0" dirty="0">
                <a:latin typeface="Courier"/>
              </a:rPr>
              <a:t>}</a:t>
            </a:r>
            <a:r>
              <a:rPr lang="en-US" sz="1800" b="0" i="0" u="none" strike="noStrike" baseline="0" dirty="0">
                <a:solidFill>
                  <a:srgbClr val="231F20"/>
                </a:solidFill>
                <a:latin typeface="Courier"/>
              </a:rPr>
              <a:t> // Create a subclass by extending class A.</a:t>
            </a:r>
          </a:p>
          <a:p>
            <a:pPr marL="0" indent="0" algn="l">
              <a:buNone/>
            </a:pPr>
            <a:r>
              <a:rPr lang="en-IN" sz="1900" b="1" i="0" u="none" strike="noStrike" baseline="0" dirty="0">
                <a:solidFill>
                  <a:srgbClr val="231F20"/>
                </a:solidFill>
                <a:latin typeface="Courier"/>
              </a:rPr>
              <a:t>class B extends A {</a:t>
            </a:r>
          </a:p>
          <a:p>
            <a:pPr marL="0" indent="0" algn="l">
              <a:buNone/>
            </a:pPr>
            <a:r>
              <a:rPr lang="en-IN" sz="1800" b="0" i="0" u="none" strike="noStrike" baseline="0" dirty="0">
                <a:solidFill>
                  <a:srgbClr val="231F20"/>
                </a:solidFill>
                <a:latin typeface="Courier"/>
              </a:rPr>
              <a:t>B() {</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("Inside B's constructor."); } }</a:t>
            </a:r>
          </a:p>
          <a:p>
            <a:pPr marL="0" indent="0" algn="l">
              <a:buNone/>
            </a:pPr>
            <a:r>
              <a:rPr lang="en-US" sz="1800" b="0" i="0" u="none" strike="noStrike" baseline="0" dirty="0">
                <a:solidFill>
                  <a:srgbClr val="231F20"/>
                </a:solidFill>
                <a:latin typeface="Courier"/>
              </a:rPr>
              <a:t>// Create another subclass by extending B.</a:t>
            </a:r>
          </a:p>
          <a:p>
            <a:pPr marL="0" indent="0" algn="l">
              <a:buNone/>
            </a:pPr>
            <a:r>
              <a:rPr lang="en-IN" sz="1900" b="1" i="0" u="none" strike="noStrike" baseline="0" dirty="0">
                <a:solidFill>
                  <a:srgbClr val="231F20"/>
                </a:solidFill>
                <a:latin typeface="Courier"/>
              </a:rPr>
              <a:t>class C extends B {</a:t>
            </a:r>
          </a:p>
          <a:p>
            <a:pPr marL="0" indent="0" algn="l">
              <a:buNone/>
            </a:pPr>
            <a:r>
              <a:rPr lang="en-IN" sz="1800" b="0" i="0" u="none" strike="noStrike" baseline="0" dirty="0">
                <a:solidFill>
                  <a:srgbClr val="231F20"/>
                </a:solidFill>
                <a:latin typeface="Courier"/>
              </a:rPr>
              <a:t>C() {</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("Inside C's constructor.");}}</a:t>
            </a:r>
          </a:p>
          <a:p>
            <a:pPr marL="0" indent="0" algn="l">
              <a:buNone/>
            </a:pPr>
            <a:r>
              <a:rPr lang="en-IN" sz="1900" b="1" i="0" u="none" strike="noStrike" baseline="0" dirty="0">
                <a:solidFill>
                  <a:srgbClr val="231F20"/>
                </a:solidFill>
                <a:latin typeface="Courier"/>
              </a:rPr>
              <a:t>class </a:t>
            </a:r>
            <a:r>
              <a:rPr lang="en-IN" sz="1900" b="1" i="0" u="none" strike="noStrike" baseline="0" dirty="0" err="1">
                <a:solidFill>
                  <a:srgbClr val="231F20"/>
                </a:solidFill>
                <a:latin typeface="Courier"/>
              </a:rPr>
              <a:t>CallingCons</a:t>
            </a:r>
            <a:r>
              <a:rPr lang="en-IN" sz="1900" b="1"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C </a:t>
            </a:r>
            <a:r>
              <a:rPr lang="en-IN" sz="1800" b="0" i="0" u="none" strike="noStrike" baseline="0" dirty="0" err="1">
                <a:solidFill>
                  <a:srgbClr val="231F20"/>
                </a:solidFill>
                <a:latin typeface="Courier"/>
              </a:rPr>
              <a:t>c</a:t>
            </a:r>
            <a:r>
              <a:rPr lang="en-IN" sz="1800" b="0" i="0" u="none" strike="noStrike" baseline="0" dirty="0">
                <a:solidFill>
                  <a:srgbClr val="231F20"/>
                </a:solidFill>
                <a:latin typeface="Courier"/>
              </a:rPr>
              <a:t> = new C(); } }</a:t>
            </a:r>
          </a:p>
          <a:p>
            <a:pPr marL="0" indent="0" algn="l">
              <a:buNone/>
            </a:pPr>
            <a:r>
              <a:rPr lang="en-US" sz="1800" b="0" i="0" u="none" strike="noStrike" baseline="0" dirty="0">
                <a:solidFill>
                  <a:srgbClr val="000000"/>
                </a:solidFill>
                <a:latin typeface="Palatino-Roman"/>
              </a:rPr>
              <a:t>The output from this program is shown here:</a:t>
            </a:r>
          </a:p>
          <a:p>
            <a:pPr marL="0" indent="0" algn="l">
              <a:buNone/>
            </a:pPr>
            <a:r>
              <a:rPr lang="en-IN" sz="1800" b="0" i="0" u="none" strike="noStrike" baseline="0" dirty="0">
                <a:solidFill>
                  <a:srgbClr val="000000"/>
                </a:solidFill>
                <a:latin typeface="Courier"/>
              </a:rPr>
              <a:t>Inside A’s constructor</a:t>
            </a:r>
          </a:p>
          <a:p>
            <a:pPr marL="0" indent="0" algn="l">
              <a:buNone/>
            </a:pPr>
            <a:r>
              <a:rPr lang="en-IN" sz="1800" b="0" i="0" u="none" strike="noStrike" baseline="0" dirty="0">
                <a:solidFill>
                  <a:srgbClr val="000000"/>
                </a:solidFill>
                <a:latin typeface="Courier"/>
              </a:rPr>
              <a:t>Inside B’s constructor</a:t>
            </a:r>
          </a:p>
          <a:p>
            <a:pPr marL="0" indent="0" algn="l">
              <a:buNone/>
            </a:pPr>
            <a:r>
              <a:rPr lang="en-IN" sz="1800" b="0" i="0" u="none" strike="noStrike" baseline="0" dirty="0">
                <a:solidFill>
                  <a:srgbClr val="000000"/>
                </a:solidFill>
                <a:latin typeface="Courier"/>
              </a:rPr>
              <a:t>Inside C’s constructor</a:t>
            </a:r>
            <a:endParaRPr lang="en-IN" dirty="0"/>
          </a:p>
        </p:txBody>
      </p:sp>
    </p:spTree>
    <p:extLst>
      <p:ext uri="{BB962C8B-B14F-4D97-AF65-F5344CB8AC3E}">
        <p14:creationId xmlns:p14="http://schemas.microsoft.com/office/powerpoint/2010/main" val="3195824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3963-7040-4859-B015-564651B03D61}"/>
              </a:ext>
            </a:extLst>
          </p:cNvPr>
          <p:cNvSpPr>
            <a:spLocks noGrp="1"/>
          </p:cNvSpPr>
          <p:nvPr>
            <p:ph type="title"/>
          </p:nvPr>
        </p:nvSpPr>
        <p:spPr>
          <a:xfrm>
            <a:off x="96078" y="92005"/>
            <a:ext cx="1997765" cy="589032"/>
          </a:xfrm>
        </p:spPr>
        <p:txBody>
          <a:bodyPr/>
          <a:lstStyle/>
          <a:p>
            <a:r>
              <a:rPr lang="en-IN" sz="1800" b="1" i="0" u="none" strike="noStrike" baseline="0" dirty="0">
                <a:latin typeface="FranklinGothic-DemiCnd"/>
              </a:rPr>
              <a:t>Method Overriding</a:t>
            </a:r>
            <a:endParaRPr lang="en-IN" dirty="0"/>
          </a:p>
        </p:txBody>
      </p:sp>
      <p:sp>
        <p:nvSpPr>
          <p:cNvPr id="3" name="Content Placeholder 2">
            <a:extLst>
              <a:ext uri="{FF2B5EF4-FFF2-40B4-BE49-F238E27FC236}">
                <a16:creationId xmlns:a16="http://schemas.microsoft.com/office/drawing/2014/main" id="{253B22F1-4B70-43D3-B312-25FE49D6CC1C}"/>
              </a:ext>
            </a:extLst>
          </p:cNvPr>
          <p:cNvSpPr>
            <a:spLocks noGrp="1"/>
          </p:cNvSpPr>
          <p:nvPr>
            <p:ph sz="half" idx="1"/>
          </p:nvPr>
        </p:nvSpPr>
        <p:spPr>
          <a:xfrm>
            <a:off x="96078" y="681037"/>
            <a:ext cx="5923722" cy="6084958"/>
          </a:xfrm>
        </p:spPr>
        <p:txBody>
          <a:bodyPr>
            <a:noAutofit/>
          </a:bodyPr>
          <a:lstStyle/>
          <a:p>
            <a:r>
              <a:rPr lang="en-US" sz="1600" b="0" i="0" u="none" strike="noStrike" baseline="0" dirty="0">
                <a:latin typeface="Palatino-Roman"/>
              </a:rPr>
              <a:t>when a method in a subclass has the same name and type signature as a method in its superclass, then the method in the subclass is said to </a:t>
            </a:r>
            <a:r>
              <a:rPr lang="en-US" sz="1600" b="0" i="1" u="none" strike="noStrike" baseline="0" dirty="0">
                <a:latin typeface="Palatino-Italic"/>
              </a:rPr>
              <a:t>override </a:t>
            </a:r>
            <a:r>
              <a:rPr lang="en-US" sz="1600" b="0" i="0" u="none" strike="noStrike" baseline="0" dirty="0">
                <a:latin typeface="Palatino-Roman"/>
              </a:rPr>
              <a:t>the method in the superclass. </a:t>
            </a:r>
          </a:p>
          <a:p>
            <a:r>
              <a:rPr lang="en-US" sz="1600" b="0" i="0" u="none" strike="noStrike" baseline="0" dirty="0">
                <a:latin typeface="Palatino-Roman"/>
              </a:rPr>
              <a:t>When an overridden method is called from within a subclass, it will always refer to the version of that method defined by the subclass.  The version of the method defined by the superclass will be hidden. </a:t>
            </a:r>
          </a:p>
          <a:p>
            <a:pPr marL="0" indent="0" algn="l">
              <a:buNone/>
            </a:pPr>
            <a:r>
              <a:rPr lang="en-IN" sz="1600" b="1" i="0" u="none" strike="noStrike" baseline="0" dirty="0">
                <a:latin typeface="Courier"/>
              </a:rPr>
              <a:t>class A {</a:t>
            </a:r>
          </a:p>
          <a:p>
            <a:pPr marL="0" indent="0" algn="l">
              <a:buNone/>
            </a:pPr>
            <a:r>
              <a:rPr lang="en-IN" sz="1600" b="0" i="0" u="none" strike="noStrike" baseline="0" dirty="0">
                <a:latin typeface="Courier"/>
              </a:rPr>
              <a:t>int </a:t>
            </a:r>
            <a:r>
              <a:rPr lang="en-IN" sz="1600" b="0" i="0" u="none" strike="noStrike" baseline="0" dirty="0" err="1">
                <a:latin typeface="Courier"/>
              </a:rPr>
              <a:t>i</a:t>
            </a:r>
            <a:r>
              <a:rPr lang="en-IN" sz="1600" b="0" i="0" u="none" strike="noStrike" baseline="0" dirty="0">
                <a:latin typeface="Courier"/>
              </a:rPr>
              <a:t>, j;</a:t>
            </a:r>
          </a:p>
          <a:p>
            <a:pPr marL="0" indent="0" algn="l">
              <a:buNone/>
            </a:pPr>
            <a:r>
              <a:rPr lang="en-US" sz="1600" b="0" i="0" u="none" strike="noStrike" baseline="0" dirty="0">
                <a:latin typeface="Courier"/>
              </a:rPr>
              <a:t>A(int a, int b) {</a:t>
            </a:r>
          </a:p>
          <a:p>
            <a:pPr marL="0" indent="0" algn="l">
              <a:buNone/>
            </a:pPr>
            <a:r>
              <a:rPr lang="en-IN" sz="1600" b="0" i="0" u="none" strike="noStrike" baseline="0" dirty="0" err="1">
                <a:latin typeface="Courier"/>
              </a:rPr>
              <a:t>i</a:t>
            </a:r>
            <a:r>
              <a:rPr lang="en-IN" sz="1600" b="0" i="0" u="none" strike="noStrike" baseline="0" dirty="0">
                <a:latin typeface="Courier"/>
              </a:rPr>
              <a:t> = a;</a:t>
            </a:r>
          </a:p>
          <a:p>
            <a:pPr marL="0" indent="0" algn="l">
              <a:buNone/>
            </a:pPr>
            <a:r>
              <a:rPr lang="en-IN" sz="1600" b="0" i="0" u="none" strike="noStrike" baseline="0" dirty="0">
                <a:latin typeface="Courier"/>
              </a:rPr>
              <a:t>j = b; }// display </a:t>
            </a:r>
            <a:r>
              <a:rPr lang="en-IN" sz="1600" b="0" i="0" u="none" strike="noStrike" baseline="0" dirty="0" err="1">
                <a:latin typeface="Courier"/>
              </a:rPr>
              <a:t>i</a:t>
            </a:r>
            <a:r>
              <a:rPr lang="en-IN" sz="1600" b="0" i="0" u="none" strike="noStrike" baseline="0" dirty="0">
                <a:latin typeface="Courier"/>
              </a:rPr>
              <a:t> and j</a:t>
            </a:r>
          </a:p>
          <a:p>
            <a:pPr marL="0" indent="0" algn="l">
              <a:buNone/>
            </a:pPr>
            <a:r>
              <a:rPr lang="en-IN" sz="1600" b="0" i="0" u="none" strike="noStrike" baseline="0" dirty="0">
                <a:latin typeface="Courier"/>
              </a:rPr>
              <a:t>void show() {</a:t>
            </a:r>
          </a:p>
          <a:p>
            <a:pPr marL="0" indent="0" algn="l">
              <a:buNone/>
            </a:pPr>
            <a:r>
              <a:rPr lang="en-IN" sz="1600" b="0" i="0" u="none" strike="noStrike" baseline="0" dirty="0" err="1">
                <a:latin typeface="Courier"/>
              </a:rPr>
              <a:t>System.out.println</a:t>
            </a:r>
            <a:r>
              <a:rPr lang="en-IN" sz="1600" b="0" i="0" u="none" strike="noStrike" baseline="0" dirty="0">
                <a:latin typeface="Courier"/>
              </a:rPr>
              <a:t>("</a:t>
            </a:r>
            <a:r>
              <a:rPr lang="en-IN" sz="1600" b="0" i="0" u="none" strike="noStrike" baseline="0" dirty="0" err="1">
                <a:latin typeface="Courier"/>
              </a:rPr>
              <a:t>i</a:t>
            </a:r>
            <a:r>
              <a:rPr lang="en-IN" sz="1600" b="0" i="0" u="none" strike="noStrike" baseline="0" dirty="0">
                <a:latin typeface="Courier"/>
              </a:rPr>
              <a:t> and j: " + </a:t>
            </a:r>
            <a:r>
              <a:rPr lang="en-IN" sz="1600" b="0" i="0" u="none" strike="noStrike" baseline="0" dirty="0" err="1">
                <a:latin typeface="Courier"/>
              </a:rPr>
              <a:t>i</a:t>
            </a:r>
            <a:r>
              <a:rPr lang="en-IN" sz="1600" b="0" i="0" u="none" strike="noStrike" baseline="0" dirty="0">
                <a:latin typeface="Courier"/>
              </a:rPr>
              <a:t> + " " + j); } }</a:t>
            </a:r>
          </a:p>
          <a:p>
            <a:pPr marL="0" indent="0" algn="l">
              <a:buNone/>
            </a:pPr>
            <a:r>
              <a:rPr lang="en-IN" sz="1600" b="1" i="0" u="none" strike="noStrike" baseline="0" dirty="0">
                <a:solidFill>
                  <a:srgbClr val="231F20"/>
                </a:solidFill>
                <a:latin typeface="Courier"/>
              </a:rPr>
              <a:t>class B extends A {</a:t>
            </a:r>
          </a:p>
          <a:p>
            <a:pPr marL="0" indent="0" algn="l">
              <a:buNone/>
            </a:pPr>
            <a:r>
              <a:rPr lang="en-IN" sz="1600" b="0" i="0" u="none" strike="noStrike" baseline="0" dirty="0">
                <a:solidFill>
                  <a:srgbClr val="231F20"/>
                </a:solidFill>
                <a:latin typeface="Courier"/>
              </a:rPr>
              <a:t>int k;</a:t>
            </a:r>
          </a:p>
          <a:p>
            <a:pPr marL="0" indent="0" algn="l">
              <a:buNone/>
            </a:pPr>
            <a:r>
              <a:rPr lang="en-IN" sz="1600" b="0" i="0" u="none" strike="noStrike" baseline="0" dirty="0">
                <a:solidFill>
                  <a:srgbClr val="231F20"/>
                </a:solidFill>
                <a:latin typeface="Courier"/>
              </a:rPr>
              <a:t>B(int a, int b, int c) {</a:t>
            </a:r>
          </a:p>
          <a:p>
            <a:pPr marL="0" indent="0" algn="l">
              <a:buNone/>
            </a:pPr>
            <a:r>
              <a:rPr lang="en-IN" sz="1600" b="0" i="0" u="none" strike="noStrike" baseline="0" dirty="0">
                <a:solidFill>
                  <a:srgbClr val="231F20"/>
                </a:solidFill>
                <a:latin typeface="Courier"/>
              </a:rPr>
              <a:t>super(a, b);</a:t>
            </a:r>
          </a:p>
          <a:p>
            <a:pPr marL="0" indent="0" algn="l">
              <a:buNone/>
            </a:pPr>
            <a:r>
              <a:rPr lang="en-IN" sz="1600" b="0" i="0" u="none" strike="noStrike" baseline="0" dirty="0">
                <a:solidFill>
                  <a:srgbClr val="231F20"/>
                </a:solidFill>
                <a:latin typeface="Courier"/>
              </a:rPr>
              <a:t>k = c; }</a:t>
            </a:r>
            <a:endParaRPr lang="en-IN" sz="1600" dirty="0"/>
          </a:p>
        </p:txBody>
      </p:sp>
      <p:sp>
        <p:nvSpPr>
          <p:cNvPr id="4" name="Content Placeholder 3">
            <a:extLst>
              <a:ext uri="{FF2B5EF4-FFF2-40B4-BE49-F238E27FC236}">
                <a16:creationId xmlns:a16="http://schemas.microsoft.com/office/drawing/2014/main" id="{F94B91DF-D713-4E2D-8805-F45CE72BBA51}"/>
              </a:ext>
            </a:extLst>
          </p:cNvPr>
          <p:cNvSpPr>
            <a:spLocks noGrp="1"/>
          </p:cNvSpPr>
          <p:nvPr>
            <p:ph sz="half" idx="2"/>
          </p:nvPr>
        </p:nvSpPr>
        <p:spPr>
          <a:xfrm>
            <a:off x="6172199" y="185530"/>
            <a:ext cx="5794513" cy="6580465"/>
          </a:xfrm>
        </p:spPr>
        <p:txBody>
          <a:bodyPr>
            <a:normAutofit/>
          </a:bodyPr>
          <a:lstStyle/>
          <a:p>
            <a:pPr marL="0" indent="0" algn="l">
              <a:buNone/>
            </a:pPr>
            <a:r>
              <a:rPr lang="en-IN" sz="1600" b="0" i="0" u="none" strike="noStrike" baseline="0" dirty="0">
                <a:solidFill>
                  <a:srgbClr val="231F20"/>
                </a:solidFill>
                <a:latin typeface="Courier"/>
              </a:rPr>
              <a:t> </a:t>
            </a:r>
          </a:p>
          <a:p>
            <a:pPr marL="0" indent="0" algn="l">
              <a:buNone/>
            </a:pPr>
            <a:r>
              <a:rPr lang="en-US" sz="1600" b="0" i="0" u="none" strike="noStrike" baseline="0" dirty="0">
                <a:solidFill>
                  <a:srgbClr val="231F20"/>
                </a:solidFill>
                <a:latin typeface="Courier"/>
              </a:rPr>
              <a:t>// display k – this overrides show() in A</a:t>
            </a:r>
          </a:p>
          <a:p>
            <a:pPr marL="0" indent="0" algn="l">
              <a:buNone/>
            </a:pPr>
            <a:r>
              <a:rPr lang="en-IN" sz="1600" b="0" i="0" u="none" strike="noStrike" baseline="0" dirty="0">
                <a:solidFill>
                  <a:srgbClr val="231F20"/>
                </a:solidFill>
                <a:latin typeface="Courier"/>
              </a:rPr>
              <a:t>void show() {</a:t>
            </a:r>
          </a:p>
          <a:p>
            <a:pPr marL="0" indent="0" algn="l">
              <a:buNone/>
            </a:pPr>
            <a:r>
              <a:rPr lang="en-IN" sz="1600" b="0" i="0" u="none" strike="noStrike" baseline="0" dirty="0" err="1">
                <a:solidFill>
                  <a:srgbClr val="231F20"/>
                </a:solidFill>
                <a:latin typeface="Courier"/>
              </a:rPr>
              <a:t>System.out.println</a:t>
            </a:r>
            <a:r>
              <a:rPr lang="en-IN" sz="1600" b="0" i="0" u="none" strike="noStrike" baseline="0" dirty="0">
                <a:solidFill>
                  <a:srgbClr val="231F20"/>
                </a:solidFill>
                <a:latin typeface="Courier"/>
              </a:rPr>
              <a:t>("k: " + k); } }</a:t>
            </a:r>
          </a:p>
          <a:p>
            <a:pPr marL="0" indent="0" algn="l">
              <a:buNone/>
            </a:pPr>
            <a:r>
              <a:rPr lang="en-IN" sz="1600" b="1" i="0" u="none" strike="noStrike" baseline="0" dirty="0">
                <a:solidFill>
                  <a:srgbClr val="231F20"/>
                </a:solidFill>
                <a:latin typeface="Courier"/>
              </a:rPr>
              <a:t>class Override {</a:t>
            </a:r>
          </a:p>
          <a:p>
            <a:pPr marL="0" indent="0" algn="l">
              <a:buNone/>
            </a:pPr>
            <a:r>
              <a:rPr lang="en-US" sz="1600" b="0" i="0" u="none" strike="noStrike" baseline="0" dirty="0">
                <a:solidFill>
                  <a:srgbClr val="231F20"/>
                </a:solidFill>
                <a:latin typeface="Courier"/>
              </a:rPr>
              <a:t>public static void main(String </a:t>
            </a:r>
            <a:r>
              <a:rPr lang="en-US" sz="1600" b="0" i="0" u="none" strike="noStrike" baseline="0" dirty="0" err="1">
                <a:solidFill>
                  <a:srgbClr val="231F20"/>
                </a:solidFill>
                <a:latin typeface="Courier"/>
              </a:rPr>
              <a:t>args</a:t>
            </a:r>
            <a:r>
              <a:rPr lang="en-US" sz="1600" b="0" i="0" u="none" strike="noStrike" baseline="0" dirty="0">
                <a:solidFill>
                  <a:srgbClr val="231F20"/>
                </a:solidFill>
                <a:latin typeface="Courier"/>
              </a:rPr>
              <a:t>[]) {</a:t>
            </a:r>
          </a:p>
          <a:p>
            <a:pPr marL="0" indent="0" algn="l">
              <a:buNone/>
            </a:pPr>
            <a:r>
              <a:rPr lang="en-US" sz="1600" b="0" i="0" u="none" strike="noStrike" baseline="0" dirty="0">
                <a:solidFill>
                  <a:srgbClr val="231F20"/>
                </a:solidFill>
                <a:latin typeface="Courier"/>
              </a:rPr>
              <a:t>B </a:t>
            </a:r>
            <a:r>
              <a:rPr lang="en-US" sz="1600" b="0" i="0" u="none" strike="noStrike" baseline="0" dirty="0" err="1">
                <a:solidFill>
                  <a:srgbClr val="231F20"/>
                </a:solidFill>
                <a:latin typeface="Courier"/>
              </a:rPr>
              <a:t>subOb</a:t>
            </a:r>
            <a:r>
              <a:rPr lang="en-US" sz="1600" b="0" i="0" u="none" strike="noStrike" baseline="0" dirty="0">
                <a:solidFill>
                  <a:srgbClr val="231F20"/>
                </a:solidFill>
                <a:latin typeface="Courier"/>
              </a:rPr>
              <a:t> = new B(1, 2, 3);</a:t>
            </a:r>
          </a:p>
          <a:p>
            <a:pPr marL="0" indent="0" algn="l">
              <a:buNone/>
            </a:pPr>
            <a:r>
              <a:rPr lang="en-US" sz="1600" b="0" i="0" u="none" strike="noStrike" baseline="0" dirty="0" err="1">
                <a:solidFill>
                  <a:srgbClr val="231F20"/>
                </a:solidFill>
                <a:latin typeface="Courier"/>
              </a:rPr>
              <a:t>subOb.show</a:t>
            </a:r>
            <a:r>
              <a:rPr lang="en-US" sz="1600" b="0" i="0" u="none" strike="noStrike" baseline="0" dirty="0">
                <a:solidFill>
                  <a:srgbClr val="231F20"/>
                </a:solidFill>
                <a:latin typeface="Courier"/>
              </a:rPr>
              <a:t>(); // this calls show() in B</a:t>
            </a:r>
            <a:r>
              <a:rPr lang="en-IN" sz="1600" b="0" i="0" u="none" strike="noStrike" baseline="0" dirty="0">
                <a:solidFill>
                  <a:srgbClr val="231F20"/>
                </a:solidFill>
                <a:latin typeface="Courier"/>
              </a:rPr>
              <a:t>}}</a:t>
            </a:r>
          </a:p>
          <a:p>
            <a:pPr marL="0" indent="0" algn="l">
              <a:buNone/>
            </a:pPr>
            <a:r>
              <a:rPr lang="en-US" sz="1600" b="0" i="0" u="none" strike="noStrike" baseline="0" dirty="0">
                <a:solidFill>
                  <a:srgbClr val="000000"/>
                </a:solidFill>
                <a:latin typeface="Palatino-Roman"/>
              </a:rPr>
              <a:t>The output produced by this program is shown here:</a:t>
            </a:r>
          </a:p>
          <a:p>
            <a:pPr marL="0" indent="0" algn="l">
              <a:buNone/>
            </a:pPr>
            <a:r>
              <a:rPr lang="en-IN" sz="1600" b="0" i="0" u="none" strike="noStrike" baseline="0" dirty="0">
                <a:solidFill>
                  <a:srgbClr val="000000"/>
                </a:solidFill>
                <a:latin typeface="Courier"/>
              </a:rPr>
              <a:t>k: 3</a:t>
            </a:r>
          </a:p>
          <a:p>
            <a:pPr marL="0" indent="0" algn="l">
              <a:buNone/>
            </a:pPr>
            <a:r>
              <a:rPr lang="en-IN" sz="1600" b="1" i="0" u="none" strike="noStrike" baseline="0" dirty="0">
                <a:latin typeface="Courier"/>
              </a:rPr>
              <a:t>class B extends A {</a:t>
            </a:r>
          </a:p>
          <a:p>
            <a:pPr marL="0" indent="0" algn="l">
              <a:buNone/>
            </a:pPr>
            <a:r>
              <a:rPr lang="en-IN" sz="1600" b="0" i="0" u="none" strike="noStrike" baseline="0" dirty="0">
                <a:latin typeface="Courier"/>
              </a:rPr>
              <a:t>int k;</a:t>
            </a:r>
          </a:p>
          <a:p>
            <a:pPr marL="0" indent="0" algn="l">
              <a:buNone/>
            </a:pPr>
            <a:r>
              <a:rPr lang="en-IN" sz="1600" b="0" i="0" u="none" strike="noStrike" baseline="0" dirty="0">
                <a:latin typeface="Courier"/>
              </a:rPr>
              <a:t>B(int a, int b, int c) {</a:t>
            </a:r>
          </a:p>
          <a:p>
            <a:pPr marL="0" indent="0" algn="l">
              <a:buNone/>
            </a:pPr>
            <a:r>
              <a:rPr lang="en-IN" sz="1600" b="0" i="0" u="none" strike="noStrike" baseline="0" dirty="0">
                <a:latin typeface="Courier"/>
              </a:rPr>
              <a:t>super(a, b);</a:t>
            </a:r>
          </a:p>
          <a:p>
            <a:pPr marL="0" indent="0" algn="l">
              <a:buNone/>
            </a:pPr>
            <a:r>
              <a:rPr lang="en-IN" sz="1600" b="0" i="0" u="none" strike="noStrike" baseline="0" dirty="0">
                <a:latin typeface="Courier"/>
              </a:rPr>
              <a:t>k = c; }</a:t>
            </a:r>
          </a:p>
          <a:p>
            <a:pPr marL="0" indent="0" algn="l">
              <a:buNone/>
            </a:pPr>
            <a:r>
              <a:rPr lang="en-IN" sz="1600" b="0" i="0" u="none" strike="noStrike" baseline="0" dirty="0">
                <a:latin typeface="Courier"/>
              </a:rPr>
              <a:t>void show() {</a:t>
            </a:r>
          </a:p>
          <a:p>
            <a:pPr marL="0" indent="0" algn="l">
              <a:buNone/>
            </a:pPr>
            <a:r>
              <a:rPr lang="en-US" sz="1600" b="0" i="0" u="none" strike="noStrike" baseline="0" dirty="0" err="1">
                <a:latin typeface="Courier"/>
              </a:rPr>
              <a:t>super.show</a:t>
            </a:r>
            <a:r>
              <a:rPr lang="en-US" sz="1600" b="0" i="0" u="none" strike="noStrike" baseline="0" dirty="0">
                <a:latin typeface="Courier"/>
              </a:rPr>
              <a:t>(); // this calls A's show()</a:t>
            </a:r>
          </a:p>
          <a:p>
            <a:pPr marL="0" indent="0" algn="l">
              <a:buNone/>
            </a:pPr>
            <a:r>
              <a:rPr lang="en-IN" sz="1600" b="0" i="0" u="none" strike="noStrike" baseline="0" dirty="0" err="1">
                <a:latin typeface="Courier"/>
              </a:rPr>
              <a:t>System.out.println</a:t>
            </a:r>
            <a:r>
              <a:rPr lang="en-IN" sz="1600" b="0" i="0" u="none" strike="noStrike" baseline="0" dirty="0">
                <a:latin typeface="Courier"/>
              </a:rPr>
              <a:t>("k: " + k); } }</a:t>
            </a:r>
            <a:endParaRPr lang="en-IN" sz="1600" dirty="0"/>
          </a:p>
        </p:txBody>
      </p:sp>
    </p:spTree>
    <p:extLst>
      <p:ext uri="{BB962C8B-B14F-4D97-AF65-F5344CB8AC3E}">
        <p14:creationId xmlns:p14="http://schemas.microsoft.com/office/powerpoint/2010/main" val="123669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612F-2D37-4C0D-A10F-C7319C242A62}"/>
              </a:ext>
            </a:extLst>
          </p:cNvPr>
          <p:cNvSpPr>
            <a:spLocks noGrp="1"/>
          </p:cNvSpPr>
          <p:nvPr>
            <p:ph type="title"/>
          </p:nvPr>
        </p:nvSpPr>
        <p:spPr>
          <a:xfrm>
            <a:off x="0" y="0"/>
            <a:ext cx="5724939" cy="469762"/>
          </a:xfrm>
        </p:spPr>
        <p:txBody>
          <a:bodyPr>
            <a:noAutofit/>
          </a:bodyPr>
          <a:lstStyle/>
          <a:p>
            <a:r>
              <a:rPr lang="en-IN" sz="3200" dirty="0"/>
              <a:t>Dynamic Method Dispatch</a:t>
            </a:r>
          </a:p>
        </p:txBody>
      </p:sp>
      <p:sp>
        <p:nvSpPr>
          <p:cNvPr id="3" name="Content Placeholder 2">
            <a:extLst>
              <a:ext uri="{FF2B5EF4-FFF2-40B4-BE49-F238E27FC236}">
                <a16:creationId xmlns:a16="http://schemas.microsoft.com/office/drawing/2014/main" id="{4E7E901A-4BE3-4231-87AB-D3A2037892EB}"/>
              </a:ext>
            </a:extLst>
          </p:cNvPr>
          <p:cNvSpPr>
            <a:spLocks noGrp="1"/>
          </p:cNvSpPr>
          <p:nvPr>
            <p:ph sz="half" idx="1"/>
          </p:nvPr>
        </p:nvSpPr>
        <p:spPr>
          <a:xfrm>
            <a:off x="92765" y="675860"/>
            <a:ext cx="5927035" cy="6042991"/>
          </a:xfrm>
        </p:spPr>
        <p:txBody>
          <a:bodyPr/>
          <a:lstStyle/>
          <a:p>
            <a:pPr algn="l"/>
            <a:r>
              <a:rPr lang="en-US" sz="1800" b="0" i="0" u="none" strike="noStrike" baseline="0" dirty="0">
                <a:latin typeface="Palatino-Roman"/>
              </a:rPr>
              <a:t>Method overriding forms the basis for one of Java’s most powerful concepts: </a:t>
            </a:r>
            <a:r>
              <a:rPr lang="en-US" sz="1800" b="0" i="1" u="none" strike="noStrike" baseline="0" dirty="0">
                <a:latin typeface="Palatino-Italic"/>
              </a:rPr>
              <a:t>dynamic method dispatch.</a:t>
            </a:r>
          </a:p>
          <a:p>
            <a:pPr algn="l"/>
            <a:r>
              <a:rPr lang="en-US" sz="1800" b="0" i="0" u="none" strike="noStrike" baseline="0" dirty="0">
                <a:latin typeface="Palatino-Roman"/>
              </a:rPr>
              <a:t>Dynamic method dispatch is the mechanism by which a call to an overridden method is resolved at run time, rather than compile time.</a:t>
            </a:r>
          </a:p>
          <a:p>
            <a:pPr algn="l"/>
            <a:r>
              <a:rPr lang="en-US" sz="1800" b="0" i="0" u="none" strike="noStrike" baseline="0" dirty="0">
                <a:latin typeface="Palatino-Roman"/>
              </a:rPr>
              <a:t>Dynamic method dispatch is important because this is how Java implements run-time </a:t>
            </a:r>
            <a:r>
              <a:rPr lang="en-IN" sz="1800" b="0" i="0" u="none" strike="noStrike" baseline="0" dirty="0">
                <a:latin typeface="Palatino-Roman"/>
              </a:rPr>
              <a:t>polymorphism.</a:t>
            </a:r>
          </a:p>
          <a:p>
            <a:pPr algn="l"/>
            <a:r>
              <a:rPr lang="en-IN" sz="1800" dirty="0">
                <a:latin typeface="Palatino-Roman"/>
              </a:rPr>
              <a:t>A</a:t>
            </a:r>
            <a:r>
              <a:rPr lang="en-IN" sz="1800" b="0" i="0" u="none" strike="noStrike" baseline="0" dirty="0">
                <a:latin typeface="Palatino-Roman"/>
              </a:rPr>
              <a:t> superclass reference variable can refer </a:t>
            </a:r>
            <a:r>
              <a:rPr lang="en-US" sz="1800" b="0" i="0" u="none" strike="noStrike" baseline="0" dirty="0">
                <a:latin typeface="Palatino-Roman"/>
              </a:rPr>
              <a:t>to a subclass object. Java uses this fact to resolve calls to overridden methods at run time. </a:t>
            </a:r>
          </a:p>
          <a:p>
            <a:pPr algn="l"/>
            <a:r>
              <a:rPr lang="en-US" sz="1800" b="0" i="0" u="none" strike="noStrike" baseline="0" dirty="0">
                <a:latin typeface="Palatino-Roman"/>
              </a:rPr>
              <a:t>When an overridden method is called through a superclass reference, Java determines which version of that method to execute based upon the type of the object being referred to at the time the call occurs.</a:t>
            </a:r>
          </a:p>
          <a:p>
            <a:pPr algn="l"/>
            <a:r>
              <a:rPr lang="en-US" sz="1800" b="0" i="0" u="none" strike="noStrike" baseline="0" dirty="0">
                <a:latin typeface="Palatino-Roman"/>
              </a:rPr>
              <a:t>Thus, this determination is made at run time. When different types of objects are referred to, different versions of an overridden method will be called. </a:t>
            </a:r>
            <a:endParaRPr lang="en-IN" dirty="0"/>
          </a:p>
        </p:txBody>
      </p:sp>
      <p:sp>
        <p:nvSpPr>
          <p:cNvPr id="4" name="Content Placeholder 3">
            <a:extLst>
              <a:ext uri="{FF2B5EF4-FFF2-40B4-BE49-F238E27FC236}">
                <a16:creationId xmlns:a16="http://schemas.microsoft.com/office/drawing/2014/main" id="{A98FB956-BC0E-4786-AD09-1D13F0A06709}"/>
              </a:ext>
            </a:extLst>
          </p:cNvPr>
          <p:cNvSpPr>
            <a:spLocks noGrp="1"/>
          </p:cNvSpPr>
          <p:nvPr>
            <p:ph sz="half" idx="2"/>
          </p:nvPr>
        </p:nvSpPr>
        <p:spPr>
          <a:xfrm>
            <a:off x="6172200" y="675860"/>
            <a:ext cx="5927034" cy="6042992"/>
          </a:xfrm>
        </p:spPr>
        <p:txBody>
          <a:bodyPr/>
          <a:lstStyle/>
          <a:p>
            <a:pPr algn="l"/>
            <a:r>
              <a:rPr lang="en-US" sz="1800" i="1" dirty="0">
                <a:latin typeface="Palatino-Italic"/>
              </a:rPr>
              <a:t>I</a:t>
            </a:r>
            <a:r>
              <a:rPr lang="en-US" sz="1800" b="0" i="1" u="none" strike="noStrike" baseline="0" dirty="0">
                <a:latin typeface="Palatino-Italic"/>
              </a:rPr>
              <a:t>t is the type of the object being referred to </a:t>
            </a:r>
            <a:r>
              <a:rPr lang="en-US" sz="1800" b="0" i="0" u="none" strike="noStrike" baseline="0" dirty="0">
                <a:latin typeface="Palatino-Roman"/>
              </a:rPr>
              <a:t>(not the type of the reference variable) that determines which version of an overridden method will be executed. </a:t>
            </a:r>
          </a:p>
          <a:p>
            <a:pPr algn="l"/>
            <a:r>
              <a:rPr lang="en-US" sz="1800" b="0" i="0" u="none" strike="noStrike" baseline="0" dirty="0">
                <a:latin typeface="Palatino-Roman"/>
              </a:rPr>
              <a:t>Therefore, if a superclass contains a method that is overridden by a subclass, then when different types of objects are referred to through a superclass reference variable, different versions of the </a:t>
            </a:r>
            <a:r>
              <a:rPr lang="en-IN" sz="1800" b="0" i="0" u="none" strike="noStrike" baseline="0" dirty="0">
                <a:latin typeface="Palatino-Roman"/>
              </a:rPr>
              <a:t>method are executed.</a:t>
            </a:r>
            <a:endParaRPr lang="en-IN" dirty="0"/>
          </a:p>
        </p:txBody>
      </p:sp>
    </p:spTree>
    <p:extLst>
      <p:ext uri="{BB962C8B-B14F-4D97-AF65-F5344CB8AC3E}">
        <p14:creationId xmlns:p14="http://schemas.microsoft.com/office/powerpoint/2010/main" val="146470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E1CD-5A37-4242-9F32-20E184A07596}"/>
              </a:ext>
            </a:extLst>
          </p:cNvPr>
          <p:cNvSpPr>
            <a:spLocks noGrp="1"/>
          </p:cNvSpPr>
          <p:nvPr>
            <p:ph type="title"/>
          </p:nvPr>
        </p:nvSpPr>
        <p:spPr/>
        <p:txBody>
          <a:bodyPr/>
          <a:lstStyle/>
          <a:p>
            <a:r>
              <a:rPr lang="en-IN" sz="1800" b="0" i="0" u="none" strike="noStrike" baseline="0" dirty="0">
                <a:latin typeface="FranklinGothic-ExtraCond"/>
              </a:rPr>
              <a:t>Inheritance</a:t>
            </a:r>
            <a:endParaRPr lang="en-IN" dirty="0"/>
          </a:p>
        </p:txBody>
      </p:sp>
      <p:sp>
        <p:nvSpPr>
          <p:cNvPr id="3" name="Content Placeholder 2">
            <a:extLst>
              <a:ext uri="{FF2B5EF4-FFF2-40B4-BE49-F238E27FC236}">
                <a16:creationId xmlns:a16="http://schemas.microsoft.com/office/drawing/2014/main" id="{614B0888-B525-4769-BE8A-0041D67BF74B}"/>
              </a:ext>
            </a:extLst>
          </p:cNvPr>
          <p:cNvSpPr>
            <a:spLocks noGrp="1"/>
          </p:cNvSpPr>
          <p:nvPr>
            <p:ph idx="1"/>
          </p:nvPr>
        </p:nvSpPr>
        <p:spPr/>
        <p:txBody>
          <a:bodyPr/>
          <a:lstStyle/>
          <a:p>
            <a:pPr algn="l"/>
            <a:r>
              <a:rPr lang="en-US" sz="1800" b="0" i="0" u="none" strike="noStrike" baseline="0" dirty="0">
                <a:solidFill>
                  <a:srgbClr val="231F20"/>
                </a:solidFill>
                <a:latin typeface="Palatino-Roman"/>
              </a:rPr>
              <a:t>I</a:t>
            </a:r>
            <a:r>
              <a:rPr lang="en-US" sz="1800" b="0" i="0" u="none" strike="noStrike" baseline="0" dirty="0">
                <a:solidFill>
                  <a:srgbClr val="000000"/>
                </a:solidFill>
                <a:latin typeface="Palatino-Roman"/>
              </a:rPr>
              <a:t>nheritance is one of the cornerstones of object-oriented programming because it allows the creation of hierarchical classifications. Using inheritance, you can create a general class that defines traits common to a set of related items.</a:t>
            </a:r>
          </a:p>
          <a:p>
            <a:pPr algn="l"/>
            <a:r>
              <a:rPr lang="en-IN" sz="1800" b="0" i="0" u="none" strike="noStrike" baseline="0" dirty="0">
                <a:latin typeface="Palatino-Roman"/>
              </a:rPr>
              <a:t>In the terminology </a:t>
            </a:r>
            <a:r>
              <a:rPr lang="en-US" sz="1800" b="0" i="0" u="none" strike="noStrike" baseline="0" dirty="0">
                <a:latin typeface="Palatino-Roman"/>
              </a:rPr>
              <a:t>of Java, a class that is inherited is called a </a:t>
            </a:r>
            <a:r>
              <a:rPr lang="en-US" sz="1800" b="0" i="1" u="none" strike="noStrike" baseline="0" dirty="0">
                <a:latin typeface="Palatino-Italic"/>
              </a:rPr>
              <a:t>superclass. </a:t>
            </a:r>
            <a:r>
              <a:rPr lang="en-US" sz="1800" b="0" i="0" u="none" strike="noStrike" baseline="0" dirty="0">
                <a:latin typeface="Palatino-Roman"/>
              </a:rPr>
              <a:t>The class that does the inheriting is called a </a:t>
            </a:r>
            <a:r>
              <a:rPr lang="en-US" sz="1800" b="0" i="1" u="none" strike="noStrike" baseline="0" dirty="0">
                <a:latin typeface="Palatino-Italic"/>
              </a:rPr>
              <a:t>subclass. </a:t>
            </a:r>
            <a:r>
              <a:rPr lang="en-US" sz="1800" b="0" i="0" u="none" strike="noStrike" baseline="0" dirty="0">
                <a:latin typeface="Palatino-Roman"/>
              </a:rPr>
              <a:t>Therefore, a subclass is a specialized version of a superclass. It inherits all of the instance variables and methods defined by the superclass and adds its own, unique elements </a:t>
            </a:r>
          </a:p>
          <a:p>
            <a:pPr algn="l"/>
            <a:r>
              <a:rPr lang="en-IN" sz="1800" b="1" i="0" u="none" strike="noStrike" baseline="0" dirty="0">
                <a:latin typeface="FranklinGothic-DemiCnd"/>
              </a:rPr>
              <a:t>Inheritance Basics</a:t>
            </a:r>
          </a:p>
          <a:p>
            <a:pPr algn="l"/>
            <a:r>
              <a:rPr lang="en-US" sz="1800" b="0" i="0" u="none" strike="noStrike" baseline="0" dirty="0">
                <a:latin typeface="Palatino-Roman"/>
              </a:rPr>
              <a:t>To inherit a class, you simply incorporate the definition of one class into another by using </a:t>
            </a:r>
            <a:r>
              <a:rPr lang="en-IN" sz="1800" b="0" i="0" u="none" strike="noStrike" baseline="0" dirty="0">
                <a:latin typeface="Palatino-Roman"/>
              </a:rPr>
              <a:t>the </a:t>
            </a:r>
            <a:r>
              <a:rPr lang="en-IN" sz="1800" b="1" i="0" u="none" strike="noStrike" baseline="0" dirty="0">
                <a:latin typeface="Palatino-Bold"/>
              </a:rPr>
              <a:t>extends </a:t>
            </a:r>
            <a:r>
              <a:rPr lang="en-IN" sz="1800" b="0" i="0" u="none" strike="noStrike" baseline="0" dirty="0">
                <a:latin typeface="Palatino-Roman"/>
              </a:rPr>
              <a:t>keyword</a:t>
            </a:r>
            <a:endParaRPr lang="en-IN" dirty="0"/>
          </a:p>
        </p:txBody>
      </p:sp>
    </p:spTree>
    <p:extLst>
      <p:ext uri="{BB962C8B-B14F-4D97-AF65-F5344CB8AC3E}">
        <p14:creationId xmlns:p14="http://schemas.microsoft.com/office/powerpoint/2010/main" val="298990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FDBFD-530E-4ECE-850B-9489779ED8AA}"/>
              </a:ext>
            </a:extLst>
          </p:cNvPr>
          <p:cNvSpPr>
            <a:spLocks noGrp="1"/>
          </p:cNvSpPr>
          <p:nvPr>
            <p:ph sz="half" idx="1"/>
          </p:nvPr>
        </p:nvSpPr>
        <p:spPr>
          <a:xfrm>
            <a:off x="109330" y="212036"/>
            <a:ext cx="5910470" cy="6532630"/>
          </a:xfrm>
        </p:spPr>
        <p:txBody>
          <a:bodyPr>
            <a:normAutofit fontScale="92500" lnSpcReduction="20000"/>
          </a:bodyPr>
          <a:lstStyle/>
          <a:p>
            <a:pPr marL="0" indent="0" algn="l">
              <a:buNone/>
            </a:pPr>
            <a:r>
              <a:rPr lang="en-IN" sz="1800" b="0" i="0" u="none" strike="noStrike" baseline="0" dirty="0">
                <a:latin typeface="Courier"/>
              </a:rPr>
              <a:t>// Dynamic Method Dispatch</a:t>
            </a:r>
          </a:p>
          <a:p>
            <a:pPr marL="0" indent="0" algn="l">
              <a:buNone/>
            </a:pPr>
            <a:r>
              <a:rPr lang="en-IN" sz="1800" b="0" i="0" u="none" strike="noStrike" baseline="0" dirty="0">
                <a:latin typeface="Courier"/>
              </a:rPr>
              <a:t>class A {</a:t>
            </a:r>
          </a:p>
          <a:p>
            <a:pPr marL="0" indent="0" algn="l">
              <a:buNone/>
            </a:pPr>
            <a:r>
              <a:rPr lang="en-IN" sz="1800" b="0" i="0" u="none" strike="noStrike" baseline="0" dirty="0">
                <a:latin typeface="Courier"/>
              </a:rPr>
              <a:t>void </a:t>
            </a:r>
            <a:r>
              <a:rPr lang="en-IN" sz="1800" b="0" i="0" u="none" strike="noStrike" baseline="0" dirty="0" err="1">
                <a:latin typeface="Courier"/>
              </a:rPr>
              <a:t>callme</a:t>
            </a:r>
            <a:r>
              <a:rPr lang="en-IN" sz="1800" b="0" i="0" u="none" strike="noStrike" baseline="0" dirty="0">
                <a:latin typeface="Courier"/>
              </a:rPr>
              <a:t>() {</a:t>
            </a:r>
          </a:p>
          <a:p>
            <a:pPr marL="0" indent="0" algn="l">
              <a:buNone/>
            </a:pPr>
            <a:r>
              <a:rPr lang="en-US" sz="1800" b="0" i="0" u="none" strike="noStrike" baseline="0" dirty="0" err="1">
                <a:latin typeface="Courier"/>
              </a:rPr>
              <a:t>System.out.println</a:t>
            </a:r>
            <a:r>
              <a:rPr lang="en-US" sz="1800" b="0" i="0" u="none" strike="noStrike" baseline="0" dirty="0">
                <a:latin typeface="Courier"/>
              </a:rPr>
              <a:t>("Inside A's </a:t>
            </a:r>
            <a:r>
              <a:rPr lang="en-US" sz="1800" b="0" i="0" u="none" strike="noStrike" baseline="0" dirty="0" err="1">
                <a:latin typeface="Courier"/>
              </a:rPr>
              <a:t>callme</a:t>
            </a:r>
            <a:r>
              <a:rPr lang="en-US" sz="1800" b="0" i="0" u="none" strike="noStrike" baseline="0" dirty="0">
                <a:latin typeface="Courier"/>
              </a:rPr>
              <a:t> method"); </a:t>
            </a:r>
            <a:r>
              <a:rPr lang="en-IN" sz="1800" b="0" i="0" u="none" strike="noStrike" baseline="0" dirty="0">
                <a:latin typeface="Courier"/>
              </a:rPr>
              <a:t>}}</a:t>
            </a:r>
          </a:p>
          <a:p>
            <a:pPr marL="0" indent="0" algn="l">
              <a:buNone/>
            </a:pPr>
            <a:r>
              <a:rPr lang="en-IN" sz="1800" b="0" i="0" u="none" strike="noStrike" baseline="0" dirty="0">
                <a:latin typeface="Courier"/>
              </a:rPr>
              <a:t>class B extends A {</a:t>
            </a:r>
          </a:p>
          <a:p>
            <a:pPr marL="0" indent="0" algn="l">
              <a:buNone/>
            </a:pPr>
            <a:r>
              <a:rPr lang="en-IN" sz="1800" b="0" i="0" u="none" strike="noStrike" baseline="0" dirty="0">
                <a:latin typeface="Courier"/>
              </a:rPr>
              <a:t>// override </a:t>
            </a:r>
            <a:r>
              <a:rPr lang="en-IN" sz="1800" b="0" i="0" u="none" strike="noStrike" baseline="0" dirty="0" err="1">
                <a:latin typeface="Courier"/>
              </a:rPr>
              <a:t>callme</a:t>
            </a:r>
            <a:r>
              <a:rPr lang="en-IN" sz="1800" b="0" i="0" u="none" strike="noStrike" baseline="0" dirty="0">
                <a:latin typeface="Courier"/>
              </a:rPr>
              <a:t>()</a:t>
            </a:r>
          </a:p>
          <a:p>
            <a:pPr marL="0" indent="0" algn="l">
              <a:buNone/>
            </a:pPr>
            <a:r>
              <a:rPr lang="en-IN" sz="1800" b="0" i="0" u="none" strike="noStrike" baseline="0" dirty="0">
                <a:latin typeface="Courier"/>
              </a:rPr>
              <a:t>void </a:t>
            </a:r>
            <a:r>
              <a:rPr lang="en-IN" sz="1800" b="0" i="0" u="none" strike="noStrike" baseline="0" dirty="0" err="1">
                <a:latin typeface="Courier"/>
              </a:rPr>
              <a:t>callme</a:t>
            </a:r>
            <a:r>
              <a:rPr lang="en-IN" sz="1800" b="0" i="0" u="none" strike="noStrike" baseline="0" dirty="0">
                <a:latin typeface="Courier"/>
              </a:rPr>
              <a:t>() {</a:t>
            </a:r>
          </a:p>
          <a:p>
            <a:pPr marL="0" indent="0" algn="l">
              <a:buNone/>
            </a:pPr>
            <a:r>
              <a:rPr lang="en-IN" sz="1800" b="0" i="0" u="none" strike="noStrike" baseline="0" dirty="0" err="1">
                <a:latin typeface="Courier"/>
              </a:rPr>
              <a:t>System.out.println</a:t>
            </a:r>
            <a:r>
              <a:rPr lang="en-IN" sz="1800" b="0" i="0" u="none" strike="noStrike" baseline="0" dirty="0">
                <a:latin typeface="Courier"/>
              </a:rPr>
              <a:t>("Inside B's </a:t>
            </a:r>
            <a:r>
              <a:rPr lang="en-IN" sz="1800" b="0" i="0" u="none" strike="noStrike" baseline="0" dirty="0" err="1">
                <a:latin typeface="Courier"/>
              </a:rPr>
              <a:t>callme</a:t>
            </a:r>
            <a:r>
              <a:rPr lang="en-IN" sz="1800" b="0" i="0" u="none" strike="noStrike" baseline="0" dirty="0">
                <a:latin typeface="Courier"/>
              </a:rPr>
              <a:t> method"); } }</a:t>
            </a:r>
          </a:p>
          <a:p>
            <a:pPr marL="0" indent="0" algn="l">
              <a:buNone/>
            </a:pPr>
            <a:r>
              <a:rPr lang="en-IN" sz="1800" b="0" i="0" u="none" strike="noStrike" baseline="0" dirty="0">
                <a:latin typeface="Courier"/>
              </a:rPr>
              <a:t>class C extends A {</a:t>
            </a:r>
          </a:p>
          <a:p>
            <a:pPr marL="0" indent="0" algn="l">
              <a:buNone/>
            </a:pPr>
            <a:r>
              <a:rPr lang="en-IN" sz="1800" b="0" i="0" u="none" strike="noStrike" baseline="0" dirty="0">
                <a:latin typeface="Courier"/>
              </a:rPr>
              <a:t>// override </a:t>
            </a:r>
            <a:r>
              <a:rPr lang="en-IN" sz="1800" b="0" i="0" u="none" strike="noStrike" baseline="0" dirty="0" err="1">
                <a:latin typeface="Courier"/>
              </a:rPr>
              <a:t>callme</a:t>
            </a:r>
            <a:r>
              <a:rPr lang="en-IN" sz="1800" b="0" i="0" u="none" strike="noStrike" baseline="0" dirty="0">
                <a:latin typeface="Courier"/>
              </a:rPr>
              <a:t>()</a:t>
            </a:r>
          </a:p>
          <a:p>
            <a:pPr marL="0" indent="0" algn="l">
              <a:buNone/>
            </a:pPr>
            <a:r>
              <a:rPr lang="en-IN" sz="1800" b="0" i="0" u="none" strike="noStrike" baseline="0" dirty="0">
                <a:latin typeface="Courier"/>
              </a:rPr>
              <a:t>void </a:t>
            </a:r>
            <a:r>
              <a:rPr lang="en-IN" sz="1800" b="0" i="0" u="none" strike="noStrike" baseline="0" dirty="0" err="1">
                <a:latin typeface="Courier"/>
              </a:rPr>
              <a:t>callme</a:t>
            </a:r>
            <a:r>
              <a:rPr lang="en-IN" sz="1800" b="0" i="0" u="none" strike="noStrike" baseline="0" dirty="0">
                <a:latin typeface="Courier"/>
              </a:rPr>
              <a:t>() {</a:t>
            </a:r>
          </a:p>
          <a:p>
            <a:pPr marL="0" indent="0" algn="l">
              <a:buNone/>
            </a:pPr>
            <a:r>
              <a:rPr lang="en-IN" sz="1800" b="0" i="0" u="none" strike="noStrike" baseline="0" dirty="0" err="1">
                <a:latin typeface="Courier"/>
              </a:rPr>
              <a:t>System.out.println</a:t>
            </a:r>
            <a:r>
              <a:rPr lang="en-IN" sz="1800" b="0" i="0" u="none" strike="noStrike" baseline="0" dirty="0">
                <a:latin typeface="Courier"/>
              </a:rPr>
              <a:t>("Inside C's </a:t>
            </a:r>
            <a:r>
              <a:rPr lang="en-IN" sz="1800" b="0" i="0" u="none" strike="noStrike" baseline="0" dirty="0" err="1">
                <a:latin typeface="Courier"/>
              </a:rPr>
              <a:t>callme</a:t>
            </a:r>
            <a:r>
              <a:rPr lang="en-IN" sz="1800" b="0" i="0" u="none" strike="noStrike" baseline="0" dirty="0">
                <a:latin typeface="Courier"/>
              </a:rPr>
              <a:t> method"); } }</a:t>
            </a:r>
          </a:p>
          <a:p>
            <a:pPr marL="0" indent="0" algn="l">
              <a:buNone/>
            </a:pPr>
            <a:r>
              <a:rPr lang="en-IN" sz="1800" b="0" i="0" u="none" strike="noStrike" baseline="0" dirty="0">
                <a:latin typeface="Courier"/>
              </a:rPr>
              <a:t>class Dispatch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US" sz="1800" b="0" i="0" u="none" strike="noStrike" baseline="0" dirty="0">
                <a:latin typeface="Courier"/>
              </a:rPr>
              <a:t>A </a:t>
            </a:r>
            <a:r>
              <a:rPr lang="en-US" sz="1800" b="0" i="0" u="none" strike="noStrike" baseline="0" dirty="0" err="1">
                <a:latin typeface="Courier"/>
              </a:rPr>
              <a:t>a</a:t>
            </a:r>
            <a:r>
              <a:rPr lang="en-US" sz="1800" b="0" i="0" u="none" strike="noStrike" baseline="0" dirty="0">
                <a:latin typeface="Courier"/>
              </a:rPr>
              <a:t> = new A(); // object of type A</a:t>
            </a:r>
          </a:p>
          <a:p>
            <a:pPr marL="0" indent="0" algn="l">
              <a:buNone/>
            </a:pPr>
            <a:r>
              <a:rPr lang="en-US" sz="1800" b="0" i="0" u="none" strike="noStrike" baseline="0" dirty="0">
                <a:latin typeface="Courier"/>
              </a:rPr>
              <a:t>B </a:t>
            </a:r>
            <a:r>
              <a:rPr lang="en-US" sz="1800" b="0" i="0" u="none" strike="noStrike" baseline="0" dirty="0" err="1">
                <a:latin typeface="Courier"/>
              </a:rPr>
              <a:t>b</a:t>
            </a:r>
            <a:r>
              <a:rPr lang="en-US" sz="1800" b="0" i="0" u="none" strike="noStrike" baseline="0" dirty="0">
                <a:latin typeface="Courier"/>
              </a:rPr>
              <a:t> = new B(); // object of type B</a:t>
            </a:r>
          </a:p>
          <a:p>
            <a:pPr marL="0" indent="0" algn="l">
              <a:buNone/>
            </a:pPr>
            <a:r>
              <a:rPr lang="en-US" sz="1800" b="0" i="0" u="none" strike="noStrike" baseline="0" dirty="0">
                <a:latin typeface="Courier"/>
              </a:rPr>
              <a:t>C </a:t>
            </a:r>
            <a:r>
              <a:rPr lang="en-US" sz="1800" b="0" i="0" u="none" strike="noStrike" baseline="0" dirty="0" err="1">
                <a:latin typeface="Courier"/>
              </a:rPr>
              <a:t>c</a:t>
            </a:r>
            <a:r>
              <a:rPr lang="en-US" sz="1800" b="0" i="0" u="none" strike="noStrike" baseline="0" dirty="0">
                <a:latin typeface="Courier"/>
              </a:rPr>
              <a:t> = new C(); // object of type C</a:t>
            </a:r>
          </a:p>
          <a:p>
            <a:pPr marL="0" indent="0" algn="l">
              <a:buNone/>
            </a:pPr>
            <a:r>
              <a:rPr lang="en-US" sz="1800" b="0" i="0" u="none" strike="noStrike" baseline="0" dirty="0">
                <a:latin typeface="Courier"/>
              </a:rPr>
              <a:t>A r; // obtain a reference of type A</a:t>
            </a:r>
            <a:endParaRPr lang="en-IN" dirty="0"/>
          </a:p>
        </p:txBody>
      </p:sp>
      <p:sp>
        <p:nvSpPr>
          <p:cNvPr id="4" name="Content Placeholder 3">
            <a:extLst>
              <a:ext uri="{FF2B5EF4-FFF2-40B4-BE49-F238E27FC236}">
                <a16:creationId xmlns:a16="http://schemas.microsoft.com/office/drawing/2014/main" id="{454D326D-8BB5-4CFD-AC5D-CC35492E8B32}"/>
              </a:ext>
            </a:extLst>
          </p:cNvPr>
          <p:cNvSpPr>
            <a:spLocks noGrp="1"/>
          </p:cNvSpPr>
          <p:nvPr>
            <p:ph sz="half" idx="2"/>
          </p:nvPr>
        </p:nvSpPr>
        <p:spPr>
          <a:xfrm>
            <a:off x="6172199" y="212036"/>
            <a:ext cx="5807765" cy="6532630"/>
          </a:xfrm>
        </p:spPr>
        <p:txBody>
          <a:bodyPr>
            <a:normAutofit fontScale="92500" lnSpcReduction="20000"/>
          </a:bodyPr>
          <a:lstStyle/>
          <a:p>
            <a:pPr marL="0" indent="0" algn="l">
              <a:buNone/>
            </a:pPr>
            <a:r>
              <a:rPr lang="en-IN" sz="1800" b="0" i="0" u="none" strike="noStrike" baseline="0" dirty="0">
                <a:solidFill>
                  <a:srgbClr val="231F20"/>
                </a:solidFill>
                <a:latin typeface="Courier"/>
              </a:rPr>
              <a:t>r = a; // r refers to an A object</a:t>
            </a:r>
          </a:p>
          <a:p>
            <a:pPr marL="0" indent="0" algn="l">
              <a:buNone/>
            </a:pPr>
            <a:r>
              <a:rPr lang="en-US" sz="1800" b="0" i="0" u="none" strike="noStrike" baseline="0" dirty="0" err="1">
                <a:solidFill>
                  <a:srgbClr val="231F20"/>
                </a:solidFill>
                <a:latin typeface="Courier"/>
              </a:rPr>
              <a:t>r.callme</a:t>
            </a:r>
            <a:r>
              <a:rPr lang="en-US" sz="1800" b="0" i="0" u="none" strike="noStrike" baseline="0" dirty="0">
                <a:solidFill>
                  <a:srgbClr val="231F20"/>
                </a:solidFill>
                <a:latin typeface="Courier"/>
              </a:rPr>
              <a:t>(); // calls A's version of </a:t>
            </a:r>
            <a:r>
              <a:rPr lang="en-US" sz="1800" b="0" i="0" u="none" strike="noStrike" baseline="0" dirty="0" err="1">
                <a:solidFill>
                  <a:srgbClr val="231F20"/>
                </a:solidFill>
                <a:latin typeface="Courier"/>
              </a:rPr>
              <a:t>callme</a:t>
            </a:r>
            <a:endParaRPr lang="en-US" sz="1800" b="0" i="0" u="none" strike="noStrike" baseline="0" dirty="0">
              <a:solidFill>
                <a:srgbClr val="231F20"/>
              </a:solidFill>
              <a:latin typeface="Courier"/>
            </a:endParaRPr>
          </a:p>
          <a:p>
            <a:pPr marL="0" indent="0" algn="l">
              <a:buNone/>
            </a:pPr>
            <a:r>
              <a:rPr lang="pt-BR" sz="1800" b="0" i="0" u="none" strike="noStrike" baseline="0" dirty="0">
                <a:solidFill>
                  <a:srgbClr val="231F20"/>
                </a:solidFill>
                <a:latin typeface="Courier"/>
              </a:rPr>
              <a:t>r = b; // r refers to a B object</a:t>
            </a:r>
          </a:p>
          <a:p>
            <a:pPr marL="0" indent="0" algn="l">
              <a:buNone/>
            </a:pPr>
            <a:r>
              <a:rPr lang="en-US" sz="1800" b="0" i="0" u="none" strike="noStrike" baseline="0" dirty="0" err="1">
                <a:solidFill>
                  <a:srgbClr val="231F20"/>
                </a:solidFill>
                <a:latin typeface="Courier"/>
              </a:rPr>
              <a:t>r.callme</a:t>
            </a:r>
            <a:r>
              <a:rPr lang="en-US" sz="1800" b="0" i="0" u="none" strike="noStrike" baseline="0" dirty="0">
                <a:solidFill>
                  <a:srgbClr val="231F20"/>
                </a:solidFill>
                <a:latin typeface="Courier"/>
              </a:rPr>
              <a:t>(); // calls B's version of </a:t>
            </a:r>
            <a:r>
              <a:rPr lang="en-US" sz="1800" b="0" i="0" u="none" strike="noStrike" baseline="0" dirty="0" err="1">
                <a:solidFill>
                  <a:srgbClr val="231F20"/>
                </a:solidFill>
                <a:latin typeface="Courier"/>
              </a:rPr>
              <a:t>callme</a:t>
            </a:r>
            <a:endParaRPr lang="en-US" sz="1800" b="0" i="0" u="none" strike="noStrike" baseline="0" dirty="0">
              <a:solidFill>
                <a:srgbClr val="231F20"/>
              </a:solidFill>
              <a:latin typeface="Courier"/>
            </a:endParaRPr>
          </a:p>
          <a:p>
            <a:pPr marL="0" indent="0" algn="l">
              <a:buNone/>
            </a:pPr>
            <a:r>
              <a:rPr lang="pt-BR" sz="1800" b="0" i="0" u="none" strike="noStrike" baseline="0" dirty="0">
                <a:solidFill>
                  <a:srgbClr val="231F20"/>
                </a:solidFill>
                <a:latin typeface="Courier"/>
              </a:rPr>
              <a:t>r = c; // r refers to a C object</a:t>
            </a:r>
          </a:p>
          <a:p>
            <a:pPr marL="0" indent="0" algn="l">
              <a:buNone/>
            </a:pPr>
            <a:r>
              <a:rPr lang="en-US" sz="1800" b="0" i="0" u="none" strike="noStrike" baseline="0" dirty="0" err="1">
                <a:solidFill>
                  <a:srgbClr val="231F20"/>
                </a:solidFill>
                <a:latin typeface="Courier"/>
              </a:rPr>
              <a:t>r.callme</a:t>
            </a:r>
            <a:r>
              <a:rPr lang="en-US" sz="1800" b="0" i="0" u="none" strike="noStrike" baseline="0" dirty="0">
                <a:solidFill>
                  <a:srgbClr val="231F20"/>
                </a:solidFill>
                <a:latin typeface="Courier"/>
              </a:rPr>
              <a:t>(); // calls C's version of </a:t>
            </a:r>
            <a:r>
              <a:rPr lang="en-US" sz="1800" b="0" i="0" u="none" strike="noStrike" baseline="0" dirty="0" err="1">
                <a:solidFill>
                  <a:srgbClr val="231F20"/>
                </a:solidFill>
                <a:latin typeface="Courier"/>
              </a:rPr>
              <a:t>callme</a:t>
            </a:r>
            <a:endParaRPr lang="en-US" sz="1800" b="0" i="0" u="none" strike="noStrike" baseline="0" dirty="0">
              <a:solidFill>
                <a:srgbClr val="231F20"/>
              </a:solidFill>
              <a:latin typeface="Courier"/>
            </a:endParaRPr>
          </a:p>
          <a:p>
            <a:pPr marL="0" indent="0" algn="l">
              <a:buNone/>
            </a:pPr>
            <a:r>
              <a:rPr lang="en-IN" sz="1800" b="0" i="0" u="none" strike="noStrike" baseline="0" dirty="0">
                <a:solidFill>
                  <a:srgbClr val="231F20"/>
                </a:solidFill>
                <a:latin typeface="Courier"/>
              </a:rPr>
              <a:t>} }</a:t>
            </a:r>
          </a:p>
          <a:p>
            <a:pPr marL="0" indent="0" algn="l">
              <a:buNone/>
            </a:pPr>
            <a:r>
              <a:rPr lang="en-US" sz="1800" b="0" i="0" u="none" strike="noStrike" baseline="0" dirty="0">
                <a:solidFill>
                  <a:srgbClr val="000000"/>
                </a:solidFill>
                <a:latin typeface="Palatino-Roman"/>
              </a:rPr>
              <a:t>The output from the program is shown here:</a:t>
            </a:r>
          </a:p>
          <a:p>
            <a:pPr marL="0" indent="0" algn="l">
              <a:buNone/>
            </a:pPr>
            <a:r>
              <a:rPr lang="en-IN" sz="1800" b="0" i="0" u="none" strike="noStrike" baseline="0" dirty="0">
                <a:solidFill>
                  <a:srgbClr val="000000"/>
                </a:solidFill>
                <a:latin typeface="Courier"/>
              </a:rPr>
              <a:t>Inside A’s </a:t>
            </a:r>
            <a:r>
              <a:rPr lang="en-IN" sz="1800" b="0" i="0" u="none" strike="noStrike" baseline="0" dirty="0" err="1">
                <a:solidFill>
                  <a:srgbClr val="000000"/>
                </a:solidFill>
                <a:latin typeface="Courier"/>
              </a:rPr>
              <a:t>callme</a:t>
            </a:r>
            <a:r>
              <a:rPr lang="en-IN" sz="1800" b="0" i="0" u="none" strike="noStrike" baseline="0" dirty="0">
                <a:solidFill>
                  <a:srgbClr val="000000"/>
                </a:solidFill>
                <a:latin typeface="Courier"/>
              </a:rPr>
              <a:t> method</a:t>
            </a:r>
          </a:p>
          <a:p>
            <a:pPr marL="0" indent="0" algn="l">
              <a:buNone/>
            </a:pPr>
            <a:r>
              <a:rPr lang="en-IN" sz="1800" b="0" i="0" u="none" strike="noStrike" baseline="0" dirty="0">
                <a:solidFill>
                  <a:srgbClr val="000000"/>
                </a:solidFill>
                <a:latin typeface="Courier"/>
              </a:rPr>
              <a:t>Inside B’s </a:t>
            </a:r>
            <a:r>
              <a:rPr lang="en-IN" sz="1800" b="0" i="0" u="none" strike="noStrike" baseline="0" dirty="0" err="1">
                <a:solidFill>
                  <a:srgbClr val="000000"/>
                </a:solidFill>
                <a:latin typeface="Courier"/>
              </a:rPr>
              <a:t>callme</a:t>
            </a:r>
            <a:r>
              <a:rPr lang="en-IN" sz="1800" b="0" i="0" u="none" strike="noStrike" baseline="0" dirty="0">
                <a:solidFill>
                  <a:srgbClr val="000000"/>
                </a:solidFill>
                <a:latin typeface="Courier"/>
              </a:rPr>
              <a:t> method</a:t>
            </a:r>
          </a:p>
          <a:p>
            <a:pPr marL="0" indent="0" algn="l">
              <a:buNone/>
            </a:pPr>
            <a:r>
              <a:rPr lang="en-IN" sz="1800" b="0" i="0" u="none" strike="noStrike" baseline="0" dirty="0">
                <a:solidFill>
                  <a:srgbClr val="000000"/>
                </a:solidFill>
                <a:latin typeface="Courier"/>
              </a:rPr>
              <a:t>Inside C’s </a:t>
            </a:r>
            <a:r>
              <a:rPr lang="en-IN" sz="1800" b="0" i="0" u="none" strike="noStrike" baseline="0" dirty="0" err="1">
                <a:solidFill>
                  <a:srgbClr val="000000"/>
                </a:solidFill>
                <a:latin typeface="Courier"/>
              </a:rPr>
              <a:t>callme</a:t>
            </a:r>
            <a:r>
              <a:rPr lang="en-IN" sz="1800" b="0" i="0" u="none" strike="noStrike" baseline="0" dirty="0">
                <a:solidFill>
                  <a:srgbClr val="000000"/>
                </a:solidFill>
                <a:latin typeface="Courier"/>
              </a:rPr>
              <a:t> method</a:t>
            </a:r>
            <a:endParaRPr lang="en-IN" dirty="0"/>
          </a:p>
        </p:txBody>
      </p:sp>
    </p:spTree>
    <p:extLst>
      <p:ext uri="{BB962C8B-B14F-4D97-AF65-F5344CB8AC3E}">
        <p14:creationId xmlns:p14="http://schemas.microsoft.com/office/powerpoint/2010/main" val="1340129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116F-CBAA-49A7-AF51-B01B857A2120}"/>
              </a:ext>
            </a:extLst>
          </p:cNvPr>
          <p:cNvSpPr>
            <a:spLocks noGrp="1"/>
          </p:cNvSpPr>
          <p:nvPr>
            <p:ph type="title"/>
          </p:nvPr>
        </p:nvSpPr>
        <p:spPr>
          <a:xfrm>
            <a:off x="96078" y="113335"/>
            <a:ext cx="6076122" cy="469762"/>
          </a:xfrm>
        </p:spPr>
        <p:txBody>
          <a:bodyPr>
            <a:normAutofit fontScale="90000"/>
          </a:bodyPr>
          <a:lstStyle/>
          <a:p>
            <a:r>
              <a:rPr lang="en-IN" dirty="0"/>
              <a:t>Why Overridden Methods?</a:t>
            </a:r>
          </a:p>
        </p:txBody>
      </p:sp>
      <p:sp>
        <p:nvSpPr>
          <p:cNvPr id="3" name="Content Placeholder 2">
            <a:extLst>
              <a:ext uri="{FF2B5EF4-FFF2-40B4-BE49-F238E27FC236}">
                <a16:creationId xmlns:a16="http://schemas.microsoft.com/office/drawing/2014/main" id="{B3D80CB3-8491-444A-BF10-24A52BFF5FFB}"/>
              </a:ext>
            </a:extLst>
          </p:cNvPr>
          <p:cNvSpPr>
            <a:spLocks noGrp="1"/>
          </p:cNvSpPr>
          <p:nvPr>
            <p:ph sz="half" idx="1"/>
          </p:nvPr>
        </p:nvSpPr>
        <p:spPr>
          <a:xfrm>
            <a:off x="96078" y="755374"/>
            <a:ext cx="5923722" cy="5989291"/>
          </a:xfrm>
        </p:spPr>
        <p:txBody>
          <a:bodyPr>
            <a:normAutofit/>
          </a:bodyPr>
          <a:lstStyle/>
          <a:p>
            <a:pPr algn="l"/>
            <a:r>
              <a:rPr lang="en-US" sz="1800" dirty="0">
                <a:solidFill>
                  <a:srgbClr val="000000"/>
                </a:solidFill>
                <a:latin typeface="Palatino-Roman"/>
              </a:rPr>
              <a:t>O</a:t>
            </a:r>
            <a:r>
              <a:rPr lang="en-US" sz="1800" b="0" i="0" u="none" strike="noStrike" baseline="0" dirty="0">
                <a:solidFill>
                  <a:srgbClr val="000000"/>
                </a:solidFill>
                <a:latin typeface="Palatino-Roman"/>
              </a:rPr>
              <a:t>verridden methods allow Java to support run-time polymorphism. </a:t>
            </a:r>
          </a:p>
          <a:p>
            <a:pPr algn="l"/>
            <a:r>
              <a:rPr lang="en-US" sz="1800" b="0" i="0" u="none" strike="noStrike" baseline="0" dirty="0">
                <a:solidFill>
                  <a:srgbClr val="000000"/>
                </a:solidFill>
                <a:latin typeface="Palatino-Roman"/>
              </a:rPr>
              <a:t>Polymorphism is essential to object-oriented programming for one reason: it allows a general class to specify methods that will be common to all of its derivatives, while allowing subclasses to define the specific implementation of some or all of those methods. </a:t>
            </a:r>
          </a:p>
          <a:p>
            <a:pPr algn="l"/>
            <a:r>
              <a:rPr lang="en-US" sz="1800" b="0" i="0" u="none" strike="noStrike" baseline="0" dirty="0">
                <a:solidFill>
                  <a:srgbClr val="000000"/>
                </a:solidFill>
                <a:latin typeface="Palatino-Roman"/>
              </a:rPr>
              <a:t>Overridden methods are another way that Java implements the “one interface, multiple methods” aspect </a:t>
            </a:r>
            <a:r>
              <a:rPr lang="en-IN" sz="1800" b="0" i="0" u="none" strike="noStrike" baseline="0" dirty="0">
                <a:solidFill>
                  <a:srgbClr val="231F20"/>
                </a:solidFill>
                <a:latin typeface="Palatino-Roman"/>
              </a:rPr>
              <a:t>o</a:t>
            </a:r>
            <a:r>
              <a:rPr lang="en-IN" sz="1800" b="0" i="0" u="none" strike="noStrike" baseline="0" dirty="0">
                <a:solidFill>
                  <a:srgbClr val="000000"/>
                </a:solidFill>
                <a:latin typeface="Palatino-Roman"/>
              </a:rPr>
              <a:t>f polymorphism.</a:t>
            </a:r>
            <a:r>
              <a:rPr lang="en-US" sz="1800" b="0" i="0" u="none" strike="noStrike" baseline="0" dirty="0">
                <a:solidFill>
                  <a:srgbClr val="000000"/>
                </a:solidFill>
                <a:latin typeface="Palatino-Roman"/>
              </a:rPr>
              <a:t> Part of the key to successfully applying polymorphism is understanding that the</a:t>
            </a:r>
          </a:p>
          <a:p>
            <a:pPr algn="l"/>
            <a:r>
              <a:rPr lang="en-US" sz="1800" b="0" i="0" u="none" strike="noStrike" baseline="0" dirty="0">
                <a:solidFill>
                  <a:srgbClr val="000000"/>
                </a:solidFill>
                <a:latin typeface="Palatino-Roman"/>
              </a:rPr>
              <a:t>Super classes and subclasses form a hierarchy which moves from lesser to greater specialization.</a:t>
            </a:r>
          </a:p>
          <a:p>
            <a:pPr algn="l"/>
            <a:r>
              <a:rPr lang="en-US" sz="1800" b="0" i="0" u="none" strike="noStrike" baseline="0" dirty="0">
                <a:solidFill>
                  <a:srgbClr val="000000"/>
                </a:solidFill>
                <a:latin typeface="Palatino-Roman"/>
              </a:rPr>
              <a:t>Used correctly, the superclass provides all elements that a subclass can use directly. </a:t>
            </a:r>
            <a:endParaRPr lang="en-IN" dirty="0"/>
          </a:p>
        </p:txBody>
      </p:sp>
      <p:sp>
        <p:nvSpPr>
          <p:cNvPr id="4" name="Content Placeholder 3">
            <a:extLst>
              <a:ext uri="{FF2B5EF4-FFF2-40B4-BE49-F238E27FC236}">
                <a16:creationId xmlns:a16="http://schemas.microsoft.com/office/drawing/2014/main" id="{975332DC-B30A-4DE2-850B-797EC5A27562}"/>
              </a:ext>
            </a:extLst>
          </p:cNvPr>
          <p:cNvSpPr>
            <a:spLocks noGrp="1"/>
          </p:cNvSpPr>
          <p:nvPr>
            <p:ph sz="half" idx="2"/>
          </p:nvPr>
        </p:nvSpPr>
        <p:spPr>
          <a:xfrm>
            <a:off x="6172199" y="113336"/>
            <a:ext cx="5923722" cy="6631330"/>
          </a:xfrm>
        </p:spPr>
        <p:txBody>
          <a:bodyPr>
            <a:normAutofit/>
          </a:bodyPr>
          <a:lstStyle/>
          <a:p>
            <a:pPr algn="l"/>
            <a:r>
              <a:rPr lang="en-US" sz="1800" b="0" i="0" u="none" strike="noStrike" baseline="0" dirty="0">
                <a:solidFill>
                  <a:srgbClr val="000000"/>
                </a:solidFill>
                <a:latin typeface="Palatino-Roman"/>
              </a:rPr>
              <a:t>It also defines those methods that the derived class must implement on its own. This allows the subclass the flexibility to define its own methods, yet still enforces a consistent interface.</a:t>
            </a:r>
          </a:p>
          <a:p>
            <a:pPr algn="l"/>
            <a:r>
              <a:rPr lang="en-US" sz="1800" b="0" i="0" u="none" strike="noStrike" baseline="0" dirty="0">
                <a:solidFill>
                  <a:srgbClr val="231F20"/>
                </a:solidFill>
                <a:latin typeface="Palatino-Roman"/>
              </a:rPr>
              <a:t>T</a:t>
            </a:r>
            <a:r>
              <a:rPr lang="en-US" sz="1800" b="0" i="0" u="none" strike="noStrike" baseline="0" dirty="0">
                <a:solidFill>
                  <a:srgbClr val="000000"/>
                </a:solidFill>
                <a:latin typeface="Palatino-Roman"/>
              </a:rPr>
              <a:t>hus, by combining inheritance with overridden methods, a superclass can define the general form of the methods that will be used by all of its subclasses.</a:t>
            </a:r>
          </a:p>
          <a:p>
            <a:pPr algn="l"/>
            <a:r>
              <a:rPr lang="en-US" sz="1800" b="0" i="0" u="none" strike="noStrike" baseline="0" dirty="0">
                <a:solidFill>
                  <a:srgbClr val="000000"/>
                </a:solidFill>
                <a:latin typeface="Palatino-Roman"/>
              </a:rPr>
              <a:t> </a:t>
            </a:r>
            <a:r>
              <a:rPr lang="en-US" sz="1800" b="0" i="0" u="none" strike="noStrike" baseline="0" dirty="0">
                <a:latin typeface="Palatino-Roman"/>
              </a:rPr>
              <a:t>Dynamic, run-time polymorphism is one of the most powerful mechanisms that object oriented design brings to bear on code reuse and robustness. </a:t>
            </a:r>
          </a:p>
          <a:p>
            <a:pPr algn="l"/>
            <a:r>
              <a:rPr lang="en-US" sz="1800" b="0" i="0" u="none" strike="noStrike" baseline="0" dirty="0">
                <a:latin typeface="Palatino-Roman"/>
              </a:rPr>
              <a:t>The ability of existing code libraries to call methods on instances of new classes without recompiling while maintaining a clean abstract interface is a profoundly powerful tool.</a:t>
            </a:r>
            <a:endParaRPr lang="en-IN" sz="1800" dirty="0"/>
          </a:p>
          <a:p>
            <a:endParaRPr lang="en-IN" sz="1800" dirty="0"/>
          </a:p>
        </p:txBody>
      </p:sp>
    </p:spTree>
    <p:extLst>
      <p:ext uri="{BB962C8B-B14F-4D97-AF65-F5344CB8AC3E}">
        <p14:creationId xmlns:p14="http://schemas.microsoft.com/office/powerpoint/2010/main" val="409636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A881-854C-4862-8154-C5EBBC080EF4}"/>
              </a:ext>
            </a:extLst>
          </p:cNvPr>
          <p:cNvSpPr>
            <a:spLocks noGrp="1"/>
          </p:cNvSpPr>
          <p:nvPr>
            <p:ph type="title"/>
          </p:nvPr>
        </p:nvSpPr>
        <p:spPr/>
        <p:txBody>
          <a:bodyPr/>
          <a:lstStyle/>
          <a:p>
            <a:r>
              <a:rPr lang="en-IN" dirty="0"/>
              <a:t>Applying Method Overriding</a:t>
            </a:r>
          </a:p>
        </p:txBody>
      </p:sp>
      <p:sp>
        <p:nvSpPr>
          <p:cNvPr id="3" name="Content Placeholder 2">
            <a:extLst>
              <a:ext uri="{FF2B5EF4-FFF2-40B4-BE49-F238E27FC236}">
                <a16:creationId xmlns:a16="http://schemas.microsoft.com/office/drawing/2014/main" id="{BEAD4A43-E30E-4BF1-9ADC-840C50C0B381}"/>
              </a:ext>
            </a:extLst>
          </p:cNvPr>
          <p:cNvSpPr>
            <a:spLocks noGrp="1"/>
          </p:cNvSpPr>
          <p:nvPr>
            <p:ph idx="1"/>
          </p:nvPr>
        </p:nvSpPr>
        <p:spPr/>
        <p:txBody>
          <a:bodyPr/>
          <a:lstStyle/>
          <a:p>
            <a:pPr algn="l"/>
            <a:r>
              <a:rPr lang="en-US" sz="1800" b="0" i="0" u="none" strike="noStrike" baseline="0" dirty="0">
                <a:latin typeface="Palatino-Roman"/>
              </a:rPr>
              <a:t>A superclass called </a:t>
            </a:r>
            <a:r>
              <a:rPr lang="en-US" sz="1800" b="1" i="0" u="none" strike="noStrike" baseline="0" dirty="0">
                <a:latin typeface="Palatino-Bold"/>
              </a:rPr>
              <a:t>Figure </a:t>
            </a:r>
            <a:r>
              <a:rPr lang="en-US" sz="1800" b="0" i="0" u="none" strike="noStrike" baseline="0" dirty="0">
                <a:latin typeface="Palatino-Roman"/>
              </a:rPr>
              <a:t>that stores the dimensions of a two-dimensional object. It also defines a method called </a:t>
            </a:r>
            <a:r>
              <a:rPr lang="en-US" sz="1800" b="1" i="0" u="none" strike="noStrike" baseline="0" dirty="0">
                <a:latin typeface="Palatino-Bold"/>
              </a:rPr>
              <a:t>area( ) </a:t>
            </a:r>
            <a:r>
              <a:rPr lang="en-US" sz="1800" b="0" i="0" u="none" strike="noStrike" baseline="0" dirty="0">
                <a:latin typeface="Palatino-Roman"/>
              </a:rPr>
              <a:t>that computes the area of an object. </a:t>
            </a:r>
          </a:p>
          <a:p>
            <a:pPr algn="l"/>
            <a:r>
              <a:rPr lang="en-US" sz="1800" b="0" i="0" u="none" strike="noStrike" baseline="0" dirty="0">
                <a:latin typeface="Palatino-Roman"/>
              </a:rPr>
              <a:t>The program derives two subclasses from </a:t>
            </a:r>
            <a:r>
              <a:rPr lang="en-US" sz="1800" b="1" i="0" u="none" strike="noStrike" baseline="0" dirty="0">
                <a:latin typeface="Palatino-Bold"/>
              </a:rPr>
              <a:t>Figure</a:t>
            </a:r>
            <a:r>
              <a:rPr lang="en-US" sz="1800" b="0" i="0" u="none" strike="noStrike" baseline="0" dirty="0">
                <a:latin typeface="Palatino-Roman"/>
              </a:rPr>
              <a:t>. The first is </a:t>
            </a:r>
            <a:r>
              <a:rPr lang="en-US" sz="1800" b="1" i="0" u="none" strike="noStrike" baseline="0" dirty="0">
                <a:latin typeface="Palatino-Bold"/>
              </a:rPr>
              <a:t>Rectangle </a:t>
            </a:r>
            <a:r>
              <a:rPr lang="en-US" sz="1800" b="0" i="0" u="none" strike="noStrike" baseline="0" dirty="0">
                <a:latin typeface="Palatino-Roman"/>
              </a:rPr>
              <a:t>and the second is </a:t>
            </a:r>
            <a:r>
              <a:rPr lang="en-US" sz="1800" b="1" i="0" u="none" strike="noStrike" baseline="0" dirty="0">
                <a:latin typeface="Palatino-Bold"/>
              </a:rPr>
              <a:t>Triangle</a:t>
            </a:r>
            <a:r>
              <a:rPr lang="en-US" sz="1800" b="0" i="0" u="none" strike="noStrike" baseline="0" dirty="0">
                <a:latin typeface="Palatino-Roman"/>
              </a:rPr>
              <a:t>. Each of these subclasses overrides </a:t>
            </a:r>
            <a:r>
              <a:rPr lang="en-US" sz="1800" b="1" i="0" u="none" strike="noStrike" baseline="0" dirty="0">
                <a:latin typeface="Palatino-Bold"/>
              </a:rPr>
              <a:t>area( ) </a:t>
            </a:r>
            <a:r>
              <a:rPr lang="en-US" sz="1800" b="0" i="0" u="none" strike="noStrike" baseline="0" dirty="0">
                <a:latin typeface="Palatino-Roman"/>
              </a:rPr>
              <a:t>so that it returns the area of a rectangle and a triangle, </a:t>
            </a:r>
            <a:r>
              <a:rPr lang="en-IN" sz="1800" b="0" i="0" u="none" strike="noStrike" baseline="0" dirty="0">
                <a:latin typeface="Palatino-Roman"/>
              </a:rPr>
              <a:t>respectively.</a:t>
            </a:r>
            <a:endParaRPr lang="en-IN" dirty="0"/>
          </a:p>
        </p:txBody>
      </p:sp>
    </p:spTree>
    <p:extLst>
      <p:ext uri="{BB962C8B-B14F-4D97-AF65-F5344CB8AC3E}">
        <p14:creationId xmlns:p14="http://schemas.microsoft.com/office/powerpoint/2010/main" val="1767610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E0C2C2-42D9-4F2D-864E-F24C8FF0FE6E}"/>
              </a:ext>
            </a:extLst>
          </p:cNvPr>
          <p:cNvSpPr>
            <a:spLocks noGrp="1"/>
          </p:cNvSpPr>
          <p:nvPr>
            <p:ph sz="half" idx="1"/>
          </p:nvPr>
        </p:nvSpPr>
        <p:spPr>
          <a:xfrm>
            <a:off x="172278" y="159026"/>
            <a:ext cx="5847522" cy="6453809"/>
          </a:xfrm>
        </p:spPr>
        <p:txBody>
          <a:bodyPr>
            <a:normAutofit fontScale="70000" lnSpcReduction="20000"/>
          </a:bodyPr>
          <a:lstStyle/>
          <a:p>
            <a:pPr marL="0" indent="0" algn="l">
              <a:buNone/>
            </a:pPr>
            <a:r>
              <a:rPr lang="en-IN" sz="1800" b="0" i="0" u="none" strike="noStrike" baseline="0" dirty="0">
                <a:latin typeface="Courier"/>
              </a:rPr>
              <a:t>// Using run-time polymorphism.</a:t>
            </a:r>
          </a:p>
          <a:p>
            <a:pPr marL="0" indent="0" algn="l">
              <a:buNone/>
            </a:pPr>
            <a:r>
              <a:rPr lang="en-IN" sz="1800" b="1" i="0" u="none" strike="noStrike" baseline="0" dirty="0">
                <a:latin typeface="Courier"/>
              </a:rPr>
              <a:t>class Figure {</a:t>
            </a:r>
          </a:p>
          <a:p>
            <a:pPr marL="0" indent="0" algn="l">
              <a:buNone/>
            </a:pPr>
            <a:r>
              <a:rPr lang="en-IN" sz="1800" b="0" i="0" u="none" strike="noStrike" baseline="0" dirty="0">
                <a:latin typeface="Courier"/>
              </a:rPr>
              <a:t>double dim1;</a:t>
            </a:r>
          </a:p>
          <a:p>
            <a:pPr marL="0" indent="0" algn="l">
              <a:buNone/>
            </a:pPr>
            <a:r>
              <a:rPr lang="en-IN" sz="1800" b="0" i="0" u="none" strike="noStrike" baseline="0" dirty="0">
                <a:latin typeface="Courier"/>
              </a:rPr>
              <a:t>double dim2;</a:t>
            </a:r>
          </a:p>
          <a:p>
            <a:pPr marL="0" indent="0" algn="l">
              <a:buNone/>
            </a:pPr>
            <a:r>
              <a:rPr lang="fr-FR" sz="1800" b="0" i="0" u="none" strike="noStrike" baseline="0" dirty="0">
                <a:latin typeface="Courier"/>
              </a:rPr>
              <a:t>Figure(double a, double b) {</a:t>
            </a:r>
          </a:p>
          <a:p>
            <a:pPr marL="0" indent="0" algn="l">
              <a:buNone/>
            </a:pPr>
            <a:r>
              <a:rPr lang="en-IN" sz="1800" b="0" i="0" u="none" strike="noStrike" baseline="0" dirty="0">
                <a:latin typeface="Courier"/>
              </a:rPr>
              <a:t>dim1 = a;</a:t>
            </a:r>
          </a:p>
          <a:p>
            <a:pPr marL="0" indent="0" algn="l">
              <a:buNone/>
            </a:pPr>
            <a:r>
              <a:rPr lang="en-IN" sz="1800" b="0" i="0" u="none" strike="noStrike" baseline="0" dirty="0">
                <a:latin typeface="Courier"/>
              </a:rPr>
              <a:t>dim2 = b;</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double area() {</a:t>
            </a:r>
          </a:p>
          <a:p>
            <a:pPr marL="0" indent="0" algn="l">
              <a:buNone/>
            </a:pPr>
            <a:r>
              <a:rPr lang="en-US" sz="1800" b="0" i="0" u="none" strike="noStrike" baseline="0" dirty="0" err="1">
                <a:latin typeface="Courier"/>
              </a:rPr>
              <a:t>System.out.println</a:t>
            </a:r>
            <a:r>
              <a:rPr lang="en-US" sz="1800" b="0" i="0" u="none" strike="noStrike" baseline="0" dirty="0">
                <a:latin typeface="Courier"/>
              </a:rPr>
              <a:t>("Area for Figure is undefined.");</a:t>
            </a:r>
          </a:p>
          <a:p>
            <a:pPr marL="0" indent="0" algn="l">
              <a:buNone/>
            </a:pPr>
            <a:r>
              <a:rPr lang="en-IN" sz="1800" b="0" i="0" u="none" strike="noStrike" baseline="0" dirty="0">
                <a:latin typeface="Courier"/>
              </a:rPr>
              <a:t>return 0; } }</a:t>
            </a:r>
          </a:p>
          <a:p>
            <a:pPr marL="0" indent="0" algn="l">
              <a:buNone/>
            </a:pPr>
            <a:r>
              <a:rPr lang="en-IN" sz="1800" b="0" i="0" u="none" strike="noStrike" baseline="0" dirty="0">
                <a:latin typeface="Courier"/>
              </a:rPr>
              <a:t>class Rectangle extends Figure {</a:t>
            </a:r>
          </a:p>
          <a:p>
            <a:pPr marL="0" indent="0" algn="l">
              <a:buNone/>
            </a:pPr>
            <a:r>
              <a:rPr lang="fr-FR" sz="1800" b="0" i="0" u="none" strike="noStrike" baseline="0" dirty="0">
                <a:latin typeface="Courier"/>
              </a:rPr>
              <a:t>Rectangle(double a, double b) {</a:t>
            </a:r>
          </a:p>
          <a:p>
            <a:pPr marL="0" indent="0" algn="l">
              <a:buNone/>
            </a:pPr>
            <a:r>
              <a:rPr lang="en-IN" sz="1800" b="0" i="0" u="none" strike="noStrike" baseline="0" dirty="0">
                <a:latin typeface="Courier"/>
              </a:rPr>
              <a:t>super(a, b); } // override area for rectangle</a:t>
            </a:r>
          </a:p>
          <a:p>
            <a:pPr marL="0" indent="0" algn="l">
              <a:buNone/>
            </a:pPr>
            <a:r>
              <a:rPr lang="en-IN" sz="1800" b="0" i="0" u="none" strike="noStrike" baseline="0" dirty="0">
                <a:latin typeface="Courier"/>
              </a:rPr>
              <a:t>double area() {</a:t>
            </a:r>
          </a:p>
          <a:p>
            <a:pPr marL="0" indent="0" algn="l">
              <a:buNone/>
            </a:pPr>
            <a:r>
              <a:rPr lang="en-US" sz="1800" b="0" i="0" u="none" strike="noStrike" baseline="0" dirty="0" err="1">
                <a:latin typeface="Courier"/>
              </a:rPr>
              <a:t>System.out.println</a:t>
            </a:r>
            <a:r>
              <a:rPr lang="en-US" sz="1800" b="0" i="0" u="none" strike="noStrike" baseline="0" dirty="0">
                <a:latin typeface="Courier"/>
              </a:rPr>
              <a:t>("Inside Area for Rectangle.");</a:t>
            </a:r>
          </a:p>
          <a:p>
            <a:pPr marL="0" indent="0" algn="l">
              <a:buNone/>
            </a:pPr>
            <a:r>
              <a:rPr lang="en-IN" sz="1800" b="0" i="0" u="none" strike="noStrike" baseline="0" dirty="0">
                <a:latin typeface="Courier"/>
              </a:rPr>
              <a:t>return dim1 * dim2; } }</a:t>
            </a:r>
          </a:p>
          <a:p>
            <a:pPr marL="0" indent="0" algn="l">
              <a:buNone/>
            </a:pPr>
            <a:r>
              <a:rPr lang="en-IN" sz="1800" b="0" i="0" u="none" strike="noStrike" baseline="0" dirty="0">
                <a:latin typeface="Courier"/>
              </a:rPr>
              <a:t>class Triangle extends Figure {</a:t>
            </a:r>
          </a:p>
          <a:p>
            <a:pPr marL="0" indent="0" algn="l">
              <a:buNone/>
            </a:pPr>
            <a:r>
              <a:rPr lang="fr-FR" sz="1800" b="0" i="0" u="none" strike="noStrike" baseline="0" dirty="0">
                <a:latin typeface="Courier"/>
              </a:rPr>
              <a:t>Triangle(double a, double b) {</a:t>
            </a:r>
          </a:p>
          <a:p>
            <a:pPr marL="0" indent="0" algn="l">
              <a:buNone/>
            </a:pPr>
            <a:r>
              <a:rPr lang="en-IN" sz="1800" b="0" i="0" u="none" strike="noStrike" baseline="0" dirty="0">
                <a:latin typeface="Courier"/>
              </a:rPr>
              <a:t>super(a, b); } </a:t>
            </a:r>
            <a:r>
              <a:rPr lang="en-US" sz="1800" b="0" i="0" u="none" strike="noStrike" baseline="0" dirty="0">
                <a:latin typeface="Courier"/>
              </a:rPr>
              <a:t>// override area for right triangle</a:t>
            </a:r>
          </a:p>
          <a:p>
            <a:pPr marL="0" indent="0" algn="l">
              <a:buNone/>
            </a:pPr>
            <a:r>
              <a:rPr lang="en-IN" sz="1800" b="0" i="0" u="none" strike="noStrike" baseline="0" dirty="0">
                <a:latin typeface="Courier"/>
              </a:rPr>
              <a:t>double area() {</a:t>
            </a:r>
          </a:p>
          <a:p>
            <a:pPr marL="0" indent="0" algn="l">
              <a:buNone/>
            </a:pPr>
            <a:r>
              <a:rPr lang="en-US" sz="1800" b="0" i="0" u="none" strike="noStrike" baseline="0" dirty="0" err="1">
                <a:latin typeface="Courier"/>
              </a:rPr>
              <a:t>System.out.println</a:t>
            </a:r>
            <a:r>
              <a:rPr lang="en-US" sz="1800" b="0" i="0" u="none" strike="noStrike" baseline="0" dirty="0">
                <a:latin typeface="Courier"/>
              </a:rPr>
              <a:t>("Inside Area for Triangle.");</a:t>
            </a:r>
          </a:p>
          <a:p>
            <a:pPr marL="0" indent="0" algn="l">
              <a:buNone/>
            </a:pPr>
            <a:r>
              <a:rPr lang="en-IN" sz="1800" b="0" i="0" u="none" strike="noStrike" baseline="0" dirty="0">
                <a:latin typeface="Courier"/>
              </a:rPr>
              <a:t>return dim1 * dim2 / 2; } }</a:t>
            </a:r>
            <a:endParaRPr lang="en-IN" dirty="0"/>
          </a:p>
        </p:txBody>
      </p:sp>
      <p:sp>
        <p:nvSpPr>
          <p:cNvPr id="6" name="Content Placeholder 5">
            <a:extLst>
              <a:ext uri="{FF2B5EF4-FFF2-40B4-BE49-F238E27FC236}">
                <a16:creationId xmlns:a16="http://schemas.microsoft.com/office/drawing/2014/main" id="{72912DF5-0CC0-4047-93F0-9B46F6F5607F}"/>
              </a:ext>
            </a:extLst>
          </p:cNvPr>
          <p:cNvSpPr>
            <a:spLocks noGrp="1"/>
          </p:cNvSpPr>
          <p:nvPr>
            <p:ph sz="half" idx="2"/>
          </p:nvPr>
        </p:nvSpPr>
        <p:spPr>
          <a:xfrm>
            <a:off x="6172199" y="159026"/>
            <a:ext cx="5476461" cy="6453809"/>
          </a:xfrm>
        </p:spPr>
        <p:txBody>
          <a:bodyPr>
            <a:normAutofit fontScale="70000" lnSpcReduction="20000"/>
          </a:bodyPr>
          <a:lstStyle/>
          <a:p>
            <a:pPr marL="0" indent="0" algn="l">
              <a:buNone/>
            </a:pPr>
            <a:r>
              <a:rPr lang="en-IN" sz="1800" b="1" i="0" u="none" strike="noStrike" baseline="0" dirty="0">
                <a:latin typeface="Courier"/>
              </a:rPr>
              <a:t>class </a:t>
            </a:r>
            <a:r>
              <a:rPr lang="en-IN" sz="1800" b="1" i="0" u="none" strike="noStrike" baseline="0" dirty="0" err="1">
                <a:latin typeface="Courier"/>
              </a:rPr>
              <a:t>FindAreas</a:t>
            </a:r>
            <a:r>
              <a:rPr lang="en-IN" sz="1800" b="1" i="0" u="none" strike="noStrike" baseline="0" dirty="0">
                <a:latin typeface="Courier"/>
              </a:rPr>
              <a:t>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US" sz="1800" b="0" i="0" u="none" strike="noStrike" baseline="0" dirty="0">
                <a:latin typeface="Courier"/>
              </a:rPr>
              <a:t>Figure f = new Figure(10, 10);</a:t>
            </a:r>
          </a:p>
          <a:p>
            <a:pPr marL="0" indent="0" algn="l">
              <a:buNone/>
            </a:pPr>
            <a:r>
              <a:rPr lang="en-IN" sz="1800" b="0" i="0" u="none" strike="noStrike" baseline="0" dirty="0">
                <a:latin typeface="Courier"/>
              </a:rPr>
              <a:t>Rectangle r = new Rectangle(9, 5);</a:t>
            </a:r>
          </a:p>
          <a:p>
            <a:pPr marL="0" indent="0" algn="l">
              <a:buNone/>
            </a:pPr>
            <a:r>
              <a:rPr lang="en-IN" sz="1800" b="0" i="0" u="none" strike="noStrike" baseline="0" dirty="0">
                <a:latin typeface="Courier"/>
              </a:rPr>
              <a:t>Triangle t = new Triangle(10, 8);</a:t>
            </a:r>
            <a:r>
              <a:rPr lang="en-IN"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Figure </a:t>
            </a:r>
            <a:r>
              <a:rPr lang="en-IN" sz="1800" b="0" i="0" u="none" strike="noStrike" baseline="0" dirty="0" err="1">
                <a:solidFill>
                  <a:srgbClr val="231F20"/>
                </a:solidFill>
                <a:latin typeface="Courier"/>
              </a:rPr>
              <a:t>figref</a:t>
            </a:r>
            <a:r>
              <a:rPr lang="en-IN" sz="1800" b="0" i="0" u="none" strike="noStrike" baseline="0" dirty="0">
                <a:solidFill>
                  <a:srgbClr val="231F20"/>
                </a:solidFill>
                <a:latin typeface="Courier"/>
              </a:rPr>
              <a:t>;</a:t>
            </a:r>
          </a:p>
          <a:p>
            <a:pPr marL="0" indent="0" algn="l">
              <a:buNone/>
            </a:pPr>
            <a:r>
              <a:rPr lang="en-IN" sz="1800" b="0" i="0" u="none" strike="noStrike" baseline="0" dirty="0" err="1">
                <a:solidFill>
                  <a:srgbClr val="231F20"/>
                </a:solidFill>
                <a:latin typeface="Courier"/>
              </a:rPr>
              <a:t>figref</a:t>
            </a:r>
            <a:r>
              <a:rPr lang="en-IN" sz="1800" b="0" i="0" u="none" strike="noStrike" baseline="0" dirty="0">
                <a:solidFill>
                  <a:srgbClr val="231F20"/>
                </a:solidFill>
                <a:latin typeface="Courier"/>
              </a:rPr>
              <a:t> = r;</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("Area is " + </a:t>
            </a:r>
            <a:r>
              <a:rPr lang="en-US" sz="1800" b="0" i="0" u="none" strike="noStrike" baseline="0" dirty="0" err="1">
                <a:solidFill>
                  <a:srgbClr val="231F20"/>
                </a:solidFill>
                <a:latin typeface="Courier"/>
              </a:rPr>
              <a:t>figref.area</a:t>
            </a:r>
            <a:r>
              <a:rPr lang="en-US" sz="1800" b="0" i="0" u="none" strike="noStrike" baseline="0" dirty="0">
                <a:solidFill>
                  <a:srgbClr val="231F20"/>
                </a:solidFill>
                <a:latin typeface="Courier"/>
              </a:rPr>
              <a:t>());</a:t>
            </a:r>
          </a:p>
          <a:p>
            <a:pPr marL="0" indent="0" algn="l">
              <a:buNone/>
            </a:pPr>
            <a:r>
              <a:rPr lang="en-IN" sz="1800" b="0" i="0" u="none" strike="noStrike" baseline="0" dirty="0" err="1">
                <a:solidFill>
                  <a:srgbClr val="231F20"/>
                </a:solidFill>
                <a:latin typeface="Courier"/>
              </a:rPr>
              <a:t>figref</a:t>
            </a:r>
            <a:r>
              <a:rPr lang="en-IN" sz="1800" b="0" i="0" u="none" strike="noStrike" baseline="0" dirty="0">
                <a:solidFill>
                  <a:srgbClr val="231F20"/>
                </a:solidFill>
                <a:latin typeface="Courier"/>
              </a:rPr>
              <a:t> = t;</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("Area is " + </a:t>
            </a:r>
            <a:r>
              <a:rPr lang="en-US" sz="1800" b="0" i="0" u="none" strike="noStrike" baseline="0" dirty="0" err="1">
                <a:solidFill>
                  <a:srgbClr val="231F20"/>
                </a:solidFill>
                <a:latin typeface="Courier"/>
              </a:rPr>
              <a:t>figref.area</a:t>
            </a:r>
            <a:r>
              <a:rPr lang="en-US" sz="1800" b="0" i="0" u="none" strike="noStrike" baseline="0" dirty="0">
                <a:solidFill>
                  <a:srgbClr val="231F20"/>
                </a:solidFill>
                <a:latin typeface="Courier"/>
              </a:rPr>
              <a:t>());</a:t>
            </a:r>
          </a:p>
          <a:p>
            <a:pPr marL="0" indent="0" algn="l">
              <a:buNone/>
            </a:pPr>
            <a:r>
              <a:rPr lang="en-IN" sz="1800" b="0" i="0" u="none" strike="noStrike" baseline="0" dirty="0" err="1">
                <a:solidFill>
                  <a:srgbClr val="231F20"/>
                </a:solidFill>
                <a:latin typeface="Courier"/>
              </a:rPr>
              <a:t>figref</a:t>
            </a:r>
            <a:r>
              <a:rPr lang="en-IN" sz="1800" b="0" i="0" u="none" strike="noStrike" baseline="0" dirty="0">
                <a:solidFill>
                  <a:srgbClr val="231F20"/>
                </a:solidFill>
                <a:latin typeface="Courier"/>
              </a:rPr>
              <a:t> = f;</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("Area is " + </a:t>
            </a:r>
            <a:r>
              <a:rPr lang="en-US" sz="1800" b="0" i="0" u="none" strike="noStrike" baseline="0" dirty="0" err="1">
                <a:solidFill>
                  <a:srgbClr val="231F20"/>
                </a:solidFill>
                <a:latin typeface="Courier"/>
              </a:rPr>
              <a:t>figref.area</a:t>
            </a:r>
            <a:r>
              <a:rPr lang="en-US"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US" sz="1800" b="0" i="0" u="none" strike="noStrike" baseline="0" dirty="0">
                <a:solidFill>
                  <a:srgbClr val="000000"/>
                </a:solidFill>
                <a:latin typeface="Palatino-Roman"/>
              </a:rPr>
              <a:t>The output from the program is shown here:</a:t>
            </a:r>
          </a:p>
          <a:p>
            <a:pPr marL="0" indent="0" algn="l">
              <a:buNone/>
            </a:pPr>
            <a:r>
              <a:rPr lang="en-IN" sz="1800" b="0" i="0" u="none" strike="noStrike" baseline="0" dirty="0">
                <a:solidFill>
                  <a:srgbClr val="000000"/>
                </a:solidFill>
                <a:latin typeface="Courier"/>
              </a:rPr>
              <a:t>Inside Area for Rectangle.</a:t>
            </a:r>
          </a:p>
          <a:p>
            <a:pPr marL="0" indent="0" algn="l">
              <a:buNone/>
            </a:pPr>
            <a:r>
              <a:rPr lang="en-IN" sz="1800" b="0" i="0" u="none" strike="noStrike" baseline="0" dirty="0">
                <a:solidFill>
                  <a:srgbClr val="000000"/>
                </a:solidFill>
                <a:latin typeface="Courier"/>
              </a:rPr>
              <a:t>Area is 45</a:t>
            </a:r>
          </a:p>
          <a:p>
            <a:pPr marL="0" indent="0" algn="l">
              <a:buNone/>
            </a:pPr>
            <a:r>
              <a:rPr lang="en-IN" sz="1800" b="0" i="0" u="none" strike="noStrike" baseline="0" dirty="0">
                <a:solidFill>
                  <a:srgbClr val="000000"/>
                </a:solidFill>
                <a:latin typeface="Courier"/>
              </a:rPr>
              <a:t>Inside Area for Triangle.</a:t>
            </a:r>
          </a:p>
          <a:p>
            <a:pPr marL="0" indent="0" algn="l">
              <a:buNone/>
            </a:pPr>
            <a:r>
              <a:rPr lang="en-IN" sz="1800" b="0" i="0" u="none" strike="noStrike" baseline="0" dirty="0">
                <a:solidFill>
                  <a:srgbClr val="000000"/>
                </a:solidFill>
                <a:latin typeface="Courier"/>
              </a:rPr>
              <a:t>Area is 40</a:t>
            </a:r>
          </a:p>
          <a:p>
            <a:pPr marL="0" indent="0" algn="l">
              <a:buNone/>
            </a:pPr>
            <a:r>
              <a:rPr lang="en-US" sz="1800" b="0" i="0" u="none" strike="noStrike" baseline="0" dirty="0">
                <a:solidFill>
                  <a:srgbClr val="000000"/>
                </a:solidFill>
                <a:latin typeface="Courier"/>
              </a:rPr>
              <a:t>Area for Figure is undefined.</a:t>
            </a:r>
          </a:p>
          <a:p>
            <a:pPr marL="0" indent="0" algn="l">
              <a:buNone/>
            </a:pPr>
            <a:r>
              <a:rPr lang="en-IN" sz="1800" b="0" i="0" u="none" strike="noStrike" baseline="0" dirty="0">
                <a:solidFill>
                  <a:srgbClr val="000000"/>
                </a:solidFill>
                <a:latin typeface="Courier"/>
              </a:rPr>
              <a:t>Area is 0 </a:t>
            </a:r>
          </a:p>
          <a:p>
            <a:pPr algn="l"/>
            <a:r>
              <a:rPr lang="en-US" sz="1800" b="0" i="0" u="none" strike="noStrike" baseline="0" dirty="0"/>
              <a:t>Through the dual mechanisms of inheritance and run-time polymorphism, it is possible to define one consistent interface that is used by several different, yet related, types of objects. </a:t>
            </a:r>
          </a:p>
          <a:p>
            <a:pPr algn="l"/>
            <a:r>
              <a:rPr lang="en-US" sz="1800" b="0" i="0" u="none" strike="noStrike" baseline="0" dirty="0"/>
              <a:t>if an object is derived from </a:t>
            </a:r>
            <a:r>
              <a:rPr lang="en-US" sz="1800" b="1" i="0" u="none" strike="noStrike" baseline="0" dirty="0"/>
              <a:t>Figure</a:t>
            </a:r>
            <a:r>
              <a:rPr lang="en-US" sz="1800" b="0" i="0" u="none" strike="noStrike" baseline="0" dirty="0"/>
              <a:t>, then its area can be obtained by calling </a:t>
            </a:r>
            <a:r>
              <a:rPr lang="en-US" sz="1800" b="1" i="0" u="none" strike="noStrike" baseline="0" dirty="0"/>
              <a:t>area( )</a:t>
            </a:r>
            <a:r>
              <a:rPr lang="en-US" sz="1800" b="0" i="0" u="none" strike="noStrike" baseline="0" dirty="0"/>
              <a:t>.</a:t>
            </a:r>
            <a:endParaRPr lang="en-IN" dirty="0"/>
          </a:p>
        </p:txBody>
      </p:sp>
    </p:spTree>
    <p:extLst>
      <p:ext uri="{BB962C8B-B14F-4D97-AF65-F5344CB8AC3E}">
        <p14:creationId xmlns:p14="http://schemas.microsoft.com/office/powerpoint/2010/main" val="676810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D811-0B56-4A52-832A-71FF72845865}"/>
              </a:ext>
            </a:extLst>
          </p:cNvPr>
          <p:cNvSpPr>
            <a:spLocks noGrp="1"/>
          </p:cNvSpPr>
          <p:nvPr>
            <p:ph type="title"/>
          </p:nvPr>
        </p:nvSpPr>
        <p:spPr>
          <a:xfrm>
            <a:off x="119270" y="112643"/>
            <a:ext cx="5393635" cy="430004"/>
          </a:xfrm>
        </p:spPr>
        <p:txBody>
          <a:bodyPr>
            <a:normAutofit fontScale="90000"/>
          </a:bodyPr>
          <a:lstStyle/>
          <a:p>
            <a:r>
              <a:rPr lang="en-IN" dirty="0"/>
              <a:t>Using Abstract Classes</a:t>
            </a:r>
          </a:p>
        </p:txBody>
      </p:sp>
      <p:sp>
        <p:nvSpPr>
          <p:cNvPr id="3" name="Content Placeholder 2">
            <a:extLst>
              <a:ext uri="{FF2B5EF4-FFF2-40B4-BE49-F238E27FC236}">
                <a16:creationId xmlns:a16="http://schemas.microsoft.com/office/drawing/2014/main" id="{C38C57D2-BD5F-42F6-A1E8-88E3C1598523}"/>
              </a:ext>
            </a:extLst>
          </p:cNvPr>
          <p:cNvSpPr>
            <a:spLocks noGrp="1"/>
          </p:cNvSpPr>
          <p:nvPr>
            <p:ph sz="half" idx="1"/>
          </p:nvPr>
        </p:nvSpPr>
        <p:spPr>
          <a:xfrm>
            <a:off x="212035" y="542648"/>
            <a:ext cx="5807765" cy="6202710"/>
          </a:xfrm>
        </p:spPr>
        <p:txBody>
          <a:bodyPr>
            <a:normAutofit fontScale="92500" lnSpcReduction="20000"/>
          </a:bodyPr>
          <a:lstStyle/>
          <a:p>
            <a:pPr marL="0" indent="0" algn="l">
              <a:buNone/>
            </a:pPr>
            <a:r>
              <a:rPr lang="en-US" sz="1800" b="0" i="0" u="none" strike="noStrike" baseline="0" dirty="0">
                <a:latin typeface="Palatino-Roman"/>
              </a:rPr>
              <a:t>There are situations in which you will want to define a superclass that declares the structure of a given abstraction without providing a complete implementation of every method. </a:t>
            </a:r>
          </a:p>
          <a:p>
            <a:pPr marL="0" indent="0" algn="l">
              <a:buNone/>
            </a:pPr>
            <a:r>
              <a:rPr lang="en-US" sz="1800" b="0" i="0" u="none" strike="noStrike" baseline="0" dirty="0">
                <a:latin typeface="Palatino-Roman"/>
              </a:rPr>
              <a:t>That is, sometimes you will want to create a superclass that only defines a generalized form that will be shared by all of its subclasses, leaving it to each subclass to fill in the details. </a:t>
            </a:r>
          </a:p>
          <a:p>
            <a:pPr marL="0" indent="0" algn="l">
              <a:buNone/>
            </a:pPr>
            <a:r>
              <a:rPr lang="en-US" sz="1800" b="0" i="0" u="none" strike="noStrike" baseline="0" dirty="0">
                <a:latin typeface="Palatino-Roman"/>
              </a:rPr>
              <a:t>Such a class determines the nature of the methods that the subclasses must implement. One way this situation can occur is when a superclass is unable to create a meaningful implementation for a method. This is the case with the class </a:t>
            </a:r>
            <a:r>
              <a:rPr lang="en-US" sz="1800" b="1" i="0" u="none" strike="noStrike" baseline="0" dirty="0">
                <a:latin typeface="Palatino-Bold"/>
              </a:rPr>
              <a:t>Figure </a:t>
            </a:r>
            <a:r>
              <a:rPr lang="en-US" sz="1800" b="0" i="0" u="none" strike="noStrike" baseline="0" dirty="0">
                <a:latin typeface="Palatino-Roman"/>
              </a:rPr>
              <a:t>used in the preceding example. </a:t>
            </a:r>
          </a:p>
          <a:p>
            <a:pPr marL="0" indent="0" algn="l">
              <a:buNone/>
            </a:pPr>
            <a:r>
              <a:rPr lang="en-US" sz="1800" b="0" i="0" u="none" strike="noStrike" baseline="0" dirty="0">
                <a:latin typeface="Palatino-Roman"/>
              </a:rPr>
              <a:t>The definition of </a:t>
            </a:r>
            <a:r>
              <a:rPr lang="en-US" sz="1800" b="1" i="0" u="none" strike="noStrike" baseline="0" dirty="0">
                <a:latin typeface="Palatino-Bold"/>
              </a:rPr>
              <a:t>area( ) </a:t>
            </a:r>
            <a:r>
              <a:rPr lang="en-US" sz="1800" b="0" i="0" u="none" strike="noStrike" baseline="0" dirty="0">
                <a:latin typeface="Palatino-Roman"/>
              </a:rPr>
              <a:t>is simply a placeholder. It will not compute and display the area of any </a:t>
            </a:r>
            <a:r>
              <a:rPr lang="en-IN" sz="1800" b="0" i="0" u="none" strike="noStrike" baseline="0" dirty="0">
                <a:latin typeface="Palatino-Roman"/>
              </a:rPr>
              <a:t>type of object</a:t>
            </a:r>
            <a:r>
              <a:rPr lang="en-US" sz="1800" b="0" i="0" u="none" strike="noStrike" baseline="0" dirty="0">
                <a:solidFill>
                  <a:srgbClr val="000000"/>
                </a:solidFill>
                <a:latin typeface="Palatino-Roman"/>
              </a:rPr>
              <a:t>As you will see as you create your own class libraries, it is not uncommon for a method to have no meaningful definition in the context of its superclass. You can handle this situation two ways. </a:t>
            </a:r>
          </a:p>
          <a:p>
            <a:pPr marL="0" indent="0" algn="l">
              <a:buNone/>
            </a:pPr>
            <a:r>
              <a:rPr lang="en-US" sz="1800" b="0" i="0" u="none" strike="noStrike" baseline="0" dirty="0">
                <a:solidFill>
                  <a:srgbClr val="000000"/>
                </a:solidFill>
                <a:latin typeface="Palatino-Roman"/>
              </a:rPr>
              <a:t>One way, as shown in the previous example, is to simply have it report a warning message. While this approach can be useful in certain situations—such as debugging—it is not usually appropriate. </a:t>
            </a:r>
          </a:p>
          <a:p>
            <a:pPr marL="0" indent="0" algn="l">
              <a:buNone/>
            </a:pPr>
            <a:r>
              <a:rPr lang="en-US" sz="1800" b="0" i="0" u="none" strike="noStrike" baseline="0" dirty="0">
                <a:solidFill>
                  <a:srgbClr val="000000"/>
                </a:solidFill>
                <a:latin typeface="Palatino-Roman"/>
              </a:rPr>
              <a:t>You may have methods that must be overridden by the subclass </a:t>
            </a:r>
            <a:r>
              <a:rPr lang="en-US" sz="1800" b="0" i="0" u="none" strike="noStrike" baseline="0" dirty="0">
                <a:solidFill>
                  <a:srgbClr val="231F20"/>
                </a:solidFill>
                <a:latin typeface="Palatino-Roman"/>
              </a:rPr>
              <a:t>i</a:t>
            </a:r>
            <a:r>
              <a:rPr lang="en-US" sz="1800" b="0" i="0" u="none" strike="noStrike" baseline="0" dirty="0">
                <a:solidFill>
                  <a:srgbClr val="000000"/>
                </a:solidFill>
                <a:latin typeface="Palatino-Roman"/>
              </a:rPr>
              <a:t>n order for the subclass to have any meaning. Consider the class </a:t>
            </a:r>
            <a:r>
              <a:rPr lang="en-US" sz="1800" b="1" i="0" u="none" strike="noStrike" baseline="0" dirty="0">
                <a:solidFill>
                  <a:srgbClr val="000000"/>
                </a:solidFill>
                <a:latin typeface="Palatino-Bold"/>
              </a:rPr>
              <a:t>Triangle</a:t>
            </a:r>
            <a:r>
              <a:rPr lang="en-US" sz="1800" b="0" i="0" u="none" strike="noStrike" baseline="0" dirty="0">
                <a:solidFill>
                  <a:srgbClr val="000000"/>
                </a:solidFill>
                <a:latin typeface="Palatino-Roman"/>
              </a:rPr>
              <a:t>. It has no meaning if </a:t>
            </a:r>
            <a:r>
              <a:rPr lang="en-US" sz="1800" b="1" i="0" u="none" strike="noStrike" baseline="0" dirty="0">
                <a:solidFill>
                  <a:srgbClr val="000000"/>
                </a:solidFill>
                <a:latin typeface="Palatino-Bold"/>
              </a:rPr>
              <a:t>area( ) </a:t>
            </a:r>
            <a:r>
              <a:rPr lang="en-US" sz="1800" b="0" i="0" u="none" strike="noStrike" baseline="0" dirty="0">
                <a:solidFill>
                  <a:srgbClr val="000000"/>
                </a:solidFill>
                <a:latin typeface="Palatino-Roman"/>
              </a:rPr>
              <a:t>is not defined. In this case, you want some way to ensure that a subclass does, indeed, override all necessary methods. Java’s solution to this problem is the </a:t>
            </a:r>
            <a:r>
              <a:rPr lang="en-US" sz="1800" b="0" i="1" u="none" strike="noStrike" baseline="0" dirty="0">
                <a:solidFill>
                  <a:srgbClr val="000000"/>
                </a:solidFill>
                <a:latin typeface="Palatino-Italic"/>
              </a:rPr>
              <a:t>abstract method.</a:t>
            </a:r>
            <a:endParaRPr lang="en-IN" dirty="0"/>
          </a:p>
        </p:txBody>
      </p:sp>
      <p:sp>
        <p:nvSpPr>
          <p:cNvPr id="4" name="Content Placeholder 3">
            <a:extLst>
              <a:ext uri="{FF2B5EF4-FFF2-40B4-BE49-F238E27FC236}">
                <a16:creationId xmlns:a16="http://schemas.microsoft.com/office/drawing/2014/main" id="{311F3A5D-A817-415D-829E-8E8084AA2532}"/>
              </a:ext>
            </a:extLst>
          </p:cNvPr>
          <p:cNvSpPr>
            <a:spLocks noGrp="1"/>
          </p:cNvSpPr>
          <p:nvPr>
            <p:ph sz="half" idx="2"/>
          </p:nvPr>
        </p:nvSpPr>
        <p:spPr>
          <a:xfrm>
            <a:off x="6172199" y="238539"/>
            <a:ext cx="5807765" cy="6506818"/>
          </a:xfrm>
        </p:spPr>
        <p:txBody>
          <a:bodyPr>
            <a:normAutofit fontScale="92500" lnSpcReduction="20000"/>
          </a:bodyPr>
          <a:lstStyle/>
          <a:p>
            <a:pPr marL="0" indent="0" algn="l">
              <a:buNone/>
            </a:pPr>
            <a:r>
              <a:rPr lang="en-US" sz="1800" b="0" i="0" u="none" strike="noStrike" baseline="0" dirty="0">
                <a:latin typeface="Palatino-Roman"/>
              </a:rPr>
              <a:t>You can require that certain methods be overridden by subclasses by specifying the </a:t>
            </a:r>
            <a:r>
              <a:rPr lang="en-US" sz="1800" b="1" i="0" u="none" strike="noStrike" baseline="0" dirty="0">
                <a:latin typeface="Palatino-Bold"/>
              </a:rPr>
              <a:t>abstract </a:t>
            </a:r>
            <a:r>
              <a:rPr lang="en-US" sz="1800" b="0" i="0" u="none" strike="noStrike" baseline="0" dirty="0">
                <a:latin typeface="Palatino-Roman"/>
              </a:rPr>
              <a:t>type modifier. These methods are sometimes referred to as </a:t>
            </a:r>
            <a:r>
              <a:rPr lang="en-US" sz="1800" b="0" i="1" u="none" strike="noStrike" baseline="0" dirty="0" err="1">
                <a:latin typeface="Palatino-Italic"/>
              </a:rPr>
              <a:t>subclasser</a:t>
            </a:r>
            <a:r>
              <a:rPr lang="en-US" sz="1800" b="0" i="1" u="none" strike="noStrike" baseline="0" dirty="0">
                <a:latin typeface="Palatino-Italic"/>
              </a:rPr>
              <a:t> responsibility </a:t>
            </a:r>
            <a:r>
              <a:rPr lang="en-US" sz="1800" b="0" i="0" u="none" strike="noStrike" baseline="0" dirty="0">
                <a:latin typeface="Palatino-Roman"/>
              </a:rPr>
              <a:t>because they have no implementation specified in the superclass. </a:t>
            </a:r>
          </a:p>
          <a:p>
            <a:pPr marL="0" indent="0" algn="l">
              <a:buNone/>
            </a:pPr>
            <a:r>
              <a:rPr lang="en-US" sz="1800" b="0" i="0" u="none" strike="noStrike" baseline="0" dirty="0">
                <a:latin typeface="Palatino-Roman"/>
              </a:rPr>
              <a:t>Thus, a subclass must. override them—it cannot simply use the version defined in the superclass. To declare an abstract method, use this general form:</a:t>
            </a:r>
          </a:p>
          <a:p>
            <a:pPr marL="0" indent="0" algn="l">
              <a:buNone/>
            </a:pPr>
            <a:r>
              <a:rPr lang="en-IN" sz="1800" b="0" i="0" u="none" strike="noStrike" baseline="0" dirty="0">
                <a:latin typeface="Palatino-Roman"/>
              </a:rPr>
              <a:t>abstract </a:t>
            </a:r>
            <a:r>
              <a:rPr lang="en-IN" sz="1800" b="0" i="1" u="none" strike="noStrike" baseline="0" dirty="0">
                <a:latin typeface="Palatino-Italic"/>
              </a:rPr>
              <a:t>type name(parameter-list)</a:t>
            </a:r>
            <a:r>
              <a:rPr lang="en-IN" sz="1800" b="0" i="0" u="none" strike="noStrike" baseline="0" dirty="0">
                <a:latin typeface="Palatino-Roman"/>
              </a:rPr>
              <a:t>;</a:t>
            </a:r>
          </a:p>
          <a:p>
            <a:pPr marL="0" indent="0" algn="l">
              <a:buNone/>
            </a:pPr>
            <a:r>
              <a:rPr lang="en-US" sz="1800" b="0" i="0" u="none" strike="noStrike" baseline="0" dirty="0">
                <a:latin typeface="Palatino-Roman"/>
              </a:rPr>
              <a:t>As you can see, no method body is present. Any class that contains one or more abstract methods must also be declared abstract. </a:t>
            </a:r>
          </a:p>
          <a:p>
            <a:pPr marL="0" indent="0" algn="l">
              <a:buNone/>
            </a:pPr>
            <a:r>
              <a:rPr lang="en-US" sz="1800" b="0" i="0" u="none" strike="noStrike" baseline="0" dirty="0">
                <a:latin typeface="Palatino-Roman"/>
              </a:rPr>
              <a:t>To declare a class abstract, you simply use the </a:t>
            </a:r>
            <a:r>
              <a:rPr lang="en-US" sz="1800" b="1" i="0" u="none" strike="noStrike" baseline="0" dirty="0">
                <a:latin typeface="Palatino-Bold"/>
              </a:rPr>
              <a:t>abstract </a:t>
            </a:r>
            <a:r>
              <a:rPr lang="en-US" sz="1800" b="0" i="0" u="none" strike="noStrike" baseline="0" dirty="0">
                <a:latin typeface="Palatino-Roman"/>
              </a:rPr>
              <a:t>keyword in front of the </a:t>
            </a:r>
            <a:r>
              <a:rPr lang="en-US" sz="1800" b="1" i="0" u="none" strike="noStrike" baseline="0" dirty="0">
                <a:latin typeface="Palatino-Bold"/>
              </a:rPr>
              <a:t>class </a:t>
            </a:r>
            <a:r>
              <a:rPr lang="en-US" sz="1800" b="0" i="0" u="none" strike="noStrike" baseline="0" dirty="0">
                <a:latin typeface="Palatino-Roman"/>
              </a:rPr>
              <a:t>keyword at the beginning of the class declaration. There can be no objects of an abstract class. </a:t>
            </a:r>
          </a:p>
          <a:p>
            <a:pPr marL="0" indent="0" algn="l">
              <a:buNone/>
            </a:pPr>
            <a:r>
              <a:rPr lang="en-US" sz="1800" b="0" i="0" u="none" strike="noStrike" baseline="0" dirty="0">
                <a:latin typeface="Palatino-Roman"/>
              </a:rPr>
              <a:t>That is, an abstract class cannot be directly instantiated with the </a:t>
            </a:r>
            <a:r>
              <a:rPr lang="en-US" sz="1800" b="1" i="0" u="none" strike="noStrike" baseline="0" dirty="0">
                <a:latin typeface="Palatino-Bold"/>
              </a:rPr>
              <a:t>new </a:t>
            </a:r>
            <a:r>
              <a:rPr lang="en-US" sz="1800" b="0" i="0" u="none" strike="noStrike" baseline="0" dirty="0">
                <a:latin typeface="Palatino-Roman"/>
              </a:rPr>
              <a:t>operator. Such objects would be useless, because an abstract class is not fully defined. Also, you cannot declare abstract constructors, or abstract static methods. </a:t>
            </a:r>
          </a:p>
          <a:p>
            <a:pPr marL="0" indent="0" algn="l">
              <a:buNone/>
            </a:pPr>
            <a:r>
              <a:rPr lang="en-US" sz="1800" b="0" i="0" u="none" strike="noStrike" baseline="0" dirty="0">
                <a:latin typeface="Palatino-Roman"/>
              </a:rPr>
              <a:t>Any subclass of an abstract class must either implement all of the abstract methods in the superclass, or be itself declared </a:t>
            </a:r>
            <a:r>
              <a:rPr lang="en-US" sz="1800" b="1" i="0" u="none" strike="noStrike" baseline="0" dirty="0">
                <a:latin typeface="Palatino-Bold"/>
              </a:rPr>
              <a:t>abstract</a:t>
            </a:r>
            <a:r>
              <a:rPr lang="en-US" sz="1800" b="0" i="0" u="none" strike="noStrike" baseline="0" dirty="0">
                <a:latin typeface="Palatino-Roman"/>
              </a:rPr>
              <a:t>.</a:t>
            </a:r>
            <a:endParaRPr lang="en-IN" dirty="0"/>
          </a:p>
        </p:txBody>
      </p:sp>
    </p:spTree>
    <p:extLst>
      <p:ext uri="{BB962C8B-B14F-4D97-AF65-F5344CB8AC3E}">
        <p14:creationId xmlns:p14="http://schemas.microsoft.com/office/powerpoint/2010/main" val="3375472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B6843-331A-4337-B0A9-D66240313AF8}"/>
              </a:ext>
            </a:extLst>
          </p:cNvPr>
          <p:cNvSpPr>
            <a:spLocks noGrp="1"/>
          </p:cNvSpPr>
          <p:nvPr>
            <p:ph sz="half" idx="1"/>
          </p:nvPr>
        </p:nvSpPr>
        <p:spPr>
          <a:xfrm>
            <a:off x="145774" y="225287"/>
            <a:ext cx="5874026" cy="6467060"/>
          </a:xfrm>
        </p:spPr>
        <p:txBody>
          <a:bodyPr>
            <a:normAutofit/>
          </a:bodyPr>
          <a:lstStyle/>
          <a:p>
            <a:pPr marL="0" indent="0" algn="l">
              <a:buNone/>
            </a:pPr>
            <a:r>
              <a:rPr lang="en-US" sz="1800" b="0" i="0" u="none" strike="noStrike" baseline="0" dirty="0">
                <a:latin typeface="Palatino-Roman"/>
              </a:rPr>
              <a:t>Here is a simple example of a class with an abstract method, followed by a class which</a:t>
            </a:r>
          </a:p>
          <a:p>
            <a:pPr marL="0" indent="0" algn="l">
              <a:buNone/>
            </a:pPr>
            <a:r>
              <a:rPr lang="en-IN" sz="1800" b="0" i="0" u="none" strike="noStrike" baseline="0" dirty="0">
                <a:latin typeface="Courier"/>
              </a:rPr>
              <a:t>abstract class A {</a:t>
            </a:r>
          </a:p>
          <a:p>
            <a:pPr marL="0" indent="0" algn="l">
              <a:buNone/>
            </a:pPr>
            <a:r>
              <a:rPr lang="en-IN" sz="1800" b="0" i="0" u="none" strike="noStrike" baseline="0" dirty="0">
                <a:latin typeface="Courier"/>
              </a:rPr>
              <a:t>abstract void </a:t>
            </a:r>
            <a:r>
              <a:rPr lang="en-IN" sz="1800" b="0" i="0" u="none" strike="noStrike" baseline="0" dirty="0" err="1">
                <a:latin typeface="Courier"/>
              </a:rPr>
              <a:t>callme</a:t>
            </a:r>
            <a:r>
              <a:rPr lang="en-IN" sz="1800" b="0" i="0" u="none" strike="noStrike" baseline="0" dirty="0">
                <a:latin typeface="Courier"/>
              </a:rPr>
              <a:t>();</a:t>
            </a:r>
          </a:p>
          <a:p>
            <a:pPr marL="0" indent="0" algn="l">
              <a:buNone/>
            </a:pPr>
            <a:r>
              <a:rPr lang="en-US" sz="1800" b="0" i="0" u="none" strike="noStrike" baseline="0" dirty="0">
                <a:latin typeface="Courier"/>
              </a:rPr>
              <a:t>// concrete methods are still allowed in abstract classes</a:t>
            </a:r>
          </a:p>
          <a:p>
            <a:pPr marL="0" indent="0" algn="l">
              <a:buNone/>
            </a:pPr>
            <a:r>
              <a:rPr lang="en-IN" sz="1800" b="0" i="0" u="none" strike="noStrike" baseline="0" dirty="0">
                <a:latin typeface="Courier"/>
              </a:rPr>
              <a:t>void </a:t>
            </a:r>
            <a:r>
              <a:rPr lang="en-IN" sz="1800" b="0" i="0" u="none" strike="noStrike" baseline="0" dirty="0" err="1">
                <a:latin typeface="Courier"/>
              </a:rPr>
              <a:t>callmetoo</a:t>
            </a:r>
            <a:r>
              <a:rPr lang="en-IN" sz="1800" b="0" i="0" u="none" strike="noStrike" baseline="0" dirty="0">
                <a:latin typeface="Courier"/>
              </a:rPr>
              <a:t>() {</a:t>
            </a:r>
          </a:p>
          <a:p>
            <a:pPr marL="0" indent="0" algn="l">
              <a:buNone/>
            </a:pPr>
            <a:r>
              <a:rPr lang="en-US" sz="1800" b="0" i="0" u="none" strike="noStrike" baseline="0" dirty="0" err="1">
                <a:latin typeface="Courier"/>
              </a:rPr>
              <a:t>System.out.println</a:t>
            </a:r>
            <a:r>
              <a:rPr lang="en-US" sz="1800" b="0" i="0" u="none" strike="noStrike" baseline="0" dirty="0">
                <a:latin typeface="Courier"/>
              </a:rPr>
              <a:t>("This is a concrete method.");</a:t>
            </a:r>
            <a:r>
              <a:rPr lang="en-IN" sz="1800" b="0" i="0" u="none" strike="noStrike" baseline="0" dirty="0">
                <a:latin typeface="Courier"/>
              </a:rPr>
              <a:t>}}</a:t>
            </a:r>
          </a:p>
          <a:p>
            <a:pPr marL="0" indent="0" algn="l">
              <a:buNone/>
            </a:pPr>
            <a:r>
              <a:rPr lang="en-IN" sz="1800" b="0" i="0" u="none" strike="noStrike" baseline="0" dirty="0">
                <a:latin typeface="Courier"/>
              </a:rPr>
              <a:t>class B extends A {</a:t>
            </a:r>
          </a:p>
          <a:p>
            <a:pPr marL="0" indent="0" algn="l">
              <a:buNone/>
            </a:pPr>
            <a:r>
              <a:rPr lang="en-IN" sz="1800" b="0" i="0" u="none" strike="noStrike" baseline="0" dirty="0">
                <a:latin typeface="Courier"/>
              </a:rPr>
              <a:t>void </a:t>
            </a:r>
            <a:r>
              <a:rPr lang="en-IN" sz="1800" b="0" i="0" u="none" strike="noStrike" baseline="0" dirty="0" err="1">
                <a:latin typeface="Courier"/>
              </a:rPr>
              <a:t>callme</a:t>
            </a:r>
            <a:r>
              <a:rPr lang="en-IN" sz="1800" b="0" i="0" u="none" strike="noStrike" baseline="0" dirty="0">
                <a:latin typeface="Courier"/>
              </a:rPr>
              <a:t>() {</a:t>
            </a:r>
          </a:p>
          <a:p>
            <a:pPr marL="0" indent="0" algn="l">
              <a:buNone/>
            </a:pPr>
            <a:r>
              <a:rPr lang="en-US" sz="1800" b="0" i="0" u="none" strike="noStrike" baseline="0" dirty="0" err="1">
                <a:latin typeface="Courier"/>
              </a:rPr>
              <a:t>System.out.println</a:t>
            </a:r>
            <a:r>
              <a:rPr lang="en-US" sz="1800" b="0" i="0" u="none" strike="noStrike" baseline="0" dirty="0">
                <a:latin typeface="Courier"/>
              </a:rPr>
              <a:t>("B's implementation of </a:t>
            </a:r>
            <a:r>
              <a:rPr lang="en-US" sz="1800" b="0" i="0" u="none" strike="noStrike" baseline="0" dirty="0" err="1">
                <a:latin typeface="Courier"/>
              </a:rPr>
              <a:t>callme</a:t>
            </a:r>
            <a:r>
              <a:rPr lang="en-US" sz="1800" b="0" i="0" u="none" strike="noStrike" baseline="0" dirty="0">
                <a:latin typeface="Courier"/>
              </a:rPr>
              <a:t>."); </a:t>
            </a:r>
            <a:r>
              <a:rPr lang="en-IN" sz="1800" b="0" i="0" u="none" strike="noStrike" baseline="0" dirty="0">
                <a:latin typeface="Courier"/>
              </a:rPr>
              <a:t>} }</a:t>
            </a:r>
          </a:p>
          <a:p>
            <a:pPr marL="0" indent="0" algn="l">
              <a:buNone/>
            </a:pPr>
            <a:r>
              <a:rPr lang="en-IN" sz="1800" b="0" i="0" u="none" strike="noStrike" baseline="0" dirty="0">
                <a:latin typeface="Courier"/>
              </a:rPr>
              <a:t>class </a:t>
            </a:r>
            <a:r>
              <a:rPr lang="en-IN" sz="1800" b="0" i="0" u="none" strike="noStrike" baseline="0" dirty="0" err="1">
                <a:latin typeface="Courier"/>
              </a:rPr>
              <a:t>AbstractDemo</a:t>
            </a:r>
            <a:r>
              <a:rPr lang="en-IN" sz="1800" b="0" i="0" u="none" strike="noStrike" baseline="0" dirty="0">
                <a:latin typeface="Courier"/>
              </a:rPr>
              <a:t>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IN" sz="1800" b="0" i="0" u="none" strike="noStrike" baseline="0" dirty="0">
                <a:latin typeface="Courier"/>
              </a:rPr>
              <a:t>B </a:t>
            </a:r>
            <a:r>
              <a:rPr lang="en-IN" sz="1800" b="0" i="0" u="none" strike="noStrike" baseline="0" dirty="0" err="1">
                <a:latin typeface="Courier"/>
              </a:rPr>
              <a:t>b</a:t>
            </a:r>
            <a:r>
              <a:rPr lang="en-IN" sz="1800" b="0" i="0" u="none" strike="noStrike" baseline="0" dirty="0">
                <a:latin typeface="Courier"/>
              </a:rPr>
              <a:t> = new B();</a:t>
            </a:r>
          </a:p>
          <a:p>
            <a:pPr marL="0" indent="0" algn="l">
              <a:buNone/>
            </a:pPr>
            <a:r>
              <a:rPr lang="en-IN" sz="1800" b="0" i="0" u="none" strike="noStrike" baseline="0" dirty="0" err="1">
                <a:latin typeface="Courier"/>
              </a:rPr>
              <a:t>b.callme</a:t>
            </a:r>
            <a:r>
              <a:rPr lang="en-IN" sz="1800" b="0" i="0" u="none" strike="noStrike" baseline="0" dirty="0">
                <a:latin typeface="Courier"/>
              </a:rPr>
              <a:t>();</a:t>
            </a:r>
          </a:p>
          <a:p>
            <a:pPr marL="0" indent="0" algn="l">
              <a:buNone/>
            </a:pPr>
            <a:r>
              <a:rPr lang="en-IN" sz="1800" b="0" i="0" u="none" strike="noStrike" baseline="0" dirty="0" err="1">
                <a:latin typeface="Courier"/>
              </a:rPr>
              <a:t>b.callmetoo</a:t>
            </a:r>
            <a:r>
              <a:rPr lang="en-IN" sz="1800" b="0" i="0" u="none" strike="noStrike" baseline="0" dirty="0">
                <a:latin typeface="Courier"/>
              </a:rPr>
              <a:t>();} }</a:t>
            </a:r>
          </a:p>
        </p:txBody>
      </p:sp>
      <p:sp>
        <p:nvSpPr>
          <p:cNvPr id="4" name="Content Placeholder 3">
            <a:extLst>
              <a:ext uri="{FF2B5EF4-FFF2-40B4-BE49-F238E27FC236}">
                <a16:creationId xmlns:a16="http://schemas.microsoft.com/office/drawing/2014/main" id="{FD1AD004-1E93-4286-8622-07E2E6B301D1}"/>
              </a:ext>
            </a:extLst>
          </p:cNvPr>
          <p:cNvSpPr>
            <a:spLocks noGrp="1"/>
          </p:cNvSpPr>
          <p:nvPr>
            <p:ph sz="half" idx="2"/>
          </p:nvPr>
        </p:nvSpPr>
        <p:spPr>
          <a:xfrm>
            <a:off x="6172199" y="225286"/>
            <a:ext cx="5768009" cy="6467061"/>
          </a:xfrm>
        </p:spPr>
        <p:txBody>
          <a:bodyPr>
            <a:normAutofit/>
          </a:bodyPr>
          <a:lstStyle/>
          <a:p>
            <a:r>
              <a:rPr lang="en-US" sz="1800" b="0" i="0" u="none" strike="noStrike" baseline="0" dirty="0"/>
              <a:t>Notice that no objects of class </a:t>
            </a:r>
            <a:r>
              <a:rPr lang="en-US" sz="1800" b="1" i="0" u="none" strike="noStrike" baseline="0" dirty="0"/>
              <a:t>A </a:t>
            </a:r>
            <a:r>
              <a:rPr lang="en-US" sz="1800" b="0" i="0" u="none" strike="noStrike" baseline="0" dirty="0"/>
              <a:t>are declared in the program. As mentioned, it is not possible to instantiate an abstract class. </a:t>
            </a:r>
          </a:p>
          <a:p>
            <a:r>
              <a:rPr lang="en-US" sz="1800" b="0" i="0" u="none" strike="noStrike" baseline="0" dirty="0"/>
              <a:t>One other point: class </a:t>
            </a:r>
            <a:r>
              <a:rPr lang="en-US" sz="1800" b="1" i="0" u="none" strike="noStrike" baseline="0" dirty="0"/>
              <a:t>A </a:t>
            </a:r>
            <a:r>
              <a:rPr lang="en-US" sz="1800" b="0" i="0" u="none" strike="noStrike" baseline="0" dirty="0"/>
              <a:t>implements a concrete method called </a:t>
            </a:r>
            <a:r>
              <a:rPr lang="en-US" sz="1800" b="1" i="0" u="none" strike="noStrike" baseline="0" dirty="0" err="1"/>
              <a:t>callmetoo</a:t>
            </a:r>
            <a:r>
              <a:rPr lang="en-US" sz="1800" b="1" i="0" u="none" strike="noStrike" baseline="0" dirty="0"/>
              <a:t>( )</a:t>
            </a:r>
            <a:r>
              <a:rPr lang="en-US" sz="1800" b="0" i="0" u="none" strike="noStrike" baseline="0" dirty="0"/>
              <a:t>. </a:t>
            </a:r>
          </a:p>
          <a:p>
            <a:r>
              <a:rPr lang="en-US" sz="1800" b="0" i="0" u="none" strike="noStrike" baseline="0" dirty="0"/>
              <a:t>This is perfectly acceptable. Abstract classes can include as much  implementation as they see fit. </a:t>
            </a:r>
          </a:p>
          <a:p>
            <a:r>
              <a:rPr lang="en-US" sz="1800" b="0" i="0" u="none" strike="noStrike" baseline="0" dirty="0"/>
              <a:t>Although abstract classes cannot be used to instantiate objects, they can be used to create object references, because Java’s approach to run-time polymorphism is implemented using superclass references.</a:t>
            </a:r>
          </a:p>
          <a:p>
            <a:r>
              <a:rPr lang="en-US" sz="1800" b="0" i="0" u="none" strike="noStrike" baseline="0" dirty="0"/>
              <a:t>Thus, it must be possible to create a reference to an abstract class so that it can be used to point to a subclass object. </a:t>
            </a:r>
          </a:p>
          <a:p>
            <a:pPr algn="l"/>
            <a:r>
              <a:rPr lang="en-US" sz="1800" b="0" i="0" u="none" strike="noStrike" baseline="0" dirty="0"/>
              <a:t>Using an abstract class, you can improve the </a:t>
            </a:r>
            <a:r>
              <a:rPr lang="en-US" sz="1800" b="1" i="0" u="none" strike="noStrike" baseline="0" dirty="0"/>
              <a:t>Figure </a:t>
            </a:r>
            <a:r>
              <a:rPr lang="en-US" sz="1800" b="0" i="0" u="none" strike="noStrike" baseline="0" dirty="0"/>
              <a:t>class shown earlier. </a:t>
            </a:r>
          </a:p>
          <a:p>
            <a:pPr algn="l"/>
            <a:r>
              <a:rPr lang="en-US" sz="1800" b="0" i="0" u="none" strike="noStrike" baseline="0" dirty="0"/>
              <a:t>Since there is no meaningful concept of area for an undefined two-dimensional figure, the following version of the program declares </a:t>
            </a:r>
            <a:r>
              <a:rPr lang="en-US" sz="1800" b="1" i="0" u="none" strike="noStrike" baseline="0" dirty="0"/>
              <a:t>area( ) </a:t>
            </a:r>
            <a:r>
              <a:rPr lang="en-US" sz="1800" b="0" i="0" u="none" strike="noStrike" baseline="0" dirty="0"/>
              <a:t>as abstract inside </a:t>
            </a:r>
            <a:r>
              <a:rPr lang="en-US" sz="1800" b="1" i="0" u="none" strike="noStrike" baseline="0" dirty="0"/>
              <a:t>Figure</a:t>
            </a:r>
            <a:r>
              <a:rPr lang="en-US" sz="1800" b="0" i="0" u="none" strike="noStrike" baseline="0" dirty="0"/>
              <a:t>. </a:t>
            </a:r>
          </a:p>
          <a:p>
            <a:pPr algn="l"/>
            <a:r>
              <a:rPr lang="en-US" sz="1800" b="0" i="0" u="none" strike="noStrike" baseline="0" dirty="0"/>
              <a:t>This, of course, means that all classes derived from </a:t>
            </a:r>
            <a:r>
              <a:rPr lang="en-US" sz="1800" b="1" i="0" u="none" strike="noStrike" baseline="0" dirty="0"/>
              <a:t>Figure </a:t>
            </a:r>
            <a:r>
              <a:rPr lang="en-US" sz="1800" b="0" i="0" u="none" strike="noStrike" baseline="0" dirty="0"/>
              <a:t>must override </a:t>
            </a:r>
            <a:r>
              <a:rPr lang="en-US" sz="1800" b="1" i="0" u="none" strike="noStrike" baseline="0" dirty="0"/>
              <a:t>area( )</a:t>
            </a:r>
            <a:r>
              <a:rPr lang="en-US" sz="1800" b="0" i="0" u="none" strike="noStrike" baseline="0" dirty="0"/>
              <a:t>.</a:t>
            </a:r>
            <a:endParaRPr lang="en-IN" sz="1800" dirty="0"/>
          </a:p>
        </p:txBody>
      </p:sp>
    </p:spTree>
    <p:extLst>
      <p:ext uri="{BB962C8B-B14F-4D97-AF65-F5344CB8AC3E}">
        <p14:creationId xmlns:p14="http://schemas.microsoft.com/office/powerpoint/2010/main" val="2668045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30C2B-2A61-4228-BCDE-C46101177CB3}"/>
              </a:ext>
            </a:extLst>
          </p:cNvPr>
          <p:cNvSpPr>
            <a:spLocks noGrp="1"/>
          </p:cNvSpPr>
          <p:nvPr>
            <p:ph sz="half" idx="1"/>
          </p:nvPr>
        </p:nvSpPr>
        <p:spPr>
          <a:xfrm>
            <a:off x="106017" y="185530"/>
            <a:ext cx="5913783" cy="6672470"/>
          </a:xfrm>
        </p:spPr>
        <p:txBody>
          <a:bodyPr>
            <a:noAutofit/>
          </a:bodyPr>
          <a:lstStyle/>
          <a:p>
            <a:pPr marL="0" indent="0" algn="l">
              <a:buNone/>
            </a:pPr>
            <a:r>
              <a:rPr lang="en-US" sz="1500" b="0" i="0" u="none" strike="noStrike" baseline="0" dirty="0">
                <a:latin typeface="Courier"/>
              </a:rPr>
              <a:t>// Using abstract methods and classes.</a:t>
            </a:r>
          </a:p>
          <a:p>
            <a:pPr marL="0" indent="0" algn="l">
              <a:buNone/>
            </a:pPr>
            <a:r>
              <a:rPr lang="en-IN" sz="1600" b="1" i="0" u="none" strike="noStrike" baseline="0" dirty="0">
                <a:latin typeface="Courier"/>
              </a:rPr>
              <a:t>abstract class Figure {</a:t>
            </a:r>
          </a:p>
          <a:p>
            <a:pPr marL="0" indent="0" algn="l">
              <a:buNone/>
            </a:pPr>
            <a:r>
              <a:rPr lang="en-IN" sz="1500" b="0" i="0" u="none" strike="noStrike" baseline="0" dirty="0">
                <a:latin typeface="Courier"/>
              </a:rPr>
              <a:t>double dim1;</a:t>
            </a:r>
          </a:p>
          <a:p>
            <a:pPr marL="0" indent="0" algn="l">
              <a:buNone/>
            </a:pPr>
            <a:r>
              <a:rPr lang="en-IN" sz="1500" b="0" i="0" u="none" strike="noStrike" baseline="0" dirty="0">
                <a:latin typeface="Courier"/>
              </a:rPr>
              <a:t>double dim2;</a:t>
            </a:r>
          </a:p>
          <a:p>
            <a:pPr marL="0" indent="0" algn="l">
              <a:buNone/>
            </a:pPr>
            <a:r>
              <a:rPr lang="fr-FR" sz="1500" b="0" i="0" u="none" strike="noStrike" baseline="0" dirty="0">
                <a:latin typeface="Courier"/>
              </a:rPr>
              <a:t>Figure(double a, double b) {</a:t>
            </a:r>
          </a:p>
          <a:p>
            <a:pPr marL="0" indent="0" algn="l">
              <a:buNone/>
            </a:pPr>
            <a:r>
              <a:rPr lang="en-IN" sz="1500" b="0" i="0" u="none" strike="noStrike" baseline="0" dirty="0">
                <a:latin typeface="Courier"/>
              </a:rPr>
              <a:t>dim1 = a;</a:t>
            </a:r>
          </a:p>
          <a:p>
            <a:pPr marL="0" indent="0" algn="l">
              <a:buNone/>
            </a:pPr>
            <a:r>
              <a:rPr lang="en-IN" sz="1500" b="0" i="0" u="none" strike="noStrike" baseline="0" dirty="0">
                <a:latin typeface="Courier"/>
              </a:rPr>
              <a:t>dim2 = b; } </a:t>
            </a:r>
            <a:r>
              <a:rPr lang="en-US" sz="1500" b="0" i="0" u="none" strike="noStrike" baseline="0" dirty="0">
                <a:latin typeface="Courier"/>
              </a:rPr>
              <a:t>// area is now an abstract method</a:t>
            </a:r>
          </a:p>
          <a:p>
            <a:pPr marL="0" indent="0" algn="l">
              <a:buNone/>
            </a:pPr>
            <a:r>
              <a:rPr lang="en-IN" sz="1500" b="0" i="0" u="none" strike="noStrike" baseline="0" dirty="0">
                <a:latin typeface="Courier"/>
              </a:rPr>
              <a:t>abstract double area();}</a:t>
            </a:r>
          </a:p>
          <a:p>
            <a:pPr marL="0" indent="0" algn="l">
              <a:buNone/>
            </a:pPr>
            <a:r>
              <a:rPr lang="en-IN" sz="1600" b="1" i="0" u="none" strike="noStrike" baseline="0" dirty="0">
                <a:latin typeface="Courier"/>
              </a:rPr>
              <a:t>class Rectangle extends Figure {</a:t>
            </a:r>
          </a:p>
          <a:p>
            <a:pPr marL="0" indent="0" algn="l">
              <a:buNone/>
            </a:pPr>
            <a:r>
              <a:rPr lang="fr-FR" sz="1500" b="0" i="0" u="none" strike="noStrike" baseline="0" dirty="0">
                <a:latin typeface="Courier"/>
              </a:rPr>
              <a:t>Rectangle(double a, double b) {</a:t>
            </a:r>
          </a:p>
          <a:p>
            <a:pPr marL="0" indent="0" algn="l">
              <a:buNone/>
            </a:pPr>
            <a:r>
              <a:rPr lang="en-IN" sz="1500" b="0" i="0" u="none" strike="noStrike" baseline="0" dirty="0">
                <a:latin typeface="Courier"/>
              </a:rPr>
              <a:t>super(a, b); } // override area for rectangle</a:t>
            </a:r>
          </a:p>
          <a:p>
            <a:pPr marL="0" indent="0" algn="l">
              <a:buNone/>
            </a:pPr>
            <a:r>
              <a:rPr lang="en-IN" sz="1500" b="0" i="0" u="none" strike="noStrike" baseline="0" dirty="0">
                <a:latin typeface="Courier"/>
              </a:rPr>
              <a:t>double area() {</a:t>
            </a:r>
          </a:p>
          <a:p>
            <a:pPr marL="0" indent="0" algn="l">
              <a:buNone/>
            </a:pPr>
            <a:r>
              <a:rPr lang="en-US" sz="1500" b="0" i="0" u="none" strike="noStrike" baseline="0" dirty="0" err="1">
                <a:latin typeface="Courier"/>
              </a:rPr>
              <a:t>System.out.println</a:t>
            </a:r>
            <a:r>
              <a:rPr lang="en-US" sz="1500" b="0" i="0" u="none" strike="noStrike" baseline="0" dirty="0">
                <a:latin typeface="Courier"/>
              </a:rPr>
              <a:t>("Inside Area for Rectangle.");</a:t>
            </a:r>
          </a:p>
          <a:p>
            <a:pPr marL="0" indent="0" algn="l">
              <a:buNone/>
            </a:pPr>
            <a:r>
              <a:rPr lang="en-IN" sz="1500" b="0" i="0" u="none" strike="noStrike" baseline="0" dirty="0">
                <a:latin typeface="Courier"/>
              </a:rPr>
              <a:t>return dim1 * dim2; } }</a:t>
            </a:r>
          </a:p>
          <a:p>
            <a:pPr marL="0" indent="0" algn="l">
              <a:buNone/>
            </a:pPr>
            <a:r>
              <a:rPr lang="en-IN" sz="1600" b="1" i="0" u="none" strike="noStrike" baseline="0" dirty="0">
                <a:latin typeface="Courier"/>
              </a:rPr>
              <a:t>class Triangle extends Figure {</a:t>
            </a:r>
          </a:p>
          <a:p>
            <a:pPr marL="0" indent="0" algn="l">
              <a:buNone/>
            </a:pPr>
            <a:r>
              <a:rPr lang="fr-FR" sz="1500" b="0" i="0" u="none" strike="noStrike" baseline="0" dirty="0">
                <a:latin typeface="Courier"/>
              </a:rPr>
              <a:t>Triangle(double a, double b) {</a:t>
            </a:r>
          </a:p>
          <a:p>
            <a:pPr marL="0" indent="0" algn="l">
              <a:buNone/>
            </a:pPr>
            <a:r>
              <a:rPr lang="en-IN" sz="1500" b="0" i="0" u="none" strike="noStrike" baseline="0" dirty="0">
                <a:latin typeface="Courier"/>
              </a:rPr>
              <a:t>super(a, b);}</a:t>
            </a:r>
            <a:r>
              <a:rPr lang="en-US" sz="1500" b="0" i="0" u="none" strike="noStrike" baseline="0" dirty="0"/>
              <a:t>// override area for right triangle</a:t>
            </a:r>
          </a:p>
          <a:p>
            <a:pPr marL="0" indent="0" algn="l">
              <a:buNone/>
            </a:pPr>
            <a:r>
              <a:rPr lang="en-IN" sz="1500" b="0" i="0" u="none" strike="noStrike" baseline="0" dirty="0"/>
              <a:t>double area() {</a:t>
            </a:r>
          </a:p>
          <a:p>
            <a:pPr marL="0" indent="0" algn="l">
              <a:buNone/>
            </a:pPr>
            <a:r>
              <a:rPr lang="en-US" sz="1500" b="0" i="0" u="none" strike="noStrike" baseline="0" dirty="0" err="1"/>
              <a:t>System.out.println</a:t>
            </a:r>
            <a:r>
              <a:rPr lang="en-US" sz="1500" b="0" i="0" u="none" strike="noStrike" baseline="0" dirty="0"/>
              <a:t>("Inside Area for Triangle.");</a:t>
            </a:r>
          </a:p>
          <a:p>
            <a:pPr marL="0" indent="0" algn="l">
              <a:buNone/>
            </a:pPr>
            <a:r>
              <a:rPr lang="en-IN" sz="1500" b="0" i="0" u="none" strike="noStrike" baseline="0" dirty="0"/>
              <a:t>return dim1 * dim2 / 2; } }</a:t>
            </a:r>
          </a:p>
          <a:p>
            <a:pPr marL="0" indent="0" algn="l">
              <a:buNone/>
            </a:pPr>
            <a:endParaRPr lang="en-IN" sz="1500" b="0" i="0" u="none" strike="noStrike" baseline="0" dirty="0">
              <a:latin typeface="Courier"/>
            </a:endParaRPr>
          </a:p>
        </p:txBody>
      </p:sp>
      <p:sp>
        <p:nvSpPr>
          <p:cNvPr id="4" name="Content Placeholder 3">
            <a:extLst>
              <a:ext uri="{FF2B5EF4-FFF2-40B4-BE49-F238E27FC236}">
                <a16:creationId xmlns:a16="http://schemas.microsoft.com/office/drawing/2014/main" id="{BEE07839-FE62-47FE-94A1-AB9E4277D02E}"/>
              </a:ext>
            </a:extLst>
          </p:cNvPr>
          <p:cNvSpPr>
            <a:spLocks noGrp="1"/>
          </p:cNvSpPr>
          <p:nvPr>
            <p:ph sz="half" idx="2"/>
          </p:nvPr>
        </p:nvSpPr>
        <p:spPr>
          <a:xfrm>
            <a:off x="5592416" y="185530"/>
            <a:ext cx="6493565" cy="6533322"/>
          </a:xfrm>
        </p:spPr>
        <p:txBody>
          <a:bodyPr>
            <a:normAutofit/>
          </a:bodyPr>
          <a:lstStyle/>
          <a:p>
            <a:pPr marL="0" indent="0" algn="l">
              <a:buNone/>
            </a:pPr>
            <a:r>
              <a:rPr lang="en-IN" sz="1800" b="1" i="0" u="none" strike="noStrike" baseline="0" dirty="0"/>
              <a:t>class </a:t>
            </a:r>
            <a:r>
              <a:rPr lang="en-IN" sz="1800" b="1" i="0" u="none" strike="noStrike" baseline="0" dirty="0" err="1"/>
              <a:t>AbstractAreas</a:t>
            </a:r>
            <a:r>
              <a:rPr lang="en-IN" sz="1800" b="1" i="0" u="none" strike="noStrike" baseline="0" dirty="0"/>
              <a:t> {</a:t>
            </a:r>
          </a:p>
          <a:p>
            <a:pPr marL="0" indent="0" algn="l">
              <a:buNone/>
            </a:pPr>
            <a:r>
              <a:rPr lang="en-US" sz="1800" b="0" i="0" u="none" strike="noStrike" baseline="0" dirty="0"/>
              <a:t>public static void main(String </a:t>
            </a:r>
            <a:r>
              <a:rPr lang="en-US" sz="1800" b="0" i="0" u="none" strike="noStrike" baseline="0" dirty="0" err="1"/>
              <a:t>args</a:t>
            </a:r>
            <a:r>
              <a:rPr lang="en-US" sz="1800" b="0" i="0" u="none" strike="noStrike" baseline="0" dirty="0"/>
              <a:t>[]) {</a:t>
            </a:r>
          </a:p>
          <a:p>
            <a:pPr marL="0" indent="0" algn="l">
              <a:buNone/>
            </a:pPr>
            <a:r>
              <a:rPr lang="en-US" sz="1800" b="0" i="0" u="none" strike="noStrike" baseline="0" dirty="0"/>
              <a:t>// Figure f = new Figure(10, 10); // illegal now</a:t>
            </a:r>
          </a:p>
          <a:p>
            <a:pPr marL="0" indent="0" algn="l">
              <a:buNone/>
            </a:pPr>
            <a:r>
              <a:rPr lang="en-IN" sz="1800" b="0" i="0" u="none" strike="noStrike" baseline="0" dirty="0"/>
              <a:t>Rectangle r = new Rectangle(9, 5);</a:t>
            </a:r>
          </a:p>
          <a:p>
            <a:pPr marL="0" indent="0" algn="l">
              <a:buNone/>
            </a:pPr>
            <a:r>
              <a:rPr lang="en-IN" sz="1800" b="0" i="0" u="none" strike="noStrike" baseline="0" dirty="0"/>
              <a:t>Triangle t = new Triangle(10, 8);</a:t>
            </a:r>
          </a:p>
          <a:p>
            <a:pPr marL="0" indent="0" algn="l">
              <a:buNone/>
            </a:pPr>
            <a:r>
              <a:rPr lang="en-US" sz="1800" b="0" i="0" u="none" strike="noStrike" baseline="0" dirty="0"/>
              <a:t>Figure </a:t>
            </a:r>
            <a:r>
              <a:rPr lang="en-US" sz="1800" b="0" i="0" u="none" strike="noStrike" baseline="0" dirty="0" err="1"/>
              <a:t>figref</a:t>
            </a:r>
            <a:r>
              <a:rPr lang="en-US" sz="1800" b="0" i="0" u="none" strike="noStrike" baseline="0" dirty="0"/>
              <a:t>; // this is OK, no object is created</a:t>
            </a:r>
          </a:p>
          <a:p>
            <a:pPr marL="0" indent="0" algn="l">
              <a:buNone/>
            </a:pPr>
            <a:r>
              <a:rPr lang="en-IN" sz="1800" b="0" i="0" u="none" strike="noStrike" baseline="0" dirty="0" err="1"/>
              <a:t>figref</a:t>
            </a:r>
            <a:r>
              <a:rPr lang="en-IN" sz="1800" b="0" i="0" u="none" strike="noStrike" baseline="0" dirty="0"/>
              <a:t> = r;</a:t>
            </a:r>
          </a:p>
          <a:p>
            <a:pPr marL="0" indent="0" algn="l">
              <a:buNone/>
            </a:pPr>
            <a:r>
              <a:rPr lang="en-US" sz="1800" b="0" i="0" u="none" strike="noStrike" baseline="0" dirty="0" err="1"/>
              <a:t>System.out.println</a:t>
            </a:r>
            <a:r>
              <a:rPr lang="en-US" sz="1800" b="0" i="0" u="none" strike="noStrike" baseline="0" dirty="0"/>
              <a:t>("Area is " + </a:t>
            </a:r>
            <a:r>
              <a:rPr lang="en-US" sz="1800" b="0" i="0" u="none" strike="noStrike" baseline="0" dirty="0" err="1"/>
              <a:t>figref.area</a:t>
            </a:r>
            <a:r>
              <a:rPr lang="en-US" sz="1800" b="0" i="0" u="none" strike="noStrike" baseline="0" dirty="0"/>
              <a:t>()); </a:t>
            </a:r>
            <a:r>
              <a:rPr lang="en-IN" sz="1800" b="0" i="0" u="none" strike="noStrike" baseline="0" dirty="0" err="1">
                <a:solidFill>
                  <a:srgbClr val="231F20"/>
                </a:solidFill>
              </a:rPr>
              <a:t>figref</a:t>
            </a:r>
            <a:r>
              <a:rPr lang="en-IN" sz="1800" b="0" i="0" u="none" strike="noStrike" baseline="0" dirty="0">
                <a:solidFill>
                  <a:srgbClr val="231F20"/>
                </a:solidFill>
              </a:rPr>
              <a:t> = t;</a:t>
            </a:r>
          </a:p>
          <a:p>
            <a:pPr marL="0" indent="0" algn="l">
              <a:buNone/>
            </a:pPr>
            <a:r>
              <a:rPr lang="en-US" sz="1800" b="0" i="0" u="none" strike="noStrike" baseline="0" dirty="0" err="1">
                <a:solidFill>
                  <a:srgbClr val="231F20"/>
                </a:solidFill>
              </a:rPr>
              <a:t>System.out.println</a:t>
            </a:r>
            <a:r>
              <a:rPr lang="en-US" sz="1800" b="0" i="0" u="none" strike="noStrike" baseline="0" dirty="0">
                <a:solidFill>
                  <a:srgbClr val="231F20"/>
                </a:solidFill>
              </a:rPr>
              <a:t>("Area is " + </a:t>
            </a:r>
            <a:r>
              <a:rPr lang="en-US" sz="1800" b="0" i="0" u="none" strike="noStrike" baseline="0" dirty="0" err="1">
                <a:solidFill>
                  <a:srgbClr val="231F20"/>
                </a:solidFill>
              </a:rPr>
              <a:t>figref.area</a:t>
            </a:r>
            <a:r>
              <a:rPr lang="en-US" sz="1800" b="0" i="0" u="none" strike="noStrike" baseline="0" dirty="0">
                <a:solidFill>
                  <a:srgbClr val="231F20"/>
                </a:solidFill>
              </a:rPr>
              <a:t>()); </a:t>
            </a:r>
            <a:r>
              <a:rPr lang="en-IN" sz="1800" b="0" i="0" u="none" strike="noStrike" baseline="0" dirty="0">
                <a:solidFill>
                  <a:srgbClr val="231F20"/>
                </a:solidFill>
              </a:rPr>
              <a:t>} }</a:t>
            </a:r>
          </a:p>
          <a:p>
            <a:pPr marL="0" indent="0" algn="l">
              <a:buNone/>
            </a:pPr>
            <a:r>
              <a:rPr lang="en-US" sz="1800" b="0" i="0" u="none" strike="noStrike" baseline="0" dirty="0">
                <a:solidFill>
                  <a:srgbClr val="000000"/>
                </a:solidFill>
              </a:rPr>
              <a:t>As the comment inside </a:t>
            </a:r>
            <a:r>
              <a:rPr lang="en-US" sz="1800" b="1" i="0" u="none" strike="noStrike" baseline="0" dirty="0">
                <a:solidFill>
                  <a:srgbClr val="000000"/>
                </a:solidFill>
              </a:rPr>
              <a:t>main( ) </a:t>
            </a:r>
            <a:r>
              <a:rPr lang="en-US" sz="1800" b="0" i="0" u="none" strike="noStrike" baseline="0" dirty="0">
                <a:solidFill>
                  <a:srgbClr val="000000"/>
                </a:solidFill>
              </a:rPr>
              <a:t>indicates, it is no longer possible to declare objects of type </a:t>
            </a:r>
            <a:r>
              <a:rPr lang="en-US" sz="1800" b="1" i="0" u="none" strike="noStrike" baseline="0" dirty="0">
                <a:solidFill>
                  <a:srgbClr val="000000"/>
                </a:solidFill>
              </a:rPr>
              <a:t>Figure</a:t>
            </a:r>
            <a:r>
              <a:rPr lang="en-US" sz="1800" b="0" i="0" u="none" strike="noStrike" baseline="0" dirty="0">
                <a:solidFill>
                  <a:srgbClr val="000000"/>
                </a:solidFill>
              </a:rPr>
              <a:t>, since it is now abstract. And, all subclasses of </a:t>
            </a:r>
            <a:r>
              <a:rPr lang="en-US" sz="1800" b="1" i="0" u="none" strike="noStrike" baseline="0" dirty="0">
                <a:solidFill>
                  <a:srgbClr val="000000"/>
                </a:solidFill>
              </a:rPr>
              <a:t>Figure </a:t>
            </a:r>
            <a:r>
              <a:rPr lang="en-US" sz="1800" b="0" i="0" u="none" strike="noStrike" baseline="0" dirty="0">
                <a:solidFill>
                  <a:srgbClr val="000000"/>
                </a:solidFill>
              </a:rPr>
              <a:t>must override </a:t>
            </a:r>
            <a:r>
              <a:rPr lang="en-US" sz="1800" b="1" i="0" u="none" strike="noStrike" baseline="0" dirty="0">
                <a:solidFill>
                  <a:srgbClr val="000000"/>
                </a:solidFill>
              </a:rPr>
              <a:t>area( )</a:t>
            </a:r>
            <a:r>
              <a:rPr lang="en-US" sz="1800" b="0" i="0" u="none" strike="noStrike" baseline="0" dirty="0">
                <a:solidFill>
                  <a:srgbClr val="000000"/>
                </a:solidFill>
              </a:rPr>
              <a:t>. </a:t>
            </a:r>
          </a:p>
          <a:p>
            <a:pPr marL="0" indent="0" algn="l">
              <a:buNone/>
            </a:pPr>
            <a:r>
              <a:rPr lang="en-US" sz="1800" b="0" i="0" u="none" strike="noStrike" baseline="0" dirty="0">
                <a:solidFill>
                  <a:srgbClr val="000000"/>
                </a:solidFill>
              </a:rPr>
              <a:t>To prove this to yourself, try creating a subclass that does not override </a:t>
            </a:r>
            <a:r>
              <a:rPr lang="en-US" sz="1800" b="1" i="0" u="none" strike="noStrike" baseline="0" dirty="0">
                <a:solidFill>
                  <a:srgbClr val="000000"/>
                </a:solidFill>
              </a:rPr>
              <a:t>area( )</a:t>
            </a:r>
            <a:r>
              <a:rPr lang="en-US" sz="1800" b="0" i="0" u="none" strike="noStrike" baseline="0" dirty="0">
                <a:solidFill>
                  <a:srgbClr val="000000"/>
                </a:solidFill>
              </a:rPr>
              <a:t>. You will receive </a:t>
            </a:r>
            <a:r>
              <a:rPr lang="en-IN" sz="1800" b="0" i="0" u="none" strike="noStrike" baseline="0" dirty="0">
                <a:solidFill>
                  <a:srgbClr val="000000"/>
                </a:solidFill>
              </a:rPr>
              <a:t>a compile-time error. </a:t>
            </a:r>
          </a:p>
          <a:p>
            <a:pPr marL="0" indent="0" algn="l">
              <a:buNone/>
            </a:pPr>
            <a:r>
              <a:rPr lang="en-US" sz="1800" b="0" i="0" u="none" strike="noStrike" baseline="0" dirty="0">
                <a:solidFill>
                  <a:srgbClr val="000000"/>
                </a:solidFill>
              </a:rPr>
              <a:t>Although it is not possible to create an object of type </a:t>
            </a:r>
            <a:r>
              <a:rPr lang="en-US" sz="1800" b="1" i="0" u="none" strike="noStrike" baseline="0" dirty="0">
                <a:solidFill>
                  <a:srgbClr val="000000"/>
                </a:solidFill>
              </a:rPr>
              <a:t>Figure</a:t>
            </a:r>
            <a:r>
              <a:rPr lang="en-US" sz="1800" b="0" i="0" u="none" strike="noStrike" baseline="0" dirty="0">
                <a:solidFill>
                  <a:srgbClr val="000000"/>
                </a:solidFill>
              </a:rPr>
              <a:t>, you can create a reference variable of type </a:t>
            </a:r>
            <a:r>
              <a:rPr lang="en-US" sz="1800" b="1" i="0" u="none" strike="noStrike" baseline="0" dirty="0">
                <a:solidFill>
                  <a:srgbClr val="000000"/>
                </a:solidFill>
              </a:rPr>
              <a:t>Figure</a:t>
            </a:r>
            <a:r>
              <a:rPr lang="en-US" sz="1800" b="0" i="0" u="none" strike="noStrike" baseline="0" dirty="0">
                <a:solidFill>
                  <a:srgbClr val="000000"/>
                </a:solidFill>
              </a:rPr>
              <a:t>.  The variable </a:t>
            </a:r>
            <a:r>
              <a:rPr lang="en-US" sz="1800" b="1" i="0" u="none" strike="noStrike" baseline="0" dirty="0" err="1">
                <a:solidFill>
                  <a:srgbClr val="000000"/>
                </a:solidFill>
              </a:rPr>
              <a:t>figref</a:t>
            </a:r>
            <a:r>
              <a:rPr lang="en-US" sz="1800" b="1" i="0" u="none" strike="noStrike" baseline="0" dirty="0">
                <a:solidFill>
                  <a:srgbClr val="000000"/>
                </a:solidFill>
              </a:rPr>
              <a:t> </a:t>
            </a:r>
            <a:r>
              <a:rPr lang="en-US" sz="1800" b="0" i="0" u="none" strike="noStrike" baseline="0" dirty="0">
                <a:solidFill>
                  <a:srgbClr val="000000"/>
                </a:solidFill>
              </a:rPr>
              <a:t>is declared as a reference to </a:t>
            </a:r>
            <a:r>
              <a:rPr lang="en-US" sz="1800" b="1" i="0" u="none" strike="noStrike" baseline="0" dirty="0">
                <a:solidFill>
                  <a:srgbClr val="000000"/>
                </a:solidFill>
              </a:rPr>
              <a:t>Figure</a:t>
            </a:r>
            <a:r>
              <a:rPr lang="en-US" sz="1800" b="0" i="0" u="none" strike="noStrike" baseline="0" dirty="0">
                <a:solidFill>
                  <a:srgbClr val="000000"/>
                </a:solidFill>
              </a:rPr>
              <a:t>, which means that it can be used to refer to an object of any class derived from </a:t>
            </a:r>
            <a:r>
              <a:rPr lang="en-US" sz="1800" b="1" i="0" u="none" strike="noStrike" baseline="0" dirty="0">
                <a:solidFill>
                  <a:srgbClr val="000000"/>
                </a:solidFill>
              </a:rPr>
              <a:t>Figure</a:t>
            </a:r>
            <a:r>
              <a:rPr lang="en-US" sz="1800" b="0" i="0" u="none" strike="noStrike" baseline="0" dirty="0">
                <a:solidFill>
                  <a:srgbClr val="000000"/>
                </a:solidFill>
              </a:rPr>
              <a:t>.</a:t>
            </a:r>
            <a:endParaRPr lang="en-IN" sz="1800" dirty="0"/>
          </a:p>
        </p:txBody>
      </p:sp>
    </p:spTree>
    <p:extLst>
      <p:ext uri="{BB962C8B-B14F-4D97-AF65-F5344CB8AC3E}">
        <p14:creationId xmlns:p14="http://schemas.microsoft.com/office/powerpoint/2010/main" val="1839448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53D9-F17A-4714-9E12-32B318B840DB}"/>
              </a:ext>
            </a:extLst>
          </p:cNvPr>
          <p:cNvSpPr>
            <a:spLocks noGrp="1"/>
          </p:cNvSpPr>
          <p:nvPr>
            <p:ph type="title"/>
          </p:nvPr>
        </p:nvSpPr>
        <p:spPr>
          <a:xfrm>
            <a:off x="0" y="100082"/>
            <a:ext cx="5777948" cy="580955"/>
          </a:xfrm>
        </p:spPr>
        <p:txBody>
          <a:bodyPr>
            <a:noAutofit/>
          </a:bodyPr>
          <a:lstStyle/>
          <a:p>
            <a:r>
              <a:rPr lang="en-IN" sz="3600" dirty="0"/>
              <a:t>Using final with Inheritance</a:t>
            </a:r>
          </a:p>
        </p:txBody>
      </p:sp>
      <p:sp>
        <p:nvSpPr>
          <p:cNvPr id="3" name="Content Placeholder 2">
            <a:extLst>
              <a:ext uri="{FF2B5EF4-FFF2-40B4-BE49-F238E27FC236}">
                <a16:creationId xmlns:a16="http://schemas.microsoft.com/office/drawing/2014/main" id="{596EBFDA-D3FD-4355-900A-21670950E44B}"/>
              </a:ext>
            </a:extLst>
          </p:cNvPr>
          <p:cNvSpPr>
            <a:spLocks noGrp="1"/>
          </p:cNvSpPr>
          <p:nvPr>
            <p:ph sz="half" idx="1"/>
          </p:nvPr>
        </p:nvSpPr>
        <p:spPr>
          <a:xfrm>
            <a:off x="241853" y="848140"/>
            <a:ext cx="5777947" cy="5644736"/>
          </a:xfrm>
        </p:spPr>
        <p:txBody>
          <a:bodyPr>
            <a:normAutofit/>
          </a:bodyPr>
          <a:lstStyle/>
          <a:p>
            <a:pPr algn="l"/>
            <a:r>
              <a:rPr lang="en-US" sz="1600" b="0" i="0" u="none" strike="noStrike" baseline="0" dirty="0"/>
              <a:t>The keyword </a:t>
            </a:r>
            <a:r>
              <a:rPr lang="en-US" sz="1600" b="1" i="0" u="none" strike="noStrike" baseline="0" dirty="0"/>
              <a:t>final </a:t>
            </a:r>
            <a:r>
              <a:rPr lang="en-US" sz="1600" b="0" i="0" u="none" strike="noStrike" baseline="0" dirty="0"/>
              <a:t>has three uses. First, it can be used to create the equivalent of a named constant. The other two uses of </a:t>
            </a:r>
            <a:r>
              <a:rPr lang="en-US" sz="1600" b="1" i="0" u="none" strike="noStrike" baseline="0" dirty="0"/>
              <a:t>final </a:t>
            </a:r>
            <a:r>
              <a:rPr lang="en-US" sz="1600" b="0" i="0" u="none" strike="noStrike" baseline="0" dirty="0"/>
              <a:t>apply to inheritance. Both are examined here. </a:t>
            </a:r>
          </a:p>
          <a:p>
            <a:pPr marL="0" indent="0" algn="l">
              <a:buNone/>
            </a:pPr>
            <a:r>
              <a:rPr lang="en-US" sz="1600" b="1" i="0" u="none" strike="noStrike" baseline="0" dirty="0"/>
              <a:t>Using final to Prevent Overriding</a:t>
            </a:r>
            <a:endParaRPr lang="en-US" sz="1600" dirty="0"/>
          </a:p>
          <a:p>
            <a:pPr algn="l"/>
            <a:r>
              <a:rPr lang="en-US" sz="1600" b="0" i="0" u="none" strike="noStrike" baseline="0" dirty="0"/>
              <a:t>While method overriding is one of Java’s most powerful features, there will be times when you will want to prevent it from occurring. </a:t>
            </a:r>
          </a:p>
          <a:p>
            <a:pPr algn="l"/>
            <a:r>
              <a:rPr lang="en-US" sz="1600" b="0" i="0" u="none" strike="noStrike" baseline="0" dirty="0"/>
              <a:t>To disallow a method from being overridden, specify </a:t>
            </a:r>
            <a:r>
              <a:rPr lang="en-US" sz="1600" b="1" i="0" u="none" strike="noStrike" baseline="0" dirty="0"/>
              <a:t>final </a:t>
            </a:r>
            <a:r>
              <a:rPr lang="en-US" sz="1600" b="0" i="0" u="none" strike="noStrike" baseline="0" dirty="0"/>
              <a:t>as a modifier at the start of its declaration. Methods declared as </a:t>
            </a:r>
            <a:r>
              <a:rPr lang="en-US" sz="1600" b="1" i="0" u="none" strike="noStrike" baseline="0" dirty="0"/>
              <a:t>final </a:t>
            </a:r>
            <a:r>
              <a:rPr lang="en-US" sz="1600" b="0" i="0" u="none" strike="noStrike" baseline="0" dirty="0"/>
              <a:t>cannot be overridden. The following fragment illustrates </a:t>
            </a:r>
            <a:r>
              <a:rPr lang="en-US" sz="1600" b="1" i="0" u="none" strike="noStrike" baseline="0" dirty="0"/>
              <a:t>final</a:t>
            </a:r>
            <a:r>
              <a:rPr lang="en-US" sz="1600" b="0" i="0" u="none" strike="noStrike" baseline="0" dirty="0"/>
              <a:t>:</a:t>
            </a:r>
          </a:p>
          <a:p>
            <a:pPr marL="0" indent="0" algn="l">
              <a:buNone/>
            </a:pPr>
            <a:r>
              <a:rPr lang="en-IN" sz="1600" b="0" i="0" u="none" strike="noStrike" baseline="0" dirty="0"/>
              <a:t>class A {</a:t>
            </a:r>
          </a:p>
          <a:p>
            <a:pPr marL="0" indent="0" algn="l">
              <a:buNone/>
            </a:pPr>
            <a:r>
              <a:rPr lang="en-IN" sz="1600" b="0" i="0" u="none" strike="noStrike" baseline="0" dirty="0"/>
              <a:t>final void meth() {</a:t>
            </a:r>
          </a:p>
          <a:p>
            <a:pPr marL="0" indent="0" algn="l">
              <a:buNone/>
            </a:pPr>
            <a:r>
              <a:rPr lang="en-US" sz="1600" b="0" i="0" u="none" strike="noStrike" baseline="0" dirty="0" err="1"/>
              <a:t>System.out.println</a:t>
            </a:r>
            <a:r>
              <a:rPr lang="en-US" sz="1600" b="0" i="0" u="none" strike="noStrike" baseline="0" dirty="0"/>
              <a:t>("This is a final method.");</a:t>
            </a:r>
          </a:p>
          <a:p>
            <a:pPr marL="0" indent="0" algn="l">
              <a:buNone/>
            </a:pPr>
            <a:r>
              <a:rPr lang="en-IN" sz="1600" b="0" i="0" u="none" strike="noStrike" baseline="0" dirty="0"/>
              <a:t>} }</a:t>
            </a:r>
          </a:p>
          <a:p>
            <a:pPr marL="0" indent="0" algn="l">
              <a:buNone/>
            </a:pPr>
            <a:r>
              <a:rPr lang="en-IN" sz="1600" b="0" i="0" u="none" strike="noStrike" baseline="0" dirty="0"/>
              <a:t>class B extends A {</a:t>
            </a:r>
          </a:p>
          <a:p>
            <a:pPr marL="0" indent="0" algn="l">
              <a:buNone/>
            </a:pPr>
            <a:r>
              <a:rPr lang="en-IN" sz="1600" b="0" i="0" u="none" strike="noStrike" baseline="0" dirty="0"/>
              <a:t>void meth() { // ERROR! Can't override.</a:t>
            </a:r>
          </a:p>
          <a:p>
            <a:pPr marL="0" indent="0" algn="l">
              <a:buNone/>
            </a:pPr>
            <a:r>
              <a:rPr lang="en-IN" sz="1600" b="0" i="0" u="none" strike="noStrike" baseline="0" dirty="0" err="1"/>
              <a:t>System.out.println</a:t>
            </a:r>
            <a:r>
              <a:rPr lang="en-IN" sz="1600" b="0" i="0" u="none" strike="noStrike" baseline="0" dirty="0"/>
              <a:t>("Illegal!"); }}</a:t>
            </a:r>
            <a:endParaRPr lang="en-IN" sz="2400" dirty="0"/>
          </a:p>
        </p:txBody>
      </p:sp>
      <p:sp>
        <p:nvSpPr>
          <p:cNvPr id="4" name="Content Placeholder 3">
            <a:extLst>
              <a:ext uri="{FF2B5EF4-FFF2-40B4-BE49-F238E27FC236}">
                <a16:creationId xmlns:a16="http://schemas.microsoft.com/office/drawing/2014/main" id="{56D5288F-68F1-432E-B7C4-EA761D58F0F4}"/>
              </a:ext>
            </a:extLst>
          </p:cNvPr>
          <p:cNvSpPr>
            <a:spLocks noGrp="1"/>
          </p:cNvSpPr>
          <p:nvPr>
            <p:ph sz="half" idx="2"/>
          </p:nvPr>
        </p:nvSpPr>
        <p:spPr>
          <a:xfrm>
            <a:off x="6172200" y="100082"/>
            <a:ext cx="5887278" cy="6392793"/>
          </a:xfrm>
        </p:spPr>
        <p:txBody>
          <a:bodyPr>
            <a:normAutofit/>
          </a:bodyPr>
          <a:lstStyle/>
          <a:p>
            <a:pPr algn="l"/>
            <a:r>
              <a:rPr lang="en-US" sz="1800" b="0" i="0" u="none" strike="noStrike" baseline="0" dirty="0">
                <a:latin typeface="Palatino-Roman"/>
              </a:rPr>
              <a:t>Because </a:t>
            </a:r>
            <a:r>
              <a:rPr lang="en-US" sz="1800" b="1" i="0" u="none" strike="noStrike" baseline="0" dirty="0">
                <a:latin typeface="Palatino-Bold"/>
              </a:rPr>
              <a:t>meth( ) </a:t>
            </a:r>
            <a:r>
              <a:rPr lang="en-US" sz="1800" b="0" i="0" u="none" strike="noStrike" baseline="0" dirty="0">
                <a:latin typeface="Palatino-Roman"/>
              </a:rPr>
              <a:t>is declared as </a:t>
            </a:r>
            <a:r>
              <a:rPr lang="en-US" sz="1800" b="1" i="0" u="none" strike="noStrike" baseline="0" dirty="0">
                <a:latin typeface="Palatino-Bold"/>
              </a:rPr>
              <a:t>final</a:t>
            </a:r>
            <a:r>
              <a:rPr lang="en-US" sz="1800" b="0" i="0" u="none" strike="noStrike" baseline="0" dirty="0">
                <a:latin typeface="Palatino-Roman"/>
              </a:rPr>
              <a:t>, it cannot be overridden in </a:t>
            </a:r>
            <a:r>
              <a:rPr lang="en-US" sz="1800" b="1" i="0" u="none" strike="noStrike" baseline="0" dirty="0">
                <a:latin typeface="Palatino-Bold"/>
              </a:rPr>
              <a:t>B</a:t>
            </a:r>
            <a:r>
              <a:rPr lang="en-US" sz="1800" b="0" i="0" u="none" strike="noStrike" baseline="0" dirty="0">
                <a:latin typeface="Palatino-Roman"/>
              </a:rPr>
              <a:t>. If you attempt to do so, a compile-time error will result. </a:t>
            </a:r>
          </a:p>
          <a:p>
            <a:pPr algn="l"/>
            <a:r>
              <a:rPr lang="en-US" sz="1800" b="0" i="0" u="none" strike="noStrike" baseline="0" dirty="0">
                <a:latin typeface="Palatino-Roman"/>
              </a:rPr>
              <a:t>Methods declared as </a:t>
            </a:r>
            <a:r>
              <a:rPr lang="en-US" sz="1800" b="1" i="0" u="none" strike="noStrike" baseline="0" dirty="0">
                <a:latin typeface="Palatino-Bold"/>
              </a:rPr>
              <a:t>final </a:t>
            </a:r>
            <a:r>
              <a:rPr lang="en-US" sz="1800" b="0" i="0" u="none" strike="noStrike" baseline="0" dirty="0">
                <a:latin typeface="Palatino-Roman"/>
              </a:rPr>
              <a:t>can sometimes provide a performance enhancement: The compiler is free to </a:t>
            </a:r>
            <a:r>
              <a:rPr lang="en-US" sz="1800" b="0" i="1" u="none" strike="noStrike" baseline="0" dirty="0">
                <a:latin typeface="Palatino-Italic"/>
              </a:rPr>
              <a:t>inline </a:t>
            </a:r>
            <a:r>
              <a:rPr lang="en-US" sz="1800" b="0" i="0" u="none" strike="noStrike" baseline="0" dirty="0">
                <a:latin typeface="Palatino-Roman"/>
              </a:rPr>
              <a:t>calls to them because it “knows” they will not be overridden by a subclass. </a:t>
            </a:r>
          </a:p>
          <a:p>
            <a:pPr algn="l"/>
            <a:r>
              <a:rPr lang="en-US" sz="1800" b="0" i="0" u="none" strike="noStrike" baseline="0" dirty="0">
                <a:latin typeface="Palatino-Roman"/>
              </a:rPr>
              <a:t>When a small </a:t>
            </a:r>
            <a:r>
              <a:rPr lang="en-US" sz="1800" b="1" i="0" u="none" strike="noStrike" baseline="0" dirty="0">
                <a:latin typeface="Palatino-Bold"/>
              </a:rPr>
              <a:t>final </a:t>
            </a:r>
            <a:r>
              <a:rPr lang="en-US" sz="1800" b="0" i="0" u="none" strike="noStrike" baseline="0" dirty="0">
                <a:latin typeface="Palatino-Roman"/>
              </a:rPr>
              <a:t>method is called, often the Java compiler can copy the bytecode for the subroutine directly inline with the compiled code of the calling method, thus eliminating the costly overhead associated with a method call. </a:t>
            </a:r>
          </a:p>
          <a:p>
            <a:pPr algn="l"/>
            <a:r>
              <a:rPr lang="en-US" sz="1800" b="0" i="0" u="none" strike="noStrike" baseline="0" dirty="0" err="1">
                <a:latin typeface="Palatino-Roman"/>
              </a:rPr>
              <a:t>Inlining</a:t>
            </a:r>
            <a:r>
              <a:rPr lang="en-US" sz="1800" b="0" i="0" u="none" strike="noStrike" baseline="0" dirty="0">
                <a:latin typeface="Palatino-Roman"/>
              </a:rPr>
              <a:t> is only an </a:t>
            </a:r>
            <a:r>
              <a:rPr lang="en-IN" sz="1800" b="0" i="0" u="none" strike="noStrike" baseline="0" dirty="0">
                <a:latin typeface="Palatino-Roman"/>
              </a:rPr>
              <a:t>option with </a:t>
            </a:r>
            <a:r>
              <a:rPr lang="en-IN" sz="1800" b="1" i="0" u="none" strike="noStrike" baseline="0" dirty="0">
                <a:latin typeface="Palatino-Bold"/>
              </a:rPr>
              <a:t>final </a:t>
            </a:r>
            <a:r>
              <a:rPr lang="en-IN" sz="1800" b="0" i="0" u="none" strike="noStrike" baseline="0" dirty="0">
                <a:latin typeface="Palatino-Roman"/>
              </a:rPr>
              <a:t>methods. </a:t>
            </a:r>
            <a:r>
              <a:rPr lang="en-US" sz="1800" b="0" i="0" u="none" strike="noStrike" baseline="0" dirty="0">
                <a:latin typeface="Palatino-Roman"/>
              </a:rPr>
              <a:t>Normally, Java resolves calls to methods dynamically, at run time. This is called </a:t>
            </a:r>
            <a:r>
              <a:rPr lang="en-US" sz="1800" b="0" i="1" u="none" strike="noStrike" baseline="0" dirty="0">
                <a:latin typeface="Palatino-Italic"/>
              </a:rPr>
              <a:t>late binding. </a:t>
            </a:r>
          </a:p>
          <a:p>
            <a:pPr algn="l"/>
            <a:r>
              <a:rPr lang="en-US" sz="1800" b="0" i="0" u="none" strike="noStrike" baseline="0" dirty="0">
                <a:latin typeface="Palatino-Roman"/>
              </a:rPr>
              <a:t>However, since </a:t>
            </a:r>
            <a:r>
              <a:rPr lang="en-US" sz="1800" b="1" i="0" u="none" strike="noStrike" baseline="0" dirty="0">
                <a:latin typeface="Palatino-Bold"/>
              </a:rPr>
              <a:t>final </a:t>
            </a:r>
            <a:r>
              <a:rPr lang="en-US" sz="1800" b="0" i="0" u="none" strike="noStrike" baseline="0" dirty="0">
                <a:latin typeface="Palatino-Roman"/>
              </a:rPr>
              <a:t>methods cannot be overridden, a call to one can be resolved at compile time. This is called </a:t>
            </a:r>
            <a:r>
              <a:rPr lang="en-US" sz="1800" b="0" i="1" u="none" strike="noStrike" baseline="0" dirty="0">
                <a:latin typeface="Palatino-Italic"/>
              </a:rPr>
              <a:t>early binding.</a:t>
            </a:r>
            <a:endParaRPr lang="en-IN" dirty="0"/>
          </a:p>
        </p:txBody>
      </p:sp>
    </p:spTree>
    <p:extLst>
      <p:ext uri="{BB962C8B-B14F-4D97-AF65-F5344CB8AC3E}">
        <p14:creationId xmlns:p14="http://schemas.microsoft.com/office/powerpoint/2010/main" val="3060629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EBB5-F91B-4438-B4DF-F0E077C7A752}"/>
              </a:ext>
            </a:extLst>
          </p:cNvPr>
          <p:cNvSpPr>
            <a:spLocks noGrp="1"/>
          </p:cNvSpPr>
          <p:nvPr>
            <p:ph type="title"/>
          </p:nvPr>
        </p:nvSpPr>
        <p:spPr>
          <a:xfrm>
            <a:off x="96078" y="100081"/>
            <a:ext cx="10515600" cy="708301"/>
          </a:xfrm>
        </p:spPr>
        <p:txBody>
          <a:bodyPr/>
          <a:lstStyle/>
          <a:p>
            <a:r>
              <a:rPr lang="en-US" dirty="0"/>
              <a:t>Using final to Prevent Inheritance</a:t>
            </a:r>
            <a:endParaRPr lang="en-IN" dirty="0"/>
          </a:p>
        </p:txBody>
      </p:sp>
      <p:sp>
        <p:nvSpPr>
          <p:cNvPr id="3" name="Content Placeholder 2">
            <a:extLst>
              <a:ext uri="{FF2B5EF4-FFF2-40B4-BE49-F238E27FC236}">
                <a16:creationId xmlns:a16="http://schemas.microsoft.com/office/drawing/2014/main" id="{2959F255-ECF7-448B-9000-694F436DF87C}"/>
              </a:ext>
            </a:extLst>
          </p:cNvPr>
          <p:cNvSpPr>
            <a:spLocks noGrp="1"/>
          </p:cNvSpPr>
          <p:nvPr>
            <p:ph sz="half" idx="1"/>
          </p:nvPr>
        </p:nvSpPr>
        <p:spPr>
          <a:xfrm>
            <a:off x="96078" y="808382"/>
            <a:ext cx="5923722" cy="5830957"/>
          </a:xfrm>
        </p:spPr>
        <p:txBody>
          <a:bodyPr>
            <a:normAutofit/>
          </a:bodyPr>
          <a:lstStyle/>
          <a:p>
            <a:r>
              <a:rPr lang="en-US" dirty="0"/>
              <a:t>Sometimes you will want to prevent a class from being inherited. </a:t>
            </a:r>
          </a:p>
          <a:p>
            <a:r>
              <a:rPr lang="en-US" dirty="0"/>
              <a:t>To do this, precede the class declaration with final. Declaring a class as final implicitly declares all of its methods as final, too. </a:t>
            </a:r>
          </a:p>
          <a:p>
            <a:r>
              <a:rPr lang="en-US" dirty="0"/>
              <a:t>As you might expect, it is illegal to declare a class as both abstract and final since an abstract class is incomplete by itself and relies upon its subclasses to provide complete implementations. Here is an example of a final class:</a:t>
            </a:r>
            <a:endParaRPr lang="en-IN" dirty="0"/>
          </a:p>
        </p:txBody>
      </p:sp>
      <p:sp>
        <p:nvSpPr>
          <p:cNvPr id="4" name="Content Placeholder 3">
            <a:extLst>
              <a:ext uri="{FF2B5EF4-FFF2-40B4-BE49-F238E27FC236}">
                <a16:creationId xmlns:a16="http://schemas.microsoft.com/office/drawing/2014/main" id="{88CDD241-ECB9-4D40-B5BD-6F0EC129267D}"/>
              </a:ext>
            </a:extLst>
          </p:cNvPr>
          <p:cNvSpPr>
            <a:spLocks noGrp="1"/>
          </p:cNvSpPr>
          <p:nvPr>
            <p:ph sz="half" idx="2"/>
          </p:nvPr>
        </p:nvSpPr>
        <p:spPr>
          <a:xfrm>
            <a:off x="6172200" y="808382"/>
            <a:ext cx="5728252" cy="5830957"/>
          </a:xfrm>
        </p:spPr>
        <p:txBody>
          <a:bodyPr>
            <a:normAutofit/>
          </a:bodyPr>
          <a:lstStyle/>
          <a:p>
            <a:pPr marL="0" indent="0" algn="l">
              <a:buNone/>
            </a:pPr>
            <a:r>
              <a:rPr lang="en-IN" sz="1800" b="0" i="0" u="none" strike="noStrike" baseline="0" dirty="0">
                <a:latin typeface="Courier"/>
              </a:rPr>
              <a:t>final class A {</a:t>
            </a:r>
          </a:p>
          <a:p>
            <a:pPr marL="0" indent="0" algn="l">
              <a:buNone/>
            </a:pPr>
            <a:r>
              <a:rPr lang="en-IN" sz="1800" b="0" i="0" u="none" strike="noStrike" baseline="0" dirty="0">
                <a:latin typeface="Courier"/>
              </a:rPr>
              <a:t>// ...</a:t>
            </a:r>
          </a:p>
          <a:p>
            <a:pPr marL="0" indent="0" algn="l">
              <a:buNone/>
            </a:pPr>
            <a:r>
              <a:rPr lang="en-IN" sz="1800" b="0" i="0" u="none" strike="noStrike" baseline="0" dirty="0">
                <a:latin typeface="Courier"/>
              </a:rPr>
              <a:t>}</a:t>
            </a:r>
          </a:p>
          <a:p>
            <a:pPr marL="0" indent="0" algn="l">
              <a:buNone/>
            </a:pPr>
            <a:r>
              <a:rPr lang="en-US" sz="1800" b="0" i="0" u="none" strike="noStrike" baseline="0" dirty="0">
                <a:latin typeface="Courier"/>
              </a:rPr>
              <a:t>// The following class is illegal.</a:t>
            </a:r>
          </a:p>
          <a:p>
            <a:pPr marL="0" indent="0" algn="l">
              <a:buNone/>
            </a:pPr>
            <a:r>
              <a:rPr lang="en-US" sz="1800" b="0" i="0" u="none" strike="noStrike" baseline="0" dirty="0">
                <a:latin typeface="Courier"/>
              </a:rPr>
              <a:t>class B extends A { // ERROR! Can't subclass A</a:t>
            </a:r>
          </a:p>
          <a:p>
            <a:pPr marL="0" indent="0" algn="l">
              <a:buNone/>
            </a:pPr>
            <a:r>
              <a:rPr lang="en-IN" sz="1800" b="0" i="0" u="none" strike="noStrike" baseline="0" dirty="0">
                <a:latin typeface="Courier"/>
              </a:rPr>
              <a:t>// ...</a:t>
            </a:r>
          </a:p>
          <a:p>
            <a:pPr marL="0" indent="0" algn="l">
              <a:buNone/>
            </a:pPr>
            <a:r>
              <a:rPr lang="en-IN" sz="1800" b="0" i="0" u="none" strike="noStrike" baseline="0" dirty="0">
                <a:latin typeface="Courier"/>
              </a:rPr>
              <a:t>}</a:t>
            </a:r>
          </a:p>
          <a:p>
            <a:pPr marL="0" indent="0" algn="l">
              <a:buNone/>
            </a:pPr>
            <a:r>
              <a:rPr lang="en-US" sz="1800" b="0" i="0" u="none" strike="noStrike" baseline="0" dirty="0">
                <a:latin typeface="Palatino-Roman"/>
              </a:rPr>
              <a:t>As the comments imply, it is illegal for </a:t>
            </a:r>
            <a:r>
              <a:rPr lang="en-US" sz="1800" b="1" i="0" u="none" strike="noStrike" baseline="0" dirty="0">
                <a:latin typeface="Palatino-Bold"/>
              </a:rPr>
              <a:t>B </a:t>
            </a:r>
            <a:r>
              <a:rPr lang="en-US" sz="1800" b="0" i="0" u="none" strike="noStrike" baseline="0" dirty="0">
                <a:latin typeface="Palatino-Roman"/>
              </a:rPr>
              <a:t>to inherit </a:t>
            </a:r>
            <a:r>
              <a:rPr lang="en-US" sz="1800" b="1" i="0" u="none" strike="noStrike" baseline="0" dirty="0">
                <a:latin typeface="Palatino-Bold"/>
              </a:rPr>
              <a:t>A </a:t>
            </a:r>
            <a:r>
              <a:rPr lang="en-US" sz="1800" b="0" i="0" u="none" strike="noStrike" baseline="0" dirty="0">
                <a:latin typeface="Palatino-Roman"/>
              </a:rPr>
              <a:t>since </a:t>
            </a:r>
            <a:r>
              <a:rPr lang="en-US" sz="1800" b="1" i="0" u="none" strike="noStrike" baseline="0" dirty="0">
                <a:latin typeface="Palatino-Bold"/>
              </a:rPr>
              <a:t>A </a:t>
            </a:r>
            <a:r>
              <a:rPr lang="en-US" sz="1800" b="0" i="0" u="none" strike="noStrike" baseline="0" dirty="0">
                <a:latin typeface="Palatino-Roman"/>
              </a:rPr>
              <a:t>is declared as </a:t>
            </a:r>
            <a:r>
              <a:rPr lang="en-US" sz="1800" b="1" i="0" u="none" strike="noStrike" baseline="0" dirty="0">
                <a:latin typeface="Palatino-Bold"/>
              </a:rPr>
              <a:t>final</a:t>
            </a:r>
            <a:r>
              <a:rPr lang="en-US" sz="1800" b="0" i="0" u="none" strike="noStrike" baseline="0" dirty="0">
                <a:latin typeface="Palatino-Roman"/>
              </a:rPr>
              <a:t>.</a:t>
            </a:r>
            <a:endParaRPr lang="en-IN" dirty="0"/>
          </a:p>
        </p:txBody>
      </p:sp>
    </p:spTree>
    <p:extLst>
      <p:ext uri="{BB962C8B-B14F-4D97-AF65-F5344CB8AC3E}">
        <p14:creationId xmlns:p14="http://schemas.microsoft.com/office/powerpoint/2010/main" val="2774386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FB0A-49E8-48C5-A71C-03CE4A2BBD3E}"/>
              </a:ext>
            </a:extLst>
          </p:cNvPr>
          <p:cNvSpPr>
            <a:spLocks noGrp="1"/>
          </p:cNvSpPr>
          <p:nvPr>
            <p:ph type="title"/>
          </p:nvPr>
        </p:nvSpPr>
        <p:spPr/>
        <p:txBody>
          <a:bodyPr/>
          <a:lstStyle/>
          <a:p>
            <a:r>
              <a:rPr lang="en-IN" dirty="0"/>
              <a:t>The Object Class</a:t>
            </a:r>
          </a:p>
        </p:txBody>
      </p:sp>
      <p:sp>
        <p:nvSpPr>
          <p:cNvPr id="3" name="Content Placeholder 2">
            <a:extLst>
              <a:ext uri="{FF2B5EF4-FFF2-40B4-BE49-F238E27FC236}">
                <a16:creationId xmlns:a16="http://schemas.microsoft.com/office/drawing/2014/main" id="{58062EE0-C0E7-45DC-A12B-09CEB8C0A3D5}"/>
              </a:ext>
            </a:extLst>
          </p:cNvPr>
          <p:cNvSpPr>
            <a:spLocks noGrp="1"/>
          </p:cNvSpPr>
          <p:nvPr>
            <p:ph sz="half" idx="1"/>
          </p:nvPr>
        </p:nvSpPr>
        <p:spPr>
          <a:xfrm>
            <a:off x="838200" y="1457739"/>
            <a:ext cx="5181600" cy="5035136"/>
          </a:xfrm>
        </p:spPr>
        <p:txBody>
          <a:bodyPr>
            <a:normAutofit/>
          </a:bodyPr>
          <a:lstStyle/>
          <a:p>
            <a:pPr algn="l"/>
            <a:r>
              <a:rPr lang="en-US" sz="1800" b="0" i="0" u="none" strike="noStrike" baseline="0" dirty="0">
                <a:latin typeface="Palatino-Roman"/>
              </a:rPr>
              <a:t>There is one special class, </a:t>
            </a:r>
            <a:r>
              <a:rPr lang="en-US" sz="1800" b="1" i="0" u="none" strike="noStrike" baseline="0" dirty="0">
                <a:latin typeface="Palatino-Bold"/>
              </a:rPr>
              <a:t>Object</a:t>
            </a:r>
            <a:r>
              <a:rPr lang="en-US" sz="1800" b="0" i="0" u="none" strike="noStrike" baseline="0" dirty="0">
                <a:latin typeface="Palatino-Roman"/>
              </a:rPr>
              <a:t>, defined by Java. All other classes are subclasses of </a:t>
            </a:r>
            <a:r>
              <a:rPr lang="en-US" sz="1800" b="1" i="0" u="none" strike="noStrike" baseline="0" dirty="0">
                <a:latin typeface="Palatino-Bold"/>
              </a:rPr>
              <a:t>Object</a:t>
            </a:r>
            <a:r>
              <a:rPr lang="en-US" sz="1800" b="0" i="0" u="none" strike="noStrike" baseline="0" dirty="0">
                <a:latin typeface="Palatino-Roman"/>
              </a:rPr>
              <a:t>.</a:t>
            </a:r>
          </a:p>
          <a:p>
            <a:pPr algn="l"/>
            <a:r>
              <a:rPr lang="en-US" sz="1800" b="0" i="0" u="none" strike="noStrike" baseline="0" dirty="0">
                <a:latin typeface="Palatino-Roman"/>
              </a:rPr>
              <a:t>That is, </a:t>
            </a:r>
            <a:r>
              <a:rPr lang="en-US" sz="1800" b="1" i="0" u="none" strike="noStrike" baseline="0" dirty="0">
                <a:latin typeface="Palatino-Bold"/>
              </a:rPr>
              <a:t>Object </a:t>
            </a:r>
            <a:r>
              <a:rPr lang="en-US" sz="1800" b="0" i="0" u="none" strike="noStrike" baseline="0" dirty="0">
                <a:latin typeface="Palatino-Roman"/>
              </a:rPr>
              <a:t>is a superclass of all other classes. </a:t>
            </a:r>
          </a:p>
          <a:p>
            <a:pPr algn="l"/>
            <a:r>
              <a:rPr lang="en-US" sz="1800" b="0" i="0" u="none" strike="noStrike" baseline="0" dirty="0">
                <a:latin typeface="Palatino-Roman"/>
              </a:rPr>
              <a:t>This means that a reference variable of type </a:t>
            </a:r>
            <a:r>
              <a:rPr lang="en-US" sz="1800" b="1" i="0" u="none" strike="noStrike" baseline="0" dirty="0">
                <a:latin typeface="Palatino-Bold"/>
              </a:rPr>
              <a:t>Object </a:t>
            </a:r>
            <a:r>
              <a:rPr lang="en-US" sz="1800" b="0" i="0" u="none" strike="noStrike" baseline="0" dirty="0">
                <a:latin typeface="Palatino-Roman"/>
              </a:rPr>
              <a:t>can refer to an object of any other class. </a:t>
            </a:r>
          </a:p>
          <a:p>
            <a:pPr algn="l"/>
            <a:r>
              <a:rPr lang="en-US" sz="1800" b="0" i="0" u="none" strike="noStrike" baseline="0" dirty="0">
                <a:latin typeface="Palatino-Roman"/>
              </a:rPr>
              <a:t>Also, since arrays are implemented as classes, a variable of type </a:t>
            </a:r>
            <a:r>
              <a:rPr lang="en-US" sz="1800" b="1" i="0" u="none" strike="noStrike" baseline="0" dirty="0">
                <a:latin typeface="Palatino-Bold"/>
              </a:rPr>
              <a:t>Object </a:t>
            </a:r>
            <a:r>
              <a:rPr lang="en-US" sz="1800" b="0" i="0" u="none" strike="noStrike" baseline="0" dirty="0">
                <a:latin typeface="Palatino-Roman"/>
              </a:rPr>
              <a:t>can also refer to any array. </a:t>
            </a:r>
          </a:p>
          <a:p>
            <a:pPr algn="l"/>
            <a:r>
              <a:rPr lang="en-US" sz="1800" b="1" i="0" u="none" strike="noStrike" baseline="0" dirty="0">
                <a:latin typeface="Palatino-Bold"/>
              </a:rPr>
              <a:t>Object </a:t>
            </a:r>
            <a:r>
              <a:rPr lang="en-US" sz="1800" b="0" i="0" u="none" strike="noStrike" baseline="0" dirty="0">
                <a:latin typeface="Palatino-Roman"/>
              </a:rPr>
              <a:t>defines the following methods, which means that they are available in every object.</a:t>
            </a:r>
            <a:endParaRPr lang="en-IN" dirty="0"/>
          </a:p>
        </p:txBody>
      </p:sp>
      <p:sp>
        <p:nvSpPr>
          <p:cNvPr id="4" name="Content Placeholder 3">
            <a:extLst>
              <a:ext uri="{FF2B5EF4-FFF2-40B4-BE49-F238E27FC236}">
                <a16:creationId xmlns:a16="http://schemas.microsoft.com/office/drawing/2014/main" id="{0D1DE1B5-D506-49ED-968E-6D0172635598}"/>
              </a:ext>
            </a:extLst>
          </p:cNvPr>
          <p:cNvSpPr>
            <a:spLocks noGrp="1"/>
          </p:cNvSpPr>
          <p:nvPr>
            <p:ph sz="half" idx="2"/>
          </p:nvPr>
        </p:nvSpPr>
        <p:spPr>
          <a:xfrm>
            <a:off x="6172199" y="251791"/>
            <a:ext cx="5807765" cy="6241084"/>
          </a:xfrm>
        </p:spPr>
        <p:txBody>
          <a:bodyPr>
            <a:normAutofit/>
          </a:bodyPr>
          <a:lstStyle/>
          <a:p>
            <a:pPr marL="0" indent="0" algn="l">
              <a:buNone/>
            </a:pPr>
            <a:r>
              <a:rPr lang="en-IN" sz="1800" b="1" i="0" u="none" strike="noStrike" baseline="0" dirty="0">
                <a:latin typeface="FranklinGothic-Demi"/>
              </a:rPr>
              <a:t>Method Purpose</a:t>
            </a:r>
          </a:p>
          <a:p>
            <a:pPr marL="0" indent="0" algn="l">
              <a:buNone/>
            </a:pPr>
            <a:r>
              <a:rPr lang="en-US" sz="1800" b="0" i="0" u="none" strike="noStrike" baseline="0" dirty="0">
                <a:latin typeface="FranklinGothic-Book"/>
              </a:rPr>
              <a:t>Object clone( ) Creates a new object that is the same as the object being cloned.</a:t>
            </a:r>
          </a:p>
          <a:p>
            <a:pPr marL="0" indent="0" algn="l">
              <a:buNone/>
            </a:pPr>
            <a:r>
              <a:rPr lang="en-US" sz="1800" b="0" i="0" u="none" strike="noStrike" baseline="0" dirty="0" err="1">
                <a:latin typeface="FranklinGothic-Book"/>
              </a:rPr>
              <a:t>boolean</a:t>
            </a:r>
            <a:r>
              <a:rPr lang="en-US" sz="1800" b="0" i="0" u="none" strike="noStrike" baseline="0" dirty="0">
                <a:latin typeface="FranklinGothic-Book"/>
              </a:rPr>
              <a:t> equals(Object object) Determines whether one object is equal to another.</a:t>
            </a:r>
          </a:p>
          <a:p>
            <a:pPr marL="0" indent="0" algn="l">
              <a:buNone/>
            </a:pPr>
            <a:r>
              <a:rPr lang="en-US" sz="1800" b="0" i="0" u="none" strike="noStrike" baseline="0" dirty="0">
                <a:latin typeface="FranklinGothic-Book"/>
              </a:rPr>
              <a:t>void finalize( ) Called before an unused object is recycled.</a:t>
            </a:r>
          </a:p>
          <a:p>
            <a:pPr marL="0" indent="0" algn="l">
              <a:buNone/>
            </a:pPr>
            <a:r>
              <a:rPr lang="en-US" sz="1800" b="0" i="0" u="none" strike="noStrike" baseline="0" dirty="0">
                <a:latin typeface="FranklinGothic-Book"/>
              </a:rPr>
              <a:t>Class </a:t>
            </a:r>
            <a:r>
              <a:rPr lang="en-US" sz="1800" b="0" i="0" u="none" strike="noStrike" baseline="0" dirty="0" err="1">
                <a:latin typeface="FranklinGothic-Book"/>
              </a:rPr>
              <a:t>getClass</a:t>
            </a:r>
            <a:r>
              <a:rPr lang="en-US" sz="1800" b="0" i="0" u="none" strike="noStrike" baseline="0" dirty="0">
                <a:latin typeface="FranklinGothic-Book"/>
              </a:rPr>
              <a:t>( ) Obtains the class of an object at run time.</a:t>
            </a:r>
          </a:p>
          <a:p>
            <a:pPr marL="0" indent="0" algn="l">
              <a:buNone/>
            </a:pPr>
            <a:r>
              <a:rPr lang="en-US" sz="1800" b="0" i="0" u="none" strike="noStrike" baseline="0" dirty="0">
                <a:latin typeface="FranklinGothic-Book"/>
              </a:rPr>
              <a:t>int </a:t>
            </a:r>
            <a:r>
              <a:rPr lang="en-US" sz="1800" b="0" i="0" u="none" strike="noStrike" baseline="0" dirty="0" err="1">
                <a:latin typeface="FranklinGothic-Book"/>
              </a:rPr>
              <a:t>hashCode</a:t>
            </a:r>
            <a:r>
              <a:rPr lang="en-US" sz="1800" b="0" i="0" u="none" strike="noStrike" baseline="0" dirty="0">
                <a:latin typeface="FranklinGothic-Book"/>
              </a:rPr>
              <a:t>( ) Returns the hash code associated with the invoking object.</a:t>
            </a:r>
          </a:p>
          <a:p>
            <a:pPr marL="0" indent="0" algn="l">
              <a:buNone/>
            </a:pPr>
            <a:r>
              <a:rPr lang="en-US" sz="1800" b="0" i="0" u="none" strike="noStrike" baseline="0" dirty="0">
                <a:latin typeface="FranklinGothic-Book"/>
              </a:rPr>
              <a:t>void notify( ) Resumes execution of a thread waiting on the invoking object.</a:t>
            </a:r>
          </a:p>
          <a:p>
            <a:pPr marL="0" indent="0" algn="l">
              <a:buNone/>
            </a:pPr>
            <a:r>
              <a:rPr lang="en-US" sz="1800" b="0" i="0" u="none" strike="noStrike" baseline="0" dirty="0">
                <a:latin typeface="FranklinGothic-Book"/>
              </a:rPr>
              <a:t>void </a:t>
            </a:r>
            <a:r>
              <a:rPr lang="en-US" sz="1800" b="0" i="0" u="none" strike="noStrike" baseline="0" dirty="0" err="1">
                <a:latin typeface="FranklinGothic-Book"/>
              </a:rPr>
              <a:t>notifyAll</a:t>
            </a:r>
            <a:r>
              <a:rPr lang="en-US" sz="1800" b="0" i="0" u="none" strike="noStrike" baseline="0" dirty="0">
                <a:latin typeface="FranklinGothic-Book"/>
              </a:rPr>
              <a:t>( ) Resumes execution of all threads waiting on the invoking object.</a:t>
            </a:r>
          </a:p>
          <a:p>
            <a:pPr marL="0" indent="0" algn="l">
              <a:buNone/>
            </a:pPr>
            <a:r>
              <a:rPr lang="en-US" sz="1800" b="0" i="0" u="none" strike="noStrike" baseline="0" dirty="0">
                <a:latin typeface="FranklinGothic-Book"/>
              </a:rPr>
              <a:t>String </a:t>
            </a:r>
            <a:r>
              <a:rPr lang="en-US" sz="1800" b="0" i="0" u="none" strike="noStrike" baseline="0" dirty="0" err="1">
                <a:latin typeface="FranklinGothic-Book"/>
              </a:rPr>
              <a:t>toString</a:t>
            </a:r>
            <a:r>
              <a:rPr lang="en-US" sz="1800" b="0" i="0" u="none" strike="noStrike" baseline="0" dirty="0">
                <a:latin typeface="FranklinGothic-Book"/>
              </a:rPr>
              <a:t>( ) Returns a string that describes the object.</a:t>
            </a:r>
          </a:p>
          <a:p>
            <a:pPr marL="0" indent="0" algn="l">
              <a:buNone/>
            </a:pPr>
            <a:r>
              <a:rPr lang="en-IN" sz="1800" b="0" i="0" u="none" strike="noStrike" baseline="0" dirty="0">
                <a:latin typeface="FranklinGothic-Book"/>
              </a:rPr>
              <a:t>void wait( )</a:t>
            </a:r>
          </a:p>
          <a:p>
            <a:pPr marL="0" indent="0" algn="l">
              <a:buNone/>
            </a:pPr>
            <a:r>
              <a:rPr lang="en-IN" sz="1800" b="0" i="0" u="none" strike="noStrike" baseline="0" dirty="0">
                <a:latin typeface="FranklinGothic-Book"/>
              </a:rPr>
              <a:t>void wait(long milliseconds)</a:t>
            </a:r>
          </a:p>
          <a:p>
            <a:pPr marL="0" indent="0" algn="l">
              <a:buNone/>
            </a:pPr>
            <a:r>
              <a:rPr lang="en-IN" sz="1800" b="0" i="0" u="none" strike="noStrike" baseline="0" dirty="0">
                <a:latin typeface="FranklinGothic-Book"/>
              </a:rPr>
              <a:t>void wait(long milliseconds, int nanoseconds)</a:t>
            </a:r>
          </a:p>
          <a:p>
            <a:pPr marL="0" indent="0" algn="l">
              <a:buNone/>
            </a:pPr>
            <a:r>
              <a:rPr lang="en-US" sz="1800" b="0" i="0" u="none" strike="noStrike" baseline="0" dirty="0">
                <a:latin typeface="FranklinGothic-Book"/>
              </a:rPr>
              <a:t>Waits on another thread of execution.</a:t>
            </a:r>
            <a:endParaRPr lang="en-IN" dirty="0"/>
          </a:p>
        </p:txBody>
      </p:sp>
    </p:spTree>
    <p:extLst>
      <p:ext uri="{BB962C8B-B14F-4D97-AF65-F5344CB8AC3E}">
        <p14:creationId xmlns:p14="http://schemas.microsoft.com/office/powerpoint/2010/main" val="125614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98CB420-5C66-4579-926C-4BAFEA9B295A}"/>
              </a:ext>
            </a:extLst>
          </p:cNvPr>
          <p:cNvSpPr>
            <a:spLocks noGrp="1"/>
          </p:cNvSpPr>
          <p:nvPr>
            <p:ph sz="half" idx="1"/>
          </p:nvPr>
        </p:nvSpPr>
        <p:spPr>
          <a:xfrm>
            <a:off x="132522" y="172278"/>
            <a:ext cx="5887278" cy="6506818"/>
          </a:xfrm>
        </p:spPr>
        <p:txBody>
          <a:bodyPr>
            <a:noAutofit/>
          </a:bodyPr>
          <a:lstStyle/>
          <a:p>
            <a:pPr marL="0" indent="0" algn="l">
              <a:buNone/>
            </a:pPr>
            <a:r>
              <a:rPr lang="en-IN" sz="1500" b="1" i="0" u="none" strike="noStrike" baseline="0" dirty="0">
                <a:latin typeface="Courier"/>
              </a:rPr>
              <a:t>class A {</a:t>
            </a:r>
          </a:p>
          <a:p>
            <a:pPr marL="0" indent="0" algn="l">
              <a:buNone/>
            </a:pPr>
            <a:r>
              <a:rPr lang="en-IN" sz="1500" b="0" i="0" u="none" strike="noStrike" baseline="0" dirty="0">
                <a:latin typeface="Courier"/>
              </a:rPr>
              <a:t>int </a:t>
            </a:r>
            <a:r>
              <a:rPr lang="en-IN" sz="1500" b="0" i="0" u="none" strike="noStrike" baseline="0" dirty="0" err="1">
                <a:latin typeface="Courier"/>
              </a:rPr>
              <a:t>i</a:t>
            </a:r>
            <a:r>
              <a:rPr lang="en-IN" sz="1500" b="0" i="0" u="none" strike="noStrike" baseline="0" dirty="0">
                <a:latin typeface="Courier"/>
              </a:rPr>
              <a:t>, j;</a:t>
            </a:r>
          </a:p>
          <a:p>
            <a:pPr marL="0" indent="0" algn="l">
              <a:buNone/>
            </a:pPr>
            <a:r>
              <a:rPr lang="en-IN" sz="1500" b="0" i="0" u="none" strike="noStrike" baseline="0" dirty="0">
                <a:latin typeface="Courier"/>
              </a:rPr>
              <a:t>void </a:t>
            </a:r>
            <a:r>
              <a:rPr lang="en-IN" sz="1500" b="0" i="0" u="none" strike="noStrike" baseline="0" dirty="0" err="1">
                <a:latin typeface="Courier"/>
              </a:rPr>
              <a:t>showij</a:t>
            </a:r>
            <a:r>
              <a:rPr lang="en-IN" sz="1500" b="0" i="0" u="none" strike="noStrike" baseline="0" dirty="0">
                <a:latin typeface="Courier"/>
              </a:rPr>
              <a:t>() {</a:t>
            </a:r>
          </a:p>
          <a:p>
            <a:pPr marL="0" indent="0" algn="l">
              <a:buNone/>
            </a:pPr>
            <a:r>
              <a:rPr lang="en-IN" sz="1500" b="0" i="0" u="none" strike="noStrike" baseline="0" dirty="0" err="1">
                <a:latin typeface="Courier"/>
              </a:rPr>
              <a:t>System.out.println</a:t>
            </a:r>
            <a:r>
              <a:rPr lang="en-IN" sz="1500" b="0" i="0" u="none" strike="noStrike" baseline="0" dirty="0">
                <a:latin typeface="Courier"/>
              </a:rPr>
              <a:t>("</a:t>
            </a:r>
            <a:r>
              <a:rPr lang="en-IN" sz="1500" b="0" i="0" u="none" strike="noStrike" baseline="0" dirty="0" err="1">
                <a:latin typeface="Courier"/>
              </a:rPr>
              <a:t>i</a:t>
            </a:r>
            <a:r>
              <a:rPr lang="en-IN" sz="1500" b="0" i="0" u="none" strike="noStrike" baseline="0" dirty="0">
                <a:latin typeface="Courier"/>
              </a:rPr>
              <a:t> and j: " + </a:t>
            </a:r>
            <a:r>
              <a:rPr lang="en-IN" sz="1500" b="0" i="0" u="none" strike="noStrike" baseline="0" dirty="0" err="1">
                <a:latin typeface="Courier"/>
              </a:rPr>
              <a:t>i</a:t>
            </a:r>
            <a:r>
              <a:rPr lang="en-IN" sz="1500" b="0" i="0" u="none" strike="noStrike" baseline="0" dirty="0">
                <a:latin typeface="Courier"/>
              </a:rPr>
              <a:t> + " " + j);</a:t>
            </a:r>
          </a:p>
          <a:p>
            <a:pPr marL="0" indent="0" algn="l">
              <a:buNone/>
            </a:pPr>
            <a:r>
              <a:rPr lang="en-IN" sz="1500" b="0" i="0" u="none" strike="noStrike" baseline="0" dirty="0">
                <a:latin typeface="Courier"/>
              </a:rPr>
              <a:t>}  }</a:t>
            </a:r>
          </a:p>
          <a:p>
            <a:pPr marL="0" indent="0" algn="l">
              <a:buNone/>
            </a:pPr>
            <a:r>
              <a:rPr lang="en-IN" sz="1500" b="1" i="0" u="none" strike="noStrike" baseline="0" dirty="0">
                <a:latin typeface="Courier"/>
              </a:rPr>
              <a:t>class B extends A {</a:t>
            </a:r>
          </a:p>
          <a:p>
            <a:pPr marL="0" indent="0" algn="l">
              <a:buNone/>
            </a:pPr>
            <a:r>
              <a:rPr lang="en-IN" sz="1500" b="0" i="0" u="none" strike="noStrike" baseline="0" dirty="0">
                <a:latin typeface="Courier"/>
              </a:rPr>
              <a:t>int k;</a:t>
            </a:r>
          </a:p>
          <a:p>
            <a:pPr marL="0" indent="0" algn="l">
              <a:buNone/>
            </a:pPr>
            <a:r>
              <a:rPr lang="en-IN" sz="1500" b="0" i="0" u="none" strike="noStrike" baseline="0" dirty="0">
                <a:latin typeface="Courier"/>
              </a:rPr>
              <a:t>void </a:t>
            </a:r>
            <a:r>
              <a:rPr lang="en-IN" sz="1500" b="0" i="0" u="none" strike="noStrike" baseline="0" dirty="0" err="1">
                <a:latin typeface="Courier"/>
              </a:rPr>
              <a:t>showk</a:t>
            </a:r>
            <a:r>
              <a:rPr lang="en-IN" sz="1500" b="0" i="0" u="none" strike="noStrike" baseline="0" dirty="0">
                <a:latin typeface="Courier"/>
              </a:rPr>
              <a:t>() {</a:t>
            </a:r>
          </a:p>
          <a:p>
            <a:pPr marL="0" indent="0" algn="l">
              <a:buNone/>
            </a:pPr>
            <a:r>
              <a:rPr lang="en-IN" sz="1500" b="0" i="0" u="none" strike="noStrike" baseline="0" dirty="0" err="1">
                <a:latin typeface="Courier"/>
              </a:rPr>
              <a:t>System.out.println</a:t>
            </a:r>
            <a:r>
              <a:rPr lang="en-IN" sz="1500" b="0" i="0" u="none" strike="noStrike" baseline="0" dirty="0">
                <a:latin typeface="Courier"/>
              </a:rPr>
              <a:t>("k: " + k);}</a:t>
            </a:r>
          </a:p>
          <a:p>
            <a:pPr marL="0" indent="0" algn="l">
              <a:buNone/>
            </a:pPr>
            <a:r>
              <a:rPr lang="en-IN" sz="1500" b="0" i="0" u="none" strike="noStrike" baseline="0" dirty="0">
                <a:latin typeface="Courier"/>
              </a:rPr>
              <a:t>void sum() {</a:t>
            </a:r>
          </a:p>
          <a:p>
            <a:pPr marL="0" indent="0" algn="l">
              <a:buNone/>
            </a:pPr>
            <a:r>
              <a:rPr lang="nn-NO" sz="1500" b="0" i="0" u="none" strike="noStrike" baseline="0" dirty="0">
                <a:latin typeface="Courier"/>
              </a:rPr>
              <a:t>System.out.println("i+j+k: " + (i+j+k));</a:t>
            </a:r>
            <a:r>
              <a:rPr lang="en-IN" sz="1500" b="0" i="0" u="none" strike="noStrike" baseline="0" dirty="0">
                <a:latin typeface="Courier"/>
              </a:rPr>
              <a:t>}}</a:t>
            </a:r>
          </a:p>
          <a:p>
            <a:pPr marL="0" indent="0">
              <a:buNone/>
            </a:pPr>
            <a:r>
              <a:rPr lang="en-IN" sz="1500" b="1" dirty="0"/>
              <a:t>class </a:t>
            </a:r>
            <a:r>
              <a:rPr lang="en-IN" sz="1500" b="1" dirty="0" err="1"/>
              <a:t>SimpleInheritance</a:t>
            </a:r>
            <a:r>
              <a:rPr lang="en-IN" sz="1500" b="1" dirty="0"/>
              <a:t> </a:t>
            </a:r>
            <a:r>
              <a:rPr lang="en-IN" sz="1500" dirty="0"/>
              <a:t>{</a:t>
            </a:r>
          </a:p>
          <a:p>
            <a:pPr marL="0" indent="0">
              <a:buNone/>
            </a:pPr>
            <a:r>
              <a:rPr lang="en-IN" sz="1500" dirty="0"/>
              <a:t>public static void main(String </a:t>
            </a:r>
            <a:r>
              <a:rPr lang="en-IN" sz="1500" dirty="0" err="1"/>
              <a:t>args</a:t>
            </a:r>
            <a:r>
              <a:rPr lang="en-IN" sz="1500" dirty="0"/>
              <a:t>[]) {</a:t>
            </a:r>
          </a:p>
          <a:p>
            <a:pPr marL="0" indent="0">
              <a:buNone/>
            </a:pPr>
            <a:r>
              <a:rPr lang="en-IN" sz="1500" dirty="0"/>
              <a:t>A </a:t>
            </a:r>
            <a:r>
              <a:rPr lang="en-IN" sz="1500" dirty="0" err="1"/>
              <a:t>superOb</a:t>
            </a:r>
            <a:r>
              <a:rPr lang="en-IN" sz="1500" dirty="0"/>
              <a:t> = new A();</a:t>
            </a:r>
          </a:p>
          <a:p>
            <a:pPr marL="0" indent="0">
              <a:buNone/>
            </a:pPr>
            <a:r>
              <a:rPr lang="en-IN" sz="1500" dirty="0"/>
              <a:t>B </a:t>
            </a:r>
            <a:r>
              <a:rPr lang="en-IN" sz="1500" dirty="0" err="1"/>
              <a:t>subOb</a:t>
            </a:r>
            <a:r>
              <a:rPr lang="en-IN" sz="1500" dirty="0"/>
              <a:t> = new B();</a:t>
            </a:r>
          </a:p>
          <a:p>
            <a:pPr marL="0" indent="0">
              <a:buNone/>
            </a:pPr>
            <a:r>
              <a:rPr lang="en-IN" sz="1500" dirty="0" err="1"/>
              <a:t>superOb.i</a:t>
            </a:r>
            <a:r>
              <a:rPr lang="en-IN" sz="1500" dirty="0"/>
              <a:t> = 10;</a:t>
            </a:r>
          </a:p>
          <a:p>
            <a:pPr marL="0" indent="0">
              <a:buNone/>
            </a:pPr>
            <a:r>
              <a:rPr lang="en-IN" sz="1500" dirty="0" err="1"/>
              <a:t>superOb.j</a:t>
            </a:r>
            <a:r>
              <a:rPr lang="en-IN" sz="1500" dirty="0"/>
              <a:t> = 20;</a:t>
            </a:r>
          </a:p>
          <a:p>
            <a:pPr marL="0" indent="0">
              <a:buNone/>
            </a:pPr>
            <a:r>
              <a:rPr lang="en-IN" sz="1500" dirty="0" err="1"/>
              <a:t>System.out.println</a:t>
            </a:r>
            <a:r>
              <a:rPr lang="en-IN" sz="1500" dirty="0"/>
              <a:t>("Contents of </a:t>
            </a:r>
            <a:r>
              <a:rPr lang="en-IN" sz="1500" dirty="0" err="1"/>
              <a:t>superOb</a:t>
            </a:r>
            <a:r>
              <a:rPr lang="en-IN" sz="1500" dirty="0"/>
              <a:t>: ");</a:t>
            </a:r>
          </a:p>
          <a:p>
            <a:pPr marL="0" indent="0">
              <a:buNone/>
            </a:pPr>
            <a:r>
              <a:rPr lang="en-IN" sz="1500" dirty="0" err="1"/>
              <a:t>superOb.showij</a:t>
            </a:r>
            <a:r>
              <a:rPr lang="en-IN" sz="1500" dirty="0"/>
              <a:t>();</a:t>
            </a:r>
          </a:p>
          <a:p>
            <a:pPr marL="0" indent="0">
              <a:buNone/>
            </a:pPr>
            <a:r>
              <a:rPr lang="en-IN" sz="1500" dirty="0" err="1"/>
              <a:t>System.out.println</a:t>
            </a:r>
            <a:r>
              <a:rPr lang="en-IN" sz="1500" dirty="0"/>
              <a:t>();</a:t>
            </a:r>
          </a:p>
          <a:p>
            <a:pPr marL="0" indent="0" algn="l">
              <a:buNone/>
            </a:pPr>
            <a:endParaRPr lang="en-IN" sz="1500" dirty="0"/>
          </a:p>
        </p:txBody>
      </p:sp>
      <p:sp>
        <p:nvSpPr>
          <p:cNvPr id="6" name="Content Placeholder 5">
            <a:extLst>
              <a:ext uri="{FF2B5EF4-FFF2-40B4-BE49-F238E27FC236}">
                <a16:creationId xmlns:a16="http://schemas.microsoft.com/office/drawing/2014/main" id="{FCF85665-F3D4-44CD-BF6E-09F0F050256B}"/>
              </a:ext>
            </a:extLst>
          </p:cNvPr>
          <p:cNvSpPr>
            <a:spLocks noGrp="1"/>
          </p:cNvSpPr>
          <p:nvPr>
            <p:ph sz="half" idx="2"/>
          </p:nvPr>
        </p:nvSpPr>
        <p:spPr>
          <a:xfrm>
            <a:off x="6172199" y="172278"/>
            <a:ext cx="5887277" cy="6506818"/>
          </a:xfrm>
        </p:spPr>
        <p:txBody>
          <a:bodyPr>
            <a:normAutofit/>
          </a:bodyPr>
          <a:lstStyle/>
          <a:p>
            <a:pPr marL="0" indent="0">
              <a:buNone/>
            </a:pPr>
            <a:r>
              <a:rPr lang="en-IN" sz="1500" dirty="0" err="1"/>
              <a:t>subOb.i</a:t>
            </a:r>
            <a:r>
              <a:rPr lang="en-IN" sz="1500" dirty="0"/>
              <a:t> = 7;</a:t>
            </a:r>
          </a:p>
          <a:p>
            <a:pPr marL="0" indent="0">
              <a:buNone/>
            </a:pPr>
            <a:r>
              <a:rPr lang="en-IN" sz="1500" dirty="0" err="1"/>
              <a:t>subOb.j</a:t>
            </a:r>
            <a:r>
              <a:rPr lang="en-IN" sz="1500" dirty="0"/>
              <a:t> = 8;</a:t>
            </a:r>
          </a:p>
          <a:p>
            <a:pPr marL="0" indent="0">
              <a:buNone/>
            </a:pPr>
            <a:r>
              <a:rPr lang="en-IN" sz="1500" dirty="0" err="1"/>
              <a:t>subOb.k</a:t>
            </a:r>
            <a:r>
              <a:rPr lang="en-IN" sz="1500" dirty="0"/>
              <a:t> = 9;</a:t>
            </a:r>
          </a:p>
          <a:p>
            <a:pPr marL="0" indent="0">
              <a:buNone/>
            </a:pPr>
            <a:r>
              <a:rPr lang="en-IN" sz="1500" dirty="0" err="1"/>
              <a:t>System.out.println</a:t>
            </a:r>
            <a:r>
              <a:rPr lang="en-IN" sz="1500" dirty="0"/>
              <a:t>("Contents of </a:t>
            </a:r>
            <a:r>
              <a:rPr lang="en-IN" sz="1500" dirty="0" err="1"/>
              <a:t>subOb</a:t>
            </a:r>
            <a:r>
              <a:rPr lang="en-IN" sz="1500" dirty="0"/>
              <a:t>: ");</a:t>
            </a:r>
          </a:p>
          <a:p>
            <a:pPr marL="0" indent="0">
              <a:buNone/>
            </a:pPr>
            <a:r>
              <a:rPr lang="en-IN" sz="1500" dirty="0" err="1"/>
              <a:t>subOb.showij</a:t>
            </a:r>
            <a:r>
              <a:rPr lang="en-IN" sz="1500" dirty="0"/>
              <a:t>();</a:t>
            </a:r>
          </a:p>
          <a:p>
            <a:pPr marL="0" indent="0">
              <a:buNone/>
            </a:pPr>
            <a:r>
              <a:rPr lang="en-IN" sz="1500" dirty="0" err="1"/>
              <a:t>subOb.showk</a:t>
            </a:r>
            <a:r>
              <a:rPr lang="en-IN" sz="1500" dirty="0"/>
              <a:t>();</a:t>
            </a:r>
          </a:p>
          <a:p>
            <a:pPr marL="0" indent="0">
              <a:buNone/>
            </a:pPr>
            <a:r>
              <a:rPr lang="en-IN" sz="1500" dirty="0" err="1"/>
              <a:t>System.out.println</a:t>
            </a:r>
            <a:r>
              <a:rPr lang="en-IN" sz="1500" dirty="0"/>
              <a:t>();</a:t>
            </a:r>
          </a:p>
          <a:p>
            <a:pPr marL="0" indent="0">
              <a:buNone/>
            </a:pPr>
            <a:r>
              <a:rPr lang="en-IN" sz="1500" dirty="0" err="1"/>
              <a:t>System.out.println</a:t>
            </a:r>
            <a:r>
              <a:rPr lang="en-IN" sz="1500" dirty="0"/>
              <a:t>("Sum of </a:t>
            </a:r>
            <a:r>
              <a:rPr lang="en-IN" sz="1500" dirty="0" err="1"/>
              <a:t>i</a:t>
            </a:r>
            <a:r>
              <a:rPr lang="en-IN" sz="1500" dirty="0"/>
              <a:t>, j and k in </a:t>
            </a:r>
            <a:r>
              <a:rPr lang="en-IN" sz="1500" dirty="0" err="1"/>
              <a:t>subOb</a:t>
            </a:r>
            <a:r>
              <a:rPr lang="en-IN" sz="1500" dirty="0"/>
              <a:t>:");</a:t>
            </a:r>
          </a:p>
          <a:p>
            <a:pPr marL="0" indent="0">
              <a:buNone/>
            </a:pPr>
            <a:r>
              <a:rPr lang="en-IN" sz="1500" dirty="0" err="1"/>
              <a:t>subOb.sum</a:t>
            </a:r>
            <a:r>
              <a:rPr lang="en-IN" sz="1500" dirty="0"/>
              <a:t>();}}</a:t>
            </a:r>
          </a:p>
          <a:p>
            <a:pPr marL="0" indent="0">
              <a:buNone/>
            </a:pPr>
            <a:r>
              <a:rPr lang="en-IN" sz="1500" b="1" dirty="0"/>
              <a:t>Contents of </a:t>
            </a:r>
            <a:r>
              <a:rPr lang="en-IN" sz="1500" b="1" dirty="0" err="1"/>
              <a:t>superOb</a:t>
            </a:r>
            <a:r>
              <a:rPr lang="en-IN" sz="1500" b="1" dirty="0"/>
              <a:t>:</a:t>
            </a:r>
          </a:p>
          <a:p>
            <a:pPr marL="0" indent="0">
              <a:buNone/>
            </a:pPr>
            <a:r>
              <a:rPr lang="en-IN" sz="1500" b="1" dirty="0" err="1"/>
              <a:t>i</a:t>
            </a:r>
            <a:r>
              <a:rPr lang="en-IN" sz="1500" b="1" dirty="0"/>
              <a:t> and j: 10 20</a:t>
            </a:r>
          </a:p>
          <a:p>
            <a:pPr marL="0" indent="0">
              <a:buNone/>
            </a:pPr>
            <a:r>
              <a:rPr lang="en-IN" sz="1500" b="1" dirty="0"/>
              <a:t>Contents of </a:t>
            </a:r>
            <a:r>
              <a:rPr lang="en-IN" sz="1500" b="1" dirty="0" err="1"/>
              <a:t>subOb</a:t>
            </a:r>
            <a:r>
              <a:rPr lang="en-IN" sz="1500" b="1" dirty="0"/>
              <a:t>:</a:t>
            </a:r>
          </a:p>
          <a:p>
            <a:pPr marL="0" indent="0">
              <a:buNone/>
            </a:pPr>
            <a:r>
              <a:rPr lang="en-IN" sz="1500" b="1" dirty="0" err="1"/>
              <a:t>i</a:t>
            </a:r>
            <a:r>
              <a:rPr lang="en-IN" sz="1500" b="1" dirty="0"/>
              <a:t> and j: 7 8</a:t>
            </a:r>
          </a:p>
          <a:p>
            <a:pPr marL="0" indent="0">
              <a:buNone/>
            </a:pPr>
            <a:r>
              <a:rPr lang="en-IN" sz="1500" b="1" dirty="0"/>
              <a:t>k: 9</a:t>
            </a:r>
          </a:p>
          <a:p>
            <a:pPr marL="0" indent="0">
              <a:buNone/>
            </a:pPr>
            <a:r>
              <a:rPr lang="en-IN" sz="1500" b="1" dirty="0"/>
              <a:t>Sum of </a:t>
            </a:r>
            <a:r>
              <a:rPr lang="en-IN" sz="1500" b="1" dirty="0" err="1"/>
              <a:t>i</a:t>
            </a:r>
            <a:r>
              <a:rPr lang="en-IN" sz="1500" b="1" dirty="0"/>
              <a:t>, j and k in </a:t>
            </a:r>
            <a:r>
              <a:rPr lang="en-IN" sz="1500" b="1" dirty="0" err="1"/>
              <a:t>subOb</a:t>
            </a:r>
            <a:r>
              <a:rPr lang="en-IN" sz="1500" b="1" dirty="0"/>
              <a:t>:</a:t>
            </a:r>
          </a:p>
          <a:p>
            <a:pPr marL="0" indent="0">
              <a:buNone/>
            </a:pPr>
            <a:r>
              <a:rPr lang="en-IN" sz="1500" b="1" dirty="0" err="1"/>
              <a:t>i+j+k</a:t>
            </a:r>
            <a:r>
              <a:rPr lang="en-IN" sz="1500" b="1" dirty="0"/>
              <a:t>: 24</a:t>
            </a:r>
          </a:p>
        </p:txBody>
      </p:sp>
    </p:spTree>
    <p:extLst>
      <p:ext uri="{BB962C8B-B14F-4D97-AF65-F5344CB8AC3E}">
        <p14:creationId xmlns:p14="http://schemas.microsoft.com/office/powerpoint/2010/main" val="1586553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29256C8-5491-4AC4-8AF3-A0514E1A1347}"/>
              </a:ext>
            </a:extLst>
          </p:cNvPr>
          <p:cNvSpPr>
            <a:spLocks noGrp="1"/>
          </p:cNvSpPr>
          <p:nvPr>
            <p:ph idx="1"/>
          </p:nvPr>
        </p:nvSpPr>
        <p:spPr>
          <a:xfrm>
            <a:off x="278295" y="371060"/>
            <a:ext cx="11502887" cy="6308035"/>
          </a:xfrm>
        </p:spPr>
        <p:txBody>
          <a:bodyPr>
            <a:normAutofit/>
          </a:bodyPr>
          <a:lstStyle/>
          <a:p>
            <a:r>
              <a:rPr lang="en-US" sz="2000" dirty="0"/>
              <a:t>The methods </a:t>
            </a:r>
            <a:r>
              <a:rPr lang="en-US" sz="2000" dirty="0" err="1"/>
              <a:t>getClass</a:t>
            </a:r>
            <a:r>
              <a:rPr lang="en-US" sz="2000" dirty="0"/>
              <a:t>( ), notify( ), </a:t>
            </a:r>
            <a:r>
              <a:rPr lang="en-US" sz="2000" dirty="0" err="1"/>
              <a:t>notifyAll</a:t>
            </a:r>
            <a:r>
              <a:rPr lang="en-US" sz="2000" dirty="0"/>
              <a:t>( ), and wait( ) are declared as final. You may override the others. </a:t>
            </a:r>
          </a:p>
          <a:p>
            <a:r>
              <a:rPr lang="en-US" sz="2000" dirty="0"/>
              <a:t>These methods are described elsewhere in this book. However, notice two methods now: equals( ) and </a:t>
            </a:r>
            <a:r>
              <a:rPr lang="en-US" sz="2000" dirty="0" err="1"/>
              <a:t>toString</a:t>
            </a:r>
            <a:r>
              <a:rPr lang="en-US" sz="2000" dirty="0"/>
              <a:t>( ). The equals( ) method compares the contents of two objects. </a:t>
            </a:r>
          </a:p>
          <a:p>
            <a:r>
              <a:rPr lang="en-US" sz="2000" dirty="0"/>
              <a:t>It returns true if the objects are equivalent, and false otherwise.</a:t>
            </a:r>
            <a:r>
              <a:rPr lang="en-US" sz="2000" b="0" i="0" u="none" strike="noStrike" baseline="0" dirty="0">
                <a:solidFill>
                  <a:srgbClr val="000000"/>
                </a:solidFill>
                <a:latin typeface="Palatino-Roman"/>
              </a:rPr>
              <a:t> The precise definition of equality can vary, depending on the type of objects being </a:t>
            </a:r>
            <a:r>
              <a:rPr lang="en-US" sz="2000" b="0" i="0" u="none" strike="noStrike" baseline="0" dirty="0">
                <a:solidFill>
                  <a:srgbClr val="231F20"/>
                </a:solidFill>
                <a:latin typeface="Palatino-Roman"/>
              </a:rPr>
              <a:t>c</a:t>
            </a:r>
            <a:r>
              <a:rPr lang="en-US" sz="2000" b="0" i="0" u="none" strike="noStrike" baseline="0" dirty="0">
                <a:solidFill>
                  <a:srgbClr val="000000"/>
                </a:solidFill>
                <a:latin typeface="Palatino-Roman"/>
              </a:rPr>
              <a:t>ompared. </a:t>
            </a:r>
          </a:p>
          <a:p>
            <a:r>
              <a:rPr lang="en-US" sz="2000" b="0" i="0" u="none" strike="noStrike" baseline="0" dirty="0">
                <a:solidFill>
                  <a:srgbClr val="000000"/>
                </a:solidFill>
                <a:latin typeface="Palatino-Roman"/>
              </a:rPr>
              <a:t>The </a:t>
            </a:r>
            <a:r>
              <a:rPr lang="en-US" sz="2000" b="1" i="0" u="none" strike="noStrike" baseline="0" dirty="0" err="1">
                <a:solidFill>
                  <a:srgbClr val="000000"/>
                </a:solidFill>
                <a:latin typeface="Palatino-Bold"/>
              </a:rPr>
              <a:t>toString</a:t>
            </a:r>
            <a:r>
              <a:rPr lang="en-US" sz="2000" b="1" i="0" u="none" strike="noStrike" baseline="0" dirty="0">
                <a:solidFill>
                  <a:srgbClr val="000000"/>
                </a:solidFill>
                <a:latin typeface="Palatino-Bold"/>
              </a:rPr>
              <a:t>( ) </a:t>
            </a:r>
            <a:r>
              <a:rPr lang="en-US" sz="2000" b="0" i="0" u="none" strike="noStrike" baseline="0" dirty="0">
                <a:solidFill>
                  <a:srgbClr val="000000"/>
                </a:solidFill>
                <a:latin typeface="Palatino-Roman"/>
              </a:rPr>
              <a:t>method returns a string that contains a description of the object on which it is called. </a:t>
            </a:r>
          </a:p>
          <a:p>
            <a:r>
              <a:rPr lang="en-US" sz="2000" b="0" i="0" u="none" strike="noStrike" baseline="0" dirty="0">
                <a:solidFill>
                  <a:srgbClr val="000000"/>
                </a:solidFill>
                <a:latin typeface="Palatino-Roman"/>
              </a:rPr>
              <a:t>Also, this method is automatically called when an object is output using </a:t>
            </a:r>
            <a:r>
              <a:rPr lang="en-US" sz="2000" b="1" i="0" u="none" strike="noStrike" baseline="0" dirty="0" err="1">
                <a:solidFill>
                  <a:srgbClr val="000000"/>
                </a:solidFill>
                <a:latin typeface="Palatino-Bold"/>
              </a:rPr>
              <a:t>println</a:t>
            </a:r>
            <a:r>
              <a:rPr lang="en-US" sz="2000" b="1" i="0" u="none" strike="noStrike" baseline="0" dirty="0">
                <a:solidFill>
                  <a:srgbClr val="000000"/>
                </a:solidFill>
                <a:latin typeface="Palatino-Bold"/>
              </a:rPr>
              <a:t>( )</a:t>
            </a:r>
            <a:r>
              <a:rPr lang="en-US" sz="2000" b="0" i="0" u="none" strike="noStrike" baseline="0" dirty="0">
                <a:solidFill>
                  <a:srgbClr val="000000"/>
                </a:solidFill>
                <a:latin typeface="Palatino-Roman"/>
              </a:rPr>
              <a:t>. Many classes override this method. </a:t>
            </a:r>
          </a:p>
          <a:p>
            <a:r>
              <a:rPr lang="en-US" sz="2000" b="0" i="0" u="none" strike="noStrike" baseline="0" dirty="0">
                <a:solidFill>
                  <a:srgbClr val="000000"/>
                </a:solidFill>
                <a:latin typeface="Palatino-Roman"/>
              </a:rPr>
              <a:t>Doing so allows them to tailor a description specifically for the types of objects that they create.</a:t>
            </a:r>
            <a:endParaRPr lang="en-IN" sz="2000" dirty="0"/>
          </a:p>
        </p:txBody>
      </p:sp>
    </p:spTree>
    <p:extLst>
      <p:ext uri="{BB962C8B-B14F-4D97-AF65-F5344CB8AC3E}">
        <p14:creationId xmlns:p14="http://schemas.microsoft.com/office/powerpoint/2010/main" val="2336922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3CE4-6C7B-4395-9BC6-2DBE3FAF7E4B}"/>
              </a:ext>
            </a:extLst>
          </p:cNvPr>
          <p:cNvSpPr>
            <a:spLocks noGrp="1"/>
          </p:cNvSpPr>
          <p:nvPr>
            <p:ph type="title"/>
          </p:nvPr>
        </p:nvSpPr>
        <p:spPr/>
        <p:txBody>
          <a:bodyPr/>
          <a:lstStyle/>
          <a:p>
            <a:r>
              <a:rPr lang="en-IN" dirty="0"/>
              <a:t>Interfaces</a:t>
            </a:r>
          </a:p>
        </p:txBody>
      </p:sp>
      <p:sp>
        <p:nvSpPr>
          <p:cNvPr id="4" name="Content Placeholder 3">
            <a:extLst>
              <a:ext uri="{FF2B5EF4-FFF2-40B4-BE49-F238E27FC236}">
                <a16:creationId xmlns:a16="http://schemas.microsoft.com/office/drawing/2014/main" id="{64267414-E9DC-4E84-8596-45069EA0EC9A}"/>
              </a:ext>
            </a:extLst>
          </p:cNvPr>
          <p:cNvSpPr>
            <a:spLocks noGrp="1"/>
          </p:cNvSpPr>
          <p:nvPr>
            <p:ph sz="half" idx="1"/>
          </p:nvPr>
        </p:nvSpPr>
        <p:spPr>
          <a:xfrm>
            <a:off x="265043" y="1825625"/>
            <a:ext cx="5754757" cy="4800462"/>
          </a:xfrm>
        </p:spPr>
        <p:txBody>
          <a:bodyPr>
            <a:normAutofit fontScale="92500"/>
          </a:bodyPr>
          <a:lstStyle/>
          <a:p>
            <a:pPr algn="l"/>
            <a:r>
              <a:rPr lang="en-US" sz="1800" b="0" i="0" u="none" strike="noStrike" baseline="0" dirty="0">
                <a:latin typeface="Palatino-Roman"/>
              </a:rPr>
              <a:t>Using the keyword </a:t>
            </a:r>
            <a:r>
              <a:rPr lang="en-US" sz="1800" b="1" i="0" u="none" strike="noStrike" baseline="0" dirty="0">
                <a:latin typeface="Palatino-Bold"/>
              </a:rPr>
              <a:t>interface</a:t>
            </a:r>
            <a:r>
              <a:rPr lang="en-US" sz="1800" b="0" i="0" u="none" strike="noStrike" baseline="0" dirty="0">
                <a:latin typeface="Palatino-Roman"/>
              </a:rPr>
              <a:t>, you can fully abstract a </a:t>
            </a:r>
            <a:r>
              <a:rPr lang="en-US" sz="1800" b="0" i="0" u="none" strike="noStrike" baseline="0" dirty="0" err="1">
                <a:latin typeface="Palatino-Roman"/>
              </a:rPr>
              <a:t>class’</a:t>
            </a:r>
            <a:r>
              <a:rPr lang="en-US" sz="1800" b="0" i="0" u="none" strike="noStrike" baseline="0" dirty="0">
                <a:latin typeface="Palatino-Roman"/>
              </a:rPr>
              <a:t> interface from its implementation.</a:t>
            </a:r>
          </a:p>
          <a:p>
            <a:pPr algn="l"/>
            <a:r>
              <a:rPr lang="en-US" sz="1800" b="0" i="0" u="none" strike="noStrike" baseline="0" dirty="0">
                <a:latin typeface="Palatino-Roman"/>
              </a:rPr>
              <a:t>That is, using </a:t>
            </a:r>
            <a:r>
              <a:rPr lang="en-US" sz="1800" b="1" i="0" u="none" strike="noStrike" baseline="0" dirty="0">
                <a:latin typeface="Palatino-Bold"/>
              </a:rPr>
              <a:t>interface</a:t>
            </a:r>
            <a:r>
              <a:rPr lang="en-US" sz="1800" b="0" i="0" u="none" strike="noStrike" baseline="0" dirty="0">
                <a:latin typeface="Palatino-Roman"/>
              </a:rPr>
              <a:t>, you can specify what a class must do, but not how it does it. </a:t>
            </a:r>
          </a:p>
          <a:p>
            <a:pPr algn="l"/>
            <a:r>
              <a:rPr lang="en-US" sz="1800" b="0" i="0" u="none" strike="noStrike" baseline="0" dirty="0">
                <a:latin typeface="Palatino-Roman"/>
              </a:rPr>
              <a:t>Interfaces</a:t>
            </a:r>
            <a:r>
              <a:rPr lang="en-US" sz="1800" dirty="0">
                <a:latin typeface="Palatino-Roman"/>
              </a:rPr>
              <a:t> </a:t>
            </a:r>
            <a:r>
              <a:rPr lang="en-US" sz="1800" b="0" i="0" u="none" strike="noStrike" baseline="0" dirty="0">
                <a:latin typeface="Palatino-Roman"/>
              </a:rPr>
              <a:t>are syntactically similar to classes, but they lack instance variables, and their methods are declared without any body. In practice, this means that you can define interfaces that don’t</a:t>
            </a:r>
          </a:p>
          <a:p>
            <a:pPr algn="l"/>
            <a:r>
              <a:rPr lang="en-US" sz="1800" b="0" i="0" u="none" strike="noStrike" baseline="0" dirty="0">
                <a:latin typeface="Palatino-Roman"/>
              </a:rPr>
              <a:t>make assumptions about how they are implemented. Once it is defined, any number of</a:t>
            </a:r>
          </a:p>
          <a:p>
            <a:pPr algn="l"/>
            <a:r>
              <a:rPr lang="en-US" sz="1800" b="0" i="0" u="none" strike="noStrike" baseline="0" dirty="0">
                <a:latin typeface="Palatino-Roman"/>
              </a:rPr>
              <a:t>classes can implement an </a:t>
            </a:r>
            <a:r>
              <a:rPr lang="en-US" sz="1800" b="1" i="0" u="none" strike="noStrike" baseline="0" dirty="0">
                <a:latin typeface="Palatino-Bold"/>
              </a:rPr>
              <a:t>interface</a:t>
            </a:r>
            <a:r>
              <a:rPr lang="en-US" sz="1800" b="0" i="0" u="none" strike="noStrike" baseline="0" dirty="0">
                <a:latin typeface="Palatino-Roman"/>
              </a:rPr>
              <a:t>. Also, one class can implement any number of interfaces.</a:t>
            </a:r>
            <a:endParaRPr lang="en-IN" dirty="0"/>
          </a:p>
        </p:txBody>
      </p:sp>
      <p:sp>
        <p:nvSpPr>
          <p:cNvPr id="5" name="Content Placeholder 4">
            <a:extLst>
              <a:ext uri="{FF2B5EF4-FFF2-40B4-BE49-F238E27FC236}">
                <a16:creationId xmlns:a16="http://schemas.microsoft.com/office/drawing/2014/main" id="{79CD8256-5072-445A-A3AD-C7B41D230ABA}"/>
              </a:ext>
            </a:extLst>
          </p:cNvPr>
          <p:cNvSpPr>
            <a:spLocks noGrp="1"/>
          </p:cNvSpPr>
          <p:nvPr>
            <p:ph sz="half" idx="2"/>
          </p:nvPr>
        </p:nvSpPr>
        <p:spPr/>
        <p:txBody>
          <a:bodyPr>
            <a:normAutofit fontScale="92500"/>
          </a:bodyPr>
          <a:lstStyle/>
          <a:p>
            <a:pPr algn="l"/>
            <a:r>
              <a:rPr lang="en-US" sz="1800" b="0" i="0" u="none" strike="noStrike" baseline="0" dirty="0">
                <a:latin typeface="Palatino-Roman"/>
              </a:rPr>
              <a:t>To implement an interface, a class must create the complete set of methods defined by</a:t>
            </a:r>
          </a:p>
          <a:p>
            <a:pPr algn="l"/>
            <a:r>
              <a:rPr lang="en-US" sz="1800" b="0" i="0" u="none" strike="noStrike" baseline="0" dirty="0">
                <a:latin typeface="Palatino-Roman"/>
              </a:rPr>
              <a:t>the interface. However, each class is free to determine the details of its own implementation.</a:t>
            </a:r>
          </a:p>
          <a:p>
            <a:pPr algn="l"/>
            <a:r>
              <a:rPr lang="en-US" sz="1800" b="0" i="0" u="none" strike="noStrike" baseline="0" dirty="0">
                <a:latin typeface="Palatino-Roman"/>
              </a:rPr>
              <a:t>By providing the </a:t>
            </a:r>
            <a:r>
              <a:rPr lang="en-US" sz="1800" b="1" i="0" u="none" strike="noStrike" baseline="0" dirty="0">
                <a:latin typeface="Palatino-Bold"/>
              </a:rPr>
              <a:t>interface </a:t>
            </a:r>
            <a:r>
              <a:rPr lang="en-US" sz="1800" b="0" i="0" u="none" strike="noStrike" baseline="0" dirty="0">
                <a:latin typeface="Palatino-Roman"/>
              </a:rPr>
              <a:t>keyword, Java allows you to fully utilize the “one interface,</a:t>
            </a:r>
          </a:p>
          <a:p>
            <a:pPr algn="l"/>
            <a:r>
              <a:rPr lang="en-US" sz="1800" b="0" i="0" u="none" strike="noStrike" baseline="0" dirty="0">
                <a:latin typeface="Palatino-Roman"/>
              </a:rPr>
              <a:t>multiple methods” aspect of polymorphism. Interfaces are designed to support dynamic method resolution at run time. Normally,</a:t>
            </a:r>
          </a:p>
          <a:p>
            <a:pPr algn="l"/>
            <a:r>
              <a:rPr lang="en-US" sz="1800" b="0" i="0" u="none" strike="noStrike" baseline="0" dirty="0">
                <a:latin typeface="Palatino-Roman"/>
              </a:rPr>
              <a:t>in order for a method to be called from one class to another, both classes need to be present</a:t>
            </a:r>
          </a:p>
          <a:p>
            <a:pPr algn="l"/>
            <a:r>
              <a:rPr lang="en-US" sz="1800" b="0" i="0" u="none" strike="noStrike" baseline="0" dirty="0">
                <a:latin typeface="Palatino-Roman"/>
              </a:rPr>
              <a:t>at compile time so the Java compiler can check to ensure that the method signatures are</a:t>
            </a:r>
          </a:p>
          <a:p>
            <a:pPr algn="l"/>
            <a:r>
              <a:rPr lang="en-IN" sz="1800" b="0" i="0" u="none" strike="noStrike" baseline="0" dirty="0">
                <a:latin typeface="Palatino-Roman"/>
              </a:rPr>
              <a:t>compatible.</a:t>
            </a:r>
            <a:endParaRPr lang="en-IN" dirty="0"/>
          </a:p>
        </p:txBody>
      </p:sp>
    </p:spTree>
    <p:extLst>
      <p:ext uri="{BB962C8B-B14F-4D97-AF65-F5344CB8AC3E}">
        <p14:creationId xmlns:p14="http://schemas.microsoft.com/office/powerpoint/2010/main" val="3949493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447B933-003A-4282-A319-0FB3ADDAD77A}"/>
              </a:ext>
            </a:extLst>
          </p:cNvPr>
          <p:cNvSpPr>
            <a:spLocks noGrp="1"/>
          </p:cNvSpPr>
          <p:nvPr>
            <p:ph sz="half" idx="1"/>
          </p:nvPr>
        </p:nvSpPr>
        <p:spPr>
          <a:xfrm>
            <a:off x="304800" y="185530"/>
            <a:ext cx="5715000" cy="5991433"/>
          </a:xfrm>
        </p:spPr>
        <p:txBody>
          <a:bodyPr/>
          <a:lstStyle/>
          <a:p>
            <a:pPr algn="l"/>
            <a:r>
              <a:rPr lang="en-US" sz="1800" b="0" i="0" u="none" strike="noStrike" baseline="0" dirty="0">
                <a:latin typeface="Palatino-Roman"/>
              </a:rPr>
              <a:t>This requirement by itself makes for a static and </a:t>
            </a:r>
            <a:r>
              <a:rPr lang="en-US" sz="1800" b="0" i="0" u="none" strike="noStrike" baseline="0" dirty="0" err="1">
                <a:latin typeface="Palatino-Roman"/>
              </a:rPr>
              <a:t>nonextensible</a:t>
            </a:r>
            <a:r>
              <a:rPr lang="en-US" sz="1800" b="0" i="0" u="none" strike="noStrike" baseline="0" dirty="0">
                <a:latin typeface="Palatino-Roman"/>
              </a:rPr>
              <a:t> classing</a:t>
            </a:r>
          </a:p>
          <a:p>
            <a:pPr algn="l"/>
            <a:r>
              <a:rPr lang="en-US" sz="1800" b="0" i="0" u="none" strike="noStrike" baseline="0" dirty="0">
                <a:latin typeface="Palatino-Roman"/>
              </a:rPr>
              <a:t>environment. Inevitably in a system like this, functionality gets pushed up higher and higher</a:t>
            </a:r>
          </a:p>
          <a:p>
            <a:pPr algn="l"/>
            <a:r>
              <a:rPr lang="en-US" sz="1800" b="0" i="0" u="none" strike="noStrike" baseline="0" dirty="0">
                <a:latin typeface="Palatino-Roman"/>
              </a:rPr>
              <a:t>in the class hierarchy so that the mechanisms will be available to more and more subclasses.</a:t>
            </a:r>
          </a:p>
          <a:p>
            <a:pPr algn="l"/>
            <a:r>
              <a:rPr lang="en-US" sz="1800" b="0" i="0" u="none" strike="noStrike" baseline="0" dirty="0">
                <a:latin typeface="Palatino-Roman"/>
              </a:rPr>
              <a:t>Interfaces are designed to avoid this problem. They disconnect the definition of a method or</a:t>
            </a:r>
          </a:p>
          <a:p>
            <a:pPr algn="l"/>
            <a:r>
              <a:rPr lang="en-US" sz="1800" b="0" i="0" u="none" strike="noStrike" baseline="0" dirty="0">
                <a:latin typeface="Palatino-Roman"/>
              </a:rPr>
              <a:t>set of methods from the inheritance hierarchy. Since interfaces are in a different hierarchy from</a:t>
            </a:r>
          </a:p>
          <a:p>
            <a:pPr algn="l"/>
            <a:r>
              <a:rPr lang="en-US" sz="1800" b="0" i="0" u="none" strike="noStrike" baseline="0" dirty="0">
                <a:latin typeface="Palatino-Roman"/>
              </a:rPr>
              <a:t>classes, it is possible for classes that are unrelated in terms of the class hierarchy to implement</a:t>
            </a:r>
          </a:p>
          <a:p>
            <a:pPr algn="l"/>
            <a:r>
              <a:rPr lang="en-US" sz="1800" b="0" i="0" u="none" strike="noStrike" baseline="0" dirty="0">
                <a:latin typeface="Palatino-Roman"/>
              </a:rPr>
              <a:t>the same interface. This is where the real power of interfaces is realized.</a:t>
            </a:r>
            <a:endParaRPr lang="en-IN" dirty="0"/>
          </a:p>
        </p:txBody>
      </p:sp>
      <p:sp>
        <p:nvSpPr>
          <p:cNvPr id="6" name="Content Placeholder 5">
            <a:extLst>
              <a:ext uri="{FF2B5EF4-FFF2-40B4-BE49-F238E27FC236}">
                <a16:creationId xmlns:a16="http://schemas.microsoft.com/office/drawing/2014/main" id="{A82612FC-67E7-4243-B054-1884579BD273}"/>
              </a:ext>
            </a:extLst>
          </p:cNvPr>
          <p:cNvSpPr>
            <a:spLocks noGrp="1"/>
          </p:cNvSpPr>
          <p:nvPr>
            <p:ph sz="half" idx="2"/>
          </p:nvPr>
        </p:nvSpPr>
        <p:spPr>
          <a:xfrm>
            <a:off x="6172200" y="185530"/>
            <a:ext cx="5181600" cy="5991433"/>
          </a:xfrm>
        </p:spPr>
        <p:txBody>
          <a:bodyPr/>
          <a:lstStyle/>
          <a:p>
            <a:r>
              <a:rPr lang="en-IN" dirty="0"/>
              <a:t>Defining an Interface:</a:t>
            </a:r>
          </a:p>
          <a:p>
            <a:pPr marL="0" indent="0" algn="l">
              <a:buNone/>
            </a:pPr>
            <a:r>
              <a:rPr lang="en-US" sz="1800" b="0" i="0" u="none" strike="noStrike" baseline="0" dirty="0">
                <a:latin typeface="Palatino-Roman"/>
              </a:rPr>
              <a:t>An interface is defined much like a class. This is the general form of an interface:</a:t>
            </a:r>
          </a:p>
          <a:p>
            <a:pPr marL="0" indent="0" algn="l">
              <a:buNone/>
            </a:pPr>
            <a:r>
              <a:rPr lang="en-IN" sz="1800" b="0" i="1" u="none" strike="noStrike" baseline="0" dirty="0">
                <a:latin typeface="Palatino-Italic"/>
              </a:rPr>
              <a:t>access </a:t>
            </a:r>
            <a:r>
              <a:rPr lang="en-IN" sz="1800" b="0" i="0" u="none" strike="noStrike" baseline="0" dirty="0">
                <a:latin typeface="Palatino-Roman"/>
              </a:rPr>
              <a:t>interface </a:t>
            </a:r>
            <a:r>
              <a:rPr lang="en-IN" sz="1800" b="0" i="1" u="none" strike="noStrike" baseline="0" dirty="0">
                <a:latin typeface="Palatino-Italic"/>
              </a:rPr>
              <a:t>name </a:t>
            </a:r>
            <a:r>
              <a:rPr lang="en-IN" sz="1800" b="0" i="0" u="none" strike="noStrike" baseline="0" dirty="0">
                <a:latin typeface="Palatino-Roman"/>
              </a:rPr>
              <a:t>{</a:t>
            </a:r>
          </a:p>
          <a:p>
            <a:pPr marL="457200" lvl="1" indent="0">
              <a:buNone/>
            </a:pPr>
            <a:r>
              <a:rPr lang="en-IN" sz="1400" b="0" i="1" u="none" strike="noStrike" baseline="0" dirty="0">
                <a:latin typeface="Palatino-Italic"/>
              </a:rPr>
              <a:t>return-type method-name1</a:t>
            </a:r>
            <a:r>
              <a:rPr lang="en-IN" sz="1400" b="0" i="0" u="none" strike="noStrike" baseline="0" dirty="0">
                <a:latin typeface="Palatino-Roman"/>
              </a:rPr>
              <a:t>(</a:t>
            </a:r>
            <a:r>
              <a:rPr lang="en-IN" sz="1400" b="0" i="1" u="none" strike="noStrike" baseline="0" dirty="0">
                <a:latin typeface="Palatino-Italic"/>
              </a:rPr>
              <a:t>parameter-list</a:t>
            </a:r>
            <a:r>
              <a:rPr lang="en-IN" sz="1400" b="0" i="0" u="none" strike="noStrike" baseline="0" dirty="0">
                <a:latin typeface="Palatino-Roman"/>
              </a:rPr>
              <a:t>)</a:t>
            </a:r>
            <a:r>
              <a:rPr lang="en-IN" sz="1400" b="0" i="1" u="none" strike="noStrike" baseline="0" dirty="0">
                <a:latin typeface="Palatino-Italic"/>
              </a:rPr>
              <a:t>;</a:t>
            </a:r>
          </a:p>
          <a:p>
            <a:pPr marL="457200" lvl="1" indent="0">
              <a:buNone/>
            </a:pPr>
            <a:r>
              <a:rPr lang="en-IN" sz="1400" b="0" i="1" u="none" strike="noStrike" baseline="0" dirty="0">
                <a:latin typeface="Palatino-Italic"/>
              </a:rPr>
              <a:t>return-type method-name2</a:t>
            </a:r>
            <a:r>
              <a:rPr lang="en-IN" sz="1400" b="0" i="0" u="none" strike="noStrike" baseline="0" dirty="0">
                <a:latin typeface="Palatino-Roman"/>
              </a:rPr>
              <a:t>(</a:t>
            </a:r>
            <a:r>
              <a:rPr lang="en-IN" sz="1400" b="0" i="1" u="none" strike="noStrike" baseline="0" dirty="0">
                <a:latin typeface="Palatino-Italic"/>
              </a:rPr>
              <a:t>parameter-list</a:t>
            </a:r>
            <a:r>
              <a:rPr lang="en-IN" sz="1400" b="0" i="0" u="none" strike="noStrike" baseline="0" dirty="0">
                <a:latin typeface="Palatino-Roman"/>
              </a:rPr>
              <a:t>)</a:t>
            </a:r>
            <a:r>
              <a:rPr lang="en-IN" sz="1400" b="0" i="1" u="none" strike="noStrike" baseline="0" dirty="0">
                <a:latin typeface="Palatino-Italic"/>
              </a:rPr>
              <a:t>;</a:t>
            </a:r>
          </a:p>
          <a:p>
            <a:pPr marL="457200" lvl="1" indent="0">
              <a:buNone/>
            </a:pPr>
            <a:r>
              <a:rPr lang="en-IN" sz="1400" b="0" i="1" u="none" strike="noStrike" baseline="0" dirty="0">
                <a:latin typeface="Palatino-Italic"/>
              </a:rPr>
              <a:t>type final-varname1 = value;</a:t>
            </a:r>
          </a:p>
          <a:p>
            <a:pPr marL="457200" lvl="1" indent="0">
              <a:buNone/>
            </a:pPr>
            <a:r>
              <a:rPr lang="en-IN" sz="1400" b="0" i="1" u="none" strike="noStrike" baseline="0" dirty="0">
                <a:latin typeface="Palatino-Italic"/>
              </a:rPr>
              <a:t>type final-varname2 = value;</a:t>
            </a:r>
          </a:p>
          <a:p>
            <a:pPr marL="457200" lvl="1" indent="0">
              <a:buNone/>
            </a:pPr>
            <a:r>
              <a:rPr lang="en-IN" sz="1400" b="0" i="1" u="none" strike="noStrike" baseline="0" dirty="0">
                <a:latin typeface="Palatino-Italic"/>
              </a:rPr>
              <a:t>// ...</a:t>
            </a:r>
          </a:p>
          <a:p>
            <a:pPr marL="457200" lvl="1" indent="0">
              <a:buNone/>
            </a:pPr>
            <a:r>
              <a:rPr lang="en-IN" sz="1400" b="0" i="1" u="none" strike="noStrike" baseline="0" dirty="0">
                <a:latin typeface="Palatino-Italic"/>
              </a:rPr>
              <a:t>return-type method-</a:t>
            </a:r>
            <a:r>
              <a:rPr lang="en-IN" sz="1400" b="0" i="1" u="none" strike="noStrike" baseline="0" dirty="0" err="1">
                <a:latin typeface="Palatino-Italic"/>
              </a:rPr>
              <a:t>nameN</a:t>
            </a:r>
            <a:r>
              <a:rPr lang="en-IN" sz="1400" b="0" i="0" u="none" strike="noStrike" baseline="0" dirty="0">
                <a:latin typeface="Palatino-Roman"/>
              </a:rPr>
              <a:t>(</a:t>
            </a:r>
            <a:r>
              <a:rPr lang="en-IN" sz="1400" b="0" i="1" u="none" strike="noStrike" baseline="0" dirty="0">
                <a:latin typeface="Palatino-Italic"/>
              </a:rPr>
              <a:t>parameter-list</a:t>
            </a:r>
            <a:r>
              <a:rPr lang="en-IN" sz="1400" b="0" i="0" u="none" strike="noStrike" baseline="0" dirty="0">
                <a:latin typeface="Palatino-Roman"/>
              </a:rPr>
              <a:t>)</a:t>
            </a:r>
            <a:r>
              <a:rPr lang="en-IN" sz="1400" b="0" i="1" u="none" strike="noStrike" baseline="0" dirty="0">
                <a:latin typeface="Palatino-Italic"/>
              </a:rPr>
              <a:t>;</a:t>
            </a:r>
          </a:p>
          <a:p>
            <a:pPr marL="457200" lvl="1" indent="0">
              <a:buNone/>
            </a:pPr>
            <a:r>
              <a:rPr lang="en-IN" sz="1400" b="0" i="1" u="none" strike="noStrike" baseline="0" dirty="0">
                <a:latin typeface="Palatino-Italic"/>
              </a:rPr>
              <a:t>type final-</a:t>
            </a:r>
            <a:r>
              <a:rPr lang="en-IN" sz="1400" b="0" i="1" u="none" strike="noStrike" baseline="0" dirty="0" err="1">
                <a:latin typeface="Palatino-Italic"/>
              </a:rPr>
              <a:t>varnameN</a:t>
            </a:r>
            <a:r>
              <a:rPr lang="en-IN" sz="1400" b="0" i="1" u="none" strike="noStrike" baseline="0" dirty="0">
                <a:latin typeface="Palatino-Italic"/>
              </a:rPr>
              <a:t> = value;</a:t>
            </a:r>
          </a:p>
          <a:p>
            <a:pPr marL="0" indent="0" algn="l">
              <a:buNone/>
            </a:pPr>
            <a:r>
              <a:rPr lang="en-IN" sz="1800" b="0" i="0" u="none" strike="noStrike" baseline="0" dirty="0">
                <a:latin typeface="Palatino-Roman"/>
              </a:rPr>
              <a:t>}</a:t>
            </a:r>
            <a:endParaRPr lang="en-IN" dirty="0"/>
          </a:p>
        </p:txBody>
      </p:sp>
    </p:spTree>
    <p:extLst>
      <p:ext uri="{BB962C8B-B14F-4D97-AF65-F5344CB8AC3E}">
        <p14:creationId xmlns:p14="http://schemas.microsoft.com/office/powerpoint/2010/main" val="16393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A5E4A-41ED-4B57-B673-21F3330B5293}"/>
              </a:ext>
            </a:extLst>
          </p:cNvPr>
          <p:cNvSpPr>
            <a:spLocks noGrp="1"/>
          </p:cNvSpPr>
          <p:nvPr>
            <p:ph sz="half" idx="1"/>
          </p:nvPr>
        </p:nvSpPr>
        <p:spPr>
          <a:xfrm>
            <a:off x="132522" y="185530"/>
            <a:ext cx="5887278" cy="6480313"/>
          </a:xfrm>
        </p:spPr>
        <p:txBody>
          <a:bodyPr/>
          <a:lstStyle/>
          <a:p>
            <a:pPr algn="l"/>
            <a:r>
              <a:rPr lang="en-US" sz="1800" b="0" i="0" u="none" strike="noStrike" baseline="0" dirty="0">
                <a:latin typeface="Palatino-Roman"/>
              </a:rPr>
              <a:t>When no access specifier is included, then default access results, and the interface is only</a:t>
            </a:r>
          </a:p>
          <a:p>
            <a:pPr algn="l"/>
            <a:r>
              <a:rPr lang="en-US" sz="1800" b="0" i="0" u="none" strike="noStrike" baseline="0" dirty="0">
                <a:latin typeface="Palatino-Roman"/>
              </a:rPr>
              <a:t>available to other members of the package in which it is declared. When it is declared as</a:t>
            </a:r>
          </a:p>
          <a:p>
            <a:pPr algn="l"/>
            <a:r>
              <a:rPr lang="en-US" sz="1800" b="1" i="0" u="none" strike="noStrike" baseline="0" dirty="0">
                <a:latin typeface="Palatino-Bold"/>
              </a:rPr>
              <a:t>public</a:t>
            </a:r>
            <a:r>
              <a:rPr lang="en-US" sz="1800" b="0" i="0" u="none" strike="noStrike" baseline="0" dirty="0">
                <a:latin typeface="Palatino-Roman"/>
              </a:rPr>
              <a:t>, the interface can be used by any other code. In this case, the interface must be the</a:t>
            </a:r>
          </a:p>
          <a:p>
            <a:pPr algn="l"/>
            <a:r>
              <a:rPr lang="en-US" sz="1800" b="0" i="0" u="none" strike="noStrike" baseline="0" dirty="0">
                <a:latin typeface="Palatino-Roman"/>
              </a:rPr>
              <a:t>only public interface declared in the file, and the file must have the same name as the interface.</a:t>
            </a:r>
          </a:p>
          <a:p>
            <a:pPr algn="l"/>
            <a:r>
              <a:rPr lang="en-US" sz="1800" b="0" i="1" u="none" strike="noStrike" baseline="0" dirty="0">
                <a:latin typeface="Palatino-Italic"/>
              </a:rPr>
              <a:t>name </a:t>
            </a:r>
            <a:r>
              <a:rPr lang="en-US" sz="1800" b="0" i="0" u="none" strike="noStrike" baseline="0" dirty="0">
                <a:latin typeface="Palatino-Roman"/>
              </a:rPr>
              <a:t>is the name of the interface, and can be any valid identifier. Notice that the methods that</a:t>
            </a:r>
          </a:p>
          <a:p>
            <a:pPr algn="l"/>
            <a:r>
              <a:rPr lang="en-US" sz="1800" b="0" i="0" u="none" strike="noStrike" baseline="0" dirty="0">
                <a:latin typeface="Palatino-Roman"/>
              </a:rPr>
              <a:t>are declared have no bodies. They end with a semicolon after the parameter list. They are,</a:t>
            </a:r>
          </a:p>
          <a:p>
            <a:pPr algn="l"/>
            <a:r>
              <a:rPr lang="en-US" sz="1800" b="0" i="0" u="none" strike="noStrike" baseline="0" dirty="0">
                <a:latin typeface="Palatino-Roman"/>
              </a:rPr>
              <a:t>essentially, abstract methods; there can be no default implementation of any method specified</a:t>
            </a:r>
            <a:endParaRPr lang="en-IN" dirty="0"/>
          </a:p>
        </p:txBody>
      </p:sp>
      <p:sp>
        <p:nvSpPr>
          <p:cNvPr id="4" name="Content Placeholder 3">
            <a:extLst>
              <a:ext uri="{FF2B5EF4-FFF2-40B4-BE49-F238E27FC236}">
                <a16:creationId xmlns:a16="http://schemas.microsoft.com/office/drawing/2014/main" id="{BE67F3FB-2F19-426C-881F-0E111145429E}"/>
              </a:ext>
            </a:extLst>
          </p:cNvPr>
          <p:cNvSpPr>
            <a:spLocks noGrp="1"/>
          </p:cNvSpPr>
          <p:nvPr>
            <p:ph sz="half" idx="2"/>
          </p:nvPr>
        </p:nvSpPr>
        <p:spPr>
          <a:xfrm>
            <a:off x="6172199" y="185530"/>
            <a:ext cx="5648739" cy="6480313"/>
          </a:xfrm>
        </p:spPr>
        <p:txBody>
          <a:bodyPr/>
          <a:lstStyle/>
          <a:p>
            <a:pPr algn="l"/>
            <a:r>
              <a:rPr lang="en-US" sz="1800" b="0" i="0" u="none" strike="noStrike" baseline="0" dirty="0">
                <a:latin typeface="Palatino-Roman"/>
              </a:rPr>
              <a:t>within an interface. Each class that includes an interface must implement all of the methods.</a:t>
            </a:r>
          </a:p>
          <a:p>
            <a:pPr algn="l"/>
            <a:r>
              <a:rPr lang="en-US" sz="1800" b="0" i="0" u="none" strike="noStrike" baseline="0" dirty="0">
                <a:latin typeface="Palatino-Roman"/>
              </a:rPr>
              <a:t>Variables can be declared inside of interface declarations. They are implicitly </a:t>
            </a:r>
            <a:r>
              <a:rPr lang="en-US" sz="1800" b="1" i="0" u="none" strike="noStrike" baseline="0" dirty="0">
                <a:latin typeface="Palatino-Bold"/>
              </a:rPr>
              <a:t>final </a:t>
            </a:r>
            <a:r>
              <a:rPr lang="en-US" sz="1800" b="0" i="0" u="none" strike="noStrike" baseline="0" dirty="0">
                <a:latin typeface="Palatino-Roman"/>
              </a:rPr>
              <a:t>and</a:t>
            </a:r>
          </a:p>
          <a:p>
            <a:pPr algn="l"/>
            <a:r>
              <a:rPr lang="en-US" sz="1800" b="1" i="0" u="none" strike="noStrike" baseline="0" dirty="0">
                <a:latin typeface="Palatino-Bold"/>
              </a:rPr>
              <a:t>static</a:t>
            </a:r>
            <a:r>
              <a:rPr lang="en-US" sz="1800" b="0" i="0" u="none" strike="noStrike" baseline="0" dirty="0">
                <a:latin typeface="Palatino-Roman"/>
              </a:rPr>
              <a:t>, meaning they cannot be changed by the implementing class. They must also be</a:t>
            </a:r>
          </a:p>
          <a:p>
            <a:pPr algn="l"/>
            <a:r>
              <a:rPr lang="en-US" sz="1800" b="0" i="0" u="none" strike="noStrike" baseline="0" dirty="0">
                <a:latin typeface="Palatino-Roman"/>
              </a:rPr>
              <a:t>initialized. All methods and variables are implicitly </a:t>
            </a:r>
            <a:r>
              <a:rPr lang="en-US" sz="1800" b="1" i="0" u="none" strike="noStrike" baseline="0" dirty="0">
                <a:latin typeface="Palatino-Bold"/>
              </a:rPr>
              <a:t>public</a:t>
            </a:r>
            <a:r>
              <a:rPr lang="en-US" sz="1800" b="0" i="0" u="none" strike="noStrike" baseline="0" dirty="0">
                <a:latin typeface="Palatino-Roman"/>
              </a:rPr>
              <a:t>.</a:t>
            </a:r>
          </a:p>
          <a:p>
            <a:pPr algn="l"/>
            <a:r>
              <a:rPr lang="en-US" sz="1800" b="0" i="0" u="none" strike="noStrike" baseline="0" dirty="0">
                <a:latin typeface="Palatino-Roman"/>
              </a:rPr>
              <a:t>Here is an example of an interface definition. It declares a simple interface that contains</a:t>
            </a:r>
          </a:p>
          <a:p>
            <a:pPr algn="l"/>
            <a:r>
              <a:rPr lang="en-US" sz="1800" b="0" i="0" u="none" strike="noStrike" baseline="0" dirty="0">
                <a:latin typeface="Palatino-Roman"/>
              </a:rPr>
              <a:t>one method called </a:t>
            </a:r>
            <a:r>
              <a:rPr lang="en-US" sz="1800" b="1" i="0" u="none" strike="noStrike" baseline="0" dirty="0">
                <a:latin typeface="Palatino-Bold"/>
              </a:rPr>
              <a:t>callback( ) </a:t>
            </a:r>
            <a:r>
              <a:rPr lang="en-US" sz="1800" b="0" i="0" u="none" strike="noStrike" baseline="0" dirty="0">
                <a:latin typeface="Palatino-Roman"/>
              </a:rPr>
              <a:t>that takes a single integer parameter</a:t>
            </a:r>
          </a:p>
          <a:p>
            <a:pPr marL="0" indent="0" algn="l">
              <a:buNone/>
            </a:pPr>
            <a:r>
              <a:rPr lang="en-IN" sz="1800" b="0" i="0" u="none" strike="noStrike" baseline="0" dirty="0">
                <a:latin typeface="Courier"/>
              </a:rPr>
              <a:t>interface </a:t>
            </a:r>
            <a:r>
              <a:rPr lang="en-IN" sz="1800" b="0" i="0" u="none" strike="noStrike" baseline="0" dirty="0" err="1">
                <a:latin typeface="Courier"/>
              </a:rPr>
              <a:t>Callback</a:t>
            </a:r>
            <a:r>
              <a:rPr lang="en-IN" sz="1800" b="0" i="0" u="none" strike="noStrike" baseline="0" dirty="0">
                <a:latin typeface="Courier"/>
              </a:rPr>
              <a:t> {</a:t>
            </a:r>
          </a:p>
          <a:p>
            <a:pPr marL="0" indent="0" algn="l">
              <a:buNone/>
            </a:pPr>
            <a:r>
              <a:rPr lang="en-IN" sz="1800" b="0" i="0" u="none" strike="noStrike" baseline="0" dirty="0">
                <a:latin typeface="Courier"/>
              </a:rPr>
              <a:t>void </a:t>
            </a:r>
            <a:r>
              <a:rPr lang="en-IN" sz="1800" b="0" i="0" u="none" strike="noStrike" baseline="0" dirty="0" err="1">
                <a:latin typeface="Courier"/>
              </a:rPr>
              <a:t>callback</a:t>
            </a:r>
            <a:r>
              <a:rPr lang="en-IN" sz="1800" b="0" i="0" u="none" strike="noStrike" baseline="0" dirty="0">
                <a:latin typeface="Courier"/>
              </a:rPr>
              <a:t>(int param);</a:t>
            </a:r>
          </a:p>
          <a:p>
            <a:pPr marL="0" indent="0" algn="l">
              <a:buNone/>
            </a:pPr>
            <a:r>
              <a:rPr lang="en-IN" sz="1800" b="0" i="0" u="none" strike="noStrike" baseline="0" dirty="0">
                <a:latin typeface="Courier"/>
              </a:rPr>
              <a:t>}</a:t>
            </a:r>
            <a:endParaRPr lang="en-IN" dirty="0"/>
          </a:p>
        </p:txBody>
      </p:sp>
    </p:spTree>
    <p:extLst>
      <p:ext uri="{BB962C8B-B14F-4D97-AF65-F5344CB8AC3E}">
        <p14:creationId xmlns:p14="http://schemas.microsoft.com/office/powerpoint/2010/main" val="3628256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A4AD-4A1B-4A3A-B5A3-7BF44207BC2E}"/>
              </a:ext>
            </a:extLst>
          </p:cNvPr>
          <p:cNvSpPr>
            <a:spLocks noGrp="1"/>
          </p:cNvSpPr>
          <p:nvPr>
            <p:ph type="title"/>
          </p:nvPr>
        </p:nvSpPr>
        <p:spPr>
          <a:xfrm>
            <a:off x="0" y="0"/>
            <a:ext cx="10515600" cy="734805"/>
          </a:xfrm>
        </p:spPr>
        <p:txBody>
          <a:bodyPr/>
          <a:lstStyle/>
          <a:p>
            <a:r>
              <a:rPr lang="en-IN" dirty="0"/>
              <a:t>Implementing Interfaces</a:t>
            </a:r>
          </a:p>
        </p:txBody>
      </p:sp>
      <p:sp>
        <p:nvSpPr>
          <p:cNvPr id="3" name="Content Placeholder 2">
            <a:extLst>
              <a:ext uri="{FF2B5EF4-FFF2-40B4-BE49-F238E27FC236}">
                <a16:creationId xmlns:a16="http://schemas.microsoft.com/office/drawing/2014/main" id="{2379BF20-7AB4-4DDA-BB50-3C3A1DBD302D}"/>
              </a:ext>
            </a:extLst>
          </p:cNvPr>
          <p:cNvSpPr>
            <a:spLocks noGrp="1"/>
          </p:cNvSpPr>
          <p:nvPr>
            <p:ph sz="half" idx="1"/>
          </p:nvPr>
        </p:nvSpPr>
        <p:spPr>
          <a:xfrm>
            <a:off x="92765" y="734804"/>
            <a:ext cx="5927035" cy="6004685"/>
          </a:xfrm>
        </p:spPr>
        <p:txBody>
          <a:bodyPr/>
          <a:lstStyle/>
          <a:p>
            <a:pPr algn="l"/>
            <a:r>
              <a:rPr lang="en-US" sz="1800" b="0" i="0" u="none" strike="noStrike" baseline="0" dirty="0">
                <a:latin typeface="Palatino-Roman"/>
              </a:rPr>
              <a:t>Once an </a:t>
            </a:r>
            <a:r>
              <a:rPr lang="en-US" sz="1800" b="1" i="0" u="none" strike="noStrike" baseline="0" dirty="0">
                <a:latin typeface="Palatino-Bold"/>
              </a:rPr>
              <a:t>interface </a:t>
            </a:r>
            <a:r>
              <a:rPr lang="en-US" sz="1800" b="0" i="0" u="none" strike="noStrike" baseline="0" dirty="0">
                <a:latin typeface="Palatino-Roman"/>
              </a:rPr>
              <a:t>has been defined, one or more classes can implement that interface. To</a:t>
            </a:r>
          </a:p>
          <a:p>
            <a:pPr algn="l"/>
            <a:r>
              <a:rPr lang="en-US" sz="1800" b="0" i="0" u="none" strike="noStrike" baseline="0" dirty="0">
                <a:latin typeface="Palatino-Roman"/>
              </a:rPr>
              <a:t>implement an interface, include the </a:t>
            </a:r>
            <a:r>
              <a:rPr lang="en-US" sz="1800" b="1" i="0" u="none" strike="noStrike" baseline="0" dirty="0">
                <a:latin typeface="Palatino-Bold"/>
              </a:rPr>
              <a:t>implements </a:t>
            </a:r>
            <a:r>
              <a:rPr lang="en-US" sz="1800" b="0" i="0" u="none" strike="noStrike" baseline="0" dirty="0">
                <a:latin typeface="Palatino-Roman"/>
              </a:rPr>
              <a:t>clause in a class definition, and then create</a:t>
            </a:r>
          </a:p>
          <a:p>
            <a:pPr algn="l"/>
            <a:r>
              <a:rPr lang="en-US" sz="1800" b="0" i="0" u="none" strike="noStrike" baseline="0" dirty="0">
                <a:latin typeface="Palatino-Roman"/>
              </a:rPr>
              <a:t>the methods defined by the interface. The general form of a class that includes the </a:t>
            </a:r>
            <a:r>
              <a:rPr lang="en-US" sz="1800" b="1" i="0" u="none" strike="noStrike" baseline="0" dirty="0">
                <a:latin typeface="Palatino-Bold"/>
              </a:rPr>
              <a:t>implements</a:t>
            </a:r>
          </a:p>
          <a:p>
            <a:pPr algn="l"/>
            <a:r>
              <a:rPr lang="en-IN" sz="1800" b="0" i="0" u="none" strike="noStrike" baseline="0" dirty="0">
                <a:latin typeface="Palatino-Roman"/>
              </a:rPr>
              <a:t>clause looks like this:</a:t>
            </a:r>
          </a:p>
          <a:p>
            <a:pPr algn="l"/>
            <a:r>
              <a:rPr lang="en-IN" sz="1800" b="0" i="0" u="none" strike="noStrike" baseline="0" dirty="0">
                <a:latin typeface="Palatino-Roman"/>
              </a:rPr>
              <a:t>class </a:t>
            </a:r>
            <a:r>
              <a:rPr lang="en-IN" sz="1800" b="0" i="1" u="none" strike="noStrike" baseline="0" dirty="0" err="1">
                <a:latin typeface="Palatino-Italic"/>
              </a:rPr>
              <a:t>classname</a:t>
            </a:r>
            <a:r>
              <a:rPr lang="en-IN" sz="1800" b="0" i="1" u="none" strike="noStrike" baseline="0" dirty="0">
                <a:latin typeface="Palatino-Italic"/>
              </a:rPr>
              <a:t> </a:t>
            </a:r>
            <a:r>
              <a:rPr lang="en-IN" sz="1800" b="0" i="0" u="none" strike="noStrike" baseline="0" dirty="0">
                <a:latin typeface="Palatino-Roman"/>
              </a:rPr>
              <a:t>[extends </a:t>
            </a:r>
            <a:r>
              <a:rPr lang="en-IN" sz="1800" b="0" i="1" u="none" strike="noStrike" baseline="0" dirty="0">
                <a:latin typeface="Palatino-Italic"/>
              </a:rPr>
              <a:t>superclass</a:t>
            </a:r>
            <a:r>
              <a:rPr lang="en-IN" sz="1800" b="0" i="0" u="none" strike="noStrike" baseline="0" dirty="0">
                <a:latin typeface="Palatino-Roman"/>
              </a:rPr>
              <a:t>] [implements </a:t>
            </a:r>
            <a:r>
              <a:rPr lang="en-IN" sz="1800" b="0" i="1" u="none" strike="noStrike" baseline="0" dirty="0">
                <a:latin typeface="Palatino-Italic"/>
              </a:rPr>
              <a:t>interface </a:t>
            </a:r>
            <a:r>
              <a:rPr lang="en-IN" sz="1800" b="0" i="0" u="none" strike="noStrike" baseline="0" dirty="0">
                <a:latin typeface="Palatino-Roman"/>
              </a:rPr>
              <a:t>[,</a:t>
            </a:r>
            <a:r>
              <a:rPr lang="en-IN" sz="1800" b="0" i="1" u="none" strike="noStrike" baseline="0" dirty="0">
                <a:latin typeface="Palatino-Italic"/>
              </a:rPr>
              <a:t>interface...</a:t>
            </a:r>
            <a:r>
              <a:rPr lang="en-IN" sz="1800" b="0" i="0" u="none" strike="noStrike" baseline="0" dirty="0">
                <a:latin typeface="Palatino-Roman"/>
              </a:rPr>
              <a:t>]] {</a:t>
            </a:r>
          </a:p>
          <a:p>
            <a:pPr algn="l"/>
            <a:r>
              <a:rPr lang="en-IN" sz="1800" b="0" i="0" u="none" strike="noStrike" baseline="0" dirty="0">
                <a:latin typeface="Palatino-Roman"/>
              </a:rPr>
              <a:t>// class-body</a:t>
            </a:r>
          </a:p>
          <a:p>
            <a:pPr algn="l"/>
            <a:r>
              <a:rPr lang="en-IN" sz="1800" b="0" i="0" u="none" strike="noStrike" baseline="0" dirty="0">
                <a:latin typeface="Palatino-Roman"/>
              </a:rPr>
              <a:t>}</a:t>
            </a:r>
            <a:endParaRPr lang="en-IN" dirty="0"/>
          </a:p>
        </p:txBody>
      </p:sp>
      <p:sp>
        <p:nvSpPr>
          <p:cNvPr id="4" name="Content Placeholder 3">
            <a:extLst>
              <a:ext uri="{FF2B5EF4-FFF2-40B4-BE49-F238E27FC236}">
                <a16:creationId xmlns:a16="http://schemas.microsoft.com/office/drawing/2014/main" id="{AE5AD663-3F17-4AF4-8A54-35C8D1581F93}"/>
              </a:ext>
            </a:extLst>
          </p:cNvPr>
          <p:cNvSpPr>
            <a:spLocks noGrp="1"/>
          </p:cNvSpPr>
          <p:nvPr>
            <p:ph sz="half" idx="2"/>
          </p:nvPr>
        </p:nvSpPr>
        <p:spPr>
          <a:xfrm>
            <a:off x="6172200" y="172278"/>
            <a:ext cx="5927034" cy="6567211"/>
          </a:xfrm>
        </p:spPr>
        <p:txBody>
          <a:bodyPr/>
          <a:lstStyle/>
          <a:p>
            <a:pPr algn="l"/>
            <a:r>
              <a:rPr lang="en-US" sz="1800" b="0" i="0" u="none" strike="noStrike" baseline="0" dirty="0">
                <a:latin typeface="Palatino-Roman"/>
              </a:rPr>
              <a:t>If a class implements more than one interface, the interfaces are separated with a comma. If</a:t>
            </a:r>
          </a:p>
          <a:p>
            <a:pPr algn="l"/>
            <a:r>
              <a:rPr lang="en-US" sz="1800" b="0" i="0" u="none" strike="noStrike" baseline="0" dirty="0">
                <a:latin typeface="Palatino-Roman"/>
              </a:rPr>
              <a:t>a class implements two interfaces that declare the same method, then the same method will</a:t>
            </a:r>
          </a:p>
          <a:p>
            <a:pPr algn="l"/>
            <a:r>
              <a:rPr lang="en-US" sz="1800" b="0" i="0" u="none" strike="noStrike" baseline="0" dirty="0">
                <a:latin typeface="Palatino-Roman"/>
              </a:rPr>
              <a:t>be used by clients of either interface. The methods that implement an interface must be</a:t>
            </a:r>
          </a:p>
          <a:p>
            <a:pPr algn="l"/>
            <a:r>
              <a:rPr lang="en-US" sz="1800" b="0" i="0" u="none" strike="noStrike" baseline="0" dirty="0">
                <a:latin typeface="Palatino-Roman"/>
              </a:rPr>
              <a:t>declared </a:t>
            </a:r>
            <a:r>
              <a:rPr lang="en-US" sz="1800" b="1" i="0" u="none" strike="noStrike" baseline="0" dirty="0">
                <a:latin typeface="Palatino-Bold"/>
              </a:rPr>
              <a:t>public</a:t>
            </a:r>
            <a:r>
              <a:rPr lang="en-US" sz="1800" b="0" i="0" u="none" strike="noStrike" baseline="0" dirty="0">
                <a:latin typeface="Palatino-Roman"/>
              </a:rPr>
              <a:t>. Also, the type signature of the implementing method must match exactly</a:t>
            </a:r>
          </a:p>
          <a:p>
            <a:pPr algn="l"/>
            <a:r>
              <a:rPr lang="en-US" sz="1800" b="0" i="0" u="none" strike="noStrike" baseline="0" dirty="0">
                <a:latin typeface="Palatino-Roman"/>
              </a:rPr>
              <a:t>the type signature specified in the </a:t>
            </a:r>
            <a:r>
              <a:rPr lang="en-US" sz="1800" b="1" i="0" u="none" strike="noStrike" baseline="0" dirty="0">
                <a:latin typeface="Palatino-Bold"/>
              </a:rPr>
              <a:t>interface </a:t>
            </a:r>
            <a:r>
              <a:rPr lang="en-US" sz="1800" b="0" i="0" u="none" strike="noStrike" baseline="0" dirty="0">
                <a:latin typeface="Palatino-Roman"/>
              </a:rPr>
              <a:t>definition.</a:t>
            </a:r>
          </a:p>
          <a:p>
            <a:pPr algn="l"/>
            <a:r>
              <a:rPr lang="en-US" sz="1800" b="0" i="0" u="none" strike="noStrike" baseline="0" dirty="0">
                <a:latin typeface="Palatino-Roman"/>
              </a:rPr>
              <a:t>Here is a small example class that implements the </a:t>
            </a:r>
            <a:r>
              <a:rPr lang="en-US" sz="1800" b="1" i="0" u="none" strike="noStrike" baseline="0" dirty="0">
                <a:latin typeface="Palatino-Bold"/>
              </a:rPr>
              <a:t>Callback </a:t>
            </a:r>
            <a:r>
              <a:rPr lang="en-US" sz="1800" b="0" i="0" u="none" strike="noStrike" baseline="0" dirty="0">
                <a:latin typeface="Palatino-Roman"/>
              </a:rPr>
              <a:t>interface shown earlier.</a:t>
            </a:r>
          </a:p>
          <a:p>
            <a:pPr algn="l"/>
            <a:r>
              <a:rPr lang="en-IN" sz="1800" b="0" i="0" u="none" strike="noStrike" baseline="0" dirty="0">
                <a:latin typeface="Courier"/>
              </a:rPr>
              <a:t>class Client implements </a:t>
            </a:r>
            <a:r>
              <a:rPr lang="en-IN" sz="1800" b="0" i="0" u="none" strike="noStrike" baseline="0" dirty="0" err="1">
                <a:latin typeface="Courier"/>
              </a:rPr>
              <a:t>Callback</a:t>
            </a:r>
            <a:r>
              <a:rPr lang="en-IN" sz="1800" b="0" i="0" u="none" strike="noStrike" baseline="0" dirty="0">
                <a:latin typeface="Courier"/>
              </a:rPr>
              <a:t> {</a:t>
            </a:r>
          </a:p>
          <a:p>
            <a:pPr algn="l"/>
            <a:r>
              <a:rPr lang="en-IN" sz="1800" b="0" i="0" u="none" strike="noStrike" baseline="0" dirty="0">
                <a:latin typeface="Courier"/>
              </a:rPr>
              <a:t>// Implement </a:t>
            </a:r>
            <a:r>
              <a:rPr lang="en-IN" sz="1800" b="0" i="0" u="none" strike="noStrike" baseline="0" dirty="0" err="1">
                <a:latin typeface="Courier"/>
              </a:rPr>
              <a:t>Callback's</a:t>
            </a:r>
            <a:r>
              <a:rPr lang="en-IN" sz="1800" b="0" i="0" u="none" strike="noStrike" baseline="0" dirty="0">
                <a:latin typeface="Courier"/>
              </a:rPr>
              <a:t> interface</a:t>
            </a:r>
          </a:p>
          <a:p>
            <a:pPr algn="l"/>
            <a:r>
              <a:rPr lang="en-US" sz="1800" b="0" i="0" u="none" strike="noStrike" baseline="0" dirty="0">
                <a:latin typeface="Courier"/>
              </a:rPr>
              <a:t>public void callback(int p) {</a:t>
            </a:r>
          </a:p>
          <a:p>
            <a:pPr algn="l"/>
            <a:r>
              <a:rPr lang="en-US" sz="1800" b="0" i="0" u="none" strike="noStrike" baseline="0" dirty="0" err="1">
                <a:latin typeface="Courier"/>
              </a:rPr>
              <a:t>System.out.println</a:t>
            </a:r>
            <a:r>
              <a:rPr lang="en-US" sz="1800" b="0" i="0" u="none" strike="noStrike" baseline="0" dirty="0">
                <a:latin typeface="Courier"/>
              </a:rPr>
              <a:t>("callback called with " + p);</a:t>
            </a:r>
          </a:p>
          <a:p>
            <a:pPr algn="l"/>
            <a:r>
              <a:rPr lang="en-IN" sz="1800" b="0" i="0" u="none" strike="noStrike" baseline="0" dirty="0">
                <a:latin typeface="Courier"/>
              </a:rPr>
              <a:t>}</a:t>
            </a:r>
          </a:p>
          <a:p>
            <a:pPr algn="l"/>
            <a:r>
              <a:rPr lang="en-IN" sz="1800" b="0" i="0" u="none" strike="noStrike" baseline="0" dirty="0">
                <a:latin typeface="Courier"/>
              </a:rPr>
              <a:t>}</a:t>
            </a:r>
          </a:p>
          <a:p>
            <a:pPr algn="l"/>
            <a:r>
              <a:rPr lang="en-US" sz="1800" b="0" i="0" u="none" strike="noStrike" baseline="0" dirty="0">
                <a:latin typeface="Palatino-Roman"/>
              </a:rPr>
              <a:t>Notice that </a:t>
            </a:r>
            <a:r>
              <a:rPr lang="en-US" sz="1800" b="1" i="0" u="none" strike="noStrike" baseline="0" dirty="0">
                <a:latin typeface="Palatino-Bold"/>
              </a:rPr>
              <a:t>callback( ) </a:t>
            </a:r>
            <a:r>
              <a:rPr lang="en-US" sz="1800" b="0" i="0" u="none" strike="noStrike" baseline="0" dirty="0">
                <a:latin typeface="Palatino-Roman"/>
              </a:rPr>
              <a:t>is declared using the </a:t>
            </a:r>
            <a:r>
              <a:rPr lang="en-US" sz="1800" b="1" i="0" u="none" strike="noStrike" baseline="0" dirty="0">
                <a:latin typeface="Palatino-Bold"/>
              </a:rPr>
              <a:t>public </a:t>
            </a:r>
            <a:r>
              <a:rPr lang="en-US" sz="1800" b="0" i="0" u="none" strike="noStrike" baseline="0" dirty="0">
                <a:latin typeface="Palatino-Roman"/>
              </a:rPr>
              <a:t>access specifier.</a:t>
            </a:r>
            <a:endParaRPr lang="en-IN" dirty="0"/>
          </a:p>
        </p:txBody>
      </p:sp>
    </p:spTree>
    <p:extLst>
      <p:ext uri="{BB962C8B-B14F-4D97-AF65-F5344CB8AC3E}">
        <p14:creationId xmlns:p14="http://schemas.microsoft.com/office/powerpoint/2010/main" val="1249074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1D1B7AD-A007-4683-9027-2AAC8BD60616}"/>
              </a:ext>
            </a:extLst>
          </p:cNvPr>
          <p:cNvSpPr>
            <a:spLocks noGrp="1"/>
          </p:cNvSpPr>
          <p:nvPr>
            <p:ph idx="1"/>
          </p:nvPr>
        </p:nvSpPr>
        <p:spPr>
          <a:xfrm>
            <a:off x="838200" y="344557"/>
            <a:ext cx="10515600" cy="5832406"/>
          </a:xfrm>
        </p:spPr>
        <p:txBody>
          <a:bodyPr>
            <a:normAutofit/>
          </a:bodyPr>
          <a:lstStyle/>
          <a:p>
            <a:pPr marL="0" indent="0" algn="l">
              <a:buNone/>
            </a:pPr>
            <a:r>
              <a:rPr lang="en-US" sz="1800" b="0" i="0" u="none" strike="noStrike" baseline="0" dirty="0">
                <a:latin typeface="Palatino-Roman"/>
              </a:rPr>
              <a:t>It is both permissible and common for classes that implement interfaces to define</a:t>
            </a:r>
          </a:p>
          <a:p>
            <a:pPr marL="0" indent="0" algn="l">
              <a:buNone/>
            </a:pPr>
            <a:r>
              <a:rPr lang="en-US" sz="1800" b="0" i="0" u="none" strike="noStrike" baseline="0" dirty="0">
                <a:latin typeface="Palatino-Roman"/>
              </a:rPr>
              <a:t>additional members of their own. For example, the following version of </a:t>
            </a:r>
            <a:r>
              <a:rPr lang="en-US" sz="1800" b="1" i="0" u="none" strike="noStrike" baseline="0" dirty="0">
                <a:latin typeface="Palatino-Bold"/>
              </a:rPr>
              <a:t>Client </a:t>
            </a:r>
            <a:r>
              <a:rPr lang="en-US" sz="1800" b="0" i="0" u="none" strike="noStrike" baseline="0" dirty="0">
                <a:latin typeface="Palatino-Roman"/>
              </a:rPr>
              <a:t>implements</a:t>
            </a:r>
          </a:p>
          <a:p>
            <a:pPr marL="0" indent="0" algn="l">
              <a:buNone/>
            </a:pPr>
            <a:r>
              <a:rPr lang="en-US" sz="1800" b="1" i="0" u="none" strike="noStrike" baseline="0" dirty="0">
                <a:latin typeface="Palatino-Bold"/>
              </a:rPr>
              <a:t>callback( ) </a:t>
            </a:r>
            <a:r>
              <a:rPr lang="en-US" sz="1800" b="0" i="0" u="none" strike="noStrike" baseline="0" dirty="0">
                <a:latin typeface="Palatino-Roman"/>
              </a:rPr>
              <a:t>and adds the method </a:t>
            </a:r>
            <a:r>
              <a:rPr lang="en-US" sz="1800" b="1" i="0" u="none" strike="noStrike" baseline="0" dirty="0" err="1">
                <a:latin typeface="Palatino-Bold"/>
              </a:rPr>
              <a:t>nonIfaceMeth</a:t>
            </a:r>
            <a:r>
              <a:rPr lang="en-US" sz="1800" b="1" i="0" u="none" strike="noStrike" baseline="0" dirty="0">
                <a:latin typeface="Palatino-Bold"/>
              </a:rPr>
              <a:t>( )</a:t>
            </a:r>
            <a:r>
              <a:rPr lang="en-US" sz="1800" b="0" i="0" u="none" strike="noStrike" baseline="0" dirty="0">
                <a:latin typeface="Palatino-Roman"/>
              </a:rPr>
              <a:t>:</a:t>
            </a:r>
          </a:p>
          <a:p>
            <a:pPr marL="0" indent="0" algn="l">
              <a:buNone/>
            </a:pPr>
            <a:r>
              <a:rPr lang="en-IN" sz="1800" b="0" i="0" u="none" strike="noStrike" baseline="0" dirty="0">
                <a:latin typeface="Courier"/>
              </a:rPr>
              <a:t>class Client implements </a:t>
            </a:r>
            <a:r>
              <a:rPr lang="en-IN" sz="1800" b="0" i="0" u="none" strike="noStrike" baseline="0" dirty="0" err="1">
                <a:latin typeface="Courier"/>
              </a:rPr>
              <a:t>Callback</a:t>
            </a:r>
            <a:r>
              <a:rPr lang="en-IN" sz="1800" b="0" i="0" u="none" strike="noStrike" baseline="0" dirty="0">
                <a:latin typeface="Courier"/>
              </a:rPr>
              <a:t> {</a:t>
            </a:r>
          </a:p>
          <a:p>
            <a:pPr marL="0" indent="0" algn="l">
              <a:buNone/>
            </a:pPr>
            <a:r>
              <a:rPr lang="en-IN" sz="1800" b="0" i="0" u="none" strike="noStrike" baseline="0" dirty="0">
                <a:latin typeface="Courier"/>
              </a:rPr>
              <a:t>// Implement </a:t>
            </a:r>
            <a:r>
              <a:rPr lang="en-IN" sz="1800" b="0" i="0" u="none" strike="noStrike" baseline="0" dirty="0" err="1">
                <a:latin typeface="Courier"/>
              </a:rPr>
              <a:t>Callback's</a:t>
            </a:r>
            <a:r>
              <a:rPr lang="en-IN" sz="1800" b="0" i="0" u="none" strike="noStrike" baseline="0" dirty="0">
                <a:latin typeface="Courier"/>
              </a:rPr>
              <a:t> interface</a:t>
            </a:r>
          </a:p>
          <a:p>
            <a:pPr marL="0" indent="0" algn="l">
              <a:buNone/>
            </a:pPr>
            <a:r>
              <a:rPr lang="en-US" sz="1800" b="0" i="0" u="none" strike="noStrike" baseline="0" dirty="0">
                <a:latin typeface="Courier"/>
              </a:rPr>
              <a:t>public void callback(int p) {</a:t>
            </a:r>
          </a:p>
          <a:p>
            <a:pPr marL="0" indent="0" algn="l">
              <a:buNone/>
            </a:pPr>
            <a:r>
              <a:rPr lang="en-US" sz="1800" b="0" i="0" u="none" strike="noStrike" baseline="0" dirty="0" err="1">
                <a:latin typeface="Courier"/>
              </a:rPr>
              <a:t>System.out.println</a:t>
            </a:r>
            <a:r>
              <a:rPr lang="en-US" sz="1800" b="0" i="0" u="none" strike="noStrike" baseline="0" dirty="0">
                <a:latin typeface="Courier"/>
              </a:rPr>
              <a:t>("callback called with " + p);</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void </a:t>
            </a:r>
            <a:r>
              <a:rPr lang="en-IN" sz="1800" b="0" i="0" u="none" strike="noStrike" baseline="0" dirty="0" err="1">
                <a:latin typeface="Courier"/>
              </a:rPr>
              <a:t>nonIfaceMeth</a:t>
            </a:r>
            <a:r>
              <a:rPr lang="en-IN" sz="1800" b="0" i="0" u="none" strike="noStrike" baseline="0" dirty="0">
                <a:latin typeface="Courier"/>
              </a:rPr>
              <a:t>() {</a:t>
            </a:r>
          </a:p>
          <a:p>
            <a:pPr marL="0" indent="0" algn="l">
              <a:buNone/>
            </a:pPr>
            <a:r>
              <a:rPr lang="en-IN" sz="1800" b="0" i="0" u="none" strike="noStrike" baseline="0" dirty="0" err="1">
                <a:latin typeface="Courier"/>
              </a:rPr>
              <a:t>System.out.println</a:t>
            </a:r>
            <a:r>
              <a:rPr lang="en-IN" sz="1800" b="0" i="0" u="none" strike="noStrike" baseline="0" dirty="0">
                <a:latin typeface="Courier"/>
              </a:rPr>
              <a:t>("Classes that implement interfaces " +</a:t>
            </a:r>
          </a:p>
          <a:p>
            <a:pPr marL="0" indent="0" algn="l">
              <a:buNone/>
            </a:pPr>
            <a:r>
              <a:rPr lang="en-US" sz="1800" b="0" i="0" u="none" strike="noStrike" baseline="0" dirty="0">
                <a:latin typeface="Courier"/>
              </a:rPr>
              <a:t>"may also define other members, too.");</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Tree>
    <p:extLst>
      <p:ext uri="{BB962C8B-B14F-4D97-AF65-F5344CB8AC3E}">
        <p14:creationId xmlns:p14="http://schemas.microsoft.com/office/powerpoint/2010/main" val="1666751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B3C4-F4FC-4D90-B86C-8614528869F2}"/>
              </a:ext>
            </a:extLst>
          </p:cNvPr>
          <p:cNvSpPr>
            <a:spLocks noGrp="1"/>
          </p:cNvSpPr>
          <p:nvPr>
            <p:ph type="title"/>
          </p:nvPr>
        </p:nvSpPr>
        <p:spPr/>
        <p:txBody>
          <a:bodyPr/>
          <a:lstStyle/>
          <a:p>
            <a:r>
              <a:rPr lang="en-US" dirty="0"/>
              <a:t>Accessing Implementations Through Interface References</a:t>
            </a:r>
            <a:endParaRPr lang="en-IN" dirty="0"/>
          </a:p>
        </p:txBody>
      </p:sp>
      <p:sp>
        <p:nvSpPr>
          <p:cNvPr id="6" name="Content Placeholder 5">
            <a:extLst>
              <a:ext uri="{FF2B5EF4-FFF2-40B4-BE49-F238E27FC236}">
                <a16:creationId xmlns:a16="http://schemas.microsoft.com/office/drawing/2014/main" id="{41C19C42-E10D-45AB-859B-48D689C02A24}"/>
              </a:ext>
            </a:extLst>
          </p:cNvPr>
          <p:cNvSpPr>
            <a:spLocks noGrp="1"/>
          </p:cNvSpPr>
          <p:nvPr>
            <p:ph idx="1"/>
          </p:nvPr>
        </p:nvSpPr>
        <p:spPr>
          <a:xfrm>
            <a:off x="838200" y="1825624"/>
            <a:ext cx="10515600" cy="4760705"/>
          </a:xfrm>
        </p:spPr>
        <p:txBody>
          <a:bodyPr>
            <a:normAutofit fontScale="92500" lnSpcReduction="10000"/>
          </a:bodyPr>
          <a:lstStyle/>
          <a:p>
            <a:r>
              <a:rPr lang="en-US" dirty="0"/>
              <a:t>You can declare variables as object references that use an interface rather than a class type. </a:t>
            </a:r>
          </a:p>
          <a:p>
            <a:r>
              <a:rPr lang="en-US" dirty="0"/>
              <a:t>Any instance of any class that implements the declared interface can be referred to by such a variable. </a:t>
            </a:r>
          </a:p>
          <a:p>
            <a:r>
              <a:rPr lang="en-US" dirty="0"/>
              <a:t>When you call a method through one of these references, the correct version will be called based on the actual instance of the interface being referred to. </a:t>
            </a:r>
          </a:p>
          <a:p>
            <a:r>
              <a:rPr lang="en-US" dirty="0"/>
              <a:t>This is one of the key features of interfaces. The method to be executed is looked up dynamically at run time, allowing classes to be created later than the code which calls methods on them. </a:t>
            </a:r>
          </a:p>
          <a:p>
            <a:r>
              <a:rPr lang="en-US" dirty="0"/>
              <a:t>The calling code can dispatch through an interface without having to know anything about the “callee.”</a:t>
            </a:r>
            <a:endParaRPr lang="en-IN" dirty="0"/>
          </a:p>
        </p:txBody>
      </p:sp>
    </p:spTree>
    <p:extLst>
      <p:ext uri="{BB962C8B-B14F-4D97-AF65-F5344CB8AC3E}">
        <p14:creationId xmlns:p14="http://schemas.microsoft.com/office/powerpoint/2010/main" val="1853106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CFCAC1A-808E-47B8-8759-8598B21B0B53}"/>
              </a:ext>
            </a:extLst>
          </p:cNvPr>
          <p:cNvSpPr>
            <a:spLocks noGrp="1"/>
          </p:cNvSpPr>
          <p:nvPr>
            <p:ph sz="half" idx="1"/>
          </p:nvPr>
        </p:nvSpPr>
        <p:spPr>
          <a:xfrm>
            <a:off x="172278" y="172278"/>
            <a:ext cx="5847522" cy="6004685"/>
          </a:xfrm>
        </p:spPr>
        <p:txBody>
          <a:bodyPr>
            <a:normAutofit lnSpcReduction="10000"/>
          </a:bodyPr>
          <a:lstStyle/>
          <a:p>
            <a:pPr marL="0" indent="0" algn="l">
              <a:buNone/>
            </a:pPr>
            <a:r>
              <a:rPr lang="en-US" sz="1800" b="0" i="0" u="none" strike="noStrike" baseline="0" dirty="0">
                <a:latin typeface="Palatino-Roman"/>
              </a:rPr>
              <a:t>The following example calls the </a:t>
            </a:r>
            <a:r>
              <a:rPr lang="en-US" sz="1800" b="1" i="0" u="none" strike="noStrike" baseline="0" dirty="0">
                <a:latin typeface="Palatino-Bold"/>
              </a:rPr>
              <a:t>callback( ) </a:t>
            </a:r>
            <a:r>
              <a:rPr lang="en-US" sz="1800" b="0" i="0" u="none" strike="noStrike" baseline="0" dirty="0">
                <a:latin typeface="Palatino-Roman"/>
              </a:rPr>
              <a:t>method via an interface reference variable:</a:t>
            </a:r>
          </a:p>
          <a:p>
            <a:pPr marL="0" indent="0" algn="l">
              <a:buNone/>
            </a:pPr>
            <a:r>
              <a:rPr lang="en-IN" sz="1800" b="0" i="0" u="none" strike="noStrike" baseline="0" dirty="0">
                <a:latin typeface="Courier"/>
              </a:rPr>
              <a:t>class </a:t>
            </a:r>
            <a:r>
              <a:rPr lang="en-IN" sz="1800" b="0" i="0" u="none" strike="noStrike" baseline="0" dirty="0" err="1">
                <a:latin typeface="Courier"/>
              </a:rPr>
              <a:t>TestIface</a:t>
            </a:r>
            <a:r>
              <a:rPr lang="en-IN" sz="1800" b="0" i="0" u="none" strike="noStrike" baseline="0" dirty="0">
                <a:latin typeface="Courier"/>
              </a:rPr>
              <a:t>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IN" sz="1800" b="0" i="0" u="none" strike="noStrike" baseline="0" dirty="0" err="1">
                <a:latin typeface="Courier"/>
              </a:rPr>
              <a:t>Callback</a:t>
            </a:r>
            <a:r>
              <a:rPr lang="en-IN" sz="1800" b="0" i="0" u="none" strike="noStrike" baseline="0" dirty="0">
                <a:latin typeface="Courier"/>
              </a:rPr>
              <a:t> c = new Client();</a:t>
            </a:r>
          </a:p>
          <a:p>
            <a:pPr marL="0" indent="0" algn="l">
              <a:buNone/>
            </a:pPr>
            <a:r>
              <a:rPr lang="en-IN" sz="1800" b="0" i="0" u="none" strike="noStrike" baseline="0" dirty="0" err="1">
                <a:latin typeface="Courier"/>
              </a:rPr>
              <a:t>c.callback</a:t>
            </a:r>
            <a:r>
              <a:rPr lang="en-IN" sz="1800" b="0" i="0" u="none" strike="noStrike" baseline="0" dirty="0">
                <a:latin typeface="Courier"/>
              </a:rPr>
              <a:t>(42);</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US" sz="1800" b="0" i="0" u="none" strike="noStrike" baseline="0" dirty="0">
                <a:latin typeface="Palatino-Roman"/>
              </a:rPr>
              <a:t>The output of this program is shown here:</a:t>
            </a:r>
          </a:p>
          <a:p>
            <a:pPr marL="0" indent="0" algn="l">
              <a:buNone/>
            </a:pPr>
            <a:r>
              <a:rPr lang="en-IN" sz="1800" b="0" i="0" u="none" strike="noStrike" baseline="0" dirty="0" err="1">
                <a:latin typeface="Courier"/>
              </a:rPr>
              <a:t>callback</a:t>
            </a:r>
            <a:r>
              <a:rPr lang="en-IN" sz="1800" b="0" i="0" u="none" strike="noStrike" baseline="0" dirty="0">
                <a:latin typeface="Courier"/>
              </a:rPr>
              <a:t> called with 42</a:t>
            </a:r>
            <a:r>
              <a:rPr lang="en-US" sz="1800" b="0" i="0" u="none" strike="noStrike" baseline="0" dirty="0">
                <a:latin typeface="Palatino-Roman"/>
              </a:rPr>
              <a:t>Notice that variable </a:t>
            </a:r>
            <a:r>
              <a:rPr lang="en-US" sz="1800" b="1" i="0" u="none" strike="noStrike" baseline="0" dirty="0">
                <a:latin typeface="Palatino-Bold"/>
              </a:rPr>
              <a:t>c </a:t>
            </a:r>
            <a:r>
              <a:rPr lang="en-US" sz="1800" b="0" i="0" u="none" strike="noStrike" baseline="0" dirty="0">
                <a:latin typeface="Palatino-Roman"/>
              </a:rPr>
              <a:t>is declared to be of the interface type </a:t>
            </a:r>
            <a:r>
              <a:rPr lang="en-US" sz="1800" b="1" i="0" u="none" strike="noStrike" baseline="0" dirty="0">
                <a:latin typeface="Palatino-Bold"/>
              </a:rPr>
              <a:t>Callback</a:t>
            </a:r>
            <a:r>
              <a:rPr lang="en-US" sz="1800" b="0" i="0" u="none" strike="noStrike" baseline="0" dirty="0">
                <a:latin typeface="Palatino-Roman"/>
              </a:rPr>
              <a:t>, yet it was assigned an instance of </a:t>
            </a:r>
            <a:r>
              <a:rPr lang="en-US" sz="1800" b="1" i="0" u="none" strike="noStrike" baseline="0" dirty="0">
                <a:latin typeface="Palatino-Bold"/>
              </a:rPr>
              <a:t>Client</a:t>
            </a:r>
            <a:r>
              <a:rPr lang="en-US" sz="1800" b="0" i="0" u="none" strike="noStrike" baseline="0" dirty="0">
                <a:latin typeface="Palatino-Roman"/>
              </a:rPr>
              <a:t>. Although </a:t>
            </a:r>
            <a:r>
              <a:rPr lang="en-US" sz="1800" b="1" i="0" u="none" strike="noStrike" baseline="0" dirty="0">
                <a:latin typeface="Palatino-Bold"/>
              </a:rPr>
              <a:t>c </a:t>
            </a:r>
            <a:r>
              <a:rPr lang="en-US" sz="1800" b="0" i="0" u="none" strike="noStrike" baseline="0" dirty="0">
                <a:latin typeface="Palatino-Roman"/>
              </a:rPr>
              <a:t>can be used to access the </a:t>
            </a:r>
            <a:r>
              <a:rPr lang="en-US" sz="1800" b="1" i="0" u="none" strike="noStrike" baseline="0" dirty="0">
                <a:latin typeface="Palatino-Bold"/>
              </a:rPr>
              <a:t>callback( ) </a:t>
            </a:r>
            <a:r>
              <a:rPr lang="en-US" sz="1800" b="0" i="0" u="none" strike="noStrike" baseline="0" dirty="0">
                <a:latin typeface="Palatino-Roman"/>
              </a:rPr>
              <a:t>method, it cannot access</a:t>
            </a:r>
          </a:p>
          <a:p>
            <a:pPr marL="0" indent="0" algn="l">
              <a:buNone/>
            </a:pPr>
            <a:r>
              <a:rPr lang="en-US" sz="1800" b="0" i="0" u="none" strike="noStrike" baseline="0" dirty="0">
                <a:latin typeface="Palatino-Roman"/>
              </a:rPr>
              <a:t>any other members of the </a:t>
            </a:r>
            <a:r>
              <a:rPr lang="en-US" sz="1800" b="1" i="0" u="none" strike="noStrike" baseline="0" dirty="0">
                <a:latin typeface="Palatino-Bold"/>
              </a:rPr>
              <a:t>Client </a:t>
            </a:r>
            <a:r>
              <a:rPr lang="en-US" sz="1800" b="0" i="0" u="none" strike="noStrike" baseline="0" dirty="0">
                <a:latin typeface="Palatino-Roman"/>
              </a:rPr>
              <a:t>class. An interface reference variable only has knowledge</a:t>
            </a:r>
          </a:p>
          <a:p>
            <a:pPr marL="0" indent="0" algn="l">
              <a:buNone/>
            </a:pPr>
            <a:r>
              <a:rPr lang="en-US" sz="1800" b="0" i="0" u="none" strike="noStrike" baseline="0" dirty="0">
                <a:latin typeface="Palatino-Roman"/>
              </a:rPr>
              <a:t>of the methods declared by its </a:t>
            </a:r>
            <a:r>
              <a:rPr lang="en-US" sz="1800" b="1" i="0" u="none" strike="noStrike" baseline="0" dirty="0">
                <a:latin typeface="Palatino-Bold"/>
              </a:rPr>
              <a:t>interface </a:t>
            </a:r>
            <a:r>
              <a:rPr lang="en-US" sz="1800" b="0" i="0" u="none" strike="noStrike" baseline="0" dirty="0">
                <a:latin typeface="Palatino-Roman"/>
              </a:rPr>
              <a:t>declaration. Thus, </a:t>
            </a:r>
            <a:r>
              <a:rPr lang="en-US" sz="1800" b="1" i="0" u="none" strike="noStrike" baseline="0" dirty="0">
                <a:latin typeface="Palatino-Bold"/>
              </a:rPr>
              <a:t>c </a:t>
            </a:r>
            <a:r>
              <a:rPr lang="en-US" sz="1800" b="0" i="0" u="none" strike="noStrike" baseline="0" dirty="0">
                <a:latin typeface="Palatino-Roman"/>
              </a:rPr>
              <a:t>could not be used to access</a:t>
            </a:r>
          </a:p>
          <a:p>
            <a:pPr marL="0" indent="0" algn="l">
              <a:buNone/>
            </a:pPr>
            <a:r>
              <a:rPr lang="en-US" sz="1800" b="1" i="0" u="none" strike="noStrike" baseline="0" dirty="0" err="1">
                <a:latin typeface="Palatino-Bold"/>
              </a:rPr>
              <a:t>nonIfaceMeth</a:t>
            </a:r>
            <a:r>
              <a:rPr lang="en-US" sz="1800" b="1" i="0" u="none" strike="noStrike" baseline="0" dirty="0">
                <a:latin typeface="Palatino-Bold"/>
              </a:rPr>
              <a:t>( ) </a:t>
            </a:r>
            <a:r>
              <a:rPr lang="en-US" sz="1800" b="0" i="0" u="none" strike="noStrike" baseline="0" dirty="0">
                <a:latin typeface="Palatino-Roman"/>
              </a:rPr>
              <a:t>since it is defined by </a:t>
            </a:r>
            <a:r>
              <a:rPr lang="en-US" sz="1800" b="1" i="0" u="none" strike="noStrike" baseline="0" dirty="0">
                <a:latin typeface="Palatino-Bold"/>
              </a:rPr>
              <a:t>Client </a:t>
            </a:r>
            <a:r>
              <a:rPr lang="en-US" sz="1800" b="0" i="0" u="none" strike="noStrike" baseline="0" dirty="0">
                <a:latin typeface="Palatino-Roman"/>
              </a:rPr>
              <a:t>but not </a:t>
            </a:r>
            <a:r>
              <a:rPr lang="en-US" sz="1800" b="1" i="0" u="none" strike="noStrike" baseline="0" dirty="0">
                <a:latin typeface="Palatino-Bold"/>
              </a:rPr>
              <a:t>Callback</a:t>
            </a:r>
            <a:r>
              <a:rPr lang="en-US" sz="1800" b="0" i="0" u="none" strike="noStrike" baseline="0" dirty="0">
                <a:latin typeface="Palatino-Roman"/>
              </a:rPr>
              <a:t>.</a:t>
            </a:r>
            <a:endParaRPr lang="en-IN" dirty="0"/>
          </a:p>
        </p:txBody>
      </p:sp>
      <p:sp>
        <p:nvSpPr>
          <p:cNvPr id="6" name="Content Placeholder 5">
            <a:extLst>
              <a:ext uri="{FF2B5EF4-FFF2-40B4-BE49-F238E27FC236}">
                <a16:creationId xmlns:a16="http://schemas.microsoft.com/office/drawing/2014/main" id="{0D6843C5-94DC-43CC-96D2-789A01B4B75A}"/>
              </a:ext>
            </a:extLst>
          </p:cNvPr>
          <p:cNvSpPr>
            <a:spLocks noGrp="1"/>
          </p:cNvSpPr>
          <p:nvPr>
            <p:ph sz="half" idx="2"/>
          </p:nvPr>
        </p:nvSpPr>
        <p:spPr>
          <a:xfrm>
            <a:off x="6172200" y="172278"/>
            <a:ext cx="5847522" cy="6347792"/>
          </a:xfrm>
        </p:spPr>
        <p:txBody>
          <a:bodyPr>
            <a:normAutofit lnSpcReduction="10000"/>
          </a:bodyPr>
          <a:lstStyle/>
          <a:p>
            <a:pPr marL="0" indent="0" algn="l">
              <a:buNone/>
            </a:pPr>
            <a:r>
              <a:rPr lang="en-US" sz="1800" b="0" i="0" u="none" strike="noStrike" baseline="0" dirty="0">
                <a:latin typeface="Palatino-Roman"/>
              </a:rPr>
              <a:t>While the preceding example shows, mechanically, how an interface reference variable can access an implementation object, it does not demonstrate the polymorphic power of such a reference. To sample this usage, first create the second implementation of </a:t>
            </a:r>
            <a:r>
              <a:rPr lang="en-US" sz="1800" b="1" i="0" u="none" strike="noStrike" baseline="0" dirty="0">
                <a:latin typeface="Palatino-Bold"/>
              </a:rPr>
              <a:t>Callback</a:t>
            </a:r>
            <a:r>
              <a:rPr lang="en-US" sz="1800" b="0" i="0" u="none" strike="noStrike" baseline="0" dirty="0">
                <a:latin typeface="Palatino-Roman"/>
              </a:rPr>
              <a:t>,</a:t>
            </a:r>
          </a:p>
          <a:p>
            <a:pPr marL="0" indent="0" algn="l">
              <a:buNone/>
            </a:pPr>
            <a:r>
              <a:rPr lang="en-IN" sz="1800" b="0" i="0" u="none" strike="noStrike" baseline="0" dirty="0">
                <a:latin typeface="Palatino-Roman"/>
              </a:rPr>
              <a:t>shown here:</a:t>
            </a:r>
          </a:p>
          <a:p>
            <a:pPr marL="0" indent="0" algn="l">
              <a:buNone/>
            </a:pPr>
            <a:r>
              <a:rPr lang="en-IN" sz="1800" b="0" i="0" u="none" strike="noStrike" baseline="0" dirty="0">
                <a:latin typeface="Courier"/>
              </a:rPr>
              <a:t>// Another implementation of </a:t>
            </a:r>
            <a:r>
              <a:rPr lang="en-IN" sz="1800" b="0" i="0" u="none" strike="noStrike" baseline="0" dirty="0" err="1">
                <a:latin typeface="Courier"/>
              </a:rPr>
              <a:t>Callback</a:t>
            </a:r>
            <a:r>
              <a:rPr lang="en-IN" sz="1800" b="0" i="0" u="none" strike="noStrike" baseline="0" dirty="0">
                <a:latin typeface="Courier"/>
              </a:rPr>
              <a:t>.</a:t>
            </a:r>
          </a:p>
          <a:p>
            <a:pPr marL="0" indent="0" algn="l">
              <a:buNone/>
            </a:pPr>
            <a:r>
              <a:rPr lang="en-IN" sz="1800" b="0" i="0" u="none" strike="noStrike" baseline="0" dirty="0">
                <a:latin typeface="Courier"/>
              </a:rPr>
              <a:t>class </a:t>
            </a:r>
            <a:r>
              <a:rPr lang="en-IN" sz="1800" b="0" i="0" u="none" strike="noStrike" baseline="0" dirty="0" err="1">
                <a:latin typeface="Courier"/>
              </a:rPr>
              <a:t>AnotherClient</a:t>
            </a:r>
            <a:r>
              <a:rPr lang="en-IN" sz="1800" b="0" i="0" u="none" strike="noStrike" baseline="0" dirty="0">
                <a:latin typeface="Courier"/>
              </a:rPr>
              <a:t> implements </a:t>
            </a:r>
            <a:r>
              <a:rPr lang="en-IN" sz="1800" b="0" i="0" u="none" strike="noStrike" baseline="0" dirty="0" err="1">
                <a:latin typeface="Courier"/>
              </a:rPr>
              <a:t>Callback</a:t>
            </a:r>
            <a:r>
              <a:rPr lang="en-IN" sz="1800" b="0" i="0" u="none" strike="noStrike" baseline="0" dirty="0">
                <a:latin typeface="Courier"/>
              </a:rPr>
              <a:t> {</a:t>
            </a:r>
          </a:p>
          <a:p>
            <a:pPr marL="0" indent="0" algn="l">
              <a:buNone/>
            </a:pPr>
            <a:r>
              <a:rPr lang="en-IN" sz="1800" b="0" i="0" u="none" strike="noStrike" baseline="0" dirty="0">
                <a:latin typeface="Courier"/>
              </a:rPr>
              <a:t>// Implement </a:t>
            </a:r>
            <a:r>
              <a:rPr lang="en-IN" sz="1800" b="0" i="0" u="none" strike="noStrike" baseline="0" dirty="0" err="1">
                <a:latin typeface="Courier"/>
              </a:rPr>
              <a:t>Callback's</a:t>
            </a:r>
            <a:r>
              <a:rPr lang="en-IN" sz="1800" b="0" i="0" u="none" strike="noStrike" baseline="0" dirty="0">
                <a:latin typeface="Courier"/>
              </a:rPr>
              <a:t> interface</a:t>
            </a:r>
          </a:p>
          <a:p>
            <a:pPr marL="0" indent="0" algn="l">
              <a:buNone/>
            </a:pPr>
            <a:r>
              <a:rPr lang="en-US" sz="1800" b="0" i="0" u="none" strike="noStrike" baseline="0" dirty="0">
                <a:latin typeface="Courier"/>
              </a:rPr>
              <a:t>public void callback(int p) {</a:t>
            </a:r>
          </a:p>
          <a:p>
            <a:pPr marL="0" indent="0" algn="l">
              <a:buNone/>
            </a:pPr>
            <a:r>
              <a:rPr lang="en-US" sz="1800" b="0" i="0" u="none" strike="noStrike" baseline="0" dirty="0" err="1">
                <a:latin typeface="Courier"/>
              </a:rPr>
              <a:t>System.out.println</a:t>
            </a:r>
            <a:r>
              <a:rPr lang="en-US" sz="1800" b="0" i="0" u="none" strike="noStrike" baseline="0" dirty="0">
                <a:latin typeface="Courier"/>
              </a:rPr>
              <a:t>("Another version of callback");</a:t>
            </a:r>
          </a:p>
          <a:p>
            <a:pPr marL="0" indent="0" algn="l">
              <a:buNone/>
            </a:pPr>
            <a:r>
              <a:rPr lang="en-US" sz="1800" b="0" i="0" u="none" strike="noStrike" baseline="0" dirty="0" err="1">
                <a:latin typeface="Courier"/>
              </a:rPr>
              <a:t>System.out.println</a:t>
            </a:r>
            <a:r>
              <a:rPr lang="en-US" sz="1800" b="0" i="0" u="none" strike="noStrike" baseline="0" dirty="0">
                <a:latin typeface="Courier"/>
              </a:rPr>
              <a:t>("p squared is " + (p*p));</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Tree>
    <p:extLst>
      <p:ext uri="{BB962C8B-B14F-4D97-AF65-F5344CB8AC3E}">
        <p14:creationId xmlns:p14="http://schemas.microsoft.com/office/powerpoint/2010/main" val="241921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7EA4D8B-FA01-41FF-85D8-085D34B1DF84}"/>
              </a:ext>
            </a:extLst>
          </p:cNvPr>
          <p:cNvSpPr>
            <a:spLocks noGrp="1"/>
          </p:cNvSpPr>
          <p:nvPr>
            <p:ph idx="1"/>
          </p:nvPr>
        </p:nvSpPr>
        <p:spPr>
          <a:xfrm>
            <a:off x="238539" y="225287"/>
            <a:ext cx="11569148" cy="6400800"/>
          </a:xfrm>
        </p:spPr>
        <p:txBody>
          <a:bodyPr>
            <a:normAutofit/>
          </a:bodyPr>
          <a:lstStyle/>
          <a:p>
            <a:pPr marL="0" indent="0" algn="l">
              <a:buNone/>
            </a:pPr>
            <a:r>
              <a:rPr lang="en-US" sz="1800" b="0" i="0" u="none" strike="noStrike" baseline="0" dirty="0">
                <a:latin typeface="Palatino-Roman"/>
              </a:rPr>
              <a:t>Now, try the following class:</a:t>
            </a:r>
          </a:p>
          <a:p>
            <a:pPr marL="0" indent="0" algn="l">
              <a:buNone/>
            </a:pPr>
            <a:r>
              <a:rPr lang="en-IN" sz="1800" b="0" i="0" u="none" strike="noStrike" baseline="0" dirty="0">
                <a:latin typeface="Courier"/>
              </a:rPr>
              <a:t>class TestIface2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IN" sz="1800" b="0" i="0" u="none" strike="noStrike" baseline="0" dirty="0" err="1">
                <a:latin typeface="Courier"/>
              </a:rPr>
              <a:t>Callback</a:t>
            </a:r>
            <a:r>
              <a:rPr lang="en-IN" sz="1800" b="0" i="0" u="none" strike="noStrike" baseline="0" dirty="0">
                <a:latin typeface="Courier"/>
              </a:rPr>
              <a:t> c = new Client();</a:t>
            </a:r>
          </a:p>
          <a:p>
            <a:pPr marL="0" indent="0" algn="l">
              <a:buNone/>
            </a:pPr>
            <a:r>
              <a:rPr lang="en-IN" sz="1800" b="0" i="0" u="none" strike="noStrike" baseline="0" dirty="0" err="1">
                <a:latin typeface="Courier"/>
              </a:rPr>
              <a:t>AnotherClient</a:t>
            </a:r>
            <a:r>
              <a:rPr lang="en-IN" sz="1800" b="0" i="0" u="none" strike="noStrike" baseline="0" dirty="0">
                <a:latin typeface="Courier"/>
              </a:rPr>
              <a:t> </a:t>
            </a:r>
            <a:r>
              <a:rPr lang="en-IN" sz="1800" b="0" i="0" u="none" strike="noStrike" baseline="0" dirty="0" err="1">
                <a:latin typeface="Courier"/>
              </a:rPr>
              <a:t>ob</a:t>
            </a:r>
            <a:r>
              <a:rPr lang="en-IN" sz="1800" b="0" i="0" u="none" strike="noStrike" baseline="0" dirty="0">
                <a:latin typeface="Courier"/>
              </a:rPr>
              <a:t> = new </a:t>
            </a:r>
            <a:r>
              <a:rPr lang="en-IN" sz="1800" b="0" i="0" u="none" strike="noStrike" baseline="0" dirty="0" err="1">
                <a:latin typeface="Courier"/>
              </a:rPr>
              <a:t>AnotherClient</a:t>
            </a:r>
            <a:r>
              <a:rPr lang="en-IN" sz="1800" b="0" i="0" u="none" strike="noStrike" baseline="0" dirty="0">
                <a:latin typeface="Courier"/>
              </a:rPr>
              <a:t>();</a:t>
            </a:r>
          </a:p>
          <a:p>
            <a:pPr marL="0" indent="0" algn="l">
              <a:buNone/>
            </a:pPr>
            <a:r>
              <a:rPr lang="en-IN" sz="1800" b="0" i="0" u="none" strike="noStrike" baseline="0" dirty="0" err="1">
                <a:latin typeface="Courier"/>
              </a:rPr>
              <a:t>c.callback</a:t>
            </a:r>
            <a:r>
              <a:rPr lang="en-IN" sz="1800" b="0" i="0" u="none" strike="noStrike" baseline="0" dirty="0">
                <a:latin typeface="Courier"/>
              </a:rPr>
              <a:t>(42);</a:t>
            </a:r>
          </a:p>
          <a:p>
            <a:pPr marL="0" indent="0" algn="l">
              <a:buNone/>
            </a:pPr>
            <a:r>
              <a:rPr lang="en-US" sz="1800" b="0" i="0" u="none" strike="noStrike" baseline="0" dirty="0">
                <a:latin typeface="Courier"/>
              </a:rPr>
              <a:t>c = </a:t>
            </a:r>
            <a:r>
              <a:rPr lang="en-US" sz="1800" b="0" i="0" u="none" strike="noStrike" baseline="0" dirty="0" err="1">
                <a:latin typeface="Courier"/>
              </a:rPr>
              <a:t>ob</a:t>
            </a:r>
            <a:r>
              <a:rPr lang="en-US" sz="1800" b="0" i="0" u="none" strike="noStrike" baseline="0" dirty="0">
                <a:latin typeface="Courier"/>
              </a:rPr>
              <a:t>; // c now refers to </a:t>
            </a:r>
            <a:r>
              <a:rPr lang="en-US" sz="1800" b="0" i="0" u="none" strike="noStrike" baseline="0" dirty="0" err="1">
                <a:latin typeface="Courier"/>
              </a:rPr>
              <a:t>AnotherClient</a:t>
            </a:r>
            <a:r>
              <a:rPr lang="en-US" sz="1800" b="0" i="0" u="none" strike="noStrike" baseline="0" dirty="0">
                <a:latin typeface="Courier"/>
              </a:rPr>
              <a:t> object</a:t>
            </a:r>
          </a:p>
          <a:p>
            <a:pPr marL="0" indent="0" algn="l">
              <a:buNone/>
            </a:pPr>
            <a:r>
              <a:rPr lang="en-IN" sz="1800" b="0" i="0" u="none" strike="noStrike" baseline="0" dirty="0" err="1">
                <a:latin typeface="Courier"/>
              </a:rPr>
              <a:t>c.callback</a:t>
            </a:r>
            <a:r>
              <a:rPr lang="en-IN" sz="1800" b="0" i="0" u="none" strike="noStrike" baseline="0" dirty="0">
                <a:latin typeface="Courier"/>
              </a:rPr>
              <a:t>(42);</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US" sz="1800" b="0" i="0" u="none" strike="noStrike" baseline="0" dirty="0">
                <a:latin typeface="Palatino-Roman"/>
              </a:rPr>
              <a:t>The output from this program is shown here:</a:t>
            </a:r>
          </a:p>
          <a:p>
            <a:pPr marL="0" indent="0" algn="l">
              <a:buNone/>
            </a:pPr>
            <a:r>
              <a:rPr lang="en-IN" sz="1800" b="0" i="0" u="none" strike="noStrike" baseline="0" dirty="0" err="1">
                <a:latin typeface="Courier"/>
              </a:rPr>
              <a:t>callback</a:t>
            </a:r>
            <a:r>
              <a:rPr lang="en-IN" sz="1800" b="0" i="0" u="none" strike="noStrike" baseline="0" dirty="0">
                <a:latin typeface="Courier"/>
              </a:rPr>
              <a:t> called with 42</a:t>
            </a:r>
          </a:p>
          <a:p>
            <a:pPr marL="0" indent="0" algn="l">
              <a:buNone/>
            </a:pPr>
            <a:r>
              <a:rPr lang="en-IN" sz="1800" b="0" i="0" u="none" strike="noStrike" baseline="0" dirty="0">
                <a:latin typeface="Courier"/>
              </a:rPr>
              <a:t>Another version of </a:t>
            </a:r>
            <a:r>
              <a:rPr lang="en-IN" sz="1800" b="0" i="0" u="none" strike="noStrike" baseline="0" dirty="0" err="1">
                <a:latin typeface="Courier"/>
              </a:rPr>
              <a:t>callback</a:t>
            </a:r>
            <a:endParaRPr lang="en-IN" sz="1800" b="0" i="0" u="none" strike="noStrike" baseline="0" dirty="0">
              <a:latin typeface="Courier"/>
            </a:endParaRPr>
          </a:p>
          <a:p>
            <a:pPr marL="0" indent="0" algn="l">
              <a:buNone/>
            </a:pPr>
            <a:r>
              <a:rPr lang="en-IN" sz="1800" b="0" i="0" u="none" strike="noStrike" baseline="0" dirty="0">
                <a:latin typeface="Courier"/>
              </a:rPr>
              <a:t>p squared is 1764</a:t>
            </a:r>
          </a:p>
          <a:p>
            <a:pPr marL="0" indent="0" algn="l">
              <a:buNone/>
            </a:pPr>
            <a:r>
              <a:rPr lang="en-US" sz="1800" b="0" i="0" u="none" strike="noStrike" baseline="0" dirty="0">
                <a:latin typeface="Palatino-Roman"/>
              </a:rPr>
              <a:t>As you can see, the version of </a:t>
            </a:r>
            <a:r>
              <a:rPr lang="en-US" sz="1800" b="1" i="0" u="none" strike="noStrike" baseline="0" dirty="0">
                <a:latin typeface="Palatino-Bold"/>
              </a:rPr>
              <a:t>callback( ) </a:t>
            </a:r>
            <a:r>
              <a:rPr lang="en-US" sz="1800" b="0" i="0" u="none" strike="noStrike" baseline="0" dirty="0">
                <a:latin typeface="Palatino-Roman"/>
              </a:rPr>
              <a:t>that is called is determined by the type of object that </a:t>
            </a:r>
            <a:r>
              <a:rPr lang="en-US" sz="1800" b="1" i="0" u="none" strike="noStrike" baseline="0" dirty="0">
                <a:latin typeface="Palatino-Bold"/>
              </a:rPr>
              <a:t>c </a:t>
            </a:r>
            <a:r>
              <a:rPr lang="en-US" sz="1800" b="0" i="0" u="none" strike="noStrike" baseline="0" dirty="0">
                <a:latin typeface="Palatino-Roman"/>
              </a:rPr>
              <a:t>refers to at run time. While this is a very simple example, you will see another, more </a:t>
            </a:r>
            <a:r>
              <a:rPr lang="en-IN" sz="1800" b="0" i="0" u="none" strike="noStrike" baseline="0" dirty="0">
                <a:latin typeface="Palatino-Roman"/>
              </a:rPr>
              <a:t>practical one shortly.</a:t>
            </a:r>
            <a:endParaRPr lang="en-IN" dirty="0"/>
          </a:p>
        </p:txBody>
      </p:sp>
    </p:spTree>
    <p:extLst>
      <p:ext uri="{BB962C8B-B14F-4D97-AF65-F5344CB8AC3E}">
        <p14:creationId xmlns:p14="http://schemas.microsoft.com/office/powerpoint/2010/main" val="468399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06E3-3777-4690-B3CA-3C8E876F8D27}"/>
              </a:ext>
            </a:extLst>
          </p:cNvPr>
          <p:cNvSpPr>
            <a:spLocks noGrp="1"/>
          </p:cNvSpPr>
          <p:nvPr>
            <p:ph type="title"/>
          </p:nvPr>
        </p:nvSpPr>
        <p:spPr/>
        <p:txBody>
          <a:bodyPr/>
          <a:lstStyle/>
          <a:p>
            <a:r>
              <a:rPr lang="en-IN" sz="4400" b="1" i="0" u="none" strike="noStrike" baseline="0" dirty="0">
                <a:latin typeface="FranklinGothic-DemiCnd"/>
              </a:rPr>
              <a:t>Partial Implementations</a:t>
            </a:r>
            <a:br>
              <a:rPr lang="en-IN" sz="4400" b="1" i="0" u="none" strike="noStrike" baseline="0" dirty="0">
                <a:latin typeface="FranklinGothic-DemiCnd"/>
              </a:rPr>
            </a:br>
            <a:endParaRPr lang="en-IN" dirty="0"/>
          </a:p>
        </p:txBody>
      </p:sp>
      <p:sp>
        <p:nvSpPr>
          <p:cNvPr id="3" name="Content Placeholder 2">
            <a:extLst>
              <a:ext uri="{FF2B5EF4-FFF2-40B4-BE49-F238E27FC236}">
                <a16:creationId xmlns:a16="http://schemas.microsoft.com/office/drawing/2014/main" id="{E8BF5105-21AE-4117-A94C-D175A9D0ADB1}"/>
              </a:ext>
            </a:extLst>
          </p:cNvPr>
          <p:cNvSpPr>
            <a:spLocks noGrp="1"/>
          </p:cNvSpPr>
          <p:nvPr>
            <p:ph idx="1"/>
          </p:nvPr>
        </p:nvSpPr>
        <p:spPr>
          <a:xfrm>
            <a:off x="265043" y="1444487"/>
            <a:ext cx="11635409" cy="5300870"/>
          </a:xfrm>
        </p:spPr>
        <p:txBody>
          <a:bodyPr>
            <a:normAutofit/>
          </a:bodyPr>
          <a:lstStyle/>
          <a:p>
            <a:pPr marL="0" indent="0" algn="l">
              <a:buNone/>
            </a:pPr>
            <a:r>
              <a:rPr lang="en-US" sz="1800" b="0" i="0" u="none" strike="noStrike" baseline="0" dirty="0">
                <a:latin typeface="Palatino-Roman"/>
              </a:rPr>
              <a:t>If a class includes an interface but does not fully implement the methods defined by that</a:t>
            </a:r>
          </a:p>
          <a:p>
            <a:pPr marL="0" indent="0" algn="l">
              <a:buNone/>
            </a:pPr>
            <a:r>
              <a:rPr lang="en-US" sz="1800" b="0" i="0" u="none" strike="noStrike" baseline="0" dirty="0">
                <a:latin typeface="Palatino-Roman"/>
              </a:rPr>
              <a:t>interface, then that class must be declared as </a:t>
            </a:r>
            <a:r>
              <a:rPr lang="en-US" sz="1800" b="1" i="0" u="none" strike="noStrike" baseline="0" dirty="0">
                <a:latin typeface="Palatino-Bold"/>
              </a:rPr>
              <a:t>abstract</a:t>
            </a:r>
            <a:r>
              <a:rPr lang="en-US" sz="1800" b="0" i="0" u="none" strike="noStrike" baseline="0" dirty="0">
                <a:latin typeface="Palatino-Roman"/>
              </a:rPr>
              <a:t>. For example:</a:t>
            </a:r>
          </a:p>
          <a:p>
            <a:pPr marL="0" indent="0" algn="l">
              <a:buNone/>
            </a:pPr>
            <a:r>
              <a:rPr lang="en-US" sz="1800" b="0" i="0" u="none" strike="noStrike" baseline="0" dirty="0">
                <a:latin typeface="Courier"/>
              </a:rPr>
              <a:t>abstract class Incomplete implements Callback {</a:t>
            </a:r>
          </a:p>
          <a:p>
            <a:pPr marL="0" indent="0" algn="l">
              <a:buNone/>
            </a:pPr>
            <a:r>
              <a:rPr lang="en-IN" sz="1800" b="0" i="0" u="none" strike="noStrike" baseline="0" dirty="0">
                <a:latin typeface="Courier"/>
              </a:rPr>
              <a:t>int a, b;</a:t>
            </a:r>
          </a:p>
          <a:p>
            <a:pPr marL="0" indent="0" algn="l">
              <a:buNone/>
            </a:pPr>
            <a:r>
              <a:rPr lang="en-IN" sz="1800" b="0" i="0" u="none" strike="noStrike" baseline="0" dirty="0">
                <a:latin typeface="Courier"/>
              </a:rPr>
              <a:t>void show() {</a:t>
            </a:r>
          </a:p>
          <a:p>
            <a:pPr marL="0" indent="0" algn="l">
              <a:buNone/>
            </a:pPr>
            <a:r>
              <a:rPr lang="en-US" sz="1800" b="0" i="0" u="none" strike="noStrike" baseline="0" dirty="0" err="1">
                <a:latin typeface="Courier"/>
              </a:rPr>
              <a:t>System.out.println</a:t>
            </a:r>
            <a:r>
              <a:rPr lang="en-US" sz="1800" b="0" i="0" u="none" strike="noStrike" baseline="0" dirty="0">
                <a:latin typeface="Courier"/>
              </a:rPr>
              <a:t>(a + " " + b);</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 ...</a:t>
            </a:r>
          </a:p>
          <a:p>
            <a:pPr marL="0" indent="0" algn="l">
              <a:buNone/>
            </a:pPr>
            <a:r>
              <a:rPr lang="en-IN" sz="1800" b="0" i="0" u="none" strike="noStrike" baseline="0" dirty="0">
                <a:latin typeface="Courier"/>
              </a:rPr>
              <a:t>}</a:t>
            </a:r>
          </a:p>
          <a:p>
            <a:pPr marL="0" indent="0" algn="l">
              <a:buNone/>
            </a:pPr>
            <a:r>
              <a:rPr lang="en-US" sz="1800" b="0" i="0" u="none" strike="noStrike" baseline="0" dirty="0">
                <a:latin typeface="Palatino-Roman"/>
              </a:rPr>
              <a:t>Here, the class </a:t>
            </a:r>
            <a:r>
              <a:rPr lang="en-US" sz="1800" b="1" i="0" u="none" strike="noStrike" baseline="0" dirty="0">
                <a:latin typeface="Palatino-Bold"/>
              </a:rPr>
              <a:t>Incomplete </a:t>
            </a:r>
            <a:r>
              <a:rPr lang="en-US" sz="1800" b="0" i="0" u="none" strike="noStrike" baseline="0" dirty="0">
                <a:latin typeface="Palatino-Roman"/>
              </a:rPr>
              <a:t>does not implement </a:t>
            </a:r>
            <a:r>
              <a:rPr lang="en-US" sz="1800" b="1" i="0" u="none" strike="noStrike" baseline="0" dirty="0">
                <a:latin typeface="Palatino-Bold"/>
              </a:rPr>
              <a:t>callback( ) </a:t>
            </a:r>
            <a:r>
              <a:rPr lang="en-US" sz="1800" b="0" i="0" u="none" strike="noStrike" baseline="0" dirty="0">
                <a:latin typeface="Palatino-Roman"/>
              </a:rPr>
              <a:t>and must be declared as abstract.</a:t>
            </a:r>
          </a:p>
          <a:p>
            <a:pPr marL="0" indent="0" algn="l">
              <a:buNone/>
            </a:pPr>
            <a:r>
              <a:rPr lang="en-US" sz="1800" b="0" i="0" u="none" strike="noStrike" baseline="0" dirty="0">
                <a:latin typeface="Palatino-Roman"/>
              </a:rPr>
              <a:t>Any class that inherits </a:t>
            </a:r>
            <a:r>
              <a:rPr lang="en-US" sz="1800" b="1" i="0" u="none" strike="noStrike" baseline="0" dirty="0">
                <a:latin typeface="Palatino-Bold"/>
              </a:rPr>
              <a:t>Incomplete </a:t>
            </a:r>
            <a:r>
              <a:rPr lang="en-US" sz="1800" b="0" i="0" u="none" strike="noStrike" baseline="0" dirty="0">
                <a:latin typeface="Palatino-Roman"/>
              </a:rPr>
              <a:t>must implement </a:t>
            </a:r>
            <a:r>
              <a:rPr lang="en-US" sz="1800" b="1" i="0" u="none" strike="noStrike" baseline="0" dirty="0">
                <a:latin typeface="Palatino-Bold"/>
              </a:rPr>
              <a:t>callback( ) </a:t>
            </a:r>
            <a:r>
              <a:rPr lang="en-US" sz="1800" b="0" i="0" u="none" strike="noStrike" baseline="0" dirty="0">
                <a:latin typeface="Palatino-Roman"/>
              </a:rPr>
              <a:t>or be declared </a:t>
            </a:r>
            <a:r>
              <a:rPr lang="en-US" sz="1800" b="1" i="0" u="none" strike="noStrike" baseline="0" dirty="0">
                <a:latin typeface="Palatino-Bold"/>
              </a:rPr>
              <a:t>abstract </a:t>
            </a:r>
            <a:r>
              <a:rPr lang="en-US" sz="1800" b="0" i="0" u="none" strike="noStrike" baseline="0" dirty="0">
                <a:latin typeface="Palatino-Roman"/>
              </a:rPr>
              <a:t>itself.</a:t>
            </a:r>
            <a:endParaRPr lang="en-IN" dirty="0"/>
          </a:p>
        </p:txBody>
      </p:sp>
    </p:spTree>
    <p:extLst>
      <p:ext uri="{BB962C8B-B14F-4D97-AF65-F5344CB8AC3E}">
        <p14:creationId xmlns:p14="http://schemas.microsoft.com/office/powerpoint/2010/main" val="155744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972C5-5FAA-4D5E-A854-1F6D16A72DB6}"/>
              </a:ext>
            </a:extLst>
          </p:cNvPr>
          <p:cNvSpPr>
            <a:spLocks noGrp="1"/>
          </p:cNvSpPr>
          <p:nvPr>
            <p:ph sz="half" idx="1"/>
          </p:nvPr>
        </p:nvSpPr>
        <p:spPr>
          <a:xfrm>
            <a:off x="0" y="371061"/>
            <a:ext cx="6019800" cy="5805902"/>
          </a:xfrm>
        </p:spPr>
        <p:txBody>
          <a:bodyPr>
            <a:normAutofit/>
          </a:bodyPr>
          <a:lstStyle/>
          <a:p>
            <a:r>
              <a:rPr lang="en-US" sz="1800" b="0" i="0" u="none" strike="noStrike" baseline="0" dirty="0">
                <a:latin typeface="Palatino-Roman"/>
              </a:rPr>
              <a:t>As you can see, the subclass </a:t>
            </a:r>
            <a:r>
              <a:rPr lang="en-US" sz="1800" b="1" i="0" u="none" strike="noStrike" baseline="0" dirty="0">
                <a:latin typeface="Palatino-Bold"/>
              </a:rPr>
              <a:t>B </a:t>
            </a:r>
            <a:r>
              <a:rPr lang="en-US" sz="1800" b="0" i="0" u="none" strike="noStrike" baseline="0" dirty="0">
                <a:latin typeface="Palatino-Roman"/>
              </a:rPr>
              <a:t>includes all of the members of its superclass, </a:t>
            </a:r>
            <a:r>
              <a:rPr lang="en-US" sz="1800" b="1" i="0" u="none" strike="noStrike" baseline="0" dirty="0">
                <a:latin typeface="Palatino-Bold"/>
              </a:rPr>
              <a:t>A</a:t>
            </a:r>
            <a:r>
              <a:rPr lang="en-US" sz="1800" b="0" i="0" u="none" strike="noStrike" baseline="0" dirty="0">
                <a:latin typeface="Palatino-Roman"/>
              </a:rPr>
              <a:t>. </a:t>
            </a:r>
          </a:p>
          <a:p>
            <a:r>
              <a:rPr lang="en-US" sz="1800" b="0" i="0" u="none" strike="noStrike" baseline="0" dirty="0">
                <a:latin typeface="Palatino-Roman"/>
              </a:rPr>
              <a:t>This is why </a:t>
            </a:r>
            <a:r>
              <a:rPr lang="en-US" sz="1800" b="1" i="0" u="none" strike="noStrike" baseline="0" dirty="0" err="1">
                <a:latin typeface="Palatino-Bold"/>
              </a:rPr>
              <a:t>subOb</a:t>
            </a:r>
            <a:r>
              <a:rPr lang="en-US" sz="1800" b="1" i="0" u="none" strike="noStrike" baseline="0" dirty="0">
                <a:latin typeface="Palatino-Bold"/>
              </a:rPr>
              <a:t> </a:t>
            </a:r>
            <a:r>
              <a:rPr lang="en-US" sz="1800" b="0" i="0" u="none" strike="noStrike" baseline="0" dirty="0">
                <a:latin typeface="Palatino-Roman"/>
              </a:rPr>
              <a:t>can access </a:t>
            </a:r>
            <a:r>
              <a:rPr lang="en-US" sz="1800" b="1" i="0" u="none" strike="noStrike" baseline="0" dirty="0" err="1">
                <a:latin typeface="Palatino-Bold"/>
              </a:rPr>
              <a:t>i</a:t>
            </a:r>
            <a:r>
              <a:rPr lang="en-US" sz="1800" b="1" i="0" u="none" strike="noStrike" baseline="0" dirty="0">
                <a:latin typeface="Palatino-Bold"/>
              </a:rPr>
              <a:t> </a:t>
            </a:r>
            <a:r>
              <a:rPr lang="en-US" sz="1800" b="0" i="0" u="none" strike="noStrike" baseline="0" dirty="0">
                <a:latin typeface="Palatino-Roman"/>
              </a:rPr>
              <a:t>and </a:t>
            </a:r>
            <a:r>
              <a:rPr lang="en-US" sz="1800" b="1" i="0" u="none" strike="noStrike" baseline="0" dirty="0">
                <a:latin typeface="Palatino-Bold"/>
              </a:rPr>
              <a:t>j </a:t>
            </a:r>
            <a:r>
              <a:rPr lang="en-US" sz="1800" b="0" i="0" u="none" strike="noStrike" baseline="0" dirty="0">
                <a:latin typeface="Palatino-Roman"/>
              </a:rPr>
              <a:t>and call </a:t>
            </a:r>
            <a:r>
              <a:rPr lang="en-US" sz="1800" b="1" i="0" u="none" strike="noStrike" baseline="0" dirty="0" err="1">
                <a:latin typeface="Palatino-Bold"/>
              </a:rPr>
              <a:t>showij</a:t>
            </a:r>
            <a:r>
              <a:rPr lang="en-US" sz="1800" b="1" i="0" u="none" strike="noStrike" baseline="0" dirty="0">
                <a:latin typeface="Palatino-Bold"/>
              </a:rPr>
              <a:t>( )</a:t>
            </a:r>
            <a:r>
              <a:rPr lang="en-US" sz="1800" b="0" i="0" u="none" strike="noStrike" baseline="0" dirty="0">
                <a:latin typeface="Palatino-Roman"/>
              </a:rPr>
              <a:t>. </a:t>
            </a:r>
          </a:p>
          <a:p>
            <a:r>
              <a:rPr lang="en-US" sz="1800" b="0" i="0" u="none" strike="noStrike" baseline="0" dirty="0">
                <a:latin typeface="Palatino-Roman"/>
              </a:rPr>
              <a:t>Also, inside </a:t>
            </a:r>
            <a:r>
              <a:rPr lang="en-US" sz="1800" b="1" i="0" u="none" strike="noStrike" baseline="0" dirty="0">
                <a:latin typeface="Palatino-Bold"/>
              </a:rPr>
              <a:t>sum( )</a:t>
            </a:r>
            <a:r>
              <a:rPr lang="en-US" sz="1800" b="0" i="0" u="none" strike="noStrike" baseline="0" dirty="0">
                <a:latin typeface="Palatino-Roman"/>
              </a:rPr>
              <a:t>, </a:t>
            </a:r>
            <a:r>
              <a:rPr lang="en-US" sz="1800" b="1" i="0" u="none" strike="noStrike" baseline="0" dirty="0" err="1">
                <a:latin typeface="Palatino-Bold"/>
              </a:rPr>
              <a:t>i</a:t>
            </a:r>
            <a:r>
              <a:rPr lang="en-US" sz="1800" b="1" i="0" u="none" strike="noStrike" baseline="0" dirty="0">
                <a:latin typeface="Palatino-Bold"/>
              </a:rPr>
              <a:t> </a:t>
            </a:r>
            <a:r>
              <a:rPr lang="en-US" sz="1800" b="0" i="0" u="none" strike="noStrike" baseline="0" dirty="0">
                <a:latin typeface="Palatino-Roman"/>
              </a:rPr>
              <a:t>and </a:t>
            </a:r>
            <a:r>
              <a:rPr lang="en-US" sz="1800" b="1" i="0" u="none" strike="noStrike" baseline="0" dirty="0">
                <a:latin typeface="Palatino-Bold"/>
              </a:rPr>
              <a:t>j </a:t>
            </a:r>
            <a:r>
              <a:rPr lang="en-US" sz="1800" b="0" i="0" u="none" strike="noStrike" baseline="0" dirty="0">
                <a:latin typeface="Palatino-Roman"/>
              </a:rPr>
              <a:t>can be referred to directly, as if they were part of </a:t>
            </a:r>
            <a:r>
              <a:rPr lang="en-US" sz="1800" b="1" i="0" u="none" strike="noStrike" baseline="0" dirty="0">
                <a:latin typeface="Palatino-Bold"/>
              </a:rPr>
              <a:t>B</a:t>
            </a:r>
            <a:r>
              <a:rPr lang="en-US" sz="1800" b="0" i="0" u="none" strike="noStrike" baseline="0" dirty="0">
                <a:latin typeface="Palatino-Roman"/>
              </a:rPr>
              <a:t>. </a:t>
            </a:r>
          </a:p>
          <a:p>
            <a:r>
              <a:rPr lang="en-US" sz="1800" b="0" i="0" u="none" strike="noStrike" baseline="0" dirty="0">
                <a:latin typeface="Palatino-Roman"/>
              </a:rPr>
              <a:t>Even though </a:t>
            </a:r>
            <a:r>
              <a:rPr lang="en-US" sz="1800" b="1" i="0" u="none" strike="noStrike" baseline="0" dirty="0">
                <a:latin typeface="Palatino-Bold"/>
              </a:rPr>
              <a:t>A </a:t>
            </a:r>
            <a:r>
              <a:rPr lang="en-US" sz="1800" b="0" i="0" u="none" strike="noStrike" baseline="0" dirty="0">
                <a:latin typeface="Palatino-Roman"/>
              </a:rPr>
              <a:t>is a superclass for </a:t>
            </a:r>
            <a:r>
              <a:rPr lang="en-US" sz="1800" b="1" i="0" u="none" strike="noStrike" baseline="0" dirty="0">
                <a:latin typeface="Palatino-Bold"/>
              </a:rPr>
              <a:t>B</a:t>
            </a:r>
            <a:r>
              <a:rPr lang="en-US" sz="1800" b="0" i="0" u="none" strike="noStrike" baseline="0" dirty="0">
                <a:latin typeface="Palatino-Roman"/>
              </a:rPr>
              <a:t>, it is also a  completely independent, stand-alone class. </a:t>
            </a:r>
          </a:p>
          <a:p>
            <a:r>
              <a:rPr lang="en-US" sz="1800" b="0" i="0" u="none" strike="noStrike" baseline="0" dirty="0">
                <a:latin typeface="Palatino-Roman"/>
              </a:rPr>
              <a:t>Being a superclass for a subclass does not mean that the superclass cannot be used by itself. </a:t>
            </a:r>
          </a:p>
          <a:p>
            <a:r>
              <a:rPr lang="en-US" sz="1800" b="0" i="0" u="none" strike="noStrike" baseline="0" dirty="0">
                <a:latin typeface="Palatino-Roman"/>
              </a:rPr>
              <a:t>Further, a subclass can be a superclass for another subclass. </a:t>
            </a:r>
          </a:p>
          <a:p>
            <a:r>
              <a:rPr lang="en-US" sz="1800" b="0" i="0" u="none" strike="noStrike" baseline="0" dirty="0">
                <a:latin typeface="Palatino-Roman"/>
              </a:rPr>
              <a:t>The general form of a </a:t>
            </a:r>
            <a:r>
              <a:rPr lang="en-US" sz="1800" b="1" i="0" u="none" strike="noStrike" baseline="0" dirty="0">
                <a:latin typeface="Palatino-Bold"/>
              </a:rPr>
              <a:t>class </a:t>
            </a:r>
            <a:r>
              <a:rPr lang="en-US" sz="1800" b="0" i="0" u="none" strike="noStrike" baseline="0" dirty="0">
                <a:latin typeface="Palatino-Roman"/>
              </a:rPr>
              <a:t>declaration that inherits a superclass is shown here:</a:t>
            </a:r>
          </a:p>
        </p:txBody>
      </p:sp>
      <p:sp>
        <p:nvSpPr>
          <p:cNvPr id="4" name="Content Placeholder 3">
            <a:extLst>
              <a:ext uri="{FF2B5EF4-FFF2-40B4-BE49-F238E27FC236}">
                <a16:creationId xmlns:a16="http://schemas.microsoft.com/office/drawing/2014/main" id="{36EB658C-3DE9-41EC-84BB-C1B9BFF65948}"/>
              </a:ext>
            </a:extLst>
          </p:cNvPr>
          <p:cNvSpPr>
            <a:spLocks noGrp="1"/>
          </p:cNvSpPr>
          <p:nvPr>
            <p:ph sz="half" idx="2"/>
          </p:nvPr>
        </p:nvSpPr>
        <p:spPr>
          <a:xfrm>
            <a:off x="6172200" y="119270"/>
            <a:ext cx="5688496" cy="6057693"/>
          </a:xfrm>
        </p:spPr>
        <p:txBody>
          <a:bodyPr>
            <a:normAutofit/>
          </a:bodyPr>
          <a:lstStyle/>
          <a:p>
            <a:pPr marL="0" indent="0" algn="l">
              <a:buNone/>
            </a:pPr>
            <a:r>
              <a:rPr lang="en-IN" sz="1800" b="0" i="0" u="none" strike="noStrike" baseline="0" dirty="0">
                <a:latin typeface="Palatino-Roman"/>
              </a:rPr>
              <a:t>class </a:t>
            </a:r>
            <a:r>
              <a:rPr lang="en-IN" sz="1800" b="0" i="1" u="none" strike="noStrike" baseline="0" dirty="0">
                <a:latin typeface="Palatino-Italic"/>
              </a:rPr>
              <a:t>subclass-name </a:t>
            </a:r>
            <a:r>
              <a:rPr lang="en-IN" sz="1800" b="0" i="0" u="none" strike="noStrike" baseline="0" dirty="0">
                <a:latin typeface="Palatino-Roman"/>
              </a:rPr>
              <a:t>extends </a:t>
            </a:r>
            <a:r>
              <a:rPr lang="en-IN" sz="1800" b="0" i="1" u="none" strike="noStrike" baseline="0" dirty="0">
                <a:latin typeface="Palatino-Italic"/>
              </a:rPr>
              <a:t>superclass-name </a:t>
            </a:r>
            <a:r>
              <a:rPr lang="en-IN" sz="1800" b="0" i="0" u="none" strike="noStrike" baseline="0" dirty="0">
                <a:latin typeface="Palatino-Roman"/>
              </a:rPr>
              <a:t>{</a:t>
            </a:r>
          </a:p>
          <a:p>
            <a:pPr marL="0" indent="0" algn="l">
              <a:buNone/>
            </a:pPr>
            <a:r>
              <a:rPr lang="en-IN" sz="1800" b="0" i="0" u="none" strike="noStrike" baseline="0" dirty="0">
                <a:latin typeface="Palatino-Roman"/>
              </a:rPr>
              <a:t>// body of class</a:t>
            </a:r>
          </a:p>
          <a:p>
            <a:pPr marL="0" indent="0" algn="l">
              <a:buNone/>
            </a:pPr>
            <a:r>
              <a:rPr lang="en-IN" sz="1800" b="0" i="0" u="none" strike="noStrike" baseline="0" dirty="0">
                <a:latin typeface="Palatino-Roman"/>
              </a:rPr>
              <a:t>}</a:t>
            </a:r>
            <a:endParaRPr lang="en-IN" sz="1800" dirty="0"/>
          </a:p>
          <a:p>
            <a:pPr marL="0" indent="0">
              <a:buNone/>
            </a:pPr>
            <a:endParaRPr lang="en-US" sz="1800" b="0" i="0" u="none" strike="noStrike" baseline="0" dirty="0">
              <a:latin typeface="Palatino-Roman"/>
            </a:endParaRPr>
          </a:p>
          <a:p>
            <a:r>
              <a:rPr lang="en-US" sz="1800" b="0" i="0" u="none" strike="noStrike" baseline="0" dirty="0">
                <a:latin typeface="Palatino-Roman"/>
              </a:rPr>
              <a:t>You can only specify one superclass for any subclass that you create. </a:t>
            </a:r>
          </a:p>
          <a:p>
            <a:r>
              <a:rPr lang="en-US" sz="1800" b="0" i="0" u="none" strike="noStrike" baseline="0" dirty="0">
                <a:latin typeface="Palatino-Roman"/>
              </a:rPr>
              <a:t>Java does not support the inheritance of multiple </a:t>
            </a:r>
            <a:r>
              <a:rPr lang="en-US" sz="1800" b="0" i="0" u="none" strike="noStrike" baseline="0" dirty="0" err="1">
                <a:latin typeface="Palatino-Roman"/>
              </a:rPr>
              <a:t>superclasses</a:t>
            </a:r>
            <a:r>
              <a:rPr lang="en-US" sz="1800" b="0" i="0" u="none" strike="noStrike" baseline="0" dirty="0">
                <a:latin typeface="Palatino-Roman"/>
              </a:rPr>
              <a:t> into a single subclass. </a:t>
            </a:r>
          </a:p>
          <a:p>
            <a:r>
              <a:rPr lang="en-US" sz="1800" b="0" i="0" u="none" strike="noStrike" baseline="0" dirty="0">
                <a:latin typeface="Palatino-Roman"/>
              </a:rPr>
              <a:t>You can, as stated, create a hierarchy of inheritance in which a subclass becomes a superclass of another subclass. </a:t>
            </a:r>
          </a:p>
          <a:p>
            <a:r>
              <a:rPr lang="en-US" sz="1800" b="0" i="0" u="none" strike="noStrike" baseline="0" dirty="0">
                <a:latin typeface="Palatino-Roman"/>
              </a:rPr>
              <a:t>However, no class can be a superclass of itself.</a:t>
            </a:r>
            <a:endParaRPr lang="en-IN" dirty="0"/>
          </a:p>
        </p:txBody>
      </p:sp>
    </p:spTree>
    <p:extLst>
      <p:ext uri="{BB962C8B-B14F-4D97-AF65-F5344CB8AC3E}">
        <p14:creationId xmlns:p14="http://schemas.microsoft.com/office/powerpoint/2010/main" val="4173230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299D-54F0-4B9F-B818-80412C5098E6}"/>
              </a:ext>
            </a:extLst>
          </p:cNvPr>
          <p:cNvSpPr>
            <a:spLocks noGrp="1"/>
          </p:cNvSpPr>
          <p:nvPr>
            <p:ph type="title"/>
          </p:nvPr>
        </p:nvSpPr>
        <p:spPr/>
        <p:txBody>
          <a:bodyPr/>
          <a:lstStyle/>
          <a:p>
            <a:r>
              <a:rPr lang="en-IN" dirty="0"/>
              <a:t>Nested Interfaces</a:t>
            </a:r>
          </a:p>
        </p:txBody>
      </p:sp>
      <p:sp>
        <p:nvSpPr>
          <p:cNvPr id="3" name="Content Placeholder 2">
            <a:extLst>
              <a:ext uri="{FF2B5EF4-FFF2-40B4-BE49-F238E27FC236}">
                <a16:creationId xmlns:a16="http://schemas.microsoft.com/office/drawing/2014/main" id="{DDE5DC9D-86D1-48C5-91F0-BB2DAB9739FC}"/>
              </a:ext>
            </a:extLst>
          </p:cNvPr>
          <p:cNvSpPr>
            <a:spLocks noGrp="1"/>
          </p:cNvSpPr>
          <p:nvPr>
            <p:ph sz="half" idx="1"/>
          </p:nvPr>
        </p:nvSpPr>
        <p:spPr>
          <a:xfrm>
            <a:off x="225287" y="1537252"/>
            <a:ext cx="5794513" cy="4639711"/>
          </a:xfrm>
        </p:spPr>
        <p:txBody>
          <a:bodyPr>
            <a:normAutofit fontScale="92500" lnSpcReduction="10000"/>
          </a:bodyPr>
          <a:lstStyle/>
          <a:p>
            <a:r>
              <a:rPr lang="en-US" sz="2000" dirty="0"/>
              <a:t>An interface can be declared a member of a class or another interface. Such an interface is called a member interface or a nested interface. </a:t>
            </a:r>
          </a:p>
          <a:p>
            <a:r>
              <a:rPr lang="en-US" sz="2000" dirty="0"/>
              <a:t>A nested interface can be declared as public, private, or protected. This differs from a top-level interface, which must either be declared as public or use the default access level, as previously described. </a:t>
            </a:r>
          </a:p>
          <a:p>
            <a:r>
              <a:rPr lang="en-US" sz="2000" dirty="0"/>
              <a:t>When a nested interface is used outside of its enclosing scope, it must be qualified by the name of the class or interface of which it is a member. </a:t>
            </a:r>
          </a:p>
          <a:p>
            <a:r>
              <a:rPr lang="en-US" sz="2000" dirty="0"/>
              <a:t>Thus, outside of the class or interface in which a nested interface is declared, its name must be fully qualified.</a:t>
            </a:r>
            <a:endParaRPr lang="en-IN" sz="2000" dirty="0"/>
          </a:p>
        </p:txBody>
      </p:sp>
      <p:sp>
        <p:nvSpPr>
          <p:cNvPr id="4" name="Content Placeholder 3">
            <a:extLst>
              <a:ext uri="{FF2B5EF4-FFF2-40B4-BE49-F238E27FC236}">
                <a16:creationId xmlns:a16="http://schemas.microsoft.com/office/drawing/2014/main" id="{779A8488-3924-4FDE-9BC4-91858646729E}"/>
              </a:ext>
            </a:extLst>
          </p:cNvPr>
          <p:cNvSpPr>
            <a:spLocks noGrp="1"/>
          </p:cNvSpPr>
          <p:nvPr>
            <p:ph sz="half" idx="2"/>
          </p:nvPr>
        </p:nvSpPr>
        <p:spPr>
          <a:xfrm>
            <a:off x="6172199" y="119270"/>
            <a:ext cx="5317435" cy="6639339"/>
          </a:xfrm>
        </p:spPr>
        <p:txBody>
          <a:bodyPr>
            <a:normAutofit fontScale="92500" lnSpcReduction="10000"/>
          </a:bodyPr>
          <a:lstStyle/>
          <a:p>
            <a:pPr marL="0" indent="0" algn="l">
              <a:buNone/>
            </a:pPr>
            <a:r>
              <a:rPr lang="en-IN" sz="1800" b="0" i="0" u="none" strike="noStrike" baseline="0" dirty="0">
                <a:latin typeface="Courier"/>
              </a:rPr>
              <a:t>// A nested interface example.</a:t>
            </a:r>
          </a:p>
          <a:p>
            <a:pPr marL="0" indent="0" algn="l">
              <a:buNone/>
            </a:pPr>
            <a:r>
              <a:rPr lang="en-US" sz="1800" b="0" i="0" u="none" strike="noStrike" baseline="0" dirty="0">
                <a:latin typeface="Courier"/>
              </a:rPr>
              <a:t>// This class contains a member interface.</a:t>
            </a:r>
          </a:p>
          <a:p>
            <a:pPr marL="0" indent="0" algn="l">
              <a:buNone/>
            </a:pPr>
            <a:r>
              <a:rPr lang="en-IN" sz="1800" b="0" i="0" u="none" strike="noStrike" baseline="0" dirty="0">
                <a:latin typeface="Courier"/>
              </a:rPr>
              <a:t>class A {</a:t>
            </a:r>
            <a:r>
              <a:rPr lang="en-US" sz="1800" b="0" i="0" u="none" strike="noStrike" baseline="0" dirty="0">
                <a:solidFill>
                  <a:srgbClr val="231F20"/>
                </a:solidFill>
                <a:latin typeface="Courier"/>
              </a:rPr>
              <a:t>// this is a nested interface</a:t>
            </a:r>
          </a:p>
          <a:p>
            <a:pPr marL="0" indent="0" algn="l">
              <a:buNone/>
            </a:pPr>
            <a:r>
              <a:rPr lang="en-IN" sz="1800" b="0" i="0" u="none" strike="noStrike" baseline="0" dirty="0">
                <a:solidFill>
                  <a:srgbClr val="231F20"/>
                </a:solidFill>
                <a:latin typeface="Courier"/>
              </a:rPr>
              <a:t>public interface </a:t>
            </a:r>
            <a:r>
              <a:rPr lang="en-IN" sz="1800" b="0" i="0" u="none" strike="noStrike" baseline="0" dirty="0" err="1">
                <a:solidFill>
                  <a:srgbClr val="231F20"/>
                </a:solidFill>
                <a:latin typeface="Courier"/>
              </a:rPr>
              <a:t>NestedIF</a:t>
            </a:r>
            <a:r>
              <a:rPr lang="en-IN" sz="1800" b="0" i="0" u="none" strike="noStrike" baseline="0" dirty="0">
                <a:solidFill>
                  <a:srgbClr val="231F20"/>
                </a:solidFill>
                <a:latin typeface="Courier"/>
              </a:rPr>
              <a:t> {</a:t>
            </a:r>
          </a:p>
          <a:p>
            <a:pPr marL="0" indent="0" algn="l">
              <a:buNone/>
            </a:pPr>
            <a:r>
              <a:rPr lang="en-IN" sz="1800" b="0" i="0" u="none" strike="noStrike" baseline="0" dirty="0" err="1">
                <a:solidFill>
                  <a:srgbClr val="231F20"/>
                </a:solidFill>
                <a:latin typeface="Courier"/>
              </a:rPr>
              <a:t>boolean</a:t>
            </a:r>
            <a:r>
              <a:rPr lang="en-IN" sz="1800" b="0" i="0" u="none" strike="noStrike" baseline="0" dirty="0">
                <a:solidFill>
                  <a:srgbClr val="231F20"/>
                </a:solidFill>
                <a:latin typeface="Courier"/>
              </a:rPr>
              <a:t> </a:t>
            </a:r>
            <a:r>
              <a:rPr lang="en-IN" sz="1800" b="0" i="0" u="none" strike="noStrike" baseline="0" dirty="0" err="1">
                <a:solidFill>
                  <a:srgbClr val="231F20"/>
                </a:solidFill>
                <a:latin typeface="Courier"/>
              </a:rPr>
              <a:t>isNotNegative</a:t>
            </a:r>
            <a:r>
              <a:rPr lang="en-IN" sz="1800" b="0" i="0" u="none" strike="noStrike" baseline="0" dirty="0">
                <a:solidFill>
                  <a:srgbClr val="231F20"/>
                </a:solidFill>
                <a:latin typeface="Courier"/>
              </a:rPr>
              <a:t>(int x); } }</a:t>
            </a:r>
          </a:p>
          <a:p>
            <a:pPr marL="0" indent="0" algn="l">
              <a:buNone/>
            </a:pPr>
            <a:r>
              <a:rPr lang="en-US" sz="1800" b="0" i="0" u="none" strike="noStrike" baseline="0" dirty="0">
                <a:solidFill>
                  <a:srgbClr val="231F20"/>
                </a:solidFill>
                <a:latin typeface="Courier"/>
              </a:rPr>
              <a:t>// B implements the nested interface.</a:t>
            </a:r>
          </a:p>
          <a:p>
            <a:pPr marL="0" indent="0" algn="l">
              <a:buNone/>
            </a:pPr>
            <a:r>
              <a:rPr lang="en-US" sz="1800" b="0" i="0" u="none" strike="noStrike" baseline="0" dirty="0">
                <a:solidFill>
                  <a:srgbClr val="231F20"/>
                </a:solidFill>
                <a:latin typeface="Courier"/>
              </a:rPr>
              <a:t>class B implements </a:t>
            </a:r>
            <a:r>
              <a:rPr lang="en-US" sz="1800" b="0" i="0" u="none" strike="noStrike" baseline="0" dirty="0" err="1">
                <a:solidFill>
                  <a:srgbClr val="231F20"/>
                </a:solidFill>
                <a:latin typeface="Courier"/>
              </a:rPr>
              <a:t>A.NestedIF</a:t>
            </a:r>
            <a:r>
              <a:rPr lang="en-US" sz="1800" b="0"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public </a:t>
            </a:r>
            <a:r>
              <a:rPr lang="en-US" sz="1800" b="0" i="0" u="none" strike="noStrike" baseline="0" dirty="0" err="1">
                <a:solidFill>
                  <a:srgbClr val="231F20"/>
                </a:solidFill>
                <a:latin typeface="Courier"/>
              </a:rPr>
              <a:t>boolean</a:t>
            </a:r>
            <a:r>
              <a:rPr lang="en-US" sz="1800" b="0" i="0" u="none" strike="noStrike" baseline="0" dirty="0">
                <a:solidFill>
                  <a:srgbClr val="231F20"/>
                </a:solidFill>
                <a:latin typeface="Courier"/>
              </a:rPr>
              <a:t> </a:t>
            </a:r>
            <a:r>
              <a:rPr lang="en-US" sz="1800" b="0" i="0" u="none" strike="noStrike" baseline="0" dirty="0" err="1">
                <a:solidFill>
                  <a:srgbClr val="231F20"/>
                </a:solidFill>
                <a:latin typeface="Courier"/>
              </a:rPr>
              <a:t>isNotNegative</a:t>
            </a:r>
            <a:r>
              <a:rPr lang="en-US" sz="1800" b="0" i="0" u="none" strike="noStrike" baseline="0" dirty="0">
                <a:solidFill>
                  <a:srgbClr val="231F20"/>
                </a:solidFill>
                <a:latin typeface="Courier"/>
              </a:rPr>
              <a:t>(int x) {</a:t>
            </a:r>
          </a:p>
          <a:p>
            <a:pPr marL="0" indent="0" algn="l">
              <a:buNone/>
            </a:pPr>
            <a:r>
              <a:rPr lang="en-IN" sz="1800" b="0" i="0" u="none" strike="noStrike" baseline="0" dirty="0">
                <a:solidFill>
                  <a:srgbClr val="231F20"/>
                </a:solidFill>
                <a:latin typeface="Courier"/>
              </a:rPr>
              <a:t>return x &lt; 0 ? false : true; } }</a:t>
            </a:r>
          </a:p>
          <a:p>
            <a:pPr marL="0" indent="0" algn="l">
              <a:buNone/>
            </a:pPr>
            <a:r>
              <a:rPr lang="en-IN" sz="1800" b="0" i="0" u="none" strike="noStrike" baseline="0" dirty="0">
                <a:solidFill>
                  <a:srgbClr val="231F20"/>
                </a:solidFill>
                <a:latin typeface="Courier"/>
              </a:rPr>
              <a:t>class </a:t>
            </a:r>
            <a:r>
              <a:rPr lang="en-IN" sz="1800" b="0" i="0" u="none" strike="noStrike" baseline="0" dirty="0" err="1">
                <a:solidFill>
                  <a:srgbClr val="231F20"/>
                </a:solidFill>
                <a:latin typeface="Courier"/>
              </a:rPr>
              <a:t>NestedIFDemo</a:t>
            </a:r>
            <a:r>
              <a:rPr lang="en-IN" sz="1800" b="0"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 use a nested interface reference</a:t>
            </a:r>
          </a:p>
          <a:p>
            <a:pPr marL="0" indent="0" algn="l">
              <a:buNone/>
            </a:pPr>
            <a:r>
              <a:rPr lang="en-US" sz="1800" b="0" i="0" u="none" strike="noStrike" baseline="0" dirty="0" err="1">
                <a:solidFill>
                  <a:srgbClr val="231F20"/>
                </a:solidFill>
                <a:latin typeface="Courier"/>
              </a:rPr>
              <a:t>A.NestedIF</a:t>
            </a:r>
            <a:r>
              <a:rPr lang="en-US" sz="1800" b="0" i="0" u="none" strike="noStrike" baseline="0" dirty="0">
                <a:solidFill>
                  <a:srgbClr val="231F20"/>
                </a:solidFill>
                <a:latin typeface="Courier"/>
              </a:rPr>
              <a:t> </a:t>
            </a:r>
            <a:r>
              <a:rPr lang="en-US" sz="1800" b="0" i="0" u="none" strike="noStrike" baseline="0" dirty="0" err="1">
                <a:solidFill>
                  <a:srgbClr val="231F20"/>
                </a:solidFill>
                <a:latin typeface="Courier"/>
              </a:rPr>
              <a:t>nif</a:t>
            </a:r>
            <a:r>
              <a:rPr lang="en-US" sz="1800" b="0" i="0" u="none" strike="noStrike" baseline="0" dirty="0">
                <a:solidFill>
                  <a:srgbClr val="231F20"/>
                </a:solidFill>
                <a:latin typeface="Courier"/>
              </a:rPr>
              <a:t> = new B();</a:t>
            </a:r>
          </a:p>
          <a:p>
            <a:pPr marL="0" indent="0" algn="l">
              <a:buNone/>
            </a:pPr>
            <a:r>
              <a:rPr lang="en-IN" sz="1800" b="0" i="0" u="none" strike="noStrike" baseline="0" dirty="0">
                <a:solidFill>
                  <a:srgbClr val="231F20"/>
                </a:solidFill>
                <a:latin typeface="Courier"/>
              </a:rPr>
              <a:t>if(</a:t>
            </a:r>
            <a:r>
              <a:rPr lang="en-IN" sz="1800" b="0" i="0" u="none" strike="noStrike" baseline="0" dirty="0" err="1">
                <a:solidFill>
                  <a:srgbClr val="231F20"/>
                </a:solidFill>
                <a:latin typeface="Courier"/>
              </a:rPr>
              <a:t>nif.isNotNegative</a:t>
            </a:r>
            <a:r>
              <a:rPr lang="en-IN" sz="1800" b="0" i="0" u="none" strike="noStrike" baseline="0" dirty="0">
                <a:solidFill>
                  <a:srgbClr val="231F20"/>
                </a:solidFill>
                <a:latin typeface="Courier"/>
              </a:rPr>
              <a:t>(10))</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("10 is not negative");</a:t>
            </a:r>
          </a:p>
          <a:p>
            <a:pPr marL="0" indent="0" algn="l">
              <a:buNone/>
            </a:pPr>
            <a:r>
              <a:rPr lang="en-IN" sz="1800" b="0" i="0" u="none" strike="noStrike" baseline="0" dirty="0">
                <a:solidFill>
                  <a:srgbClr val="231F20"/>
                </a:solidFill>
                <a:latin typeface="Courier"/>
              </a:rPr>
              <a:t>if(</a:t>
            </a:r>
            <a:r>
              <a:rPr lang="en-IN" sz="1800" b="0" i="0" u="none" strike="noStrike" baseline="0" dirty="0" err="1">
                <a:solidFill>
                  <a:srgbClr val="231F20"/>
                </a:solidFill>
                <a:latin typeface="Courier"/>
              </a:rPr>
              <a:t>nif.isNotNegative</a:t>
            </a:r>
            <a:r>
              <a:rPr lang="en-IN" sz="1800" b="0" i="0" u="none" strike="noStrike" baseline="0" dirty="0">
                <a:solidFill>
                  <a:srgbClr val="231F20"/>
                </a:solidFill>
                <a:latin typeface="Courier"/>
              </a:rPr>
              <a:t>(-12))</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("this won't be displayed"); </a:t>
            </a:r>
            <a:r>
              <a:rPr lang="en-IN" sz="1800" b="0" i="0" u="none" strike="noStrike" baseline="0" dirty="0">
                <a:solidFill>
                  <a:srgbClr val="231F20"/>
                </a:solidFill>
                <a:latin typeface="Courier"/>
              </a:rPr>
              <a:t>} }</a:t>
            </a:r>
            <a:endParaRPr lang="en-IN" dirty="0"/>
          </a:p>
        </p:txBody>
      </p:sp>
    </p:spTree>
    <p:extLst>
      <p:ext uri="{BB962C8B-B14F-4D97-AF65-F5344CB8AC3E}">
        <p14:creationId xmlns:p14="http://schemas.microsoft.com/office/powerpoint/2010/main" val="3436794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E89F-B4A9-4039-A815-BCD08EFA9ECD}"/>
              </a:ext>
            </a:extLst>
          </p:cNvPr>
          <p:cNvSpPr>
            <a:spLocks noGrp="1"/>
          </p:cNvSpPr>
          <p:nvPr>
            <p:ph type="title"/>
          </p:nvPr>
        </p:nvSpPr>
        <p:spPr/>
        <p:txBody>
          <a:bodyPr/>
          <a:lstStyle/>
          <a:p>
            <a:r>
              <a:rPr lang="en-IN" dirty="0"/>
              <a:t>Variables in Interfaces</a:t>
            </a:r>
          </a:p>
        </p:txBody>
      </p:sp>
      <p:sp>
        <p:nvSpPr>
          <p:cNvPr id="3" name="Content Placeholder 2">
            <a:extLst>
              <a:ext uri="{FF2B5EF4-FFF2-40B4-BE49-F238E27FC236}">
                <a16:creationId xmlns:a16="http://schemas.microsoft.com/office/drawing/2014/main" id="{C04731EF-33DF-4E0C-AEF5-5C8955599D95}"/>
              </a:ext>
            </a:extLst>
          </p:cNvPr>
          <p:cNvSpPr>
            <a:spLocks noGrp="1"/>
          </p:cNvSpPr>
          <p:nvPr>
            <p:ph sz="half" idx="1"/>
          </p:nvPr>
        </p:nvSpPr>
        <p:spPr>
          <a:xfrm>
            <a:off x="344557" y="1258957"/>
            <a:ext cx="5675243" cy="4918006"/>
          </a:xfrm>
        </p:spPr>
        <p:txBody>
          <a:bodyPr/>
          <a:lstStyle/>
          <a:p>
            <a:pPr algn="l"/>
            <a:r>
              <a:rPr lang="en-US" sz="1800" b="0" i="0" u="none" strike="noStrike" baseline="0" dirty="0">
                <a:latin typeface="Palatino-Roman"/>
              </a:rPr>
              <a:t>You can use interfaces to import shared constants into multiple classes by simply declaring an interface that contains variables that are initialized to the desired values. </a:t>
            </a:r>
          </a:p>
          <a:p>
            <a:pPr algn="l"/>
            <a:r>
              <a:rPr lang="en-US" sz="1800" b="0" i="0" u="none" strike="noStrike" baseline="0" dirty="0">
                <a:latin typeface="Palatino-Roman"/>
              </a:rPr>
              <a:t>When you include that interface in a class (that is, when you “implement” the interface), all of those variable names will be in scope as constants. </a:t>
            </a:r>
          </a:p>
          <a:p>
            <a:pPr algn="l"/>
            <a:r>
              <a:rPr lang="en-US" sz="1800" b="0" i="0" u="none" strike="noStrike" baseline="0" dirty="0">
                <a:latin typeface="Palatino-Roman"/>
              </a:rPr>
              <a:t>(This is similar to using a header file in C/C++ to create a large number of </a:t>
            </a:r>
            <a:r>
              <a:rPr lang="en-US" sz="1800" b="1" i="0" u="none" strike="noStrike" baseline="0" dirty="0">
                <a:latin typeface="Palatino-Bold"/>
              </a:rPr>
              <a:t>#defined </a:t>
            </a:r>
            <a:r>
              <a:rPr lang="en-US" sz="1800" b="0" i="0" u="none" strike="noStrike" baseline="0" dirty="0">
                <a:latin typeface="Palatino-Roman"/>
              </a:rPr>
              <a:t>constants or </a:t>
            </a:r>
            <a:r>
              <a:rPr lang="en-US" sz="1800" b="1" i="0" u="none" strike="noStrike" baseline="0" dirty="0">
                <a:latin typeface="Palatino-Bold"/>
              </a:rPr>
              <a:t>const </a:t>
            </a:r>
            <a:r>
              <a:rPr lang="en-US" sz="1800" b="0" i="0" u="none" strike="noStrike" baseline="0" dirty="0">
                <a:latin typeface="Palatino-Roman"/>
              </a:rPr>
              <a:t>declarations.) </a:t>
            </a:r>
          </a:p>
          <a:p>
            <a:pPr algn="l"/>
            <a:r>
              <a:rPr lang="en-US" sz="1800" b="0" i="0" u="none" strike="noStrike" baseline="0" dirty="0">
                <a:latin typeface="Palatino-Roman"/>
              </a:rPr>
              <a:t>If an interface contains no methods, then any class that includes such an interface doesn’t actually implement anything.</a:t>
            </a:r>
            <a:endParaRPr lang="en-IN" dirty="0"/>
          </a:p>
        </p:txBody>
      </p:sp>
      <p:sp>
        <p:nvSpPr>
          <p:cNvPr id="4" name="Content Placeholder 3">
            <a:extLst>
              <a:ext uri="{FF2B5EF4-FFF2-40B4-BE49-F238E27FC236}">
                <a16:creationId xmlns:a16="http://schemas.microsoft.com/office/drawing/2014/main" id="{92C43A87-3E06-4DE4-8642-B87023F8014D}"/>
              </a:ext>
            </a:extLst>
          </p:cNvPr>
          <p:cNvSpPr>
            <a:spLocks noGrp="1"/>
          </p:cNvSpPr>
          <p:nvPr>
            <p:ph sz="half" idx="2"/>
          </p:nvPr>
        </p:nvSpPr>
        <p:spPr>
          <a:xfrm>
            <a:off x="6172200" y="159026"/>
            <a:ext cx="5834270" cy="6480313"/>
          </a:xfrm>
        </p:spPr>
        <p:txBody>
          <a:bodyPr/>
          <a:lstStyle/>
          <a:p>
            <a:pPr algn="l"/>
            <a:r>
              <a:rPr lang="en-US" sz="1800" b="0" i="0" u="none" strike="noStrike" baseline="0" dirty="0">
                <a:latin typeface="Palatino-Roman"/>
              </a:rPr>
              <a:t>It is as if that class were importing the constant fields into the class name space as </a:t>
            </a:r>
            <a:r>
              <a:rPr lang="en-US" sz="1800" b="1" i="0" u="none" strike="noStrike" baseline="0" dirty="0">
                <a:latin typeface="Palatino-Bold"/>
              </a:rPr>
              <a:t>final </a:t>
            </a:r>
            <a:r>
              <a:rPr lang="en-US" sz="1800" b="0" i="0" u="none" strike="noStrike" baseline="0" dirty="0">
                <a:latin typeface="Palatino-Roman"/>
              </a:rPr>
              <a:t>variables. </a:t>
            </a:r>
          </a:p>
          <a:p>
            <a:pPr algn="l"/>
            <a:r>
              <a:rPr lang="en-US" sz="1800" b="0" i="0" u="none" strike="noStrike" baseline="0" dirty="0">
                <a:latin typeface="Palatino-Roman"/>
              </a:rPr>
              <a:t>The next example uses this technique to implement an automated “decision maker”:</a:t>
            </a:r>
            <a:endParaRPr lang="en-IN" dirty="0"/>
          </a:p>
        </p:txBody>
      </p:sp>
    </p:spTree>
    <p:extLst>
      <p:ext uri="{BB962C8B-B14F-4D97-AF65-F5344CB8AC3E}">
        <p14:creationId xmlns:p14="http://schemas.microsoft.com/office/powerpoint/2010/main" val="373711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16E48-F040-4964-960C-BBFCA04CBADC}"/>
              </a:ext>
            </a:extLst>
          </p:cNvPr>
          <p:cNvSpPr>
            <a:spLocks noGrp="1"/>
          </p:cNvSpPr>
          <p:nvPr>
            <p:ph sz="half" idx="1"/>
          </p:nvPr>
        </p:nvSpPr>
        <p:spPr>
          <a:xfrm>
            <a:off x="119270" y="132522"/>
            <a:ext cx="5900530" cy="6612835"/>
          </a:xfrm>
        </p:spPr>
        <p:txBody>
          <a:bodyPr>
            <a:normAutofit fontScale="85000" lnSpcReduction="20000"/>
          </a:bodyPr>
          <a:lstStyle/>
          <a:p>
            <a:pPr marL="0" indent="0" algn="l">
              <a:buNone/>
            </a:pPr>
            <a:r>
              <a:rPr lang="en-IN" sz="1800" b="0" i="0" u="none" strike="noStrike" baseline="0" dirty="0">
                <a:latin typeface="Courier"/>
              </a:rPr>
              <a:t>import </a:t>
            </a:r>
            <a:r>
              <a:rPr lang="en-IN" sz="1800" b="0" i="0" u="none" strike="noStrike" baseline="0" dirty="0" err="1">
                <a:latin typeface="Courier"/>
              </a:rPr>
              <a:t>java.util.Random</a:t>
            </a:r>
            <a:r>
              <a:rPr lang="en-IN" sz="1800" b="0" i="0" u="none" strike="noStrike" baseline="0" dirty="0">
                <a:latin typeface="Courier"/>
              </a:rPr>
              <a:t>;</a:t>
            </a:r>
          </a:p>
          <a:p>
            <a:pPr marL="0" indent="0" algn="l">
              <a:buNone/>
            </a:pPr>
            <a:r>
              <a:rPr lang="en-IN" sz="1800" b="0" i="0" u="none" strike="noStrike" baseline="0" dirty="0">
                <a:latin typeface="Courier"/>
              </a:rPr>
              <a:t>interface </a:t>
            </a:r>
            <a:r>
              <a:rPr lang="en-IN" sz="1800" b="0" i="0" u="none" strike="noStrike" baseline="0" dirty="0" err="1">
                <a:latin typeface="Courier"/>
              </a:rPr>
              <a:t>SharedConstants</a:t>
            </a:r>
            <a:r>
              <a:rPr lang="en-IN" sz="1800" b="0" i="0" u="none" strike="noStrike" baseline="0" dirty="0">
                <a:latin typeface="Courier"/>
              </a:rPr>
              <a:t> {</a:t>
            </a:r>
          </a:p>
          <a:p>
            <a:pPr marL="0" indent="0" algn="l">
              <a:buNone/>
            </a:pPr>
            <a:r>
              <a:rPr lang="en-IN" sz="1800" b="0" i="0" u="none" strike="noStrike" baseline="0" dirty="0">
                <a:latin typeface="Courier"/>
              </a:rPr>
              <a:t>int NO = 0;</a:t>
            </a:r>
          </a:p>
          <a:p>
            <a:pPr marL="0" indent="0" algn="l">
              <a:buNone/>
            </a:pPr>
            <a:r>
              <a:rPr lang="en-IN" sz="1800" b="0" i="0" u="none" strike="noStrike" baseline="0" dirty="0">
                <a:latin typeface="Courier"/>
              </a:rPr>
              <a:t>int YES = 1;</a:t>
            </a:r>
          </a:p>
          <a:p>
            <a:pPr marL="0" indent="0" algn="l">
              <a:buNone/>
            </a:pPr>
            <a:r>
              <a:rPr lang="en-IN" sz="1800" b="0" i="0" u="none" strike="noStrike" baseline="0" dirty="0">
                <a:latin typeface="Courier"/>
              </a:rPr>
              <a:t>int MAYBE = 2;</a:t>
            </a:r>
          </a:p>
          <a:p>
            <a:pPr marL="0" indent="0" algn="l">
              <a:buNone/>
            </a:pPr>
            <a:r>
              <a:rPr lang="en-IN" sz="1800" b="0" i="0" u="none" strike="noStrike" baseline="0" dirty="0">
                <a:latin typeface="Courier"/>
              </a:rPr>
              <a:t>int LATER = 3;</a:t>
            </a:r>
          </a:p>
          <a:p>
            <a:pPr marL="0" indent="0" algn="l">
              <a:buNone/>
            </a:pPr>
            <a:r>
              <a:rPr lang="en-IN" sz="1800" b="0" i="0" u="none" strike="noStrike" baseline="0" dirty="0">
                <a:latin typeface="Courier"/>
              </a:rPr>
              <a:t>int SOON = 4;</a:t>
            </a:r>
          </a:p>
          <a:p>
            <a:pPr marL="0" indent="0" algn="l">
              <a:buNone/>
            </a:pPr>
            <a:r>
              <a:rPr lang="en-IN" sz="1800" b="0" i="0" u="none" strike="noStrike" baseline="0" dirty="0">
                <a:latin typeface="Courier"/>
              </a:rPr>
              <a:t>int NEVER = 5;</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class Question implements </a:t>
            </a:r>
            <a:r>
              <a:rPr lang="en-IN" sz="1800" b="0" i="0" u="none" strike="noStrike" baseline="0" dirty="0" err="1">
                <a:latin typeface="Courier"/>
              </a:rPr>
              <a:t>SharedConstants</a:t>
            </a:r>
            <a:r>
              <a:rPr lang="en-IN" sz="1800" b="0" i="0" u="none" strike="noStrike" baseline="0" dirty="0">
                <a:latin typeface="Courier"/>
              </a:rPr>
              <a:t> {</a:t>
            </a:r>
          </a:p>
          <a:p>
            <a:pPr marL="0" indent="0" algn="l">
              <a:buNone/>
            </a:pPr>
            <a:r>
              <a:rPr lang="en-IN" sz="1800" b="0" i="0" u="none" strike="noStrike" baseline="0" dirty="0">
                <a:latin typeface="Courier"/>
              </a:rPr>
              <a:t>Random rand = new Random();</a:t>
            </a:r>
          </a:p>
          <a:p>
            <a:pPr marL="0" indent="0" algn="l">
              <a:buNone/>
            </a:pPr>
            <a:r>
              <a:rPr lang="en-IN" sz="1800" b="0" i="0" u="none" strike="noStrike" baseline="0" dirty="0">
                <a:latin typeface="Courier"/>
              </a:rPr>
              <a:t>int ask() {</a:t>
            </a:r>
          </a:p>
          <a:p>
            <a:pPr marL="0" indent="0" algn="l">
              <a:buNone/>
            </a:pPr>
            <a:r>
              <a:rPr lang="en-IN" sz="1800" b="0" i="0" u="none" strike="noStrike" baseline="0" dirty="0">
                <a:latin typeface="Courier"/>
              </a:rPr>
              <a:t>int prob = (int) (100 * </a:t>
            </a:r>
            <a:r>
              <a:rPr lang="en-IN" sz="1800" b="0" i="0" u="none" strike="noStrike" baseline="0" dirty="0" err="1">
                <a:latin typeface="Courier"/>
              </a:rPr>
              <a:t>rand.nextDouble</a:t>
            </a:r>
            <a:r>
              <a:rPr lang="en-IN" sz="1800" b="0" i="0" u="none" strike="noStrike" baseline="0" dirty="0">
                <a:latin typeface="Courier"/>
              </a:rPr>
              <a:t>());</a:t>
            </a:r>
          </a:p>
          <a:p>
            <a:pPr marL="0" indent="0" algn="l">
              <a:buNone/>
            </a:pPr>
            <a:r>
              <a:rPr lang="en-IN" sz="1800" b="0" i="0" u="none" strike="noStrike" baseline="0" dirty="0">
                <a:latin typeface="Courier"/>
              </a:rPr>
              <a:t>if (prob &lt; 30)</a:t>
            </a:r>
          </a:p>
          <a:p>
            <a:pPr marL="0" indent="0" algn="l">
              <a:buNone/>
            </a:pPr>
            <a:r>
              <a:rPr lang="en-IN" sz="1800" b="0" i="0" u="none" strike="noStrike" baseline="0" dirty="0">
                <a:latin typeface="Courier"/>
              </a:rPr>
              <a:t>return NO; // 30%</a:t>
            </a:r>
          </a:p>
          <a:p>
            <a:pPr marL="0" indent="0" algn="l">
              <a:buNone/>
            </a:pPr>
            <a:r>
              <a:rPr lang="en-IN" sz="1800" b="0" i="0" u="none" strike="noStrike" baseline="0" dirty="0">
                <a:latin typeface="Courier"/>
              </a:rPr>
              <a:t>else if (prob &lt; 60)</a:t>
            </a:r>
          </a:p>
          <a:p>
            <a:pPr marL="0" indent="0" algn="l">
              <a:buNone/>
            </a:pPr>
            <a:r>
              <a:rPr lang="en-IN" sz="1800" b="0" i="0" u="none" strike="noStrike" baseline="0" dirty="0">
                <a:latin typeface="Courier"/>
              </a:rPr>
              <a:t>return YES; // 30%</a:t>
            </a:r>
          </a:p>
          <a:p>
            <a:pPr marL="0" indent="0" algn="l">
              <a:buNone/>
            </a:pPr>
            <a:r>
              <a:rPr lang="en-IN" sz="1800" b="0" i="0" u="none" strike="noStrike" baseline="0" dirty="0">
                <a:latin typeface="Courier"/>
              </a:rPr>
              <a:t>else if (prob &lt; 75)</a:t>
            </a:r>
          </a:p>
          <a:p>
            <a:pPr marL="0" indent="0" algn="l">
              <a:buNone/>
            </a:pPr>
            <a:r>
              <a:rPr lang="en-IN" sz="1800" b="0" i="0" u="none" strike="noStrike" baseline="0" dirty="0">
                <a:latin typeface="Courier"/>
              </a:rPr>
              <a:t>return LATER; // 15%</a:t>
            </a:r>
          </a:p>
          <a:p>
            <a:pPr marL="0" indent="0" algn="l">
              <a:buNone/>
            </a:pPr>
            <a:r>
              <a:rPr lang="en-IN" sz="1800" b="0" i="0" u="none" strike="noStrike" baseline="0" dirty="0">
                <a:latin typeface="Courier"/>
              </a:rPr>
              <a:t>else if (prob &lt; 98)</a:t>
            </a:r>
          </a:p>
          <a:p>
            <a:pPr marL="0" indent="0" algn="l">
              <a:buNone/>
            </a:pPr>
            <a:r>
              <a:rPr lang="en-IN" sz="1800" b="0" i="0" u="none" strike="noStrike" baseline="0" dirty="0">
                <a:latin typeface="Courier"/>
              </a:rPr>
              <a:t>return SOON; // 13%</a:t>
            </a:r>
          </a:p>
          <a:p>
            <a:pPr marL="0" indent="0" algn="l">
              <a:buNone/>
            </a:pPr>
            <a:r>
              <a:rPr lang="en-IN" sz="1800" b="0" i="0" u="none" strike="noStrike" baseline="0" dirty="0">
                <a:latin typeface="Courier"/>
              </a:rPr>
              <a:t>else</a:t>
            </a:r>
          </a:p>
          <a:p>
            <a:pPr marL="0" indent="0" algn="l">
              <a:buNone/>
            </a:pPr>
            <a:r>
              <a:rPr lang="en-IN" sz="1800" b="0" i="0" u="none" strike="noStrike" baseline="0" dirty="0">
                <a:latin typeface="Courier"/>
              </a:rPr>
              <a:t>return NEVER; // 2%  } }</a:t>
            </a:r>
            <a:endParaRPr lang="en-IN" dirty="0"/>
          </a:p>
        </p:txBody>
      </p:sp>
      <p:sp>
        <p:nvSpPr>
          <p:cNvPr id="4" name="Content Placeholder 3">
            <a:extLst>
              <a:ext uri="{FF2B5EF4-FFF2-40B4-BE49-F238E27FC236}">
                <a16:creationId xmlns:a16="http://schemas.microsoft.com/office/drawing/2014/main" id="{7C08D402-39E1-4CB5-B1AC-978E34EE12D8}"/>
              </a:ext>
            </a:extLst>
          </p:cNvPr>
          <p:cNvSpPr>
            <a:spLocks noGrp="1"/>
          </p:cNvSpPr>
          <p:nvPr>
            <p:ph sz="half" idx="2"/>
          </p:nvPr>
        </p:nvSpPr>
        <p:spPr>
          <a:xfrm>
            <a:off x="6172199" y="132522"/>
            <a:ext cx="5900529" cy="6612835"/>
          </a:xfrm>
        </p:spPr>
        <p:txBody>
          <a:bodyPr>
            <a:normAutofit fontScale="85000" lnSpcReduction="20000"/>
          </a:bodyPr>
          <a:lstStyle/>
          <a:p>
            <a:pPr marL="0" indent="0" algn="l">
              <a:buNone/>
            </a:pPr>
            <a:r>
              <a:rPr lang="en-IN" sz="1800" b="0" i="0" u="none" strike="noStrike" baseline="0" dirty="0">
                <a:latin typeface="Courier"/>
              </a:rPr>
              <a:t>class </a:t>
            </a:r>
            <a:r>
              <a:rPr lang="en-IN" sz="1800" b="0" i="0" u="none" strike="noStrike" baseline="0" dirty="0" err="1">
                <a:latin typeface="Courier"/>
              </a:rPr>
              <a:t>AskMe</a:t>
            </a:r>
            <a:r>
              <a:rPr lang="en-IN" sz="1800" b="0" i="0" u="none" strike="noStrike" baseline="0" dirty="0">
                <a:latin typeface="Courier"/>
              </a:rPr>
              <a:t> implements </a:t>
            </a:r>
            <a:r>
              <a:rPr lang="en-IN" sz="1800" b="0" i="0" u="none" strike="noStrike" baseline="0" dirty="0" err="1">
                <a:latin typeface="Courier"/>
              </a:rPr>
              <a:t>SharedConstants</a:t>
            </a:r>
            <a:r>
              <a:rPr lang="en-IN" sz="1800" b="0" i="0" u="none" strike="noStrike" baseline="0" dirty="0">
                <a:latin typeface="Courier"/>
              </a:rPr>
              <a:t> {</a:t>
            </a:r>
          </a:p>
          <a:p>
            <a:pPr marL="0" indent="0" algn="l">
              <a:buNone/>
            </a:pPr>
            <a:r>
              <a:rPr lang="en-US" sz="1800" b="0" i="0" u="none" strike="noStrike" baseline="0" dirty="0">
                <a:latin typeface="Courier"/>
              </a:rPr>
              <a:t>static void answer(int result) {</a:t>
            </a:r>
          </a:p>
          <a:p>
            <a:pPr marL="0" indent="0" algn="l">
              <a:buNone/>
            </a:pPr>
            <a:r>
              <a:rPr lang="en-IN" sz="1800" b="0" i="0" u="none" strike="noStrike" baseline="0" dirty="0">
                <a:latin typeface="Courier"/>
              </a:rPr>
              <a:t>switch(result) {</a:t>
            </a:r>
          </a:p>
          <a:p>
            <a:pPr marL="0" indent="0" algn="l">
              <a:buNone/>
            </a:pPr>
            <a:r>
              <a:rPr lang="en-IN" sz="1800" b="0" i="0" u="none" strike="noStrike" baseline="0" dirty="0">
                <a:latin typeface="Courier"/>
              </a:rPr>
              <a:t>case </a:t>
            </a:r>
            <a:r>
              <a:rPr lang="en-IN" sz="1800" b="0" i="0" u="none" strike="noStrike" baseline="0" dirty="0" err="1">
                <a:latin typeface="Courier"/>
              </a:rPr>
              <a:t>NO:System.out.println</a:t>
            </a:r>
            <a:r>
              <a:rPr lang="en-IN" sz="1800" b="0" i="0" u="none" strike="noStrike" baseline="0" dirty="0">
                <a:latin typeface="Courier"/>
              </a:rPr>
              <a:t>("No"); break;</a:t>
            </a:r>
          </a:p>
          <a:p>
            <a:pPr marL="0" indent="0" algn="l">
              <a:buNone/>
            </a:pPr>
            <a:r>
              <a:rPr lang="en-IN" sz="1800" b="0" i="0" u="none" strike="noStrike" baseline="0" dirty="0">
                <a:latin typeface="Courier"/>
              </a:rPr>
              <a:t>case </a:t>
            </a:r>
            <a:r>
              <a:rPr lang="en-IN" sz="1800" b="0" i="0" u="none" strike="noStrike" baseline="0" dirty="0" err="1">
                <a:latin typeface="Courier"/>
              </a:rPr>
              <a:t>YES:System.out.println</a:t>
            </a:r>
            <a:r>
              <a:rPr lang="en-IN" sz="1800" b="0" i="0" u="none" strike="noStrike" baseline="0" dirty="0">
                <a:latin typeface="Courier"/>
              </a:rPr>
              <a:t>("Yes"); break;</a:t>
            </a:r>
          </a:p>
          <a:p>
            <a:pPr marL="0" indent="0" algn="l">
              <a:buNone/>
            </a:pPr>
            <a:r>
              <a:rPr lang="en-IN" sz="1800" b="0" i="0" u="none" strike="noStrike" baseline="0" dirty="0">
                <a:latin typeface="Courier"/>
              </a:rPr>
              <a:t>case </a:t>
            </a:r>
            <a:r>
              <a:rPr lang="en-IN" sz="1800" b="0" i="0" u="none" strike="noStrike" baseline="0" dirty="0" err="1">
                <a:latin typeface="Courier"/>
              </a:rPr>
              <a:t>MAYBE:System.out.println</a:t>
            </a:r>
            <a:r>
              <a:rPr lang="en-IN" sz="1800" b="0" i="0" u="none" strike="noStrike" baseline="0" dirty="0">
                <a:latin typeface="Courier"/>
              </a:rPr>
              <a:t>("Maybe"); break;</a:t>
            </a:r>
          </a:p>
          <a:p>
            <a:pPr marL="0" indent="0" algn="l">
              <a:buNone/>
            </a:pPr>
            <a:r>
              <a:rPr lang="en-IN" sz="1800" b="0" i="0" u="none" strike="noStrike" baseline="0" dirty="0">
                <a:latin typeface="Courier"/>
              </a:rPr>
              <a:t>case </a:t>
            </a:r>
            <a:r>
              <a:rPr lang="en-IN" sz="1800" b="0" i="0" u="none" strike="noStrike" baseline="0" dirty="0" err="1">
                <a:latin typeface="Courier"/>
              </a:rPr>
              <a:t>LATER:System.out.println</a:t>
            </a:r>
            <a:r>
              <a:rPr lang="en-IN" sz="1800" b="0" i="0" u="none" strike="noStrike" baseline="0" dirty="0">
                <a:latin typeface="Courier"/>
              </a:rPr>
              <a:t>("Later"); break;</a:t>
            </a:r>
          </a:p>
          <a:p>
            <a:pPr marL="0" indent="0" algn="l">
              <a:buNone/>
            </a:pPr>
            <a:r>
              <a:rPr lang="en-IN" sz="1800" b="0" i="0" u="none" strike="noStrike" baseline="0" dirty="0">
                <a:latin typeface="Courier"/>
              </a:rPr>
              <a:t>case </a:t>
            </a:r>
            <a:r>
              <a:rPr lang="en-IN" sz="1800" b="0" i="0" u="none" strike="noStrike" baseline="0" dirty="0" err="1">
                <a:latin typeface="Courier"/>
              </a:rPr>
              <a:t>SOON:System.out.println</a:t>
            </a:r>
            <a:r>
              <a:rPr lang="en-IN" sz="1800" b="0" i="0" u="none" strike="noStrike" baseline="0" dirty="0">
                <a:latin typeface="Courier"/>
              </a:rPr>
              <a:t>("Soon"); break;</a:t>
            </a:r>
          </a:p>
          <a:p>
            <a:pPr marL="0" indent="0" algn="l">
              <a:buNone/>
            </a:pPr>
            <a:r>
              <a:rPr lang="en-IN" sz="1800" b="0" i="0" u="none" strike="noStrike" baseline="0" dirty="0">
                <a:latin typeface="Courier"/>
              </a:rPr>
              <a:t>case </a:t>
            </a:r>
            <a:r>
              <a:rPr lang="en-IN" sz="1800" b="0" i="0" u="none" strike="noStrike" baseline="0" dirty="0" err="1">
                <a:latin typeface="Courier"/>
              </a:rPr>
              <a:t>NEVER:System.out.println</a:t>
            </a:r>
            <a:r>
              <a:rPr lang="en-IN" sz="1800" b="0" i="0" u="none" strike="noStrike" baseline="0" dirty="0">
                <a:latin typeface="Courier"/>
              </a:rPr>
              <a:t>("Never"); break; } }</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Question q = new Question();</a:t>
            </a:r>
          </a:p>
          <a:p>
            <a:pPr marL="0" indent="0" algn="l">
              <a:buNone/>
            </a:pPr>
            <a:r>
              <a:rPr lang="en-IN" sz="1800" b="0" i="0" u="none" strike="noStrike" baseline="0" dirty="0">
                <a:solidFill>
                  <a:srgbClr val="231F20"/>
                </a:solidFill>
                <a:latin typeface="Courier"/>
              </a:rPr>
              <a:t>answer(</a:t>
            </a:r>
            <a:r>
              <a:rPr lang="en-IN" sz="1800" b="0" i="0" u="none" strike="noStrike" baseline="0" dirty="0" err="1">
                <a:solidFill>
                  <a:srgbClr val="231F20"/>
                </a:solidFill>
                <a:latin typeface="Courier"/>
              </a:rPr>
              <a:t>q.ask</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answer(</a:t>
            </a:r>
            <a:r>
              <a:rPr lang="en-IN" sz="1800" b="0" i="0" u="none" strike="noStrike" baseline="0" dirty="0" err="1">
                <a:solidFill>
                  <a:srgbClr val="231F20"/>
                </a:solidFill>
                <a:latin typeface="Courier"/>
              </a:rPr>
              <a:t>q.ask</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answer(</a:t>
            </a:r>
            <a:r>
              <a:rPr lang="en-IN" sz="1800" b="0" i="0" u="none" strike="noStrike" baseline="0" dirty="0" err="1">
                <a:solidFill>
                  <a:srgbClr val="231F20"/>
                </a:solidFill>
                <a:latin typeface="Courier"/>
              </a:rPr>
              <a:t>q.ask</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answer(</a:t>
            </a:r>
            <a:r>
              <a:rPr lang="en-IN" sz="1800" b="0" i="0" u="none" strike="noStrike" baseline="0" dirty="0" err="1">
                <a:solidFill>
                  <a:srgbClr val="231F20"/>
                </a:solidFill>
                <a:latin typeface="Courier"/>
              </a:rPr>
              <a:t>q.ask</a:t>
            </a:r>
            <a:r>
              <a:rPr lang="en-IN" sz="1800" b="0" i="0" u="none" strike="noStrike" baseline="0" dirty="0">
                <a:solidFill>
                  <a:srgbClr val="231F20"/>
                </a:solidFill>
                <a:latin typeface="Courier"/>
              </a:rPr>
              <a:t>()); } }</a:t>
            </a:r>
            <a:endParaRPr lang="en-IN" dirty="0"/>
          </a:p>
        </p:txBody>
      </p:sp>
    </p:spTree>
    <p:extLst>
      <p:ext uri="{BB962C8B-B14F-4D97-AF65-F5344CB8AC3E}">
        <p14:creationId xmlns:p14="http://schemas.microsoft.com/office/powerpoint/2010/main" val="1911896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D858-6804-474E-8797-1A07940204F0}"/>
              </a:ext>
            </a:extLst>
          </p:cNvPr>
          <p:cNvSpPr>
            <a:spLocks noGrp="1"/>
          </p:cNvSpPr>
          <p:nvPr>
            <p:ph type="title"/>
          </p:nvPr>
        </p:nvSpPr>
        <p:spPr>
          <a:xfrm>
            <a:off x="0" y="0"/>
            <a:ext cx="6019800" cy="536023"/>
          </a:xfrm>
        </p:spPr>
        <p:txBody>
          <a:bodyPr>
            <a:normAutofit fontScale="90000"/>
          </a:bodyPr>
          <a:lstStyle/>
          <a:p>
            <a:r>
              <a:rPr lang="en-IN" dirty="0"/>
              <a:t>Interfaces Can Be Extended</a:t>
            </a:r>
          </a:p>
        </p:txBody>
      </p:sp>
      <p:sp>
        <p:nvSpPr>
          <p:cNvPr id="3" name="Content Placeholder 2">
            <a:extLst>
              <a:ext uri="{FF2B5EF4-FFF2-40B4-BE49-F238E27FC236}">
                <a16:creationId xmlns:a16="http://schemas.microsoft.com/office/drawing/2014/main" id="{1B2AE13B-24C9-4739-8E15-9BD8880EEA53}"/>
              </a:ext>
            </a:extLst>
          </p:cNvPr>
          <p:cNvSpPr>
            <a:spLocks noGrp="1"/>
          </p:cNvSpPr>
          <p:nvPr>
            <p:ph sz="half" idx="1"/>
          </p:nvPr>
        </p:nvSpPr>
        <p:spPr>
          <a:xfrm>
            <a:off x="0" y="536023"/>
            <a:ext cx="6019800" cy="6209334"/>
          </a:xfrm>
        </p:spPr>
        <p:txBody>
          <a:bodyPr>
            <a:normAutofit fontScale="92500" lnSpcReduction="10000"/>
          </a:bodyPr>
          <a:lstStyle/>
          <a:p>
            <a:pPr marL="0" indent="0" algn="l">
              <a:buNone/>
            </a:pPr>
            <a:r>
              <a:rPr lang="en-US" sz="1800" b="0" i="0" u="none" strike="noStrike" baseline="0" dirty="0">
                <a:latin typeface="Palatino-Roman"/>
              </a:rPr>
              <a:t>One interface can inherit another by use of the keyword </a:t>
            </a:r>
            <a:r>
              <a:rPr lang="en-US" sz="1800" b="1" i="0" u="none" strike="noStrike" baseline="0" dirty="0">
                <a:latin typeface="Palatino-Bold"/>
              </a:rPr>
              <a:t>extends</a:t>
            </a:r>
            <a:r>
              <a:rPr lang="en-US" sz="1800" b="0" i="0" u="none" strike="noStrike" baseline="0" dirty="0">
                <a:latin typeface="Palatino-Roman"/>
              </a:rPr>
              <a:t>. </a:t>
            </a:r>
          </a:p>
          <a:p>
            <a:pPr marL="0" indent="0" algn="l">
              <a:buNone/>
            </a:pPr>
            <a:r>
              <a:rPr lang="en-US" sz="1800" b="0" i="0" u="none" strike="noStrike" baseline="0" dirty="0">
                <a:latin typeface="Palatino-Roman"/>
              </a:rPr>
              <a:t>The syntax is the same as for inheriting classes. </a:t>
            </a:r>
          </a:p>
          <a:p>
            <a:pPr marL="0" indent="0" algn="l">
              <a:buNone/>
            </a:pPr>
            <a:r>
              <a:rPr lang="en-US" sz="1800" b="0" i="0" u="none" strike="noStrike" baseline="0" dirty="0">
                <a:latin typeface="Palatino-Roman"/>
              </a:rPr>
              <a:t>When a class implements an interface that inherits another interface, it must provide implementations for all methods defined within the interface inheritance </a:t>
            </a:r>
            <a:r>
              <a:rPr lang="en-IN" sz="1800" b="0" i="0" u="none" strike="noStrike" baseline="0" dirty="0">
                <a:latin typeface="Palatino-Roman"/>
              </a:rPr>
              <a:t>chain.</a:t>
            </a:r>
          </a:p>
          <a:p>
            <a:pPr marL="0" indent="0" algn="l">
              <a:buNone/>
            </a:pPr>
            <a:r>
              <a:rPr lang="en-US" sz="1800" b="0" i="0" u="none" strike="noStrike" baseline="0" dirty="0">
                <a:latin typeface="Courier"/>
              </a:rPr>
              <a:t>// One interface can extend another.</a:t>
            </a:r>
          </a:p>
          <a:p>
            <a:pPr marL="0" indent="0" algn="l">
              <a:buNone/>
            </a:pPr>
            <a:r>
              <a:rPr lang="en-IN" sz="1800" b="0" i="0" u="none" strike="noStrike" baseline="0" dirty="0">
                <a:latin typeface="Courier"/>
              </a:rPr>
              <a:t>interface A {</a:t>
            </a:r>
          </a:p>
          <a:p>
            <a:pPr marL="0" indent="0" algn="l">
              <a:buNone/>
            </a:pPr>
            <a:r>
              <a:rPr lang="en-IN" sz="1800" b="0" i="0" u="none" strike="noStrike" baseline="0" dirty="0">
                <a:latin typeface="Courier"/>
              </a:rPr>
              <a:t>void meth1();</a:t>
            </a:r>
          </a:p>
          <a:p>
            <a:pPr marL="0" indent="0" algn="l">
              <a:buNone/>
            </a:pPr>
            <a:r>
              <a:rPr lang="en-IN" sz="1800" b="0" i="0" u="none" strike="noStrike" baseline="0" dirty="0">
                <a:latin typeface="Courier"/>
              </a:rPr>
              <a:t>void meth2(); }</a:t>
            </a:r>
          </a:p>
          <a:p>
            <a:pPr marL="0" indent="0" algn="l">
              <a:buNone/>
            </a:pPr>
            <a:r>
              <a:rPr lang="en-US" sz="1800" b="0" i="0" u="none" strike="noStrike" baseline="0" dirty="0">
                <a:latin typeface="Courier"/>
              </a:rPr>
              <a:t>// B now includes meth1() and meth2() -- it adds meth3().</a:t>
            </a:r>
          </a:p>
          <a:p>
            <a:pPr marL="0" indent="0" algn="l">
              <a:buNone/>
            </a:pPr>
            <a:r>
              <a:rPr lang="en-IN" sz="1800" b="0" i="0" u="none" strike="noStrike" baseline="0" dirty="0">
                <a:latin typeface="Courier"/>
              </a:rPr>
              <a:t>interface B extends A {</a:t>
            </a:r>
          </a:p>
          <a:p>
            <a:pPr marL="0" indent="0" algn="l">
              <a:buNone/>
            </a:pPr>
            <a:r>
              <a:rPr lang="en-IN" sz="1800" b="0" i="0" u="none" strike="noStrike" baseline="0" dirty="0">
                <a:latin typeface="Courier"/>
              </a:rPr>
              <a:t>void meth3(); }</a:t>
            </a:r>
          </a:p>
          <a:p>
            <a:pPr marL="0" indent="0" algn="l">
              <a:buNone/>
            </a:pPr>
            <a:r>
              <a:rPr lang="en-US" sz="1800" b="0" i="0" u="none" strike="noStrike" baseline="0" dirty="0">
                <a:latin typeface="Courier"/>
              </a:rPr>
              <a:t>// This class must implement all of A and B</a:t>
            </a:r>
          </a:p>
          <a:p>
            <a:pPr marL="0" indent="0" algn="l">
              <a:buNone/>
            </a:pPr>
            <a:r>
              <a:rPr lang="en-IN" sz="1800" b="0" i="0" u="none" strike="noStrike" baseline="0" dirty="0">
                <a:latin typeface="Courier"/>
              </a:rPr>
              <a:t>class </a:t>
            </a:r>
            <a:r>
              <a:rPr lang="en-IN" sz="1800" b="0" i="0" u="none" strike="noStrike" baseline="0" dirty="0" err="1">
                <a:latin typeface="Courier"/>
              </a:rPr>
              <a:t>MyClass</a:t>
            </a:r>
            <a:r>
              <a:rPr lang="en-IN" sz="1800" b="0" i="0" u="none" strike="noStrike" baseline="0" dirty="0">
                <a:latin typeface="Courier"/>
              </a:rPr>
              <a:t> implements B {</a:t>
            </a:r>
          </a:p>
        </p:txBody>
      </p:sp>
      <p:sp>
        <p:nvSpPr>
          <p:cNvPr id="4" name="Content Placeholder 3">
            <a:extLst>
              <a:ext uri="{FF2B5EF4-FFF2-40B4-BE49-F238E27FC236}">
                <a16:creationId xmlns:a16="http://schemas.microsoft.com/office/drawing/2014/main" id="{B9D93240-13CA-4EC2-8AC8-BFE3988AC27A}"/>
              </a:ext>
            </a:extLst>
          </p:cNvPr>
          <p:cNvSpPr>
            <a:spLocks noGrp="1"/>
          </p:cNvSpPr>
          <p:nvPr>
            <p:ph sz="half" idx="2"/>
          </p:nvPr>
        </p:nvSpPr>
        <p:spPr>
          <a:xfrm>
            <a:off x="6172200" y="159026"/>
            <a:ext cx="5860774" cy="6467061"/>
          </a:xfrm>
        </p:spPr>
        <p:txBody>
          <a:bodyPr>
            <a:normAutofit fontScale="92500" lnSpcReduction="10000"/>
          </a:bodyPr>
          <a:lstStyle/>
          <a:p>
            <a:pPr marL="0" indent="0" algn="l">
              <a:buNone/>
            </a:pPr>
            <a:r>
              <a:rPr lang="en-IN" sz="1800" b="0" i="0" u="none" strike="noStrike" baseline="0" dirty="0">
                <a:latin typeface="Courier"/>
              </a:rPr>
              <a:t>public void meth1() {</a:t>
            </a:r>
          </a:p>
          <a:p>
            <a:pPr marL="0" indent="0" algn="l">
              <a:buNone/>
            </a:pPr>
            <a:r>
              <a:rPr lang="en-US" sz="1800" b="0" i="0" u="none" strike="noStrike" baseline="0" dirty="0" err="1">
                <a:latin typeface="Courier"/>
              </a:rPr>
              <a:t>System.out.println</a:t>
            </a:r>
            <a:r>
              <a:rPr lang="en-US" sz="1800" b="0" i="0" u="none" strike="noStrike" baseline="0" dirty="0">
                <a:latin typeface="Courier"/>
              </a:rPr>
              <a:t>("Implement meth1()."); </a:t>
            </a:r>
            <a:r>
              <a:rPr lang="en-IN" sz="1800" b="0" i="0" u="none" strike="noStrike" baseline="0" dirty="0">
                <a:latin typeface="Courier"/>
              </a:rPr>
              <a:t>}</a:t>
            </a:r>
          </a:p>
          <a:p>
            <a:pPr marL="0" indent="0" algn="l">
              <a:buNone/>
            </a:pPr>
            <a:r>
              <a:rPr lang="en-IN" sz="1800" b="0" i="0" u="none" strike="noStrike" baseline="0" dirty="0">
                <a:latin typeface="Courier"/>
              </a:rPr>
              <a:t>public void meth2() {</a:t>
            </a:r>
          </a:p>
          <a:p>
            <a:pPr marL="0" indent="0" algn="l">
              <a:buNone/>
            </a:pPr>
            <a:r>
              <a:rPr lang="en-US" sz="1800" b="0" i="0" u="none" strike="noStrike" baseline="0" dirty="0" err="1">
                <a:latin typeface="Courier"/>
              </a:rPr>
              <a:t>System.out.println</a:t>
            </a:r>
            <a:r>
              <a:rPr lang="en-US" sz="1800" b="0" i="0" u="none" strike="noStrike" baseline="0" dirty="0">
                <a:latin typeface="Courier"/>
              </a:rPr>
              <a:t>("Implement meth2()."); </a:t>
            </a:r>
            <a:r>
              <a:rPr lang="en-IN" sz="1800" b="0" i="0" u="none" strike="noStrike" baseline="0" dirty="0">
                <a:latin typeface="Courier"/>
              </a:rPr>
              <a:t>}</a:t>
            </a:r>
          </a:p>
          <a:p>
            <a:pPr marL="0" indent="0" algn="l">
              <a:buNone/>
            </a:pPr>
            <a:r>
              <a:rPr lang="en-IN" sz="1800" b="0" i="0" u="none" strike="noStrike" baseline="0" dirty="0">
                <a:latin typeface="Courier"/>
              </a:rPr>
              <a:t>public void meth3() {</a:t>
            </a:r>
            <a:endParaRPr lang="en-IN" sz="1800" dirty="0"/>
          </a:p>
          <a:p>
            <a:pPr marL="0" indent="0" algn="l">
              <a:buNone/>
            </a:pPr>
            <a:endParaRPr lang="en-US" sz="1800" b="0" i="0" u="none" strike="noStrike" baseline="0" dirty="0">
              <a:solidFill>
                <a:srgbClr val="231F20"/>
              </a:solidFill>
              <a:latin typeface="Courier"/>
            </a:endParaRP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("Implement meth3()."); </a:t>
            </a:r>
            <a:r>
              <a:rPr lang="en-IN"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class </a:t>
            </a:r>
            <a:r>
              <a:rPr lang="en-IN" sz="1800" b="0" i="0" u="none" strike="noStrike" baseline="0" dirty="0" err="1">
                <a:solidFill>
                  <a:srgbClr val="231F20"/>
                </a:solidFill>
                <a:latin typeface="Courier"/>
              </a:rPr>
              <a:t>IFExtend</a:t>
            </a:r>
            <a:r>
              <a:rPr lang="en-IN" sz="1800" b="0"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a:t>
            </a:r>
            <a:r>
              <a:rPr lang="en-US" sz="1800" b="0" i="0" u="none" strike="noStrike" baseline="0" dirty="0">
                <a:solidFill>
                  <a:srgbClr val="231F20"/>
                </a:solidFill>
                <a:latin typeface="Courier"/>
              </a:rPr>
              <a:t>[]) {</a:t>
            </a:r>
          </a:p>
          <a:p>
            <a:pPr marL="0" indent="0" algn="l">
              <a:buNone/>
            </a:pPr>
            <a:r>
              <a:rPr lang="en-IN" sz="1800" b="0" i="0" u="none" strike="noStrike" baseline="0" dirty="0" err="1">
                <a:solidFill>
                  <a:srgbClr val="231F20"/>
                </a:solidFill>
                <a:latin typeface="Courier"/>
              </a:rPr>
              <a:t>MyClass</a:t>
            </a:r>
            <a:r>
              <a:rPr lang="en-IN" sz="1800" b="0" i="0" u="none" strike="noStrike" baseline="0" dirty="0">
                <a:solidFill>
                  <a:srgbClr val="231F20"/>
                </a:solidFill>
                <a:latin typeface="Courier"/>
              </a:rPr>
              <a:t> </a:t>
            </a:r>
            <a:r>
              <a:rPr lang="en-IN" sz="1800" b="0" i="0" u="none" strike="noStrike" baseline="0" dirty="0" err="1">
                <a:solidFill>
                  <a:srgbClr val="231F20"/>
                </a:solidFill>
                <a:latin typeface="Courier"/>
              </a:rPr>
              <a:t>ob</a:t>
            </a:r>
            <a:r>
              <a:rPr lang="en-IN" sz="1800" b="0" i="0" u="none" strike="noStrike" baseline="0" dirty="0">
                <a:solidFill>
                  <a:srgbClr val="231F20"/>
                </a:solidFill>
                <a:latin typeface="Courier"/>
              </a:rPr>
              <a:t> = new </a:t>
            </a:r>
            <a:r>
              <a:rPr lang="en-IN" sz="1800" b="0" i="0" u="none" strike="noStrike" baseline="0" dirty="0" err="1">
                <a:solidFill>
                  <a:srgbClr val="231F20"/>
                </a:solidFill>
                <a:latin typeface="Courier"/>
              </a:rPr>
              <a:t>MyClass</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ob.meth1();</a:t>
            </a:r>
          </a:p>
          <a:p>
            <a:pPr marL="0" indent="0" algn="l">
              <a:buNone/>
            </a:pPr>
            <a:r>
              <a:rPr lang="en-IN" sz="1800" b="0" i="0" u="none" strike="noStrike" baseline="0" dirty="0">
                <a:solidFill>
                  <a:srgbClr val="231F20"/>
                </a:solidFill>
                <a:latin typeface="Courier"/>
              </a:rPr>
              <a:t>ob.meth2();</a:t>
            </a:r>
          </a:p>
          <a:p>
            <a:pPr marL="0" indent="0" algn="l">
              <a:buNone/>
            </a:pPr>
            <a:r>
              <a:rPr lang="en-IN" sz="1800" b="0" i="0" u="none" strike="noStrike" baseline="0" dirty="0">
                <a:solidFill>
                  <a:srgbClr val="231F20"/>
                </a:solidFill>
                <a:latin typeface="Courier"/>
              </a:rPr>
              <a:t>ob.meth3(); } }</a:t>
            </a:r>
            <a:r>
              <a:rPr lang="en-US" sz="1800" b="0" i="0" u="none" strike="noStrike" baseline="0" dirty="0">
                <a:latin typeface="Palatino-Roman"/>
              </a:rPr>
              <a:t> </a:t>
            </a:r>
          </a:p>
          <a:p>
            <a:pPr marL="0" indent="0" algn="l">
              <a:buNone/>
            </a:pPr>
            <a:r>
              <a:rPr lang="en-US" sz="1800" b="0" i="0" u="none" strike="noStrike" baseline="0" dirty="0">
                <a:latin typeface="Palatino-Roman"/>
              </a:rPr>
              <a:t>you might want to try removing the implementation for </a:t>
            </a:r>
            <a:r>
              <a:rPr lang="en-US" sz="1800" b="1" i="0" u="none" strike="noStrike" baseline="0" dirty="0">
                <a:latin typeface="Palatino-Bold"/>
              </a:rPr>
              <a:t>meth1( ) </a:t>
            </a:r>
            <a:r>
              <a:rPr lang="en-US" sz="1800" b="0" i="0" u="none" strike="noStrike" baseline="0" dirty="0">
                <a:latin typeface="Palatino-Roman"/>
              </a:rPr>
              <a:t>in </a:t>
            </a:r>
            <a:r>
              <a:rPr lang="en-US" sz="1800" b="1" i="0" u="none" strike="noStrike" baseline="0" dirty="0" err="1">
                <a:latin typeface="Palatino-Bold"/>
              </a:rPr>
              <a:t>MyClass</a:t>
            </a:r>
            <a:r>
              <a:rPr lang="en-US" sz="1800" b="0" i="0" u="none" strike="noStrike" baseline="0" dirty="0">
                <a:latin typeface="Palatino-Roman"/>
              </a:rPr>
              <a:t>. </a:t>
            </a:r>
          </a:p>
          <a:p>
            <a:pPr marL="0" indent="0" algn="l">
              <a:buNone/>
            </a:pPr>
            <a:r>
              <a:rPr lang="en-US" sz="1800" b="0" i="0" u="none" strike="noStrike" baseline="0" dirty="0">
                <a:latin typeface="Palatino-Roman"/>
              </a:rPr>
              <a:t>This will cause a compile-time error. As stated earlier, any class that implements an interface must implement all methods defined by that interface, including any that are </a:t>
            </a:r>
            <a:r>
              <a:rPr lang="en-IN" sz="1800" b="0" i="0" u="none" strike="noStrike" baseline="0" dirty="0">
                <a:latin typeface="Palatino-Roman"/>
              </a:rPr>
              <a:t>inherited from other interfaces.</a:t>
            </a:r>
            <a:endParaRPr lang="en-IN" dirty="0"/>
          </a:p>
        </p:txBody>
      </p:sp>
    </p:spTree>
    <p:extLst>
      <p:ext uri="{BB962C8B-B14F-4D97-AF65-F5344CB8AC3E}">
        <p14:creationId xmlns:p14="http://schemas.microsoft.com/office/powerpoint/2010/main" val="306710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ABB5-61C9-49C5-A3D5-735BB1DF4F81}"/>
              </a:ext>
            </a:extLst>
          </p:cNvPr>
          <p:cNvSpPr>
            <a:spLocks noGrp="1"/>
          </p:cNvSpPr>
          <p:nvPr>
            <p:ph type="title"/>
          </p:nvPr>
        </p:nvSpPr>
        <p:spPr>
          <a:xfrm>
            <a:off x="0" y="0"/>
            <a:ext cx="10515600" cy="562527"/>
          </a:xfrm>
        </p:spPr>
        <p:txBody>
          <a:bodyPr/>
          <a:lstStyle/>
          <a:p>
            <a:r>
              <a:rPr lang="en-IN" sz="1800" b="1" i="0" u="none" strike="noStrike" baseline="0" dirty="0">
                <a:latin typeface="FranklinGothic-DemiCnd"/>
              </a:rPr>
              <a:t>Member Access and Inheritance</a:t>
            </a:r>
            <a:endParaRPr lang="en-IN" dirty="0"/>
          </a:p>
        </p:txBody>
      </p:sp>
      <p:sp>
        <p:nvSpPr>
          <p:cNvPr id="3" name="Content Placeholder 2">
            <a:extLst>
              <a:ext uri="{FF2B5EF4-FFF2-40B4-BE49-F238E27FC236}">
                <a16:creationId xmlns:a16="http://schemas.microsoft.com/office/drawing/2014/main" id="{0669EE71-6640-4D19-A257-AC2C048FFDFC}"/>
              </a:ext>
            </a:extLst>
          </p:cNvPr>
          <p:cNvSpPr>
            <a:spLocks noGrp="1"/>
          </p:cNvSpPr>
          <p:nvPr>
            <p:ph sz="half" idx="1"/>
          </p:nvPr>
        </p:nvSpPr>
        <p:spPr>
          <a:xfrm>
            <a:off x="0" y="562527"/>
            <a:ext cx="6019800" cy="5614436"/>
          </a:xfrm>
        </p:spPr>
        <p:txBody>
          <a:bodyPr>
            <a:normAutofit fontScale="92500" lnSpcReduction="20000"/>
          </a:bodyPr>
          <a:lstStyle/>
          <a:p>
            <a:pPr marL="0" indent="0" algn="l">
              <a:buNone/>
            </a:pPr>
            <a:r>
              <a:rPr lang="en-US" sz="1800" b="0" i="0" u="none" strike="noStrike" baseline="0" dirty="0">
                <a:latin typeface="Palatino-Roman"/>
              </a:rPr>
              <a:t>Although a subclass includes all of the members of its superclass, it cannot access those members of the superclass that have been declared as </a:t>
            </a:r>
            <a:r>
              <a:rPr lang="en-US" sz="1800" b="1" i="0" u="none" strike="noStrike" baseline="0" dirty="0">
                <a:latin typeface="Palatino-Bold"/>
              </a:rPr>
              <a:t>private</a:t>
            </a:r>
            <a:r>
              <a:rPr lang="en-US" sz="1800" b="0" i="0" u="none" strike="noStrike" baseline="0" dirty="0">
                <a:latin typeface="Palatino-Roman"/>
              </a:rPr>
              <a:t>. </a:t>
            </a:r>
          </a:p>
          <a:p>
            <a:pPr marL="0" indent="0" algn="l">
              <a:buNone/>
            </a:pPr>
            <a:r>
              <a:rPr lang="en-US" sz="1800" b="0" i="0" u="none" strike="noStrike" baseline="0" dirty="0">
                <a:latin typeface="Palatino-Roman"/>
              </a:rPr>
              <a:t>For example, consider the </a:t>
            </a:r>
            <a:r>
              <a:rPr lang="en-IN" sz="1800" b="0" i="0" u="none" strike="noStrike" baseline="0" dirty="0">
                <a:latin typeface="Palatino-Roman"/>
              </a:rPr>
              <a:t>following simple class hierarchy:</a:t>
            </a:r>
          </a:p>
          <a:p>
            <a:pPr marL="0" indent="0" algn="l">
              <a:buNone/>
            </a:pPr>
            <a:r>
              <a:rPr lang="en-US" sz="1800" b="0" i="0" u="none" strike="noStrike" baseline="0" dirty="0">
                <a:latin typeface="Courier"/>
              </a:rPr>
              <a:t>/* In a class hierarchy, private members remain</a:t>
            </a:r>
          </a:p>
          <a:p>
            <a:pPr marL="0" indent="0" algn="l">
              <a:buNone/>
            </a:pPr>
            <a:r>
              <a:rPr lang="en-IN" sz="1800" b="0" i="0" u="none" strike="noStrike" baseline="0" dirty="0">
                <a:latin typeface="Courier"/>
              </a:rPr>
              <a:t>private to their class.</a:t>
            </a:r>
          </a:p>
          <a:p>
            <a:pPr marL="0" indent="0" algn="l">
              <a:buNone/>
            </a:pPr>
            <a:r>
              <a:rPr lang="en-US" sz="1800" b="0" i="0" u="none" strike="noStrike" baseline="0" dirty="0">
                <a:latin typeface="Courier"/>
              </a:rPr>
              <a:t>This program contains an error and will not</a:t>
            </a:r>
          </a:p>
          <a:p>
            <a:pPr marL="0" indent="0" algn="l">
              <a:buNone/>
            </a:pPr>
            <a:r>
              <a:rPr lang="en-IN" sz="1800" b="0" i="0" u="none" strike="noStrike" baseline="0" dirty="0">
                <a:latin typeface="Courier"/>
              </a:rPr>
              <a:t>compile.</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 Create a superclass.</a:t>
            </a:r>
          </a:p>
          <a:p>
            <a:pPr marL="0" indent="0" algn="l">
              <a:buNone/>
            </a:pPr>
            <a:r>
              <a:rPr lang="en-IN" sz="1800" b="0" i="0" u="none" strike="noStrike" baseline="0" dirty="0">
                <a:latin typeface="Courier"/>
              </a:rPr>
              <a:t>class A {</a:t>
            </a:r>
          </a:p>
          <a:p>
            <a:pPr marL="0" indent="0" algn="l">
              <a:buNone/>
            </a:pPr>
            <a:r>
              <a:rPr lang="en-US" sz="1800" b="0" i="0" u="none" strike="noStrike" baseline="0" dirty="0">
                <a:latin typeface="Courier"/>
              </a:rPr>
              <a:t>int </a:t>
            </a:r>
            <a:r>
              <a:rPr lang="en-US" sz="1800" b="0" i="0" u="none" strike="noStrike" baseline="0" dirty="0" err="1">
                <a:latin typeface="Courier"/>
              </a:rPr>
              <a:t>i</a:t>
            </a:r>
            <a:r>
              <a:rPr lang="en-US" sz="1800" b="0" i="0" u="none" strike="noStrike" baseline="0" dirty="0">
                <a:latin typeface="Courier"/>
              </a:rPr>
              <a:t>; // public by default</a:t>
            </a:r>
          </a:p>
          <a:p>
            <a:pPr marL="0" indent="0" algn="l">
              <a:buNone/>
            </a:pPr>
            <a:r>
              <a:rPr lang="nb-NO" sz="1800" b="0" i="0" u="none" strike="noStrike" baseline="0" dirty="0">
                <a:latin typeface="Courier"/>
              </a:rPr>
              <a:t>private int j; // private to A</a:t>
            </a:r>
          </a:p>
          <a:p>
            <a:pPr marL="0" indent="0" algn="l">
              <a:buNone/>
            </a:pPr>
            <a:r>
              <a:rPr lang="fr-FR" sz="1800" b="0" i="0" u="none" strike="noStrike" baseline="0" dirty="0" err="1">
                <a:latin typeface="Courier"/>
              </a:rPr>
              <a:t>void</a:t>
            </a:r>
            <a:r>
              <a:rPr lang="fr-FR" sz="1800" b="0" i="0" u="none" strike="noStrike" baseline="0" dirty="0">
                <a:latin typeface="Courier"/>
              </a:rPr>
              <a:t> </a:t>
            </a:r>
            <a:r>
              <a:rPr lang="fr-FR" sz="1800" b="0" i="0" u="none" strike="noStrike" baseline="0" dirty="0" err="1">
                <a:latin typeface="Courier"/>
              </a:rPr>
              <a:t>setij</a:t>
            </a:r>
            <a:r>
              <a:rPr lang="fr-FR" sz="1800" b="0" i="0" u="none" strike="noStrike" baseline="0" dirty="0">
                <a:latin typeface="Courier"/>
              </a:rPr>
              <a:t>(</a:t>
            </a:r>
            <a:r>
              <a:rPr lang="fr-FR" sz="1800" b="0" i="0" u="none" strike="noStrike" baseline="0" dirty="0" err="1">
                <a:latin typeface="Courier"/>
              </a:rPr>
              <a:t>int</a:t>
            </a:r>
            <a:r>
              <a:rPr lang="fr-FR" sz="1800" b="0" i="0" u="none" strike="noStrike" baseline="0" dirty="0">
                <a:latin typeface="Courier"/>
              </a:rPr>
              <a:t> x, </a:t>
            </a:r>
            <a:r>
              <a:rPr lang="fr-FR" sz="1800" b="0" i="0" u="none" strike="noStrike" baseline="0" dirty="0" err="1">
                <a:latin typeface="Courier"/>
              </a:rPr>
              <a:t>int</a:t>
            </a:r>
            <a:r>
              <a:rPr lang="fr-FR" sz="1800" b="0" i="0" u="none" strike="noStrike" baseline="0" dirty="0">
                <a:latin typeface="Courier"/>
              </a:rPr>
              <a:t> y) {</a:t>
            </a:r>
          </a:p>
          <a:p>
            <a:pPr marL="0" indent="0" algn="l">
              <a:buNone/>
            </a:pPr>
            <a:r>
              <a:rPr lang="en-IN" sz="1800" b="0" i="0" u="none" strike="noStrike" baseline="0" dirty="0" err="1">
                <a:latin typeface="Courier"/>
              </a:rPr>
              <a:t>i</a:t>
            </a:r>
            <a:r>
              <a:rPr lang="en-IN" sz="1800" b="0" i="0" u="none" strike="noStrike" baseline="0" dirty="0">
                <a:latin typeface="Courier"/>
              </a:rPr>
              <a:t> = x;</a:t>
            </a:r>
          </a:p>
          <a:p>
            <a:pPr marL="0" indent="0" algn="l">
              <a:buNone/>
            </a:pPr>
            <a:r>
              <a:rPr lang="en-IN" sz="1800" b="0" i="0" u="none" strike="noStrike" baseline="0" dirty="0">
                <a:latin typeface="Courier"/>
              </a:rPr>
              <a:t>j = y;</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
        <p:nvSpPr>
          <p:cNvPr id="4" name="Content Placeholder 3">
            <a:extLst>
              <a:ext uri="{FF2B5EF4-FFF2-40B4-BE49-F238E27FC236}">
                <a16:creationId xmlns:a16="http://schemas.microsoft.com/office/drawing/2014/main" id="{392EA05A-0665-4979-AECD-FE488E168F0B}"/>
              </a:ext>
            </a:extLst>
          </p:cNvPr>
          <p:cNvSpPr>
            <a:spLocks noGrp="1"/>
          </p:cNvSpPr>
          <p:nvPr>
            <p:ph sz="half" idx="2"/>
          </p:nvPr>
        </p:nvSpPr>
        <p:spPr>
          <a:xfrm>
            <a:off x="6172199" y="344557"/>
            <a:ext cx="5913783" cy="6513442"/>
          </a:xfrm>
        </p:spPr>
        <p:txBody>
          <a:bodyPr>
            <a:normAutofit fontScale="92500" lnSpcReduction="20000"/>
          </a:bodyPr>
          <a:lstStyle/>
          <a:p>
            <a:pPr marL="0" indent="0" algn="l">
              <a:buNone/>
            </a:pPr>
            <a:r>
              <a:rPr lang="en-US" sz="1800" b="0" i="0" u="none" strike="noStrike" baseline="0" dirty="0">
                <a:latin typeface="Courier"/>
              </a:rPr>
              <a:t>// A's j is not accessible here.</a:t>
            </a:r>
          </a:p>
          <a:p>
            <a:pPr marL="0" indent="0" algn="l">
              <a:buNone/>
            </a:pPr>
            <a:r>
              <a:rPr lang="en-IN" sz="1800" b="0" i="0" u="none" strike="noStrike" baseline="0" dirty="0">
                <a:latin typeface="Courier"/>
              </a:rPr>
              <a:t>class B extends A {</a:t>
            </a:r>
          </a:p>
          <a:p>
            <a:pPr marL="0" indent="0" algn="l">
              <a:buNone/>
            </a:pPr>
            <a:r>
              <a:rPr lang="en-IN" sz="1800" b="0" i="0" u="none" strike="noStrike" baseline="0" dirty="0">
                <a:latin typeface="Courier"/>
              </a:rPr>
              <a:t>int total;</a:t>
            </a:r>
          </a:p>
          <a:p>
            <a:pPr marL="0" indent="0" algn="l">
              <a:buNone/>
            </a:pPr>
            <a:r>
              <a:rPr lang="en-IN" sz="1800" b="0" i="0" u="none" strike="noStrike" baseline="0" dirty="0">
                <a:latin typeface="Courier"/>
              </a:rPr>
              <a:t>void sum() {</a:t>
            </a:r>
          </a:p>
          <a:p>
            <a:pPr marL="0" indent="0" algn="l">
              <a:buNone/>
            </a:pPr>
            <a:r>
              <a:rPr lang="en-US" sz="1800" b="0" i="0" u="none" strike="noStrike" baseline="0" dirty="0">
                <a:latin typeface="Courier"/>
              </a:rPr>
              <a:t>total = </a:t>
            </a:r>
            <a:r>
              <a:rPr lang="en-US" sz="1800" b="0" i="0" u="none" strike="noStrike" baseline="0" dirty="0" err="1">
                <a:latin typeface="Courier"/>
              </a:rPr>
              <a:t>i</a:t>
            </a:r>
            <a:r>
              <a:rPr lang="en-US" sz="1800" b="0" i="0" u="none" strike="noStrike" baseline="0" dirty="0">
                <a:latin typeface="Courier"/>
              </a:rPr>
              <a:t> + j; // ERROR, j is not accessible here</a:t>
            </a:r>
          </a:p>
          <a:p>
            <a:pPr marL="0" indent="0" algn="l">
              <a:buNone/>
            </a:pPr>
            <a:r>
              <a:rPr lang="en-IN" sz="1800" b="0" i="0" u="none" strike="noStrike" baseline="0" dirty="0">
                <a:latin typeface="Courier"/>
              </a:rPr>
              <a:t>} }</a:t>
            </a:r>
          </a:p>
          <a:p>
            <a:pPr marL="0" indent="0" algn="l">
              <a:buNone/>
            </a:pPr>
            <a:r>
              <a:rPr lang="en-IN" sz="1800" b="0" i="0" u="none" strike="noStrike" baseline="0" dirty="0">
                <a:latin typeface="Courier"/>
              </a:rPr>
              <a:t>class Access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IN" sz="1800" b="0" i="0" u="none" strike="noStrike" baseline="0" dirty="0">
                <a:latin typeface="Courier"/>
              </a:rPr>
              <a:t>B </a:t>
            </a:r>
            <a:r>
              <a:rPr lang="en-IN" sz="1800" b="0" i="0" u="none" strike="noStrike" baseline="0" dirty="0" err="1">
                <a:latin typeface="Courier"/>
              </a:rPr>
              <a:t>subOb</a:t>
            </a:r>
            <a:r>
              <a:rPr lang="en-IN" sz="1800" b="0" i="0" u="none" strike="noStrike" baseline="0" dirty="0">
                <a:latin typeface="Courier"/>
              </a:rPr>
              <a:t> = new B();</a:t>
            </a:r>
          </a:p>
          <a:p>
            <a:pPr marL="0" indent="0" algn="l">
              <a:buNone/>
            </a:pPr>
            <a:r>
              <a:rPr lang="en-IN" sz="1800" b="0" i="0" u="none" strike="noStrike" baseline="0" dirty="0" err="1">
                <a:latin typeface="Courier"/>
              </a:rPr>
              <a:t>subOb.setij</a:t>
            </a:r>
            <a:r>
              <a:rPr lang="en-IN" sz="1800" b="0" i="0" u="none" strike="noStrike" baseline="0" dirty="0">
                <a:latin typeface="Courier"/>
              </a:rPr>
              <a:t>(10, 12);</a:t>
            </a:r>
          </a:p>
          <a:p>
            <a:pPr marL="0" indent="0" algn="l">
              <a:buNone/>
            </a:pPr>
            <a:r>
              <a:rPr lang="en-IN" sz="1800" b="0" i="0" u="none" strike="noStrike" baseline="0" dirty="0" err="1">
                <a:latin typeface="Courier"/>
              </a:rPr>
              <a:t>subOb.sum</a:t>
            </a:r>
            <a:r>
              <a:rPr lang="en-IN" sz="1800" b="0" i="0" u="none" strike="noStrike" baseline="0" dirty="0">
                <a:latin typeface="Courier"/>
              </a:rPr>
              <a:t>();</a:t>
            </a:r>
          </a:p>
          <a:p>
            <a:pPr marL="0" indent="0" algn="l">
              <a:buNone/>
            </a:pPr>
            <a:r>
              <a:rPr lang="en-US" sz="1800" b="0" i="0" u="none" strike="noStrike" baseline="0" dirty="0" err="1">
                <a:latin typeface="Courier"/>
              </a:rPr>
              <a:t>System.out.println</a:t>
            </a:r>
            <a:r>
              <a:rPr lang="en-US" sz="1800" b="0" i="0" u="none" strike="noStrike" baseline="0" dirty="0">
                <a:latin typeface="Courier"/>
              </a:rPr>
              <a:t>("Total is " + </a:t>
            </a:r>
            <a:r>
              <a:rPr lang="en-US" sz="1800" b="0" i="0" u="none" strike="noStrike" baseline="0" dirty="0" err="1">
                <a:latin typeface="Courier"/>
              </a:rPr>
              <a:t>subOb.total</a:t>
            </a:r>
            <a:r>
              <a:rPr lang="en-US" sz="1800" b="0" i="0" u="none" strike="noStrike" baseline="0" dirty="0">
                <a:latin typeface="Courier"/>
              </a:rPr>
              <a:t>);</a:t>
            </a:r>
          </a:p>
          <a:p>
            <a:pPr marL="0" indent="0" algn="l">
              <a:buNone/>
            </a:pPr>
            <a:r>
              <a:rPr lang="en-IN" sz="1800" b="0" i="0" u="none" strike="noStrike" baseline="0" dirty="0">
                <a:latin typeface="Courier"/>
              </a:rPr>
              <a:t>}}</a:t>
            </a:r>
            <a:r>
              <a:rPr lang="en-US" sz="1800" b="0" i="0" u="none" strike="noStrike" baseline="0" dirty="0">
                <a:latin typeface="Palatino-Roman"/>
              </a:rPr>
              <a:t> </a:t>
            </a:r>
          </a:p>
          <a:p>
            <a:pPr marL="0" indent="0" algn="l">
              <a:buNone/>
            </a:pPr>
            <a:r>
              <a:rPr lang="en-US" sz="1800" b="0" i="0" u="none" strike="noStrike" baseline="0" dirty="0">
                <a:latin typeface="Palatino-Roman"/>
              </a:rPr>
              <a:t>This program will not compile because the reference to </a:t>
            </a:r>
            <a:r>
              <a:rPr lang="en-US" sz="1800" b="1" i="0" u="none" strike="noStrike" baseline="0" dirty="0">
                <a:latin typeface="Palatino-Bold"/>
              </a:rPr>
              <a:t>j </a:t>
            </a:r>
            <a:r>
              <a:rPr lang="en-US" sz="1800" b="0" i="0" u="none" strike="noStrike" baseline="0" dirty="0">
                <a:latin typeface="Palatino-Roman"/>
              </a:rPr>
              <a:t>inside the </a:t>
            </a:r>
            <a:r>
              <a:rPr lang="en-US" sz="1800" b="1" i="0" u="none" strike="noStrike" baseline="0" dirty="0">
                <a:latin typeface="Palatino-Bold"/>
              </a:rPr>
              <a:t>sum( ) </a:t>
            </a:r>
            <a:r>
              <a:rPr lang="en-US" sz="1800" b="0" i="0" u="none" strike="noStrike" baseline="0" dirty="0">
                <a:latin typeface="Palatino-Roman"/>
              </a:rPr>
              <a:t>method of </a:t>
            </a:r>
            <a:r>
              <a:rPr lang="en-US" sz="1800" b="1" i="0" u="none" strike="noStrike" baseline="0" dirty="0">
                <a:latin typeface="Palatino-Bold"/>
              </a:rPr>
              <a:t>B </a:t>
            </a:r>
            <a:r>
              <a:rPr lang="en-US" sz="1800" b="0" i="0" u="none" strike="noStrike" baseline="0" dirty="0">
                <a:latin typeface="Palatino-Roman"/>
              </a:rPr>
              <a:t>causes an access violation.</a:t>
            </a:r>
          </a:p>
          <a:p>
            <a:pPr algn="l"/>
            <a:r>
              <a:rPr lang="en-US" sz="1800" b="0" i="0" u="none" strike="noStrike" baseline="0" dirty="0">
                <a:latin typeface="Palatino-Roman"/>
              </a:rPr>
              <a:t>Since </a:t>
            </a:r>
            <a:r>
              <a:rPr lang="en-US" sz="1800" b="1" i="0" u="none" strike="noStrike" baseline="0" dirty="0">
                <a:latin typeface="Palatino-Bold"/>
              </a:rPr>
              <a:t>j </a:t>
            </a:r>
            <a:r>
              <a:rPr lang="en-US" sz="1800" b="0" i="0" u="none" strike="noStrike" baseline="0" dirty="0">
                <a:latin typeface="Palatino-Roman"/>
              </a:rPr>
              <a:t>is declared as </a:t>
            </a:r>
            <a:r>
              <a:rPr lang="en-US" sz="1800" b="1" i="0" u="none" strike="noStrike" baseline="0" dirty="0">
                <a:latin typeface="Palatino-Bold"/>
              </a:rPr>
              <a:t>private</a:t>
            </a:r>
            <a:r>
              <a:rPr lang="en-US" sz="1800" b="0" i="0" u="none" strike="noStrike" baseline="0" dirty="0">
                <a:latin typeface="Palatino-Roman"/>
              </a:rPr>
              <a:t>, it is only accessible by other members of its own class. Subclasses have no access to it. </a:t>
            </a:r>
            <a:r>
              <a:rPr lang="en-US" sz="1800" b="0" i="1" u="none" strike="noStrike" baseline="0" dirty="0">
                <a:latin typeface="Palatino-Italic"/>
              </a:rPr>
              <a:t>A class member that has been declared as private will remain private to its class. </a:t>
            </a:r>
          </a:p>
          <a:p>
            <a:pPr algn="l"/>
            <a:r>
              <a:rPr lang="en-US" sz="1800" b="0" i="1" u="none" strike="noStrike" baseline="0" dirty="0">
                <a:latin typeface="Palatino-Italic"/>
              </a:rPr>
              <a:t>It is not accessible by any code outside its class, including subclasses.</a:t>
            </a:r>
            <a:endParaRPr lang="en-IN" dirty="0"/>
          </a:p>
        </p:txBody>
      </p:sp>
    </p:spTree>
    <p:extLst>
      <p:ext uri="{BB962C8B-B14F-4D97-AF65-F5344CB8AC3E}">
        <p14:creationId xmlns:p14="http://schemas.microsoft.com/office/powerpoint/2010/main" val="16927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61500-625E-4037-9973-4F4BD744FAA2}"/>
              </a:ext>
            </a:extLst>
          </p:cNvPr>
          <p:cNvSpPr>
            <a:spLocks noGrp="1"/>
          </p:cNvSpPr>
          <p:nvPr>
            <p:ph sz="half" idx="1"/>
          </p:nvPr>
        </p:nvSpPr>
        <p:spPr>
          <a:xfrm>
            <a:off x="119270" y="251790"/>
            <a:ext cx="5900530" cy="6374295"/>
          </a:xfrm>
        </p:spPr>
        <p:txBody>
          <a:bodyPr>
            <a:normAutofit fontScale="47500" lnSpcReduction="20000"/>
          </a:bodyPr>
          <a:lstStyle/>
          <a:p>
            <a:pPr marL="0" indent="0">
              <a:buNone/>
            </a:pPr>
            <a:r>
              <a:rPr lang="en-IN" sz="2900" b="1" dirty="0"/>
              <a:t>class Box {</a:t>
            </a:r>
          </a:p>
          <a:p>
            <a:pPr marL="0" indent="0">
              <a:buNone/>
            </a:pPr>
            <a:r>
              <a:rPr lang="en-IN" dirty="0"/>
              <a:t>double width;</a:t>
            </a:r>
          </a:p>
          <a:p>
            <a:pPr marL="0" indent="0">
              <a:buNone/>
            </a:pPr>
            <a:r>
              <a:rPr lang="en-IN" dirty="0"/>
              <a:t>double height;</a:t>
            </a:r>
          </a:p>
          <a:p>
            <a:pPr marL="0" indent="0">
              <a:buNone/>
            </a:pPr>
            <a:r>
              <a:rPr lang="en-IN" dirty="0"/>
              <a:t>double depth; // construct clone of an object</a:t>
            </a:r>
          </a:p>
          <a:p>
            <a:pPr marL="0" indent="0">
              <a:buNone/>
            </a:pPr>
            <a:r>
              <a:rPr lang="en-IN" dirty="0"/>
              <a:t>Box(Box </a:t>
            </a:r>
            <a:r>
              <a:rPr lang="en-IN" dirty="0" err="1"/>
              <a:t>ob</a:t>
            </a:r>
            <a:r>
              <a:rPr lang="en-IN" dirty="0"/>
              <a:t>) { // pass object to constructor</a:t>
            </a:r>
          </a:p>
          <a:p>
            <a:pPr marL="0" indent="0">
              <a:buNone/>
            </a:pPr>
            <a:r>
              <a:rPr lang="en-IN" dirty="0"/>
              <a:t>width = </a:t>
            </a:r>
            <a:r>
              <a:rPr lang="en-IN" dirty="0" err="1"/>
              <a:t>ob.width</a:t>
            </a:r>
            <a:r>
              <a:rPr lang="en-IN" dirty="0"/>
              <a:t>;</a:t>
            </a:r>
          </a:p>
          <a:p>
            <a:pPr marL="0" indent="0">
              <a:buNone/>
            </a:pPr>
            <a:r>
              <a:rPr lang="en-IN" dirty="0"/>
              <a:t>height = </a:t>
            </a:r>
            <a:r>
              <a:rPr lang="en-IN" dirty="0" err="1"/>
              <a:t>ob.height</a:t>
            </a:r>
            <a:r>
              <a:rPr lang="en-IN" dirty="0"/>
              <a:t>;</a:t>
            </a:r>
          </a:p>
          <a:p>
            <a:pPr marL="0" indent="0">
              <a:buNone/>
            </a:pPr>
            <a:r>
              <a:rPr lang="en-IN" dirty="0"/>
              <a:t>depth = </a:t>
            </a:r>
            <a:r>
              <a:rPr lang="en-IN" dirty="0" err="1"/>
              <a:t>ob.depth</a:t>
            </a:r>
            <a:r>
              <a:rPr lang="en-IN" dirty="0"/>
              <a:t>; }// constructor used when all dimensions specified</a:t>
            </a:r>
          </a:p>
          <a:p>
            <a:pPr marL="0" indent="0">
              <a:buNone/>
            </a:pPr>
            <a:r>
              <a:rPr lang="en-IN" dirty="0"/>
              <a:t>Box(double w, double h, double d) {</a:t>
            </a:r>
          </a:p>
          <a:p>
            <a:pPr marL="0" indent="0">
              <a:buNone/>
            </a:pPr>
            <a:r>
              <a:rPr lang="en-IN" dirty="0"/>
              <a:t>width = w;</a:t>
            </a:r>
          </a:p>
          <a:p>
            <a:pPr marL="0" indent="0">
              <a:buNone/>
            </a:pPr>
            <a:r>
              <a:rPr lang="en-IN" dirty="0"/>
              <a:t>height = h;</a:t>
            </a:r>
          </a:p>
          <a:p>
            <a:pPr marL="0" indent="0">
              <a:buNone/>
            </a:pPr>
            <a:r>
              <a:rPr lang="en-IN" dirty="0"/>
              <a:t>depth = d; }// constructor used when no dimensions specified</a:t>
            </a:r>
          </a:p>
          <a:p>
            <a:pPr marL="0" indent="0">
              <a:buNone/>
            </a:pPr>
            <a:r>
              <a:rPr lang="en-IN" dirty="0"/>
              <a:t>Box() {</a:t>
            </a:r>
          </a:p>
          <a:p>
            <a:pPr marL="0" indent="0">
              <a:buNone/>
            </a:pPr>
            <a:r>
              <a:rPr lang="en-IN" dirty="0"/>
              <a:t>width = -1; // use -1 to indicate</a:t>
            </a:r>
          </a:p>
          <a:p>
            <a:pPr marL="0" indent="0">
              <a:buNone/>
            </a:pPr>
            <a:r>
              <a:rPr lang="en-IN" dirty="0"/>
              <a:t>height = -1; // an uninitialized</a:t>
            </a:r>
          </a:p>
          <a:p>
            <a:pPr marL="0" indent="0">
              <a:buNone/>
            </a:pPr>
            <a:r>
              <a:rPr lang="en-IN" dirty="0"/>
              <a:t>depth = -1; // box }// constructor used when cube is created</a:t>
            </a:r>
          </a:p>
          <a:p>
            <a:pPr marL="0" indent="0">
              <a:buNone/>
            </a:pPr>
            <a:r>
              <a:rPr lang="en-IN" dirty="0"/>
              <a:t>Box(double </a:t>
            </a:r>
            <a:r>
              <a:rPr lang="en-IN" dirty="0" err="1"/>
              <a:t>len</a:t>
            </a:r>
            <a:r>
              <a:rPr lang="en-IN" dirty="0"/>
              <a:t>) {</a:t>
            </a:r>
          </a:p>
          <a:p>
            <a:pPr marL="0" indent="0">
              <a:buNone/>
            </a:pPr>
            <a:r>
              <a:rPr lang="en-IN" dirty="0"/>
              <a:t>width = height = depth = </a:t>
            </a:r>
            <a:r>
              <a:rPr lang="en-IN" dirty="0" err="1"/>
              <a:t>len</a:t>
            </a:r>
            <a:r>
              <a:rPr lang="en-IN" dirty="0"/>
              <a:t>; }// compute and return volume</a:t>
            </a:r>
          </a:p>
          <a:p>
            <a:pPr marL="0" indent="0">
              <a:buNone/>
            </a:pPr>
            <a:r>
              <a:rPr lang="en-IN" dirty="0"/>
              <a:t>double volume() {</a:t>
            </a:r>
          </a:p>
          <a:p>
            <a:pPr marL="0" indent="0">
              <a:buNone/>
            </a:pPr>
            <a:r>
              <a:rPr lang="en-IN" dirty="0"/>
              <a:t>return width * height * depth;  } } // Here, Box is extended to include weight.</a:t>
            </a:r>
          </a:p>
          <a:p>
            <a:pPr marL="0" indent="0">
              <a:buNone/>
            </a:pPr>
            <a:r>
              <a:rPr lang="en-IN" sz="2900" b="1" dirty="0"/>
              <a:t>class </a:t>
            </a:r>
            <a:r>
              <a:rPr lang="en-IN" sz="2900" b="1" dirty="0" err="1"/>
              <a:t>BoxWeight</a:t>
            </a:r>
            <a:r>
              <a:rPr lang="en-IN" sz="2900" b="1" dirty="0"/>
              <a:t> extends Box {</a:t>
            </a:r>
          </a:p>
          <a:p>
            <a:pPr marL="0" indent="0">
              <a:buNone/>
            </a:pPr>
            <a:r>
              <a:rPr lang="en-IN" dirty="0"/>
              <a:t>double weight; // weight of box</a:t>
            </a:r>
          </a:p>
        </p:txBody>
      </p:sp>
      <p:sp>
        <p:nvSpPr>
          <p:cNvPr id="4" name="Content Placeholder 3">
            <a:extLst>
              <a:ext uri="{FF2B5EF4-FFF2-40B4-BE49-F238E27FC236}">
                <a16:creationId xmlns:a16="http://schemas.microsoft.com/office/drawing/2014/main" id="{26FAF1CE-A8B4-4FEF-9B84-018B7FD18DDB}"/>
              </a:ext>
            </a:extLst>
          </p:cNvPr>
          <p:cNvSpPr>
            <a:spLocks noGrp="1"/>
          </p:cNvSpPr>
          <p:nvPr>
            <p:ph sz="half" idx="2"/>
          </p:nvPr>
        </p:nvSpPr>
        <p:spPr>
          <a:xfrm>
            <a:off x="6172199" y="251791"/>
            <a:ext cx="5900529" cy="6374296"/>
          </a:xfrm>
        </p:spPr>
        <p:txBody>
          <a:bodyPr>
            <a:normAutofit fontScale="47500" lnSpcReduction="20000"/>
          </a:bodyPr>
          <a:lstStyle/>
          <a:p>
            <a:pPr marL="0" indent="0">
              <a:buNone/>
            </a:pPr>
            <a:r>
              <a:rPr lang="en-IN" dirty="0"/>
              <a:t>// constructor for </a:t>
            </a:r>
            <a:r>
              <a:rPr lang="en-IN" dirty="0" err="1"/>
              <a:t>BoxWeight</a:t>
            </a:r>
            <a:endParaRPr lang="en-IN" dirty="0"/>
          </a:p>
          <a:p>
            <a:pPr marL="0" indent="0">
              <a:buNone/>
            </a:pPr>
            <a:r>
              <a:rPr lang="en-IN" dirty="0" err="1"/>
              <a:t>BoxWeight</a:t>
            </a:r>
            <a:r>
              <a:rPr lang="en-IN" dirty="0"/>
              <a:t>(double w, double h, double d, double m) {</a:t>
            </a:r>
          </a:p>
          <a:p>
            <a:pPr marL="0" indent="0">
              <a:buNone/>
            </a:pPr>
            <a:r>
              <a:rPr lang="en-IN" dirty="0"/>
              <a:t>width = w;</a:t>
            </a:r>
          </a:p>
          <a:p>
            <a:pPr marL="0" indent="0">
              <a:buNone/>
            </a:pPr>
            <a:r>
              <a:rPr lang="en-IN" dirty="0"/>
              <a:t>height = h;</a:t>
            </a:r>
          </a:p>
          <a:p>
            <a:pPr marL="0" indent="0">
              <a:buNone/>
            </a:pPr>
            <a:r>
              <a:rPr lang="en-IN" dirty="0"/>
              <a:t>depth = d;</a:t>
            </a:r>
          </a:p>
          <a:p>
            <a:pPr marL="0" indent="0">
              <a:buNone/>
            </a:pPr>
            <a:r>
              <a:rPr lang="en-IN" dirty="0"/>
              <a:t>weight = m; } }</a:t>
            </a:r>
          </a:p>
          <a:p>
            <a:pPr marL="0" indent="0">
              <a:buNone/>
            </a:pPr>
            <a:r>
              <a:rPr lang="en-IN" sz="2900" b="1" dirty="0"/>
              <a:t>class </a:t>
            </a:r>
            <a:r>
              <a:rPr lang="en-IN" sz="2900" b="1" dirty="0" err="1"/>
              <a:t>DemoBoxWeight</a:t>
            </a:r>
            <a:r>
              <a:rPr lang="en-IN" sz="2900" b="1" dirty="0"/>
              <a:t> {</a:t>
            </a:r>
          </a:p>
          <a:p>
            <a:pPr marL="0" indent="0">
              <a:buNone/>
            </a:pPr>
            <a:r>
              <a:rPr lang="en-IN" dirty="0"/>
              <a:t>public static void main(String </a:t>
            </a:r>
            <a:r>
              <a:rPr lang="en-IN" dirty="0" err="1"/>
              <a:t>args</a:t>
            </a:r>
            <a:r>
              <a:rPr lang="en-IN" dirty="0"/>
              <a:t>[]) {</a:t>
            </a:r>
          </a:p>
          <a:p>
            <a:pPr marL="0" indent="0">
              <a:buNone/>
            </a:pPr>
            <a:r>
              <a:rPr lang="en-IN" dirty="0" err="1"/>
              <a:t>BoxWeight</a:t>
            </a:r>
            <a:r>
              <a:rPr lang="en-IN" dirty="0"/>
              <a:t> mybox1 = new </a:t>
            </a:r>
            <a:r>
              <a:rPr lang="en-IN" dirty="0" err="1"/>
              <a:t>BoxWeight</a:t>
            </a:r>
            <a:r>
              <a:rPr lang="en-IN" dirty="0"/>
              <a:t>(10, 20, 15, 34.3);</a:t>
            </a:r>
          </a:p>
          <a:p>
            <a:pPr marL="0" indent="0">
              <a:buNone/>
            </a:pPr>
            <a:r>
              <a:rPr lang="en-IN" dirty="0" err="1"/>
              <a:t>BoxWeight</a:t>
            </a:r>
            <a:r>
              <a:rPr lang="en-IN" dirty="0"/>
              <a:t> mybox2 = new </a:t>
            </a:r>
            <a:r>
              <a:rPr lang="en-IN" dirty="0" err="1"/>
              <a:t>BoxWeight</a:t>
            </a:r>
            <a:r>
              <a:rPr lang="en-IN" dirty="0"/>
              <a:t>(2, 3, 4, 0.076);</a:t>
            </a:r>
          </a:p>
          <a:p>
            <a:pPr marL="0" indent="0">
              <a:buNone/>
            </a:pPr>
            <a:r>
              <a:rPr lang="en-IN" dirty="0"/>
              <a:t>double vol;</a:t>
            </a:r>
          </a:p>
          <a:p>
            <a:pPr marL="0" indent="0">
              <a:buNone/>
            </a:pPr>
            <a:r>
              <a:rPr lang="en-IN" dirty="0"/>
              <a:t>vol = mybox1.volume();</a:t>
            </a:r>
          </a:p>
          <a:p>
            <a:pPr marL="0" indent="0">
              <a:buNone/>
            </a:pPr>
            <a:r>
              <a:rPr lang="en-IN" dirty="0" err="1"/>
              <a:t>System.out.println</a:t>
            </a:r>
            <a:r>
              <a:rPr lang="en-IN" dirty="0"/>
              <a:t>("Volume of mybox1 is " + vol);</a:t>
            </a:r>
          </a:p>
          <a:p>
            <a:pPr marL="0" indent="0">
              <a:buNone/>
            </a:pPr>
            <a:r>
              <a:rPr lang="en-IN" dirty="0" err="1"/>
              <a:t>System.out.println</a:t>
            </a:r>
            <a:r>
              <a:rPr lang="en-IN" dirty="0"/>
              <a:t>("Weight of mybox1 is " + mybox1.weight);</a:t>
            </a:r>
          </a:p>
          <a:p>
            <a:pPr marL="0" indent="0">
              <a:buNone/>
            </a:pPr>
            <a:r>
              <a:rPr lang="en-IN" dirty="0"/>
              <a:t>vol = mybox2.volume();</a:t>
            </a:r>
          </a:p>
          <a:p>
            <a:pPr marL="0" indent="0">
              <a:buNone/>
            </a:pPr>
            <a:r>
              <a:rPr lang="en-IN" dirty="0" err="1"/>
              <a:t>System.out.println</a:t>
            </a:r>
            <a:r>
              <a:rPr lang="en-IN" dirty="0"/>
              <a:t>("Volume of mybox2 is " + vol);</a:t>
            </a:r>
          </a:p>
          <a:p>
            <a:pPr marL="0" indent="0">
              <a:buNone/>
            </a:pPr>
            <a:r>
              <a:rPr lang="en-IN" dirty="0" err="1"/>
              <a:t>System.out.println</a:t>
            </a:r>
            <a:r>
              <a:rPr lang="en-IN" dirty="0"/>
              <a:t>("Weight of mybox2 is " + mybox2.weight); } }</a:t>
            </a:r>
          </a:p>
          <a:p>
            <a:pPr marL="0" indent="0">
              <a:buNone/>
            </a:pPr>
            <a:endParaRPr lang="en-IN" dirty="0"/>
          </a:p>
          <a:p>
            <a:pPr marL="0" indent="0">
              <a:buNone/>
            </a:pPr>
            <a:r>
              <a:rPr lang="en-IN" dirty="0"/>
              <a:t>The output from this program is shown here:</a:t>
            </a:r>
          </a:p>
          <a:p>
            <a:pPr marL="0" indent="0">
              <a:buNone/>
            </a:pPr>
            <a:r>
              <a:rPr lang="en-IN" dirty="0"/>
              <a:t>Volume of mybox1 is 3000.0</a:t>
            </a:r>
          </a:p>
          <a:p>
            <a:pPr marL="0" indent="0">
              <a:buNone/>
            </a:pPr>
            <a:r>
              <a:rPr lang="en-IN" dirty="0"/>
              <a:t>Weight of mybox1 is 34.3</a:t>
            </a:r>
          </a:p>
          <a:p>
            <a:pPr marL="0" indent="0">
              <a:buNone/>
            </a:pPr>
            <a:r>
              <a:rPr lang="en-IN" dirty="0"/>
              <a:t>Volume of mybox2 is 24.0</a:t>
            </a:r>
          </a:p>
          <a:p>
            <a:pPr marL="0" indent="0">
              <a:buNone/>
            </a:pPr>
            <a:r>
              <a:rPr lang="en-IN" dirty="0"/>
              <a:t>Weight of mybox2 is 0.076</a:t>
            </a:r>
          </a:p>
        </p:txBody>
      </p:sp>
    </p:spTree>
    <p:extLst>
      <p:ext uri="{BB962C8B-B14F-4D97-AF65-F5344CB8AC3E}">
        <p14:creationId xmlns:p14="http://schemas.microsoft.com/office/powerpoint/2010/main" val="1845529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976A-A478-48AE-8909-F43E9DB78CD2}"/>
              </a:ext>
            </a:extLst>
          </p:cNvPr>
          <p:cNvSpPr>
            <a:spLocks noGrp="1"/>
          </p:cNvSpPr>
          <p:nvPr>
            <p:ph type="title"/>
          </p:nvPr>
        </p:nvSpPr>
        <p:spPr/>
        <p:txBody>
          <a:bodyPr>
            <a:normAutofit/>
          </a:bodyPr>
          <a:lstStyle/>
          <a:p>
            <a:r>
              <a:rPr lang="en-US" sz="2000" dirty="0"/>
              <a:t>A major advantage of inheritance is that once you have created a superclass that defines the attributes common to a set of objects, it can be used to create any number of more specific subclasses. Each subclass can precisely tailor its own classification. For example, the following class inherits Box and adds a color attribute:</a:t>
            </a:r>
            <a:endParaRPr lang="en-IN" sz="2000" dirty="0"/>
          </a:p>
        </p:txBody>
      </p:sp>
      <p:sp>
        <p:nvSpPr>
          <p:cNvPr id="3" name="Content Placeholder 2">
            <a:extLst>
              <a:ext uri="{FF2B5EF4-FFF2-40B4-BE49-F238E27FC236}">
                <a16:creationId xmlns:a16="http://schemas.microsoft.com/office/drawing/2014/main" id="{F9969068-6539-4285-8573-D833A1DF29D5}"/>
              </a:ext>
            </a:extLst>
          </p:cNvPr>
          <p:cNvSpPr>
            <a:spLocks noGrp="1"/>
          </p:cNvSpPr>
          <p:nvPr>
            <p:ph idx="1"/>
          </p:nvPr>
        </p:nvSpPr>
        <p:spPr>
          <a:xfrm>
            <a:off x="838200" y="1825625"/>
            <a:ext cx="11063068" cy="4884664"/>
          </a:xfrm>
        </p:spPr>
        <p:txBody>
          <a:bodyPr>
            <a:normAutofit/>
          </a:bodyPr>
          <a:lstStyle/>
          <a:p>
            <a:pPr marL="0" indent="0" algn="l">
              <a:buNone/>
            </a:pPr>
            <a:r>
              <a:rPr lang="en-US" sz="1800" b="0" i="0" u="none" strike="noStrike" baseline="0" dirty="0">
                <a:latin typeface="Courier"/>
              </a:rPr>
              <a:t>// Here, Box is extended to include color.</a:t>
            </a:r>
          </a:p>
          <a:p>
            <a:pPr marL="0" indent="0" algn="l">
              <a:buNone/>
            </a:pPr>
            <a:r>
              <a:rPr lang="en-IN" sz="1800" b="0" i="0" u="none" strike="noStrike" baseline="0" dirty="0">
                <a:latin typeface="Courier"/>
              </a:rPr>
              <a:t>class </a:t>
            </a:r>
            <a:r>
              <a:rPr lang="en-IN" sz="1800" b="0" i="0" u="none" strike="noStrike" baseline="0" dirty="0" err="1">
                <a:latin typeface="Courier"/>
              </a:rPr>
              <a:t>ColorBox</a:t>
            </a:r>
            <a:r>
              <a:rPr lang="en-IN" sz="1800" b="0" i="0" u="none" strike="noStrike" baseline="0" dirty="0">
                <a:latin typeface="Courier"/>
              </a:rPr>
              <a:t> extends Box {</a:t>
            </a:r>
          </a:p>
          <a:p>
            <a:pPr marL="0" indent="0" algn="l">
              <a:buNone/>
            </a:pPr>
            <a:r>
              <a:rPr lang="en-US" sz="1800" b="0" i="0" u="none" strike="noStrike" baseline="0" dirty="0">
                <a:latin typeface="Courier"/>
              </a:rPr>
              <a:t>int color; // color of box</a:t>
            </a:r>
          </a:p>
          <a:p>
            <a:pPr marL="0" indent="0" algn="l">
              <a:buNone/>
            </a:pPr>
            <a:r>
              <a:rPr lang="fr-FR" sz="1800" b="0" i="0" u="none" strike="noStrike" baseline="0" dirty="0" err="1">
                <a:latin typeface="Courier"/>
              </a:rPr>
              <a:t>ColorBox</a:t>
            </a:r>
            <a:r>
              <a:rPr lang="fr-FR" sz="1800" b="0" i="0" u="none" strike="noStrike" baseline="0" dirty="0">
                <a:latin typeface="Courier"/>
              </a:rPr>
              <a:t>(double w, double h, double d, </a:t>
            </a:r>
            <a:r>
              <a:rPr lang="fr-FR" sz="1800" b="0" i="0" u="none" strike="noStrike" baseline="0" dirty="0" err="1">
                <a:latin typeface="Courier"/>
              </a:rPr>
              <a:t>int</a:t>
            </a:r>
            <a:r>
              <a:rPr lang="fr-FR" sz="1800" b="0" i="0" u="none" strike="noStrike" baseline="0" dirty="0">
                <a:latin typeface="Courier"/>
              </a:rPr>
              <a:t> c) {</a:t>
            </a:r>
          </a:p>
          <a:p>
            <a:pPr marL="0" indent="0" algn="l">
              <a:buNone/>
            </a:pPr>
            <a:r>
              <a:rPr lang="en-IN" sz="1800" b="0" i="0" u="none" strike="noStrike" baseline="0" dirty="0">
                <a:latin typeface="Courier"/>
              </a:rPr>
              <a:t>width = w;</a:t>
            </a:r>
          </a:p>
          <a:p>
            <a:pPr marL="0" indent="0" algn="l">
              <a:buNone/>
            </a:pPr>
            <a:r>
              <a:rPr lang="en-IN" sz="1800" b="0" i="0" u="none" strike="noStrike" baseline="0" dirty="0">
                <a:latin typeface="Courier"/>
              </a:rPr>
              <a:t>height = h;</a:t>
            </a:r>
          </a:p>
          <a:p>
            <a:pPr marL="0" indent="0" algn="l">
              <a:buNone/>
            </a:pPr>
            <a:r>
              <a:rPr lang="en-IN" sz="1800" b="0" i="0" u="none" strike="noStrike" baseline="0" dirty="0">
                <a:latin typeface="Courier"/>
              </a:rPr>
              <a:t>depth = d;</a:t>
            </a:r>
          </a:p>
          <a:p>
            <a:pPr marL="0" indent="0" algn="l">
              <a:buNone/>
            </a:pPr>
            <a:r>
              <a:rPr lang="en-IN" sz="1800" b="0" i="0" u="none" strike="noStrike" baseline="0" dirty="0" err="1">
                <a:latin typeface="Courier"/>
              </a:rPr>
              <a:t>color</a:t>
            </a:r>
            <a:r>
              <a:rPr lang="en-IN" sz="1800" b="0" i="0" u="none" strike="noStrike" baseline="0" dirty="0">
                <a:latin typeface="Courier"/>
              </a:rPr>
              <a:t> = c;</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 </a:t>
            </a:r>
            <a:r>
              <a:rPr lang="en-US" sz="1800" b="0" i="0" u="none" strike="noStrike" baseline="0" dirty="0">
                <a:latin typeface="Palatino-Roman"/>
              </a:rPr>
              <a:t>Remember, once you have created a superclass that defines the general aspects of an</a:t>
            </a:r>
          </a:p>
          <a:p>
            <a:pPr marL="0" indent="0" algn="l">
              <a:buNone/>
            </a:pPr>
            <a:r>
              <a:rPr lang="en-US" sz="1800" b="0" i="0" u="none" strike="noStrike" baseline="0" dirty="0">
                <a:latin typeface="Palatino-Roman"/>
              </a:rPr>
              <a:t>object, that superclass can be inherited to form specialized classes. Each subclass simply</a:t>
            </a:r>
          </a:p>
          <a:p>
            <a:pPr marL="0" indent="0" algn="l">
              <a:buNone/>
            </a:pPr>
            <a:r>
              <a:rPr lang="en-US" sz="1800" b="0" i="0" u="none" strike="noStrike" baseline="0" dirty="0">
                <a:latin typeface="Palatino-Roman"/>
              </a:rPr>
              <a:t>adds its own unique attributes. This is the essence of inheritance.</a:t>
            </a:r>
            <a:endParaRPr lang="en-IN" dirty="0"/>
          </a:p>
        </p:txBody>
      </p:sp>
    </p:spTree>
    <p:extLst>
      <p:ext uri="{BB962C8B-B14F-4D97-AF65-F5344CB8AC3E}">
        <p14:creationId xmlns:p14="http://schemas.microsoft.com/office/powerpoint/2010/main" val="250103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281-84FC-4CB3-935A-AEA9758B29A0}"/>
              </a:ext>
            </a:extLst>
          </p:cNvPr>
          <p:cNvSpPr>
            <a:spLocks noGrp="1"/>
          </p:cNvSpPr>
          <p:nvPr>
            <p:ph type="title"/>
          </p:nvPr>
        </p:nvSpPr>
        <p:spPr/>
        <p:txBody>
          <a:bodyPr>
            <a:normAutofit/>
          </a:bodyPr>
          <a:lstStyle/>
          <a:p>
            <a:pPr algn="l"/>
            <a:r>
              <a:rPr lang="en-US" sz="1800" dirty="0"/>
              <a:t>A Superclass Variable Can Reference a Subclass Object: </a:t>
            </a:r>
            <a:r>
              <a:rPr lang="en-US" sz="1800" b="0" i="0" u="none" strike="noStrike" baseline="0" dirty="0">
                <a:latin typeface="Palatino-Roman"/>
              </a:rPr>
              <a:t>A reference variable of a superclass can be assigned a reference to any subclass derived from that superclass. You will find this aspect of inheritance quite useful in a variety of situations. For example, consider the following:</a:t>
            </a:r>
            <a:endParaRPr lang="en-IN" sz="1800" dirty="0"/>
          </a:p>
        </p:txBody>
      </p:sp>
      <p:sp>
        <p:nvSpPr>
          <p:cNvPr id="3" name="Content Placeholder 2">
            <a:extLst>
              <a:ext uri="{FF2B5EF4-FFF2-40B4-BE49-F238E27FC236}">
                <a16:creationId xmlns:a16="http://schemas.microsoft.com/office/drawing/2014/main" id="{E70E3910-BAD4-495D-A52A-8E7E8FCE9129}"/>
              </a:ext>
            </a:extLst>
          </p:cNvPr>
          <p:cNvSpPr>
            <a:spLocks noGrp="1"/>
          </p:cNvSpPr>
          <p:nvPr>
            <p:ph sz="half" idx="1"/>
          </p:nvPr>
        </p:nvSpPr>
        <p:spPr/>
        <p:txBody>
          <a:bodyPr>
            <a:normAutofit fontScale="70000" lnSpcReduction="20000"/>
          </a:bodyPr>
          <a:lstStyle/>
          <a:p>
            <a:pPr marL="0" indent="0">
              <a:buNone/>
            </a:pPr>
            <a:r>
              <a:rPr lang="en-IN" dirty="0"/>
              <a:t>class </a:t>
            </a:r>
            <a:r>
              <a:rPr lang="en-IN" dirty="0" err="1"/>
              <a:t>RefDemo</a:t>
            </a:r>
            <a:r>
              <a:rPr lang="en-IN" dirty="0"/>
              <a:t> {</a:t>
            </a:r>
          </a:p>
          <a:p>
            <a:pPr marL="0" indent="0">
              <a:buNone/>
            </a:pPr>
            <a:r>
              <a:rPr lang="en-IN" dirty="0"/>
              <a:t>public static void main(String </a:t>
            </a:r>
            <a:r>
              <a:rPr lang="en-IN" dirty="0" err="1"/>
              <a:t>args</a:t>
            </a:r>
            <a:r>
              <a:rPr lang="en-IN" dirty="0"/>
              <a:t>[]) {</a:t>
            </a:r>
          </a:p>
          <a:p>
            <a:pPr marL="0" indent="0">
              <a:buNone/>
            </a:pPr>
            <a:r>
              <a:rPr lang="en-IN" dirty="0" err="1"/>
              <a:t>BoxWeight</a:t>
            </a:r>
            <a:r>
              <a:rPr lang="en-IN" dirty="0"/>
              <a:t> </a:t>
            </a:r>
            <a:r>
              <a:rPr lang="en-IN" dirty="0" err="1"/>
              <a:t>weightbox</a:t>
            </a:r>
            <a:r>
              <a:rPr lang="en-IN" dirty="0"/>
              <a:t> = new </a:t>
            </a:r>
            <a:r>
              <a:rPr lang="en-IN" dirty="0" err="1"/>
              <a:t>BoxWeight</a:t>
            </a:r>
            <a:r>
              <a:rPr lang="en-IN" dirty="0"/>
              <a:t>(3, 5, 7, 8.37);</a:t>
            </a:r>
          </a:p>
          <a:p>
            <a:pPr marL="0" indent="0">
              <a:buNone/>
            </a:pPr>
            <a:r>
              <a:rPr lang="en-IN" dirty="0"/>
              <a:t>Box </a:t>
            </a:r>
            <a:r>
              <a:rPr lang="en-IN" dirty="0" err="1"/>
              <a:t>plainbox</a:t>
            </a:r>
            <a:r>
              <a:rPr lang="en-IN" dirty="0"/>
              <a:t> = new Box();</a:t>
            </a:r>
          </a:p>
          <a:p>
            <a:pPr marL="0" indent="0">
              <a:buNone/>
            </a:pPr>
            <a:r>
              <a:rPr lang="en-IN" dirty="0"/>
              <a:t>double vol;</a:t>
            </a:r>
          </a:p>
          <a:p>
            <a:pPr marL="0" indent="0">
              <a:buNone/>
            </a:pPr>
            <a:r>
              <a:rPr lang="en-IN" dirty="0"/>
              <a:t>vol = </a:t>
            </a:r>
            <a:r>
              <a:rPr lang="en-IN" dirty="0" err="1"/>
              <a:t>weightbox.volume</a:t>
            </a:r>
            <a:r>
              <a:rPr lang="en-IN" dirty="0"/>
              <a:t>();</a:t>
            </a:r>
          </a:p>
          <a:p>
            <a:pPr marL="0" indent="0">
              <a:buNone/>
            </a:pPr>
            <a:r>
              <a:rPr lang="en-IN" dirty="0" err="1"/>
              <a:t>System.out.println</a:t>
            </a:r>
            <a:r>
              <a:rPr lang="en-IN" dirty="0"/>
              <a:t>("Volume of </a:t>
            </a:r>
            <a:r>
              <a:rPr lang="en-IN" dirty="0" err="1"/>
              <a:t>weightbox</a:t>
            </a:r>
            <a:r>
              <a:rPr lang="en-IN" dirty="0"/>
              <a:t> is " + vol);</a:t>
            </a:r>
          </a:p>
          <a:p>
            <a:pPr marL="0" indent="0">
              <a:buNone/>
            </a:pPr>
            <a:r>
              <a:rPr lang="en-IN" dirty="0" err="1"/>
              <a:t>System.out.println</a:t>
            </a:r>
            <a:r>
              <a:rPr lang="en-IN" dirty="0"/>
              <a:t>("Weight of </a:t>
            </a:r>
            <a:r>
              <a:rPr lang="en-IN" dirty="0" err="1"/>
              <a:t>weightbox</a:t>
            </a:r>
            <a:r>
              <a:rPr lang="en-IN" dirty="0"/>
              <a:t> is " +</a:t>
            </a:r>
          </a:p>
          <a:p>
            <a:pPr marL="0" indent="0">
              <a:buNone/>
            </a:pPr>
            <a:r>
              <a:rPr lang="en-IN" dirty="0" err="1"/>
              <a:t>weightbox.weight</a:t>
            </a:r>
            <a:r>
              <a:rPr lang="en-IN" dirty="0"/>
              <a:t>);</a:t>
            </a:r>
          </a:p>
          <a:p>
            <a:pPr marL="0" indent="0">
              <a:buNone/>
            </a:pPr>
            <a:r>
              <a:rPr lang="en-IN" dirty="0" err="1"/>
              <a:t>System.out.println</a:t>
            </a:r>
            <a:r>
              <a:rPr lang="en-IN" dirty="0"/>
              <a:t>();</a:t>
            </a:r>
          </a:p>
        </p:txBody>
      </p:sp>
      <p:sp>
        <p:nvSpPr>
          <p:cNvPr id="4" name="Content Placeholder 3">
            <a:extLst>
              <a:ext uri="{FF2B5EF4-FFF2-40B4-BE49-F238E27FC236}">
                <a16:creationId xmlns:a16="http://schemas.microsoft.com/office/drawing/2014/main" id="{63929169-4FFA-413B-BFC3-2ADDD579F5F1}"/>
              </a:ext>
            </a:extLst>
          </p:cNvPr>
          <p:cNvSpPr>
            <a:spLocks noGrp="1"/>
          </p:cNvSpPr>
          <p:nvPr>
            <p:ph sz="half" idx="2"/>
          </p:nvPr>
        </p:nvSpPr>
        <p:spPr/>
        <p:txBody>
          <a:bodyPr>
            <a:normAutofit fontScale="70000" lnSpcReduction="20000"/>
          </a:bodyPr>
          <a:lstStyle/>
          <a:p>
            <a:pPr marL="0" indent="0">
              <a:buNone/>
            </a:pPr>
            <a:r>
              <a:rPr lang="en-IN" dirty="0"/>
              <a:t>// assign </a:t>
            </a:r>
            <a:r>
              <a:rPr lang="en-IN" dirty="0" err="1"/>
              <a:t>BoxWeight</a:t>
            </a:r>
            <a:r>
              <a:rPr lang="en-IN" dirty="0"/>
              <a:t> reference to Box reference</a:t>
            </a:r>
          </a:p>
          <a:p>
            <a:pPr marL="0" indent="0">
              <a:buNone/>
            </a:pPr>
            <a:r>
              <a:rPr lang="en-IN" dirty="0" err="1"/>
              <a:t>plainbox</a:t>
            </a:r>
            <a:r>
              <a:rPr lang="en-IN" dirty="0"/>
              <a:t> = </a:t>
            </a:r>
            <a:r>
              <a:rPr lang="en-IN" dirty="0" err="1"/>
              <a:t>weightbox</a:t>
            </a:r>
            <a:r>
              <a:rPr lang="en-IN" dirty="0"/>
              <a:t>;</a:t>
            </a:r>
          </a:p>
          <a:p>
            <a:pPr marL="0" indent="0">
              <a:buNone/>
            </a:pPr>
            <a:r>
              <a:rPr lang="en-IN" dirty="0"/>
              <a:t>vol = </a:t>
            </a:r>
            <a:r>
              <a:rPr lang="en-IN" dirty="0" err="1"/>
              <a:t>plainbox.volume</a:t>
            </a:r>
            <a:r>
              <a:rPr lang="en-IN" dirty="0"/>
              <a:t>(); // OK, volume() defined in Box</a:t>
            </a:r>
          </a:p>
          <a:p>
            <a:pPr marL="0" indent="0">
              <a:buNone/>
            </a:pPr>
            <a:r>
              <a:rPr lang="en-IN" dirty="0" err="1"/>
              <a:t>System.out.println</a:t>
            </a:r>
            <a:r>
              <a:rPr lang="en-IN" dirty="0"/>
              <a:t>("Volume of </a:t>
            </a:r>
            <a:r>
              <a:rPr lang="en-IN" dirty="0" err="1"/>
              <a:t>plainbox</a:t>
            </a:r>
            <a:r>
              <a:rPr lang="en-IN" dirty="0"/>
              <a:t> is " + vol);</a:t>
            </a:r>
          </a:p>
          <a:p>
            <a:pPr marL="0" indent="0">
              <a:buNone/>
            </a:pPr>
            <a:r>
              <a:rPr lang="en-IN" dirty="0"/>
              <a:t>/* The following statement is invalid because </a:t>
            </a:r>
            <a:r>
              <a:rPr lang="en-IN" dirty="0" err="1"/>
              <a:t>plainbox</a:t>
            </a:r>
            <a:endParaRPr lang="en-IN" dirty="0"/>
          </a:p>
          <a:p>
            <a:pPr marL="0" indent="0">
              <a:buNone/>
            </a:pPr>
            <a:r>
              <a:rPr lang="en-IN" dirty="0"/>
              <a:t>does not define a weight member. */</a:t>
            </a:r>
          </a:p>
          <a:p>
            <a:pPr marL="0" indent="0">
              <a:buNone/>
            </a:pPr>
            <a:r>
              <a:rPr lang="en-IN" dirty="0"/>
              <a:t>// </a:t>
            </a:r>
            <a:r>
              <a:rPr lang="en-IN" dirty="0" err="1"/>
              <a:t>System.out.println</a:t>
            </a:r>
            <a:r>
              <a:rPr lang="en-IN" dirty="0"/>
              <a:t>("Weight of </a:t>
            </a:r>
            <a:r>
              <a:rPr lang="en-IN" dirty="0" err="1"/>
              <a:t>plainbox</a:t>
            </a:r>
            <a:r>
              <a:rPr lang="en-IN" dirty="0"/>
              <a:t> is " + </a:t>
            </a:r>
            <a:r>
              <a:rPr lang="en-IN" dirty="0" err="1"/>
              <a:t>plainbox.weight</a:t>
            </a:r>
            <a:r>
              <a:rPr lang="en-IN" dirty="0"/>
              <a:t>);</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35520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52BF-414A-47CC-9679-26712CEC3277}"/>
              </a:ext>
            </a:extLst>
          </p:cNvPr>
          <p:cNvSpPr>
            <a:spLocks noGrp="1"/>
          </p:cNvSpPr>
          <p:nvPr>
            <p:ph type="title"/>
          </p:nvPr>
        </p:nvSpPr>
        <p:spPr>
          <a:xfrm>
            <a:off x="838200" y="365126"/>
            <a:ext cx="5006009" cy="589032"/>
          </a:xfrm>
        </p:spPr>
        <p:txBody>
          <a:bodyPr/>
          <a:lstStyle/>
          <a:p>
            <a:r>
              <a:rPr lang="en-IN" sz="1800" b="1" i="0" u="none" strike="noStrike" baseline="0" dirty="0">
                <a:latin typeface="FranklinGothic-DemiCnd"/>
              </a:rPr>
              <a:t>Using super</a:t>
            </a:r>
            <a:endParaRPr lang="en-IN" dirty="0"/>
          </a:p>
        </p:txBody>
      </p:sp>
      <p:sp>
        <p:nvSpPr>
          <p:cNvPr id="3" name="Content Placeholder 2">
            <a:extLst>
              <a:ext uri="{FF2B5EF4-FFF2-40B4-BE49-F238E27FC236}">
                <a16:creationId xmlns:a16="http://schemas.microsoft.com/office/drawing/2014/main" id="{F5E51889-F444-4DEC-8256-34E97307A800}"/>
              </a:ext>
            </a:extLst>
          </p:cNvPr>
          <p:cNvSpPr>
            <a:spLocks noGrp="1"/>
          </p:cNvSpPr>
          <p:nvPr>
            <p:ph sz="half" idx="1"/>
          </p:nvPr>
        </p:nvSpPr>
        <p:spPr>
          <a:xfrm>
            <a:off x="195470" y="954158"/>
            <a:ext cx="5648739" cy="5380383"/>
          </a:xfrm>
        </p:spPr>
        <p:txBody>
          <a:bodyPr>
            <a:normAutofit/>
          </a:bodyPr>
          <a:lstStyle/>
          <a:p>
            <a:pPr algn="l"/>
            <a:r>
              <a:rPr lang="en-US" sz="1800" b="0" i="0" u="none" strike="noStrike" baseline="0" dirty="0">
                <a:latin typeface="Palatino-Roman"/>
              </a:rPr>
              <a:t>classes derived from </a:t>
            </a:r>
            <a:r>
              <a:rPr lang="en-US" sz="1800" b="1" i="0" u="none" strike="noStrike" baseline="0" dirty="0">
                <a:latin typeface="Palatino-Bold"/>
              </a:rPr>
              <a:t>Box </a:t>
            </a:r>
            <a:r>
              <a:rPr lang="en-US" sz="1800" b="0" i="0" u="none" strike="noStrike" baseline="0" dirty="0">
                <a:latin typeface="Palatino-Roman"/>
              </a:rPr>
              <a:t>were not implemented as efficiently or as robustly as they could have been. For example, the constructor for </a:t>
            </a:r>
            <a:r>
              <a:rPr lang="en-US" sz="1800" b="1" i="0" u="none" strike="noStrike" baseline="0" dirty="0" err="1">
                <a:latin typeface="Palatino-Bold"/>
              </a:rPr>
              <a:t>BoxWeight</a:t>
            </a:r>
            <a:r>
              <a:rPr lang="en-US" sz="1800" b="1" i="0" u="none" strike="noStrike" baseline="0" dirty="0">
                <a:latin typeface="Palatino-Bold"/>
              </a:rPr>
              <a:t> </a:t>
            </a:r>
            <a:r>
              <a:rPr lang="en-US" sz="1800" b="0" i="0" u="none" strike="noStrike" baseline="0" dirty="0">
                <a:latin typeface="Palatino-Roman"/>
              </a:rPr>
              <a:t>explicitly initializes the </a:t>
            </a:r>
            <a:r>
              <a:rPr lang="en-US" sz="1800" b="1" i="0" u="none" strike="noStrike" baseline="0" dirty="0">
                <a:latin typeface="Palatino-Bold"/>
              </a:rPr>
              <a:t>width</a:t>
            </a:r>
            <a:r>
              <a:rPr lang="en-US" sz="1800" b="0" i="0" u="none" strike="noStrike" baseline="0" dirty="0">
                <a:latin typeface="Palatino-Roman"/>
              </a:rPr>
              <a:t>, </a:t>
            </a:r>
            <a:r>
              <a:rPr lang="en-US" sz="1800" b="1" i="0" u="none" strike="noStrike" baseline="0" dirty="0">
                <a:latin typeface="Palatino-Bold"/>
              </a:rPr>
              <a:t>height</a:t>
            </a:r>
            <a:r>
              <a:rPr lang="en-US" sz="1800" b="0" i="0" u="none" strike="noStrike" baseline="0" dirty="0">
                <a:latin typeface="Palatino-Roman"/>
              </a:rPr>
              <a:t>, and </a:t>
            </a:r>
            <a:r>
              <a:rPr lang="en-US" sz="1800" b="1" i="0" u="none" strike="noStrike" baseline="0" dirty="0">
                <a:latin typeface="Palatino-Bold"/>
              </a:rPr>
              <a:t>depth </a:t>
            </a:r>
            <a:r>
              <a:rPr lang="en-US" sz="1800" b="0" i="0" u="none" strike="noStrike" baseline="0" dirty="0">
                <a:latin typeface="Palatino-Roman"/>
              </a:rPr>
              <a:t>fields of </a:t>
            </a:r>
            <a:r>
              <a:rPr lang="en-US" sz="1800" b="1" i="0" u="none" strike="noStrike" baseline="0" dirty="0">
                <a:latin typeface="Palatino-Bold"/>
              </a:rPr>
              <a:t>Box( )</a:t>
            </a:r>
            <a:r>
              <a:rPr lang="en-US" sz="1800" b="0" i="0" u="none" strike="noStrike" baseline="0" dirty="0">
                <a:latin typeface="Palatino-Roman"/>
              </a:rPr>
              <a:t>. </a:t>
            </a:r>
          </a:p>
          <a:p>
            <a:pPr algn="l"/>
            <a:r>
              <a:rPr lang="en-US" sz="1800" b="0" i="0" u="none" strike="noStrike" baseline="0" dirty="0">
                <a:latin typeface="Palatino-Roman"/>
              </a:rPr>
              <a:t>Not only does this duplicate code found in its superclass, which is inefficient, but it implies that a subclass must be granted access to these members. </a:t>
            </a:r>
          </a:p>
          <a:p>
            <a:pPr algn="l"/>
            <a:r>
              <a:rPr lang="en-US" sz="1800" b="0" i="0" u="none" strike="noStrike" baseline="0" dirty="0">
                <a:latin typeface="Palatino-Roman"/>
              </a:rPr>
              <a:t>However, there will be times when you will want to create a superclass that keeps the details of its implementation to itself (that is, that keeps its data members private). </a:t>
            </a:r>
          </a:p>
        </p:txBody>
      </p:sp>
      <p:sp>
        <p:nvSpPr>
          <p:cNvPr id="4" name="Content Placeholder 3">
            <a:extLst>
              <a:ext uri="{FF2B5EF4-FFF2-40B4-BE49-F238E27FC236}">
                <a16:creationId xmlns:a16="http://schemas.microsoft.com/office/drawing/2014/main" id="{FA564871-8742-4B2A-A989-2B49B4A87484}"/>
              </a:ext>
            </a:extLst>
          </p:cNvPr>
          <p:cNvSpPr>
            <a:spLocks noGrp="1"/>
          </p:cNvSpPr>
          <p:nvPr>
            <p:ph sz="half" idx="2"/>
          </p:nvPr>
        </p:nvSpPr>
        <p:spPr>
          <a:xfrm>
            <a:off x="6172200" y="251791"/>
            <a:ext cx="5181600" cy="5925172"/>
          </a:xfrm>
        </p:spPr>
        <p:txBody>
          <a:bodyPr>
            <a:normAutofit/>
          </a:bodyPr>
          <a:lstStyle/>
          <a:p>
            <a:pPr algn="l"/>
            <a:r>
              <a:rPr lang="en-US" sz="2000" b="0" i="0" u="none" strike="noStrike" baseline="0" dirty="0">
                <a:latin typeface="Palatino-Roman"/>
              </a:rPr>
              <a:t>In this case, there would be no way for a subclass to directly access or initialize these variables on its own. Since encapsulation is a primary attribute of OOP, it is not surprising that Java provides a solution to this problem. </a:t>
            </a:r>
          </a:p>
          <a:p>
            <a:pPr algn="l"/>
            <a:r>
              <a:rPr lang="en-US" sz="2000" b="0" i="0" u="none" strike="noStrike" baseline="0" dirty="0">
                <a:latin typeface="Palatino-Roman"/>
              </a:rPr>
              <a:t>Whenever a subclass needs to refer to its immediate superclass, it can do so by use of the keyword </a:t>
            </a:r>
            <a:r>
              <a:rPr lang="en-US" sz="2000" b="1" i="0" u="none" strike="noStrike" baseline="0" dirty="0">
                <a:latin typeface="Palatino-Bold"/>
              </a:rPr>
              <a:t>super</a:t>
            </a:r>
            <a:r>
              <a:rPr lang="en-US" sz="2000" b="0" i="0" u="none" strike="noStrike" baseline="0" dirty="0">
                <a:latin typeface="Palatino-Roman"/>
              </a:rPr>
              <a:t>. </a:t>
            </a:r>
            <a:r>
              <a:rPr lang="en-US" sz="2000" b="1" i="0" u="none" strike="noStrike" baseline="0" dirty="0">
                <a:latin typeface="Palatino-Bold"/>
              </a:rPr>
              <a:t>super </a:t>
            </a:r>
            <a:r>
              <a:rPr lang="en-US" sz="2000" b="0" i="0" u="none" strike="noStrike" baseline="0" dirty="0">
                <a:latin typeface="Palatino-Roman"/>
              </a:rPr>
              <a:t>has two general forms. The first calls the superclass’ constructor. The second is used to access a member of the superclass that has been hidden by a member of a subclass.</a:t>
            </a:r>
            <a:endParaRPr lang="en-IN" sz="2000" dirty="0"/>
          </a:p>
        </p:txBody>
      </p:sp>
    </p:spTree>
    <p:extLst>
      <p:ext uri="{BB962C8B-B14F-4D97-AF65-F5344CB8AC3E}">
        <p14:creationId xmlns:p14="http://schemas.microsoft.com/office/powerpoint/2010/main" val="1898499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TotalTime>
  <Words>9476</Words>
  <Application>Microsoft Office PowerPoint</Application>
  <PresentationFormat>Widescreen</PresentationFormat>
  <Paragraphs>878</Paragraphs>
  <Slides>43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Calibri</vt:lpstr>
      <vt:lpstr>Calibri Light</vt:lpstr>
      <vt:lpstr>Courier</vt:lpstr>
      <vt:lpstr>FranklinGothic-Book</vt:lpstr>
      <vt:lpstr>FranklinGothic-Demi</vt:lpstr>
      <vt:lpstr>FranklinGothic-DemiCnd</vt:lpstr>
      <vt:lpstr>FranklinGothic-ExtraCond</vt:lpstr>
      <vt:lpstr>Palatino-Bold</vt:lpstr>
      <vt:lpstr>Palatino-Italic</vt:lpstr>
      <vt:lpstr>Palatino-Roman</vt:lpstr>
      <vt:lpstr>Office Theme</vt:lpstr>
      <vt:lpstr>Module 3</vt:lpstr>
      <vt:lpstr>Inheritance</vt:lpstr>
      <vt:lpstr>PowerPoint Presentation</vt:lpstr>
      <vt:lpstr>PowerPoint Presentation</vt:lpstr>
      <vt:lpstr>Member Access and Inheritance</vt:lpstr>
      <vt:lpstr>PowerPoint Presentation</vt:lpstr>
      <vt:lpstr>A major advantage of inheritance is that once you have created a superclass that defines the attributes common to a set of objects, it can be used to create any number of more specific subclasses. Each subclass can precisely tailor its own classification. For example, the following class inherits Box and adds a color attribute:</vt:lpstr>
      <vt:lpstr>A Superclass Variable Can Reference a Subclass Object: A reference variable of a superclass can be assigned a reference to any subclass derived from that superclass. You will find this aspect of inheritance quite useful in a variety of situations. For example, consider the following:</vt:lpstr>
      <vt:lpstr>Using super</vt:lpstr>
      <vt:lpstr>Using super to Call Superclass Constructors</vt:lpstr>
      <vt:lpstr>PowerPoint Presentation</vt:lpstr>
      <vt:lpstr>PowerPoint Presentation</vt:lpstr>
      <vt:lpstr>PowerPoint Presentation</vt:lpstr>
      <vt:lpstr>Creating a Multilevel Hierarchy</vt:lpstr>
      <vt:lpstr>PowerPoint Presentation</vt:lpstr>
      <vt:lpstr>PowerPoint Presentation</vt:lpstr>
      <vt:lpstr>When Constructors Are Called</vt:lpstr>
      <vt:lpstr>Method Overriding</vt:lpstr>
      <vt:lpstr>Dynamic Method Dispatch</vt:lpstr>
      <vt:lpstr>PowerPoint Presentation</vt:lpstr>
      <vt:lpstr>Why Overridden Methods?</vt:lpstr>
      <vt:lpstr>Applying Method Overriding</vt:lpstr>
      <vt:lpstr>PowerPoint Presentation</vt:lpstr>
      <vt:lpstr>Using Abstract Classes</vt:lpstr>
      <vt:lpstr>PowerPoint Presentation</vt:lpstr>
      <vt:lpstr>PowerPoint Presentation</vt:lpstr>
      <vt:lpstr>Using final with Inheritance</vt:lpstr>
      <vt:lpstr>Using final to Prevent Inheritance</vt:lpstr>
      <vt:lpstr>The Object Class</vt:lpstr>
      <vt:lpstr>PowerPoint Presentation</vt:lpstr>
      <vt:lpstr>Interfaces</vt:lpstr>
      <vt:lpstr>PowerPoint Presentation</vt:lpstr>
      <vt:lpstr>PowerPoint Presentation</vt:lpstr>
      <vt:lpstr>Implementing Interfaces</vt:lpstr>
      <vt:lpstr>PowerPoint Presentation</vt:lpstr>
      <vt:lpstr>Accessing Implementations Through Interface References</vt:lpstr>
      <vt:lpstr>PowerPoint Presentation</vt:lpstr>
      <vt:lpstr>PowerPoint Presentation</vt:lpstr>
      <vt:lpstr>Partial Implementations </vt:lpstr>
      <vt:lpstr>Nested Interfaces</vt:lpstr>
      <vt:lpstr>Variables in Interfaces</vt:lpstr>
      <vt:lpstr>PowerPoint Presentation</vt:lpstr>
      <vt:lpstr>Interfaces Can Be Extended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Ashwinikumar Jha</dc:creator>
  <cp:lastModifiedBy>Ashwinikumar Jha</cp:lastModifiedBy>
  <cp:revision>85</cp:revision>
  <dcterms:created xsi:type="dcterms:W3CDTF">2022-03-15T04:29:21Z</dcterms:created>
  <dcterms:modified xsi:type="dcterms:W3CDTF">2022-03-22T19:45:40Z</dcterms:modified>
</cp:coreProperties>
</file>