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329" r:id="rId31"/>
    <p:sldId id="285" r:id="rId32"/>
    <p:sldId id="286" r:id="rId33"/>
    <p:sldId id="287" r:id="rId34"/>
    <p:sldId id="288" r:id="rId35"/>
    <p:sldId id="289" r:id="rId36"/>
    <p:sldId id="297" r:id="rId37"/>
    <p:sldId id="298" r:id="rId38"/>
    <p:sldId id="290" r:id="rId39"/>
    <p:sldId id="291" r:id="rId40"/>
    <p:sldId id="292" r:id="rId41"/>
    <p:sldId id="293" r:id="rId42"/>
    <p:sldId id="294" r:id="rId43"/>
    <p:sldId id="295" r:id="rId44"/>
    <p:sldId id="296"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94660"/>
  </p:normalViewPr>
  <p:slideViewPr>
    <p:cSldViewPr snapToGrid="0">
      <p:cViewPr varScale="1">
        <p:scale>
          <a:sx n="69" d="100"/>
          <a:sy n="69" d="100"/>
        </p:scale>
        <p:origin x="6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ink/ink1.xml><?xml version="1.0" encoding="utf-8"?>
<inkml:ink xmlns:inkml="http://www.w3.org/2003/InkML">
  <inkml:definitions>
    <inkml:context xml:id="ctx0">
      <inkml:inkSource xml:id="inkSrc0">
        <inkml:traceFormat>
          <inkml:channel name="X" type="integer" max="2166" units="cm"/>
          <inkml:channel name="Y" type="integer" max="768" units="cm"/>
          <inkml:channel name="T" type="integer" max="2.14748E9" units="dev"/>
        </inkml:traceFormat>
        <inkml:channelProperties>
          <inkml:channelProperty channel="X" name="resolution" value="70.09708" units="1/cm"/>
          <inkml:channelProperty channel="Y" name="resolution" value="44.13793" units="1/cm"/>
          <inkml:channelProperty channel="T" name="resolution" value="1" units="1/dev"/>
        </inkml:channelProperties>
      </inkml:inkSource>
      <inkml:timestamp xml:id="ts0" timeString="2022-04-06T10:40:00.184"/>
    </inkml:context>
    <inkml:brush xml:id="br0">
      <inkml:brushProperty name="width" value="0.05292" units="cm"/>
      <inkml:brushProperty name="height" value="0.05292" units="cm"/>
      <inkml:brushProperty name="color" value="#FF0000"/>
    </inkml:brush>
  </inkml:definitions>
  <inkml:trace contextRef="#ctx0" brushRef="#br0">17073 10121 0,'79'0'188,"1"0"-188,78 0 15,81 0 1,-80 0-1,39-40 1,-119 40 0,1 0-16,39-39 15,-40 39 1,1-40 0,39 40-1,0-40-15,0 40 16,0 0-1,80-40 1,-40 1 0,-40-1-16,-40 0 15,40 40 1,-79 0 15,0 0-15,-1 0-1,41 0 314,39 0-314,159 40 1,0 0-1,0-1-15,-80-39 16,1 40 0,-41-40-1,-39 0 1,-39 0-16,39 0 16,0 0-1,0 0 1,40 0-1,0 0-15,0 0 16,-1 0 0,1 0-1,-40-40 1,0 1 0,1-1-16,-41 40 15,-39 0 1,-1 0-1,1 0 1,0 0-16,0 0 31,-1 0-15,41 0 0,-41 0-1,1 0 1,39 0-1,1 0 1,-1 0-16,40 0 16,0 0-1,-39 0 1,-1 0 0,1 0-1,-1 0-15,1 0 16,-41 0-1,1 0 1,39 0 0,-39 0-1,0 0 1,-1 0 0,1 0-1,0 0-15,39 0 266,1 79-251,39-39 1,159 79 0,0 0-1,-80-79-15,-79 0 16,0-40 0,0 0-1,1 0 1,-1 0-1,0 0-15,0 0 16,-40 0 0,1 0-1,39 0 1,40 0-16,-1 0 16,41-40-1,-40 40 1,-40-40-1,0 40-15,40-39 16,-40-1 0,0 0-1,-40 40 1,1 0-16,-40 0 16,-1 0-1,41 0 1,-41 0-1,1-39 1,39 39-16,80-40 16,-40 40-1,40-40 1,-79 40 0,-1 0-16,-39 0 15,-1 0 1,1 0-1,0 0 1,-1 0-16,41 0 31,-40 0 1,-1 0-32,1 0 15,39 0 1,1 0-1,39 0 1,-79 0 0,-1 0-16,41 0 15,-41 0 17</inkml:trace>
</inkml:ink>
</file>

<file path=ppt/ink/ink2.xml><?xml version="1.0" encoding="utf-8"?>
<inkml:ink xmlns:inkml="http://www.w3.org/2003/InkML">
  <inkml:definitions>
    <inkml:context xml:id="ctx0">
      <inkml:inkSource xml:id="inkSrc0">
        <inkml:traceFormat>
          <inkml:channel name="X" type="integer" max="2166" units="cm"/>
          <inkml:channel name="Y" type="integer" max="768" units="cm"/>
          <inkml:channel name="T" type="integer" max="2.14748E9" units="dev"/>
        </inkml:traceFormat>
        <inkml:channelProperties>
          <inkml:channelProperty channel="X" name="resolution" value="70.09708" units="1/cm"/>
          <inkml:channelProperty channel="Y" name="resolution" value="44.13793" units="1/cm"/>
          <inkml:channelProperty channel="T" name="resolution" value="1" units="1/dev"/>
        </inkml:channelProperties>
      </inkml:inkSource>
      <inkml:timestamp xml:id="ts0" timeString="2022-04-06T10:41:49.595"/>
    </inkml:context>
    <inkml:brush xml:id="br0">
      <inkml:brushProperty name="width" value="0.05292" units="cm"/>
      <inkml:brushProperty name="height" value="0.05292" units="cm"/>
      <inkml:brushProperty name="color" value="#FF0000"/>
    </inkml:brush>
  </inkml:definitions>
  <inkml:trace contextRef="#ctx0" brushRef="#br0">1311 11391 0,'0'-40'78,"0"80"63,0 0-141,0 39 15,0-39 1,0-1 0,0 1 15,0 39-15,0-39-1,0 39 1,0 80-1,-40 40-15,-39-1 16,39-79 0,0 0-1,40-79 1,0 0-16,0-1 47,0 1 31,40-40-62,0 40-16,-1-1 15,1-39 1,0 0 15,-1 0-31,1 0 16,40 0 15,-1 0-15,0-39-16,-39 39 15,0-40 1,-1 40 15,-39-40 282</inkml:trace>
  <inkml:trace contextRef="#ctx0" brushRef="#br0" timeOffset="197779.74">26244 10756 0,'119'0'218,"159"0"-218,40 0 16,79 0 0,-159 0-1,0 0 1,-158 0-16,-41 0 15,1 0 1,0 0 15,0 0 1,-1 0-17,41 0 1,-41 0-1,41 0-15,-40 0 16,-1 0 0,1 0 15,0 0-31,-1 0 31,41 0-15,39 0-1,-40 0-15,1 0 16,-41 0 0,41 0-1,-41 0 17,1 0-32,0 0 31,39 0-16,-39 0 1,39 0-16,1 0 16,-41 0-1,1 40 1,0-40 0,0 0 30,-1 0-14,1 0-32,39 0 15,41 0 1,78 0 0,1 0-1,-80 0-15,-80 0 63</inkml:trace>
  <inkml:trace contextRef="#ctx0" brushRef="#br0" timeOffset="-205587.93">23902 12939 0</inkml:trace>
</inkml:ink>
</file>

<file path=ppt/ink/ink3.xml><?xml version="1.0" encoding="utf-8"?>
<inkml:ink xmlns:inkml="http://www.w3.org/2003/InkML">
  <inkml:definitions>
    <inkml:context xml:id="ctx0">
      <inkml:inkSource xml:id="inkSrc0">
        <inkml:traceFormat>
          <inkml:channel name="X" type="integer" max="2166" units="cm"/>
          <inkml:channel name="Y" type="integer" max="768" units="cm"/>
          <inkml:channel name="T" type="integer" max="2.14748E9" units="dev"/>
        </inkml:traceFormat>
        <inkml:channelProperties>
          <inkml:channelProperty channel="X" name="resolution" value="70.09708" units="1/cm"/>
          <inkml:channelProperty channel="Y" name="resolution" value="44.13793" units="1/cm"/>
          <inkml:channelProperty channel="T" name="resolution" value="1" units="1/dev"/>
        </inkml:channelProperties>
      </inkml:inkSource>
      <inkml:timestamp xml:id="ts0" timeString="2022-04-06T10:48:40.508"/>
    </inkml:context>
    <inkml:brush xml:id="br0">
      <inkml:brushProperty name="width" value="0.05292" units="cm"/>
      <inkml:brushProperty name="height" value="0.05292" units="cm"/>
      <inkml:brushProperty name="color" value="#FF0000"/>
    </inkml:brush>
  </inkml:definitions>
  <inkml:trace contextRef="#ctx0" brushRef="#br0">12428 9962 0</inkml:trace>
  <inkml:trace contextRef="#ctx0" brushRef="#br0" timeOffset="3387.72">9648 10081 0</inkml:trace>
  <inkml:trace contextRef="#ctx0" brushRef="#br0" timeOffset="7375.24">12189 10002 0</inkml:trace>
  <inkml:trace contextRef="#ctx0" brushRef="#br0" timeOffset="11571.56">13500 11907 0</inkml:trace>
  <inkml:trace contextRef="#ctx0" brushRef="#br0" timeOffset="14248.51">13857 13732 0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1B897-3294-4C56-8564-CA886C95CE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5BF9AE-6AE9-4BA8-A577-5861C8FF49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5458A20-AAC3-49A2-96E2-FB8EDEE431B5}"/>
              </a:ext>
            </a:extLst>
          </p:cNvPr>
          <p:cNvSpPr>
            <a:spLocks noGrp="1"/>
          </p:cNvSpPr>
          <p:nvPr>
            <p:ph type="dt" sz="half" idx="10"/>
          </p:nvPr>
        </p:nvSpPr>
        <p:spPr/>
        <p:txBody>
          <a:bodyPr/>
          <a:lstStyle/>
          <a:p>
            <a:fld id="{3994D905-452D-4836-908C-598574363E54}" type="datetimeFigureOut">
              <a:rPr lang="en-IN" smtClean="0"/>
              <a:t>27-04-2022</a:t>
            </a:fld>
            <a:endParaRPr lang="en-IN"/>
          </a:p>
        </p:txBody>
      </p:sp>
      <p:sp>
        <p:nvSpPr>
          <p:cNvPr id="5" name="Footer Placeholder 4">
            <a:extLst>
              <a:ext uri="{FF2B5EF4-FFF2-40B4-BE49-F238E27FC236}">
                <a16:creationId xmlns:a16="http://schemas.microsoft.com/office/drawing/2014/main" id="{16E28C53-C144-44F8-8957-E9A0B2F00D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A76CC8-49B3-481F-979E-F7C05F239F46}"/>
              </a:ext>
            </a:extLst>
          </p:cNvPr>
          <p:cNvSpPr>
            <a:spLocks noGrp="1"/>
          </p:cNvSpPr>
          <p:nvPr>
            <p:ph type="sldNum" sz="quarter" idx="12"/>
          </p:nvPr>
        </p:nvSpPr>
        <p:spPr/>
        <p:txBody>
          <a:bodyPr/>
          <a:lstStyle/>
          <a:p>
            <a:fld id="{0D555815-81C6-4B66-BB78-55ED00869C79}" type="slidenum">
              <a:rPr lang="en-IN" smtClean="0"/>
              <a:t>‹#›</a:t>
            </a:fld>
            <a:endParaRPr lang="en-IN"/>
          </a:p>
        </p:txBody>
      </p:sp>
    </p:spTree>
    <p:extLst>
      <p:ext uri="{BB962C8B-B14F-4D97-AF65-F5344CB8AC3E}">
        <p14:creationId xmlns:p14="http://schemas.microsoft.com/office/powerpoint/2010/main" val="2727757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FA4A3-926B-4944-88D4-AA391E2642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519650-697F-4E3A-9DD3-17264582C7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AE1B21-9B30-4985-8AF1-F7AA8FD62923}"/>
              </a:ext>
            </a:extLst>
          </p:cNvPr>
          <p:cNvSpPr>
            <a:spLocks noGrp="1"/>
          </p:cNvSpPr>
          <p:nvPr>
            <p:ph type="dt" sz="half" idx="10"/>
          </p:nvPr>
        </p:nvSpPr>
        <p:spPr/>
        <p:txBody>
          <a:bodyPr/>
          <a:lstStyle/>
          <a:p>
            <a:fld id="{3994D905-452D-4836-908C-598574363E54}" type="datetimeFigureOut">
              <a:rPr lang="en-IN" smtClean="0"/>
              <a:t>27-04-2022</a:t>
            </a:fld>
            <a:endParaRPr lang="en-IN"/>
          </a:p>
        </p:txBody>
      </p:sp>
      <p:sp>
        <p:nvSpPr>
          <p:cNvPr id="5" name="Footer Placeholder 4">
            <a:extLst>
              <a:ext uri="{FF2B5EF4-FFF2-40B4-BE49-F238E27FC236}">
                <a16:creationId xmlns:a16="http://schemas.microsoft.com/office/drawing/2014/main" id="{379291EB-0D79-4F44-8D1B-A59807A7DF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B6AA1D-6942-4C3B-9919-1A441E57B44E}"/>
              </a:ext>
            </a:extLst>
          </p:cNvPr>
          <p:cNvSpPr>
            <a:spLocks noGrp="1"/>
          </p:cNvSpPr>
          <p:nvPr>
            <p:ph type="sldNum" sz="quarter" idx="12"/>
          </p:nvPr>
        </p:nvSpPr>
        <p:spPr/>
        <p:txBody>
          <a:bodyPr/>
          <a:lstStyle/>
          <a:p>
            <a:fld id="{0D555815-81C6-4B66-BB78-55ED00869C79}" type="slidenum">
              <a:rPr lang="en-IN" smtClean="0"/>
              <a:t>‹#›</a:t>
            </a:fld>
            <a:endParaRPr lang="en-IN"/>
          </a:p>
        </p:txBody>
      </p:sp>
    </p:spTree>
    <p:extLst>
      <p:ext uri="{BB962C8B-B14F-4D97-AF65-F5344CB8AC3E}">
        <p14:creationId xmlns:p14="http://schemas.microsoft.com/office/powerpoint/2010/main" val="4184252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D71A5F-1F48-4820-923A-2921D54D31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FA2DB5-A6EE-424D-9ABA-133AA0302C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A397EE-28EA-4B75-82A1-615C4B21B5C9}"/>
              </a:ext>
            </a:extLst>
          </p:cNvPr>
          <p:cNvSpPr>
            <a:spLocks noGrp="1"/>
          </p:cNvSpPr>
          <p:nvPr>
            <p:ph type="dt" sz="half" idx="10"/>
          </p:nvPr>
        </p:nvSpPr>
        <p:spPr/>
        <p:txBody>
          <a:bodyPr/>
          <a:lstStyle/>
          <a:p>
            <a:fld id="{3994D905-452D-4836-908C-598574363E54}" type="datetimeFigureOut">
              <a:rPr lang="en-IN" smtClean="0"/>
              <a:t>27-04-2022</a:t>
            </a:fld>
            <a:endParaRPr lang="en-IN"/>
          </a:p>
        </p:txBody>
      </p:sp>
      <p:sp>
        <p:nvSpPr>
          <p:cNvPr id="5" name="Footer Placeholder 4">
            <a:extLst>
              <a:ext uri="{FF2B5EF4-FFF2-40B4-BE49-F238E27FC236}">
                <a16:creationId xmlns:a16="http://schemas.microsoft.com/office/drawing/2014/main" id="{2E07558F-0AB2-4D50-86FF-294D8553C5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E6143A-E2C3-45E0-A6F8-6E154C4F6BC7}"/>
              </a:ext>
            </a:extLst>
          </p:cNvPr>
          <p:cNvSpPr>
            <a:spLocks noGrp="1"/>
          </p:cNvSpPr>
          <p:nvPr>
            <p:ph type="sldNum" sz="quarter" idx="12"/>
          </p:nvPr>
        </p:nvSpPr>
        <p:spPr/>
        <p:txBody>
          <a:bodyPr/>
          <a:lstStyle/>
          <a:p>
            <a:fld id="{0D555815-81C6-4B66-BB78-55ED00869C79}" type="slidenum">
              <a:rPr lang="en-IN" smtClean="0"/>
              <a:t>‹#›</a:t>
            </a:fld>
            <a:endParaRPr lang="en-IN"/>
          </a:p>
        </p:txBody>
      </p:sp>
    </p:spTree>
    <p:extLst>
      <p:ext uri="{BB962C8B-B14F-4D97-AF65-F5344CB8AC3E}">
        <p14:creationId xmlns:p14="http://schemas.microsoft.com/office/powerpoint/2010/main" val="3573604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224DE-8F02-4FE9-BF75-585CB11BB2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33C9BA-C172-4A05-B1C4-F4BF9EE798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A63BD2-ACA8-4084-BF7B-D4B3D21D2170}"/>
              </a:ext>
            </a:extLst>
          </p:cNvPr>
          <p:cNvSpPr>
            <a:spLocks noGrp="1"/>
          </p:cNvSpPr>
          <p:nvPr>
            <p:ph type="dt" sz="half" idx="10"/>
          </p:nvPr>
        </p:nvSpPr>
        <p:spPr/>
        <p:txBody>
          <a:bodyPr/>
          <a:lstStyle/>
          <a:p>
            <a:fld id="{3994D905-452D-4836-908C-598574363E54}" type="datetimeFigureOut">
              <a:rPr lang="en-IN" smtClean="0"/>
              <a:t>27-04-2022</a:t>
            </a:fld>
            <a:endParaRPr lang="en-IN"/>
          </a:p>
        </p:txBody>
      </p:sp>
      <p:sp>
        <p:nvSpPr>
          <p:cNvPr id="5" name="Footer Placeholder 4">
            <a:extLst>
              <a:ext uri="{FF2B5EF4-FFF2-40B4-BE49-F238E27FC236}">
                <a16:creationId xmlns:a16="http://schemas.microsoft.com/office/drawing/2014/main" id="{7FC939B0-73AD-4CBF-B442-FF36F1CF2E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11DE74-1D2B-48E0-989E-EEA79A1234A5}"/>
              </a:ext>
            </a:extLst>
          </p:cNvPr>
          <p:cNvSpPr>
            <a:spLocks noGrp="1"/>
          </p:cNvSpPr>
          <p:nvPr>
            <p:ph type="sldNum" sz="quarter" idx="12"/>
          </p:nvPr>
        </p:nvSpPr>
        <p:spPr/>
        <p:txBody>
          <a:bodyPr/>
          <a:lstStyle/>
          <a:p>
            <a:fld id="{0D555815-81C6-4B66-BB78-55ED00869C79}" type="slidenum">
              <a:rPr lang="en-IN" smtClean="0"/>
              <a:t>‹#›</a:t>
            </a:fld>
            <a:endParaRPr lang="en-IN"/>
          </a:p>
        </p:txBody>
      </p:sp>
    </p:spTree>
    <p:extLst>
      <p:ext uri="{BB962C8B-B14F-4D97-AF65-F5344CB8AC3E}">
        <p14:creationId xmlns:p14="http://schemas.microsoft.com/office/powerpoint/2010/main" val="1937970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CC308-6ABF-4FB1-9567-1C71E3E2C8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20E35E-3B24-4E85-9114-91B257895C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3DFCD9-F46F-4CF7-9200-2522ED6F92FF}"/>
              </a:ext>
            </a:extLst>
          </p:cNvPr>
          <p:cNvSpPr>
            <a:spLocks noGrp="1"/>
          </p:cNvSpPr>
          <p:nvPr>
            <p:ph type="dt" sz="half" idx="10"/>
          </p:nvPr>
        </p:nvSpPr>
        <p:spPr/>
        <p:txBody>
          <a:bodyPr/>
          <a:lstStyle/>
          <a:p>
            <a:fld id="{3994D905-452D-4836-908C-598574363E54}" type="datetimeFigureOut">
              <a:rPr lang="en-IN" smtClean="0"/>
              <a:t>27-04-2022</a:t>
            </a:fld>
            <a:endParaRPr lang="en-IN"/>
          </a:p>
        </p:txBody>
      </p:sp>
      <p:sp>
        <p:nvSpPr>
          <p:cNvPr id="5" name="Footer Placeholder 4">
            <a:extLst>
              <a:ext uri="{FF2B5EF4-FFF2-40B4-BE49-F238E27FC236}">
                <a16:creationId xmlns:a16="http://schemas.microsoft.com/office/drawing/2014/main" id="{74A58C03-391E-418F-A375-9560EF9FAB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D0F69C-5980-48DD-BE52-16EC1185E319}"/>
              </a:ext>
            </a:extLst>
          </p:cNvPr>
          <p:cNvSpPr>
            <a:spLocks noGrp="1"/>
          </p:cNvSpPr>
          <p:nvPr>
            <p:ph type="sldNum" sz="quarter" idx="12"/>
          </p:nvPr>
        </p:nvSpPr>
        <p:spPr/>
        <p:txBody>
          <a:bodyPr/>
          <a:lstStyle/>
          <a:p>
            <a:fld id="{0D555815-81C6-4B66-BB78-55ED00869C79}" type="slidenum">
              <a:rPr lang="en-IN" smtClean="0"/>
              <a:t>‹#›</a:t>
            </a:fld>
            <a:endParaRPr lang="en-IN"/>
          </a:p>
        </p:txBody>
      </p:sp>
    </p:spTree>
    <p:extLst>
      <p:ext uri="{BB962C8B-B14F-4D97-AF65-F5344CB8AC3E}">
        <p14:creationId xmlns:p14="http://schemas.microsoft.com/office/powerpoint/2010/main" val="495034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62303-9E03-4AE8-ADB1-13AD35E092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108122-2C7D-4CB9-8AA6-A5D281424D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21EBA3-FC02-4356-BAB9-1AB7B77D7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80DD2F-654E-4346-BAD5-CF687E8AE27F}"/>
              </a:ext>
            </a:extLst>
          </p:cNvPr>
          <p:cNvSpPr>
            <a:spLocks noGrp="1"/>
          </p:cNvSpPr>
          <p:nvPr>
            <p:ph type="dt" sz="half" idx="10"/>
          </p:nvPr>
        </p:nvSpPr>
        <p:spPr/>
        <p:txBody>
          <a:bodyPr/>
          <a:lstStyle/>
          <a:p>
            <a:fld id="{3994D905-452D-4836-908C-598574363E54}" type="datetimeFigureOut">
              <a:rPr lang="en-IN" smtClean="0"/>
              <a:t>27-04-2022</a:t>
            </a:fld>
            <a:endParaRPr lang="en-IN"/>
          </a:p>
        </p:txBody>
      </p:sp>
      <p:sp>
        <p:nvSpPr>
          <p:cNvPr id="6" name="Footer Placeholder 5">
            <a:extLst>
              <a:ext uri="{FF2B5EF4-FFF2-40B4-BE49-F238E27FC236}">
                <a16:creationId xmlns:a16="http://schemas.microsoft.com/office/drawing/2014/main" id="{8D8FE18F-EAFD-4546-9FCC-144534AD9D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58E5FA-132B-4397-96FA-2D68C1AF784A}"/>
              </a:ext>
            </a:extLst>
          </p:cNvPr>
          <p:cNvSpPr>
            <a:spLocks noGrp="1"/>
          </p:cNvSpPr>
          <p:nvPr>
            <p:ph type="sldNum" sz="quarter" idx="12"/>
          </p:nvPr>
        </p:nvSpPr>
        <p:spPr/>
        <p:txBody>
          <a:bodyPr/>
          <a:lstStyle/>
          <a:p>
            <a:fld id="{0D555815-81C6-4B66-BB78-55ED00869C79}" type="slidenum">
              <a:rPr lang="en-IN" smtClean="0"/>
              <a:t>‹#›</a:t>
            </a:fld>
            <a:endParaRPr lang="en-IN"/>
          </a:p>
        </p:txBody>
      </p:sp>
    </p:spTree>
    <p:extLst>
      <p:ext uri="{BB962C8B-B14F-4D97-AF65-F5344CB8AC3E}">
        <p14:creationId xmlns:p14="http://schemas.microsoft.com/office/powerpoint/2010/main" val="3990954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0136D-CF62-4177-AF54-E9FBF8260F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6EA3E5-22B8-4F2A-80EB-235F864CC7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4FF9A6-07A3-47C7-AAF4-C049DF65A4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16BFC7-6F80-41C7-BD76-6E53CDBAFA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007B9B-78A1-4C56-A885-C5509BB42E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1CD9DC-C05B-4F6E-B562-7708DB42D614}"/>
              </a:ext>
            </a:extLst>
          </p:cNvPr>
          <p:cNvSpPr>
            <a:spLocks noGrp="1"/>
          </p:cNvSpPr>
          <p:nvPr>
            <p:ph type="dt" sz="half" idx="10"/>
          </p:nvPr>
        </p:nvSpPr>
        <p:spPr/>
        <p:txBody>
          <a:bodyPr/>
          <a:lstStyle/>
          <a:p>
            <a:fld id="{3994D905-452D-4836-908C-598574363E54}" type="datetimeFigureOut">
              <a:rPr lang="en-IN" smtClean="0"/>
              <a:t>27-04-2022</a:t>
            </a:fld>
            <a:endParaRPr lang="en-IN"/>
          </a:p>
        </p:txBody>
      </p:sp>
      <p:sp>
        <p:nvSpPr>
          <p:cNvPr id="8" name="Footer Placeholder 7">
            <a:extLst>
              <a:ext uri="{FF2B5EF4-FFF2-40B4-BE49-F238E27FC236}">
                <a16:creationId xmlns:a16="http://schemas.microsoft.com/office/drawing/2014/main" id="{DABB1238-4F90-4E64-A4C2-CCE1E3475F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E01AE0-E210-4B9A-B547-A7B5108000EE}"/>
              </a:ext>
            </a:extLst>
          </p:cNvPr>
          <p:cNvSpPr>
            <a:spLocks noGrp="1"/>
          </p:cNvSpPr>
          <p:nvPr>
            <p:ph type="sldNum" sz="quarter" idx="12"/>
          </p:nvPr>
        </p:nvSpPr>
        <p:spPr/>
        <p:txBody>
          <a:bodyPr/>
          <a:lstStyle/>
          <a:p>
            <a:fld id="{0D555815-81C6-4B66-BB78-55ED00869C79}" type="slidenum">
              <a:rPr lang="en-IN" smtClean="0"/>
              <a:t>‹#›</a:t>
            </a:fld>
            <a:endParaRPr lang="en-IN"/>
          </a:p>
        </p:txBody>
      </p:sp>
    </p:spTree>
    <p:extLst>
      <p:ext uri="{BB962C8B-B14F-4D97-AF65-F5344CB8AC3E}">
        <p14:creationId xmlns:p14="http://schemas.microsoft.com/office/powerpoint/2010/main" val="1467673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CB67C-FE8E-4EF8-AF1E-6C01A2DD3D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72783F-F21B-49D7-97DD-52DD6DBE7D30}"/>
              </a:ext>
            </a:extLst>
          </p:cNvPr>
          <p:cNvSpPr>
            <a:spLocks noGrp="1"/>
          </p:cNvSpPr>
          <p:nvPr>
            <p:ph type="dt" sz="half" idx="10"/>
          </p:nvPr>
        </p:nvSpPr>
        <p:spPr/>
        <p:txBody>
          <a:bodyPr/>
          <a:lstStyle/>
          <a:p>
            <a:fld id="{3994D905-452D-4836-908C-598574363E54}" type="datetimeFigureOut">
              <a:rPr lang="en-IN" smtClean="0"/>
              <a:t>27-04-2022</a:t>
            </a:fld>
            <a:endParaRPr lang="en-IN"/>
          </a:p>
        </p:txBody>
      </p:sp>
      <p:sp>
        <p:nvSpPr>
          <p:cNvPr id="4" name="Footer Placeholder 3">
            <a:extLst>
              <a:ext uri="{FF2B5EF4-FFF2-40B4-BE49-F238E27FC236}">
                <a16:creationId xmlns:a16="http://schemas.microsoft.com/office/drawing/2014/main" id="{D8DB460A-2880-4250-9D87-FB90FDCAC2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64679C-22A0-42E1-880A-A7CFA3B1B19C}"/>
              </a:ext>
            </a:extLst>
          </p:cNvPr>
          <p:cNvSpPr>
            <a:spLocks noGrp="1"/>
          </p:cNvSpPr>
          <p:nvPr>
            <p:ph type="sldNum" sz="quarter" idx="12"/>
          </p:nvPr>
        </p:nvSpPr>
        <p:spPr/>
        <p:txBody>
          <a:bodyPr/>
          <a:lstStyle/>
          <a:p>
            <a:fld id="{0D555815-81C6-4B66-BB78-55ED00869C79}" type="slidenum">
              <a:rPr lang="en-IN" smtClean="0"/>
              <a:t>‹#›</a:t>
            </a:fld>
            <a:endParaRPr lang="en-IN"/>
          </a:p>
        </p:txBody>
      </p:sp>
    </p:spTree>
    <p:extLst>
      <p:ext uri="{BB962C8B-B14F-4D97-AF65-F5344CB8AC3E}">
        <p14:creationId xmlns:p14="http://schemas.microsoft.com/office/powerpoint/2010/main" val="3710645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CB3508-2A63-4CAC-981E-A2DA0A3773B1}"/>
              </a:ext>
            </a:extLst>
          </p:cNvPr>
          <p:cNvSpPr>
            <a:spLocks noGrp="1"/>
          </p:cNvSpPr>
          <p:nvPr>
            <p:ph type="dt" sz="half" idx="10"/>
          </p:nvPr>
        </p:nvSpPr>
        <p:spPr/>
        <p:txBody>
          <a:bodyPr/>
          <a:lstStyle/>
          <a:p>
            <a:fld id="{3994D905-452D-4836-908C-598574363E54}" type="datetimeFigureOut">
              <a:rPr lang="en-IN" smtClean="0"/>
              <a:t>27-04-2022</a:t>
            </a:fld>
            <a:endParaRPr lang="en-IN"/>
          </a:p>
        </p:txBody>
      </p:sp>
      <p:sp>
        <p:nvSpPr>
          <p:cNvPr id="3" name="Footer Placeholder 2">
            <a:extLst>
              <a:ext uri="{FF2B5EF4-FFF2-40B4-BE49-F238E27FC236}">
                <a16:creationId xmlns:a16="http://schemas.microsoft.com/office/drawing/2014/main" id="{3BFB8A16-215B-4D17-B33E-4427DAAA83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8D17453-6BBD-445B-836A-3C0ACF272255}"/>
              </a:ext>
            </a:extLst>
          </p:cNvPr>
          <p:cNvSpPr>
            <a:spLocks noGrp="1"/>
          </p:cNvSpPr>
          <p:nvPr>
            <p:ph type="sldNum" sz="quarter" idx="12"/>
          </p:nvPr>
        </p:nvSpPr>
        <p:spPr/>
        <p:txBody>
          <a:bodyPr/>
          <a:lstStyle/>
          <a:p>
            <a:fld id="{0D555815-81C6-4B66-BB78-55ED00869C79}" type="slidenum">
              <a:rPr lang="en-IN" smtClean="0"/>
              <a:t>‹#›</a:t>
            </a:fld>
            <a:endParaRPr lang="en-IN"/>
          </a:p>
        </p:txBody>
      </p:sp>
    </p:spTree>
    <p:extLst>
      <p:ext uri="{BB962C8B-B14F-4D97-AF65-F5344CB8AC3E}">
        <p14:creationId xmlns:p14="http://schemas.microsoft.com/office/powerpoint/2010/main" val="469206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94699-167E-4465-A1FF-2665B1C316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B24BFA-CEA8-4396-8FD4-48333425A9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E1AF35-D433-4CEC-8687-92BF1FBF3F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AFE3B9-B81E-48B5-B17A-3E2EBE178430}"/>
              </a:ext>
            </a:extLst>
          </p:cNvPr>
          <p:cNvSpPr>
            <a:spLocks noGrp="1"/>
          </p:cNvSpPr>
          <p:nvPr>
            <p:ph type="dt" sz="half" idx="10"/>
          </p:nvPr>
        </p:nvSpPr>
        <p:spPr/>
        <p:txBody>
          <a:bodyPr/>
          <a:lstStyle/>
          <a:p>
            <a:fld id="{3994D905-452D-4836-908C-598574363E54}" type="datetimeFigureOut">
              <a:rPr lang="en-IN" smtClean="0"/>
              <a:t>27-04-2022</a:t>
            </a:fld>
            <a:endParaRPr lang="en-IN"/>
          </a:p>
        </p:txBody>
      </p:sp>
      <p:sp>
        <p:nvSpPr>
          <p:cNvPr id="6" name="Footer Placeholder 5">
            <a:extLst>
              <a:ext uri="{FF2B5EF4-FFF2-40B4-BE49-F238E27FC236}">
                <a16:creationId xmlns:a16="http://schemas.microsoft.com/office/drawing/2014/main" id="{90507BB1-C797-4A9D-9663-E037F2C5E9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C963BC-F5E5-4FED-89F6-6C6B783B2A16}"/>
              </a:ext>
            </a:extLst>
          </p:cNvPr>
          <p:cNvSpPr>
            <a:spLocks noGrp="1"/>
          </p:cNvSpPr>
          <p:nvPr>
            <p:ph type="sldNum" sz="quarter" idx="12"/>
          </p:nvPr>
        </p:nvSpPr>
        <p:spPr/>
        <p:txBody>
          <a:bodyPr/>
          <a:lstStyle/>
          <a:p>
            <a:fld id="{0D555815-81C6-4B66-BB78-55ED00869C79}" type="slidenum">
              <a:rPr lang="en-IN" smtClean="0"/>
              <a:t>‹#›</a:t>
            </a:fld>
            <a:endParaRPr lang="en-IN"/>
          </a:p>
        </p:txBody>
      </p:sp>
    </p:spTree>
    <p:extLst>
      <p:ext uri="{BB962C8B-B14F-4D97-AF65-F5344CB8AC3E}">
        <p14:creationId xmlns:p14="http://schemas.microsoft.com/office/powerpoint/2010/main" val="322626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C1D2-6B61-4A0E-BF39-69B9F9F931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783914-EEF2-4C2D-8DE4-25F16E81C6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2811AF-09DD-4502-A323-2C52471294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E6DBA6-573B-43FA-826B-04B5D54CA638}"/>
              </a:ext>
            </a:extLst>
          </p:cNvPr>
          <p:cNvSpPr>
            <a:spLocks noGrp="1"/>
          </p:cNvSpPr>
          <p:nvPr>
            <p:ph type="dt" sz="half" idx="10"/>
          </p:nvPr>
        </p:nvSpPr>
        <p:spPr/>
        <p:txBody>
          <a:bodyPr/>
          <a:lstStyle/>
          <a:p>
            <a:fld id="{3994D905-452D-4836-908C-598574363E54}" type="datetimeFigureOut">
              <a:rPr lang="en-IN" smtClean="0"/>
              <a:t>27-04-2022</a:t>
            </a:fld>
            <a:endParaRPr lang="en-IN"/>
          </a:p>
        </p:txBody>
      </p:sp>
      <p:sp>
        <p:nvSpPr>
          <p:cNvPr id="6" name="Footer Placeholder 5">
            <a:extLst>
              <a:ext uri="{FF2B5EF4-FFF2-40B4-BE49-F238E27FC236}">
                <a16:creationId xmlns:a16="http://schemas.microsoft.com/office/drawing/2014/main" id="{436CC6F6-5DCA-4383-B6C0-6A71CE7E95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BFA426-E9E7-41F1-ACFD-40F87237AF82}"/>
              </a:ext>
            </a:extLst>
          </p:cNvPr>
          <p:cNvSpPr>
            <a:spLocks noGrp="1"/>
          </p:cNvSpPr>
          <p:nvPr>
            <p:ph type="sldNum" sz="quarter" idx="12"/>
          </p:nvPr>
        </p:nvSpPr>
        <p:spPr/>
        <p:txBody>
          <a:bodyPr/>
          <a:lstStyle/>
          <a:p>
            <a:fld id="{0D555815-81C6-4B66-BB78-55ED00869C79}" type="slidenum">
              <a:rPr lang="en-IN" smtClean="0"/>
              <a:t>‹#›</a:t>
            </a:fld>
            <a:endParaRPr lang="en-IN"/>
          </a:p>
        </p:txBody>
      </p:sp>
    </p:spTree>
    <p:extLst>
      <p:ext uri="{BB962C8B-B14F-4D97-AF65-F5344CB8AC3E}">
        <p14:creationId xmlns:p14="http://schemas.microsoft.com/office/powerpoint/2010/main" val="171459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E8ED9A-4CFA-4B67-980F-B99F2008FB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E69402-0B1F-4C54-8EF6-C0E739B02C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6E72A-F7C4-4381-9F34-4370BD9348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94D905-452D-4836-908C-598574363E54}" type="datetimeFigureOut">
              <a:rPr lang="en-IN" smtClean="0"/>
              <a:t>27-04-2022</a:t>
            </a:fld>
            <a:endParaRPr lang="en-IN"/>
          </a:p>
        </p:txBody>
      </p:sp>
      <p:sp>
        <p:nvSpPr>
          <p:cNvPr id="5" name="Footer Placeholder 4">
            <a:extLst>
              <a:ext uri="{FF2B5EF4-FFF2-40B4-BE49-F238E27FC236}">
                <a16:creationId xmlns:a16="http://schemas.microsoft.com/office/drawing/2014/main" id="{FAAC5473-8A89-4C5E-90A8-776AF2F23D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B8C833-6D6C-45A3-8458-7534EA30F9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55815-81C6-4B66-BB78-55ED00869C79}" type="slidenum">
              <a:rPr lang="en-IN" smtClean="0"/>
              <a:t>‹#›</a:t>
            </a:fld>
            <a:endParaRPr lang="en-IN"/>
          </a:p>
        </p:txBody>
      </p:sp>
    </p:spTree>
    <p:extLst>
      <p:ext uri="{BB962C8B-B14F-4D97-AF65-F5344CB8AC3E}">
        <p14:creationId xmlns:p14="http://schemas.microsoft.com/office/powerpoint/2010/main" val="2589248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2D197-0286-4A52-8BE0-42A7FCD49144}"/>
              </a:ext>
            </a:extLst>
          </p:cNvPr>
          <p:cNvSpPr>
            <a:spLocks noGrp="1"/>
          </p:cNvSpPr>
          <p:nvPr>
            <p:ph type="ctrTitle"/>
          </p:nvPr>
        </p:nvSpPr>
        <p:spPr/>
        <p:txBody>
          <a:bodyPr/>
          <a:lstStyle/>
          <a:p>
            <a:r>
              <a:rPr lang="en-IN" dirty="0"/>
              <a:t>Packages</a:t>
            </a:r>
          </a:p>
        </p:txBody>
      </p:sp>
      <p:sp>
        <p:nvSpPr>
          <p:cNvPr id="3" name="Subtitle 2">
            <a:extLst>
              <a:ext uri="{FF2B5EF4-FFF2-40B4-BE49-F238E27FC236}">
                <a16:creationId xmlns:a16="http://schemas.microsoft.com/office/drawing/2014/main" id="{337E63C0-B886-41E1-91E0-0AC37B67322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42521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AA783E1-CC19-413C-8E27-1EBAFE2DA363}"/>
              </a:ext>
            </a:extLst>
          </p:cNvPr>
          <p:cNvSpPr>
            <a:spLocks noGrp="1"/>
          </p:cNvSpPr>
          <p:nvPr>
            <p:ph idx="1"/>
          </p:nvPr>
        </p:nvSpPr>
        <p:spPr>
          <a:xfrm>
            <a:off x="344557" y="503583"/>
            <a:ext cx="11009243" cy="5673380"/>
          </a:xfrm>
        </p:spPr>
        <p:txBody>
          <a:bodyPr/>
          <a:lstStyle/>
          <a:p>
            <a:r>
              <a:rPr lang="en-US" sz="1800" b="0" i="0" u="none" strike="noStrike" baseline="0" dirty="0">
                <a:latin typeface="Palatino-Roman"/>
              </a:rPr>
              <a:t>Remember, you will need to be in the directory above </a:t>
            </a:r>
            <a:r>
              <a:rPr lang="en-US" sz="1800" b="1" i="0" u="none" strike="noStrike" baseline="0" dirty="0" err="1">
                <a:latin typeface="Palatino-Bold"/>
              </a:rPr>
              <a:t>MyPack</a:t>
            </a:r>
            <a:r>
              <a:rPr lang="en-US" sz="1800" b="1" i="0" u="none" strike="noStrike" baseline="0" dirty="0">
                <a:latin typeface="Palatino-Bold"/>
              </a:rPr>
              <a:t> </a:t>
            </a:r>
            <a:r>
              <a:rPr lang="en-US" sz="1800" b="0" i="0" u="none" strike="noStrike" baseline="0" dirty="0">
                <a:latin typeface="Palatino-Roman"/>
              </a:rPr>
              <a:t>when you execute this command.</a:t>
            </a:r>
          </a:p>
          <a:p>
            <a:r>
              <a:rPr lang="en-US" sz="1800" b="0" i="0" u="none" strike="noStrike" baseline="0" dirty="0">
                <a:latin typeface="Palatino-Roman"/>
              </a:rPr>
              <a:t>(Alternatively, you can use one of the other two options described in the preceding section to </a:t>
            </a:r>
            <a:r>
              <a:rPr lang="en-IN" sz="1800" b="0" i="0" u="none" strike="noStrike" baseline="0" dirty="0">
                <a:latin typeface="Palatino-Roman"/>
              </a:rPr>
              <a:t>specify the path </a:t>
            </a:r>
            <a:r>
              <a:rPr lang="en-IN" sz="1800" b="1" i="0" u="none" strike="noStrike" baseline="0" dirty="0" err="1">
                <a:latin typeface="Palatino-Bold"/>
              </a:rPr>
              <a:t>MyPack</a:t>
            </a:r>
            <a:r>
              <a:rPr lang="en-IN" sz="1800" b="0" i="0" u="none" strike="noStrike" baseline="0" dirty="0">
                <a:latin typeface="Palatino-Roman"/>
              </a:rPr>
              <a:t>.) </a:t>
            </a:r>
            <a:r>
              <a:rPr lang="en-US" sz="1800" b="0" i="0" u="none" strike="noStrike" baseline="0" dirty="0">
                <a:latin typeface="Palatino-Roman"/>
              </a:rPr>
              <a:t>As explained, </a:t>
            </a:r>
            <a:r>
              <a:rPr lang="en-US" sz="1800" b="1" i="0" u="none" strike="noStrike" baseline="0" dirty="0" err="1">
                <a:latin typeface="Palatino-Bold"/>
              </a:rPr>
              <a:t>AccountBalance</a:t>
            </a:r>
            <a:r>
              <a:rPr lang="en-US" sz="1800" b="1" i="0" u="none" strike="noStrike" baseline="0" dirty="0">
                <a:latin typeface="Palatino-Bold"/>
              </a:rPr>
              <a:t> </a:t>
            </a:r>
            <a:r>
              <a:rPr lang="en-US" sz="1800" b="0" i="0" u="none" strike="noStrike" baseline="0" dirty="0">
                <a:latin typeface="Palatino-Roman"/>
              </a:rPr>
              <a:t>is now part of the package </a:t>
            </a:r>
            <a:r>
              <a:rPr lang="en-US" sz="1800" b="1" i="0" u="none" strike="noStrike" baseline="0" dirty="0" err="1">
                <a:latin typeface="Palatino-Bold"/>
              </a:rPr>
              <a:t>MyPack</a:t>
            </a:r>
            <a:r>
              <a:rPr lang="en-US" sz="1800" b="0" i="0" u="none" strike="noStrike" baseline="0" dirty="0">
                <a:latin typeface="Palatino-Roman"/>
              </a:rPr>
              <a:t>. </a:t>
            </a:r>
          </a:p>
          <a:p>
            <a:r>
              <a:rPr lang="en-US" sz="1800" b="0" i="0" u="none" strike="noStrike" baseline="0" dirty="0">
                <a:latin typeface="Palatino-Roman"/>
              </a:rPr>
              <a:t>This means that it cannot be executed by itself. That is, you cannot use this command line:</a:t>
            </a:r>
          </a:p>
          <a:p>
            <a:pPr marL="0" indent="0">
              <a:buNone/>
            </a:pPr>
            <a:r>
              <a:rPr lang="en-IN" sz="1800" b="0" i="0" u="none" strike="noStrike" baseline="0" dirty="0">
                <a:latin typeface="Courier"/>
              </a:rPr>
              <a:t>java </a:t>
            </a:r>
            <a:r>
              <a:rPr lang="en-IN" sz="1800" b="0" i="0" u="none" strike="noStrike" baseline="0" dirty="0" err="1">
                <a:latin typeface="Courier"/>
              </a:rPr>
              <a:t>AccountBalance</a:t>
            </a:r>
            <a:endParaRPr lang="en-IN" sz="1800" b="0" i="0" u="none" strike="noStrike" baseline="0" dirty="0">
              <a:latin typeface="Courier"/>
            </a:endParaRPr>
          </a:p>
          <a:p>
            <a:pPr marL="0" indent="0">
              <a:buNone/>
            </a:pPr>
            <a:r>
              <a:rPr lang="en-US" sz="1800" b="1" i="0" u="none" strike="noStrike" baseline="0" dirty="0" err="1">
                <a:latin typeface="Palatino-Bold"/>
              </a:rPr>
              <a:t>AccountBalance</a:t>
            </a:r>
            <a:r>
              <a:rPr lang="en-US" sz="1800" b="1" i="0" u="none" strike="noStrike" baseline="0" dirty="0">
                <a:latin typeface="Palatino-Bold"/>
              </a:rPr>
              <a:t> </a:t>
            </a:r>
            <a:r>
              <a:rPr lang="en-US" sz="1800" b="0" i="0" u="none" strike="noStrike" baseline="0" dirty="0">
                <a:latin typeface="Palatino-Roman"/>
              </a:rPr>
              <a:t>must be qualified with its package name.</a:t>
            </a:r>
            <a:endParaRPr lang="en-IN" dirty="0"/>
          </a:p>
        </p:txBody>
      </p:sp>
    </p:spTree>
    <p:extLst>
      <p:ext uri="{BB962C8B-B14F-4D97-AF65-F5344CB8AC3E}">
        <p14:creationId xmlns:p14="http://schemas.microsoft.com/office/powerpoint/2010/main" val="88406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1C35A-CEAF-4379-99DD-A3050E46C27A}"/>
              </a:ext>
            </a:extLst>
          </p:cNvPr>
          <p:cNvSpPr>
            <a:spLocks noGrp="1"/>
          </p:cNvSpPr>
          <p:nvPr>
            <p:ph type="title"/>
          </p:nvPr>
        </p:nvSpPr>
        <p:spPr/>
        <p:txBody>
          <a:bodyPr/>
          <a:lstStyle/>
          <a:p>
            <a:r>
              <a:rPr lang="en-IN" dirty="0"/>
              <a:t>Access Protection</a:t>
            </a:r>
          </a:p>
        </p:txBody>
      </p:sp>
      <p:sp>
        <p:nvSpPr>
          <p:cNvPr id="4" name="Content Placeholder 3">
            <a:extLst>
              <a:ext uri="{FF2B5EF4-FFF2-40B4-BE49-F238E27FC236}">
                <a16:creationId xmlns:a16="http://schemas.microsoft.com/office/drawing/2014/main" id="{65BA21B4-FB99-4215-82D1-9CD4D25FAB78}"/>
              </a:ext>
            </a:extLst>
          </p:cNvPr>
          <p:cNvSpPr>
            <a:spLocks noGrp="1"/>
          </p:cNvSpPr>
          <p:nvPr>
            <p:ph sz="half" idx="1"/>
          </p:nvPr>
        </p:nvSpPr>
        <p:spPr>
          <a:xfrm>
            <a:off x="344557" y="1497496"/>
            <a:ext cx="5675243" cy="4679467"/>
          </a:xfrm>
        </p:spPr>
        <p:txBody>
          <a:bodyPr>
            <a:normAutofit/>
          </a:bodyPr>
          <a:lstStyle/>
          <a:p>
            <a:r>
              <a:rPr lang="en-US" sz="1800" b="0" i="0" u="none" strike="noStrike" baseline="0" dirty="0">
                <a:latin typeface="Palatino-Roman"/>
              </a:rPr>
              <a:t>you learned about various aspects of Java’s access control mechanism and its access specifiers. </a:t>
            </a:r>
          </a:p>
          <a:p>
            <a:r>
              <a:rPr lang="en-US" sz="1800" b="0" i="0" u="none" strike="noStrike" baseline="0" dirty="0">
                <a:latin typeface="Palatino-Roman"/>
              </a:rPr>
              <a:t>For example, you already know that access to a </a:t>
            </a:r>
            <a:r>
              <a:rPr lang="en-US" sz="1800" b="1" i="0" u="none" strike="noStrike" baseline="0" dirty="0">
                <a:latin typeface="Palatino-Bold"/>
              </a:rPr>
              <a:t>private </a:t>
            </a:r>
            <a:r>
              <a:rPr lang="en-US" sz="1800" b="0" i="0" u="none" strike="noStrike" baseline="0" dirty="0">
                <a:latin typeface="Palatino-Roman"/>
              </a:rPr>
              <a:t>member of a class is granted only to other members of that class. </a:t>
            </a:r>
          </a:p>
          <a:p>
            <a:r>
              <a:rPr lang="en-US" sz="1800" b="0" i="0" u="none" strike="noStrike" baseline="0" dirty="0">
                <a:latin typeface="Palatino-Roman"/>
              </a:rPr>
              <a:t>Packages add another dimension to </a:t>
            </a:r>
            <a:r>
              <a:rPr lang="en-IN" sz="1800" b="0" i="0" u="none" strike="noStrike" baseline="0" dirty="0">
                <a:latin typeface="Palatino-Roman"/>
              </a:rPr>
              <a:t>access control.</a:t>
            </a:r>
          </a:p>
          <a:p>
            <a:r>
              <a:rPr lang="en-US" sz="1800" b="0" i="0" u="none" strike="noStrike" baseline="0" dirty="0">
                <a:latin typeface="Palatino-Roman"/>
              </a:rPr>
              <a:t>Java provides many levels of protection to allow fine-grained control over the visibility of variables and methods within classes, subclasses, and packages. </a:t>
            </a:r>
          </a:p>
          <a:p>
            <a:r>
              <a:rPr lang="en-US" sz="1800" b="0" i="0" u="none" strike="noStrike" baseline="0" dirty="0">
                <a:latin typeface="Palatino-Roman"/>
              </a:rPr>
              <a:t>Classes and packages are both means of encapsulating and containing the name space and scope of variables and methods.</a:t>
            </a:r>
            <a:endParaRPr lang="en-IN" dirty="0"/>
          </a:p>
        </p:txBody>
      </p:sp>
      <p:sp>
        <p:nvSpPr>
          <p:cNvPr id="5" name="Content Placeholder 4">
            <a:extLst>
              <a:ext uri="{FF2B5EF4-FFF2-40B4-BE49-F238E27FC236}">
                <a16:creationId xmlns:a16="http://schemas.microsoft.com/office/drawing/2014/main" id="{4F1438F2-7750-47FF-8EB1-CA29EB08D3D8}"/>
              </a:ext>
            </a:extLst>
          </p:cNvPr>
          <p:cNvSpPr>
            <a:spLocks noGrp="1"/>
          </p:cNvSpPr>
          <p:nvPr>
            <p:ph sz="half" idx="2"/>
          </p:nvPr>
        </p:nvSpPr>
        <p:spPr>
          <a:xfrm>
            <a:off x="6172200" y="365125"/>
            <a:ext cx="5181600" cy="5811838"/>
          </a:xfrm>
        </p:spPr>
        <p:txBody>
          <a:bodyPr>
            <a:normAutofit/>
          </a:bodyPr>
          <a:lstStyle/>
          <a:p>
            <a:pPr algn="l"/>
            <a:r>
              <a:rPr lang="en-US" sz="1800" b="0" i="0" u="none" strike="noStrike" baseline="0" dirty="0">
                <a:latin typeface="Palatino-Roman"/>
              </a:rPr>
              <a:t>Packages act as containers for classes and other subordinate packages. Classes act as containers for data and code. </a:t>
            </a:r>
          </a:p>
          <a:p>
            <a:pPr algn="l"/>
            <a:r>
              <a:rPr lang="en-US" sz="1800" b="0" i="0" u="none" strike="noStrike" baseline="0" dirty="0">
                <a:latin typeface="Palatino-Roman"/>
              </a:rPr>
              <a:t>The class is Java’s smallest unit of abstraction.</a:t>
            </a:r>
          </a:p>
          <a:p>
            <a:pPr algn="l"/>
            <a:r>
              <a:rPr lang="en-US" sz="1800" b="0" i="0" u="none" strike="noStrike" baseline="0" dirty="0">
                <a:latin typeface="Palatino-Roman"/>
              </a:rPr>
              <a:t> Because of the interplay between classes and packages, Java addresses four categories of visibility for class members:</a:t>
            </a:r>
          </a:p>
          <a:p>
            <a:pPr marL="0" indent="0" algn="l">
              <a:buNone/>
            </a:pPr>
            <a:r>
              <a:rPr lang="en-US" sz="1800" b="0" i="0" u="none" strike="noStrike" baseline="0" dirty="0">
                <a:solidFill>
                  <a:srgbClr val="231F20"/>
                </a:solidFill>
                <a:latin typeface="Palatino-Roman"/>
              </a:rPr>
              <a:t>• </a:t>
            </a:r>
            <a:r>
              <a:rPr lang="en-US" sz="1800" b="0" i="0" u="none" strike="noStrike" baseline="0" dirty="0">
                <a:solidFill>
                  <a:srgbClr val="000000"/>
                </a:solidFill>
                <a:latin typeface="Palatino-Roman"/>
              </a:rPr>
              <a:t>Subclasses in the same package</a:t>
            </a:r>
          </a:p>
          <a:p>
            <a:pPr marL="0" indent="0" algn="l">
              <a:buNone/>
            </a:pPr>
            <a:r>
              <a:rPr lang="en-US" sz="1800" b="0" i="0" u="none" strike="noStrike" baseline="0" dirty="0">
                <a:solidFill>
                  <a:srgbClr val="231F20"/>
                </a:solidFill>
                <a:latin typeface="Palatino-Roman"/>
              </a:rPr>
              <a:t>• </a:t>
            </a:r>
            <a:r>
              <a:rPr lang="en-US" sz="1800" b="0" i="0" u="none" strike="noStrike" baseline="0" dirty="0">
                <a:solidFill>
                  <a:srgbClr val="000000"/>
                </a:solidFill>
                <a:latin typeface="Palatino-Roman"/>
              </a:rPr>
              <a:t>Non-subclasses in the same package</a:t>
            </a:r>
          </a:p>
          <a:p>
            <a:pPr marL="0" indent="0" algn="l">
              <a:buNone/>
            </a:pPr>
            <a:r>
              <a:rPr lang="en-IN" sz="1800" b="0" i="0" u="none" strike="noStrike" baseline="0" dirty="0">
                <a:solidFill>
                  <a:srgbClr val="231F20"/>
                </a:solidFill>
                <a:latin typeface="Palatino-Roman"/>
              </a:rPr>
              <a:t>• </a:t>
            </a:r>
            <a:r>
              <a:rPr lang="en-IN" sz="1800" b="0" i="0" u="none" strike="noStrike" baseline="0" dirty="0">
                <a:solidFill>
                  <a:srgbClr val="000000"/>
                </a:solidFill>
                <a:latin typeface="Palatino-Roman"/>
              </a:rPr>
              <a:t>Subclasses in different packages</a:t>
            </a:r>
          </a:p>
          <a:p>
            <a:pPr marL="0" indent="0" algn="l">
              <a:buNone/>
            </a:pPr>
            <a:r>
              <a:rPr lang="en-US" sz="1800" b="0" i="0" u="none" strike="noStrike" baseline="0" dirty="0">
                <a:solidFill>
                  <a:srgbClr val="231F20"/>
                </a:solidFill>
                <a:latin typeface="Palatino-Roman"/>
              </a:rPr>
              <a:t>• </a:t>
            </a:r>
            <a:r>
              <a:rPr lang="en-US" sz="1800" b="0" i="0" u="none" strike="noStrike" baseline="0" dirty="0">
                <a:solidFill>
                  <a:srgbClr val="000000"/>
                </a:solidFill>
                <a:latin typeface="Palatino-Roman"/>
              </a:rPr>
              <a:t>Classes that are neither in the same package nor subclasses</a:t>
            </a:r>
            <a:endParaRPr lang="en-IN" dirty="0"/>
          </a:p>
        </p:txBody>
      </p:sp>
    </p:spTree>
    <p:extLst>
      <p:ext uri="{BB962C8B-B14F-4D97-AF65-F5344CB8AC3E}">
        <p14:creationId xmlns:p14="http://schemas.microsoft.com/office/powerpoint/2010/main" val="3009217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CB6B4-9CB5-4175-84C2-5A5D0D00E8D3}"/>
              </a:ext>
            </a:extLst>
          </p:cNvPr>
          <p:cNvSpPr>
            <a:spLocks noGrp="1"/>
          </p:cNvSpPr>
          <p:nvPr>
            <p:ph sz="half" idx="1"/>
          </p:nvPr>
        </p:nvSpPr>
        <p:spPr>
          <a:xfrm>
            <a:off x="334795" y="238539"/>
            <a:ext cx="4555257" cy="5938424"/>
          </a:xfrm>
        </p:spPr>
        <p:txBody>
          <a:bodyPr/>
          <a:lstStyle/>
          <a:p>
            <a:pPr algn="l"/>
            <a:r>
              <a:rPr lang="en-US" sz="1800" b="0" i="0" u="none" strike="noStrike" baseline="0" dirty="0">
                <a:latin typeface="Palatino-Roman"/>
              </a:rPr>
              <a:t>The three access specifiers, </a:t>
            </a:r>
            <a:r>
              <a:rPr lang="en-US" sz="1800" b="1" i="0" u="none" strike="noStrike" baseline="0" dirty="0">
                <a:latin typeface="Palatino-Bold"/>
              </a:rPr>
              <a:t>private</a:t>
            </a:r>
            <a:r>
              <a:rPr lang="en-US" sz="1800" b="0" i="0" u="none" strike="noStrike" baseline="0" dirty="0">
                <a:latin typeface="Palatino-Roman"/>
              </a:rPr>
              <a:t>, </a:t>
            </a:r>
            <a:r>
              <a:rPr lang="en-US" sz="1800" b="1" i="0" u="none" strike="noStrike" baseline="0" dirty="0">
                <a:latin typeface="Palatino-Bold"/>
              </a:rPr>
              <a:t>public</a:t>
            </a:r>
            <a:r>
              <a:rPr lang="en-US" sz="1800" b="0" i="0" u="none" strike="noStrike" baseline="0" dirty="0">
                <a:latin typeface="Palatino-Roman"/>
              </a:rPr>
              <a:t>, and </a:t>
            </a:r>
            <a:r>
              <a:rPr lang="en-US" sz="1800" b="1" i="0" u="none" strike="noStrike" baseline="0" dirty="0">
                <a:latin typeface="Palatino-Bold"/>
              </a:rPr>
              <a:t>protected</a:t>
            </a:r>
            <a:r>
              <a:rPr lang="en-US" sz="1800" b="0" i="0" u="none" strike="noStrike" baseline="0" dirty="0">
                <a:latin typeface="Palatino-Roman"/>
              </a:rPr>
              <a:t>, provide a variety of ways to produce the many levels of access required by these categories. </a:t>
            </a:r>
          </a:p>
          <a:p>
            <a:pPr algn="l"/>
            <a:r>
              <a:rPr lang="en-US" sz="1800" b="0" i="0" u="none" strike="noStrike" baseline="0" dirty="0">
                <a:latin typeface="Palatino-Roman"/>
              </a:rPr>
              <a:t>While Java’s access control mechanism may seem complicated, we can simplify it as follows. </a:t>
            </a:r>
          </a:p>
          <a:p>
            <a:pPr algn="l"/>
            <a:r>
              <a:rPr lang="en-US" sz="1800" b="0" i="0" u="none" strike="noStrike" baseline="0" dirty="0">
                <a:latin typeface="Palatino-Roman"/>
              </a:rPr>
              <a:t>Anything declared </a:t>
            </a:r>
            <a:r>
              <a:rPr lang="en-US" sz="1800" b="1" i="0" u="none" strike="noStrike" baseline="0" dirty="0">
                <a:latin typeface="Palatino-Bold"/>
              </a:rPr>
              <a:t>public </a:t>
            </a:r>
            <a:r>
              <a:rPr lang="en-US" sz="1800" b="0" i="0" u="none" strike="noStrike" baseline="0" dirty="0">
                <a:latin typeface="Palatino-Roman"/>
              </a:rPr>
              <a:t>can be accessed from anywhere. Anything declared </a:t>
            </a:r>
            <a:r>
              <a:rPr lang="en-US" sz="1800" b="1" i="0" u="none" strike="noStrike" baseline="0" dirty="0">
                <a:latin typeface="Palatino-Bold"/>
              </a:rPr>
              <a:t>private </a:t>
            </a:r>
            <a:r>
              <a:rPr lang="en-US" sz="1800" b="0" i="0" u="none" strike="noStrike" baseline="0" dirty="0">
                <a:latin typeface="Palatino-Roman"/>
              </a:rPr>
              <a:t>cannot be seen outside of its class. </a:t>
            </a:r>
          </a:p>
          <a:p>
            <a:pPr algn="l"/>
            <a:r>
              <a:rPr lang="en-US" sz="1800" b="0" i="0" u="none" strike="noStrike" baseline="0" dirty="0">
                <a:latin typeface="Palatino-Roman"/>
              </a:rPr>
              <a:t>When a member does not have an explicit access </a:t>
            </a:r>
            <a:r>
              <a:rPr lang="en-US" sz="1800" b="0" i="0" u="none" strike="noStrike" baseline="0" dirty="0">
                <a:solidFill>
                  <a:srgbClr val="231F20"/>
                </a:solidFill>
                <a:latin typeface="Palatino-Roman"/>
              </a:rPr>
              <a:t>specification, it is visible to subclasses as well as to other classes in the same package.</a:t>
            </a:r>
            <a:endParaRPr lang="en-IN" dirty="0"/>
          </a:p>
        </p:txBody>
      </p:sp>
      <p:pic>
        <p:nvPicPr>
          <p:cNvPr id="6" name="Content Placeholder 5">
            <a:extLst>
              <a:ext uri="{FF2B5EF4-FFF2-40B4-BE49-F238E27FC236}">
                <a16:creationId xmlns:a16="http://schemas.microsoft.com/office/drawing/2014/main" id="{4C4E65E3-774B-44BD-9D3B-874AAA9ED4A9}"/>
              </a:ext>
            </a:extLst>
          </p:cNvPr>
          <p:cNvPicPr>
            <a:picLocks noGrp="1" noChangeAspect="1"/>
          </p:cNvPicPr>
          <p:nvPr>
            <p:ph sz="half" idx="2"/>
          </p:nvPr>
        </p:nvPicPr>
        <p:blipFill>
          <a:blip r:embed="rId2"/>
          <a:stretch>
            <a:fillRect/>
          </a:stretch>
        </p:blipFill>
        <p:spPr>
          <a:xfrm>
            <a:off x="4784035" y="1226584"/>
            <a:ext cx="7407965" cy="4249430"/>
          </a:xfrm>
        </p:spPr>
      </p:pic>
    </p:spTree>
    <p:extLst>
      <p:ext uri="{BB962C8B-B14F-4D97-AF65-F5344CB8AC3E}">
        <p14:creationId xmlns:p14="http://schemas.microsoft.com/office/powerpoint/2010/main" val="2261397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27682F3-BC4A-482D-97BC-A41DF2A159CA}"/>
              </a:ext>
            </a:extLst>
          </p:cNvPr>
          <p:cNvSpPr>
            <a:spLocks noGrp="1"/>
          </p:cNvSpPr>
          <p:nvPr>
            <p:ph idx="1"/>
          </p:nvPr>
        </p:nvSpPr>
        <p:spPr>
          <a:xfrm>
            <a:off x="768626" y="755374"/>
            <a:ext cx="10585174" cy="5421589"/>
          </a:xfrm>
        </p:spPr>
        <p:txBody>
          <a:bodyPr/>
          <a:lstStyle/>
          <a:p>
            <a:pPr algn="l"/>
            <a:r>
              <a:rPr lang="en-IN" sz="1800" b="0" i="0" u="none" strike="noStrike" baseline="0" dirty="0">
                <a:solidFill>
                  <a:srgbClr val="231F20"/>
                </a:solidFill>
                <a:latin typeface="Palatino-Roman"/>
              </a:rPr>
              <a:t>This is </a:t>
            </a:r>
            <a:r>
              <a:rPr lang="en-US" sz="1800" b="0" i="0" u="none" strike="noStrike" baseline="0" dirty="0">
                <a:solidFill>
                  <a:srgbClr val="231F20"/>
                </a:solidFill>
                <a:latin typeface="Palatino-Roman"/>
              </a:rPr>
              <a:t>the default access. If you want to allow an element to be seen outside your current package, but only to classes that subclass your class directly, then declare that element </a:t>
            </a:r>
            <a:r>
              <a:rPr lang="en-US" sz="1800" b="1" i="0" u="none" strike="noStrike" baseline="0" dirty="0">
                <a:solidFill>
                  <a:srgbClr val="000000"/>
                </a:solidFill>
                <a:latin typeface="Palatino-Bold"/>
              </a:rPr>
              <a:t>protected</a:t>
            </a:r>
            <a:r>
              <a:rPr lang="en-US" sz="1800" b="0" i="0" u="none" strike="noStrike" baseline="0" dirty="0">
                <a:solidFill>
                  <a:srgbClr val="000000"/>
                </a:solidFill>
                <a:latin typeface="Palatino-Roman"/>
              </a:rPr>
              <a:t>. Table 9-1 applies only to members of classes. </a:t>
            </a:r>
          </a:p>
          <a:p>
            <a:pPr algn="l"/>
            <a:r>
              <a:rPr lang="en-US" sz="1800" b="0" i="0" u="none" strike="noStrike" baseline="0" dirty="0">
                <a:solidFill>
                  <a:srgbClr val="000000"/>
                </a:solidFill>
                <a:latin typeface="Palatino-Roman"/>
              </a:rPr>
              <a:t>A non-nested class has only two possible access levels: default and public. </a:t>
            </a:r>
          </a:p>
          <a:p>
            <a:pPr algn="l"/>
            <a:r>
              <a:rPr lang="en-US" sz="1800" b="0" i="0" u="none" strike="noStrike" baseline="0" dirty="0">
                <a:solidFill>
                  <a:srgbClr val="000000"/>
                </a:solidFill>
                <a:latin typeface="Palatino-Roman"/>
              </a:rPr>
              <a:t>When a class is declared as </a:t>
            </a:r>
            <a:r>
              <a:rPr lang="en-US" sz="1800" b="1" i="0" u="none" strike="noStrike" baseline="0" dirty="0">
                <a:solidFill>
                  <a:srgbClr val="000000"/>
                </a:solidFill>
                <a:latin typeface="Palatino-Bold"/>
              </a:rPr>
              <a:t>public</a:t>
            </a:r>
            <a:r>
              <a:rPr lang="en-US" sz="1800" b="0" i="0" u="none" strike="noStrike" baseline="0" dirty="0">
                <a:solidFill>
                  <a:srgbClr val="000000"/>
                </a:solidFill>
                <a:latin typeface="Palatino-Roman"/>
              </a:rPr>
              <a:t>, it is accessible by any other code. </a:t>
            </a:r>
          </a:p>
          <a:p>
            <a:pPr algn="l"/>
            <a:r>
              <a:rPr lang="en-US" sz="1800" b="0" i="0" u="none" strike="noStrike" baseline="0" dirty="0">
                <a:solidFill>
                  <a:srgbClr val="000000"/>
                </a:solidFill>
                <a:latin typeface="Palatino-Roman"/>
              </a:rPr>
              <a:t>If a class has default access, then it can only be accessed by other code within its same package.</a:t>
            </a:r>
          </a:p>
          <a:p>
            <a:pPr algn="l"/>
            <a:r>
              <a:rPr lang="en-US" sz="1800" b="0" i="0" u="none" strike="noStrike" baseline="0" dirty="0">
                <a:solidFill>
                  <a:srgbClr val="000000"/>
                </a:solidFill>
                <a:latin typeface="Palatino-Roman"/>
              </a:rPr>
              <a:t>When a class is public, it must be the only public class declared in the file, and the file must have the same name as the class.</a:t>
            </a:r>
            <a:endParaRPr lang="en-IN" dirty="0"/>
          </a:p>
        </p:txBody>
      </p:sp>
    </p:spTree>
    <p:extLst>
      <p:ext uri="{BB962C8B-B14F-4D97-AF65-F5344CB8AC3E}">
        <p14:creationId xmlns:p14="http://schemas.microsoft.com/office/powerpoint/2010/main" val="1127999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EF747B8-AB2C-47CB-951D-A3C0D09FC7F0}"/>
              </a:ext>
            </a:extLst>
          </p:cNvPr>
          <p:cNvSpPr>
            <a:spLocks noGrp="1"/>
          </p:cNvSpPr>
          <p:nvPr>
            <p:ph sz="half" idx="1"/>
          </p:nvPr>
        </p:nvSpPr>
        <p:spPr>
          <a:xfrm>
            <a:off x="295422" y="1404729"/>
            <a:ext cx="5724378" cy="5263355"/>
          </a:xfrm>
        </p:spPr>
        <p:txBody>
          <a:bodyPr>
            <a:normAutofit/>
          </a:bodyPr>
          <a:lstStyle/>
          <a:p>
            <a:r>
              <a:rPr lang="en-US" sz="2000" dirty="0"/>
              <a:t>Example has two packages and five classes. The classes for the two different packages need to be stored in directories named after their respective packages—in this case, p1 and p2. </a:t>
            </a:r>
          </a:p>
          <a:p>
            <a:r>
              <a:rPr lang="en-US" sz="2000" dirty="0"/>
              <a:t>The source for the first package defines three classes: Protection, Derived, and </a:t>
            </a:r>
            <a:r>
              <a:rPr lang="en-US" sz="2000" dirty="0" err="1"/>
              <a:t>SamePackage</a:t>
            </a:r>
            <a:r>
              <a:rPr lang="en-US" sz="2000" dirty="0"/>
              <a:t>. The first class defines four int variables in each of the legal protection modes. </a:t>
            </a:r>
          </a:p>
          <a:p>
            <a:r>
              <a:rPr lang="en-US" sz="2000" dirty="0"/>
              <a:t>The variable n is declared with the default protection, </a:t>
            </a:r>
            <a:r>
              <a:rPr lang="en-US" sz="2000" dirty="0" err="1"/>
              <a:t>n_pri</a:t>
            </a:r>
            <a:r>
              <a:rPr lang="en-US" sz="2000" dirty="0"/>
              <a:t> is private, </a:t>
            </a:r>
            <a:r>
              <a:rPr lang="en-US" sz="2000" dirty="0" err="1"/>
              <a:t>n_pro</a:t>
            </a:r>
            <a:r>
              <a:rPr lang="en-US" sz="2000" dirty="0"/>
              <a:t> is protected, and </a:t>
            </a:r>
            <a:r>
              <a:rPr lang="en-US" sz="2000" dirty="0" err="1"/>
              <a:t>n_pub</a:t>
            </a:r>
            <a:r>
              <a:rPr lang="en-US" sz="2000" dirty="0"/>
              <a:t> is public.</a:t>
            </a:r>
            <a:endParaRPr lang="en-IN" sz="2000" dirty="0"/>
          </a:p>
        </p:txBody>
      </p:sp>
      <p:sp>
        <p:nvSpPr>
          <p:cNvPr id="6" name="Content Placeholder 5">
            <a:extLst>
              <a:ext uri="{FF2B5EF4-FFF2-40B4-BE49-F238E27FC236}">
                <a16:creationId xmlns:a16="http://schemas.microsoft.com/office/drawing/2014/main" id="{5C4A3757-642F-4C73-A226-C9ADA1F6FE9F}"/>
              </a:ext>
            </a:extLst>
          </p:cNvPr>
          <p:cNvSpPr>
            <a:spLocks noGrp="1"/>
          </p:cNvSpPr>
          <p:nvPr>
            <p:ph sz="half" idx="2"/>
          </p:nvPr>
        </p:nvSpPr>
        <p:spPr>
          <a:xfrm>
            <a:off x="6172199" y="2040835"/>
            <a:ext cx="5724377" cy="4627250"/>
          </a:xfrm>
        </p:spPr>
        <p:txBody>
          <a:bodyPr>
            <a:normAutofit/>
          </a:bodyPr>
          <a:lstStyle/>
          <a:p>
            <a:r>
              <a:rPr lang="en-US" sz="2000" dirty="0"/>
              <a:t>The second class, Derived, is a subclass of Protection in the same package, p1. </a:t>
            </a:r>
          </a:p>
          <a:p>
            <a:r>
              <a:rPr lang="en-US" sz="2000" dirty="0"/>
              <a:t>This grants Derived access to every variable in Protection except for </a:t>
            </a:r>
            <a:r>
              <a:rPr lang="en-US" sz="2000" dirty="0" err="1"/>
              <a:t>n_pri</a:t>
            </a:r>
            <a:r>
              <a:rPr lang="en-US" sz="2000" dirty="0"/>
              <a:t>, the private one. </a:t>
            </a:r>
          </a:p>
          <a:p>
            <a:r>
              <a:rPr lang="en-US" sz="2000" dirty="0"/>
              <a:t>The third class, </a:t>
            </a:r>
            <a:r>
              <a:rPr lang="en-US" sz="2000" dirty="0" err="1"/>
              <a:t>SamePackage</a:t>
            </a:r>
            <a:r>
              <a:rPr lang="en-US" sz="2000" dirty="0"/>
              <a:t>, is not a subclass of Protection, but is in the same package and also has access to all but </a:t>
            </a:r>
            <a:r>
              <a:rPr lang="en-US" sz="2000" dirty="0" err="1"/>
              <a:t>n_pri</a:t>
            </a:r>
            <a:r>
              <a:rPr lang="en-US" sz="2000" dirty="0"/>
              <a:t>.</a:t>
            </a:r>
            <a:endParaRPr lang="en-IN" sz="2000" dirty="0"/>
          </a:p>
        </p:txBody>
      </p:sp>
    </p:spTree>
    <p:extLst>
      <p:ext uri="{BB962C8B-B14F-4D97-AF65-F5344CB8AC3E}">
        <p14:creationId xmlns:p14="http://schemas.microsoft.com/office/powerpoint/2010/main" val="3673234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4F093D5-B095-4646-BC9F-248A824F4577}"/>
              </a:ext>
            </a:extLst>
          </p:cNvPr>
          <p:cNvSpPr>
            <a:spLocks noGrp="1"/>
          </p:cNvSpPr>
          <p:nvPr>
            <p:ph type="body" idx="1"/>
          </p:nvPr>
        </p:nvSpPr>
        <p:spPr>
          <a:xfrm>
            <a:off x="132522" y="185531"/>
            <a:ext cx="5865053" cy="901148"/>
          </a:xfrm>
        </p:spPr>
        <p:txBody>
          <a:bodyPr/>
          <a:lstStyle/>
          <a:p>
            <a:r>
              <a:rPr lang="en-US" sz="1800" b="0" i="0" u="none" strike="noStrike" baseline="0" dirty="0">
                <a:latin typeface="Palatino-Roman"/>
              </a:rPr>
              <a:t>This is file </a:t>
            </a:r>
            <a:r>
              <a:rPr lang="en-US" sz="1800" b="1" i="0" u="none" strike="noStrike" baseline="0" dirty="0">
                <a:latin typeface="Palatino-Bold"/>
              </a:rPr>
              <a:t>Protection.java</a:t>
            </a:r>
            <a:r>
              <a:rPr lang="en-US" sz="1800" b="0" i="0" u="none" strike="noStrike" baseline="0" dirty="0">
                <a:latin typeface="Palatino-Roman"/>
              </a:rPr>
              <a:t>:</a:t>
            </a:r>
            <a:endParaRPr lang="en-IN" dirty="0"/>
          </a:p>
        </p:txBody>
      </p:sp>
      <p:sp>
        <p:nvSpPr>
          <p:cNvPr id="7" name="Content Placeholder 6">
            <a:extLst>
              <a:ext uri="{FF2B5EF4-FFF2-40B4-BE49-F238E27FC236}">
                <a16:creationId xmlns:a16="http://schemas.microsoft.com/office/drawing/2014/main" id="{49FF757E-698B-4E2F-8EE0-6245B154ECC3}"/>
              </a:ext>
            </a:extLst>
          </p:cNvPr>
          <p:cNvSpPr>
            <a:spLocks noGrp="1"/>
          </p:cNvSpPr>
          <p:nvPr>
            <p:ph sz="half" idx="2"/>
          </p:nvPr>
        </p:nvSpPr>
        <p:spPr>
          <a:xfrm>
            <a:off x="225288" y="1258957"/>
            <a:ext cx="5772288" cy="5413512"/>
          </a:xfrm>
        </p:spPr>
        <p:txBody>
          <a:bodyPr>
            <a:normAutofit lnSpcReduction="10000"/>
          </a:bodyPr>
          <a:lstStyle/>
          <a:p>
            <a:pPr marL="0" indent="0">
              <a:buNone/>
            </a:pPr>
            <a:r>
              <a:rPr lang="en-IN" sz="2000" dirty="0"/>
              <a:t>package p1;</a:t>
            </a:r>
          </a:p>
          <a:p>
            <a:pPr marL="0" indent="0">
              <a:buNone/>
            </a:pPr>
            <a:r>
              <a:rPr lang="en-IN" sz="2000" dirty="0"/>
              <a:t>public class Protection {</a:t>
            </a:r>
          </a:p>
          <a:p>
            <a:pPr marL="0" indent="0">
              <a:buNone/>
            </a:pPr>
            <a:r>
              <a:rPr lang="en-IN" sz="2000" dirty="0"/>
              <a:t>int n = 1;</a:t>
            </a:r>
          </a:p>
          <a:p>
            <a:pPr marL="0" indent="0">
              <a:buNone/>
            </a:pPr>
            <a:r>
              <a:rPr lang="en-IN" sz="2000" dirty="0"/>
              <a:t>private int </a:t>
            </a:r>
            <a:r>
              <a:rPr lang="en-IN" sz="2000" dirty="0" err="1"/>
              <a:t>n_pri</a:t>
            </a:r>
            <a:r>
              <a:rPr lang="en-IN" sz="2000" dirty="0"/>
              <a:t> = 2;</a:t>
            </a:r>
          </a:p>
          <a:p>
            <a:pPr marL="0" indent="0">
              <a:buNone/>
            </a:pPr>
            <a:r>
              <a:rPr lang="en-IN" sz="2000" dirty="0"/>
              <a:t>protected int </a:t>
            </a:r>
            <a:r>
              <a:rPr lang="en-IN" sz="2000" dirty="0" err="1"/>
              <a:t>n_pro</a:t>
            </a:r>
            <a:r>
              <a:rPr lang="en-IN" sz="2000" dirty="0"/>
              <a:t> = 3;</a:t>
            </a:r>
          </a:p>
          <a:p>
            <a:pPr marL="0" indent="0">
              <a:buNone/>
            </a:pPr>
            <a:r>
              <a:rPr lang="en-IN" sz="2000" dirty="0"/>
              <a:t>public int </a:t>
            </a:r>
            <a:r>
              <a:rPr lang="en-IN" sz="2000" dirty="0" err="1"/>
              <a:t>n_pub</a:t>
            </a:r>
            <a:r>
              <a:rPr lang="en-IN" sz="2000" dirty="0"/>
              <a:t> = 4;</a:t>
            </a:r>
          </a:p>
          <a:p>
            <a:pPr marL="0" indent="0">
              <a:buNone/>
            </a:pPr>
            <a:r>
              <a:rPr lang="en-IN" sz="2000" dirty="0"/>
              <a:t>public Protection() {</a:t>
            </a:r>
          </a:p>
          <a:p>
            <a:pPr marL="0" indent="0">
              <a:buNone/>
            </a:pPr>
            <a:r>
              <a:rPr lang="en-IN" sz="2000" dirty="0" err="1"/>
              <a:t>System.out.println</a:t>
            </a:r>
            <a:r>
              <a:rPr lang="en-IN" sz="2000" dirty="0"/>
              <a:t>("base constructor");</a:t>
            </a:r>
          </a:p>
          <a:p>
            <a:pPr marL="0" indent="0">
              <a:buNone/>
            </a:pPr>
            <a:r>
              <a:rPr lang="en-IN" sz="2000" dirty="0" err="1"/>
              <a:t>System.out.println</a:t>
            </a:r>
            <a:r>
              <a:rPr lang="en-IN" sz="2000" dirty="0"/>
              <a:t>("n = " + n);</a:t>
            </a:r>
          </a:p>
          <a:p>
            <a:pPr marL="0" indent="0">
              <a:buNone/>
            </a:pPr>
            <a:r>
              <a:rPr lang="en-IN" sz="2000" dirty="0" err="1"/>
              <a:t>System.out.println</a:t>
            </a:r>
            <a:r>
              <a:rPr lang="en-IN" sz="2000" dirty="0"/>
              <a:t>("</a:t>
            </a:r>
            <a:r>
              <a:rPr lang="en-IN" sz="2000" dirty="0" err="1"/>
              <a:t>n_pri</a:t>
            </a:r>
            <a:r>
              <a:rPr lang="en-IN" sz="2000" dirty="0"/>
              <a:t> = " + </a:t>
            </a:r>
            <a:r>
              <a:rPr lang="en-IN" sz="2000" dirty="0" err="1"/>
              <a:t>n_pri</a:t>
            </a:r>
            <a:r>
              <a:rPr lang="en-IN" sz="2000" dirty="0"/>
              <a:t>);</a:t>
            </a:r>
          </a:p>
          <a:p>
            <a:pPr marL="0" indent="0">
              <a:buNone/>
            </a:pPr>
            <a:r>
              <a:rPr lang="en-IN" sz="2000" dirty="0" err="1"/>
              <a:t>System.out.println</a:t>
            </a:r>
            <a:r>
              <a:rPr lang="en-IN" sz="2000" dirty="0"/>
              <a:t>("</a:t>
            </a:r>
            <a:r>
              <a:rPr lang="en-IN" sz="2000" dirty="0" err="1"/>
              <a:t>n_pro</a:t>
            </a:r>
            <a:r>
              <a:rPr lang="en-IN" sz="2000" dirty="0"/>
              <a:t> = " + </a:t>
            </a:r>
            <a:r>
              <a:rPr lang="en-IN" sz="2000" dirty="0" err="1"/>
              <a:t>n_pro</a:t>
            </a:r>
            <a:r>
              <a:rPr lang="en-IN" sz="2000" dirty="0"/>
              <a:t>);</a:t>
            </a:r>
          </a:p>
          <a:p>
            <a:pPr marL="0" indent="0">
              <a:buNone/>
            </a:pPr>
            <a:r>
              <a:rPr lang="en-IN" sz="2000" dirty="0" err="1"/>
              <a:t>System.out.println</a:t>
            </a:r>
            <a:r>
              <a:rPr lang="en-IN" sz="2000" dirty="0"/>
              <a:t>("</a:t>
            </a:r>
            <a:r>
              <a:rPr lang="en-IN" sz="2000" dirty="0" err="1"/>
              <a:t>n_pub</a:t>
            </a:r>
            <a:r>
              <a:rPr lang="en-IN" sz="2000" dirty="0"/>
              <a:t> = " + </a:t>
            </a:r>
            <a:r>
              <a:rPr lang="en-IN" sz="2000" dirty="0" err="1"/>
              <a:t>n_pub</a:t>
            </a:r>
            <a:r>
              <a:rPr lang="en-IN" sz="2000" dirty="0"/>
              <a:t>);</a:t>
            </a:r>
          </a:p>
          <a:p>
            <a:pPr marL="0" indent="0">
              <a:buNone/>
            </a:pPr>
            <a:r>
              <a:rPr lang="en-IN" sz="2000" dirty="0"/>
              <a:t>}</a:t>
            </a:r>
          </a:p>
          <a:p>
            <a:pPr marL="0" indent="0">
              <a:buNone/>
            </a:pPr>
            <a:r>
              <a:rPr lang="en-IN" sz="2000" dirty="0"/>
              <a:t>}</a:t>
            </a:r>
          </a:p>
        </p:txBody>
      </p:sp>
      <p:sp>
        <p:nvSpPr>
          <p:cNvPr id="8" name="Text Placeholder 7">
            <a:extLst>
              <a:ext uri="{FF2B5EF4-FFF2-40B4-BE49-F238E27FC236}">
                <a16:creationId xmlns:a16="http://schemas.microsoft.com/office/drawing/2014/main" id="{8A72A176-44FD-42F4-B591-3A87B665E56C}"/>
              </a:ext>
            </a:extLst>
          </p:cNvPr>
          <p:cNvSpPr>
            <a:spLocks noGrp="1"/>
          </p:cNvSpPr>
          <p:nvPr>
            <p:ph type="body" sz="quarter" idx="3"/>
          </p:nvPr>
        </p:nvSpPr>
        <p:spPr>
          <a:xfrm>
            <a:off x="6194427" y="185531"/>
            <a:ext cx="5183188" cy="823912"/>
          </a:xfrm>
        </p:spPr>
        <p:txBody>
          <a:bodyPr/>
          <a:lstStyle/>
          <a:p>
            <a:r>
              <a:rPr lang="en-US" sz="1800" b="0" i="0" u="none" strike="noStrike" baseline="0" dirty="0">
                <a:latin typeface="Palatino-Roman"/>
              </a:rPr>
              <a:t>This is file </a:t>
            </a:r>
            <a:r>
              <a:rPr lang="en-US" sz="1800" b="1" i="0" u="none" strike="noStrike" baseline="0" dirty="0">
                <a:latin typeface="Palatino-Bold"/>
              </a:rPr>
              <a:t>Derived.java</a:t>
            </a:r>
            <a:r>
              <a:rPr lang="en-US" sz="1800" b="0" i="0" u="none" strike="noStrike" baseline="0" dirty="0">
                <a:latin typeface="Palatino-Roman"/>
              </a:rPr>
              <a:t>:</a:t>
            </a:r>
            <a:endParaRPr lang="en-IN" dirty="0"/>
          </a:p>
        </p:txBody>
      </p:sp>
      <p:sp>
        <p:nvSpPr>
          <p:cNvPr id="9" name="Content Placeholder 8">
            <a:extLst>
              <a:ext uri="{FF2B5EF4-FFF2-40B4-BE49-F238E27FC236}">
                <a16:creationId xmlns:a16="http://schemas.microsoft.com/office/drawing/2014/main" id="{7F04809B-54BF-4E05-A6DB-FB9075D66329}"/>
              </a:ext>
            </a:extLst>
          </p:cNvPr>
          <p:cNvSpPr>
            <a:spLocks noGrp="1"/>
          </p:cNvSpPr>
          <p:nvPr>
            <p:ph sz="quarter" idx="4"/>
          </p:nvPr>
        </p:nvSpPr>
        <p:spPr>
          <a:xfrm>
            <a:off x="6172200" y="1086679"/>
            <a:ext cx="5555974" cy="5585790"/>
          </a:xfrm>
        </p:spPr>
        <p:txBody>
          <a:bodyPr>
            <a:normAutofit lnSpcReduction="10000"/>
          </a:bodyPr>
          <a:lstStyle/>
          <a:p>
            <a:pPr marL="0" indent="0">
              <a:buNone/>
            </a:pPr>
            <a:r>
              <a:rPr lang="en-IN" sz="2000" dirty="0"/>
              <a:t>package p1;</a:t>
            </a:r>
          </a:p>
          <a:p>
            <a:pPr marL="0" indent="0">
              <a:buNone/>
            </a:pPr>
            <a:r>
              <a:rPr lang="en-IN" sz="2000" dirty="0"/>
              <a:t>class Derived extends Protection {</a:t>
            </a:r>
          </a:p>
          <a:p>
            <a:pPr marL="0" indent="0">
              <a:buNone/>
            </a:pPr>
            <a:r>
              <a:rPr lang="en-IN" sz="2000" dirty="0"/>
              <a:t>Derived() {</a:t>
            </a:r>
          </a:p>
          <a:p>
            <a:pPr marL="0" indent="0">
              <a:buNone/>
            </a:pPr>
            <a:r>
              <a:rPr lang="en-IN" sz="2000" dirty="0" err="1"/>
              <a:t>System.out.println</a:t>
            </a:r>
            <a:r>
              <a:rPr lang="en-IN" sz="2000" dirty="0"/>
              <a:t>("derived constructor");</a:t>
            </a:r>
          </a:p>
          <a:p>
            <a:pPr marL="0" indent="0">
              <a:buNone/>
            </a:pPr>
            <a:r>
              <a:rPr lang="en-IN" sz="2000" dirty="0" err="1"/>
              <a:t>System.out.println</a:t>
            </a:r>
            <a:r>
              <a:rPr lang="en-IN" sz="2000" dirty="0"/>
              <a:t>("n = " + n);</a:t>
            </a:r>
          </a:p>
          <a:p>
            <a:pPr marL="0" indent="0">
              <a:buNone/>
            </a:pPr>
            <a:r>
              <a:rPr lang="en-IN" sz="2000" dirty="0"/>
              <a:t>// class only</a:t>
            </a:r>
          </a:p>
          <a:p>
            <a:pPr marL="0" indent="0">
              <a:buNone/>
            </a:pPr>
            <a:r>
              <a:rPr lang="en-IN" sz="2000" dirty="0"/>
              <a:t>// </a:t>
            </a:r>
            <a:r>
              <a:rPr lang="en-IN" sz="2000" dirty="0" err="1"/>
              <a:t>System.out.println</a:t>
            </a:r>
            <a:r>
              <a:rPr lang="en-IN" sz="2000" dirty="0"/>
              <a:t>("</a:t>
            </a:r>
            <a:r>
              <a:rPr lang="en-IN" sz="2000" dirty="0" err="1"/>
              <a:t>n_pri</a:t>
            </a:r>
            <a:r>
              <a:rPr lang="en-IN" sz="2000" dirty="0"/>
              <a:t> = "4 + </a:t>
            </a:r>
            <a:r>
              <a:rPr lang="en-IN" sz="2000" dirty="0" err="1"/>
              <a:t>n_pri</a:t>
            </a:r>
            <a:r>
              <a:rPr lang="en-IN" sz="2000" dirty="0"/>
              <a:t>);</a:t>
            </a:r>
          </a:p>
          <a:p>
            <a:pPr marL="0" indent="0">
              <a:buNone/>
            </a:pPr>
            <a:r>
              <a:rPr lang="en-IN" sz="2000" dirty="0" err="1"/>
              <a:t>System.out.println</a:t>
            </a:r>
            <a:r>
              <a:rPr lang="en-IN" sz="2000" dirty="0"/>
              <a:t>("</a:t>
            </a:r>
            <a:r>
              <a:rPr lang="en-IN" sz="2000" dirty="0" err="1"/>
              <a:t>n_pro</a:t>
            </a:r>
            <a:r>
              <a:rPr lang="en-IN" sz="2000" dirty="0"/>
              <a:t> = " + </a:t>
            </a:r>
            <a:r>
              <a:rPr lang="en-IN" sz="2000" dirty="0" err="1"/>
              <a:t>n_pro</a:t>
            </a:r>
            <a:r>
              <a:rPr lang="en-IN" sz="2000" dirty="0"/>
              <a:t>);</a:t>
            </a:r>
          </a:p>
          <a:p>
            <a:pPr marL="0" indent="0">
              <a:buNone/>
            </a:pPr>
            <a:r>
              <a:rPr lang="en-IN" sz="2000" dirty="0" err="1"/>
              <a:t>System.out.println</a:t>
            </a:r>
            <a:r>
              <a:rPr lang="en-IN" sz="2000" dirty="0"/>
              <a:t>("</a:t>
            </a:r>
            <a:r>
              <a:rPr lang="en-IN" sz="2000" dirty="0" err="1"/>
              <a:t>n_pub</a:t>
            </a:r>
            <a:r>
              <a:rPr lang="en-IN" sz="2000" dirty="0"/>
              <a:t> = " + </a:t>
            </a:r>
            <a:r>
              <a:rPr lang="en-IN" sz="2000" dirty="0" err="1"/>
              <a:t>n_pub</a:t>
            </a:r>
            <a:r>
              <a:rPr lang="en-IN" sz="2000" dirty="0"/>
              <a:t>);</a:t>
            </a:r>
          </a:p>
          <a:p>
            <a:pPr marL="0" indent="0">
              <a:buNone/>
            </a:pPr>
            <a:r>
              <a:rPr lang="en-IN" sz="2000" dirty="0"/>
              <a:t>}</a:t>
            </a:r>
          </a:p>
          <a:p>
            <a:pPr marL="0" indent="0">
              <a:buNone/>
            </a:pPr>
            <a:r>
              <a:rPr lang="en-IN" sz="2000" dirty="0"/>
              <a:t>}</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ACD3258C-7625-49C5-96E4-A4AA0857C47C}"/>
                  </a:ext>
                </a:extLst>
              </p14:cNvPr>
              <p14:cNvContentPartPr/>
              <p14:nvPr/>
            </p14:nvContentPartPr>
            <p14:xfrm>
              <a:off x="6146280" y="3529080"/>
              <a:ext cx="4688280" cy="172080"/>
            </p14:xfrm>
          </p:contentPart>
        </mc:Choice>
        <mc:Fallback xmlns="">
          <p:pic>
            <p:nvPicPr>
              <p:cNvPr id="2" name="Ink 1">
                <a:extLst>
                  <a:ext uri="{FF2B5EF4-FFF2-40B4-BE49-F238E27FC236}">
                    <a16:creationId xmlns:a16="http://schemas.microsoft.com/office/drawing/2014/main" id="{ACD3258C-7625-49C5-96E4-A4AA0857C47C}"/>
                  </a:ext>
                </a:extLst>
              </p:cNvPr>
              <p:cNvPicPr/>
              <p:nvPr/>
            </p:nvPicPr>
            <p:blipFill>
              <a:blip r:embed="rId3"/>
              <a:stretch>
                <a:fillRect/>
              </a:stretch>
            </p:blipFill>
            <p:spPr>
              <a:xfrm>
                <a:off x="6136920" y="3519720"/>
                <a:ext cx="4707000" cy="190800"/>
              </a:xfrm>
              <a:prstGeom prst="rect">
                <a:avLst/>
              </a:prstGeom>
            </p:spPr>
          </p:pic>
        </mc:Fallback>
      </mc:AlternateContent>
    </p:spTree>
    <p:extLst>
      <p:ext uri="{BB962C8B-B14F-4D97-AF65-F5344CB8AC3E}">
        <p14:creationId xmlns:p14="http://schemas.microsoft.com/office/powerpoint/2010/main" val="1509014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B57CF7F-7A4B-45D1-AB55-F662BB9A9064}"/>
              </a:ext>
            </a:extLst>
          </p:cNvPr>
          <p:cNvSpPr>
            <a:spLocks noGrp="1"/>
          </p:cNvSpPr>
          <p:nvPr>
            <p:ph type="body" idx="1"/>
          </p:nvPr>
        </p:nvSpPr>
        <p:spPr>
          <a:xfrm>
            <a:off x="296449" y="256381"/>
            <a:ext cx="5157787" cy="538749"/>
          </a:xfrm>
        </p:spPr>
        <p:txBody>
          <a:bodyPr/>
          <a:lstStyle/>
          <a:p>
            <a:r>
              <a:rPr lang="en-US" sz="1800" b="0" i="0" u="none" strike="noStrike" baseline="0" dirty="0">
                <a:latin typeface="Palatino-Roman"/>
              </a:rPr>
              <a:t>This is file </a:t>
            </a:r>
            <a:r>
              <a:rPr lang="en-US" sz="1800" b="1" i="0" u="none" strike="noStrike" baseline="0" dirty="0">
                <a:latin typeface="Palatino-Bold"/>
              </a:rPr>
              <a:t>SamePackage.java</a:t>
            </a:r>
            <a:endParaRPr lang="en-IN" dirty="0"/>
          </a:p>
        </p:txBody>
      </p:sp>
      <p:sp>
        <p:nvSpPr>
          <p:cNvPr id="4" name="Content Placeholder 3">
            <a:extLst>
              <a:ext uri="{FF2B5EF4-FFF2-40B4-BE49-F238E27FC236}">
                <a16:creationId xmlns:a16="http://schemas.microsoft.com/office/drawing/2014/main" id="{54F6AFB6-1B88-48C5-B753-B8BDC52C7B35}"/>
              </a:ext>
            </a:extLst>
          </p:cNvPr>
          <p:cNvSpPr>
            <a:spLocks noGrp="1"/>
          </p:cNvSpPr>
          <p:nvPr>
            <p:ph sz="half" idx="2"/>
          </p:nvPr>
        </p:nvSpPr>
        <p:spPr>
          <a:xfrm>
            <a:off x="490330" y="1080293"/>
            <a:ext cx="5507245" cy="5521326"/>
          </a:xfrm>
        </p:spPr>
        <p:txBody>
          <a:bodyPr>
            <a:normAutofit/>
          </a:bodyPr>
          <a:lstStyle/>
          <a:p>
            <a:pPr marL="0" indent="0" algn="l">
              <a:buNone/>
            </a:pPr>
            <a:r>
              <a:rPr lang="en-IN" sz="1800" b="0" i="0" u="none" strike="noStrike" baseline="0" dirty="0">
                <a:latin typeface="Courier"/>
              </a:rPr>
              <a:t>package p1;</a:t>
            </a:r>
          </a:p>
          <a:p>
            <a:pPr marL="0" indent="0" algn="l">
              <a:buNone/>
            </a:pPr>
            <a:r>
              <a:rPr lang="en-IN" sz="1800" b="0" i="0" u="none" strike="noStrike" baseline="0" dirty="0">
                <a:latin typeface="Courier"/>
              </a:rPr>
              <a:t>class </a:t>
            </a:r>
            <a:r>
              <a:rPr lang="en-IN" sz="1800" b="0" i="0" u="none" strike="noStrike" baseline="0" dirty="0" err="1">
                <a:latin typeface="Courier"/>
              </a:rPr>
              <a:t>SamePackage</a:t>
            </a:r>
            <a:r>
              <a:rPr lang="en-IN" sz="1800" b="0" i="0" u="none" strike="noStrike" baseline="0" dirty="0">
                <a:latin typeface="Courier"/>
              </a:rPr>
              <a:t> {</a:t>
            </a:r>
          </a:p>
          <a:p>
            <a:pPr marL="0" indent="0" algn="l">
              <a:buNone/>
            </a:pPr>
            <a:r>
              <a:rPr lang="en-IN" sz="1800" b="0" i="0" u="none" strike="noStrike" baseline="0" dirty="0" err="1">
                <a:latin typeface="Courier"/>
              </a:rPr>
              <a:t>SamePackage</a:t>
            </a:r>
            <a:r>
              <a:rPr lang="en-IN" sz="1800" b="0" i="0" u="none" strike="noStrike" baseline="0" dirty="0">
                <a:latin typeface="Courier"/>
              </a:rPr>
              <a:t>() {</a:t>
            </a:r>
          </a:p>
          <a:p>
            <a:pPr marL="0" indent="0" algn="l">
              <a:buNone/>
            </a:pPr>
            <a:r>
              <a:rPr lang="en-IN" sz="1800" b="0" i="0" u="none" strike="noStrike" baseline="0" dirty="0">
                <a:latin typeface="Courier"/>
              </a:rPr>
              <a:t>Protection p = new Protection();</a:t>
            </a:r>
          </a:p>
          <a:p>
            <a:pPr marL="0" indent="0" algn="l">
              <a:buNone/>
            </a:pPr>
            <a:r>
              <a:rPr lang="en-US" sz="1800" b="0" i="0" u="none" strike="noStrike" baseline="0" dirty="0" err="1">
                <a:latin typeface="Courier"/>
              </a:rPr>
              <a:t>System.out.println</a:t>
            </a:r>
            <a:r>
              <a:rPr lang="en-US" sz="1800" b="0" i="0" u="none" strike="noStrike" baseline="0" dirty="0">
                <a:latin typeface="Courier"/>
              </a:rPr>
              <a:t>("same package constructor");</a:t>
            </a:r>
          </a:p>
          <a:p>
            <a:pPr marL="0" indent="0" algn="l">
              <a:buNone/>
            </a:pPr>
            <a:r>
              <a:rPr lang="en-IN" sz="1800" b="0" i="0" u="none" strike="noStrike" baseline="0" dirty="0" err="1">
                <a:latin typeface="Courier"/>
              </a:rPr>
              <a:t>System.out.println</a:t>
            </a:r>
            <a:r>
              <a:rPr lang="en-IN" sz="1800" b="0" i="0" u="none" strike="noStrike" baseline="0" dirty="0">
                <a:latin typeface="Courier"/>
              </a:rPr>
              <a:t>("n = " + </a:t>
            </a:r>
            <a:r>
              <a:rPr lang="en-IN" sz="1800" b="0" i="0" u="none" strike="noStrike" baseline="0" dirty="0" err="1">
                <a:latin typeface="Courier"/>
              </a:rPr>
              <a:t>p.n</a:t>
            </a:r>
            <a:r>
              <a:rPr lang="en-IN" sz="1800" b="0" i="0" u="none" strike="noStrike" baseline="0" dirty="0">
                <a:latin typeface="Courier"/>
              </a:rPr>
              <a:t>);</a:t>
            </a:r>
          </a:p>
          <a:p>
            <a:pPr marL="0" indent="0" algn="l">
              <a:buNone/>
            </a:pPr>
            <a:r>
              <a:rPr lang="en-IN" sz="1800" b="0" i="0" u="none" strike="noStrike" baseline="0" dirty="0">
                <a:latin typeface="Courier"/>
              </a:rPr>
              <a:t>// class only</a:t>
            </a:r>
          </a:p>
          <a:p>
            <a:pPr marL="0" indent="0" algn="l">
              <a:buNone/>
            </a:pPr>
            <a:r>
              <a:rPr lang="nb-NO" sz="1800" b="0" i="0" u="none" strike="noStrike" baseline="0" dirty="0">
                <a:latin typeface="Courier"/>
              </a:rPr>
              <a:t>// System.out.println("n_pri = " + p.n_pri);</a:t>
            </a:r>
          </a:p>
          <a:p>
            <a:pPr marL="0" indent="0" algn="l">
              <a:buNone/>
            </a:pPr>
            <a:r>
              <a:rPr lang="en-IN" sz="1800" b="0" i="0" u="none" strike="noStrike" baseline="0" dirty="0" err="1">
                <a:latin typeface="Courier"/>
              </a:rPr>
              <a:t>System.out.println</a:t>
            </a:r>
            <a:r>
              <a:rPr lang="en-IN" sz="1800" b="0" i="0" u="none" strike="noStrike" baseline="0" dirty="0">
                <a:latin typeface="Courier"/>
              </a:rPr>
              <a:t>("</a:t>
            </a:r>
            <a:r>
              <a:rPr lang="en-IN" sz="1800" b="0" i="0" u="none" strike="noStrike" baseline="0" dirty="0" err="1">
                <a:latin typeface="Courier"/>
              </a:rPr>
              <a:t>n_pro</a:t>
            </a:r>
            <a:r>
              <a:rPr lang="en-IN" sz="1800" b="0" i="0" u="none" strike="noStrike" baseline="0" dirty="0">
                <a:latin typeface="Courier"/>
              </a:rPr>
              <a:t> = " + </a:t>
            </a:r>
            <a:r>
              <a:rPr lang="en-IN" sz="1800" b="0" i="0" u="none" strike="noStrike" baseline="0" dirty="0" err="1">
                <a:latin typeface="Courier"/>
              </a:rPr>
              <a:t>p.n_pro</a:t>
            </a:r>
            <a:r>
              <a:rPr lang="en-IN" sz="1800" b="0" i="0" u="none" strike="noStrike" baseline="0" dirty="0">
                <a:latin typeface="Courier"/>
              </a:rPr>
              <a:t>);</a:t>
            </a:r>
          </a:p>
          <a:p>
            <a:pPr marL="0" indent="0" algn="l">
              <a:buNone/>
            </a:pPr>
            <a:r>
              <a:rPr lang="en-IN" sz="1800" b="0" i="0" u="none" strike="noStrike" baseline="0" dirty="0" err="1">
                <a:latin typeface="Courier"/>
              </a:rPr>
              <a:t>System.out.println</a:t>
            </a:r>
            <a:r>
              <a:rPr lang="en-IN" sz="1800" b="0" i="0" u="none" strike="noStrike" baseline="0" dirty="0">
                <a:latin typeface="Courier"/>
              </a:rPr>
              <a:t>("</a:t>
            </a:r>
            <a:r>
              <a:rPr lang="en-IN" sz="1800" b="0" i="0" u="none" strike="noStrike" baseline="0" dirty="0" err="1">
                <a:latin typeface="Courier"/>
              </a:rPr>
              <a:t>n_pub</a:t>
            </a:r>
            <a:r>
              <a:rPr lang="en-IN" sz="1800" b="0" i="0" u="none" strike="noStrike" baseline="0" dirty="0">
                <a:latin typeface="Courier"/>
              </a:rPr>
              <a:t> = " + </a:t>
            </a:r>
            <a:r>
              <a:rPr lang="en-IN" sz="1800" b="0" i="0" u="none" strike="noStrike" baseline="0" dirty="0" err="1">
                <a:latin typeface="Courier"/>
              </a:rPr>
              <a:t>p.n_pub</a:t>
            </a:r>
            <a:r>
              <a:rPr lang="en-IN" sz="1800" b="0" i="0" u="none" strike="noStrike" baseline="0" dirty="0">
                <a:latin typeface="Courier"/>
              </a:rPr>
              <a:t>);</a:t>
            </a:r>
          </a:p>
          <a:p>
            <a:pPr marL="0" indent="0" algn="l">
              <a:buNone/>
            </a:pPr>
            <a:r>
              <a:rPr lang="en-IN" sz="1800" b="0" i="0" u="none" strike="noStrike" baseline="0" dirty="0">
                <a:latin typeface="Courier"/>
              </a:rPr>
              <a:t>}</a:t>
            </a:r>
          </a:p>
          <a:p>
            <a:pPr marL="0" indent="0" algn="l">
              <a:buNone/>
            </a:pPr>
            <a:r>
              <a:rPr lang="en-IN" sz="1800" b="0" i="0" u="none" strike="noStrike" baseline="0" dirty="0">
                <a:latin typeface="Courier"/>
              </a:rPr>
              <a:t>}</a:t>
            </a:r>
            <a:endParaRPr lang="en-IN" dirty="0"/>
          </a:p>
        </p:txBody>
      </p:sp>
      <p:sp>
        <p:nvSpPr>
          <p:cNvPr id="5" name="Text Placeholder 4">
            <a:extLst>
              <a:ext uri="{FF2B5EF4-FFF2-40B4-BE49-F238E27FC236}">
                <a16:creationId xmlns:a16="http://schemas.microsoft.com/office/drawing/2014/main" id="{4BEE95D3-EBB5-4D41-A4FE-6D7B7C714AE5}"/>
              </a:ext>
            </a:extLst>
          </p:cNvPr>
          <p:cNvSpPr>
            <a:spLocks noGrp="1"/>
          </p:cNvSpPr>
          <p:nvPr>
            <p:ph type="body" sz="quarter" idx="3"/>
          </p:nvPr>
        </p:nvSpPr>
        <p:spPr>
          <a:xfrm>
            <a:off x="6194427" y="256381"/>
            <a:ext cx="5183188" cy="823912"/>
          </a:xfrm>
        </p:spPr>
        <p:txBody>
          <a:bodyPr/>
          <a:lstStyle/>
          <a:p>
            <a:r>
              <a:rPr lang="en-US" sz="1800" b="0" i="0" u="none" strike="noStrike" baseline="0" dirty="0">
                <a:latin typeface="Palatino-Roman"/>
              </a:rPr>
              <a:t>This is file </a:t>
            </a:r>
            <a:r>
              <a:rPr lang="en-US" sz="1800" b="1" i="0" u="none" strike="noStrike" baseline="0" dirty="0">
                <a:latin typeface="Palatino-Bold"/>
              </a:rPr>
              <a:t>Protection2.java</a:t>
            </a:r>
            <a:r>
              <a:rPr lang="en-US" sz="1800" b="0" i="0" u="none" strike="noStrike" baseline="0" dirty="0">
                <a:latin typeface="Palatino-Roman"/>
              </a:rPr>
              <a:t>:</a:t>
            </a:r>
            <a:endParaRPr lang="en-IN" dirty="0"/>
          </a:p>
        </p:txBody>
      </p:sp>
      <p:sp>
        <p:nvSpPr>
          <p:cNvPr id="6" name="Content Placeholder 5">
            <a:extLst>
              <a:ext uri="{FF2B5EF4-FFF2-40B4-BE49-F238E27FC236}">
                <a16:creationId xmlns:a16="http://schemas.microsoft.com/office/drawing/2014/main" id="{A70421AC-1E3A-45D6-B37C-D601A525672D}"/>
              </a:ext>
            </a:extLst>
          </p:cNvPr>
          <p:cNvSpPr>
            <a:spLocks noGrp="1"/>
          </p:cNvSpPr>
          <p:nvPr>
            <p:ph sz="quarter" idx="4"/>
          </p:nvPr>
        </p:nvSpPr>
        <p:spPr>
          <a:xfrm>
            <a:off x="6172199" y="1179443"/>
            <a:ext cx="5635487" cy="5327374"/>
          </a:xfrm>
        </p:spPr>
        <p:txBody>
          <a:bodyPr>
            <a:normAutofit/>
          </a:bodyPr>
          <a:lstStyle/>
          <a:p>
            <a:pPr marL="0" indent="0" algn="l">
              <a:buNone/>
            </a:pPr>
            <a:r>
              <a:rPr lang="en-IN" sz="1800" b="0" i="0" u="none" strike="noStrike" baseline="0" dirty="0">
                <a:latin typeface="Courier"/>
              </a:rPr>
              <a:t>package p2;</a:t>
            </a:r>
          </a:p>
          <a:p>
            <a:pPr marL="0" indent="0" algn="l">
              <a:buNone/>
            </a:pPr>
            <a:r>
              <a:rPr lang="en-IN" sz="1800" b="0" i="0" u="none" strike="noStrike" baseline="0" dirty="0">
                <a:latin typeface="Courier"/>
              </a:rPr>
              <a:t>class Protection2 extends p1.Protection {</a:t>
            </a:r>
          </a:p>
          <a:p>
            <a:pPr marL="0" indent="0" algn="l">
              <a:buNone/>
            </a:pPr>
            <a:r>
              <a:rPr lang="en-IN" sz="1800" b="0" i="0" u="none" strike="noStrike" baseline="0" dirty="0">
                <a:latin typeface="Courier"/>
              </a:rPr>
              <a:t>Protection2() {</a:t>
            </a:r>
          </a:p>
          <a:p>
            <a:pPr marL="0" indent="0" algn="l">
              <a:buNone/>
            </a:pPr>
            <a:r>
              <a:rPr lang="en-US" sz="1800" b="0" i="0" u="none" strike="noStrike" baseline="0" dirty="0" err="1">
                <a:latin typeface="Courier"/>
              </a:rPr>
              <a:t>System.out.println</a:t>
            </a:r>
            <a:r>
              <a:rPr lang="en-US" sz="1800" b="0" i="0" u="none" strike="noStrike" baseline="0" dirty="0">
                <a:latin typeface="Courier"/>
              </a:rPr>
              <a:t>("derived other package constructor");</a:t>
            </a:r>
          </a:p>
          <a:p>
            <a:pPr marL="0" indent="0" algn="l">
              <a:buNone/>
            </a:pPr>
            <a:r>
              <a:rPr lang="en-IN" sz="1800" b="0" i="0" u="none" strike="noStrike" baseline="0" dirty="0">
                <a:latin typeface="Courier"/>
              </a:rPr>
              <a:t>// class or package only</a:t>
            </a:r>
          </a:p>
          <a:p>
            <a:pPr marL="0" indent="0" algn="l">
              <a:buNone/>
            </a:pPr>
            <a:r>
              <a:rPr lang="pt-BR" sz="1800" b="0" i="0" u="none" strike="noStrike" baseline="0" dirty="0">
                <a:latin typeface="Courier"/>
              </a:rPr>
              <a:t>// System.out.println("n = " + n);</a:t>
            </a:r>
          </a:p>
          <a:p>
            <a:pPr marL="0" indent="0" algn="l">
              <a:buNone/>
            </a:pPr>
            <a:r>
              <a:rPr lang="en-IN" sz="1800" b="0" i="0" u="none" strike="noStrike" baseline="0" dirty="0">
                <a:latin typeface="Courier"/>
              </a:rPr>
              <a:t>// class only</a:t>
            </a:r>
          </a:p>
          <a:p>
            <a:pPr marL="0" indent="0" algn="l">
              <a:buNone/>
            </a:pPr>
            <a:r>
              <a:rPr lang="pt-BR" sz="1800" b="0" i="0" u="none" strike="noStrike" baseline="0" dirty="0">
                <a:latin typeface="Courier"/>
              </a:rPr>
              <a:t>// System.out.println("n_pri = " + n_pri);</a:t>
            </a:r>
          </a:p>
          <a:p>
            <a:pPr marL="0" indent="0" algn="l">
              <a:buNone/>
            </a:pPr>
            <a:r>
              <a:rPr lang="de-DE" sz="1800" b="0" i="0" u="none" strike="noStrike" baseline="0" dirty="0">
                <a:latin typeface="Courier"/>
              </a:rPr>
              <a:t>System.out.println("n_pro = " + n_pro);</a:t>
            </a:r>
          </a:p>
          <a:p>
            <a:pPr marL="0" indent="0" algn="l">
              <a:buNone/>
            </a:pPr>
            <a:r>
              <a:rPr lang="pt-BR" sz="1800" b="0" i="0" u="none" strike="noStrike" baseline="0" dirty="0">
                <a:latin typeface="Courier"/>
              </a:rPr>
              <a:t>System.out.println("n_pub = " + n_pub);</a:t>
            </a:r>
          </a:p>
          <a:p>
            <a:pPr marL="0" indent="0" algn="l">
              <a:buNone/>
            </a:pPr>
            <a:r>
              <a:rPr lang="en-IN" sz="1800" b="0" i="0" u="none" strike="noStrike" baseline="0" dirty="0">
                <a:latin typeface="Courier"/>
              </a:rPr>
              <a:t>}</a:t>
            </a:r>
          </a:p>
          <a:p>
            <a:pPr marL="0" indent="0" algn="l">
              <a:buNone/>
            </a:pPr>
            <a:r>
              <a:rPr lang="en-IN" sz="1800" b="0" i="0" u="none" strike="noStrike" baseline="0" dirty="0">
                <a:latin typeface="Courier"/>
              </a:rPr>
              <a:t>}</a:t>
            </a:r>
            <a:endParaRPr lang="en-IN"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6B4823F7-DAA4-4BCA-B435-C0AD949935C6}"/>
                  </a:ext>
                </a:extLst>
              </p14:cNvPr>
              <p14:cNvContentPartPr/>
              <p14:nvPr/>
            </p14:nvContentPartPr>
            <p14:xfrm>
              <a:off x="400320" y="3872160"/>
              <a:ext cx="10534320" cy="786240"/>
            </p14:xfrm>
          </p:contentPart>
        </mc:Choice>
        <mc:Fallback xmlns="">
          <p:pic>
            <p:nvPicPr>
              <p:cNvPr id="2" name="Ink 1">
                <a:extLst>
                  <a:ext uri="{FF2B5EF4-FFF2-40B4-BE49-F238E27FC236}">
                    <a16:creationId xmlns:a16="http://schemas.microsoft.com/office/drawing/2014/main" id="{6B4823F7-DAA4-4BCA-B435-C0AD949935C6}"/>
                  </a:ext>
                </a:extLst>
              </p:cNvPr>
              <p:cNvPicPr/>
              <p:nvPr/>
            </p:nvPicPr>
            <p:blipFill>
              <a:blip r:embed="rId3"/>
              <a:stretch>
                <a:fillRect/>
              </a:stretch>
            </p:blipFill>
            <p:spPr>
              <a:xfrm>
                <a:off x="390960" y="3862800"/>
                <a:ext cx="10553040" cy="804960"/>
              </a:xfrm>
              <a:prstGeom prst="rect">
                <a:avLst/>
              </a:prstGeom>
            </p:spPr>
          </p:pic>
        </mc:Fallback>
      </mc:AlternateContent>
    </p:spTree>
    <p:extLst>
      <p:ext uri="{BB962C8B-B14F-4D97-AF65-F5344CB8AC3E}">
        <p14:creationId xmlns:p14="http://schemas.microsoft.com/office/powerpoint/2010/main" val="1885573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460C097-A515-428C-970A-19D7590CC91E}"/>
              </a:ext>
            </a:extLst>
          </p:cNvPr>
          <p:cNvSpPr>
            <a:spLocks noGrp="1"/>
          </p:cNvSpPr>
          <p:nvPr>
            <p:ph type="body" idx="1"/>
          </p:nvPr>
        </p:nvSpPr>
        <p:spPr>
          <a:xfrm>
            <a:off x="163927" y="64398"/>
            <a:ext cx="5157787" cy="823912"/>
          </a:xfrm>
        </p:spPr>
        <p:txBody>
          <a:bodyPr/>
          <a:lstStyle/>
          <a:p>
            <a:r>
              <a:rPr lang="en-US" sz="1800" b="0" i="0" u="none" strike="noStrike" baseline="0" dirty="0">
                <a:latin typeface="Palatino-Roman"/>
              </a:rPr>
              <a:t>This is file </a:t>
            </a:r>
            <a:r>
              <a:rPr lang="en-US" sz="1800" b="1" i="0" u="none" strike="noStrike" baseline="0" dirty="0">
                <a:latin typeface="Palatino-Bold"/>
              </a:rPr>
              <a:t>OtherPackage.java</a:t>
            </a:r>
            <a:r>
              <a:rPr lang="en-US" sz="1800" b="0" i="0" u="none" strike="noStrike" baseline="0" dirty="0">
                <a:latin typeface="Palatino-Roman"/>
              </a:rPr>
              <a:t>:</a:t>
            </a:r>
            <a:endParaRPr lang="en-IN" dirty="0"/>
          </a:p>
        </p:txBody>
      </p:sp>
      <p:sp>
        <p:nvSpPr>
          <p:cNvPr id="4" name="Content Placeholder 3">
            <a:extLst>
              <a:ext uri="{FF2B5EF4-FFF2-40B4-BE49-F238E27FC236}">
                <a16:creationId xmlns:a16="http://schemas.microsoft.com/office/drawing/2014/main" id="{F1CDEDD1-C726-4231-9A9C-3BF35A4C5D21}"/>
              </a:ext>
            </a:extLst>
          </p:cNvPr>
          <p:cNvSpPr>
            <a:spLocks noGrp="1"/>
          </p:cNvSpPr>
          <p:nvPr>
            <p:ph sz="half" idx="2"/>
          </p:nvPr>
        </p:nvSpPr>
        <p:spPr>
          <a:xfrm>
            <a:off x="0" y="1007165"/>
            <a:ext cx="5997575" cy="5182498"/>
          </a:xfrm>
        </p:spPr>
        <p:txBody>
          <a:bodyPr>
            <a:normAutofit fontScale="92500" lnSpcReduction="10000"/>
          </a:bodyPr>
          <a:lstStyle/>
          <a:p>
            <a:pPr marL="0" indent="0" algn="l">
              <a:buNone/>
            </a:pPr>
            <a:r>
              <a:rPr lang="en-IN" sz="1800" b="0" i="0" u="none" strike="noStrike" baseline="0" dirty="0">
                <a:latin typeface="Courier"/>
              </a:rPr>
              <a:t>package p2;</a:t>
            </a:r>
          </a:p>
          <a:p>
            <a:pPr marL="0" indent="0" algn="l">
              <a:buNone/>
            </a:pPr>
            <a:r>
              <a:rPr lang="en-IN" sz="1800" b="0" i="0" u="none" strike="noStrike" baseline="0" dirty="0">
                <a:latin typeface="Courier"/>
              </a:rPr>
              <a:t>class </a:t>
            </a:r>
            <a:r>
              <a:rPr lang="en-IN" sz="1800" b="0" i="0" u="none" strike="noStrike" baseline="0" dirty="0" err="1">
                <a:latin typeface="Courier"/>
              </a:rPr>
              <a:t>OtherPackage</a:t>
            </a:r>
            <a:r>
              <a:rPr lang="en-IN" sz="1800" b="0" i="0" u="none" strike="noStrike" baseline="0" dirty="0">
                <a:latin typeface="Courier"/>
              </a:rPr>
              <a:t> {</a:t>
            </a:r>
          </a:p>
          <a:p>
            <a:pPr marL="0" indent="0" algn="l">
              <a:buNone/>
            </a:pPr>
            <a:r>
              <a:rPr lang="en-IN" sz="1800" b="0" i="0" u="none" strike="noStrike" baseline="0" dirty="0" err="1">
                <a:latin typeface="Courier"/>
              </a:rPr>
              <a:t>OtherPackage</a:t>
            </a:r>
            <a:r>
              <a:rPr lang="en-IN" sz="1800" b="0" i="0" u="none" strike="noStrike" baseline="0" dirty="0">
                <a:latin typeface="Courier"/>
              </a:rPr>
              <a:t>() {</a:t>
            </a:r>
          </a:p>
          <a:p>
            <a:pPr marL="0" indent="0" algn="l">
              <a:buNone/>
            </a:pPr>
            <a:r>
              <a:rPr lang="en-IN" sz="1800" b="0" i="0" u="none" strike="noStrike" baseline="0" dirty="0">
                <a:latin typeface="Courier"/>
              </a:rPr>
              <a:t>p1.Protection p = new p1.Protection();</a:t>
            </a:r>
          </a:p>
          <a:p>
            <a:pPr marL="0" indent="0" algn="l">
              <a:buNone/>
            </a:pPr>
            <a:r>
              <a:rPr lang="en-US" sz="1800" b="0" i="0" u="none" strike="noStrike" baseline="0" dirty="0" err="1">
                <a:latin typeface="Courier"/>
              </a:rPr>
              <a:t>System.out.println</a:t>
            </a:r>
            <a:r>
              <a:rPr lang="en-US" sz="1800" b="0" i="0" u="none" strike="noStrike" baseline="0" dirty="0">
                <a:latin typeface="Courier"/>
              </a:rPr>
              <a:t>("other package constructor");</a:t>
            </a:r>
          </a:p>
          <a:p>
            <a:pPr marL="0" indent="0" algn="l">
              <a:buNone/>
            </a:pPr>
            <a:r>
              <a:rPr lang="en-IN" sz="1800" b="0" i="0" u="none" strike="noStrike" baseline="0" dirty="0">
                <a:latin typeface="Courier"/>
              </a:rPr>
              <a:t>// class or package only</a:t>
            </a:r>
          </a:p>
          <a:p>
            <a:pPr marL="0" indent="0" algn="l">
              <a:buNone/>
            </a:pPr>
            <a:r>
              <a:rPr lang="en-IN" sz="1800" b="0" i="0" u="none" strike="noStrike" baseline="0" dirty="0">
                <a:latin typeface="Courier"/>
              </a:rPr>
              <a:t>// </a:t>
            </a:r>
            <a:r>
              <a:rPr lang="en-IN" sz="1800" b="0" i="0" u="none" strike="noStrike" baseline="0" dirty="0" err="1">
                <a:latin typeface="Courier"/>
              </a:rPr>
              <a:t>System.out.println</a:t>
            </a:r>
            <a:r>
              <a:rPr lang="en-IN" sz="1800" b="0" i="0" u="none" strike="noStrike" baseline="0" dirty="0">
                <a:latin typeface="Courier"/>
              </a:rPr>
              <a:t>("n = " + </a:t>
            </a:r>
            <a:r>
              <a:rPr lang="en-IN" sz="1800" b="0" i="0" u="none" strike="noStrike" baseline="0" dirty="0" err="1">
                <a:latin typeface="Courier"/>
              </a:rPr>
              <a:t>p.n</a:t>
            </a:r>
            <a:r>
              <a:rPr lang="en-IN" sz="1800" b="0" i="0" u="none" strike="noStrike" baseline="0" dirty="0">
                <a:latin typeface="Courier"/>
              </a:rPr>
              <a:t>);</a:t>
            </a:r>
          </a:p>
          <a:p>
            <a:pPr marL="0" indent="0" algn="l">
              <a:buNone/>
            </a:pPr>
            <a:r>
              <a:rPr lang="en-IN" sz="1800" b="0" i="0" u="none" strike="noStrike" baseline="0" dirty="0">
                <a:latin typeface="Courier"/>
              </a:rPr>
              <a:t>// class only</a:t>
            </a:r>
          </a:p>
          <a:p>
            <a:pPr marL="0" indent="0" algn="l">
              <a:buNone/>
            </a:pPr>
            <a:r>
              <a:rPr lang="nb-NO" sz="1800" b="0" i="0" u="none" strike="noStrike" baseline="0" dirty="0">
                <a:latin typeface="Courier"/>
              </a:rPr>
              <a:t>// System.out.println("n_pri = " + p.n_pri);</a:t>
            </a:r>
          </a:p>
          <a:p>
            <a:pPr marL="0" indent="0" algn="l">
              <a:buNone/>
            </a:pPr>
            <a:r>
              <a:rPr lang="en-US" sz="1800" b="0" i="0" u="none" strike="noStrike" baseline="0" dirty="0">
                <a:latin typeface="Courier"/>
              </a:rPr>
              <a:t>// class, subclass or package only</a:t>
            </a:r>
          </a:p>
          <a:p>
            <a:pPr marL="0" indent="0" algn="l">
              <a:buNone/>
            </a:pPr>
            <a:r>
              <a:rPr lang="en-IN" sz="1800" b="0" i="0" u="none" strike="noStrike" baseline="0" dirty="0">
                <a:latin typeface="Courier"/>
              </a:rPr>
              <a:t>// </a:t>
            </a:r>
            <a:r>
              <a:rPr lang="en-IN" sz="1800" b="0" i="0" u="none" strike="noStrike" baseline="0" dirty="0" err="1">
                <a:latin typeface="Courier"/>
              </a:rPr>
              <a:t>System.out.println</a:t>
            </a:r>
            <a:r>
              <a:rPr lang="en-IN" sz="1800" b="0" i="0" u="none" strike="noStrike" baseline="0" dirty="0">
                <a:latin typeface="Courier"/>
              </a:rPr>
              <a:t>("</a:t>
            </a:r>
            <a:r>
              <a:rPr lang="en-IN" sz="1800" b="0" i="0" u="none" strike="noStrike" baseline="0" dirty="0" err="1">
                <a:latin typeface="Courier"/>
              </a:rPr>
              <a:t>n_pro</a:t>
            </a:r>
            <a:r>
              <a:rPr lang="en-IN" sz="1800" b="0" i="0" u="none" strike="noStrike" baseline="0" dirty="0">
                <a:latin typeface="Courier"/>
              </a:rPr>
              <a:t> = " + </a:t>
            </a:r>
            <a:r>
              <a:rPr lang="en-IN" sz="1800" b="0" i="0" u="none" strike="noStrike" baseline="0" dirty="0" err="1">
                <a:latin typeface="Courier"/>
              </a:rPr>
              <a:t>p.n_pro</a:t>
            </a:r>
            <a:r>
              <a:rPr lang="en-IN" sz="1800" b="0" i="0" u="none" strike="noStrike" baseline="0" dirty="0">
                <a:latin typeface="Courier"/>
              </a:rPr>
              <a:t>);</a:t>
            </a:r>
          </a:p>
          <a:p>
            <a:pPr marL="0" indent="0" algn="l">
              <a:buNone/>
            </a:pPr>
            <a:r>
              <a:rPr lang="en-IN" sz="1800" b="0" i="0" u="none" strike="noStrike" baseline="0" dirty="0" err="1">
                <a:latin typeface="Courier"/>
              </a:rPr>
              <a:t>System.out.println</a:t>
            </a:r>
            <a:r>
              <a:rPr lang="en-IN" sz="1800" b="0" i="0" u="none" strike="noStrike" baseline="0" dirty="0">
                <a:latin typeface="Courier"/>
              </a:rPr>
              <a:t>("</a:t>
            </a:r>
            <a:r>
              <a:rPr lang="en-IN" sz="1800" b="0" i="0" u="none" strike="noStrike" baseline="0" dirty="0" err="1">
                <a:latin typeface="Courier"/>
              </a:rPr>
              <a:t>n_pub</a:t>
            </a:r>
            <a:r>
              <a:rPr lang="en-IN" sz="1800" b="0" i="0" u="none" strike="noStrike" baseline="0" dirty="0">
                <a:latin typeface="Courier"/>
              </a:rPr>
              <a:t> = " + </a:t>
            </a:r>
            <a:r>
              <a:rPr lang="en-IN" sz="1800" b="0" i="0" u="none" strike="noStrike" baseline="0" dirty="0" err="1">
                <a:latin typeface="Courier"/>
              </a:rPr>
              <a:t>p.n_pub</a:t>
            </a:r>
            <a:r>
              <a:rPr lang="en-IN" sz="1800" b="0" i="0" u="none" strike="noStrike" baseline="0" dirty="0">
                <a:latin typeface="Courier"/>
              </a:rPr>
              <a:t>);</a:t>
            </a:r>
          </a:p>
          <a:p>
            <a:pPr marL="0" indent="0" algn="l">
              <a:buNone/>
            </a:pPr>
            <a:r>
              <a:rPr lang="en-IN" sz="1800" b="0" i="0" u="none" strike="noStrike" baseline="0" dirty="0">
                <a:latin typeface="Courier"/>
              </a:rPr>
              <a:t>}</a:t>
            </a:r>
          </a:p>
          <a:p>
            <a:pPr marL="0" indent="0" algn="l">
              <a:buNone/>
            </a:pPr>
            <a:r>
              <a:rPr lang="en-IN" sz="1800" b="0" i="0" u="none" strike="noStrike" baseline="0" dirty="0">
                <a:latin typeface="Courier"/>
              </a:rPr>
              <a:t>}</a:t>
            </a:r>
            <a:endParaRPr lang="en-IN" dirty="0"/>
          </a:p>
        </p:txBody>
      </p:sp>
      <p:sp>
        <p:nvSpPr>
          <p:cNvPr id="6" name="Content Placeholder 5">
            <a:extLst>
              <a:ext uri="{FF2B5EF4-FFF2-40B4-BE49-F238E27FC236}">
                <a16:creationId xmlns:a16="http://schemas.microsoft.com/office/drawing/2014/main" id="{80446746-5BA5-4211-99B9-95796D3DB52D}"/>
              </a:ext>
            </a:extLst>
          </p:cNvPr>
          <p:cNvSpPr>
            <a:spLocks noGrp="1"/>
          </p:cNvSpPr>
          <p:nvPr>
            <p:ph sz="quarter" idx="4"/>
          </p:nvPr>
        </p:nvSpPr>
        <p:spPr>
          <a:xfrm>
            <a:off x="6172200" y="344556"/>
            <a:ext cx="5701748" cy="6387547"/>
          </a:xfrm>
        </p:spPr>
        <p:txBody>
          <a:bodyPr>
            <a:normAutofit fontScale="92500" lnSpcReduction="10000"/>
          </a:bodyPr>
          <a:lstStyle/>
          <a:p>
            <a:pPr marL="0" indent="0" algn="l">
              <a:buNone/>
            </a:pPr>
            <a:r>
              <a:rPr lang="en-IN" sz="1800" b="0" i="0" u="none" strike="noStrike" baseline="0" dirty="0">
                <a:latin typeface="Courier"/>
              </a:rPr>
              <a:t>// Demo package p1.</a:t>
            </a:r>
          </a:p>
          <a:p>
            <a:pPr marL="0" indent="0" algn="l">
              <a:buNone/>
            </a:pPr>
            <a:r>
              <a:rPr lang="en-IN" sz="1800" b="0" i="0" u="none" strike="noStrike" baseline="0" dirty="0">
                <a:latin typeface="Courier"/>
              </a:rPr>
              <a:t>package p1;</a:t>
            </a:r>
          </a:p>
          <a:p>
            <a:pPr marL="0" indent="0" algn="l">
              <a:buNone/>
            </a:pPr>
            <a:r>
              <a:rPr lang="en-US" sz="1800" b="0" i="0" u="none" strike="noStrike" baseline="0" dirty="0">
                <a:latin typeface="Courier"/>
              </a:rPr>
              <a:t>// Instantiate the various classes in p1.</a:t>
            </a:r>
          </a:p>
          <a:p>
            <a:pPr marL="0" indent="0" algn="l">
              <a:buNone/>
            </a:pPr>
            <a:r>
              <a:rPr lang="en-IN" sz="1800" b="0" i="0" u="none" strike="noStrike" baseline="0" dirty="0">
                <a:latin typeface="Courier"/>
              </a:rPr>
              <a:t>public class Demo {</a:t>
            </a:r>
          </a:p>
          <a:p>
            <a:pPr marL="0" indent="0" algn="l">
              <a:buNone/>
            </a:pPr>
            <a:r>
              <a:rPr lang="en-US" sz="1800" b="0" i="0" u="none" strike="noStrike" baseline="0" dirty="0">
                <a:latin typeface="Courier"/>
              </a:rPr>
              <a:t>public static void main(String </a:t>
            </a:r>
            <a:r>
              <a:rPr lang="en-US" sz="1800" b="0" i="0" u="none" strike="noStrike" baseline="0" dirty="0" err="1">
                <a:latin typeface="Courier"/>
              </a:rPr>
              <a:t>args</a:t>
            </a:r>
            <a:r>
              <a:rPr lang="en-US" sz="1800" b="0" i="0" u="none" strike="noStrike" baseline="0" dirty="0">
                <a:latin typeface="Courier"/>
              </a:rPr>
              <a:t>[]) {</a:t>
            </a:r>
          </a:p>
          <a:p>
            <a:pPr marL="0" indent="0" algn="l">
              <a:buNone/>
            </a:pPr>
            <a:r>
              <a:rPr lang="en-IN" sz="1800" b="0" i="0" u="none" strike="noStrike" baseline="0" dirty="0">
                <a:latin typeface="Courier"/>
              </a:rPr>
              <a:t>Protection ob1 = new Protection();</a:t>
            </a:r>
          </a:p>
          <a:p>
            <a:pPr marL="0" indent="0" algn="l">
              <a:buNone/>
            </a:pPr>
            <a:r>
              <a:rPr lang="en-IN" sz="1800" b="0" i="0" u="none" strike="noStrike" baseline="0" dirty="0">
                <a:latin typeface="Courier"/>
              </a:rPr>
              <a:t>Derived ob2 = new Derived();</a:t>
            </a:r>
          </a:p>
          <a:p>
            <a:pPr marL="0" indent="0" algn="l">
              <a:buNone/>
            </a:pPr>
            <a:r>
              <a:rPr lang="en-IN" sz="1800" b="0" i="0" u="none" strike="noStrike" baseline="0" dirty="0" err="1">
                <a:latin typeface="Courier"/>
              </a:rPr>
              <a:t>SamePackage</a:t>
            </a:r>
            <a:r>
              <a:rPr lang="en-IN" sz="1800" b="0" i="0" u="none" strike="noStrike" baseline="0" dirty="0">
                <a:latin typeface="Courier"/>
              </a:rPr>
              <a:t> ob3 = new </a:t>
            </a:r>
            <a:r>
              <a:rPr lang="en-IN" sz="1800" b="0" i="0" u="none" strike="noStrike" baseline="0" dirty="0" err="1">
                <a:latin typeface="Courier"/>
              </a:rPr>
              <a:t>SamePackage</a:t>
            </a:r>
            <a:r>
              <a:rPr lang="en-IN" sz="1800" b="0" i="0" u="none" strike="noStrike" baseline="0" dirty="0">
                <a:latin typeface="Courier"/>
              </a:rPr>
              <a:t>();</a:t>
            </a:r>
          </a:p>
          <a:p>
            <a:pPr marL="0" indent="0" algn="l">
              <a:buNone/>
            </a:pPr>
            <a:r>
              <a:rPr lang="en-IN" sz="1800" b="0" i="0" u="none" strike="noStrike" baseline="0" dirty="0">
                <a:latin typeface="Courier"/>
              </a:rPr>
              <a:t>}</a:t>
            </a:r>
          </a:p>
          <a:p>
            <a:pPr marL="0" indent="0" algn="l">
              <a:buNone/>
            </a:pPr>
            <a:r>
              <a:rPr lang="en-IN" sz="1800" b="0" i="0" u="none" strike="noStrike" baseline="0" dirty="0">
                <a:latin typeface="Courier"/>
              </a:rPr>
              <a:t>}</a:t>
            </a:r>
            <a:endParaRPr lang="en-IN"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9BAF3F3-3473-4779-A180-83F47866EEAA}"/>
                  </a:ext>
                </a:extLst>
              </p14:cNvPr>
              <p14:cNvContentPartPr/>
              <p14:nvPr/>
            </p14:nvContentPartPr>
            <p14:xfrm>
              <a:off x="3473280" y="3586320"/>
              <a:ext cx="1515600" cy="1357560"/>
            </p14:xfrm>
          </p:contentPart>
        </mc:Choice>
        <mc:Fallback xmlns="">
          <p:pic>
            <p:nvPicPr>
              <p:cNvPr id="2" name="Ink 1">
                <a:extLst>
                  <a:ext uri="{FF2B5EF4-FFF2-40B4-BE49-F238E27FC236}">
                    <a16:creationId xmlns:a16="http://schemas.microsoft.com/office/drawing/2014/main" id="{29BAF3F3-3473-4779-A180-83F47866EEAA}"/>
                  </a:ext>
                </a:extLst>
              </p:cNvPr>
              <p:cNvPicPr/>
              <p:nvPr/>
            </p:nvPicPr>
            <p:blipFill>
              <a:blip r:embed="rId3"/>
              <a:stretch>
                <a:fillRect/>
              </a:stretch>
            </p:blipFill>
            <p:spPr>
              <a:xfrm>
                <a:off x="3463920" y="3576960"/>
                <a:ext cx="1534320" cy="1376280"/>
              </a:xfrm>
              <a:prstGeom prst="rect">
                <a:avLst/>
              </a:prstGeom>
            </p:spPr>
          </p:pic>
        </mc:Fallback>
      </mc:AlternateContent>
    </p:spTree>
    <p:extLst>
      <p:ext uri="{BB962C8B-B14F-4D97-AF65-F5344CB8AC3E}">
        <p14:creationId xmlns:p14="http://schemas.microsoft.com/office/powerpoint/2010/main" val="3587273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BC5D1C3-57E9-430A-BCAE-875EB6E24222}"/>
              </a:ext>
            </a:extLst>
          </p:cNvPr>
          <p:cNvSpPr>
            <a:spLocks noGrp="1"/>
          </p:cNvSpPr>
          <p:nvPr>
            <p:ph sz="half" idx="1"/>
          </p:nvPr>
        </p:nvSpPr>
        <p:spPr>
          <a:xfrm>
            <a:off x="371061" y="397565"/>
            <a:ext cx="5648739" cy="5779398"/>
          </a:xfrm>
        </p:spPr>
        <p:txBody>
          <a:bodyPr>
            <a:normAutofit/>
          </a:bodyPr>
          <a:lstStyle/>
          <a:p>
            <a:pPr marL="0" indent="0" algn="l">
              <a:buNone/>
            </a:pPr>
            <a:r>
              <a:rPr lang="en-IN" sz="1800" b="0" i="0" u="none" strike="noStrike" baseline="0" dirty="0">
                <a:latin typeface="Courier"/>
              </a:rPr>
              <a:t>// Demo package p2.</a:t>
            </a:r>
          </a:p>
          <a:p>
            <a:pPr marL="0" indent="0" algn="l">
              <a:buNone/>
            </a:pPr>
            <a:r>
              <a:rPr lang="en-IN" sz="1800" b="0" i="0" u="none" strike="noStrike" baseline="0" dirty="0">
                <a:latin typeface="Courier"/>
              </a:rPr>
              <a:t>package p2;</a:t>
            </a:r>
          </a:p>
          <a:p>
            <a:pPr marL="0" indent="0" algn="l">
              <a:buNone/>
            </a:pPr>
            <a:r>
              <a:rPr lang="en-US" sz="1800" b="0" i="0" u="none" strike="noStrike" baseline="0" dirty="0">
                <a:latin typeface="Courier"/>
              </a:rPr>
              <a:t>// Instantiate the various classes in p2.</a:t>
            </a:r>
          </a:p>
          <a:p>
            <a:pPr marL="0" indent="0" algn="l">
              <a:buNone/>
            </a:pPr>
            <a:r>
              <a:rPr lang="en-IN" sz="1800" b="0" i="0" u="none" strike="noStrike" baseline="0" dirty="0">
                <a:latin typeface="Courier"/>
              </a:rPr>
              <a:t>public class Demo {</a:t>
            </a:r>
          </a:p>
          <a:p>
            <a:pPr marL="0" indent="0" algn="l">
              <a:buNone/>
            </a:pPr>
            <a:r>
              <a:rPr lang="en-US" sz="1800" b="0" i="0" u="none" strike="noStrike" baseline="0" dirty="0">
                <a:latin typeface="Courier"/>
              </a:rPr>
              <a:t>public static void main(String </a:t>
            </a:r>
            <a:r>
              <a:rPr lang="en-US" sz="1800" b="0" i="0" u="none" strike="noStrike" baseline="0" dirty="0" err="1">
                <a:latin typeface="Courier"/>
              </a:rPr>
              <a:t>args</a:t>
            </a:r>
            <a:r>
              <a:rPr lang="en-US" sz="1800" b="0" i="0" u="none" strike="noStrike" baseline="0" dirty="0">
                <a:latin typeface="Courier"/>
              </a:rPr>
              <a:t>[]) {</a:t>
            </a:r>
          </a:p>
          <a:p>
            <a:pPr marL="0" indent="0" algn="l">
              <a:buNone/>
            </a:pPr>
            <a:r>
              <a:rPr lang="en-IN" sz="1800" b="0" i="0" u="none" strike="noStrike" baseline="0" dirty="0">
                <a:latin typeface="Courier"/>
              </a:rPr>
              <a:t>Protection2 ob1 = new Protection2();</a:t>
            </a:r>
          </a:p>
          <a:p>
            <a:pPr marL="0" indent="0" algn="l">
              <a:buNone/>
            </a:pPr>
            <a:r>
              <a:rPr lang="en-IN" sz="1800" b="0" i="0" u="none" strike="noStrike" baseline="0" dirty="0" err="1">
                <a:latin typeface="Courier"/>
              </a:rPr>
              <a:t>OtherPackage</a:t>
            </a:r>
            <a:r>
              <a:rPr lang="en-IN" sz="1800" b="0" i="0" u="none" strike="noStrike" baseline="0" dirty="0">
                <a:latin typeface="Courier"/>
              </a:rPr>
              <a:t> ob2 = new </a:t>
            </a:r>
            <a:r>
              <a:rPr lang="en-IN" sz="1800" b="0" i="0" u="none" strike="noStrike" baseline="0" dirty="0" err="1">
                <a:latin typeface="Courier"/>
              </a:rPr>
              <a:t>OtherPackage</a:t>
            </a:r>
            <a:r>
              <a:rPr lang="en-IN" sz="1800" b="0" i="0" u="none" strike="noStrike" baseline="0" dirty="0">
                <a:latin typeface="Courier"/>
              </a:rPr>
              <a:t>();</a:t>
            </a:r>
          </a:p>
          <a:p>
            <a:pPr marL="0" indent="0" algn="l">
              <a:buNone/>
            </a:pPr>
            <a:r>
              <a:rPr lang="en-IN" sz="1800" b="0" i="0" u="none" strike="noStrike" baseline="0" dirty="0">
                <a:latin typeface="Courier"/>
              </a:rPr>
              <a:t>}</a:t>
            </a:r>
          </a:p>
          <a:p>
            <a:pPr marL="0" indent="0" algn="l">
              <a:buNone/>
            </a:pPr>
            <a:r>
              <a:rPr lang="en-IN" sz="1800" b="0" i="0" u="none" strike="noStrike" baseline="0" dirty="0">
                <a:latin typeface="Courier"/>
              </a:rPr>
              <a:t>}</a:t>
            </a:r>
            <a:endParaRPr lang="en-IN" dirty="0"/>
          </a:p>
        </p:txBody>
      </p:sp>
      <p:sp>
        <p:nvSpPr>
          <p:cNvPr id="6" name="Content Placeholder 5">
            <a:extLst>
              <a:ext uri="{FF2B5EF4-FFF2-40B4-BE49-F238E27FC236}">
                <a16:creationId xmlns:a16="http://schemas.microsoft.com/office/drawing/2014/main" id="{4CF3D0D8-A0C2-4752-8CA7-C01D318E6E0C}"/>
              </a:ext>
            </a:extLst>
          </p:cNvPr>
          <p:cNvSpPr>
            <a:spLocks noGrp="1"/>
          </p:cNvSpPr>
          <p:nvPr>
            <p:ph sz="half" idx="2"/>
          </p:nvPr>
        </p:nvSpPr>
        <p:spPr>
          <a:xfrm>
            <a:off x="6172199" y="397564"/>
            <a:ext cx="5648739" cy="6135757"/>
          </a:xfrm>
        </p:spPr>
        <p:txBody>
          <a:bodyPr>
            <a:normAutofit/>
          </a:bodyPr>
          <a:lstStyle/>
          <a:p>
            <a:pPr marL="0" indent="0" algn="l">
              <a:buNone/>
            </a:pPr>
            <a:r>
              <a:rPr lang="en-US" sz="1800" b="0" i="0" u="none" strike="noStrike" baseline="0" dirty="0">
                <a:solidFill>
                  <a:srgbClr val="000000"/>
                </a:solidFill>
                <a:latin typeface="Palatino-Roman"/>
              </a:rPr>
              <a:t>when a package is imported, only those items within the package </a:t>
            </a:r>
            <a:r>
              <a:rPr lang="en-US" sz="1800" b="0" i="0" u="none" strike="noStrike" baseline="0" dirty="0">
                <a:solidFill>
                  <a:srgbClr val="231F20"/>
                </a:solidFill>
                <a:latin typeface="Palatino-Roman"/>
              </a:rPr>
              <a:t>declared as </a:t>
            </a:r>
            <a:r>
              <a:rPr lang="en-US" sz="1800" b="1" i="0" u="none" strike="noStrike" baseline="0" dirty="0">
                <a:solidFill>
                  <a:srgbClr val="000000"/>
                </a:solidFill>
                <a:latin typeface="Palatino-Bold"/>
              </a:rPr>
              <a:t>public </a:t>
            </a:r>
            <a:r>
              <a:rPr lang="en-US" sz="1800" b="0" i="0" u="none" strike="noStrike" baseline="0" dirty="0">
                <a:solidFill>
                  <a:srgbClr val="000000"/>
                </a:solidFill>
                <a:latin typeface="Palatino-Roman"/>
              </a:rPr>
              <a:t>will be available to non-subclasses in the importing code. </a:t>
            </a:r>
          </a:p>
          <a:p>
            <a:pPr marL="0" indent="0" algn="l">
              <a:buNone/>
            </a:pPr>
            <a:r>
              <a:rPr lang="en-US" sz="1800" b="0" i="0" u="none" strike="noStrike" baseline="0" dirty="0">
                <a:solidFill>
                  <a:srgbClr val="000000"/>
                </a:solidFill>
                <a:latin typeface="Palatino-Roman"/>
              </a:rPr>
              <a:t>For example, if you want the </a:t>
            </a:r>
            <a:r>
              <a:rPr lang="en-US" sz="1800" b="1" i="0" u="none" strike="noStrike" baseline="0" dirty="0">
                <a:solidFill>
                  <a:srgbClr val="000000"/>
                </a:solidFill>
                <a:latin typeface="Palatino-Bold"/>
              </a:rPr>
              <a:t>Balance </a:t>
            </a:r>
            <a:r>
              <a:rPr lang="en-US" sz="1800" b="0" i="0" u="none" strike="noStrike" baseline="0" dirty="0">
                <a:solidFill>
                  <a:srgbClr val="000000"/>
                </a:solidFill>
                <a:latin typeface="Palatino-Roman"/>
              </a:rPr>
              <a:t>class of the package </a:t>
            </a:r>
            <a:r>
              <a:rPr lang="en-US" sz="1800" b="1" i="0" u="none" strike="noStrike" baseline="0" dirty="0" err="1">
                <a:solidFill>
                  <a:srgbClr val="000000"/>
                </a:solidFill>
                <a:latin typeface="Palatino-Bold"/>
              </a:rPr>
              <a:t>MyPack</a:t>
            </a:r>
            <a:r>
              <a:rPr lang="en-US" sz="1800" b="1" i="0" u="none" strike="noStrike" baseline="0" dirty="0">
                <a:solidFill>
                  <a:srgbClr val="000000"/>
                </a:solidFill>
                <a:latin typeface="Palatino-Bold"/>
              </a:rPr>
              <a:t> </a:t>
            </a:r>
            <a:r>
              <a:rPr lang="en-US" sz="1800" b="0" i="0" u="none" strike="noStrike" baseline="0" dirty="0">
                <a:solidFill>
                  <a:srgbClr val="000000"/>
                </a:solidFill>
                <a:latin typeface="Palatino-Roman"/>
              </a:rPr>
              <a:t>shown earlier to be available as a stand-alone class for general use outside of </a:t>
            </a:r>
            <a:r>
              <a:rPr lang="en-US" sz="1800" b="1" i="0" u="none" strike="noStrike" baseline="0" dirty="0" err="1">
                <a:solidFill>
                  <a:srgbClr val="000000"/>
                </a:solidFill>
                <a:latin typeface="Palatino-Bold"/>
              </a:rPr>
              <a:t>MyPack</a:t>
            </a:r>
            <a:r>
              <a:rPr lang="en-US" sz="1800" b="0" i="0" u="none" strike="noStrike" baseline="0" dirty="0">
                <a:solidFill>
                  <a:srgbClr val="000000"/>
                </a:solidFill>
                <a:latin typeface="Palatino-Roman"/>
              </a:rPr>
              <a:t>, then you will need to declare it as </a:t>
            </a:r>
            <a:r>
              <a:rPr lang="en-US" sz="1800" b="1" i="0" u="none" strike="noStrike" baseline="0" dirty="0">
                <a:solidFill>
                  <a:srgbClr val="000000"/>
                </a:solidFill>
                <a:latin typeface="Palatino-Bold"/>
              </a:rPr>
              <a:t>public </a:t>
            </a:r>
            <a:r>
              <a:rPr lang="en-US" sz="1800" b="0" i="0" u="none" strike="noStrike" baseline="0" dirty="0">
                <a:solidFill>
                  <a:srgbClr val="000000"/>
                </a:solidFill>
                <a:latin typeface="Palatino-Roman"/>
              </a:rPr>
              <a:t>and put it into its own file,</a:t>
            </a:r>
            <a:endParaRPr lang="en-IN" dirty="0"/>
          </a:p>
        </p:txBody>
      </p:sp>
    </p:spTree>
    <p:extLst>
      <p:ext uri="{BB962C8B-B14F-4D97-AF65-F5344CB8AC3E}">
        <p14:creationId xmlns:p14="http://schemas.microsoft.com/office/powerpoint/2010/main" val="3745750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4092E82-6972-4174-942C-9C0DE24F6C1B}"/>
              </a:ext>
            </a:extLst>
          </p:cNvPr>
          <p:cNvSpPr>
            <a:spLocks noGrp="1"/>
          </p:cNvSpPr>
          <p:nvPr>
            <p:ph type="title"/>
          </p:nvPr>
        </p:nvSpPr>
        <p:spPr>
          <a:xfrm>
            <a:off x="238539" y="258417"/>
            <a:ext cx="10515600" cy="315912"/>
          </a:xfrm>
        </p:spPr>
        <p:txBody>
          <a:bodyPr>
            <a:normAutofit fontScale="90000"/>
          </a:bodyPr>
          <a:lstStyle/>
          <a:p>
            <a:r>
              <a:rPr lang="en-IN" sz="1800" b="1" i="0" u="none" strike="noStrike" baseline="0" dirty="0">
                <a:latin typeface="FranklinGothic-DemiCnd"/>
              </a:rPr>
              <a:t>Importing Packages</a:t>
            </a:r>
            <a:endParaRPr lang="en-IN" dirty="0"/>
          </a:p>
        </p:txBody>
      </p:sp>
      <p:sp>
        <p:nvSpPr>
          <p:cNvPr id="8" name="Content Placeholder 7">
            <a:extLst>
              <a:ext uri="{FF2B5EF4-FFF2-40B4-BE49-F238E27FC236}">
                <a16:creationId xmlns:a16="http://schemas.microsoft.com/office/drawing/2014/main" id="{76161734-954C-47A0-AC4C-AC6BF1CCCAF3}"/>
              </a:ext>
            </a:extLst>
          </p:cNvPr>
          <p:cNvSpPr>
            <a:spLocks noGrp="1"/>
          </p:cNvSpPr>
          <p:nvPr>
            <p:ph sz="half" idx="1"/>
          </p:nvPr>
        </p:nvSpPr>
        <p:spPr>
          <a:xfrm>
            <a:off x="238539" y="689114"/>
            <a:ext cx="5857461" cy="5910470"/>
          </a:xfrm>
        </p:spPr>
        <p:txBody>
          <a:bodyPr>
            <a:normAutofit fontScale="85000" lnSpcReduction="20000"/>
          </a:bodyPr>
          <a:lstStyle/>
          <a:p>
            <a:r>
              <a:rPr lang="en-US" dirty="0"/>
              <a:t>There are no core Java classes in the unnamed default package; all of the standard classes are stored in some named package. </a:t>
            </a:r>
          </a:p>
          <a:p>
            <a:r>
              <a:rPr lang="en-US" dirty="0"/>
              <a:t>Since classes within packages must be fully qualified with their package name or names, it could become tedious to type in the long dot-separated  package path name for every class you want to use. </a:t>
            </a:r>
          </a:p>
          <a:p>
            <a:r>
              <a:rPr lang="en-US" dirty="0"/>
              <a:t>For this reason, Java includes the import  statement to bring certain classes, or entire packages, into visibility. </a:t>
            </a:r>
          </a:p>
          <a:p>
            <a:r>
              <a:rPr lang="en-US" dirty="0"/>
              <a:t>Once imported, a class  can be referred to directly, using only its name. import statements occur immediately following the package statement (if it exists) and before any class definitions. </a:t>
            </a:r>
          </a:p>
          <a:p>
            <a:r>
              <a:rPr lang="en-US" dirty="0"/>
              <a:t>This is the general form of the import statement:</a:t>
            </a:r>
          </a:p>
          <a:p>
            <a:pPr marL="0" indent="0">
              <a:buNone/>
            </a:pPr>
            <a:r>
              <a:rPr lang="en-IN" dirty="0"/>
              <a:t>import pkg1[.pkg2].(</a:t>
            </a:r>
            <a:r>
              <a:rPr lang="en-IN" dirty="0" err="1"/>
              <a:t>classname</a:t>
            </a:r>
            <a:r>
              <a:rPr lang="en-IN" dirty="0"/>
              <a:t>|*);</a:t>
            </a:r>
          </a:p>
        </p:txBody>
      </p:sp>
      <p:sp>
        <p:nvSpPr>
          <p:cNvPr id="9" name="Content Placeholder 8">
            <a:extLst>
              <a:ext uri="{FF2B5EF4-FFF2-40B4-BE49-F238E27FC236}">
                <a16:creationId xmlns:a16="http://schemas.microsoft.com/office/drawing/2014/main" id="{14B4E2D1-3EC4-43DA-BB61-3802AD8AB852}"/>
              </a:ext>
            </a:extLst>
          </p:cNvPr>
          <p:cNvSpPr>
            <a:spLocks noGrp="1"/>
          </p:cNvSpPr>
          <p:nvPr>
            <p:ph sz="half" idx="2"/>
          </p:nvPr>
        </p:nvSpPr>
        <p:spPr>
          <a:xfrm>
            <a:off x="6172200" y="574329"/>
            <a:ext cx="5688496" cy="6025254"/>
          </a:xfrm>
        </p:spPr>
        <p:txBody>
          <a:bodyPr>
            <a:normAutofit fontScale="85000" lnSpcReduction="20000"/>
          </a:bodyPr>
          <a:lstStyle/>
          <a:p>
            <a:r>
              <a:rPr lang="en-US" dirty="0"/>
              <a:t>pkg1 is the name of a top-level package, and pkg2 is the name of a subordinate package inside the outer package separated by a dot (.). </a:t>
            </a:r>
          </a:p>
          <a:p>
            <a:r>
              <a:rPr lang="en-US" dirty="0"/>
              <a:t>There is no practical limit on the depth of a package hierarchy, except that imposed by the file system. </a:t>
            </a:r>
          </a:p>
          <a:p>
            <a:r>
              <a:rPr lang="en-US" dirty="0"/>
              <a:t>Either an explicit </a:t>
            </a:r>
            <a:r>
              <a:rPr lang="en-US" dirty="0" err="1"/>
              <a:t>classname</a:t>
            </a:r>
            <a:r>
              <a:rPr lang="en-US" dirty="0"/>
              <a:t> or a star (*), which indicates that the Java compiler should import the entire package. This code fragment shows both forms in use:</a:t>
            </a:r>
          </a:p>
          <a:p>
            <a:pPr marL="0" indent="0">
              <a:buNone/>
            </a:pPr>
            <a:r>
              <a:rPr lang="en-US" dirty="0"/>
              <a:t>import </a:t>
            </a:r>
            <a:r>
              <a:rPr lang="en-US" dirty="0" err="1"/>
              <a:t>java.util.Date</a:t>
            </a:r>
            <a:r>
              <a:rPr lang="en-US" dirty="0"/>
              <a:t>;</a:t>
            </a:r>
          </a:p>
          <a:p>
            <a:pPr marL="0" indent="0">
              <a:buNone/>
            </a:pPr>
            <a:r>
              <a:rPr lang="en-US" dirty="0"/>
              <a:t>import java.io.*;</a:t>
            </a:r>
            <a:endParaRPr lang="en-IN" dirty="0"/>
          </a:p>
        </p:txBody>
      </p:sp>
    </p:spTree>
    <p:extLst>
      <p:ext uri="{BB962C8B-B14F-4D97-AF65-F5344CB8AC3E}">
        <p14:creationId xmlns:p14="http://schemas.microsoft.com/office/powerpoint/2010/main" val="3126889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D481-9110-4EFF-88A5-A4AD237C8842}"/>
              </a:ext>
            </a:extLst>
          </p:cNvPr>
          <p:cNvSpPr>
            <a:spLocks noGrp="1"/>
          </p:cNvSpPr>
          <p:nvPr>
            <p:ph type="title"/>
          </p:nvPr>
        </p:nvSpPr>
        <p:spPr/>
        <p:txBody>
          <a:bodyPr/>
          <a:lstStyle/>
          <a:p>
            <a:r>
              <a:rPr lang="en-IN" dirty="0"/>
              <a:t>Packages</a:t>
            </a:r>
          </a:p>
        </p:txBody>
      </p:sp>
      <p:sp>
        <p:nvSpPr>
          <p:cNvPr id="3" name="Content Placeholder 2">
            <a:extLst>
              <a:ext uri="{FF2B5EF4-FFF2-40B4-BE49-F238E27FC236}">
                <a16:creationId xmlns:a16="http://schemas.microsoft.com/office/drawing/2014/main" id="{E7A45FB1-3C7A-406C-AC3C-9C0B96702531}"/>
              </a:ext>
            </a:extLst>
          </p:cNvPr>
          <p:cNvSpPr>
            <a:spLocks noGrp="1"/>
          </p:cNvSpPr>
          <p:nvPr>
            <p:ph idx="1"/>
          </p:nvPr>
        </p:nvSpPr>
        <p:spPr/>
        <p:txBody>
          <a:bodyPr/>
          <a:lstStyle/>
          <a:p>
            <a:pPr algn="l"/>
            <a:r>
              <a:rPr lang="en-US" sz="1800" b="0" i="1" u="none" strike="noStrike" baseline="0" dirty="0">
                <a:latin typeface="Palatino-Italic"/>
              </a:rPr>
              <a:t>Packages </a:t>
            </a:r>
            <a:r>
              <a:rPr lang="en-US" sz="1800" b="0" i="0" u="none" strike="noStrike" baseline="0" dirty="0">
                <a:latin typeface="Palatino-Roman"/>
              </a:rPr>
              <a:t>are containers for classes that are used to keep the class name space compartmentalized.</a:t>
            </a:r>
          </a:p>
          <a:p>
            <a:pPr algn="l"/>
            <a:r>
              <a:rPr lang="en-US" sz="1800" b="0" i="0" u="none" strike="noStrike" baseline="0" dirty="0">
                <a:latin typeface="Palatino-Roman"/>
              </a:rPr>
              <a:t>For example, a package allows you to create a class named </a:t>
            </a:r>
            <a:r>
              <a:rPr lang="en-US" sz="1800" b="1" i="0" u="none" strike="noStrike" baseline="0" dirty="0">
                <a:latin typeface="Palatino-Bold"/>
              </a:rPr>
              <a:t>List</a:t>
            </a:r>
            <a:r>
              <a:rPr lang="en-US" sz="1800" b="0" i="0" u="none" strike="noStrike" baseline="0" dirty="0">
                <a:latin typeface="Palatino-Roman"/>
              </a:rPr>
              <a:t>, which you can store in your own package without concern that it will collide with some other class named </a:t>
            </a:r>
            <a:r>
              <a:rPr lang="en-US" sz="1800" b="1" i="0" u="none" strike="noStrike" baseline="0" dirty="0">
                <a:latin typeface="Palatino-Bold"/>
              </a:rPr>
              <a:t>List </a:t>
            </a:r>
            <a:r>
              <a:rPr lang="en-US" sz="1800" b="0" i="0" u="none" strike="noStrike" baseline="0" dirty="0">
                <a:latin typeface="Palatino-Roman"/>
              </a:rPr>
              <a:t>stored elsewhere.</a:t>
            </a:r>
          </a:p>
          <a:p>
            <a:pPr algn="l"/>
            <a:r>
              <a:rPr lang="en-US" sz="1800" b="0" i="0" u="none" strike="noStrike" baseline="0" dirty="0">
                <a:latin typeface="Palatino-Roman"/>
              </a:rPr>
              <a:t>Packages are stored in a hierarchical manner and are explicitly imported into new class definitions.</a:t>
            </a:r>
            <a:endParaRPr lang="en-IN" dirty="0"/>
          </a:p>
        </p:txBody>
      </p:sp>
    </p:spTree>
    <p:extLst>
      <p:ext uri="{BB962C8B-B14F-4D97-AF65-F5344CB8AC3E}">
        <p14:creationId xmlns:p14="http://schemas.microsoft.com/office/powerpoint/2010/main" val="1594789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17A6CC-C13B-47BB-B117-B2E2A6D829E7}"/>
              </a:ext>
            </a:extLst>
          </p:cNvPr>
          <p:cNvSpPr>
            <a:spLocks noGrp="1"/>
          </p:cNvSpPr>
          <p:nvPr>
            <p:ph sz="half" idx="1"/>
          </p:nvPr>
        </p:nvSpPr>
        <p:spPr>
          <a:xfrm>
            <a:off x="424070" y="437322"/>
            <a:ext cx="5595730" cy="5739641"/>
          </a:xfrm>
        </p:spPr>
        <p:txBody>
          <a:bodyPr>
            <a:normAutofit fontScale="70000" lnSpcReduction="20000"/>
          </a:bodyPr>
          <a:lstStyle/>
          <a:p>
            <a:r>
              <a:rPr lang="en-US" dirty="0"/>
              <a:t>All of the standard Java classes included with Java are stored in a package called java. </a:t>
            </a:r>
          </a:p>
          <a:p>
            <a:r>
              <a:rPr lang="en-US" dirty="0"/>
              <a:t>The basic language functions are stored in a package inside of the java package called </a:t>
            </a:r>
            <a:r>
              <a:rPr lang="en-US" dirty="0" err="1"/>
              <a:t>java.lang</a:t>
            </a:r>
            <a:r>
              <a:rPr lang="en-US" dirty="0"/>
              <a:t>. </a:t>
            </a:r>
          </a:p>
          <a:p>
            <a:r>
              <a:rPr lang="en-US" dirty="0"/>
              <a:t>Normally, you have to import every package or class that you want to use, but since Java is useless without much of the functionality in </a:t>
            </a:r>
            <a:r>
              <a:rPr lang="en-US" dirty="0" err="1"/>
              <a:t>java.lang</a:t>
            </a:r>
            <a:r>
              <a:rPr lang="en-US" dirty="0"/>
              <a:t>, it is implicitly imported  by the compiler for all programs. </a:t>
            </a:r>
          </a:p>
          <a:p>
            <a:r>
              <a:rPr lang="en-US" dirty="0"/>
              <a:t>This is equivalent to the following line being at the top of all of your programs:</a:t>
            </a:r>
          </a:p>
          <a:p>
            <a:pPr marL="0" indent="0">
              <a:buNone/>
            </a:pPr>
            <a:r>
              <a:rPr lang="en-US" dirty="0"/>
              <a:t>import </a:t>
            </a:r>
            <a:r>
              <a:rPr lang="en-US" dirty="0" err="1"/>
              <a:t>java.lang</a:t>
            </a:r>
            <a:r>
              <a:rPr lang="en-US" dirty="0"/>
              <a:t>.*;</a:t>
            </a:r>
            <a:endParaRPr lang="en-IN" dirty="0"/>
          </a:p>
        </p:txBody>
      </p:sp>
      <p:sp>
        <p:nvSpPr>
          <p:cNvPr id="4" name="Content Placeholder 3">
            <a:extLst>
              <a:ext uri="{FF2B5EF4-FFF2-40B4-BE49-F238E27FC236}">
                <a16:creationId xmlns:a16="http://schemas.microsoft.com/office/drawing/2014/main" id="{3E1AF01B-DC7F-4F1E-A645-F6D95EA4483B}"/>
              </a:ext>
            </a:extLst>
          </p:cNvPr>
          <p:cNvSpPr>
            <a:spLocks noGrp="1"/>
          </p:cNvSpPr>
          <p:nvPr>
            <p:ph sz="half" idx="2"/>
          </p:nvPr>
        </p:nvSpPr>
        <p:spPr>
          <a:xfrm>
            <a:off x="6185451" y="437322"/>
            <a:ext cx="5330687" cy="5739641"/>
          </a:xfrm>
        </p:spPr>
        <p:txBody>
          <a:bodyPr>
            <a:normAutofit fontScale="70000" lnSpcReduction="20000"/>
          </a:bodyPr>
          <a:lstStyle/>
          <a:p>
            <a:pPr marL="0" indent="0">
              <a:buNone/>
            </a:pPr>
            <a:r>
              <a:rPr lang="en-US" dirty="0"/>
              <a:t>If a class with the same name exists in two different packages that you import using the star form, the compiler will remain silent, unless you try to use one of the classes. In that case, you will get a compile-time error and have to explicitly name the class specifying its package. </a:t>
            </a:r>
          </a:p>
          <a:p>
            <a:pPr marL="0" indent="0">
              <a:buNone/>
            </a:pPr>
            <a:r>
              <a:rPr lang="en-US" dirty="0"/>
              <a:t>It must be emphasized that the import statement is optional. Any place you use a class  name, you can use its fully qualified name, which includes its full package hierarchy. </a:t>
            </a:r>
          </a:p>
          <a:p>
            <a:pPr marL="0" indent="0">
              <a:buNone/>
            </a:pPr>
            <a:r>
              <a:rPr lang="en-US" dirty="0"/>
              <a:t>For example, this fragment uses an import statement:</a:t>
            </a:r>
          </a:p>
          <a:p>
            <a:pPr marL="0" indent="0">
              <a:buNone/>
            </a:pPr>
            <a:r>
              <a:rPr lang="en-US" dirty="0"/>
              <a:t>import </a:t>
            </a:r>
            <a:r>
              <a:rPr lang="en-US" dirty="0" err="1"/>
              <a:t>java.util</a:t>
            </a:r>
            <a:r>
              <a:rPr lang="en-US" dirty="0"/>
              <a:t>.*;</a:t>
            </a:r>
          </a:p>
          <a:p>
            <a:pPr marL="0" indent="0">
              <a:buNone/>
            </a:pPr>
            <a:r>
              <a:rPr lang="en-US" dirty="0"/>
              <a:t>class </a:t>
            </a:r>
            <a:r>
              <a:rPr lang="en-US" dirty="0" err="1"/>
              <a:t>MyDate</a:t>
            </a:r>
            <a:r>
              <a:rPr lang="en-US" dirty="0"/>
              <a:t> extends Date {</a:t>
            </a:r>
          </a:p>
          <a:p>
            <a:pPr marL="0" indent="0">
              <a:buNone/>
            </a:pPr>
            <a:r>
              <a:rPr lang="en-US" dirty="0"/>
              <a:t>}</a:t>
            </a:r>
          </a:p>
          <a:p>
            <a:pPr marL="0" indent="0">
              <a:buNone/>
            </a:pPr>
            <a:r>
              <a:rPr lang="en-US" dirty="0"/>
              <a:t>The same example without the import statement looks like this:</a:t>
            </a:r>
          </a:p>
          <a:p>
            <a:pPr marL="0" indent="0">
              <a:buNone/>
            </a:pPr>
            <a:r>
              <a:rPr lang="en-US" dirty="0"/>
              <a:t>class </a:t>
            </a:r>
            <a:r>
              <a:rPr lang="en-US" dirty="0" err="1"/>
              <a:t>MyDate</a:t>
            </a:r>
            <a:r>
              <a:rPr lang="en-US" dirty="0"/>
              <a:t> extends </a:t>
            </a:r>
            <a:r>
              <a:rPr lang="en-US" dirty="0" err="1"/>
              <a:t>java.util.Date</a:t>
            </a:r>
            <a:r>
              <a:rPr lang="en-US" dirty="0"/>
              <a:t> {</a:t>
            </a:r>
          </a:p>
          <a:p>
            <a:pPr marL="0" indent="0">
              <a:buNone/>
            </a:pPr>
            <a:r>
              <a:rPr lang="en-US" dirty="0"/>
              <a:t>}</a:t>
            </a:r>
            <a:endParaRPr lang="en-IN" dirty="0"/>
          </a:p>
        </p:txBody>
      </p:sp>
    </p:spTree>
    <p:extLst>
      <p:ext uri="{BB962C8B-B14F-4D97-AF65-F5344CB8AC3E}">
        <p14:creationId xmlns:p14="http://schemas.microsoft.com/office/powerpoint/2010/main" val="2825576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4FDCDB-849E-426F-BDAD-E43D05041841}"/>
              </a:ext>
            </a:extLst>
          </p:cNvPr>
          <p:cNvSpPr>
            <a:spLocks noGrp="1"/>
          </p:cNvSpPr>
          <p:nvPr>
            <p:ph sz="half" idx="1"/>
          </p:nvPr>
        </p:nvSpPr>
        <p:spPr>
          <a:xfrm>
            <a:off x="291548" y="371061"/>
            <a:ext cx="5728252" cy="5805902"/>
          </a:xfrm>
        </p:spPr>
        <p:txBody>
          <a:bodyPr>
            <a:normAutofit/>
          </a:bodyPr>
          <a:lstStyle/>
          <a:p>
            <a:pPr algn="l"/>
            <a:r>
              <a:rPr lang="en-US" sz="1800" b="0" i="0" u="none" strike="noStrike" baseline="0" dirty="0">
                <a:solidFill>
                  <a:srgbClr val="000000"/>
                </a:solidFill>
                <a:latin typeface="Palatino-Roman"/>
              </a:rPr>
              <a:t>when a package is imported, only those items within the package </a:t>
            </a:r>
            <a:r>
              <a:rPr lang="en-US" sz="1800" b="0" i="0" u="none" strike="noStrike" baseline="0" dirty="0">
                <a:solidFill>
                  <a:srgbClr val="231F20"/>
                </a:solidFill>
                <a:latin typeface="Palatino-Roman"/>
              </a:rPr>
              <a:t>declared as </a:t>
            </a:r>
            <a:r>
              <a:rPr lang="en-US" sz="1800" b="1" i="0" u="none" strike="noStrike" baseline="0" dirty="0">
                <a:solidFill>
                  <a:srgbClr val="000000"/>
                </a:solidFill>
                <a:latin typeface="Palatino-Bold"/>
              </a:rPr>
              <a:t>public </a:t>
            </a:r>
            <a:r>
              <a:rPr lang="en-US" sz="1800" b="0" i="0" u="none" strike="noStrike" baseline="0" dirty="0">
                <a:solidFill>
                  <a:srgbClr val="000000"/>
                </a:solidFill>
                <a:latin typeface="Palatino-Roman"/>
              </a:rPr>
              <a:t>will be available to non-subclasses in the importing code. For example, if you want the </a:t>
            </a:r>
            <a:r>
              <a:rPr lang="en-US" sz="1800" b="1" i="0" u="none" strike="noStrike" baseline="0" dirty="0">
                <a:solidFill>
                  <a:srgbClr val="000000"/>
                </a:solidFill>
                <a:latin typeface="Palatino-Bold"/>
              </a:rPr>
              <a:t>Balance </a:t>
            </a:r>
            <a:r>
              <a:rPr lang="en-US" sz="1800" b="0" i="0" u="none" strike="noStrike" baseline="0" dirty="0">
                <a:solidFill>
                  <a:srgbClr val="000000"/>
                </a:solidFill>
                <a:latin typeface="Palatino-Roman"/>
              </a:rPr>
              <a:t>class of the package </a:t>
            </a:r>
            <a:r>
              <a:rPr lang="en-US" sz="1800" b="1" i="0" u="none" strike="noStrike" baseline="0" dirty="0" err="1">
                <a:solidFill>
                  <a:srgbClr val="000000"/>
                </a:solidFill>
                <a:latin typeface="Palatino-Bold"/>
              </a:rPr>
              <a:t>MyPack</a:t>
            </a:r>
            <a:r>
              <a:rPr lang="en-US" sz="1800" b="1" i="0" u="none" strike="noStrike" baseline="0" dirty="0">
                <a:solidFill>
                  <a:srgbClr val="000000"/>
                </a:solidFill>
                <a:latin typeface="Palatino-Bold"/>
              </a:rPr>
              <a:t> </a:t>
            </a:r>
            <a:r>
              <a:rPr lang="en-US" sz="1800" b="0" i="0" u="none" strike="noStrike" baseline="0" dirty="0">
                <a:solidFill>
                  <a:srgbClr val="000000"/>
                </a:solidFill>
                <a:latin typeface="Palatino-Roman"/>
              </a:rPr>
              <a:t>shown earlier to be available as a stand-alone class for general use outside of </a:t>
            </a:r>
            <a:r>
              <a:rPr lang="en-US" sz="1800" b="1" i="0" u="none" strike="noStrike" baseline="0" dirty="0" err="1">
                <a:solidFill>
                  <a:srgbClr val="000000"/>
                </a:solidFill>
                <a:latin typeface="Palatino-Bold"/>
              </a:rPr>
              <a:t>MyPack</a:t>
            </a:r>
            <a:r>
              <a:rPr lang="en-US" sz="1800" b="0" i="0" u="none" strike="noStrike" baseline="0" dirty="0">
                <a:solidFill>
                  <a:srgbClr val="000000"/>
                </a:solidFill>
                <a:latin typeface="Palatino-Roman"/>
              </a:rPr>
              <a:t>, then you will need to declare it as </a:t>
            </a:r>
            <a:r>
              <a:rPr lang="en-US" sz="1800" b="1" i="0" u="none" strike="noStrike" baseline="0" dirty="0">
                <a:solidFill>
                  <a:srgbClr val="000000"/>
                </a:solidFill>
                <a:latin typeface="Palatino-Bold"/>
              </a:rPr>
              <a:t>public </a:t>
            </a:r>
            <a:r>
              <a:rPr lang="en-US" sz="1800" b="0" i="0" u="none" strike="noStrike" baseline="0" dirty="0">
                <a:solidFill>
                  <a:srgbClr val="000000"/>
                </a:solidFill>
                <a:latin typeface="Palatino-Roman"/>
              </a:rPr>
              <a:t>and put it into its own file,</a:t>
            </a:r>
          </a:p>
          <a:p>
            <a:pPr marL="0" indent="0" algn="l">
              <a:buNone/>
            </a:pPr>
            <a:r>
              <a:rPr lang="en-IN" sz="1800" b="0" i="0" u="none" strike="noStrike" baseline="0" dirty="0">
                <a:latin typeface="Courier"/>
              </a:rPr>
              <a:t>package </a:t>
            </a:r>
            <a:r>
              <a:rPr lang="en-IN" sz="1800" b="0" i="0" u="none" strike="noStrike" baseline="0" dirty="0" err="1">
                <a:latin typeface="Courier"/>
              </a:rPr>
              <a:t>MyPack</a:t>
            </a:r>
            <a:r>
              <a:rPr lang="en-IN" sz="1800" b="0" i="0" u="none" strike="noStrike" baseline="0" dirty="0">
                <a:latin typeface="Courier"/>
              </a:rPr>
              <a:t>;</a:t>
            </a:r>
          </a:p>
          <a:p>
            <a:pPr marL="0" indent="0" algn="l">
              <a:buNone/>
            </a:pPr>
            <a:r>
              <a:rPr lang="en-US" sz="1800" b="0" i="0" u="none" strike="noStrike" baseline="0" dirty="0">
                <a:latin typeface="Courier"/>
              </a:rPr>
              <a:t>/* Now, the Balance class, its constructor, and its</a:t>
            </a:r>
          </a:p>
          <a:p>
            <a:pPr marL="0" indent="0" algn="l">
              <a:buNone/>
            </a:pPr>
            <a:r>
              <a:rPr lang="en-US" sz="1800" b="0" i="0" u="none" strike="noStrike" baseline="0" dirty="0">
                <a:latin typeface="Courier"/>
              </a:rPr>
              <a:t>show() method are public. This means that they can</a:t>
            </a:r>
          </a:p>
          <a:p>
            <a:pPr marL="0" indent="0" algn="l">
              <a:buNone/>
            </a:pPr>
            <a:r>
              <a:rPr lang="en-US" sz="1800" b="0" i="0" u="none" strike="noStrike" baseline="0" dirty="0">
                <a:latin typeface="Courier"/>
              </a:rPr>
              <a:t>be used by non-subclass code outside their package.</a:t>
            </a:r>
          </a:p>
          <a:p>
            <a:pPr marL="0" indent="0" algn="l">
              <a:buNone/>
            </a:pPr>
            <a:r>
              <a:rPr lang="en-IN" sz="1800" b="0" i="0" u="none" strike="noStrike" baseline="0" dirty="0">
                <a:latin typeface="Courier"/>
              </a:rPr>
              <a:t>*/</a:t>
            </a:r>
          </a:p>
          <a:p>
            <a:pPr marL="0" indent="0" algn="l">
              <a:buNone/>
            </a:pPr>
            <a:r>
              <a:rPr lang="en-IN" sz="1800" b="0" i="0" u="none" strike="noStrike" baseline="0" dirty="0">
                <a:latin typeface="Courier"/>
              </a:rPr>
              <a:t>public class Balance {</a:t>
            </a:r>
            <a:endParaRPr lang="en-IN" dirty="0"/>
          </a:p>
        </p:txBody>
      </p:sp>
      <p:sp>
        <p:nvSpPr>
          <p:cNvPr id="4" name="Content Placeholder 3">
            <a:extLst>
              <a:ext uri="{FF2B5EF4-FFF2-40B4-BE49-F238E27FC236}">
                <a16:creationId xmlns:a16="http://schemas.microsoft.com/office/drawing/2014/main" id="{FF267CD6-7877-48BA-8745-6ED55B88B9A9}"/>
              </a:ext>
            </a:extLst>
          </p:cNvPr>
          <p:cNvSpPr>
            <a:spLocks noGrp="1"/>
          </p:cNvSpPr>
          <p:nvPr>
            <p:ph sz="half" idx="2"/>
          </p:nvPr>
        </p:nvSpPr>
        <p:spPr>
          <a:xfrm>
            <a:off x="6019801" y="371061"/>
            <a:ext cx="5973416" cy="6281530"/>
          </a:xfrm>
        </p:spPr>
        <p:txBody>
          <a:bodyPr>
            <a:normAutofit/>
          </a:bodyPr>
          <a:lstStyle/>
          <a:p>
            <a:pPr marL="0" indent="0" algn="l">
              <a:buNone/>
            </a:pPr>
            <a:r>
              <a:rPr lang="en-IN" sz="1800" b="0" i="0" u="none" strike="noStrike" baseline="0" dirty="0">
                <a:solidFill>
                  <a:srgbClr val="231F20"/>
                </a:solidFill>
                <a:latin typeface="Courier"/>
              </a:rPr>
              <a:t>String name;</a:t>
            </a:r>
          </a:p>
          <a:p>
            <a:pPr marL="0" indent="0" algn="l">
              <a:buNone/>
            </a:pPr>
            <a:r>
              <a:rPr lang="en-IN" sz="1800" b="0" i="0" u="none" strike="noStrike" baseline="0" dirty="0">
                <a:solidFill>
                  <a:srgbClr val="231F20"/>
                </a:solidFill>
                <a:latin typeface="Courier"/>
              </a:rPr>
              <a:t>double </a:t>
            </a:r>
            <a:r>
              <a:rPr lang="en-IN" sz="1800" b="0" i="0" u="none" strike="noStrike" baseline="0" dirty="0" err="1">
                <a:solidFill>
                  <a:srgbClr val="231F20"/>
                </a:solidFill>
                <a:latin typeface="Courier"/>
              </a:rPr>
              <a:t>bal</a:t>
            </a: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public Balance(String n, double b) {</a:t>
            </a:r>
          </a:p>
          <a:p>
            <a:pPr marL="0" indent="0" algn="l">
              <a:buNone/>
            </a:pPr>
            <a:r>
              <a:rPr lang="en-IN" sz="1800" b="0" i="0" u="none" strike="noStrike" baseline="0" dirty="0">
                <a:solidFill>
                  <a:srgbClr val="231F20"/>
                </a:solidFill>
                <a:latin typeface="Courier"/>
              </a:rPr>
              <a:t>name = n;</a:t>
            </a:r>
          </a:p>
          <a:p>
            <a:pPr marL="0" indent="0" algn="l">
              <a:buNone/>
            </a:pPr>
            <a:r>
              <a:rPr lang="en-IN" sz="1800" b="0" i="0" u="none" strike="noStrike" baseline="0" dirty="0" err="1">
                <a:solidFill>
                  <a:srgbClr val="231F20"/>
                </a:solidFill>
                <a:latin typeface="Courier"/>
              </a:rPr>
              <a:t>bal</a:t>
            </a:r>
            <a:r>
              <a:rPr lang="en-IN" sz="1800" b="0" i="0" u="none" strike="noStrike" baseline="0" dirty="0">
                <a:solidFill>
                  <a:srgbClr val="231F20"/>
                </a:solidFill>
                <a:latin typeface="Courier"/>
              </a:rPr>
              <a:t> = b;</a:t>
            </a:r>
          </a:p>
          <a:p>
            <a:pPr marL="0" indent="0" algn="l">
              <a:buNone/>
            </a:pP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public void show() {</a:t>
            </a:r>
          </a:p>
          <a:p>
            <a:pPr marL="0" indent="0" algn="l">
              <a:buNone/>
            </a:pPr>
            <a:r>
              <a:rPr lang="en-IN" sz="1800" b="0" i="0" u="none" strike="noStrike" baseline="0" dirty="0">
                <a:solidFill>
                  <a:srgbClr val="231F20"/>
                </a:solidFill>
                <a:latin typeface="Courier"/>
              </a:rPr>
              <a:t>if(</a:t>
            </a:r>
            <a:r>
              <a:rPr lang="en-IN" sz="1800" b="0" i="0" u="none" strike="noStrike" baseline="0" dirty="0" err="1">
                <a:solidFill>
                  <a:srgbClr val="231F20"/>
                </a:solidFill>
                <a:latin typeface="Courier"/>
              </a:rPr>
              <a:t>bal</a:t>
            </a:r>
            <a:r>
              <a:rPr lang="en-IN" sz="1800" b="0" i="0" u="none" strike="noStrike" baseline="0" dirty="0">
                <a:solidFill>
                  <a:srgbClr val="231F20"/>
                </a:solidFill>
                <a:latin typeface="Courier"/>
              </a:rPr>
              <a:t>&lt;0)</a:t>
            </a:r>
          </a:p>
          <a:p>
            <a:pPr marL="0" indent="0" algn="l">
              <a:buNone/>
            </a:pPr>
            <a:r>
              <a:rPr lang="en-IN" sz="1800" b="0" i="0" u="none" strike="noStrike" baseline="0" dirty="0" err="1">
                <a:solidFill>
                  <a:srgbClr val="231F20"/>
                </a:solidFill>
                <a:latin typeface="Courier"/>
              </a:rPr>
              <a:t>System.out.print</a:t>
            </a:r>
            <a:r>
              <a:rPr lang="en-IN" sz="1800" b="0" i="0" u="none" strike="noStrike" baseline="0" dirty="0">
                <a:solidFill>
                  <a:srgbClr val="231F20"/>
                </a:solidFill>
                <a:latin typeface="Courier"/>
              </a:rPr>
              <a:t>("--&gt; ");</a:t>
            </a:r>
          </a:p>
          <a:p>
            <a:pPr marL="0" indent="0" algn="l">
              <a:buNone/>
            </a:pPr>
            <a:r>
              <a:rPr lang="en-IN" sz="1800" b="0" i="0" u="none" strike="noStrike" baseline="0" dirty="0" err="1">
                <a:solidFill>
                  <a:srgbClr val="231F20"/>
                </a:solidFill>
                <a:latin typeface="Courier"/>
              </a:rPr>
              <a:t>System.out.println</a:t>
            </a:r>
            <a:r>
              <a:rPr lang="en-IN" sz="1800" b="0" i="0" u="none" strike="noStrike" baseline="0" dirty="0">
                <a:solidFill>
                  <a:srgbClr val="231F20"/>
                </a:solidFill>
                <a:latin typeface="Courier"/>
              </a:rPr>
              <a:t>(name + ": $" + </a:t>
            </a:r>
            <a:r>
              <a:rPr lang="en-IN" sz="1800" b="0" i="0" u="none" strike="noStrike" baseline="0" dirty="0" err="1">
                <a:solidFill>
                  <a:srgbClr val="231F20"/>
                </a:solidFill>
                <a:latin typeface="Courier"/>
              </a:rPr>
              <a:t>bal</a:t>
            </a: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a:t>
            </a:r>
            <a:endParaRPr lang="en-IN" dirty="0"/>
          </a:p>
        </p:txBody>
      </p:sp>
    </p:spTree>
    <p:extLst>
      <p:ext uri="{BB962C8B-B14F-4D97-AF65-F5344CB8AC3E}">
        <p14:creationId xmlns:p14="http://schemas.microsoft.com/office/powerpoint/2010/main" val="156477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FC3191-3BEB-4861-96DB-6CF28BFAB614}"/>
              </a:ext>
            </a:extLst>
          </p:cNvPr>
          <p:cNvSpPr>
            <a:spLocks noGrp="1"/>
          </p:cNvSpPr>
          <p:nvPr>
            <p:ph idx="1"/>
          </p:nvPr>
        </p:nvSpPr>
        <p:spPr/>
        <p:txBody>
          <a:bodyPr>
            <a:normAutofit fontScale="92500" lnSpcReduction="10000"/>
          </a:bodyPr>
          <a:lstStyle/>
          <a:p>
            <a:pPr marL="0" indent="0" algn="l">
              <a:buNone/>
            </a:pPr>
            <a:r>
              <a:rPr lang="en-US" sz="1800" b="0" i="0" u="none" strike="noStrike" baseline="0" dirty="0">
                <a:latin typeface="Palatino-Roman"/>
              </a:rPr>
              <a:t>As you can see, the </a:t>
            </a:r>
            <a:r>
              <a:rPr lang="en-US" sz="1800" b="1" i="0" u="none" strike="noStrike" baseline="0" dirty="0">
                <a:latin typeface="Palatino-Bold"/>
              </a:rPr>
              <a:t>Balance </a:t>
            </a:r>
            <a:r>
              <a:rPr lang="en-US" sz="1800" b="0" i="0" u="none" strike="noStrike" baseline="0" dirty="0">
                <a:latin typeface="Palatino-Roman"/>
              </a:rPr>
              <a:t>class is now </a:t>
            </a:r>
            <a:r>
              <a:rPr lang="en-US" sz="1800" b="1" i="0" u="none" strike="noStrike" baseline="0" dirty="0">
                <a:latin typeface="Palatino-Bold"/>
              </a:rPr>
              <a:t>public</a:t>
            </a:r>
            <a:r>
              <a:rPr lang="en-US" sz="1800" b="0" i="0" u="none" strike="noStrike" baseline="0" dirty="0">
                <a:latin typeface="Palatino-Roman"/>
              </a:rPr>
              <a:t>. Also, its constructor and its </a:t>
            </a:r>
            <a:r>
              <a:rPr lang="en-US" sz="1800" b="1" i="0" u="none" strike="noStrike" baseline="0" dirty="0">
                <a:latin typeface="Palatino-Bold"/>
              </a:rPr>
              <a:t>show( )</a:t>
            </a:r>
          </a:p>
          <a:p>
            <a:pPr marL="0" indent="0" algn="l">
              <a:buNone/>
            </a:pPr>
            <a:r>
              <a:rPr lang="en-US" sz="1800" b="0" i="0" u="none" strike="noStrike" baseline="0" dirty="0">
                <a:latin typeface="Palatino-Roman"/>
              </a:rPr>
              <a:t>method are </a:t>
            </a:r>
            <a:r>
              <a:rPr lang="en-US" sz="1800" b="1" i="0" u="none" strike="noStrike" baseline="0" dirty="0">
                <a:latin typeface="Palatino-Bold"/>
              </a:rPr>
              <a:t>public</a:t>
            </a:r>
            <a:r>
              <a:rPr lang="en-US" sz="1800" b="0" i="0" u="none" strike="noStrike" baseline="0" dirty="0">
                <a:latin typeface="Palatino-Roman"/>
              </a:rPr>
              <a:t>, too. This means that they can be accessed by any type of code outside</a:t>
            </a:r>
          </a:p>
          <a:p>
            <a:pPr marL="0" indent="0" algn="l">
              <a:buNone/>
            </a:pPr>
            <a:r>
              <a:rPr lang="en-US" sz="1800" b="0" i="0" u="none" strike="noStrike" baseline="0" dirty="0">
                <a:latin typeface="Palatino-Roman"/>
              </a:rPr>
              <a:t>the </a:t>
            </a:r>
            <a:r>
              <a:rPr lang="en-US" sz="1800" b="1" i="0" u="none" strike="noStrike" baseline="0" dirty="0" err="1">
                <a:latin typeface="Palatino-Bold"/>
              </a:rPr>
              <a:t>MyPack</a:t>
            </a:r>
            <a:r>
              <a:rPr lang="en-US" sz="1800" b="1" i="0" u="none" strike="noStrike" baseline="0" dirty="0">
                <a:latin typeface="Palatino-Bold"/>
              </a:rPr>
              <a:t> </a:t>
            </a:r>
            <a:r>
              <a:rPr lang="en-US" sz="1800" b="0" i="0" u="none" strike="noStrike" baseline="0" dirty="0">
                <a:latin typeface="Palatino-Roman"/>
              </a:rPr>
              <a:t>package. For example, here </a:t>
            </a:r>
            <a:r>
              <a:rPr lang="en-US" sz="1800" b="1" i="0" u="none" strike="noStrike" baseline="0" dirty="0" err="1">
                <a:latin typeface="Palatino-Bold"/>
              </a:rPr>
              <a:t>TestBalance</a:t>
            </a:r>
            <a:r>
              <a:rPr lang="en-US" sz="1800" b="1" i="0" u="none" strike="noStrike" baseline="0" dirty="0">
                <a:latin typeface="Palatino-Bold"/>
              </a:rPr>
              <a:t> </a:t>
            </a:r>
            <a:r>
              <a:rPr lang="en-US" sz="1800" b="0" i="0" u="none" strike="noStrike" baseline="0" dirty="0">
                <a:latin typeface="Palatino-Roman"/>
              </a:rPr>
              <a:t>imports </a:t>
            </a:r>
            <a:r>
              <a:rPr lang="en-US" sz="1800" b="1" i="0" u="none" strike="noStrike" baseline="0" dirty="0" err="1">
                <a:latin typeface="Palatino-Bold"/>
              </a:rPr>
              <a:t>MyPack</a:t>
            </a:r>
            <a:r>
              <a:rPr lang="en-US" sz="1800" b="1" i="0" u="none" strike="noStrike" baseline="0" dirty="0">
                <a:latin typeface="Palatino-Bold"/>
              </a:rPr>
              <a:t> </a:t>
            </a:r>
            <a:r>
              <a:rPr lang="en-US" sz="1800" b="0" i="0" u="none" strike="noStrike" baseline="0" dirty="0">
                <a:latin typeface="Palatino-Roman"/>
              </a:rPr>
              <a:t>and is then able to</a:t>
            </a:r>
          </a:p>
          <a:p>
            <a:pPr marL="0" indent="0" algn="l">
              <a:buNone/>
            </a:pPr>
            <a:r>
              <a:rPr lang="en-US" sz="1800" b="0" i="0" u="none" strike="noStrike" baseline="0" dirty="0">
                <a:latin typeface="Palatino-Roman"/>
              </a:rPr>
              <a:t>make use of the </a:t>
            </a:r>
            <a:r>
              <a:rPr lang="en-US" sz="1800" b="1" i="0" u="none" strike="noStrike" baseline="0" dirty="0">
                <a:latin typeface="Palatino-Bold"/>
              </a:rPr>
              <a:t>Balance </a:t>
            </a:r>
            <a:r>
              <a:rPr lang="en-US" sz="1800" b="0" i="0" u="none" strike="noStrike" baseline="0" dirty="0">
                <a:latin typeface="Palatino-Roman"/>
              </a:rPr>
              <a:t>class:</a:t>
            </a:r>
          </a:p>
          <a:p>
            <a:pPr marL="0" indent="0" algn="l">
              <a:buNone/>
            </a:pPr>
            <a:r>
              <a:rPr lang="en-IN" sz="1800" b="0" i="0" u="none" strike="noStrike" baseline="0" dirty="0">
                <a:latin typeface="Courier"/>
              </a:rPr>
              <a:t>import </a:t>
            </a:r>
            <a:r>
              <a:rPr lang="en-IN" sz="1800" b="0" i="0" u="none" strike="noStrike" baseline="0" dirty="0" err="1">
                <a:latin typeface="Courier"/>
              </a:rPr>
              <a:t>MyPack</a:t>
            </a:r>
            <a:r>
              <a:rPr lang="en-IN" sz="1800" b="0" i="0" u="none" strike="noStrike" baseline="0" dirty="0">
                <a:latin typeface="Courier"/>
              </a:rPr>
              <a:t>.*;</a:t>
            </a:r>
          </a:p>
          <a:p>
            <a:pPr marL="0" indent="0" algn="l">
              <a:buNone/>
            </a:pPr>
            <a:r>
              <a:rPr lang="en-IN" sz="1800" b="0" i="0" u="none" strike="noStrike" baseline="0" dirty="0">
                <a:latin typeface="Courier"/>
              </a:rPr>
              <a:t>class </a:t>
            </a:r>
            <a:r>
              <a:rPr lang="en-IN" sz="1800" b="0" i="0" u="none" strike="noStrike" baseline="0" dirty="0" err="1">
                <a:latin typeface="Courier"/>
              </a:rPr>
              <a:t>TestBalance</a:t>
            </a:r>
            <a:r>
              <a:rPr lang="en-IN" sz="1800" b="0" i="0" u="none" strike="noStrike" baseline="0" dirty="0">
                <a:latin typeface="Courier"/>
              </a:rPr>
              <a:t> {</a:t>
            </a:r>
          </a:p>
          <a:p>
            <a:pPr marL="0" indent="0" algn="l">
              <a:buNone/>
            </a:pPr>
            <a:r>
              <a:rPr lang="en-US" sz="1800" b="0" i="0" u="none" strike="noStrike" baseline="0" dirty="0">
                <a:latin typeface="Courier"/>
              </a:rPr>
              <a:t>public static void main(String </a:t>
            </a:r>
            <a:r>
              <a:rPr lang="en-US" sz="1800" b="0" i="0" u="none" strike="noStrike" baseline="0" dirty="0" err="1">
                <a:latin typeface="Courier"/>
              </a:rPr>
              <a:t>args</a:t>
            </a:r>
            <a:r>
              <a:rPr lang="en-US" sz="1800" b="0" i="0" u="none" strike="noStrike" baseline="0" dirty="0">
                <a:latin typeface="Courier"/>
              </a:rPr>
              <a:t>[]) {</a:t>
            </a:r>
          </a:p>
          <a:p>
            <a:pPr marL="0" indent="0" algn="l">
              <a:buNone/>
            </a:pPr>
            <a:r>
              <a:rPr lang="en-US" sz="1800" b="0" i="0" u="none" strike="noStrike" baseline="0" dirty="0">
                <a:latin typeface="Courier"/>
              </a:rPr>
              <a:t>/* Because Balance is public, you may use Balance</a:t>
            </a:r>
          </a:p>
          <a:p>
            <a:pPr marL="0" indent="0" algn="l">
              <a:buNone/>
            </a:pPr>
            <a:r>
              <a:rPr lang="en-US" sz="1800" b="0" i="0" u="none" strike="noStrike" baseline="0" dirty="0">
                <a:latin typeface="Courier"/>
              </a:rPr>
              <a:t>class and call its constructor. */</a:t>
            </a:r>
          </a:p>
          <a:p>
            <a:pPr marL="0" indent="0" algn="l">
              <a:buNone/>
            </a:pPr>
            <a:r>
              <a:rPr lang="en-US" sz="1800" b="0" i="0" u="none" strike="noStrike" baseline="0" dirty="0">
                <a:latin typeface="Courier"/>
              </a:rPr>
              <a:t>Balance test = new Balance("J. J. Jaspers", 99.88);</a:t>
            </a:r>
          </a:p>
          <a:p>
            <a:pPr marL="0" indent="0" algn="l">
              <a:buNone/>
            </a:pPr>
            <a:r>
              <a:rPr lang="en-US" sz="1800" b="0" i="0" u="none" strike="noStrike" baseline="0" dirty="0" err="1">
                <a:latin typeface="Courier"/>
              </a:rPr>
              <a:t>test.show</a:t>
            </a:r>
            <a:r>
              <a:rPr lang="en-US" sz="1800" b="0" i="0" u="none" strike="noStrike" baseline="0" dirty="0">
                <a:latin typeface="Courier"/>
              </a:rPr>
              <a:t>(); // you may also call show()</a:t>
            </a:r>
          </a:p>
          <a:p>
            <a:pPr marL="0" indent="0" algn="l">
              <a:buNone/>
            </a:pPr>
            <a:r>
              <a:rPr lang="en-IN" sz="1800" b="0" i="0" u="none" strike="noStrike" baseline="0" dirty="0">
                <a:latin typeface="Courier"/>
              </a:rPr>
              <a:t>}</a:t>
            </a:r>
          </a:p>
          <a:p>
            <a:pPr marL="0" indent="0" algn="l">
              <a:buNone/>
            </a:pPr>
            <a:r>
              <a:rPr lang="en-IN" sz="1800" b="0" i="0" u="none" strike="noStrike" baseline="0" dirty="0">
                <a:latin typeface="Courier"/>
              </a:rPr>
              <a:t>}</a:t>
            </a:r>
            <a:endParaRPr lang="en-IN" dirty="0"/>
          </a:p>
        </p:txBody>
      </p:sp>
    </p:spTree>
    <p:extLst>
      <p:ext uri="{BB962C8B-B14F-4D97-AF65-F5344CB8AC3E}">
        <p14:creationId xmlns:p14="http://schemas.microsoft.com/office/powerpoint/2010/main" val="3572851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09BA5-D5A8-41FF-AF0B-ADFDC019868E}"/>
              </a:ext>
            </a:extLst>
          </p:cNvPr>
          <p:cNvSpPr>
            <a:spLocks noGrp="1"/>
          </p:cNvSpPr>
          <p:nvPr>
            <p:ph type="title"/>
          </p:nvPr>
        </p:nvSpPr>
        <p:spPr>
          <a:xfrm>
            <a:off x="344557" y="365126"/>
            <a:ext cx="5675243" cy="642040"/>
          </a:xfrm>
        </p:spPr>
        <p:txBody>
          <a:bodyPr>
            <a:normAutofit fontScale="90000"/>
          </a:bodyPr>
          <a:lstStyle/>
          <a:p>
            <a:r>
              <a:rPr lang="en-IN" b="1" i="0" dirty="0">
                <a:solidFill>
                  <a:srgbClr val="25265E"/>
                </a:solidFill>
                <a:effectLst/>
                <a:latin typeface="euclid_circular_a"/>
              </a:rPr>
              <a:t>Java Anonymous Class</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4C227903-60A4-4D81-AF43-161D67E4BDDF}"/>
              </a:ext>
            </a:extLst>
          </p:cNvPr>
          <p:cNvSpPr>
            <a:spLocks noGrp="1"/>
          </p:cNvSpPr>
          <p:nvPr>
            <p:ph sz="half" idx="1"/>
          </p:nvPr>
        </p:nvSpPr>
        <p:spPr/>
        <p:txBody>
          <a:bodyPr>
            <a:normAutofit fontScale="92500" lnSpcReduction="10000"/>
          </a:bodyPr>
          <a:lstStyle/>
          <a:p>
            <a:pPr algn="l"/>
            <a:r>
              <a:rPr lang="en-US" b="0" i="0" dirty="0">
                <a:effectLst/>
                <a:latin typeface="euclid_circular_a"/>
              </a:rPr>
              <a:t>In Java, a class can contain another class known as nested class. It's possible to create a nested class without giving any name. </a:t>
            </a:r>
          </a:p>
          <a:p>
            <a:pPr algn="l"/>
            <a:r>
              <a:rPr lang="en-US" b="0" i="0" dirty="0">
                <a:effectLst/>
                <a:latin typeface="euclid_circular_a"/>
              </a:rPr>
              <a:t>A nested class that doesn't have any name is known as an anonymous class.</a:t>
            </a:r>
          </a:p>
          <a:p>
            <a:pPr algn="l"/>
            <a:r>
              <a:rPr lang="en-US" b="0" i="0" dirty="0">
                <a:effectLst/>
                <a:latin typeface="euclid_circular_a"/>
              </a:rPr>
              <a:t>An anonymous class must be defined inside another class. Hence, it is also known as an anonymous inner class. Its syntax is:</a:t>
            </a:r>
          </a:p>
        </p:txBody>
      </p:sp>
      <p:sp>
        <p:nvSpPr>
          <p:cNvPr id="5" name="Content Placeholder 4">
            <a:extLst>
              <a:ext uri="{FF2B5EF4-FFF2-40B4-BE49-F238E27FC236}">
                <a16:creationId xmlns:a16="http://schemas.microsoft.com/office/drawing/2014/main" id="{605F0155-4BA7-40C5-B5E6-1CD972E16AD2}"/>
              </a:ext>
            </a:extLst>
          </p:cNvPr>
          <p:cNvSpPr>
            <a:spLocks noGrp="1"/>
          </p:cNvSpPr>
          <p:nvPr>
            <p:ph sz="half" idx="2"/>
          </p:nvPr>
        </p:nvSpPr>
        <p:spPr>
          <a:xfrm>
            <a:off x="6172199" y="365125"/>
            <a:ext cx="5489713" cy="6088684"/>
          </a:xfrm>
        </p:spPr>
        <p:txBody>
          <a:bodyPr>
            <a:normAutofit fontScale="92500" lnSpcReduction="10000"/>
          </a:bodyPr>
          <a:lstStyle/>
          <a:p>
            <a:pPr marL="0" indent="0">
              <a:buNone/>
            </a:pPr>
            <a:r>
              <a:rPr lang="en-US" sz="2200" dirty="0"/>
              <a:t>class </a:t>
            </a:r>
            <a:r>
              <a:rPr lang="en-US" sz="2200" dirty="0" err="1"/>
              <a:t>outerClass</a:t>
            </a:r>
            <a:r>
              <a:rPr lang="en-US" sz="2200" dirty="0"/>
              <a:t> {</a:t>
            </a:r>
          </a:p>
          <a:p>
            <a:pPr marL="0" indent="0">
              <a:buNone/>
            </a:pPr>
            <a:endParaRPr lang="en-US" sz="2200" dirty="0"/>
          </a:p>
          <a:p>
            <a:pPr marL="0" indent="0">
              <a:buNone/>
            </a:pPr>
            <a:r>
              <a:rPr lang="en-US" sz="2200" dirty="0"/>
              <a:t>    // defining anonymous class</a:t>
            </a:r>
          </a:p>
          <a:p>
            <a:pPr marL="0" indent="0">
              <a:buNone/>
            </a:pPr>
            <a:r>
              <a:rPr lang="en-US" sz="2200" dirty="0"/>
              <a:t>    object1 = new Type(</a:t>
            </a:r>
            <a:r>
              <a:rPr lang="en-US" sz="2200" dirty="0" err="1"/>
              <a:t>parameterList</a:t>
            </a:r>
            <a:r>
              <a:rPr lang="en-US" sz="2200" dirty="0"/>
              <a:t>) {</a:t>
            </a:r>
          </a:p>
          <a:p>
            <a:pPr marL="0" indent="0">
              <a:buNone/>
            </a:pPr>
            <a:r>
              <a:rPr lang="en-US" sz="2200" dirty="0"/>
              <a:t>         // body of the anonymous class</a:t>
            </a:r>
          </a:p>
          <a:p>
            <a:pPr marL="0" indent="0">
              <a:buNone/>
            </a:pPr>
            <a:r>
              <a:rPr lang="en-US" sz="2200" dirty="0"/>
              <a:t>    };</a:t>
            </a:r>
          </a:p>
          <a:p>
            <a:pPr marL="0" indent="0">
              <a:buNone/>
            </a:pPr>
            <a:r>
              <a:rPr lang="en-US" sz="2200" dirty="0"/>
              <a:t>}</a:t>
            </a:r>
            <a:endParaRPr lang="en-IN" sz="2200" dirty="0"/>
          </a:p>
          <a:p>
            <a:r>
              <a:rPr lang="en-US" sz="2600" b="0" i="0" dirty="0">
                <a:effectLst/>
                <a:latin typeface="euclid_circular_a"/>
              </a:rPr>
              <a:t>Anonymous classes usually extend subclasses or implement interfaces.</a:t>
            </a:r>
          </a:p>
          <a:p>
            <a:r>
              <a:rPr lang="en-US" sz="2600" b="0" i="0" dirty="0">
                <a:effectLst/>
                <a:latin typeface="euclid_circular_a"/>
              </a:rPr>
              <a:t>Here, </a:t>
            </a:r>
            <a:r>
              <a:rPr lang="en-US" sz="2600" b="1" i="0" dirty="0">
                <a:effectLst/>
                <a:latin typeface="euclid_circular_a"/>
              </a:rPr>
              <a:t>Type</a:t>
            </a:r>
            <a:r>
              <a:rPr lang="en-US" sz="2600" b="0" i="0" dirty="0">
                <a:effectLst/>
                <a:latin typeface="euclid_circular_a"/>
              </a:rPr>
              <a:t> can be</a:t>
            </a:r>
          </a:p>
          <a:p>
            <a:pPr algn="l">
              <a:buFont typeface="+mj-lt"/>
              <a:buAutoNum type="arabicPeriod"/>
            </a:pPr>
            <a:r>
              <a:rPr lang="en-US" b="0" i="0" dirty="0">
                <a:effectLst/>
                <a:latin typeface="euclid_circular_a"/>
              </a:rPr>
              <a:t>a superclass that an anonymous class extends</a:t>
            </a:r>
          </a:p>
          <a:p>
            <a:pPr algn="l">
              <a:buFont typeface="+mj-lt"/>
              <a:buAutoNum type="arabicPeriod"/>
            </a:pPr>
            <a:r>
              <a:rPr lang="en-US" b="0" i="0" dirty="0">
                <a:effectLst/>
                <a:latin typeface="euclid_circular_a"/>
              </a:rPr>
              <a:t>an interface that an anonymous class implements</a:t>
            </a:r>
          </a:p>
          <a:p>
            <a:endParaRPr lang="en-IN" dirty="0"/>
          </a:p>
        </p:txBody>
      </p:sp>
    </p:spTree>
    <p:extLst>
      <p:ext uri="{BB962C8B-B14F-4D97-AF65-F5344CB8AC3E}">
        <p14:creationId xmlns:p14="http://schemas.microsoft.com/office/powerpoint/2010/main" val="147656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80E2D-92D4-498E-B59A-26EBDEF6636A}"/>
              </a:ext>
            </a:extLst>
          </p:cNvPr>
          <p:cNvSpPr>
            <a:spLocks noGrp="1"/>
          </p:cNvSpPr>
          <p:nvPr>
            <p:ph type="title"/>
          </p:nvPr>
        </p:nvSpPr>
        <p:spPr>
          <a:xfrm>
            <a:off x="0" y="1"/>
            <a:ext cx="12072729" cy="1033670"/>
          </a:xfrm>
        </p:spPr>
        <p:txBody>
          <a:bodyPr>
            <a:noAutofit/>
          </a:bodyPr>
          <a:lstStyle/>
          <a:p>
            <a:r>
              <a:rPr lang="en-US" sz="2000" dirty="0"/>
              <a:t>Note: Anonymous classes are defined inside an expression. So, the semicolon is used at the end of anonymous classes to indicate the end of the expression. Anonymous Class Extending a Class| Anonymous Class Implementing an Interface</a:t>
            </a:r>
            <a:endParaRPr lang="en-IN" sz="2000" dirty="0"/>
          </a:p>
        </p:txBody>
      </p:sp>
      <p:sp>
        <p:nvSpPr>
          <p:cNvPr id="3" name="Content Placeholder 2">
            <a:extLst>
              <a:ext uri="{FF2B5EF4-FFF2-40B4-BE49-F238E27FC236}">
                <a16:creationId xmlns:a16="http://schemas.microsoft.com/office/drawing/2014/main" id="{3C878FBB-5A82-4E3E-B9F2-3A9375E1B49D}"/>
              </a:ext>
            </a:extLst>
          </p:cNvPr>
          <p:cNvSpPr>
            <a:spLocks noGrp="1"/>
          </p:cNvSpPr>
          <p:nvPr>
            <p:ph sz="half" idx="1"/>
          </p:nvPr>
        </p:nvSpPr>
        <p:spPr>
          <a:xfrm>
            <a:off x="304801" y="1311965"/>
            <a:ext cx="5715000" cy="5327374"/>
          </a:xfrm>
        </p:spPr>
        <p:txBody>
          <a:bodyPr>
            <a:normAutofit fontScale="55000" lnSpcReduction="20000"/>
          </a:bodyPr>
          <a:lstStyle/>
          <a:p>
            <a:pPr marL="0" indent="0">
              <a:buNone/>
            </a:pPr>
            <a:r>
              <a:rPr lang="en-IN" dirty="0"/>
              <a:t>class Polygon {</a:t>
            </a:r>
          </a:p>
          <a:p>
            <a:pPr marL="0" indent="0">
              <a:buNone/>
            </a:pPr>
            <a:r>
              <a:rPr lang="en-IN" dirty="0"/>
              <a:t>   public void display() {</a:t>
            </a:r>
          </a:p>
          <a:p>
            <a:pPr marL="0" indent="0">
              <a:buNone/>
            </a:pPr>
            <a:r>
              <a:rPr lang="en-IN" dirty="0"/>
              <a:t>      </a:t>
            </a:r>
            <a:r>
              <a:rPr lang="en-IN" dirty="0" err="1"/>
              <a:t>System.out.println</a:t>
            </a:r>
            <a:r>
              <a:rPr lang="en-IN" dirty="0"/>
              <a:t>("Inside the Polygon class");</a:t>
            </a:r>
          </a:p>
          <a:p>
            <a:pPr marL="0" indent="0">
              <a:buNone/>
            </a:pPr>
            <a:r>
              <a:rPr lang="en-IN" dirty="0"/>
              <a:t>   }}</a:t>
            </a:r>
          </a:p>
          <a:p>
            <a:pPr marL="0" indent="0">
              <a:buNone/>
            </a:pPr>
            <a:r>
              <a:rPr lang="en-IN" dirty="0"/>
              <a:t>class </a:t>
            </a:r>
            <a:r>
              <a:rPr lang="en-IN" dirty="0" err="1"/>
              <a:t>AnonymousDemo</a:t>
            </a:r>
            <a:r>
              <a:rPr lang="en-IN" dirty="0"/>
              <a:t> {</a:t>
            </a:r>
          </a:p>
          <a:p>
            <a:pPr marL="0" indent="0">
              <a:buNone/>
            </a:pPr>
            <a:r>
              <a:rPr lang="en-IN" dirty="0"/>
              <a:t>   public void </a:t>
            </a:r>
            <a:r>
              <a:rPr lang="en-IN" dirty="0" err="1"/>
              <a:t>createClass</a:t>
            </a:r>
            <a:r>
              <a:rPr lang="en-IN" dirty="0"/>
              <a:t>() {</a:t>
            </a:r>
          </a:p>
          <a:p>
            <a:pPr marL="0" indent="0">
              <a:buNone/>
            </a:pPr>
            <a:r>
              <a:rPr lang="en-IN" dirty="0"/>
              <a:t>      // creation of anonymous class extending class Polygon</a:t>
            </a:r>
          </a:p>
          <a:p>
            <a:pPr marL="0" indent="0">
              <a:buNone/>
            </a:pPr>
            <a:r>
              <a:rPr lang="en-IN" dirty="0"/>
              <a:t>      Polygon p1 = new Polygon() {</a:t>
            </a:r>
          </a:p>
          <a:p>
            <a:pPr marL="0" indent="0">
              <a:buNone/>
            </a:pPr>
            <a:r>
              <a:rPr lang="en-IN" dirty="0"/>
              <a:t>         public void display() {</a:t>
            </a:r>
          </a:p>
          <a:p>
            <a:pPr marL="0" indent="0">
              <a:buNone/>
            </a:pPr>
            <a:r>
              <a:rPr lang="en-IN" dirty="0"/>
              <a:t>            </a:t>
            </a:r>
            <a:r>
              <a:rPr lang="en-IN" dirty="0" err="1"/>
              <a:t>System.out.println</a:t>
            </a:r>
            <a:r>
              <a:rPr lang="en-IN" dirty="0"/>
              <a:t>("Inside an anonymous class.");</a:t>
            </a:r>
          </a:p>
          <a:p>
            <a:pPr marL="0" indent="0">
              <a:buNone/>
            </a:pPr>
            <a:r>
              <a:rPr lang="en-IN" dirty="0"/>
              <a:t>         }      };</a:t>
            </a:r>
          </a:p>
          <a:p>
            <a:pPr marL="0" indent="0">
              <a:buNone/>
            </a:pPr>
            <a:r>
              <a:rPr lang="en-IN" dirty="0"/>
              <a:t>      p1.display();</a:t>
            </a:r>
          </a:p>
          <a:p>
            <a:pPr marL="0" indent="0">
              <a:buNone/>
            </a:pPr>
            <a:r>
              <a:rPr lang="en-IN" dirty="0"/>
              <a:t>   }}</a:t>
            </a:r>
          </a:p>
          <a:p>
            <a:pPr marL="0" indent="0">
              <a:buNone/>
            </a:pPr>
            <a:r>
              <a:rPr lang="en-IN" dirty="0"/>
              <a:t>class Main {</a:t>
            </a:r>
          </a:p>
          <a:p>
            <a:pPr marL="0" indent="0">
              <a:buNone/>
            </a:pPr>
            <a:r>
              <a:rPr lang="en-IN" dirty="0"/>
              <a:t>   public static void main(String[] </a:t>
            </a:r>
            <a:r>
              <a:rPr lang="en-IN" dirty="0" err="1"/>
              <a:t>args</a:t>
            </a:r>
            <a:r>
              <a:rPr lang="en-IN" dirty="0"/>
              <a:t>) {</a:t>
            </a:r>
          </a:p>
          <a:p>
            <a:pPr marL="0" indent="0">
              <a:buNone/>
            </a:pPr>
            <a:r>
              <a:rPr lang="en-IN" dirty="0"/>
              <a:t>       </a:t>
            </a:r>
            <a:r>
              <a:rPr lang="en-IN" dirty="0" err="1"/>
              <a:t>AnonymousDemo</a:t>
            </a:r>
            <a:r>
              <a:rPr lang="en-IN" dirty="0"/>
              <a:t> an = new </a:t>
            </a:r>
            <a:r>
              <a:rPr lang="en-IN" dirty="0" err="1"/>
              <a:t>AnonymousDemo</a:t>
            </a:r>
            <a:r>
              <a:rPr lang="en-IN" dirty="0"/>
              <a:t>();</a:t>
            </a:r>
          </a:p>
          <a:p>
            <a:pPr marL="0" indent="0">
              <a:buNone/>
            </a:pPr>
            <a:r>
              <a:rPr lang="en-IN" dirty="0"/>
              <a:t>       </a:t>
            </a:r>
            <a:r>
              <a:rPr lang="en-IN" dirty="0" err="1"/>
              <a:t>an.createClass</a:t>
            </a:r>
            <a:r>
              <a:rPr lang="en-IN" dirty="0"/>
              <a:t>();</a:t>
            </a:r>
          </a:p>
          <a:p>
            <a:pPr marL="0" indent="0">
              <a:buNone/>
            </a:pPr>
            <a:r>
              <a:rPr lang="en-IN" dirty="0"/>
              <a:t>   }}</a:t>
            </a:r>
            <a:br>
              <a:rPr lang="en-IN" dirty="0"/>
            </a:br>
            <a:r>
              <a:rPr lang="en-IN" dirty="0"/>
              <a:t>Output: Inside an anonymous class.</a:t>
            </a:r>
          </a:p>
        </p:txBody>
      </p:sp>
      <p:sp>
        <p:nvSpPr>
          <p:cNvPr id="4" name="Content Placeholder 3">
            <a:extLst>
              <a:ext uri="{FF2B5EF4-FFF2-40B4-BE49-F238E27FC236}">
                <a16:creationId xmlns:a16="http://schemas.microsoft.com/office/drawing/2014/main" id="{81DD114D-B043-4820-8284-539C3CC086EE}"/>
              </a:ext>
            </a:extLst>
          </p:cNvPr>
          <p:cNvSpPr>
            <a:spLocks noGrp="1"/>
          </p:cNvSpPr>
          <p:nvPr>
            <p:ph sz="half" idx="2"/>
          </p:nvPr>
        </p:nvSpPr>
        <p:spPr>
          <a:xfrm>
            <a:off x="6019801" y="1311965"/>
            <a:ext cx="6052928" cy="5327374"/>
          </a:xfrm>
        </p:spPr>
        <p:txBody>
          <a:bodyPr>
            <a:normAutofit fontScale="55000" lnSpcReduction="20000"/>
          </a:bodyPr>
          <a:lstStyle/>
          <a:p>
            <a:pPr marL="0" indent="0">
              <a:buNone/>
            </a:pPr>
            <a:r>
              <a:rPr lang="en-IN" dirty="0"/>
              <a:t>interface Polygon {</a:t>
            </a:r>
          </a:p>
          <a:p>
            <a:pPr marL="0" indent="0">
              <a:buNone/>
            </a:pPr>
            <a:r>
              <a:rPr lang="en-IN" dirty="0"/>
              <a:t>   public void display();</a:t>
            </a:r>
          </a:p>
          <a:p>
            <a:pPr marL="0" indent="0">
              <a:buNone/>
            </a:pPr>
            <a:r>
              <a:rPr lang="en-IN" dirty="0"/>
              <a:t>}</a:t>
            </a:r>
          </a:p>
          <a:p>
            <a:pPr marL="0" indent="0">
              <a:buNone/>
            </a:pPr>
            <a:r>
              <a:rPr lang="en-IN" dirty="0"/>
              <a:t>class </a:t>
            </a:r>
            <a:r>
              <a:rPr lang="en-IN" dirty="0" err="1"/>
              <a:t>AnonymousDemo</a:t>
            </a:r>
            <a:r>
              <a:rPr lang="en-IN" dirty="0"/>
              <a:t> {</a:t>
            </a:r>
          </a:p>
          <a:p>
            <a:pPr marL="0" indent="0">
              <a:buNone/>
            </a:pPr>
            <a:r>
              <a:rPr lang="en-IN" dirty="0"/>
              <a:t>   public void </a:t>
            </a:r>
            <a:r>
              <a:rPr lang="en-IN" dirty="0" err="1"/>
              <a:t>createClass</a:t>
            </a:r>
            <a:r>
              <a:rPr lang="en-IN" dirty="0"/>
              <a:t>() {</a:t>
            </a:r>
          </a:p>
          <a:p>
            <a:pPr marL="0" indent="0">
              <a:buNone/>
            </a:pPr>
            <a:r>
              <a:rPr lang="en-IN" dirty="0"/>
              <a:t>      // anonymous class implementing interface</a:t>
            </a:r>
          </a:p>
          <a:p>
            <a:pPr marL="0" indent="0">
              <a:buNone/>
            </a:pPr>
            <a:r>
              <a:rPr lang="en-IN" dirty="0"/>
              <a:t>      Polygon p1 = new Polygon() {</a:t>
            </a:r>
          </a:p>
          <a:p>
            <a:pPr marL="0" indent="0">
              <a:buNone/>
            </a:pPr>
            <a:r>
              <a:rPr lang="en-IN" dirty="0"/>
              <a:t>         public void display() {</a:t>
            </a:r>
          </a:p>
          <a:p>
            <a:pPr marL="0" indent="0">
              <a:buNone/>
            </a:pPr>
            <a:r>
              <a:rPr lang="en-IN" dirty="0"/>
              <a:t>            </a:t>
            </a:r>
            <a:r>
              <a:rPr lang="en-IN" dirty="0" err="1"/>
              <a:t>System.out.println</a:t>
            </a:r>
            <a:r>
              <a:rPr lang="en-IN" dirty="0"/>
              <a:t>("Inside an anonymous class.");</a:t>
            </a:r>
          </a:p>
          <a:p>
            <a:pPr marL="0" indent="0">
              <a:buNone/>
            </a:pPr>
            <a:r>
              <a:rPr lang="en-IN" dirty="0"/>
              <a:t>         }      };</a:t>
            </a:r>
          </a:p>
          <a:p>
            <a:pPr marL="0" indent="0">
              <a:buNone/>
            </a:pPr>
            <a:r>
              <a:rPr lang="en-IN" dirty="0"/>
              <a:t>      p1.display();</a:t>
            </a:r>
          </a:p>
          <a:p>
            <a:pPr marL="0" indent="0">
              <a:buNone/>
            </a:pPr>
            <a:r>
              <a:rPr lang="en-IN" dirty="0"/>
              <a:t>   }}</a:t>
            </a:r>
          </a:p>
          <a:p>
            <a:pPr marL="0" indent="0">
              <a:buNone/>
            </a:pPr>
            <a:r>
              <a:rPr lang="en-IN" dirty="0"/>
              <a:t>class Main {</a:t>
            </a:r>
          </a:p>
          <a:p>
            <a:pPr marL="0" indent="0">
              <a:buNone/>
            </a:pPr>
            <a:r>
              <a:rPr lang="en-IN" dirty="0"/>
              <a:t>   public static void main(String[] </a:t>
            </a:r>
            <a:r>
              <a:rPr lang="en-IN" dirty="0" err="1"/>
              <a:t>args</a:t>
            </a:r>
            <a:r>
              <a:rPr lang="en-IN" dirty="0"/>
              <a:t>) {</a:t>
            </a:r>
          </a:p>
          <a:p>
            <a:pPr marL="0" indent="0">
              <a:buNone/>
            </a:pPr>
            <a:r>
              <a:rPr lang="en-IN" dirty="0"/>
              <a:t>      </a:t>
            </a:r>
            <a:r>
              <a:rPr lang="en-IN" dirty="0" err="1"/>
              <a:t>AnonymousDemo</a:t>
            </a:r>
            <a:r>
              <a:rPr lang="en-IN" dirty="0"/>
              <a:t> an = new </a:t>
            </a:r>
            <a:r>
              <a:rPr lang="en-IN" dirty="0" err="1"/>
              <a:t>AnonymousDemo</a:t>
            </a:r>
            <a:r>
              <a:rPr lang="en-IN" dirty="0"/>
              <a:t>();</a:t>
            </a:r>
          </a:p>
          <a:p>
            <a:pPr marL="0" indent="0">
              <a:buNone/>
            </a:pPr>
            <a:r>
              <a:rPr lang="en-IN" dirty="0"/>
              <a:t>      </a:t>
            </a:r>
            <a:r>
              <a:rPr lang="en-IN" dirty="0" err="1"/>
              <a:t>an.createClass</a:t>
            </a:r>
            <a:r>
              <a:rPr lang="en-IN" dirty="0"/>
              <a:t>();</a:t>
            </a:r>
          </a:p>
          <a:p>
            <a:pPr marL="0" indent="0">
              <a:buNone/>
            </a:pPr>
            <a:r>
              <a:rPr lang="en-IN" dirty="0"/>
              <a:t>   }}</a:t>
            </a:r>
          </a:p>
          <a:p>
            <a:pPr marL="0" indent="0">
              <a:buNone/>
            </a:pPr>
            <a:r>
              <a:rPr lang="en-IN" dirty="0"/>
              <a:t>Inside an anonymous class.</a:t>
            </a:r>
          </a:p>
        </p:txBody>
      </p:sp>
    </p:spTree>
    <p:extLst>
      <p:ext uri="{BB962C8B-B14F-4D97-AF65-F5344CB8AC3E}">
        <p14:creationId xmlns:p14="http://schemas.microsoft.com/office/powerpoint/2010/main" val="1346967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B7AF-448E-43D3-ABDC-44DA62237C58}"/>
              </a:ext>
            </a:extLst>
          </p:cNvPr>
          <p:cNvSpPr>
            <a:spLocks noGrp="1"/>
          </p:cNvSpPr>
          <p:nvPr>
            <p:ph type="title"/>
          </p:nvPr>
        </p:nvSpPr>
        <p:spPr/>
        <p:txBody>
          <a:bodyPr/>
          <a:lstStyle/>
          <a:p>
            <a:r>
              <a:rPr lang="en-IN" b="1" i="0" dirty="0">
                <a:solidFill>
                  <a:srgbClr val="25265E"/>
                </a:solidFill>
                <a:effectLst/>
                <a:latin typeface="euclid_circular_a"/>
              </a:rPr>
              <a:t>Advantages of Anonymous Classes</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ECC8FECC-0C8D-44B4-AEBE-92F42B5BB011}"/>
              </a:ext>
            </a:extLst>
          </p:cNvPr>
          <p:cNvSpPr>
            <a:spLocks noGrp="1"/>
          </p:cNvSpPr>
          <p:nvPr>
            <p:ph sz="half" idx="1"/>
          </p:nvPr>
        </p:nvSpPr>
        <p:spPr/>
        <p:txBody>
          <a:bodyPr>
            <a:normAutofit/>
          </a:bodyPr>
          <a:lstStyle/>
          <a:p>
            <a:pPr marL="0" indent="0">
              <a:buNone/>
            </a:pPr>
            <a:r>
              <a:rPr lang="en-US" sz="2400" b="0" i="0" dirty="0">
                <a:effectLst/>
                <a:latin typeface="euclid_circular_a"/>
              </a:rPr>
              <a:t>In anonymous classes, objects are created whenever they are required. That is, objects are created to perform some specific tasks. </a:t>
            </a:r>
            <a:endParaRPr lang="en-IN" sz="2400" dirty="0"/>
          </a:p>
        </p:txBody>
      </p:sp>
      <p:sp>
        <p:nvSpPr>
          <p:cNvPr id="4" name="Content Placeholder 3">
            <a:extLst>
              <a:ext uri="{FF2B5EF4-FFF2-40B4-BE49-F238E27FC236}">
                <a16:creationId xmlns:a16="http://schemas.microsoft.com/office/drawing/2014/main" id="{C988C730-7989-4814-8D55-82F6765D6ECE}"/>
              </a:ext>
            </a:extLst>
          </p:cNvPr>
          <p:cNvSpPr>
            <a:spLocks noGrp="1"/>
          </p:cNvSpPr>
          <p:nvPr>
            <p:ph sz="half" idx="2"/>
          </p:nvPr>
        </p:nvSpPr>
        <p:spPr>
          <a:xfrm>
            <a:off x="5764695" y="1205948"/>
            <a:ext cx="6042991" cy="4971015"/>
          </a:xfrm>
        </p:spPr>
        <p:txBody>
          <a:bodyPr>
            <a:normAutofit/>
          </a:bodyPr>
          <a:lstStyle/>
          <a:p>
            <a:pPr marL="0" indent="0">
              <a:buNone/>
            </a:pPr>
            <a:r>
              <a:rPr lang="en-US" sz="2000" dirty="0"/>
              <a:t>Object = new Example() {</a:t>
            </a:r>
          </a:p>
          <a:p>
            <a:pPr marL="0" indent="0">
              <a:buNone/>
            </a:pPr>
            <a:r>
              <a:rPr lang="en-US" sz="2000" dirty="0"/>
              <a:t>   public void display() {</a:t>
            </a:r>
          </a:p>
          <a:p>
            <a:pPr marL="0" indent="0">
              <a:buNone/>
            </a:pPr>
            <a:r>
              <a:rPr lang="en-US" sz="2000" dirty="0"/>
              <a:t>      </a:t>
            </a:r>
            <a:r>
              <a:rPr lang="en-US" sz="2000" dirty="0" err="1"/>
              <a:t>System.out.println</a:t>
            </a:r>
            <a:r>
              <a:rPr lang="en-US" sz="2000" dirty="0"/>
              <a:t>("Anonymous class overrides the method display().");</a:t>
            </a:r>
          </a:p>
          <a:p>
            <a:pPr marL="0" indent="0">
              <a:buNone/>
            </a:pPr>
            <a:r>
              <a:rPr lang="en-US" sz="2000" dirty="0"/>
              <a:t>   } }; </a:t>
            </a:r>
          </a:p>
          <a:p>
            <a:pPr marL="0" indent="0">
              <a:buNone/>
            </a:pPr>
            <a:r>
              <a:rPr lang="en-US" sz="2000" dirty="0"/>
              <a:t>an object of the anonymous class is created dynamically when we need to override the display() method.</a:t>
            </a:r>
          </a:p>
          <a:p>
            <a:pPr marL="0" indent="0">
              <a:buNone/>
            </a:pPr>
            <a:endParaRPr lang="en-US" sz="2000" dirty="0"/>
          </a:p>
          <a:p>
            <a:pPr marL="0" indent="0">
              <a:buNone/>
            </a:pPr>
            <a:r>
              <a:rPr lang="en-US" sz="2000" dirty="0"/>
              <a:t>Anonymous classes also help us to make our code concise.</a:t>
            </a:r>
            <a:endParaRPr lang="en-IN" sz="2000" dirty="0"/>
          </a:p>
        </p:txBody>
      </p:sp>
    </p:spTree>
    <p:extLst>
      <p:ext uri="{BB962C8B-B14F-4D97-AF65-F5344CB8AC3E}">
        <p14:creationId xmlns:p14="http://schemas.microsoft.com/office/powerpoint/2010/main" val="1860026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CE1968-A4FE-4230-938C-7C4B0EEECDDF}"/>
              </a:ext>
            </a:extLst>
          </p:cNvPr>
          <p:cNvSpPr>
            <a:spLocks noGrp="1"/>
          </p:cNvSpPr>
          <p:nvPr>
            <p:ph type="title"/>
          </p:nvPr>
        </p:nvSpPr>
        <p:spPr/>
        <p:txBody>
          <a:bodyPr/>
          <a:lstStyle/>
          <a:p>
            <a:r>
              <a:rPr lang="en-IN" dirty="0"/>
              <a:t>Concrete class in Java</a:t>
            </a:r>
          </a:p>
        </p:txBody>
      </p:sp>
      <p:sp>
        <p:nvSpPr>
          <p:cNvPr id="6" name="Content Placeholder 5">
            <a:extLst>
              <a:ext uri="{FF2B5EF4-FFF2-40B4-BE49-F238E27FC236}">
                <a16:creationId xmlns:a16="http://schemas.microsoft.com/office/drawing/2014/main" id="{57A0CA42-89A0-44C5-9084-BA194CF3988C}"/>
              </a:ext>
            </a:extLst>
          </p:cNvPr>
          <p:cNvSpPr>
            <a:spLocks noGrp="1"/>
          </p:cNvSpPr>
          <p:nvPr>
            <p:ph idx="1"/>
          </p:nvPr>
        </p:nvSpPr>
        <p:spPr/>
        <p:txBody>
          <a:bodyPr/>
          <a:lstStyle/>
          <a:p>
            <a:r>
              <a:rPr lang="en-US" dirty="0"/>
              <a:t>A concrete class is a class that has an implementation for all of its methods. They cannot have any unimplemented methods. It can also extend an abstract class or implement an interface as long as it implements all their methods. It is a complete class and can be instantiated</a:t>
            </a:r>
            <a:endParaRPr lang="en-IN" dirty="0"/>
          </a:p>
        </p:txBody>
      </p:sp>
    </p:spTree>
    <p:extLst>
      <p:ext uri="{BB962C8B-B14F-4D97-AF65-F5344CB8AC3E}">
        <p14:creationId xmlns:p14="http://schemas.microsoft.com/office/powerpoint/2010/main" val="2630876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1ECCE7-E2B4-44F9-87BF-0DABC9B03537}"/>
              </a:ext>
            </a:extLst>
          </p:cNvPr>
          <p:cNvSpPr>
            <a:spLocks noGrp="1"/>
          </p:cNvSpPr>
          <p:nvPr>
            <p:ph type="title"/>
          </p:nvPr>
        </p:nvSpPr>
        <p:spPr>
          <a:xfrm>
            <a:off x="0" y="365126"/>
            <a:ext cx="11913704" cy="655292"/>
          </a:xfrm>
        </p:spPr>
        <p:txBody>
          <a:bodyPr>
            <a:noAutofit/>
          </a:bodyPr>
          <a:lstStyle/>
          <a:p>
            <a:r>
              <a:rPr lang="en-IN" sz="2400" dirty="0"/>
              <a:t>//Make a program to implement calculator which performs general arithmetic operations like addition, multiplication etc.  //Pass values and type of operation from command line argument.</a:t>
            </a:r>
            <a:br>
              <a:rPr lang="en-IN" sz="2400" dirty="0"/>
            </a:br>
            <a:endParaRPr lang="en-IN" sz="2400" dirty="0"/>
          </a:p>
        </p:txBody>
      </p:sp>
      <p:sp>
        <p:nvSpPr>
          <p:cNvPr id="5" name="Content Placeholder 4">
            <a:extLst>
              <a:ext uri="{FF2B5EF4-FFF2-40B4-BE49-F238E27FC236}">
                <a16:creationId xmlns:a16="http://schemas.microsoft.com/office/drawing/2014/main" id="{886435C2-A367-4C87-8DCF-750D626B8F39}"/>
              </a:ext>
            </a:extLst>
          </p:cNvPr>
          <p:cNvSpPr>
            <a:spLocks noGrp="1"/>
          </p:cNvSpPr>
          <p:nvPr>
            <p:ph idx="1"/>
          </p:nvPr>
        </p:nvSpPr>
        <p:spPr>
          <a:xfrm>
            <a:off x="278295" y="1020418"/>
            <a:ext cx="11396869" cy="5579165"/>
          </a:xfrm>
        </p:spPr>
        <p:txBody>
          <a:bodyPr>
            <a:normAutofit fontScale="77500" lnSpcReduction="20000"/>
          </a:bodyPr>
          <a:lstStyle/>
          <a:p>
            <a:pPr marL="0" indent="0">
              <a:buNone/>
            </a:pPr>
            <a:r>
              <a:rPr lang="en-IN" dirty="0"/>
              <a:t>public class Calculator {</a:t>
            </a:r>
          </a:p>
          <a:p>
            <a:pPr marL="0" indent="0">
              <a:buNone/>
            </a:pPr>
            <a:r>
              <a:rPr lang="en-IN" dirty="0"/>
              <a:t>	public static void main(String </a:t>
            </a:r>
            <a:r>
              <a:rPr lang="en-IN" dirty="0" err="1"/>
              <a:t>args</a:t>
            </a:r>
            <a:r>
              <a:rPr lang="en-IN" dirty="0"/>
              <a:t>[])	{</a:t>
            </a:r>
          </a:p>
          <a:p>
            <a:pPr marL="0" indent="0">
              <a:buNone/>
            </a:pPr>
            <a:r>
              <a:rPr lang="en-IN" dirty="0"/>
              <a:t>		if(</a:t>
            </a:r>
            <a:r>
              <a:rPr lang="en-IN" dirty="0" err="1"/>
              <a:t>args.length</a:t>
            </a:r>
            <a:r>
              <a:rPr lang="en-IN" dirty="0"/>
              <a:t>!=3)		{</a:t>
            </a:r>
          </a:p>
          <a:p>
            <a:pPr marL="0" indent="0">
              <a:buNone/>
            </a:pPr>
            <a:r>
              <a:rPr lang="en-IN" dirty="0"/>
              <a:t>			</a:t>
            </a:r>
            <a:r>
              <a:rPr lang="en-IN" dirty="0" err="1"/>
              <a:t>System.out.println</a:t>
            </a:r>
            <a:r>
              <a:rPr lang="en-IN" dirty="0"/>
              <a:t>("Usages: Java Calculator operand() operand1 and operand2");</a:t>
            </a:r>
          </a:p>
          <a:p>
            <a:pPr marL="0" indent="0">
              <a:buNone/>
            </a:pPr>
            <a:r>
              <a:rPr lang="en-IN" dirty="0"/>
              <a:t>			</a:t>
            </a:r>
            <a:r>
              <a:rPr lang="en-IN" dirty="0" err="1"/>
              <a:t>System.exit</a:t>
            </a:r>
            <a:r>
              <a:rPr lang="en-IN" dirty="0"/>
              <a:t>(0);		}</a:t>
            </a:r>
          </a:p>
          <a:p>
            <a:pPr marL="0" indent="0">
              <a:buNone/>
            </a:pPr>
            <a:r>
              <a:rPr lang="en-IN" dirty="0"/>
              <a:t>		int result=0;</a:t>
            </a:r>
          </a:p>
          <a:p>
            <a:pPr marL="0" indent="0">
              <a:buNone/>
            </a:pPr>
            <a:r>
              <a:rPr lang="en-IN" dirty="0"/>
              <a:t>		switch(</a:t>
            </a:r>
            <a:r>
              <a:rPr lang="en-IN" dirty="0" err="1"/>
              <a:t>args</a:t>
            </a:r>
            <a:r>
              <a:rPr lang="en-IN" dirty="0"/>
              <a:t>[1].</a:t>
            </a:r>
            <a:r>
              <a:rPr lang="en-IN" dirty="0" err="1"/>
              <a:t>charAt</a:t>
            </a:r>
            <a:r>
              <a:rPr lang="en-IN" dirty="0"/>
              <a:t>(0))		{</a:t>
            </a:r>
          </a:p>
          <a:p>
            <a:pPr marL="0" indent="0">
              <a:buNone/>
            </a:pPr>
            <a:r>
              <a:rPr lang="en-IN" dirty="0"/>
              <a:t>		case '+':   result=</a:t>
            </a:r>
            <a:r>
              <a:rPr lang="en-IN" dirty="0" err="1"/>
              <a:t>Integer.parseInt</a:t>
            </a:r>
            <a:r>
              <a:rPr lang="en-IN" dirty="0"/>
              <a:t>(</a:t>
            </a:r>
            <a:r>
              <a:rPr lang="en-IN" dirty="0" err="1"/>
              <a:t>args</a:t>
            </a:r>
            <a:r>
              <a:rPr lang="en-IN" dirty="0"/>
              <a:t>[0])+</a:t>
            </a:r>
            <a:r>
              <a:rPr lang="en-IN" dirty="0" err="1"/>
              <a:t>Integer.parseInt</a:t>
            </a:r>
            <a:r>
              <a:rPr lang="en-IN" dirty="0"/>
              <a:t>(</a:t>
            </a:r>
            <a:r>
              <a:rPr lang="en-IN" dirty="0" err="1"/>
              <a:t>args</a:t>
            </a:r>
            <a:r>
              <a:rPr lang="en-IN" dirty="0"/>
              <a:t>[2]); 	break;</a:t>
            </a:r>
          </a:p>
          <a:p>
            <a:pPr marL="0" indent="0">
              <a:buNone/>
            </a:pPr>
            <a:r>
              <a:rPr lang="en-IN" dirty="0"/>
              <a:t>		case '-':   result=</a:t>
            </a:r>
            <a:r>
              <a:rPr lang="en-IN" dirty="0" err="1"/>
              <a:t>Integer.parseInt</a:t>
            </a:r>
            <a:r>
              <a:rPr lang="en-IN" dirty="0"/>
              <a:t>(</a:t>
            </a:r>
            <a:r>
              <a:rPr lang="en-IN" dirty="0" err="1"/>
              <a:t>args</a:t>
            </a:r>
            <a:r>
              <a:rPr lang="en-IN" dirty="0"/>
              <a:t>[0])-</a:t>
            </a:r>
            <a:r>
              <a:rPr lang="en-IN" dirty="0" err="1"/>
              <a:t>Integer.parseInt</a:t>
            </a:r>
            <a:r>
              <a:rPr lang="en-IN" dirty="0"/>
              <a:t>(</a:t>
            </a:r>
            <a:r>
              <a:rPr lang="en-IN" dirty="0" err="1"/>
              <a:t>args</a:t>
            </a:r>
            <a:r>
              <a:rPr lang="en-IN" dirty="0"/>
              <a:t>[2]); 	break;</a:t>
            </a:r>
          </a:p>
          <a:p>
            <a:pPr marL="0" indent="0">
              <a:buNone/>
            </a:pPr>
            <a:r>
              <a:rPr lang="en-IN" dirty="0"/>
              <a:t>		case '*':   result=</a:t>
            </a:r>
            <a:r>
              <a:rPr lang="en-IN" dirty="0" err="1"/>
              <a:t>Integer.parseInt</a:t>
            </a:r>
            <a:r>
              <a:rPr lang="en-IN" dirty="0"/>
              <a:t>(</a:t>
            </a:r>
            <a:r>
              <a:rPr lang="en-IN" dirty="0" err="1"/>
              <a:t>args</a:t>
            </a:r>
            <a:r>
              <a:rPr lang="en-IN" dirty="0"/>
              <a:t>[0])*</a:t>
            </a:r>
            <a:r>
              <a:rPr lang="en-IN" dirty="0" err="1"/>
              <a:t>Integer.parseInt</a:t>
            </a:r>
            <a:r>
              <a:rPr lang="en-IN" dirty="0"/>
              <a:t>(</a:t>
            </a:r>
            <a:r>
              <a:rPr lang="en-IN" dirty="0" err="1"/>
              <a:t>args</a:t>
            </a:r>
            <a:r>
              <a:rPr lang="en-IN" dirty="0"/>
              <a:t>[2]);	break;</a:t>
            </a:r>
          </a:p>
          <a:p>
            <a:pPr marL="0" indent="0">
              <a:buNone/>
            </a:pPr>
            <a:r>
              <a:rPr lang="en-IN" dirty="0"/>
              <a:t>		case '/':   result=</a:t>
            </a:r>
            <a:r>
              <a:rPr lang="en-IN" dirty="0" err="1"/>
              <a:t>Integer.parseInt</a:t>
            </a:r>
            <a:r>
              <a:rPr lang="en-IN" dirty="0"/>
              <a:t>(</a:t>
            </a:r>
            <a:r>
              <a:rPr lang="en-IN" dirty="0" err="1"/>
              <a:t>args</a:t>
            </a:r>
            <a:r>
              <a:rPr lang="en-IN" dirty="0"/>
              <a:t>[0])/</a:t>
            </a:r>
            <a:r>
              <a:rPr lang="en-IN" dirty="0" err="1"/>
              <a:t>Integer.parseInt</a:t>
            </a:r>
            <a:r>
              <a:rPr lang="en-IN" dirty="0"/>
              <a:t>(</a:t>
            </a:r>
            <a:r>
              <a:rPr lang="en-IN" dirty="0" err="1"/>
              <a:t>args</a:t>
            </a:r>
            <a:r>
              <a:rPr lang="en-IN" dirty="0"/>
              <a:t>[2]); 	break;		</a:t>
            </a:r>
          </a:p>
          <a:p>
            <a:pPr marL="0" indent="0">
              <a:buNone/>
            </a:pPr>
            <a:r>
              <a:rPr lang="en-IN" dirty="0"/>
              <a:t>				}</a:t>
            </a:r>
          </a:p>
          <a:p>
            <a:pPr marL="0" indent="0">
              <a:buNone/>
            </a:pPr>
            <a:r>
              <a:rPr lang="en-IN" dirty="0"/>
              <a:t>		</a:t>
            </a:r>
            <a:r>
              <a:rPr lang="en-IN" dirty="0" err="1"/>
              <a:t>System.out.println</a:t>
            </a:r>
            <a:r>
              <a:rPr lang="en-IN" dirty="0"/>
              <a:t>(</a:t>
            </a:r>
            <a:r>
              <a:rPr lang="en-IN" dirty="0" err="1"/>
              <a:t>args</a:t>
            </a:r>
            <a:r>
              <a:rPr lang="en-IN" dirty="0"/>
              <a:t>[0]+' '+</a:t>
            </a:r>
            <a:r>
              <a:rPr lang="en-IN" dirty="0" err="1"/>
              <a:t>args</a:t>
            </a:r>
            <a:r>
              <a:rPr lang="en-IN" dirty="0"/>
              <a:t>[1]+' '+</a:t>
            </a:r>
            <a:r>
              <a:rPr lang="en-IN" dirty="0" err="1"/>
              <a:t>args</a:t>
            </a:r>
            <a:r>
              <a:rPr lang="en-IN" dirty="0"/>
              <a:t>[2]+"="+result);	}</a:t>
            </a:r>
          </a:p>
          <a:p>
            <a:pPr marL="0" indent="0">
              <a:buNone/>
            </a:pPr>
            <a:r>
              <a:rPr lang="en-IN" dirty="0"/>
              <a:t>}</a:t>
            </a:r>
          </a:p>
        </p:txBody>
      </p:sp>
    </p:spTree>
    <p:extLst>
      <p:ext uri="{BB962C8B-B14F-4D97-AF65-F5344CB8AC3E}">
        <p14:creationId xmlns:p14="http://schemas.microsoft.com/office/powerpoint/2010/main" val="4001772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238A5-3011-4C1E-A93F-E797ED065B05}"/>
              </a:ext>
            </a:extLst>
          </p:cNvPr>
          <p:cNvSpPr>
            <a:spLocks noGrp="1"/>
          </p:cNvSpPr>
          <p:nvPr>
            <p:ph type="title"/>
          </p:nvPr>
        </p:nvSpPr>
        <p:spPr/>
        <p:txBody>
          <a:bodyPr/>
          <a:lstStyle/>
          <a:p>
            <a:r>
              <a:rPr lang="en-IN" dirty="0"/>
              <a:t>Exception Handing:</a:t>
            </a:r>
          </a:p>
        </p:txBody>
      </p:sp>
      <p:sp>
        <p:nvSpPr>
          <p:cNvPr id="3" name="Content Placeholder 2">
            <a:extLst>
              <a:ext uri="{FF2B5EF4-FFF2-40B4-BE49-F238E27FC236}">
                <a16:creationId xmlns:a16="http://schemas.microsoft.com/office/drawing/2014/main" id="{1CA3B4DE-A984-4FB1-9A24-4378BD33C1AE}"/>
              </a:ext>
            </a:extLst>
          </p:cNvPr>
          <p:cNvSpPr>
            <a:spLocks noGrp="1"/>
          </p:cNvSpPr>
          <p:nvPr>
            <p:ph idx="1"/>
          </p:nvPr>
        </p:nvSpPr>
        <p:spPr>
          <a:xfrm>
            <a:off x="715617" y="1825624"/>
            <a:ext cx="10638183" cy="4760705"/>
          </a:xfrm>
        </p:spPr>
        <p:txBody>
          <a:bodyPr>
            <a:normAutofit lnSpcReduction="10000"/>
          </a:bodyPr>
          <a:lstStyle/>
          <a:p>
            <a:pPr marL="0" indent="0">
              <a:buNone/>
            </a:pPr>
            <a:r>
              <a:rPr lang="en-US" b="0" i="0" dirty="0">
                <a:effectLst/>
                <a:latin typeface="euclid_circular_a"/>
              </a:rPr>
              <a:t>An exception is an unexpected event that occurs during program execution. It affects the flow of the program instructions which can cause the program to terminate abnormally.</a:t>
            </a:r>
          </a:p>
          <a:p>
            <a:pPr marL="0" indent="0" algn="l">
              <a:buNone/>
            </a:pPr>
            <a:r>
              <a:rPr lang="en-US" b="0" i="0" dirty="0">
                <a:effectLst/>
                <a:latin typeface="euclid_circular_a"/>
              </a:rPr>
              <a:t>An exception can occur for many reasons. Some of them are:</a:t>
            </a:r>
          </a:p>
          <a:p>
            <a:pPr marL="514350" indent="-514350" algn="l">
              <a:buFont typeface="+mj-lt"/>
              <a:buAutoNum type="arabicPeriod"/>
            </a:pPr>
            <a:r>
              <a:rPr lang="en-US" b="0" i="0" dirty="0">
                <a:effectLst/>
                <a:latin typeface="euclid_circular_a"/>
              </a:rPr>
              <a:t>Invalid user input</a:t>
            </a:r>
          </a:p>
          <a:p>
            <a:pPr marL="514350" indent="-514350" algn="l">
              <a:buFont typeface="+mj-lt"/>
              <a:buAutoNum type="arabicPeriod"/>
            </a:pPr>
            <a:r>
              <a:rPr lang="en-US" b="0" i="0" dirty="0">
                <a:effectLst/>
                <a:latin typeface="euclid_circular_a"/>
              </a:rPr>
              <a:t>Device failure</a:t>
            </a:r>
          </a:p>
          <a:p>
            <a:pPr marL="514350" indent="-514350" algn="l">
              <a:buFont typeface="+mj-lt"/>
              <a:buAutoNum type="arabicPeriod"/>
            </a:pPr>
            <a:r>
              <a:rPr lang="en-US" b="0" i="0" dirty="0">
                <a:effectLst/>
                <a:latin typeface="euclid_circular_a"/>
              </a:rPr>
              <a:t>Loss of network connection</a:t>
            </a:r>
          </a:p>
          <a:p>
            <a:pPr marL="514350" indent="-514350" algn="l">
              <a:buFont typeface="+mj-lt"/>
              <a:buAutoNum type="arabicPeriod"/>
            </a:pPr>
            <a:r>
              <a:rPr lang="en-US" b="0" i="0" dirty="0">
                <a:effectLst/>
                <a:latin typeface="euclid_circular_a"/>
              </a:rPr>
              <a:t>Physical limitations (out of disk memory)</a:t>
            </a:r>
          </a:p>
          <a:p>
            <a:pPr marL="514350" indent="-514350" algn="l">
              <a:buFont typeface="+mj-lt"/>
              <a:buAutoNum type="arabicPeriod"/>
            </a:pPr>
            <a:r>
              <a:rPr lang="en-US" b="0" i="0" dirty="0">
                <a:effectLst/>
                <a:latin typeface="euclid_circular_a"/>
              </a:rPr>
              <a:t>Code errors</a:t>
            </a:r>
          </a:p>
          <a:p>
            <a:pPr marL="514350" indent="-514350" algn="l">
              <a:buFont typeface="+mj-lt"/>
              <a:buAutoNum type="arabicPeriod"/>
            </a:pPr>
            <a:r>
              <a:rPr lang="en-US" b="0" i="0" dirty="0">
                <a:effectLst/>
                <a:latin typeface="euclid_circular_a"/>
              </a:rPr>
              <a:t>Opening an unavailable file</a:t>
            </a:r>
          </a:p>
          <a:p>
            <a:pPr marL="0" indent="0">
              <a:buNone/>
            </a:pPr>
            <a:endParaRPr lang="en-IN" dirty="0"/>
          </a:p>
        </p:txBody>
      </p:sp>
    </p:spTree>
    <p:extLst>
      <p:ext uri="{BB962C8B-B14F-4D97-AF65-F5344CB8AC3E}">
        <p14:creationId xmlns:p14="http://schemas.microsoft.com/office/powerpoint/2010/main" val="1456936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43D49-933F-4A6D-AF2C-CD41138058C7}"/>
              </a:ext>
            </a:extLst>
          </p:cNvPr>
          <p:cNvSpPr>
            <a:spLocks noGrp="1"/>
          </p:cNvSpPr>
          <p:nvPr>
            <p:ph type="title"/>
          </p:nvPr>
        </p:nvSpPr>
        <p:spPr/>
        <p:txBody>
          <a:bodyPr/>
          <a:lstStyle/>
          <a:p>
            <a:r>
              <a:rPr lang="en-IN" b="1" i="0" dirty="0">
                <a:solidFill>
                  <a:srgbClr val="25265E"/>
                </a:solidFill>
                <a:effectLst/>
                <a:latin typeface="euclid_circular_a"/>
              </a:rPr>
              <a:t>Java Exception hierarchy</a:t>
            </a:r>
            <a:br>
              <a:rPr lang="en-IN" b="1" i="0" dirty="0">
                <a:solidFill>
                  <a:srgbClr val="25265E"/>
                </a:solidFill>
                <a:effectLst/>
                <a:latin typeface="euclid_circular_a"/>
              </a:rPr>
            </a:br>
            <a:endParaRPr lang="en-IN" dirty="0"/>
          </a:p>
        </p:txBody>
      </p:sp>
      <p:pic>
        <p:nvPicPr>
          <p:cNvPr id="4" name="Content Placeholder 3">
            <a:extLst>
              <a:ext uri="{FF2B5EF4-FFF2-40B4-BE49-F238E27FC236}">
                <a16:creationId xmlns:a16="http://schemas.microsoft.com/office/drawing/2014/main" id="{3DA0A4D3-6A50-4B61-82B6-87BD00DD6B7D}"/>
              </a:ext>
            </a:extLst>
          </p:cNvPr>
          <p:cNvPicPr>
            <a:picLocks noGrp="1" noChangeAspect="1"/>
          </p:cNvPicPr>
          <p:nvPr>
            <p:ph sz="half" idx="1"/>
          </p:nvPr>
        </p:nvPicPr>
        <p:blipFill>
          <a:blip r:embed="rId2"/>
          <a:stretch>
            <a:fillRect/>
          </a:stretch>
        </p:blipFill>
        <p:spPr>
          <a:xfrm>
            <a:off x="838200" y="1156596"/>
            <a:ext cx="7239000" cy="4430268"/>
          </a:xfrm>
          <a:prstGeom prst="rect">
            <a:avLst/>
          </a:prstGeom>
        </p:spPr>
      </p:pic>
      <p:sp>
        <p:nvSpPr>
          <p:cNvPr id="5" name="Content Placeholder 4">
            <a:extLst>
              <a:ext uri="{FF2B5EF4-FFF2-40B4-BE49-F238E27FC236}">
                <a16:creationId xmlns:a16="http://schemas.microsoft.com/office/drawing/2014/main" id="{66001D25-C228-410E-8308-65B7F0F7A3E7}"/>
              </a:ext>
            </a:extLst>
          </p:cNvPr>
          <p:cNvSpPr>
            <a:spLocks noGrp="1"/>
          </p:cNvSpPr>
          <p:nvPr>
            <p:ph sz="half" idx="2"/>
          </p:nvPr>
        </p:nvSpPr>
        <p:spPr>
          <a:xfrm>
            <a:off x="8077200" y="1825625"/>
            <a:ext cx="3276600" cy="4351338"/>
          </a:xfrm>
        </p:spPr>
        <p:txBody>
          <a:bodyPr/>
          <a:lstStyle/>
          <a:p>
            <a:r>
              <a:rPr lang="en-US" dirty="0"/>
              <a:t> Throwable class is the root class in the hierarchy.</a:t>
            </a:r>
          </a:p>
          <a:p>
            <a:endParaRPr lang="en-US" dirty="0"/>
          </a:p>
          <a:p>
            <a:r>
              <a:rPr lang="en-US" dirty="0"/>
              <a:t>Note that the hierarchy splits into two branches: Error and Exception.</a:t>
            </a:r>
            <a:endParaRPr lang="en-IN" dirty="0"/>
          </a:p>
        </p:txBody>
      </p:sp>
    </p:spTree>
    <p:extLst>
      <p:ext uri="{BB962C8B-B14F-4D97-AF65-F5344CB8AC3E}">
        <p14:creationId xmlns:p14="http://schemas.microsoft.com/office/powerpoint/2010/main" val="1612738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BBB6-9288-4A1B-872F-791151BDC8B0}"/>
              </a:ext>
            </a:extLst>
          </p:cNvPr>
          <p:cNvSpPr>
            <a:spLocks noGrp="1"/>
          </p:cNvSpPr>
          <p:nvPr>
            <p:ph type="title"/>
          </p:nvPr>
        </p:nvSpPr>
        <p:spPr/>
        <p:txBody>
          <a:bodyPr/>
          <a:lstStyle/>
          <a:p>
            <a:r>
              <a:rPr lang="en-IN" dirty="0"/>
              <a:t>Packages</a:t>
            </a:r>
          </a:p>
        </p:txBody>
      </p:sp>
      <p:sp>
        <p:nvSpPr>
          <p:cNvPr id="3" name="Content Placeholder 2">
            <a:extLst>
              <a:ext uri="{FF2B5EF4-FFF2-40B4-BE49-F238E27FC236}">
                <a16:creationId xmlns:a16="http://schemas.microsoft.com/office/drawing/2014/main" id="{DD69E58B-D025-4B0F-A39D-012CD66A244A}"/>
              </a:ext>
            </a:extLst>
          </p:cNvPr>
          <p:cNvSpPr>
            <a:spLocks noGrp="1"/>
          </p:cNvSpPr>
          <p:nvPr>
            <p:ph idx="1"/>
          </p:nvPr>
        </p:nvSpPr>
        <p:spPr/>
        <p:txBody>
          <a:bodyPr/>
          <a:lstStyle/>
          <a:p>
            <a:pPr algn="l"/>
            <a:r>
              <a:rPr lang="en-US" sz="1800" b="0" i="0" u="none" strike="noStrike" baseline="0" dirty="0">
                <a:latin typeface="Palatino-Roman"/>
              </a:rPr>
              <a:t>Through the use of the </a:t>
            </a:r>
            <a:r>
              <a:rPr lang="en-US" sz="1800" b="1" i="0" u="none" strike="noStrike" baseline="0" dirty="0">
                <a:latin typeface="Palatino-Bold"/>
              </a:rPr>
              <a:t>interface </a:t>
            </a:r>
            <a:r>
              <a:rPr lang="en-US" sz="1800" b="0" i="0" u="none" strike="noStrike" baseline="0" dirty="0">
                <a:latin typeface="Palatino-Roman"/>
              </a:rPr>
              <a:t>keyword, Java allows you to fully abstract the interface from its implementation. </a:t>
            </a:r>
          </a:p>
          <a:p>
            <a:pPr algn="l"/>
            <a:r>
              <a:rPr lang="en-US" sz="1800" b="0" i="0" u="none" strike="noStrike" baseline="0" dirty="0">
                <a:latin typeface="Palatino-Roman"/>
              </a:rPr>
              <a:t>Using </a:t>
            </a:r>
            <a:r>
              <a:rPr lang="en-US" sz="1800" b="1" i="0" u="none" strike="noStrike" baseline="0" dirty="0">
                <a:latin typeface="Palatino-Bold"/>
              </a:rPr>
              <a:t>interface</a:t>
            </a:r>
            <a:r>
              <a:rPr lang="en-US" sz="1800" b="0" i="0" u="none" strike="noStrike" baseline="0" dirty="0">
                <a:latin typeface="Palatino-Roman"/>
              </a:rPr>
              <a:t>, you can specify a set of methods that can be implemented by one or more classes. </a:t>
            </a:r>
          </a:p>
          <a:p>
            <a:pPr algn="l"/>
            <a:r>
              <a:rPr lang="en-US" sz="1800" b="0" i="0" u="none" strike="noStrike" baseline="0" dirty="0">
                <a:latin typeface="Palatino-Roman"/>
              </a:rPr>
              <a:t>The </a:t>
            </a:r>
            <a:r>
              <a:rPr lang="en-US" sz="1800" b="1" i="0" u="none" strike="noStrike" baseline="0" dirty="0">
                <a:latin typeface="Palatino-Bold"/>
              </a:rPr>
              <a:t>interface</a:t>
            </a:r>
            <a:r>
              <a:rPr lang="en-US" sz="1800" b="0" i="0" u="none" strike="noStrike" baseline="0" dirty="0">
                <a:latin typeface="Palatino-Roman"/>
              </a:rPr>
              <a:t>, itself, does not actually define any implementation. </a:t>
            </a:r>
          </a:p>
          <a:p>
            <a:pPr algn="l"/>
            <a:r>
              <a:rPr lang="en-US" sz="1800" b="0" i="0" u="none" strike="noStrike" baseline="0" dirty="0">
                <a:latin typeface="Palatino-Roman"/>
              </a:rPr>
              <a:t>Although they are similar to abstract classes, </a:t>
            </a:r>
            <a:r>
              <a:rPr lang="en-US" sz="1800" b="1" i="0" u="none" strike="noStrike" baseline="0" dirty="0">
                <a:latin typeface="Palatino-Bold"/>
              </a:rPr>
              <a:t>interface</a:t>
            </a:r>
            <a:r>
              <a:rPr lang="en-US" sz="1800" b="0" i="0" u="none" strike="noStrike" baseline="0" dirty="0">
                <a:latin typeface="Palatino-Roman"/>
              </a:rPr>
              <a:t>s have an additional capability: </a:t>
            </a:r>
          </a:p>
          <a:p>
            <a:pPr algn="l"/>
            <a:r>
              <a:rPr lang="en-US" sz="1800" b="0" i="0" u="none" strike="noStrike" baseline="0" dirty="0">
                <a:latin typeface="Palatino-Roman"/>
              </a:rPr>
              <a:t>A class can implement more than one interface. </a:t>
            </a:r>
          </a:p>
          <a:p>
            <a:pPr algn="l"/>
            <a:r>
              <a:rPr lang="en-US" sz="1800" b="0" i="0" u="none" strike="noStrike" baseline="0" dirty="0">
                <a:latin typeface="Palatino-Roman"/>
              </a:rPr>
              <a:t>By contrast, a class can only inherit a single superclass (abstract or otherwise).</a:t>
            </a:r>
            <a:endParaRPr lang="en-IN" dirty="0"/>
          </a:p>
        </p:txBody>
      </p:sp>
    </p:spTree>
    <p:extLst>
      <p:ext uri="{BB962C8B-B14F-4D97-AF65-F5344CB8AC3E}">
        <p14:creationId xmlns:p14="http://schemas.microsoft.com/office/powerpoint/2010/main" val="2182887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5BD5DD5-F4B1-4F6E-900A-8D102B11B25F}"/>
              </a:ext>
            </a:extLst>
          </p:cNvPr>
          <p:cNvPicPr>
            <a:picLocks noGrp="1" noChangeAspect="1"/>
          </p:cNvPicPr>
          <p:nvPr>
            <p:ph idx="1"/>
          </p:nvPr>
        </p:nvPicPr>
        <p:blipFill>
          <a:blip r:embed="rId2"/>
          <a:stretch>
            <a:fillRect/>
          </a:stretch>
        </p:blipFill>
        <p:spPr>
          <a:xfrm>
            <a:off x="2826326" y="313513"/>
            <a:ext cx="5818909" cy="6639834"/>
          </a:xfrm>
          <a:prstGeom prst="rect">
            <a:avLst/>
          </a:prstGeom>
        </p:spPr>
      </p:pic>
    </p:spTree>
    <p:extLst>
      <p:ext uri="{BB962C8B-B14F-4D97-AF65-F5344CB8AC3E}">
        <p14:creationId xmlns:p14="http://schemas.microsoft.com/office/powerpoint/2010/main" val="1751980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EA29C3-71DC-4274-B1C7-7DA862C46A68}"/>
              </a:ext>
            </a:extLst>
          </p:cNvPr>
          <p:cNvSpPr>
            <a:spLocks noGrp="1"/>
          </p:cNvSpPr>
          <p:nvPr>
            <p:ph type="title"/>
          </p:nvPr>
        </p:nvSpPr>
        <p:spPr/>
        <p:txBody>
          <a:bodyPr/>
          <a:lstStyle/>
          <a:p>
            <a:r>
              <a:rPr lang="en-IN" b="1" i="0" dirty="0">
                <a:solidFill>
                  <a:srgbClr val="25265E"/>
                </a:solidFill>
                <a:effectLst/>
                <a:latin typeface="euclid_circular_a"/>
              </a:rPr>
              <a:t>Java Exception</a:t>
            </a:r>
            <a:br>
              <a:rPr lang="en-IN" b="1" i="0" dirty="0">
                <a:solidFill>
                  <a:srgbClr val="25265E"/>
                </a:solidFill>
                <a:effectLst/>
                <a:latin typeface="euclid_circular_a"/>
              </a:rPr>
            </a:br>
            <a:endParaRPr lang="en-IN" dirty="0"/>
          </a:p>
        </p:txBody>
      </p:sp>
      <p:sp>
        <p:nvSpPr>
          <p:cNvPr id="6" name="Text Placeholder 5">
            <a:extLst>
              <a:ext uri="{FF2B5EF4-FFF2-40B4-BE49-F238E27FC236}">
                <a16:creationId xmlns:a16="http://schemas.microsoft.com/office/drawing/2014/main" id="{BAB88280-1C4B-4EE0-8792-52528896FC11}"/>
              </a:ext>
            </a:extLst>
          </p:cNvPr>
          <p:cNvSpPr>
            <a:spLocks noGrp="1"/>
          </p:cNvSpPr>
          <p:nvPr>
            <p:ph type="body" idx="1"/>
          </p:nvPr>
        </p:nvSpPr>
        <p:spPr/>
        <p:txBody>
          <a:bodyPr/>
          <a:lstStyle/>
          <a:p>
            <a:r>
              <a:rPr lang="en-IN" b="1" i="0" dirty="0">
                <a:solidFill>
                  <a:srgbClr val="25265E"/>
                </a:solidFill>
                <a:effectLst/>
                <a:latin typeface="euclid_circular_a"/>
              </a:rPr>
              <a:t>Errors</a:t>
            </a:r>
          </a:p>
          <a:p>
            <a:endParaRPr lang="en-IN" dirty="0"/>
          </a:p>
        </p:txBody>
      </p:sp>
      <p:sp>
        <p:nvSpPr>
          <p:cNvPr id="7" name="Content Placeholder 6">
            <a:extLst>
              <a:ext uri="{FF2B5EF4-FFF2-40B4-BE49-F238E27FC236}">
                <a16:creationId xmlns:a16="http://schemas.microsoft.com/office/drawing/2014/main" id="{864B250C-DC29-4033-B903-A8708A0D9FFC}"/>
              </a:ext>
            </a:extLst>
          </p:cNvPr>
          <p:cNvSpPr>
            <a:spLocks noGrp="1"/>
          </p:cNvSpPr>
          <p:nvPr>
            <p:ph sz="half" idx="2"/>
          </p:nvPr>
        </p:nvSpPr>
        <p:spPr/>
        <p:txBody>
          <a:bodyPr>
            <a:normAutofit fontScale="85000" lnSpcReduction="10000"/>
          </a:bodyPr>
          <a:lstStyle/>
          <a:p>
            <a:pPr algn="l"/>
            <a:r>
              <a:rPr lang="en-US" b="1" i="0" dirty="0">
                <a:effectLst/>
                <a:latin typeface="euclid_circular_a"/>
              </a:rPr>
              <a:t>Errors</a:t>
            </a:r>
            <a:r>
              <a:rPr lang="en-US" b="0" i="0" dirty="0">
                <a:effectLst/>
                <a:latin typeface="euclid_circular_a"/>
              </a:rPr>
              <a:t> represent irrecoverable conditions such as Java virtual machine (JVM) running out of memory, memory leaks, stack overflow errors, library incompatibility, infinite recursion, etc.</a:t>
            </a:r>
          </a:p>
          <a:p>
            <a:pPr algn="l"/>
            <a:r>
              <a:rPr lang="en-US" b="0" i="0" dirty="0">
                <a:effectLst/>
                <a:latin typeface="euclid_circular_a"/>
              </a:rPr>
              <a:t>Errors are usually beyond the control of the programmer and we should not try to handle errors.</a:t>
            </a:r>
          </a:p>
          <a:p>
            <a:endParaRPr lang="en-IN" dirty="0"/>
          </a:p>
        </p:txBody>
      </p:sp>
      <p:sp>
        <p:nvSpPr>
          <p:cNvPr id="8" name="Text Placeholder 7">
            <a:extLst>
              <a:ext uri="{FF2B5EF4-FFF2-40B4-BE49-F238E27FC236}">
                <a16:creationId xmlns:a16="http://schemas.microsoft.com/office/drawing/2014/main" id="{DA32F035-57AB-43A6-80A5-2ACFD909A07B}"/>
              </a:ext>
            </a:extLst>
          </p:cNvPr>
          <p:cNvSpPr>
            <a:spLocks noGrp="1"/>
          </p:cNvSpPr>
          <p:nvPr>
            <p:ph type="body" sz="quarter" idx="3"/>
          </p:nvPr>
        </p:nvSpPr>
        <p:spPr/>
        <p:txBody>
          <a:bodyPr/>
          <a:lstStyle/>
          <a:p>
            <a:r>
              <a:rPr lang="en-IN" b="1" i="0" dirty="0">
                <a:solidFill>
                  <a:srgbClr val="25265E"/>
                </a:solidFill>
                <a:effectLst/>
                <a:latin typeface="euclid_circular_a"/>
              </a:rPr>
              <a:t>Exceptions</a:t>
            </a:r>
          </a:p>
          <a:p>
            <a:endParaRPr lang="en-IN" dirty="0"/>
          </a:p>
        </p:txBody>
      </p:sp>
      <p:sp>
        <p:nvSpPr>
          <p:cNvPr id="9" name="Content Placeholder 8">
            <a:extLst>
              <a:ext uri="{FF2B5EF4-FFF2-40B4-BE49-F238E27FC236}">
                <a16:creationId xmlns:a16="http://schemas.microsoft.com/office/drawing/2014/main" id="{2B14D25D-B284-46EE-88F6-0E0172FDC326}"/>
              </a:ext>
            </a:extLst>
          </p:cNvPr>
          <p:cNvSpPr>
            <a:spLocks noGrp="1"/>
          </p:cNvSpPr>
          <p:nvPr>
            <p:ph sz="quarter" idx="4"/>
          </p:nvPr>
        </p:nvSpPr>
        <p:spPr/>
        <p:txBody>
          <a:bodyPr>
            <a:normAutofit fontScale="85000" lnSpcReduction="10000"/>
          </a:bodyPr>
          <a:lstStyle/>
          <a:p>
            <a:pPr algn="l"/>
            <a:r>
              <a:rPr lang="en-US" b="1" i="0" dirty="0">
                <a:effectLst/>
                <a:latin typeface="euclid_circular_a"/>
              </a:rPr>
              <a:t>Exceptions</a:t>
            </a:r>
            <a:r>
              <a:rPr lang="en-US" b="0" i="0" dirty="0">
                <a:effectLst/>
                <a:latin typeface="euclid_circular_a"/>
              </a:rPr>
              <a:t> can be caught and handled by the program.</a:t>
            </a:r>
          </a:p>
          <a:p>
            <a:pPr algn="l"/>
            <a:r>
              <a:rPr lang="en-US" b="0" i="0" dirty="0">
                <a:effectLst/>
                <a:latin typeface="euclid_circular_a"/>
              </a:rPr>
              <a:t>When an exception occurs within a method, it creates an object. This object is called the exception object.</a:t>
            </a:r>
          </a:p>
          <a:p>
            <a:pPr algn="l"/>
            <a:r>
              <a:rPr lang="en-US" b="0" i="0" dirty="0">
                <a:effectLst/>
                <a:latin typeface="euclid_circular_a"/>
              </a:rPr>
              <a:t>It contains information about the exception such as the name and description of the exception and state of the program when the exception occurred.</a:t>
            </a:r>
            <a:br>
              <a:rPr lang="en-US" dirty="0"/>
            </a:br>
            <a:endParaRPr lang="en-IN" dirty="0"/>
          </a:p>
        </p:txBody>
      </p:sp>
    </p:spTree>
    <p:extLst>
      <p:ext uri="{BB962C8B-B14F-4D97-AF65-F5344CB8AC3E}">
        <p14:creationId xmlns:p14="http://schemas.microsoft.com/office/powerpoint/2010/main" val="88085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9754085-1D54-49EC-836F-FEA7F4621610}"/>
              </a:ext>
            </a:extLst>
          </p:cNvPr>
          <p:cNvSpPr>
            <a:spLocks noGrp="1"/>
          </p:cNvSpPr>
          <p:nvPr>
            <p:ph type="title"/>
          </p:nvPr>
        </p:nvSpPr>
        <p:spPr/>
        <p:txBody>
          <a:bodyPr>
            <a:noAutofit/>
          </a:bodyPr>
          <a:lstStyle/>
          <a:p>
            <a:r>
              <a:rPr lang="en-IN" sz="3200" b="1" i="0" dirty="0">
                <a:solidFill>
                  <a:srgbClr val="25265E"/>
                </a:solidFill>
                <a:effectLst/>
                <a:latin typeface="euclid_circular_a"/>
              </a:rPr>
              <a:t>Java Exception Types: </a:t>
            </a:r>
            <a:r>
              <a:rPr lang="en-US" sz="2400" b="1" i="0" dirty="0">
                <a:effectLst/>
                <a:latin typeface="euclid_circular_a"/>
              </a:rPr>
              <a:t>The exception hierarchy also has two branches: </a:t>
            </a:r>
            <a:r>
              <a:rPr lang="en-US" sz="2400" b="1" i="0" dirty="0" err="1">
                <a:effectLst/>
                <a:latin typeface="euclid_circular_a"/>
              </a:rPr>
              <a:t>RuntimeException</a:t>
            </a:r>
            <a:r>
              <a:rPr lang="en-US" sz="2400" b="1" i="0" dirty="0">
                <a:effectLst/>
                <a:latin typeface="euclid_circular_a"/>
              </a:rPr>
              <a:t> and </a:t>
            </a:r>
            <a:r>
              <a:rPr lang="en-US" sz="2400" b="1" i="0" dirty="0" err="1">
                <a:effectLst/>
                <a:latin typeface="euclid_circular_a"/>
              </a:rPr>
              <a:t>IOException</a:t>
            </a:r>
            <a:r>
              <a:rPr lang="en-US" sz="2400" b="1" i="0" dirty="0">
                <a:effectLst/>
                <a:latin typeface="euclid_circular_a"/>
              </a:rPr>
              <a:t>.</a:t>
            </a:r>
            <a:br>
              <a:rPr lang="en-IN" sz="3200" b="1" i="0" dirty="0">
                <a:solidFill>
                  <a:srgbClr val="25265E"/>
                </a:solidFill>
                <a:effectLst/>
                <a:latin typeface="euclid_circular_a"/>
              </a:rPr>
            </a:br>
            <a:endParaRPr lang="en-IN" sz="3200" dirty="0"/>
          </a:p>
        </p:txBody>
      </p:sp>
      <p:sp>
        <p:nvSpPr>
          <p:cNvPr id="8" name="Content Placeholder 7">
            <a:extLst>
              <a:ext uri="{FF2B5EF4-FFF2-40B4-BE49-F238E27FC236}">
                <a16:creationId xmlns:a16="http://schemas.microsoft.com/office/drawing/2014/main" id="{127CAE76-8E88-4145-A7C5-0718E18A0CF1}"/>
              </a:ext>
            </a:extLst>
          </p:cNvPr>
          <p:cNvSpPr>
            <a:spLocks noGrp="1"/>
          </p:cNvSpPr>
          <p:nvPr>
            <p:ph sz="half" idx="1"/>
          </p:nvPr>
        </p:nvSpPr>
        <p:spPr/>
        <p:txBody>
          <a:bodyPr>
            <a:normAutofit fontScale="62500" lnSpcReduction="20000"/>
          </a:bodyPr>
          <a:lstStyle/>
          <a:p>
            <a:pPr marL="0" indent="0" algn="l">
              <a:buNone/>
            </a:pPr>
            <a:r>
              <a:rPr lang="en-US" b="1" i="0" dirty="0">
                <a:solidFill>
                  <a:srgbClr val="25265E"/>
                </a:solidFill>
                <a:effectLst/>
                <a:latin typeface="euclid_circular_a"/>
              </a:rPr>
              <a:t>1. </a:t>
            </a:r>
            <a:r>
              <a:rPr lang="en-US" b="1" i="0" dirty="0" err="1">
                <a:solidFill>
                  <a:srgbClr val="25265E"/>
                </a:solidFill>
                <a:effectLst/>
                <a:latin typeface="euclid_circular_a"/>
              </a:rPr>
              <a:t>RuntimeException</a:t>
            </a:r>
            <a:endParaRPr lang="en-US" b="1" i="0" dirty="0">
              <a:solidFill>
                <a:srgbClr val="25265E"/>
              </a:solidFill>
              <a:effectLst/>
              <a:latin typeface="euclid_circular_a"/>
            </a:endParaRPr>
          </a:p>
          <a:p>
            <a:pPr marL="0" indent="0" algn="l">
              <a:buNone/>
            </a:pPr>
            <a:r>
              <a:rPr lang="en-US" b="0" i="0" dirty="0">
                <a:effectLst/>
                <a:latin typeface="euclid_circular_a"/>
              </a:rPr>
              <a:t>A </a:t>
            </a:r>
            <a:r>
              <a:rPr lang="en-US" b="1" i="0" dirty="0">
                <a:effectLst/>
                <a:latin typeface="euclid_circular_a"/>
              </a:rPr>
              <a:t>runtime exception</a:t>
            </a:r>
            <a:r>
              <a:rPr lang="en-US" b="0" i="0" dirty="0">
                <a:effectLst/>
                <a:latin typeface="euclid_circular_a"/>
              </a:rPr>
              <a:t> happens due to a programming error. They are also known as </a:t>
            </a:r>
            <a:r>
              <a:rPr lang="en-US" b="1" i="0" dirty="0">
                <a:effectLst/>
                <a:latin typeface="euclid_circular_a"/>
              </a:rPr>
              <a:t>unchecked exceptions</a:t>
            </a:r>
            <a:r>
              <a:rPr lang="en-US" b="0" i="0" dirty="0">
                <a:effectLst/>
                <a:latin typeface="euclid_circular_a"/>
              </a:rPr>
              <a:t>.</a:t>
            </a:r>
          </a:p>
          <a:p>
            <a:pPr marL="0" indent="0">
              <a:buNone/>
            </a:pPr>
            <a:r>
              <a:rPr lang="en-US" dirty="0"/>
              <a:t>These exceptions are not checked at compile-time but run-time. Some of the common runtime exceptions are:</a:t>
            </a:r>
          </a:p>
          <a:p>
            <a:pPr marL="0" indent="0">
              <a:buNone/>
            </a:pPr>
            <a:endParaRPr lang="en-US" dirty="0"/>
          </a:p>
          <a:p>
            <a:pPr marL="514350" indent="-514350">
              <a:buFont typeface="+mj-lt"/>
              <a:buAutoNum type="arabicPeriod"/>
            </a:pPr>
            <a:r>
              <a:rPr lang="en-US" dirty="0"/>
              <a:t>Improper use of an API - </a:t>
            </a:r>
            <a:r>
              <a:rPr lang="en-US" dirty="0" err="1"/>
              <a:t>IllegalArgumentException</a:t>
            </a:r>
            <a:endParaRPr lang="en-US" dirty="0"/>
          </a:p>
          <a:p>
            <a:pPr marL="514350" indent="-514350">
              <a:buFont typeface="+mj-lt"/>
              <a:buAutoNum type="arabicPeriod"/>
            </a:pPr>
            <a:r>
              <a:rPr lang="en-US" dirty="0"/>
              <a:t>Null pointer access (missing the initialization of a variable) - </a:t>
            </a:r>
            <a:r>
              <a:rPr lang="en-US" dirty="0" err="1"/>
              <a:t>NullPointerException</a:t>
            </a:r>
            <a:endParaRPr lang="en-US" dirty="0"/>
          </a:p>
          <a:p>
            <a:pPr marL="514350" indent="-514350">
              <a:buFont typeface="+mj-lt"/>
              <a:buAutoNum type="arabicPeriod"/>
            </a:pPr>
            <a:r>
              <a:rPr lang="en-US" dirty="0"/>
              <a:t>Out-of-bounds array access - </a:t>
            </a:r>
            <a:r>
              <a:rPr lang="en-US" dirty="0" err="1"/>
              <a:t>ArrayIndexOutOfBoundsException</a:t>
            </a:r>
            <a:endParaRPr lang="en-US" dirty="0"/>
          </a:p>
          <a:p>
            <a:pPr marL="514350" indent="-514350">
              <a:buFont typeface="+mj-lt"/>
              <a:buAutoNum type="arabicPeriod"/>
            </a:pPr>
            <a:r>
              <a:rPr lang="en-US" dirty="0"/>
              <a:t>Dividing a number by 0 - </a:t>
            </a:r>
            <a:r>
              <a:rPr lang="en-US" dirty="0" err="1"/>
              <a:t>ArithmeticException</a:t>
            </a:r>
            <a:endParaRPr lang="en-IN" dirty="0"/>
          </a:p>
        </p:txBody>
      </p:sp>
      <p:sp>
        <p:nvSpPr>
          <p:cNvPr id="9" name="Content Placeholder 8">
            <a:extLst>
              <a:ext uri="{FF2B5EF4-FFF2-40B4-BE49-F238E27FC236}">
                <a16:creationId xmlns:a16="http://schemas.microsoft.com/office/drawing/2014/main" id="{639B8C20-746D-454C-A8B9-64565A8BBFCE}"/>
              </a:ext>
            </a:extLst>
          </p:cNvPr>
          <p:cNvSpPr>
            <a:spLocks noGrp="1"/>
          </p:cNvSpPr>
          <p:nvPr>
            <p:ph sz="half" idx="2"/>
          </p:nvPr>
        </p:nvSpPr>
        <p:spPr/>
        <p:txBody>
          <a:bodyPr>
            <a:normAutofit fontScale="62500" lnSpcReduction="20000"/>
          </a:bodyPr>
          <a:lstStyle/>
          <a:p>
            <a:r>
              <a:rPr lang="en-US" dirty="0"/>
              <a:t>You can think about it in this way. “If it is a runtime exception, it is your fault”.</a:t>
            </a:r>
          </a:p>
          <a:p>
            <a:endParaRPr lang="en-US" dirty="0"/>
          </a:p>
          <a:p>
            <a:r>
              <a:rPr lang="en-US" dirty="0"/>
              <a:t>The </a:t>
            </a:r>
            <a:r>
              <a:rPr lang="en-US" dirty="0" err="1"/>
              <a:t>NullPointerException</a:t>
            </a:r>
            <a:r>
              <a:rPr lang="en-US" dirty="0"/>
              <a:t> would not have occurred if you had checked whether the variable was initialized or not before using it.</a:t>
            </a:r>
          </a:p>
          <a:p>
            <a:endParaRPr lang="en-US" dirty="0"/>
          </a:p>
          <a:p>
            <a:r>
              <a:rPr lang="en-US" dirty="0"/>
              <a:t>An </a:t>
            </a:r>
            <a:r>
              <a:rPr lang="en-US" dirty="0" err="1"/>
              <a:t>ArrayIndexOutOfBoundsException</a:t>
            </a:r>
            <a:r>
              <a:rPr lang="en-US" dirty="0"/>
              <a:t> would not have occurred if you tested the array index against the array bounds.</a:t>
            </a:r>
            <a:endParaRPr lang="en-IN" dirty="0"/>
          </a:p>
        </p:txBody>
      </p:sp>
    </p:spTree>
    <p:extLst>
      <p:ext uri="{BB962C8B-B14F-4D97-AF65-F5344CB8AC3E}">
        <p14:creationId xmlns:p14="http://schemas.microsoft.com/office/powerpoint/2010/main" val="2172739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95386-8812-48F6-A5FE-D7C7B9A39BC8}"/>
              </a:ext>
            </a:extLst>
          </p:cNvPr>
          <p:cNvSpPr>
            <a:spLocks noGrp="1"/>
          </p:cNvSpPr>
          <p:nvPr>
            <p:ph type="title"/>
          </p:nvPr>
        </p:nvSpPr>
        <p:spPr/>
        <p:txBody>
          <a:bodyPr/>
          <a:lstStyle/>
          <a:p>
            <a:r>
              <a:rPr lang="en-IN" b="1" i="0" dirty="0">
                <a:solidFill>
                  <a:srgbClr val="25265E"/>
                </a:solidFill>
                <a:effectLst/>
                <a:latin typeface="euclid_circular_a"/>
              </a:rPr>
              <a:t>2. </a:t>
            </a:r>
            <a:r>
              <a:rPr lang="en-IN" b="1" i="0" dirty="0" err="1">
                <a:solidFill>
                  <a:srgbClr val="25265E"/>
                </a:solidFill>
                <a:effectLst/>
                <a:latin typeface="euclid_circular_a"/>
              </a:rPr>
              <a:t>IOException</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46375963-3EF6-44B1-8B2D-7B8479B14E17}"/>
              </a:ext>
            </a:extLst>
          </p:cNvPr>
          <p:cNvSpPr>
            <a:spLocks noGrp="1"/>
          </p:cNvSpPr>
          <p:nvPr>
            <p:ph sz="half" idx="1"/>
          </p:nvPr>
        </p:nvSpPr>
        <p:spPr/>
        <p:txBody>
          <a:bodyPr/>
          <a:lstStyle/>
          <a:p>
            <a:r>
              <a:rPr lang="en-US" dirty="0"/>
              <a:t>An </a:t>
            </a:r>
            <a:r>
              <a:rPr lang="en-US" dirty="0" err="1"/>
              <a:t>IOException</a:t>
            </a:r>
            <a:r>
              <a:rPr lang="en-US" dirty="0"/>
              <a:t> is also known as a checked exception. They are checked by the compiler at the compile-time and the programmer is prompted to handle these exceptions.</a:t>
            </a:r>
            <a:endParaRPr lang="en-IN" dirty="0"/>
          </a:p>
        </p:txBody>
      </p:sp>
      <p:sp>
        <p:nvSpPr>
          <p:cNvPr id="4" name="Content Placeholder 3">
            <a:extLst>
              <a:ext uri="{FF2B5EF4-FFF2-40B4-BE49-F238E27FC236}">
                <a16:creationId xmlns:a16="http://schemas.microsoft.com/office/drawing/2014/main" id="{48B29683-429F-4F30-BC35-3143A1DB590A}"/>
              </a:ext>
            </a:extLst>
          </p:cNvPr>
          <p:cNvSpPr>
            <a:spLocks noGrp="1"/>
          </p:cNvSpPr>
          <p:nvPr>
            <p:ph sz="half" idx="2"/>
          </p:nvPr>
        </p:nvSpPr>
        <p:spPr/>
        <p:txBody>
          <a:bodyPr/>
          <a:lstStyle/>
          <a:p>
            <a:r>
              <a:rPr lang="en-US" dirty="0"/>
              <a:t>Some of the examples of checked exceptions are:</a:t>
            </a:r>
          </a:p>
          <a:p>
            <a:endParaRPr lang="en-US" dirty="0"/>
          </a:p>
          <a:p>
            <a:r>
              <a:rPr lang="en-US" dirty="0"/>
              <a:t>Trying to open a file that doesn’t exist results in </a:t>
            </a:r>
            <a:r>
              <a:rPr lang="en-US" dirty="0" err="1"/>
              <a:t>FileNotFoundException</a:t>
            </a:r>
            <a:endParaRPr lang="en-US" dirty="0"/>
          </a:p>
          <a:p>
            <a:r>
              <a:rPr lang="en-US" dirty="0"/>
              <a:t>Trying to read past the end of a file</a:t>
            </a:r>
            <a:endParaRPr lang="en-IN" dirty="0"/>
          </a:p>
        </p:txBody>
      </p:sp>
    </p:spTree>
    <p:extLst>
      <p:ext uri="{BB962C8B-B14F-4D97-AF65-F5344CB8AC3E}">
        <p14:creationId xmlns:p14="http://schemas.microsoft.com/office/powerpoint/2010/main" val="3243711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E54E9-A18D-430A-9EB3-85ECB6E438FA}"/>
              </a:ext>
            </a:extLst>
          </p:cNvPr>
          <p:cNvSpPr>
            <a:spLocks noGrp="1"/>
          </p:cNvSpPr>
          <p:nvPr>
            <p:ph type="title"/>
          </p:nvPr>
        </p:nvSpPr>
        <p:spPr>
          <a:xfrm>
            <a:off x="410817" y="365125"/>
            <a:ext cx="5761383" cy="1325563"/>
          </a:xfrm>
        </p:spPr>
        <p:txBody>
          <a:bodyPr>
            <a:normAutofit/>
          </a:bodyPr>
          <a:lstStyle/>
          <a:p>
            <a:r>
              <a:rPr lang="en-IN" sz="4000" b="1" i="0" dirty="0">
                <a:solidFill>
                  <a:srgbClr val="25265E"/>
                </a:solidFill>
                <a:effectLst/>
                <a:latin typeface="euclid_circular_a"/>
              </a:rPr>
              <a:t>Java Exception Handling</a:t>
            </a:r>
            <a:endParaRPr lang="en-IN" sz="4000" dirty="0"/>
          </a:p>
        </p:txBody>
      </p:sp>
      <p:sp>
        <p:nvSpPr>
          <p:cNvPr id="3" name="Content Placeholder 2">
            <a:extLst>
              <a:ext uri="{FF2B5EF4-FFF2-40B4-BE49-F238E27FC236}">
                <a16:creationId xmlns:a16="http://schemas.microsoft.com/office/drawing/2014/main" id="{F2590C30-4A51-4302-931B-6E3C6313BB44}"/>
              </a:ext>
            </a:extLst>
          </p:cNvPr>
          <p:cNvSpPr>
            <a:spLocks noGrp="1"/>
          </p:cNvSpPr>
          <p:nvPr>
            <p:ph sz="half" idx="1"/>
          </p:nvPr>
        </p:nvSpPr>
        <p:spPr/>
        <p:txBody>
          <a:bodyPr>
            <a:normAutofit lnSpcReduction="10000"/>
          </a:bodyPr>
          <a:lstStyle/>
          <a:p>
            <a:pPr marL="0" indent="0" algn="l">
              <a:buNone/>
            </a:pPr>
            <a:r>
              <a:rPr lang="en-US" b="0" i="0" dirty="0">
                <a:effectLst/>
                <a:latin typeface="euclid_circular_a"/>
              </a:rPr>
              <a:t>Here's a list of different approaches to handle exceptions in Java.</a:t>
            </a:r>
          </a:p>
          <a:p>
            <a:pPr marL="514350" indent="-514350" algn="l">
              <a:buFont typeface="+mj-lt"/>
              <a:buAutoNum type="arabicPeriod"/>
            </a:pPr>
            <a:r>
              <a:rPr lang="en-US" b="0" i="0" dirty="0">
                <a:effectLst/>
                <a:latin typeface="euclid_circular_a"/>
              </a:rPr>
              <a:t>try...catch block</a:t>
            </a:r>
          </a:p>
          <a:p>
            <a:pPr marL="514350" indent="-514350" algn="l">
              <a:buFont typeface="+mj-lt"/>
              <a:buAutoNum type="arabicPeriod"/>
            </a:pPr>
            <a:r>
              <a:rPr lang="en-US" b="0" i="0" dirty="0">
                <a:effectLst/>
                <a:latin typeface="euclid_circular_a"/>
              </a:rPr>
              <a:t>finally block</a:t>
            </a:r>
          </a:p>
          <a:p>
            <a:pPr marL="514350" indent="-514350" algn="l">
              <a:buFont typeface="+mj-lt"/>
              <a:buAutoNum type="arabicPeriod"/>
            </a:pPr>
            <a:r>
              <a:rPr lang="en-US" b="0" i="0" dirty="0">
                <a:effectLst/>
                <a:latin typeface="euclid_circular_a"/>
              </a:rPr>
              <a:t>throw and throws keyword</a:t>
            </a:r>
          </a:p>
          <a:p>
            <a:pPr marL="0" indent="0">
              <a:buNone/>
            </a:pPr>
            <a:r>
              <a:rPr lang="sv-SE" b="1" i="0" dirty="0">
                <a:solidFill>
                  <a:srgbClr val="25265E"/>
                </a:solidFill>
                <a:effectLst/>
                <a:latin typeface="euclid_circular_a"/>
              </a:rPr>
              <a:t>1. Java try...catch block</a:t>
            </a:r>
          </a:p>
          <a:p>
            <a:pPr marL="0" indent="0">
              <a:buNone/>
            </a:pPr>
            <a:r>
              <a:rPr lang="en-US" dirty="0"/>
              <a:t>The try-catch block is used to handle exceptions in Java. Here's the syntax of try...catch block:</a:t>
            </a:r>
          </a:p>
          <a:p>
            <a:endParaRPr lang="en-IN" dirty="0"/>
          </a:p>
        </p:txBody>
      </p:sp>
      <p:sp>
        <p:nvSpPr>
          <p:cNvPr id="4" name="Content Placeholder 3">
            <a:extLst>
              <a:ext uri="{FF2B5EF4-FFF2-40B4-BE49-F238E27FC236}">
                <a16:creationId xmlns:a16="http://schemas.microsoft.com/office/drawing/2014/main" id="{97650064-536E-433A-BFEE-6A5A03653519}"/>
              </a:ext>
            </a:extLst>
          </p:cNvPr>
          <p:cNvSpPr>
            <a:spLocks noGrp="1"/>
          </p:cNvSpPr>
          <p:nvPr>
            <p:ph sz="half" idx="2"/>
          </p:nvPr>
        </p:nvSpPr>
        <p:spPr>
          <a:xfrm>
            <a:off x="6172199" y="119270"/>
            <a:ext cx="5608983" cy="6520069"/>
          </a:xfrm>
        </p:spPr>
        <p:txBody>
          <a:bodyPr>
            <a:normAutofit lnSpcReduction="10000"/>
          </a:bodyPr>
          <a:lstStyle/>
          <a:p>
            <a:endParaRPr lang="en-US" dirty="0"/>
          </a:p>
          <a:p>
            <a:pPr marL="0" indent="0">
              <a:buNone/>
            </a:pPr>
            <a:r>
              <a:rPr lang="en-US" dirty="0"/>
              <a:t>try {</a:t>
            </a:r>
          </a:p>
          <a:p>
            <a:pPr marL="0" indent="0">
              <a:buNone/>
            </a:pPr>
            <a:r>
              <a:rPr lang="en-US" dirty="0"/>
              <a:t>  // code</a:t>
            </a:r>
          </a:p>
          <a:p>
            <a:pPr marL="0" indent="0">
              <a:buNone/>
            </a:pPr>
            <a:r>
              <a:rPr lang="en-US" dirty="0"/>
              <a:t>}</a:t>
            </a:r>
          </a:p>
          <a:p>
            <a:pPr marL="0" indent="0">
              <a:buNone/>
            </a:pPr>
            <a:r>
              <a:rPr lang="en-US" dirty="0"/>
              <a:t>catch(Exception e) {</a:t>
            </a:r>
          </a:p>
          <a:p>
            <a:pPr marL="0" indent="0">
              <a:buNone/>
            </a:pPr>
            <a:r>
              <a:rPr lang="en-US" dirty="0"/>
              <a:t>  // code</a:t>
            </a:r>
          </a:p>
          <a:p>
            <a:pPr marL="0" indent="0">
              <a:buNone/>
            </a:pPr>
            <a:r>
              <a:rPr lang="en-US" dirty="0"/>
              <a:t>}</a:t>
            </a:r>
          </a:p>
          <a:p>
            <a:pPr marL="0" indent="0">
              <a:buNone/>
            </a:pPr>
            <a:r>
              <a:rPr lang="en-US" dirty="0"/>
              <a:t>Here, we have placed the code that might generate an exception inside the try block. Every try block is followed by a catch block.</a:t>
            </a:r>
          </a:p>
          <a:p>
            <a:pPr marL="0" indent="0">
              <a:buNone/>
            </a:pPr>
            <a:r>
              <a:rPr lang="en-US" dirty="0"/>
              <a:t>When an exception occurs, it is caught by the catch block. The catch block cannot be used without the try block.</a:t>
            </a:r>
            <a:endParaRPr lang="en-IN" dirty="0"/>
          </a:p>
        </p:txBody>
      </p:sp>
    </p:spTree>
    <p:extLst>
      <p:ext uri="{BB962C8B-B14F-4D97-AF65-F5344CB8AC3E}">
        <p14:creationId xmlns:p14="http://schemas.microsoft.com/office/powerpoint/2010/main" val="2786141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611A1-9FF7-4DDB-8077-5034386F72BC}"/>
              </a:ext>
            </a:extLst>
          </p:cNvPr>
          <p:cNvSpPr>
            <a:spLocks noGrp="1"/>
          </p:cNvSpPr>
          <p:nvPr>
            <p:ph sz="half" idx="1"/>
          </p:nvPr>
        </p:nvSpPr>
        <p:spPr>
          <a:xfrm>
            <a:off x="0" y="138545"/>
            <a:ext cx="6019800" cy="6038418"/>
          </a:xfrm>
        </p:spPr>
        <p:txBody>
          <a:bodyPr>
            <a:normAutofit fontScale="77500" lnSpcReduction="20000"/>
          </a:bodyPr>
          <a:lstStyle/>
          <a:p>
            <a:pPr marL="0" indent="0">
              <a:buNone/>
            </a:pPr>
            <a:r>
              <a:rPr lang="en-US" b="1" i="0" dirty="0">
                <a:solidFill>
                  <a:srgbClr val="25265E"/>
                </a:solidFill>
                <a:effectLst/>
                <a:latin typeface="euclid_circular_a"/>
              </a:rPr>
              <a:t>Example: Exception handling using try...catch</a:t>
            </a:r>
          </a:p>
          <a:p>
            <a:pPr marL="0" indent="0">
              <a:buNone/>
            </a:pPr>
            <a:r>
              <a:rPr lang="en-IN" dirty="0"/>
              <a:t>class Main {</a:t>
            </a:r>
          </a:p>
          <a:p>
            <a:pPr marL="0" indent="0">
              <a:buNone/>
            </a:pPr>
            <a:r>
              <a:rPr lang="en-IN" dirty="0"/>
              <a:t>  public static void main(String[] </a:t>
            </a:r>
            <a:r>
              <a:rPr lang="en-IN" dirty="0" err="1"/>
              <a:t>args</a:t>
            </a:r>
            <a:r>
              <a:rPr lang="en-IN" dirty="0"/>
              <a:t>) {</a:t>
            </a:r>
          </a:p>
          <a:p>
            <a:pPr marL="0" indent="0">
              <a:buNone/>
            </a:pPr>
            <a:endParaRPr lang="en-IN" dirty="0"/>
          </a:p>
          <a:p>
            <a:pPr marL="0" indent="0">
              <a:buNone/>
            </a:pPr>
            <a:r>
              <a:rPr lang="en-IN" dirty="0"/>
              <a:t>    try {</a:t>
            </a:r>
          </a:p>
          <a:p>
            <a:pPr marL="0" indent="0">
              <a:buNone/>
            </a:pPr>
            <a:endParaRPr lang="en-IN" dirty="0"/>
          </a:p>
          <a:p>
            <a:pPr marL="0" indent="0">
              <a:buNone/>
            </a:pPr>
            <a:r>
              <a:rPr lang="en-IN" dirty="0"/>
              <a:t>      // code that generate exception</a:t>
            </a:r>
          </a:p>
          <a:p>
            <a:pPr marL="0" indent="0">
              <a:buNone/>
            </a:pPr>
            <a:r>
              <a:rPr lang="en-IN" dirty="0"/>
              <a:t>      int </a:t>
            </a:r>
            <a:r>
              <a:rPr lang="en-IN" dirty="0" err="1"/>
              <a:t>divideByZero</a:t>
            </a:r>
            <a:r>
              <a:rPr lang="en-IN" dirty="0"/>
              <a:t> = 5 / 0;</a:t>
            </a:r>
          </a:p>
          <a:p>
            <a:pPr marL="0" indent="0">
              <a:buNone/>
            </a:pPr>
            <a:r>
              <a:rPr lang="en-IN" dirty="0"/>
              <a:t>      </a:t>
            </a:r>
            <a:r>
              <a:rPr lang="en-IN" dirty="0" err="1"/>
              <a:t>System.out.println</a:t>
            </a:r>
            <a:r>
              <a:rPr lang="en-IN" dirty="0"/>
              <a:t>("Rest of code in try block");</a:t>
            </a:r>
          </a:p>
          <a:p>
            <a:pPr marL="0" indent="0">
              <a:buNone/>
            </a:pPr>
            <a:r>
              <a:rPr lang="en-IN" dirty="0"/>
              <a:t>    }</a:t>
            </a:r>
          </a:p>
          <a:p>
            <a:pPr marL="0" indent="0">
              <a:buNone/>
            </a:pPr>
            <a:r>
              <a:rPr lang="en-IN" dirty="0"/>
              <a:t>    </a:t>
            </a:r>
          </a:p>
          <a:p>
            <a:pPr marL="0" indent="0">
              <a:buNone/>
            </a:pPr>
            <a:r>
              <a:rPr lang="en-IN" dirty="0"/>
              <a:t>    catch (</a:t>
            </a:r>
            <a:r>
              <a:rPr lang="en-IN" dirty="0" err="1"/>
              <a:t>ArithmeticException</a:t>
            </a:r>
            <a:r>
              <a:rPr lang="en-IN" dirty="0"/>
              <a:t> e) {</a:t>
            </a:r>
          </a:p>
          <a:p>
            <a:pPr marL="0" indent="0">
              <a:buNone/>
            </a:pPr>
            <a:r>
              <a:rPr lang="en-IN" dirty="0"/>
              <a:t>      </a:t>
            </a:r>
            <a:r>
              <a:rPr lang="en-IN" dirty="0" err="1"/>
              <a:t>System.out.println</a:t>
            </a:r>
            <a:r>
              <a:rPr lang="en-IN" dirty="0"/>
              <a:t>("</a:t>
            </a:r>
            <a:r>
              <a:rPr lang="en-IN" dirty="0" err="1"/>
              <a:t>ArithmeticException</a:t>
            </a:r>
            <a:r>
              <a:rPr lang="en-IN" dirty="0"/>
              <a:t> =&gt; " + </a:t>
            </a:r>
            <a:r>
              <a:rPr lang="en-IN" dirty="0" err="1"/>
              <a:t>e.getMessage</a:t>
            </a:r>
            <a:r>
              <a:rPr lang="en-IN" dirty="0"/>
              <a:t>());</a:t>
            </a:r>
          </a:p>
          <a:p>
            <a:pPr marL="0" indent="0">
              <a:buNone/>
            </a:pPr>
            <a:r>
              <a:rPr lang="en-IN" dirty="0"/>
              <a:t>    }</a:t>
            </a:r>
          </a:p>
          <a:p>
            <a:pPr marL="0" indent="0">
              <a:buNone/>
            </a:pPr>
            <a:r>
              <a:rPr lang="en-IN" dirty="0"/>
              <a:t>  }</a:t>
            </a:r>
          </a:p>
          <a:p>
            <a:pPr marL="0" indent="0">
              <a:buNone/>
            </a:pPr>
            <a:r>
              <a:rPr lang="en-IN" dirty="0"/>
              <a:t>}</a:t>
            </a:r>
          </a:p>
        </p:txBody>
      </p:sp>
      <p:sp>
        <p:nvSpPr>
          <p:cNvPr id="7" name="Content Placeholder 6">
            <a:extLst>
              <a:ext uri="{FF2B5EF4-FFF2-40B4-BE49-F238E27FC236}">
                <a16:creationId xmlns:a16="http://schemas.microsoft.com/office/drawing/2014/main" id="{08B5C0E9-CBCB-4AC0-95C6-0008D80AB23B}"/>
              </a:ext>
            </a:extLst>
          </p:cNvPr>
          <p:cNvSpPr>
            <a:spLocks noGrp="1"/>
          </p:cNvSpPr>
          <p:nvPr>
            <p:ph sz="half" idx="2"/>
          </p:nvPr>
        </p:nvSpPr>
        <p:spPr>
          <a:xfrm>
            <a:off x="6172199" y="138545"/>
            <a:ext cx="5807765" cy="6038418"/>
          </a:xfrm>
        </p:spPr>
        <p:txBody>
          <a:bodyPr>
            <a:normAutofit fontScale="77500" lnSpcReduction="20000"/>
          </a:bodyPr>
          <a:lstStyle/>
          <a:p>
            <a:pPr marL="0" indent="0">
              <a:buNone/>
            </a:pPr>
            <a:r>
              <a:rPr lang="en-IN" dirty="0"/>
              <a:t>Output</a:t>
            </a:r>
          </a:p>
          <a:p>
            <a:pPr marL="0" indent="0">
              <a:buNone/>
            </a:pPr>
            <a:endParaRPr lang="en-IN" dirty="0"/>
          </a:p>
          <a:p>
            <a:pPr marL="0" indent="0">
              <a:buNone/>
            </a:pPr>
            <a:r>
              <a:rPr lang="en-IN" dirty="0" err="1"/>
              <a:t>ArithmeticException</a:t>
            </a:r>
            <a:r>
              <a:rPr lang="en-IN" dirty="0"/>
              <a:t> =&gt; / by zero</a:t>
            </a:r>
          </a:p>
          <a:p>
            <a:pPr marL="0" indent="0">
              <a:buNone/>
            </a:pPr>
            <a:r>
              <a:rPr lang="en-US" dirty="0"/>
              <a:t>In the example, we are trying to divide a number by 0. Here, this code generates an exception.</a:t>
            </a:r>
          </a:p>
          <a:p>
            <a:pPr marL="0" indent="0">
              <a:buNone/>
            </a:pPr>
            <a:endParaRPr lang="en-US" dirty="0"/>
          </a:p>
          <a:p>
            <a:pPr marL="0" indent="0">
              <a:buNone/>
            </a:pPr>
            <a:r>
              <a:rPr lang="en-US" dirty="0"/>
              <a:t>To handle the exception, we have put the code, 5 / 0 inside the try block. Now when an exception occurs, the rest of the code inside the try block is skipped.</a:t>
            </a:r>
          </a:p>
          <a:p>
            <a:pPr marL="0" indent="0">
              <a:buNone/>
            </a:pPr>
            <a:endParaRPr lang="en-US" dirty="0"/>
          </a:p>
          <a:p>
            <a:pPr marL="0" indent="0">
              <a:buNone/>
            </a:pPr>
            <a:r>
              <a:rPr lang="en-US" dirty="0"/>
              <a:t>The catch block catches the exception and statements inside the catch block is executed.</a:t>
            </a:r>
          </a:p>
          <a:p>
            <a:pPr marL="0" indent="0">
              <a:buNone/>
            </a:pPr>
            <a:endParaRPr lang="en-US" dirty="0"/>
          </a:p>
          <a:p>
            <a:pPr marL="0" indent="0">
              <a:buNone/>
            </a:pPr>
            <a:r>
              <a:rPr lang="en-US" dirty="0"/>
              <a:t>If none of the statements in the try block generates an exception, the catch block is skipped.</a:t>
            </a:r>
            <a:endParaRPr lang="en-IN" dirty="0"/>
          </a:p>
        </p:txBody>
      </p:sp>
    </p:spTree>
    <p:extLst>
      <p:ext uri="{BB962C8B-B14F-4D97-AF65-F5344CB8AC3E}">
        <p14:creationId xmlns:p14="http://schemas.microsoft.com/office/powerpoint/2010/main" val="866431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FF95C47-EC44-453E-9D84-FA2704CE03EB}"/>
              </a:ext>
            </a:extLst>
          </p:cNvPr>
          <p:cNvSpPr>
            <a:spLocks noGrp="1"/>
          </p:cNvSpPr>
          <p:nvPr>
            <p:ph type="title"/>
          </p:nvPr>
        </p:nvSpPr>
        <p:spPr>
          <a:xfrm>
            <a:off x="159026" y="125550"/>
            <a:ext cx="5141844" cy="696085"/>
          </a:xfrm>
        </p:spPr>
        <p:txBody>
          <a:bodyPr>
            <a:normAutofit/>
          </a:bodyPr>
          <a:lstStyle/>
          <a:p>
            <a:r>
              <a:rPr lang="en-IN" sz="2800" dirty="0"/>
              <a:t>Exception-Handling Fundamentals</a:t>
            </a:r>
          </a:p>
        </p:txBody>
      </p:sp>
      <p:sp>
        <p:nvSpPr>
          <p:cNvPr id="8" name="Content Placeholder 7">
            <a:extLst>
              <a:ext uri="{FF2B5EF4-FFF2-40B4-BE49-F238E27FC236}">
                <a16:creationId xmlns:a16="http://schemas.microsoft.com/office/drawing/2014/main" id="{90B66288-4835-4EEB-8A10-58C812A3A428}"/>
              </a:ext>
            </a:extLst>
          </p:cNvPr>
          <p:cNvSpPr>
            <a:spLocks noGrp="1"/>
          </p:cNvSpPr>
          <p:nvPr>
            <p:ph sz="half" idx="1"/>
          </p:nvPr>
        </p:nvSpPr>
        <p:spPr>
          <a:xfrm>
            <a:off x="159026" y="967410"/>
            <a:ext cx="5860774" cy="5645426"/>
          </a:xfrm>
        </p:spPr>
        <p:txBody>
          <a:bodyPr>
            <a:normAutofit/>
          </a:bodyPr>
          <a:lstStyle/>
          <a:p>
            <a:r>
              <a:rPr lang="en-US" sz="1800" dirty="0"/>
              <a:t>Java exception handling is managed via five keywords: try, catch, throw, throws, and finally. Briefly, here is how they work.</a:t>
            </a:r>
          </a:p>
          <a:p>
            <a:r>
              <a:rPr lang="en-US" sz="1800" dirty="0"/>
              <a:t>Program statements that you want to monitor for exceptions are contained within a try block. If an exception occurs within the try block, it is thrown. </a:t>
            </a:r>
          </a:p>
          <a:p>
            <a:r>
              <a:rPr lang="en-US" sz="1800" dirty="0"/>
              <a:t>Your code can catch this exception (using catch) and handle it in some rational manner. System-generated exceptions are automatically thrown by the Java run-time system. </a:t>
            </a:r>
          </a:p>
          <a:p>
            <a:r>
              <a:rPr lang="en-US" sz="1800" dirty="0"/>
              <a:t>To manually throw an exception, use the keyword throw. Any exception that is thrown out of a method must be specified as such by a throws clause. </a:t>
            </a:r>
          </a:p>
          <a:p>
            <a:r>
              <a:rPr lang="en-US" sz="1800" dirty="0"/>
              <a:t>Any code that absolutely must be executed after a try block completes is put in a finally block. </a:t>
            </a:r>
          </a:p>
          <a:p>
            <a:endParaRPr lang="en-IN" sz="1800" dirty="0"/>
          </a:p>
        </p:txBody>
      </p:sp>
      <p:sp>
        <p:nvSpPr>
          <p:cNvPr id="9" name="Content Placeholder 8">
            <a:extLst>
              <a:ext uri="{FF2B5EF4-FFF2-40B4-BE49-F238E27FC236}">
                <a16:creationId xmlns:a16="http://schemas.microsoft.com/office/drawing/2014/main" id="{B14CAC01-0398-4549-B051-D268A9178320}"/>
              </a:ext>
            </a:extLst>
          </p:cNvPr>
          <p:cNvSpPr>
            <a:spLocks noGrp="1"/>
          </p:cNvSpPr>
          <p:nvPr>
            <p:ph sz="half" idx="2"/>
          </p:nvPr>
        </p:nvSpPr>
        <p:spPr>
          <a:xfrm>
            <a:off x="6172200" y="689113"/>
            <a:ext cx="5141844" cy="5923722"/>
          </a:xfrm>
        </p:spPr>
        <p:txBody>
          <a:bodyPr>
            <a:normAutofit/>
          </a:bodyPr>
          <a:lstStyle/>
          <a:p>
            <a:pPr marL="0" indent="0">
              <a:buNone/>
            </a:pPr>
            <a:r>
              <a:rPr lang="en-US" sz="1600" dirty="0"/>
              <a:t>This is the general form of an exception-handling block:</a:t>
            </a:r>
          </a:p>
          <a:p>
            <a:pPr marL="0" indent="0">
              <a:buNone/>
            </a:pPr>
            <a:r>
              <a:rPr lang="en-US" sz="1600" dirty="0"/>
              <a:t>try {</a:t>
            </a:r>
          </a:p>
          <a:p>
            <a:pPr marL="0" indent="0">
              <a:buNone/>
            </a:pPr>
            <a:r>
              <a:rPr lang="en-US" sz="1600" dirty="0"/>
              <a:t>// block of code to monitor for errors</a:t>
            </a:r>
          </a:p>
          <a:p>
            <a:pPr marL="0" indent="0">
              <a:buNone/>
            </a:pPr>
            <a:r>
              <a:rPr lang="en-US" sz="1600" dirty="0"/>
              <a:t>} catch (ExceptionType1 </a:t>
            </a:r>
            <a:r>
              <a:rPr lang="en-US" sz="1600" dirty="0" err="1"/>
              <a:t>exOb</a:t>
            </a:r>
            <a:r>
              <a:rPr lang="en-US" sz="1600" dirty="0"/>
              <a:t>) {</a:t>
            </a:r>
          </a:p>
          <a:p>
            <a:pPr marL="0" indent="0">
              <a:buNone/>
            </a:pPr>
            <a:r>
              <a:rPr lang="en-US" sz="1600" dirty="0"/>
              <a:t>// exception handler for ExceptionType1</a:t>
            </a:r>
          </a:p>
          <a:p>
            <a:pPr marL="0" indent="0">
              <a:buNone/>
            </a:pPr>
            <a:r>
              <a:rPr lang="en-US" sz="1600" dirty="0"/>
              <a:t>}</a:t>
            </a:r>
          </a:p>
          <a:p>
            <a:pPr marL="0" indent="0">
              <a:buNone/>
            </a:pPr>
            <a:r>
              <a:rPr lang="en-US" sz="1600" dirty="0"/>
              <a:t>catch (ExceptionType2 </a:t>
            </a:r>
            <a:r>
              <a:rPr lang="en-US" sz="1600" dirty="0" err="1"/>
              <a:t>exOb</a:t>
            </a:r>
            <a:r>
              <a:rPr lang="en-US" sz="1600" dirty="0"/>
              <a:t>) {</a:t>
            </a:r>
          </a:p>
          <a:p>
            <a:pPr marL="0" indent="0">
              <a:buNone/>
            </a:pPr>
            <a:r>
              <a:rPr lang="en-US" sz="1600" dirty="0"/>
              <a:t>// exception handler for ExceptionType2</a:t>
            </a:r>
          </a:p>
          <a:p>
            <a:pPr marL="0" indent="0">
              <a:buNone/>
            </a:pPr>
            <a:r>
              <a:rPr lang="en-US" sz="1600" dirty="0"/>
              <a:t>}</a:t>
            </a:r>
          </a:p>
          <a:p>
            <a:pPr marL="0" indent="0">
              <a:buNone/>
            </a:pPr>
            <a:r>
              <a:rPr lang="en-US" sz="1600" dirty="0"/>
              <a:t>// ...</a:t>
            </a:r>
          </a:p>
          <a:p>
            <a:pPr marL="0" indent="0">
              <a:buNone/>
            </a:pPr>
            <a:r>
              <a:rPr lang="en-US" sz="1600" dirty="0"/>
              <a:t>finally {</a:t>
            </a:r>
          </a:p>
          <a:p>
            <a:pPr marL="0" indent="0">
              <a:buNone/>
            </a:pPr>
            <a:r>
              <a:rPr lang="en-US" sz="1600" dirty="0"/>
              <a:t>// block of code to be executed after try block ends</a:t>
            </a:r>
          </a:p>
          <a:p>
            <a:pPr marL="0" indent="0">
              <a:buNone/>
            </a:pPr>
            <a:r>
              <a:rPr lang="en-US" sz="1600" dirty="0"/>
              <a:t>}</a:t>
            </a:r>
          </a:p>
          <a:p>
            <a:pPr marL="0" indent="0">
              <a:buNone/>
            </a:pPr>
            <a:r>
              <a:rPr lang="en-US" sz="1600" dirty="0"/>
              <a:t>Here, </a:t>
            </a:r>
            <a:r>
              <a:rPr lang="en-US" sz="1600" dirty="0" err="1"/>
              <a:t>ExceptionType</a:t>
            </a:r>
            <a:r>
              <a:rPr lang="en-US" sz="1600" dirty="0"/>
              <a:t> is the type of exception that has occurred. The remainder of this chapter</a:t>
            </a:r>
          </a:p>
          <a:p>
            <a:pPr marL="0" indent="0">
              <a:buNone/>
            </a:pPr>
            <a:r>
              <a:rPr lang="en-US" sz="1600" dirty="0"/>
              <a:t>describes how to apply this framework.</a:t>
            </a:r>
          </a:p>
          <a:p>
            <a:pPr marL="0" indent="0">
              <a:buNone/>
            </a:pPr>
            <a:endParaRPr lang="en-IN" sz="1600" dirty="0"/>
          </a:p>
          <a:p>
            <a:pPr marL="0" indent="0">
              <a:buNone/>
            </a:pPr>
            <a:endParaRPr lang="en-IN" sz="1600" dirty="0"/>
          </a:p>
        </p:txBody>
      </p:sp>
    </p:spTree>
    <p:extLst>
      <p:ext uri="{BB962C8B-B14F-4D97-AF65-F5344CB8AC3E}">
        <p14:creationId xmlns:p14="http://schemas.microsoft.com/office/powerpoint/2010/main" val="18198165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BA0F-FE02-41C6-8A7F-0B64E499EF2C}"/>
              </a:ext>
            </a:extLst>
          </p:cNvPr>
          <p:cNvSpPr>
            <a:spLocks noGrp="1"/>
          </p:cNvSpPr>
          <p:nvPr>
            <p:ph type="title"/>
          </p:nvPr>
        </p:nvSpPr>
        <p:spPr/>
        <p:txBody>
          <a:bodyPr/>
          <a:lstStyle/>
          <a:p>
            <a:r>
              <a:rPr lang="en-IN" dirty="0"/>
              <a:t>Exception Types</a:t>
            </a:r>
          </a:p>
        </p:txBody>
      </p:sp>
      <p:sp>
        <p:nvSpPr>
          <p:cNvPr id="3" name="Content Placeholder 2">
            <a:extLst>
              <a:ext uri="{FF2B5EF4-FFF2-40B4-BE49-F238E27FC236}">
                <a16:creationId xmlns:a16="http://schemas.microsoft.com/office/drawing/2014/main" id="{F43AC305-8828-4A83-BE82-3E2E03B3ADB7}"/>
              </a:ext>
            </a:extLst>
          </p:cNvPr>
          <p:cNvSpPr>
            <a:spLocks noGrp="1"/>
          </p:cNvSpPr>
          <p:nvPr>
            <p:ph sz="half" idx="1"/>
          </p:nvPr>
        </p:nvSpPr>
        <p:spPr>
          <a:xfrm>
            <a:off x="159026" y="1484242"/>
            <a:ext cx="6013174" cy="5234609"/>
          </a:xfrm>
        </p:spPr>
        <p:txBody>
          <a:bodyPr>
            <a:normAutofit fontScale="85000" lnSpcReduction="20000"/>
          </a:bodyPr>
          <a:lstStyle/>
          <a:p>
            <a:r>
              <a:rPr lang="en-US" dirty="0"/>
              <a:t>All exception types are subclasses of the built-in class Throwable. </a:t>
            </a:r>
          </a:p>
          <a:p>
            <a:r>
              <a:rPr lang="en-US" dirty="0"/>
              <a:t>Thus, Throwable is at the top of the exception class hierarchy. Immediately below Throwable are two subclasses that partition exceptions into two distinct branches. </a:t>
            </a:r>
          </a:p>
          <a:p>
            <a:r>
              <a:rPr lang="en-US" dirty="0"/>
              <a:t>One branch is headed by Exception. </a:t>
            </a:r>
          </a:p>
          <a:p>
            <a:r>
              <a:rPr lang="en-US" dirty="0"/>
              <a:t>This class is used for exceptional conditions that user programs should catch. This is also the class that you will subclass to create your own custom exception types. </a:t>
            </a:r>
          </a:p>
          <a:p>
            <a:r>
              <a:rPr lang="en-US" dirty="0"/>
              <a:t>There is an important subclass of Exception, called </a:t>
            </a:r>
            <a:r>
              <a:rPr lang="en-US" dirty="0" err="1"/>
              <a:t>RuntimeException</a:t>
            </a:r>
            <a:r>
              <a:rPr lang="en-US" dirty="0"/>
              <a:t>. </a:t>
            </a:r>
          </a:p>
          <a:p>
            <a:r>
              <a:rPr lang="en-US" dirty="0"/>
              <a:t>Exceptions of this type are automatically defined for the programs that you write and include things such as division by zero and invalid array indexing.</a:t>
            </a:r>
          </a:p>
        </p:txBody>
      </p:sp>
      <p:sp>
        <p:nvSpPr>
          <p:cNvPr id="4" name="Content Placeholder 3">
            <a:extLst>
              <a:ext uri="{FF2B5EF4-FFF2-40B4-BE49-F238E27FC236}">
                <a16:creationId xmlns:a16="http://schemas.microsoft.com/office/drawing/2014/main" id="{A04F2EA1-AF1E-43F8-8487-7162976BF00F}"/>
              </a:ext>
            </a:extLst>
          </p:cNvPr>
          <p:cNvSpPr>
            <a:spLocks noGrp="1"/>
          </p:cNvSpPr>
          <p:nvPr>
            <p:ph sz="half" idx="2"/>
          </p:nvPr>
        </p:nvSpPr>
        <p:spPr>
          <a:xfrm>
            <a:off x="6172200" y="901148"/>
            <a:ext cx="5181600" cy="4984267"/>
          </a:xfrm>
        </p:spPr>
        <p:txBody>
          <a:bodyPr>
            <a:normAutofit fontScale="85000" lnSpcReduction="20000"/>
          </a:bodyPr>
          <a:lstStyle/>
          <a:p>
            <a:r>
              <a:rPr lang="en-US" dirty="0"/>
              <a:t>The other branch is topped by Error, which defines exceptions that are not expected to be caught under normal circumstances by your program.</a:t>
            </a:r>
          </a:p>
          <a:p>
            <a:r>
              <a:rPr lang="en-US" dirty="0"/>
              <a:t>Exceptions of type Error are used by the Java run-time system to indicate errors having to do with the run-time environment, itself. </a:t>
            </a:r>
          </a:p>
          <a:p>
            <a:r>
              <a:rPr lang="en-US" dirty="0"/>
              <a:t>Stack overflow is an example of such an error. </a:t>
            </a:r>
          </a:p>
          <a:p>
            <a:r>
              <a:rPr lang="en-US" dirty="0"/>
              <a:t>This chapter will not be dealing with exceptions of type Error, because these are typically created in response to catastrophic failures that cannot usually be handled by your program.</a:t>
            </a:r>
          </a:p>
          <a:p>
            <a:endParaRPr lang="en-IN" dirty="0"/>
          </a:p>
        </p:txBody>
      </p:sp>
    </p:spTree>
    <p:extLst>
      <p:ext uri="{BB962C8B-B14F-4D97-AF65-F5344CB8AC3E}">
        <p14:creationId xmlns:p14="http://schemas.microsoft.com/office/powerpoint/2010/main" val="15171077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59E10-9C27-415F-B1EE-6A235DDDF71C}"/>
              </a:ext>
            </a:extLst>
          </p:cNvPr>
          <p:cNvSpPr>
            <a:spLocks noGrp="1"/>
          </p:cNvSpPr>
          <p:nvPr>
            <p:ph type="title"/>
          </p:nvPr>
        </p:nvSpPr>
        <p:spPr/>
        <p:txBody>
          <a:bodyPr/>
          <a:lstStyle/>
          <a:p>
            <a:r>
              <a:rPr lang="en-IN" dirty="0"/>
              <a:t>2. Java finally block</a:t>
            </a:r>
          </a:p>
        </p:txBody>
      </p:sp>
      <p:sp>
        <p:nvSpPr>
          <p:cNvPr id="3" name="Content Placeholder 2">
            <a:extLst>
              <a:ext uri="{FF2B5EF4-FFF2-40B4-BE49-F238E27FC236}">
                <a16:creationId xmlns:a16="http://schemas.microsoft.com/office/drawing/2014/main" id="{055F7280-5C7C-48A4-BE77-BFA68382F1D3}"/>
              </a:ext>
            </a:extLst>
          </p:cNvPr>
          <p:cNvSpPr>
            <a:spLocks noGrp="1"/>
          </p:cNvSpPr>
          <p:nvPr>
            <p:ph sz="half" idx="1"/>
          </p:nvPr>
        </p:nvSpPr>
        <p:spPr>
          <a:xfrm>
            <a:off x="304800" y="1825625"/>
            <a:ext cx="5715000" cy="4351338"/>
          </a:xfrm>
        </p:spPr>
        <p:txBody>
          <a:bodyPr>
            <a:normAutofit lnSpcReduction="10000"/>
          </a:bodyPr>
          <a:lstStyle/>
          <a:p>
            <a:pPr marL="0" indent="0">
              <a:buNone/>
            </a:pPr>
            <a:r>
              <a:rPr lang="en-US" dirty="0"/>
              <a:t>In Java, the finally block is always executed no matter whether there is an exception or not.</a:t>
            </a:r>
          </a:p>
          <a:p>
            <a:pPr marL="0" indent="0">
              <a:buNone/>
            </a:pPr>
            <a:endParaRPr lang="en-US" dirty="0"/>
          </a:p>
          <a:p>
            <a:pPr marL="0" indent="0">
              <a:buNone/>
            </a:pPr>
            <a:r>
              <a:rPr lang="en-US" dirty="0"/>
              <a:t>The finally block is optional. And, for each try block, there can be only one finally block.</a:t>
            </a:r>
          </a:p>
          <a:p>
            <a:pPr marL="0" indent="0">
              <a:buNone/>
            </a:pPr>
            <a:endParaRPr lang="en-US" dirty="0"/>
          </a:p>
          <a:p>
            <a:pPr marL="0" indent="0">
              <a:buNone/>
            </a:pPr>
            <a:r>
              <a:rPr lang="en-US" dirty="0"/>
              <a:t>The basic syntax of finally block is</a:t>
            </a:r>
            <a:endParaRPr lang="en-IN" dirty="0"/>
          </a:p>
        </p:txBody>
      </p:sp>
      <p:sp>
        <p:nvSpPr>
          <p:cNvPr id="4" name="Content Placeholder 3">
            <a:extLst>
              <a:ext uri="{FF2B5EF4-FFF2-40B4-BE49-F238E27FC236}">
                <a16:creationId xmlns:a16="http://schemas.microsoft.com/office/drawing/2014/main" id="{D0E6938E-A66F-4EBB-BD50-7045EC788FE6}"/>
              </a:ext>
            </a:extLst>
          </p:cNvPr>
          <p:cNvSpPr>
            <a:spLocks noGrp="1"/>
          </p:cNvSpPr>
          <p:nvPr>
            <p:ph sz="half" idx="2"/>
          </p:nvPr>
        </p:nvSpPr>
        <p:spPr>
          <a:xfrm>
            <a:off x="6172200" y="172278"/>
            <a:ext cx="5847522" cy="6533322"/>
          </a:xfrm>
        </p:spPr>
        <p:txBody>
          <a:bodyPr>
            <a:normAutofit lnSpcReduction="10000"/>
          </a:bodyPr>
          <a:lstStyle/>
          <a:p>
            <a:pPr marL="0" indent="0">
              <a:buNone/>
            </a:pPr>
            <a:r>
              <a:rPr lang="en-US" dirty="0"/>
              <a:t>try {</a:t>
            </a:r>
          </a:p>
          <a:p>
            <a:pPr marL="0" indent="0">
              <a:buNone/>
            </a:pPr>
            <a:r>
              <a:rPr lang="en-US" dirty="0"/>
              <a:t>  //code</a:t>
            </a:r>
          </a:p>
          <a:p>
            <a:pPr marL="0" indent="0">
              <a:buNone/>
            </a:pPr>
            <a:r>
              <a:rPr lang="en-US" dirty="0"/>
              <a:t>}</a:t>
            </a:r>
          </a:p>
          <a:p>
            <a:pPr marL="0" indent="0">
              <a:buNone/>
            </a:pPr>
            <a:r>
              <a:rPr lang="en-US" dirty="0"/>
              <a:t>catch (ExceptionType1 e1) { </a:t>
            </a:r>
          </a:p>
          <a:p>
            <a:pPr marL="0" indent="0">
              <a:buNone/>
            </a:pPr>
            <a:r>
              <a:rPr lang="en-US" dirty="0"/>
              <a:t>  // catch block</a:t>
            </a:r>
          </a:p>
          <a:p>
            <a:pPr marL="0" indent="0">
              <a:buNone/>
            </a:pPr>
            <a:r>
              <a:rPr lang="en-US" dirty="0"/>
              <a:t>}</a:t>
            </a:r>
          </a:p>
          <a:p>
            <a:pPr marL="0" indent="0">
              <a:buNone/>
            </a:pPr>
            <a:r>
              <a:rPr lang="en-US" dirty="0"/>
              <a:t>finally {</a:t>
            </a:r>
          </a:p>
          <a:p>
            <a:pPr marL="0" indent="0">
              <a:buNone/>
            </a:pPr>
            <a:r>
              <a:rPr lang="en-US" dirty="0"/>
              <a:t>  // finally block always executes</a:t>
            </a:r>
          </a:p>
          <a:p>
            <a:pPr marL="0" indent="0">
              <a:buNone/>
            </a:pPr>
            <a:r>
              <a:rPr lang="en-US" dirty="0"/>
              <a:t>}</a:t>
            </a:r>
          </a:p>
          <a:p>
            <a:pPr marL="0" indent="0">
              <a:buNone/>
            </a:pPr>
            <a:r>
              <a:rPr lang="en-US" dirty="0"/>
              <a:t>If an exception occurs, the finally block is executed after the try...catch block. Otherwise, it is executed after the try block. For each try block, there can be only one finally block.</a:t>
            </a:r>
            <a:endParaRPr lang="en-IN" dirty="0"/>
          </a:p>
        </p:txBody>
      </p:sp>
    </p:spTree>
    <p:extLst>
      <p:ext uri="{BB962C8B-B14F-4D97-AF65-F5344CB8AC3E}">
        <p14:creationId xmlns:p14="http://schemas.microsoft.com/office/powerpoint/2010/main" val="4189015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B6AF1-3017-4657-B599-9D1149DF6D9D}"/>
              </a:ext>
            </a:extLst>
          </p:cNvPr>
          <p:cNvSpPr>
            <a:spLocks noGrp="1"/>
          </p:cNvSpPr>
          <p:nvPr>
            <p:ph type="title"/>
          </p:nvPr>
        </p:nvSpPr>
        <p:spPr>
          <a:xfrm>
            <a:off x="228600" y="192157"/>
            <a:ext cx="10515600" cy="628788"/>
          </a:xfrm>
        </p:spPr>
        <p:txBody>
          <a:bodyPr>
            <a:normAutofit fontScale="90000"/>
          </a:bodyPr>
          <a:lstStyle/>
          <a:p>
            <a:r>
              <a:rPr lang="en-US" dirty="0"/>
              <a:t>Java Exception Handling using finally block</a:t>
            </a:r>
            <a:endParaRPr lang="en-IN" dirty="0"/>
          </a:p>
        </p:txBody>
      </p:sp>
      <p:sp>
        <p:nvSpPr>
          <p:cNvPr id="3" name="Content Placeholder 2">
            <a:extLst>
              <a:ext uri="{FF2B5EF4-FFF2-40B4-BE49-F238E27FC236}">
                <a16:creationId xmlns:a16="http://schemas.microsoft.com/office/drawing/2014/main" id="{EA979B7C-2D63-4465-8A19-6EE05C5C12CC}"/>
              </a:ext>
            </a:extLst>
          </p:cNvPr>
          <p:cNvSpPr>
            <a:spLocks noGrp="1"/>
          </p:cNvSpPr>
          <p:nvPr>
            <p:ph sz="half" idx="1"/>
          </p:nvPr>
        </p:nvSpPr>
        <p:spPr>
          <a:xfrm>
            <a:off x="228601" y="980661"/>
            <a:ext cx="5791200" cy="5685182"/>
          </a:xfrm>
        </p:spPr>
        <p:txBody>
          <a:bodyPr>
            <a:normAutofit fontScale="70000" lnSpcReduction="20000"/>
          </a:bodyPr>
          <a:lstStyle/>
          <a:p>
            <a:pPr marL="0" indent="0">
              <a:buNone/>
            </a:pPr>
            <a:r>
              <a:rPr lang="en-IN" dirty="0"/>
              <a:t>class Main {</a:t>
            </a:r>
          </a:p>
          <a:p>
            <a:pPr marL="0" indent="0">
              <a:buNone/>
            </a:pPr>
            <a:r>
              <a:rPr lang="en-IN" dirty="0"/>
              <a:t>  public static void main(String[] </a:t>
            </a:r>
            <a:r>
              <a:rPr lang="en-IN" dirty="0" err="1"/>
              <a:t>args</a:t>
            </a:r>
            <a:r>
              <a:rPr lang="en-IN" dirty="0"/>
              <a:t>) {</a:t>
            </a:r>
          </a:p>
          <a:p>
            <a:pPr marL="0" indent="0">
              <a:buNone/>
            </a:pPr>
            <a:r>
              <a:rPr lang="en-IN" dirty="0"/>
              <a:t>    try {</a:t>
            </a:r>
          </a:p>
          <a:p>
            <a:pPr marL="0" indent="0">
              <a:buNone/>
            </a:pPr>
            <a:r>
              <a:rPr lang="en-IN" dirty="0"/>
              <a:t>      // code that generates exception</a:t>
            </a:r>
          </a:p>
          <a:p>
            <a:pPr marL="0" indent="0">
              <a:buNone/>
            </a:pPr>
            <a:r>
              <a:rPr lang="en-IN" dirty="0"/>
              <a:t>      int </a:t>
            </a:r>
            <a:r>
              <a:rPr lang="en-IN" dirty="0" err="1"/>
              <a:t>divideByZero</a:t>
            </a:r>
            <a:r>
              <a:rPr lang="en-IN" dirty="0"/>
              <a:t> = 5 / 0;</a:t>
            </a:r>
          </a:p>
          <a:p>
            <a:pPr marL="0" indent="0">
              <a:buNone/>
            </a:pPr>
            <a:r>
              <a:rPr lang="en-IN" dirty="0"/>
              <a:t>    }</a:t>
            </a:r>
          </a:p>
          <a:p>
            <a:pPr marL="0" indent="0">
              <a:buNone/>
            </a:pPr>
            <a:endParaRPr lang="en-IN" dirty="0"/>
          </a:p>
          <a:p>
            <a:pPr marL="0" indent="0">
              <a:buNone/>
            </a:pPr>
            <a:r>
              <a:rPr lang="en-IN" dirty="0"/>
              <a:t>    catch (</a:t>
            </a:r>
            <a:r>
              <a:rPr lang="en-IN" dirty="0" err="1"/>
              <a:t>ArithmeticException</a:t>
            </a:r>
            <a:r>
              <a:rPr lang="en-IN" dirty="0"/>
              <a:t> e) {</a:t>
            </a:r>
          </a:p>
          <a:p>
            <a:pPr marL="0" indent="0">
              <a:buNone/>
            </a:pPr>
            <a:r>
              <a:rPr lang="en-IN" dirty="0"/>
              <a:t>      </a:t>
            </a:r>
            <a:r>
              <a:rPr lang="en-IN" dirty="0" err="1"/>
              <a:t>System.out.println</a:t>
            </a:r>
            <a:r>
              <a:rPr lang="en-IN" dirty="0"/>
              <a:t>("</a:t>
            </a:r>
            <a:r>
              <a:rPr lang="en-IN" dirty="0" err="1"/>
              <a:t>ArithmeticException</a:t>
            </a:r>
            <a:r>
              <a:rPr lang="en-IN" dirty="0"/>
              <a:t> =&gt; " + </a:t>
            </a:r>
            <a:r>
              <a:rPr lang="en-IN" dirty="0" err="1"/>
              <a:t>e.getMessage</a:t>
            </a:r>
            <a:r>
              <a:rPr lang="en-IN" dirty="0"/>
              <a:t>());</a:t>
            </a:r>
          </a:p>
          <a:p>
            <a:pPr marL="0" indent="0">
              <a:buNone/>
            </a:pPr>
            <a:r>
              <a:rPr lang="en-IN" dirty="0"/>
              <a:t>    }</a:t>
            </a:r>
          </a:p>
          <a:p>
            <a:pPr marL="0" indent="0">
              <a:buNone/>
            </a:pPr>
            <a:r>
              <a:rPr lang="en-IN" dirty="0"/>
              <a:t>    </a:t>
            </a:r>
          </a:p>
          <a:p>
            <a:pPr marL="0" indent="0">
              <a:buNone/>
            </a:pPr>
            <a:r>
              <a:rPr lang="en-IN" dirty="0"/>
              <a:t>    finally {</a:t>
            </a:r>
          </a:p>
          <a:p>
            <a:pPr marL="0" indent="0">
              <a:buNone/>
            </a:pPr>
            <a:r>
              <a:rPr lang="en-IN" dirty="0"/>
              <a:t>      </a:t>
            </a:r>
            <a:r>
              <a:rPr lang="en-IN" dirty="0" err="1"/>
              <a:t>System.out.println</a:t>
            </a:r>
            <a:r>
              <a:rPr lang="en-IN" dirty="0"/>
              <a:t>("This is the finally block");</a:t>
            </a:r>
          </a:p>
          <a:p>
            <a:pPr marL="0" indent="0">
              <a:buNone/>
            </a:pPr>
            <a:r>
              <a:rPr lang="en-IN" dirty="0"/>
              <a:t>    }</a:t>
            </a:r>
          </a:p>
          <a:p>
            <a:pPr marL="0" indent="0">
              <a:buNone/>
            </a:pPr>
            <a:r>
              <a:rPr lang="en-IN" dirty="0"/>
              <a:t>  }</a:t>
            </a:r>
          </a:p>
          <a:p>
            <a:pPr marL="0" indent="0">
              <a:buNone/>
            </a:pPr>
            <a:r>
              <a:rPr lang="en-IN" dirty="0"/>
              <a:t>}</a:t>
            </a:r>
          </a:p>
        </p:txBody>
      </p:sp>
      <p:sp>
        <p:nvSpPr>
          <p:cNvPr id="4" name="Content Placeholder 3">
            <a:extLst>
              <a:ext uri="{FF2B5EF4-FFF2-40B4-BE49-F238E27FC236}">
                <a16:creationId xmlns:a16="http://schemas.microsoft.com/office/drawing/2014/main" id="{DCB74B4B-EE0D-4A49-ACCF-C15FB9DB741E}"/>
              </a:ext>
            </a:extLst>
          </p:cNvPr>
          <p:cNvSpPr>
            <a:spLocks noGrp="1"/>
          </p:cNvSpPr>
          <p:nvPr>
            <p:ph sz="half" idx="2"/>
          </p:nvPr>
        </p:nvSpPr>
        <p:spPr>
          <a:xfrm>
            <a:off x="6172199" y="820945"/>
            <a:ext cx="5675243" cy="5844898"/>
          </a:xfrm>
        </p:spPr>
        <p:txBody>
          <a:bodyPr>
            <a:normAutofit fontScale="70000" lnSpcReduction="20000"/>
          </a:bodyPr>
          <a:lstStyle/>
          <a:p>
            <a:pPr marL="0" indent="0">
              <a:buNone/>
            </a:pPr>
            <a:r>
              <a:rPr lang="en-US" b="1" dirty="0"/>
              <a:t>Output</a:t>
            </a:r>
          </a:p>
          <a:p>
            <a:pPr marL="0" indent="0">
              <a:buNone/>
            </a:pPr>
            <a:endParaRPr lang="en-US" dirty="0"/>
          </a:p>
          <a:p>
            <a:pPr marL="0" indent="0">
              <a:buNone/>
            </a:pPr>
            <a:r>
              <a:rPr lang="en-US" dirty="0" err="1"/>
              <a:t>ArithmeticException</a:t>
            </a:r>
            <a:r>
              <a:rPr lang="en-US" dirty="0"/>
              <a:t> =&gt; / by zero</a:t>
            </a:r>
          </a:p>
          <a:p>
            <a:pPr marL="0" indent="0">
              <a:buNone/>
            </a:pPr>
            <a:r>
              <a:rPr lang="en-US" dirty="0"/>
              <a:t>This is the finally block</a:t>
            </a:r>
          </a:p>
          <a:p>
            <a:pPr marL="0" indent="0">
              <a:buNone/>
            </a:pPr>
            <a:r>
              <a:rPr lang="en-US" dirty="0"/>
              <a:t>In the above example, we are dividing a number by 0 inside the try block. Here, this code generates an </a:t>
            </a:r>
            <a:r>
              <a:rPr lang="en-US" dirty="0" err="1"/>
              <a:t>ArithmeticException</a:t>
            </a:r>
            <a:r>
              <a:rPr lang="en-US" dirty="0"/>
              <a:t>.</a:t>
            </a:r>
          </a:p>
          <a:p>
            <a:pPr marL="0" indent="0">
              <a:buNone/>
            </a:pPr>
            <a:endParaRPr lang="en-US" dirty="0"/>
          </a:p>
          <a:p>
            <a:pPr marL="0" indent="0">
              <a:buNone/>
            </a:pPr>
            <a:r>
              <a:rPr lang="en-US" dirty="0"/>
              <a:t>The exception is caught by the catch block. And, then the finally block is executed.</a:t>
            </a:r>
          </a:p>
          <a:p>
            <a:pPr marL="0" indent="0">
              <a:buNone/>
            </a:pPr>
            <a:endParaRPr lang="en-US" dirty="0"/>
          </a:p>
          <a:p>
            <a:pPr marL="0" indent="0">
              <a:buNone/>
            </a:pPr>
            <a:r>
              <a:rPr lang="en-US" dirty="0"/>
              <a:t>Note: It is a good practice to use the finally block. It is because it can include important cleanup codes like,</a:t>
            </a:r>
          </a:p>
          <a:p>
            <a:pPr marL="0" indent="0">
              <a:buNone/>
            </a:pPr>
            <a:endParaRPr lang="en-US" dirty="0"/>
          </a:p>
          <a:p>
            <a:pPr marL="0" indent="0">
              <a:buNone/>
            </a:pPr>
            <a:r>
              <a:rPr lang="en-US" dirty="0"/>
              <a:t>code that might be accidentally skipped by return, continue or break</a:t>
            </a:r>
          </a:p>
          <a:p>
            <a:pPr marL="0" indent="0">
              <a:buNone/>
            </a:pPr>
            <a:r>
              <a:rPr lang="en-US" dirty="0"/>
              <a:t>closing a file or connection</a:t>
            </a:r>
            <a:endParaRPr lang="en-IN" dirty="0"/>
          </a:p>
        </p:txBody>
      </p:sp>
    </p:spTree>
    <p:extLst>
      <p:ext uri="{BB962C8B-B14F-4D97-AF65-F5344CB8AC3E}">
        <p14:creationId xmlns:p14="http://schemas.microsoft.com/office/powerpoint/2010/main" val="3798693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5FCE5-F450-4103-B289-210D340B4558}"/>
              </a:ext>
            </a:extLst>
          </p:cNvPr>
          <p:cNvSpPr>
            <a:spLocks noGrp="1"/>
          </p:cNvSpPr>
          <p:nvPr>
            <p:ph type="title"/>
          </p:nvPr>
        </p:nvSpPr>
        <p:spPr/>
        <p:txBody>
          <a:bodyPr/>
          <a:lstStyle/>
          <a:p>
            <a:r>
              <a:rPr lang="en-IN" dirty="0"/>
              <a:t>Packages</a:t>
            </a:r>
          </a:p>
        </p:txBody>
      </p:sp>
      <p:sp>
        <p:nvSpPr>
          <p:cNvPr id="3" name="Content Placeholder 2">
            <a:extLst>
              <a:ext uri="{FF2B5EF4-FFF2-40B4-BE49-F238E27FC236}">
                <a16:creationId xmlns:a16="http://schemas.microsoft.com/office/drawing/2014/main" id="{6A7F1AFC-90F7-493B-81CD-D31EF3CA2B91}"/>
              </a:ext>
            </a:extLst>
          </p:cNvPr>
          <p:cNvSpPr>
            <a:spLocks noGrp="1"/>
          </p:cNvSpPr>
          <p:nvPr>
            <p:ph idx="1"/>
          </p:nvPr>
        </p:nvSpPr>
        <p:spPr>
          <a:xfrm>
            <a:off x="556591" y="1510748"/>
            <a:ext cx="11078818" cy="5141843"/>
          </a:xfrm>
        </p:spPr>
        <p:txBody>
          <a:bodyPr>
            <a:normAutofit/>
          </a:bodyPr>
          <a:lstStyle/>
          <a:p>
            <a:pPr algn="l"/>
            <a:r>
              <a:rPr lang="en-US" sz="1800" b="0" i="0" u="none" strike="noStrike" baseline="0" dirty="0">
                <a:latin typeface="Palatino-Roman"/>
              </a:rPr>
              <a:t>This means that a unique name had to be used for each class to avoid name collisions. </a:t>
            </a:r>
          </a:p>
          <a:p>
            <a:pPr algn="l"/>
            <a:r>
              <a:rPr lang="en-US" sz="1800" b="0" i="0" u="none" strike="noStrike" baseline="0" dirty="0">
                <a:latin typeface="Palatino-Roman"/>
              </a:rPr>
              <a:t>After a while, without some way to manage the name space, you could run out of convenient, descriptive names for individual classes. </a:t>
            </a:r>
          </a:p>
          <a:p>
            <a:pPr algn="l"/>
            <a:r>
              <a:rPr lang="en-US" sz="1800" b="0" i="0" u="none" strike="noStrike" baseline="0" dirty="0">
                <a:latin typeface="Palatino-Roman"/>
              </a:rPr>
              <a:t>You also need some way to be assured that the name you choose for a class will be reasonably unique and not collide with class names chosen by other programmers. </a:t>
            </a:r>
          </a:p>
          <a:p>
            <a:pPr algn="l"/>
            <a:r>
              <a:rPr lang="en-US" sz="1800" b="0" i="0" u="none" strike="noStrike" baseline="0" dirty="0">
                <a:latin typeface="Palatino-Roman"/>
              </a:rPr>
              <a:t>(Imagine a small group of programmers fighting over who gets to use the name “</a:t>
            </a:r>
            <a:r>
              <a:rPr lang="en-US" sz="1800" b="0" i="0" u="none" strike="noStrike" baseline="0" dirty="0" err="1">
                <a:latin typeface="Palatino-Roman"/>
              </a:rPr>
              <a:t>Foobar</a:t>
            </a:r>
            <a:r>
              <a:rPr lang="en-US" sz="1800" b="0" i="0" u="none" strike="noStrike" baseline="0" dirty="0">
                <a:latin typeface="Palatino-Roman"/>
              </a:rPr>
              <a:t>” as a class name. </a:t>
            </a:r>
          </a:p>
          <a:p>
            <a:pPr algn="l"/>
            <a:r>
              <a:rPr lang="en-US" sz="1800" b="0" i="0" u="none" strike="noStrike" baseline="0" dirty="0">
                <a:latin typeface="Palatino-Roman"/>
              </a:rPr>
              <a:t>Or, imagine the entire Internet community arguing over who first named a class “Espresso.”) Thankfully, Java provides a mechanism for partitioning the class name space into more manageable chunks. This mechanism is the package. </a:t>
            </a:r>
          </a:p>
          <a:p>
            <a:pPr algn="l"/>
            <a:r>
              <a:rPr lang="en-US" sz="1800" b="0" i="0" u="none" strike="noStrike" baseline="0" dirty="0">
                <a:latin typeface="Palatino-Roman"/>
              </a:rPr>
              <a:t>The package is both a naming and a visibility control mechanism. You can define classes inside a package that are not accessible by code outside that package. </a:t>
            </a:r>
          </a:p>
          <a:p>
            <a:pPr algn="l"/>
            <a:r>
              <a:rPr lang="en-US" sz="1800" b="0" i="0" u="none" strike="noStrike" baseline="0" dirty="0">
                <a:latin typeface="Palatino-Roman"/>
              </a:rPr>
              <a:t>You can also define class members that are only exposed to other members of the same package.</a:t>
            </a:r>
          </a:p>
          <a:p>
            <a:pPr algn="l"/>
            <a:r>
              <a:rPr lang="en-US" sz="1800" b="0" i="0" u="none" strike="noStrike" baseline="0" dirty="0">
                <a:latin typeface="Palatino-Roman"/>
              </a:rPr>
              <a:t>This allows your classes to have intimate knowledge of each other, but not expose that knowledge to the rest of the world. </a:t>
            </a:r>
            <a:endParaRPr lang="en-IN" dirty="0"/>
          </a:p>
        </p:txBody>
      </p:sp>
    </p:spTree>
    <p:extLst>
      <p:ext uri="{BB962C8B-B14F-4D97-AF65-F5344CB8AC3E}">
        <p14:creationId xmlns:p14="http://schemas.microsoft.com/office/powerpoint/2010/main" val="33764227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4CD48-8856-4803-BB45-02A0C0F3175C}"/>
              </a:ext>
            </a:extLst>
          </p:cNvPr>
          <p:cNvSpPr>
            <a:spLocks noGrp="1"/>
          </p:cNvSpPr>
          <p:nvPr>
            <p:ph type="title"/>
          </p:nvPr>
        </p:nvSpPr>
        <p:spPr/>
        <p:txBody>
          <a:bodyPr/>
          <a:lstStyle/>
          <a:p>
            <a:r>
              <a:rPr lang="en-US" dirty="0"/>
              <a:t>3. Java throw and throws keyword</a:t>
            </a:r>
            <a:endParaRPr lang="en-IN" dirty="0"/>
          </a:p>
        </p:txBody>
      </p:sp>
      <p:sp>
        <p:nvSpPr>
          <p:cNvPr id="3" name="Content Placeholder 2">
            <a:extLst>
              <a:ext uri="{FF2B5EF4-FFF2-40B4-BE49-F238E27FC236}">
                <a16:creationId xmlns:a16="http://schemas.microsoft.com/office/drawing/2014/main" id="{C98B7502-83BA-413B-9849-0C4CBC7DD6F4}"/>
              </a:ext>
            </a:extLst>
          </p:cNvPr>
          <p:cNvSpPr>
            <a:spLocks noGrp="1"/>
          </p:cNvSpPr>
          <p:nvPr>
            <p:ph sz="half" idx="1"/>
          </p:nvPr>
        </p:nvSpPr>
        <p:spPr>
          <a:xfrm>
            <a:off x="318052" y="1690688"/>
            <a:ext cx="5701748" cy="4802187"/>
          </a:xfrm>
        </p:spPr>
        <p:txBody>
          <a:bodyPr>
            <a:normAutofit fontScale="85000" lnSpcReduction="20000"/>
          </a:bodyPr>
          <a:lstStyle/>
          <a:p>
            <a:pPr marL="0" indent="0">
              <a:buNone/>
            </a:pPr>
            <a:r>
              <a:rPr lang="en-US" dirty="0"/>
              <a:t>The Java throw keyword is used to explicitly throw a single exception.  When we throw an exception, the flow of the program moves from the try block to the catch block.</a:t>
            </a:r>
          </a:p>
          <a:p>
            <a:pPr marL="0" indent="0">
              <a:buNone/>
            </a:pPr>
            <a:r>
              <a:rPr lang="en-IN" dirty="0"/>
              <a:t>class Main {</a:t>
            </a:r>
          </a:p>
          <a:p>
            <a:pPr marL="0" indent="0">
              <a:buNone/>
            </a:pPr>
            <a:r>
              <a:rPr lang="en-IN" dirty="0"/>
              <a:t>  public static void </a:t>
            </a:r>
            <a:r>
              <a:rPr lang="en-IN" dirty="0" err="1"/>
              <a:t>divideByZero</a:t>
            </a:r>
            <a:r>
              <a:rPr lang="en-IN" dirty="0"/>
              <a:t>() {</a:t>
            </a:r>
          </a:p>
          <a:p>
            <a:pPr marL="0" indent="0">
              <a:buNone/>
            </a:pPr>
            <a:r>
              <a:rPr lang="en-IN" dirty="0"/>
              <a:t>    // throw an exception</a:t>
            </a:r>
          </a:p>
          <a:p>
            <a:pPr marL="0" indent="0">
              <a:buNone/>
            </a:pPr>
            <a:r>
              <a:rPr lang="en-IN" dirty="0"/>
              <a:t>    throw new </a:t>
            </a:r>
            <a:r>
              <a:rPr lang="en-IN" dirty="0" err="1"/>
              <a:t>ArithmeticException</a:t>
            </a:r>
            <a:r>
              <a:rPr lang="en-IN" dirty="0"/>
              <a:t>("Trying to divide by 0");  }</a:t>
            </a:r>
          </a:p>
          <a:p>
            <a:pPr marL="0" indent="0">
              <a:buNone/>
            </a:pPr>
            <a:r>
              <a:rPr lang="en-IN" dirty="0"/>
              <a:t>  public static void main(String[] </a:t>
            </a:r>
            <a:r>
              <a:rPr lang="en-IN" dirty="0" err="1"/>
              <a:t>args</a:t>
            </a:r>
            <a:r>
              <a:rPr lang="en-IN" dirty="0"/>
              <a:t>) {</a:t>
            </a:r>
          </a:p>
          <a:p>
            <a:pPr marL="0" indent="0">
              <a:buNone/>
            </a:pPr>
            <a:r>
              <a:rPr lang="en-IN" dirty="0"/>
              <a:t>    </a:t>
            </a:r>
            <a:r>
              <a:rPr lang="en-IN" dirty="0" err="1"/>
              <a:t>divideByZero</a:t>
            </a:r>
            <a:r>
              <a:rPr lang="en-IN" dirty="0"/>
              <a:t>();</a:t>
            </a:r>
          </a:p>
          <a:p>
            <a:pPr marL="0" indent="0">
              <a:buNone/>
            </a:pPr>
            <a:r>
              <a:rPr lang="en-IN" dirty="0"/>
              <a:t>  }}</a:t>
            </a:r>
          </a:p>
          <a:p>
            <a:pPr marL="0" indent="0">
              <a:buNone/>
            </a:pPr>
            <a:endParaRPr lang="en-IN" dirty="0"/>
          </a:p>
        </p:txBody>
      </p:sp>
      <p:sp>
        <p:nvSpPr>
          <p:cNvPr id="4" name="Content Placeholder 3">
            <a:extLst>
              <a:ext uri="{FF2B5EF4-FFF2-40B4-BE49-F238E27FC236}">
                <a16:creationId xmlns:a16="http://schemas.microsoft.com/office/drawing/2014/main" id="{2C347BD1-CAEC-408C-A1E6-6A7CDFC5FF5F}"/>
              </a:ext>
            </a:extLst>
          </p:cNvPr>
          <p:cNvSpPr>
            <a:spLocks noGrp="1"/>
          </p:cNvSpPr>
          <p:nvPr>
            <p:ph sz="half" idx="2"/>
          </p:nvPr>
        </p:nvSpPr>
        <p:spPr>
          <a:xfrm>
            <a:off x="6172200" y="1825625"/>
            <a:ext cx="5701748" cy="4802187"/>
          </a:xfrm>
        </p:spPr>
        <p:txBody>
          <a:bodyPr>
            <a:normAutofit fontScale="85000" lnSpcReduction="20000"/>
          </a:bodyPr>
          <a:lstStyle/>
          <a:p>
            <a:pPr marL="0" indent="0">
              <a:buNone/>
            </a:pPr>
            <a:r>
              <a:rPr lang="en-US" dirty="0"/>
              <a:t>Output</a:t>
            </a:r>
          </a:p>
          <a:p>
            <a:pPr marL="0" indent="0">
              <a:buNone/>
            </a:pPr>
            <a:endParaRPr lang="en-US" dirty="0"/>
          </a:p>
          <a:p>
            <a:pPr marL="0" indent="0">
              <a:buNone/>
            </a:pPr>
            <a:r>
              <a:rPr lang="en-US" dirty="0"/>
              <a:t>Exception in thread "main" </a:t>
            </a:r>
            <a:r>
              <a:rPr lang="en-US" dirty="0" err="1"/>
              <a:t>java.lang.ArithmeticException</a:t>
            </a:r>
            <a:r>
              <a:rPr lang="en-US" dirty="0"/>
              <a:t>: Trying to divide by 0</a:t>
            </a:r>
          </a:p>
          <a:p>
            <a:pPr marL="0" indent="0">
              <a:buNone/>
            </a:pPr>
            <a:r>
              <a:rPr lang="en-US" dirty="0"/>
              <a:t>        at </a:t>
            </a:r>
            <a:r>
              <a:rPr lang="en-US" dirty="0" err="1"/>
              <a:t>Main.divideByZero</a:t>
            </a:r>
            <a:r>
              <a:rPr lang="en-US" dirty="0"/>
              <a:t>(Main.java:5)</a:t>
            </a:r>
          </a:p>
          <a:p>
            <a:pPr marL="0" indent="0">
              <a:buNone/>
            </a:pPr>
            <a:r>
              <a:rPr lang="en-US" dirty="0"/>
              <a:t>        at </a:t>
            </a:r>
            <a:r>
              <a:rPr lang="en-US" dirty="0" err="1"/>
              <a:t>Main.main</a:t>
            </a:r>
            <a:r>
              <a:rPr lang="en-US" dirty="0"/>
              <a:t>(Main.java:9)</a:t>
            </a:r>
          </a:p>
          <a:p>
            <a:pPr marL="0" indent="0">
              <a:buNone/>
            </a:pPr>
            <a:r>
              <a:rPr lang="en-US" dirty="0"/>
              <a:t>In the above example, we are explicitly throwing the </a:t>
            </a:r>
            <a:r>
              <a:rPr lang="en-US" dirty="0" err="1"/>
              <a:t>ArithmeticException</a:t>
            </a:r>
            <a:r>
              <a:rPr lang="en-US" dirty="0"/>
              <a:t> using the throw keyword. Similarly, the throws keyword is used to declare the type of exceptions that might occur within the method. It is used in the method declaration.</a:t>
            </a:r>
            <a:endParaRPr lang="en-IN" dirty="0"/>
          </a:p>
        </p:txBody>
      </p:sp>
    </p:spTree>
    <p:extLst>
      <p:ext uri="{BB962C8B-B14F-4D97-AF65-F5344CB8AC3E}">
        <p14:creationId xmlns:p14="http://schemas.microsoft.com/office/powerpoint/2010/main" val="4194120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835BF-5EC6-4D19-95C1-72A5F6C89762}"/>
              </a:ext>
            </a:extLst>
          </p:cNvPr>
          <p:cNvSpPr>
            <a:spLocks noGrp="1"/>
          </p:cNvSpPr>
          <p:nvPr>
            <p:ph type="title"/>
          </p:nvPr>
        </p:nvSpPr>
        <p:spPr>
          <a:xfrm>
            <a:off x="631134" y="18256"/>
            <a:ext cx="5009322" cy="949154"/>
          </a:xfrm>
        </p:spPr>
        <p:txBody>
          <a:bodyPr>
            <a:normAutofit/>
          </a:bodyPr>
          <a:lstStyle/>
          <a:p>
            <a:r>
              <a:rPr lang="en-IN" sz="3600" b="1" i="0" dirty="0">
                <a:solidFill>
                  <a:srgbClr val="25265E"/>
                </a:solidFill>
                <a:effectLst/>
                <a:latin typeface="euclid_circular_a"/>
              </a:rPr>
              <a:t>Java throws keyword</a:t>
            </a:r>
            <a:endParaRPr lang="en-IN" sz="3600" dirty="0"/>
          </a:p>
        </p:txBody>
      </p:sp>
      <p:sp>
        <p:nvSpPr>
          <p:cNvPr id="3" name="Content Placeholder 2">
            <a:extLst>
              <a:ext uri="{FF2B5EF4-FFF2-40B4-BE49-F238E27FC236}">
                <a16:creationId xmlns:a16="http://schemas.microsoft.com/office/drawing/2014/main" id="{8138F840-1199-4EC3-A446-AC7D2A8F3DFC}"/>
              </a:ext>
            </a:extLst>
          </p:cNvPr>
          <p:cNvSpPr>
            <a:spLocks noGrp="1"/>
          </p:cNvSpPr>
          <p:nvPr>
            <p:ph sz="half" idx="1"/>
          </p:nvPr>
        </p:nvSpPr>
        <p:spPr>
          <a:xfrm>
            <a:off x="251791" y="1073426"/>
            <a:ext cx="5768009" cy="5766318"/>
          </a:xfrm>
        </p:spPr>
        <p:txBody>
          <a:bodyPr>
            <a:normAutofit fontScale="77500" lnSpcReduction="20000"/>
          </a:bodyPr>
          <a:lstStyle/>
          <a:p>
            <a:pPr marL="0" indent="0">
              <a:buNone/>
            </a:pPr>
            <a:r>
              <a:rPr lang="en-IN" dirty="0"/>
              <a:t>import java.io.*;</a:t>
            </a:r>
          </a:p>
          <a:p>
            <a:pPr marL="0" indent="0">
              <a:buNone/>
            </a:pPr>
            <a:endParaRPr lang="en-IN" dirty="0"/>
          </a:p>
          <a:p>
            <a:pPr marL="0" indent="0">
              <a:buNone/>
            </a:pPr>
            <a:r>
              <a:rPr lang="en-IN" dirty="0"/>
              <a:t>class Main {</a:t>
            </a:r>
          </a:p>
          <a:p>
            <a:pPr marL="0" indent="0">
              <a:buNone/>
            </a:pPr>
            <a:r>
              <a:rPr lang="en-IN" dirty="0"/>
              <a:t>  // </a:t>
            </a:r>
            <a:r>
              <a:rPr lang="en-IN" dirty="0" err="1"/>
              <a:t>declareing</a:t>
            </a:r>
            <a:r>
              <a:rPr lang="en-IN" dirty="0"/>
              <a:t> the type of exception</a:t>
            </a:r>
          </a:p>
          <a:p>
            <a:pPr marL="0" indent="0">
              <a:buNone/>
            </a:pPr>
            <a:r>
              <a:rPr lang="en-IN" dirty="0"/>
              <a:t>  public static void </a:t>
            </a:r>
            <a:r>
              <a:rPr lang="en-IN" dirty="0" err="1"/>
              <a:t>findFile</a:t>
            </a:r>
            <a:r>
              <a:rPr lang="en-IN" dirty="0"/>
              <a:t>() throws </a:t>
            </a:r>
            <a:r>
              <a:rPr lang="en-IN" dirty="0" err="1"/>
              <a:t>IOException</a:t>
            </a:r>
            <a:r>
              <a:rPr lang="en-IN" dirty="0"/>
              <a:t> {</a:t>
            </a:r>
          </a:p>
          <a:p>
            <a:pPr marL="0" indent="0">
              <a:buNone/>
            </a:pPr>
            <a:r>
              <a:rPr lang="en-IN" dirty="0"/>
              <a:t>    // code that may generate </a:t>
            </a:r>
            <a:r>
              <a:rPr lang="en-IN" dirty="0" err="1"/>
              <a:t>IOException</a:t>
            </a:r>
            <a:endParaRPr lang="en-IN" dirty="0"/>
          </a:p>
          <a:p>
            <a:pPr marL="0" indent="0">
              <a:buNone/>
            </a:pPr>
            <a:r>
              <a:rPr lang="en-IN" dirty="0"/>
              <a:t>    File </a:t>
            </a:r>
            <a:r>
              <a:rPr lang="en-IN" dirty="0" err="1"/>
              <a:t>newFile</a:t>
            </a:r>
            <a:r>
              <a:rPr lang="en-IN" dirty="0"/>
              <a:t> = new File("test.txt");</a:t>
            </a:r>
          </a:p>
          <a:p>
            <a:pPr marL="0" indent="0">
              <a:buNone/>
            </a:pPr>
            <a:r>
              <a:rPr lang="en-IN" dirty="0"/>
              <a:t>    </a:t>
            </a:r>
            <a:r>
              <a:rPr lang="en-IN" dirty="0" err="1"/>
              <a:t>FileInputStream</a:t>
            </a:r>
            <a:r>
              <a:rPr lang="en-IN" dirty="0"/>
              <a:t> stream = new </a:t>
            </a:r>
            <a:r>
              <a:rPr lang="en-IN" dirty="0" err="1"/>
              <a:t>FileInputStream</a:t>
            </a:r>
            <a:r>
              <a:rPr lang="en-IN" dirty="0"/>
              <a:t>(</a:t>
            </a:r>
            <a:r>
              <a:rPr lang="en-IN" dirty="0" err="1"/>
              <a:t>newFile</a:t>
            </a:r>
            <a:r>
              <a:rPr lang="en-IN" dirty="0"/>
              <a:t>);</a:t>
            </a:r>
          </a:p>
          <a:p>
            <a:pPr marL="0" indent="0">
              <a:buNone/>
            </a:pPr>
            <a:r>
              <a:rPr lang="en-IN" dirty="0"/>
              <a:t>  }</a:t>
            </a:r>
          </a:p>
          <a:p>
            <a:pPr marL="0" indent="0">
              <a:buNone/>
            </a:pPr>
            <a:r>
              <a:rPr lang="en-IN" dirty="0"/>
              <a:t>  public static void main(String[] </a:t>
            </a:r>
            <a:r>
              <a:rPr lang="en-IN" dirty="0" err="1"/>
              <a:t>args</a:t>
            </a:r>
            <a:r>
              <a:rPr lang="en-IN" dirty="0"/>
              <a:t>) {</a:t>
            </a:r>
          </a:p>
          <a:p>
            <a:pPr marL="0" indent="0">
              <a:buNone/>
            </a:pPr>
            <a:r>
              <a:rPr lang="en-IN" dirty="0"/>
              <a:t>    try {</a:t>
            </a:r>
          </a:p>
          <a:p>
            <a:pPr marL="0" indent="0">
              <a:buNone/>
            </a:pPr>
            <a:r>
              <a:rPr lang="en-IN" dirty="0"/>
              <a:t>      </a:t>
            </a:r>
            <a:r>
              <a:rPr lang="en-IN" dirty="0" err="1"/>
              <a:t>findFile</a:t>
            </a:r>
            <a:r>
              <a:rPr lang="en-IN" dirty="0"/>
              <a:t>();     }</a:t>
            </a:r>
          </a:p>
          <a:p>
            <a:pPr marL="0" indent="0">
              <a:buNone/>
            </a:pPr>
            <a:r>
              <a:rPr lang="en-IN" dirty="0"/>
              <a:t>    catch (</a:t>
            </a:r>
            <a:r>
              <a:rPr lang="en-IN" dirty="0" err="1"/>
              <a:t>IOException</a:t>
            </a:r>
            <a:r>
              <a:rPr lang="en-IN" dirty="0"/>
              <a:t> e) {</a:t>
            </a:r>
          </a:p>
          <a:p>
            <a:pPr marL="0" indent="0">
              <a:buNone/>
            </a:pPr>
            <a:r>
              <a:rPr lang="en-IN" dirty="0"/>
              <a:t>      </a:t>
            </a:r>
            <a:r>
              <a:rPr lang="en-IN" dirty="0" err="1"/>
              <a:t>System.out.println</a:t>
            </a:r>
            <a:r>
              <a:rPr lang="en-IN" dirty="0"/>
              <a:t>(e);</a:t>
            </a:r>
          </a:p>
          <a:p>
            <a:pPr marL="0" indent="0">
              <a:buNone/>
            </a:pPr>
            <a:r>
              <a:rPr lang="en-IN" dirty="0"/>
              <a:t>    }  } }</a:t>
            </a:r>
          </a:p>
        </p:txBody>
      </p:sp>
      <p:sp>
        <p:nvSpPr>
          <p:cNvPr id="4" name="Content Placeholder 3">
            <a:extLst>
              <a:ext uri="{FF2B5EF4-FFF2-40B4-BE49-F238E27FC236}">
                <a16:creationId xmlns:a16="http://schemas.microsoft.com/office/drawing/2014/main" id="{80527A06-CB3E-49F9-A63A-E783207566C2}"/>
              </a:ext>
            </a:extLst>
          </p:cNvPr>
          <p:cNvSpPr>
            <a:spLocks noGrp="1"/>
          </p:cNvSpPr>
          <p:nvPr>
            <p:ph sz="half" idx="2"/>
          </p:nvPr>
        </p:nvSpPr>
        <p:spPr>
          <a:xfrm>
            <a:off x="6172199" y="145774"/>
            <a:ext cx="5675243" cy="6506817"/>
          </a:xfrm>
        </p:spPr>
        <p:txBody>
          <a:bodyPr>
            <a:normAutofit fontScale="77500" lnSpcReduction="20000"/>
          </a:bodyPr>
          <a:lstStyle/>
          <a:p>
            <a:pPr marL="0" indent="0">
              <a:buNone/>
            </a:pPr>
            <a:r>
              <a:rPr lang="en-IN" b="1" i="0" dirty="0">
                <a:effectLst/>
                <a:latin typeface="euclid_circular_a"/>
              </a:rPr>
              <a:t>Output</a:t>
            </a:r>
          </a:p>
          <a:p>
            <a:pPr marL="0" indent="0">
              <a:buNone/>
            </a:pPr>
            <a:r>
              <a:rPr lang="en-US" dirty="0" err="1"/>
              <a:t>java.io.FileNotFoundException</a:t>
            </a:r>
            <a:r>
              <a:rPr lang="en-US" dirty="0"/>
              <a:t>: test.txt (The system cannot find the file specified). When we run this program, if the file test.txt does not exist, </a:t>
            </a:r>
            <a:r>
              <a:rPr lang="en-US" dirty="0" err="1"/>
              <a:t>FileInputStream</a:t>
            </a:r>
            <a:r>
              <a:rPr lang="en-US" dirty="0"/>
              <a:t> throws a </a:t>
            </a:r>
            <a:r>
              <a:rPr lang="en-US" dirty="0" err="1"/>
              <a:t>FileNotFoundException</a:t>
            </a:r>
            <a:r>
              <a:rPr lang="en-US" dirty="0"/>
              <a:t> which extends the </a:t>
            </a:r>
            <a:r>
              <a:rPr lang="en-US" dirty="0" err="1"/>
              <a:t>IOException</a:t>
            </a:r>
            <a:r>
              <a:rPr lang="en-US" dirty="0"/>
              <a:t> class.</a:t>
            </a:r>
          </a:p>
          <a:p>
            <a:pPr marL="0" indent="0">
              <a:buNone/>
            </a:pPr>
            <a:endParaRPr lang="en-US" dirty="0"/>
          </a:p>
          <a:p>
            <a:pPr marL="0" indent="0">
              <a:buNone/>
            </a:pPr>
            <a:r>
              <a:rPr lang="en-US" dirty="0"/>
              <a:t>The </a:t>
            </a:r>
            <a:r>
              <a:rPr lang="en-US" dirty="0" err="1"/>
              <a:t>findFile</a:t>
            </a:r>
            <a:r>
              <a:rPr lang="en-US" dirty="0"/>
              <a:t>() method specifies that an </a:t>
            </a:r>
            <a:r>
              <a:rPr lang="en-US" dirty="0" err="1"/>
              <a:t>IOException</a:t>
            </a:r>
            <a:r>
              <a:rPr lang="en-US" dirty="0"/>
              <a:t> can be thrown. The main() method calls this method and handles the exception if it is thrown.  If a method does not handle exceptions, the type of exceptions that may occur within it must be specified in the throws clause.</a:t>
            </a:r>
            <a:endParaRPr lang="en-IN" dirty="0"/>
          </a:p>
        </p:txBody>
      </p:sp>
    </p:spTree>
    <p:extLst>
      <p:ext uri="{BB962C8B-B14F-4D97-AF65-F5344CB8AC3E}">
        <p14:creationId xmlns:p14="http://schemas.microsoft.com/office/powerpoint/2010/main" val="39630213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42A21-4865-43F8-B226-B4152E98631B}"/>
              </a:ext>
            </a:extLst>
          </p:cNvPr>
          <p:cNvSpPr>
            <a:spLocks noGrp="1"/>
          </p:cNvSpPr>
          <p:nvPr>
            <p:ph type="title"/>
          </p:nvPr>
        </p:nvSpPr>
        <p:spPr/>
        <p:txBody>
          <a:bodyPr/>
          <a:lstStyle/>
          <a:p>
            <a:r>
              <a:rPr lang="en-IN" b="1" i="0" dirty="0">
                <a:solidFill>
                  <a:srgbClr val="25265E"/>
                </a:solidFill>
                <a:effectLst/>
                <a:latin typeface="euclid_circular_a"/>
              </a:rPr>
              <a:t>Java try...catch</a:t>
            </a:r>
            <a:br>
              <a:rPr lang="en-IN" b="1" i="0" dirty="0">
                <a:solidFill>
                  <a:srgbClr val="25265E"/>
                </a:solidFill>
                <a:effectLst/>
                <a:latin typeface="euclid_circular_a"/>
              </a:rPr>
            </a:br>
            <a:endParaRPr lang="en-IN" dirty="0"/>
          </a:p>
        </p:txBody>
      </p:sp>
      <p:sp>
        <p:nvSpPr>
          <p:cNvPr id="5" name="Text Placeholder 4">
            <a:extLst>
              <a:ext uri="{FF2B5EF4-FFF2-40B4-BE49-F238E27FC236}">
                <a16:creationId xmlns:a16="http://schemas.microsoft.com/office/drawing/2014/main" id="{04776DBC-2303-4766-962D-E19F80E2FF99}"/>
              </a:ext>
            </a:extLst>
          </p:cNvPr>
          <p:cNvSpPr>
            <a:spLocks noGrp="1"/>
          </p:cNvSpPr>
          <p:nvPr>
            <p:ph type="body" idx="1"/>
          </p:nvPr>
        </p:nvSpPr>
        <p:spPr>
          <a:xfrm>
            <a:off x="203684" y="1027906"/>
            <a:ext cx="5816117" cy="662782"/>
          </a:xfrm>
        </p:spPr>
        <p:txBody>
          <a:bodyPr>
            <a:normAutofit fontScale="77500" lnSpcReduction="20000"/>
          </a:bodyPr>
          <a:lstStyle/>
          <a:p>
            <a:r>
              <a:rPr lang="en-US" dirty="0"/>
              <a:t>The try...catch block in Java is used to handle exceptions and prevents the abnormal termination of the program.</a:t>
            </a:r>
            <a:endParaRPr lang="en-IN" dirty="0"/>
          </a:p>
        </p:txBody>
      </p:sp>
      <p:sp>
        <p:nvSpPr>
          <p:cNvPr id="6" name="Content Placeholder 5">
            <a:extLst>
              <a:ext uri="{FF2B5EF4-FFF2-40B4-BE49-F238E27FC236}">
                <a16:creationId xmlns:a16="http://schemas.microsoft.com/office/drawing/2014/main" id="{BD8DF1BB-ED97-4C93-AD3A-0524525110AC}"/>
              </a:ext>
            </a:extLst>
          </p:cNvPr>
          <p:cNvSpPr>
            <a:spLocks noGrp="1"/>
          </p:cNvSpPr>
          <p:nvPr>
            <p:ph sz="half" idx="2"/>
          </p:nvPr>
        </p:nvSpPr>
        <p:spPr>
          <a:xfrm>
            <a:off x="839788" y="1853682"/>
            <a:ext cx="5157787" cy="4335981"/>
          </a:xfrm>
        </p:spPr>
        <p:txBody>
          <a:bodyPr>
            <a:normAutofit fontScale="70000" lnSpcReduction="20000"/>
          </a:bodyPr>
          <a:lstStyle/>
          <a:p>
            <a:pPr marL="0" indent="0">
              <a:buNone/>
            </a:pPr>
            <a:r>
              <a:rPr lang="en-IN" dirty="0"/>
              <a:t>try{</a:t>
            </a:r>
          </a:p>
          <a:p>
            <a:pPr marL="0" indent="0">
              <a:buNone/>
            </a:pPr>
            <a:r>
              <a:rPr lang="en-IN" dirty="0"/>
              <a:t>  // code</a:t>
            </a:r>
          </a:p>
          <a:p>
            <a:pPr marL="0" indent="0">
              <a:buNone/>
            </a:pPr>
            <a:r>
              <a:rPr lang="en-IN" dirty="0"/>
              <a:t>}</a:t>
            </a:r>
          </a:p>
          <a:p>
            <a:pPr marL="0" indent="0">
              <a:buNone/>
            </a:pPr>
            <a:r>
              <a:rPr lang="en-IN" dirty="0"/>
              <a:t>catch(exception) {</a:t>
            </a:r>
          </a:p>
          <a:p>
            <a:pPr marL="0" indent="0">
              <a:buNone/>
            </a:pPr>
            <a:r>
              <a:rPr lang="en-IN" dirty="0"/>
              <a:t>  // code</a:t>
            </a:r>
          </a:p>
          <a:p>
            <a:pPr marL="0" indent="0">
              <a:buNone/>
            </a:pPr>
            <a:r>
              <a:rPr lang="en-IN" dirty="0"/>
              <a:t>}</a:t>
            </a:r>
            <a:r>
              <a:rPr lang="en-US" dirty="0"/>
              <a:t> </a:t>
            </a:r>
          </a:p>
          <a:p>
            <a:pPr marL="0" indent="0">
              <a:buNone/>
            </a:pPr>
            <a:r>
              <a:rPr lang="en-US" dirty="0"/>
              <a:t>The try block includes the code that might generate an exception. The catch block includes the code that is executed when there occurs an exception inside the try block.</a:t>
            </a:r>
            <a:endParaRPr lang="en-IN" dirty="0"/>
          </a:p>
        </p:txBody>
      </p:sp>
      <p:sp>
        <p:nvSpPr>
          <p:cNvPr id="7" name="Text Placeholder 6">
            <a:extLst>
              <a:ext uri="{FF2B5EF4-FFF2-40B4-BE49-F238E27FC236}">
                <a16:creationId xmlns:a16="http://schemas.microsoft.com/office/drawing/2014/main" id="{492E7B53-12D3-4E01-99F8-F761B5B16486}"/>
              </a:ext>
            </a:extLst>
          </p:cNvPr>
          <p:cNvSpPr>
            <a:spLocks noGrp="1"/>
          </p:cNvSpPr>
          <p:nvPr>
            <p:ph type="body" sz="quarter" idx="3"/>
          </p:nvPr>
        </p:nvSpPr>
        <p:spPr>
          <a:xfrm>
            <a:off x="6169024" y="202131"/>
            <a:ext cx="5183188" cy="466207"/>
          </a:xfrm>
        </p:spPr>
        <p:txBody>
          <a:bodyPr>
            <a:normAutofit fontScale="77500" lnSpcReduction="20000"/>
          </a:bodyPr>
          <a:lstStyle/>
          <a:p>
            <a:r>
              <a:rPr lang="en-IN" dirty="0"/>
              <a:t>Java try...catch block</a:t>
            </a:r>
          </a:p>
        </p:txBody>
      </p:sp>
      <p:sp>
        <p:nvSpPr>
          <p:cNvPr id="8" name="Content Placeholder 7">
            <a:extLst>
              <a:ext uri="{FF2B5EF4-FFF2-40B4-BE49-F238E27FC236}">
                <a16:creationId xmlns:a16="http://schemas.microsoft.com/office/drawing/2014/main" id="{539C3727-04F5-4671-9379-006704250A51}"/>
              </a:ext>
            </a:extLst>
          </p:cNvPr>
          <p:cNvSpPr>
            <a:spLocks noGrp="1"/>
          </p:cNvSpPr>
          <p:nvPr>
            <p:ph sz="quarter" idx="4"/>
          </p:nvPr>
        </p:nvSpPr>
        <p:spPr>
          <a:xfrm>
            <a:off x="6172200" y="668339"/>
            <a:ext cx="5816116" cy="5987530"/>
          </a:xfrm>
        </p:spPr>
        <p:txBody>
          <a:bodyPr>
            <a:normAutofit fontScale="70000" lnSpcReduction="20000"/>
          </a:bodyPr>
          <a:lstStyle/>
          <a:p>
            <a:pPr marL="0" indent="0">
              <a:buNone/>
            </a:pPr>
            <a:r>
              <a:rPr lang="en-IN" dirty="0"/>
              <a:t>class Main {</a:t>
            </a:r>
          </a:p>
          <a:p>
            <a:pPr marL="0" indent="0">
              <a:buNone/>
            </a:pPr>
            <a:r>
              <a:rPr lang="en-IN" dirty="0"/>
              <a:t>  public static void main(String[] </a:t>
            </a:r>
            <a:r>
              <a:rPr lang="en-IN" dirty="0" err="1"/>
              <a:t>args</a:t>
            </a:r>
            <a:r>
              <a:rPr lang="en-IN" dirty="0"/>
              <a:t>) {</a:t>
            </a:r>
          </a:p>
          <a:p>
            <a:pPr marL="0" indent="0">
              <a:buNone/>
            </a:pPr>
            <a:r>
              <a:rPr lang="en-IN" dirty="0"/>
              <a:t>    try {</a:t>
            </a:r>
          </a:p>
          <a:p>
            <a:pPr marL="0" indent="0">
              <a:buNone/>
            </a:pPr>
            <a:r>
              <a:rPr lang="en-IN" dirty="0"/>
              <a:t>      int </a:t>
            </a:r>
            <a:r>
              <a:rPr lang="en-IN" dirty="0" err="1"/>
              <a:t>divideByZero</a:t>
            </a:r>
            <a:r>
              <a:rPr lang="en-IN" dirty="0"/>
              <a:t> = 5 / 0;</a:t>
            </a:r>
          </a:p>
          <a:p>
            <a:pPr marL="0" indent="0">
              <a:buNone/>
            </a:pPr>
            <a:r>
              <a:rPr lang="en-IN" dirty="0"/>
              <a:t>      </a:t>
            </a:r>
            <a:r>
              <a:rPr lang="en-IN" dirty="0" err="1"/>
              <a:t>System.out.println</a:t>
            </a:r>
            <a:r>
              <a:rPr lang="en-IN" dirty="0"/>
              <a:t>("Rest of code in try block");</a:t>
            </a:r>
          </a:p>
          <a:p>
            <a:pPr marL="0" indent="0">
              <a:buNone/>
            </a:pPr>
            <a:r>
              <a:rPr lang="en-IN" dirty="0"/>
              <a:t>    }</a:t>
            </a:r>
          </a:p>
          <a:p>
            <a:pPr marL="0" indent="0">
              <a:buNone/>
            </a:pPr>
            <a:r>
              <a:rPr lang="en-IN" dirty="0"/>
              <a:t>    catch (</a:t>
            </a:r>
            <a:r>
              <a:rPr lang="en-IN" dirty="0" err="1"/>
              <a:t>ArithmeticException</a:t>
            </a:r>
            <a:r>
              <a:rPr lang="en-IN" dirty="0"/>
              <a:t> e) {</a:t>
            </a:r>
          </a:p>
          <a:p>
            <a:pPr marL="0" indent="0">
              <a:buNone/>
            </a:pPr>
            <a:r>
              <a:rPr lang="en-IN" dirty="0"/>
              <a:t>      </a:t>
            </a:r>
            <a:r>
              <a:rPr lang="en-IN" dirty="0" err="1"/>
              <a:t>System.out.println</a:t>
            </a:r>
            <a:r>
              <a:rPr lang="en-IN" dirty="0"/>
              <a:t>("</a:t>
            </a:r>
            <a:r>
              <a:rPr lang="en-IN" dirty="0" err="1"/>
              <a:t>ArithmeticException</a:t>
            </a:r>
            <a:r>
              <a:rPr lang="en-IN" dirty="0"/>
              <a:t> =&gt; " + </a:t>
            </a:r>
            <a:r>
              <a:rPr lang="en-IN" dirty="0" err="1"/>
              <a:t>e.getMessage</a:t>
            </a:r>
            <a:r>
              <a:rPr lang="en-IN" dirty="0"/>
              <a:t>());</a:t>
            </a:r>
          </a:p>
          <a:p>
            <a:pPr marL="0" indent="0">
              <a:buNone/>
            </a:pPr>
            <a:r>
              <a:rPr lang="en-IN" dirty="0"/>
              <a:t>    }  } } </a:t>
            </a:r>
          </a:p>
          <a:p>
            <a:pPr marL="0" indent="0">
              <a:buNone/>
            </a:pPr>
            <a:r>
              <a:rPr lang="en-US" dirty="0"/>
              <a:t>Output</a:t>
            </a:r>
          </a:p>
          <a:p>
            <a:pPr marL="0" indent="0">
              <a:buNone/>
            </a:pPr>
            <a:r>
              <a:rPr lang="en-US" dirty="0" err="1"/>
              <a:t>ArithmeticException</a:t>
            </a:r>
            <a:r>
              <a:rPr lang="en-US" dirty="0"/>
              <a:t> =&gt; / by zero</a:t>
            </a:r>
          </a:p>
          <a:p>
            <a:pPr marL="0" indent="0">
              <a:buNone/>
            </a:pPr>
            <a:r>
              <a:rPr lang="en-US" dirty="0"/>
              <a:t>In the above example, notice the line, int </a:t>
            </a:r>
            <a:r>
              <a:rPr lang="en-US" dirty="0" err="1"/>
              <a:t>divideByZero</a:t>
            </a:r>
            <a:r>
              <a:rPr lang="en-US" dirty="0"/>
              <a:t> = 5 / 0;  Here, we are trying to divide a number by zero. In this case, an exception occurs. Hence, we have enclosed this code inside the try block. When the program encounters this code, </a:t>
            </a:r>
            <a:r>
              <a:rPr lang="en-US" dirty="0" err="1"/>
              <a:t>ArithmeticException</a:t>
            </a:r>
            <a:r>
              <a:rPr lang="en-US" dirty="0"/>
              <a:t> occurs. And, the exception is caught by the catch block and executes the code inside the catch block. The catch block is only executed if there exists an exception inside the try block.</a:t>
            </a:r>
            <a:endParaRPr lang="en-IN" dirty="0"/>
          </a:p>
        </p:txBody>
      </p:sp>
    </p:spTree>
    <p:extLst>
      <p:ext uri="{BB962C8B-B14F-4D97-AF65-F5344CB8AC3E}">
        <p14:creationId xmlns:p14="http://schemas.microsoft.com/office/powerpoint/2010/main" val="40819337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2BF030-1931-47B8-B7DF-C08E66617326}"/>
              </a:ext>
            </a:extLst>
          </p:cNvPr>
          <p:cNvSpPr>
            <a:spLocks noGrp="1"/>
          </p:cNvSpPr>
          <p:nvPr>
            <p:ph type="title"/>
          </p:nvPr>
        </p:nvSpPr>
        <p:spPr/>
        <p:txBody>
          <a:bodyPr/>
          <a:lstStyle/>
          <a:p>
            <a:r>
              <a:rPr lang="en-IN" b="1" i="0" dirty="0">
                <a:solidFill>
                  <a:srgbClr val="25265E"/>
                </a:solidFill>
                <a:effectLst/>
                <a:latin typeface="euclid_circular_a"/>
              </a:rPr>
              <a:t>Java try...finally block</a:t>
            </a:r>
            <a:br>
              <a:rPr lang="en-IN" b="1" i="0" dirty="0">
                <a:solidFill>
                  <a:srgbClr val="25265E"/>
                </a:solidFill>
                <a:effectLst/>
                <a:latin typeface="euclid_circular_a"/>
              </a:rPr>
            </a:br>
            <a:endParaRPr lang="en-IN" dirty="0"/>
          </a:p>
        </p:txBody>
      </p:sp>
      <p:sp>
        <p:nvSpPr>
          <p:cNvPr id="8" name="Content Placeholder 7">
            <a:extLst>
              <a:ext uri="{FF2B5EF4-FFF2-40B4-BE49-F238E27FC236}">
                <a16:creationId xmlns:a16="http://schemas.microsoft.com/office/drawing/2014/main" id="{F827F10A-0239-4D11-BDCA-378AA10102AA}"/>
              </a:ext>
            </a:extLst>
          </p:cNvPr>
          <p:cNvSpPr>
            <a:spLocks noGrp="1"/>
          </p:cNvSpPr>
          <p:nvPr>
            <p:ph sz="half" idx="1"/>
          </p:nvPr>
        </p:nvSpPr>
        <p:spPr>
          <a:xfrm>
            <a:off x="331304" y="1245704"/>
            <a:ext cx="5688496" cy="4931259"/>
          </a:xfrm>
        </p:spPr>
        <p:txBody>
          <a:bodyPr>
            <a:normAutofit fontScale="85000" lnSpcReduction="20000"/>
          </a:bodyPr>
          <a:lstStyle/>
          <a:p>
            <a:pPr marL="0" indent="0">
              <a:buNone/>
            </a:pPr>
            <a:r>
              <a:rPr lang="en-US" dirty="0"/>
              <a:t>We can also use the try block along with a finally block.</a:t>
            </a:r>
          </a:p>
          <a:p>
            <a:pPr marL="0" indent="0">
              <a:buNone/>
            </a:pPr>
            <a:r>
              <a:rPr lang="en-US" dirty="0"/>
              <a:t>In this case, the finally block is always executed whether there is an exception inside the try block or not. </a:t>
            </a:r>
          </a:p>
          <a:p>
            <a:pPr marL="0" indent="0">
              <a:buNone/>
            </a:pPr>
            <a:r>
              <a:rPr lang="en-US" dirty="0"/>
              <a:t>Java try...finally </a:t>
            </a:r>
            <a:r>
              <a:rPr lang="en-US" dirty="0" err="1"/>
              <a:t>blockclass</a:t>
            </a:r>
            <a:r>
              <a:rPr lang="en-US" dirty="0"/>
              <a:t> Main {</a:t>
            </a:r>
          </a:p>
          <a:p>
            <a:pPr marL="0" indent="0">
              <a:buNone/>
            </a:pPr>
            <a:r>
              <a:rPr lang="en-US" dirty="0"/>
              <a:t>  public static void main(String[] </a:t>
            </a:r>
            <a:r>
              <a:rPr lang="en-US" dirty="0" err="1"/>
              <a:t>args</a:t>
            </a:r>
            <a:r>
              <a:rPr lang="en-US" dirty="0"/>
              <a:t>) {</a:t>
            </a:r>
          </a:p>
          <a:p>
            <a:pPr marL="0" indent="0">
              <a:buNone/>
            </a:pPr>
            <a:r>
              <a:rPr lang="en-US" dirty="0"/>
              <a:t>    try {</a:t>
            </a:r>
          </a:p>
          <a:p>
            <a:pPr marL="0" indent="0">
              <a:buNone/>
            </a:pPr>
            <a:r>
              <a:rPr lang="en-US" dirty="0"/>
              <a:t>      int </a:t>
            </a:r>
            <a:r>
              <a:rPr lang="en-US" dirty="0" err="1"/>
              <a:t>divideByZero</a:t>
            </a:r>
            <a:r>
              <a:rPr lang="en-US" dirty="0"/>
              <a:t> = 5 / 0;</a:t>
            </a:r>
          </a:p>
          <a:p>
            <a:pPr marL="0" indent="0">
              <a:buNone/>
            </a:pPr>
            <a:r>
              <a:rPr lang="en-US" dirty="0"/>
              <a:t>    }</a:t>
            </a:r>
          </a:p>
          <a:p>
            <a:pPr marL="0" indent="0">
              <a:buNone/>
            </a:pPr>
            <a:r>
              <a:rPr lang="en-US" dirty="0"/>
              <a:t>    finally {</a:t>
            </a:r>
          </a:p>
          <a:p>
            <a:pPr marL="0" indent="0">
              <a:buNone/>
            </a:pPr>
            <a:r>
              <a:rPr lang="en-US" dirty="0"/>
              <a:t>      </a:t>
            </a:r>
            <a:r>
              <a:rPr lang="en-US" dirty="0" err="1"/>
              <a:t>System.out.println</a:t>
            </a:r>
            <a:r>
              <a:rPr lang="en-US" dirty="0"/>
              <a:t>("Finally block is always executed");</a:t>
            </a:r>
          </a:p>
          <a:p>
            <a:pPr marL="0" indent="0">
              <a:buNone/>
            </a:pPr>
            <a:r>
              <a:rPr lang="en-US" dirty="0"/>
              <a:t>    }   } }</a:t>
            </a:r>
            <a:endParaRPr lang="en-IN" dirty="0"/>
          </a:p>
        </p:txBody>
      </p:sp>
      <p:sp>
        <p:nvSpPr>
          <p:cNvPr id="9" name="Content Placeholder 8">
            <a:extLst>
              <a:ext uri="{FF2B5EF4-FFF2-40B4-BE49-F238E27FC236}">
                <a16:creationId xmlns:a16="http://schemas.microsoft.com/office/drawing/2014/main" id="{D482DAD3-9354-4CE5-BFB6-21ADE38EECE7}"/>
              </a:ext>
            </a:extLst>
          </p:cNvPr>
          <p:cNvSpPr>
            <a:spLocks noGrp="1"/>
          </p:cNvSpPr>
          <p:nvPr>
            <p:ph sz="half" idx="2"/>
          </p:nvPr>
        </p:nvSpPr>
        <p:spPr>
          <a:xfrm>
            <a:off x="6172200" y="365125"/>
            <a:ext cx="5688496" cy="6127750"/>
          </a:xfrm>
        </p:spPr>
        <p:txBody>
          <a:bodyPr>
            <a:normAutofit fontScale="85000" lnSpcReduction="20000"/>
          </a:bodyPr>
          <a:lstStyle/>
          <a:p>
            <a:pPr marL="0" indent="0">
              <a:buNone/>
            </a:pPr>
            <a:r>
              <a:rPr lang="en-US" dirty="0"/>
              <a:t>Output</a:t>
            </a:r>
          </a:p>
          <a:p>
            <a:pPr marL="0" indent="0">
              <a:buNone/>
            </a:pPr>
            <a:endParaRPr lang="en-US" dirty="0"/>
          </a:p>
          <a:p>
            <a:pPr marL="0" indent="0">
              <a:buNone/>
            </a:pPr>
            <a:r>
              <a:rPr lang="en-US" dirty="0"/>
              <a:t>Finally block is always executed</a:t>
            </a:r>
          </a:p>
          <a:p>
            <a:pPr marL="0" indent="0">
              <a:buNone/>
            </a:pPr>
            <a:r>
              <a:rPr lang="en-US" dirty="0"/>
              <a:t>Exception in thread "main" </a:t>
            </a:r>
            <a:r>
              <a:rPr lang="en-US" dirty="0" err="1"/>
              <a:t>java.lang.ArithmeticException</a:t>
            </a:r>
            <a:r>
              <a:rPr lang="en-US" dirty="0"/>
              <a:t>: / by zero</a:t>
            </a:r>
          </a:p>
          <a:p>
            <a:pPr marL="0" indent="0">
              <a:buNone/>
            </a:pPr>
            <a:r>
              <a:rPr lang="en-US" dirty="0"/>
              <a:t>        at </a:t>
            </a:r>
            <a:r>
              <a:rPr lang="en-US" dirty="0" err="1"/>
              <a:t>Main.main</a:t>
            </a:r>
            <a:r>
              <a:rPr lang="en-US" dirty="0"/>
              <a:t>(Main.java:4)</a:t>
            </a:r>
          </a:p>
          <a:p>
            <a:pPr marL="0" indent="0">
              <a:buNone/>
            </a:pPr>
            <a:r>
              <a:rPr lang="en-US" dirty="0"/>
              <a:t>In the above example, we have used the try block along with the finally block. We can see that the code inside the try block is causing an exception.</a:t>
            </a:r>
          </a:p>
          <a:p>
            <a:pPr marL="0" indent="0">
              <a:buNone/>
            </a:pPr>
            <a:endParaRPr lang="en-US" dirty="0"/>
          </a:p>
          <a:p>
            <a:pPr marL="0" indent="0">
              <a:buNone/>
            </a:pPr>
            <a:r>
              <a:rPr lang="en-US" dirty="0"/>
              <a:t>However, the code inside the finally block is executed irrespective of the exception.</a:t>
            </a:r>
            <a:endParaRPr lang="en-IN" dirty="0"/>
          </a:p>
        </p:txBody>
      </p:sp>
    </p:spTree>
    <p:extLst>
      <p:ext uri="{BB962C8B-B14F-4D97-AF65-F5344CB8AC3E}">
        <p14:creationId xmlns:p14="http://schemas.microsoft.com/office/powerpoint/2010/main" val="16883148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F4A3-71CD-4383-AB7B-D8AA786FDAF1}"/>
              </a:ext>
            </a:extLst>
          </p:cNvPr>
          <p:cNvSpPr>
            <a:spLocks noGrp="1"/>
          </p:cNvSpPr>
          <p:nvPr>
            <p:ph type="title"/>
          </p:nvPr>
        </p:nvSpPr>
        <p:spPr>
          <a:xfrm>
            <a:off x="106017" y="1"/>
            <a:ext cx="4227445" cy="516834"/>
          </a:xfrm>
        </p:spPr>
        <p:txBody>
          <a:bodyPr>
            <a:noAutofit/>
          </a:bodyPr>
          <a:lstStyle/>
          <a:p>
            <a:r>
              <a:rPr lang="en-US" sz="2400" b="1" dirty="0"/>
              <a:t>Java try...catch...finally block</a:t>
            </a:r>
            <a:endParaRPr lang="en-IN" sz="2400" b="1" dirty="0"/>
          </a:p>
        </p:txBody>
      </p:sp>
      <p:sp>
        <p:nvSpPr>
          <p:cNvPr id="5" name="Text Placeholder 4">
            <a:extLst>
              <a:ext uri="{FF2B5EF4-FFF2-40B4-BE49-F238E27FC236}">
                <a16:creationId xmlns:a16="http://schemas.microsoft.com/office/drawing/2014/main" id="{D58783CD-72F8-40E9-A6CA-4B994531A75C}"/>
              </a:ext>
            </a:extLst>
          </p:cNvPr>
          <p:cNvSpPr>
            <a:spLocks noGrp="1"/>
          </p:cNvSpPr>
          <p:nvPr>
            <p:ph type="body" idx="1"/>
          </p:nvPr>
        </p:nvSpPr>
        <p:spPr>
          <a:xfrm>
            <a:off x="3887788" y="-153537"/>
            <a:ext cx="8198195" cy="516834"/>
          </a:xfrm>
        </p:spPr>
        <p:txBody>
          <a:bodyPr/>
          <a:lstStyle/>
          <a:p>
            <a:r>
              <a:rPr lang="en-US" dirty="0"/>
              <a:t>we can also use the finally block after the try...catch block. </a:t>
            </a:r>
            <a:endParaRPr lang="en-IN" dirty="0"/>
          </a:p>
        </p:txBody>
      </p:sp>
      <p:sp>
        <p:nvSpPr>
          <p:cNvPr id="6" name="Content Placeholder 5">
            <a:extLst>
              <a:ext uri="{FF2B5EF4-FFF2-40B4-BE49-F238E27FC236}">
                <a16:creationId xmlns:a16="http://schemas.microsoft.com/office/drawing/2014/main" id="{EB49D4F1-1A58-48D7-9404-F1A3141AC3B8}"/>
              </a:ext>
            </a:extLst>
          </p:cNvPr>
          <p:cNvSpPr>
            <a:spLocks noGrp="1"/>
          </p:cNvSpPr>
          <p:nvPr>
            <p:ph sz="half" idx="2"/>
          </p:nvPr>
        </p:nvSpPr>
        <p:spPr>
          <a:xfrm>
            <a:off x="106018" y="901147"/>
            <a:ext cx="5913784" cy="5830955"/>
          </a:xfrm>
        </p:spPr>
        <p:txBody>
          <a:bodyPr>
            <a:normAutofit fontScale="62500" lnSpcReduction="20000"/>
          </a:bodyPr>
          <a:lstStyle/>
          <a:p>
            <a:pPr marL="0" indent="0">
              <a:buNone/>
            </a:pPr>
            <a:r>
              <a:rPr lang="en-IN" dirty="0"/>
              <a:t>import java.io.*;</a:t>
            </a:r>
          </a:p>
          <a:p>
            <a:pPr marL="0" indent="0">
              <a:buNone/>
            </a:pPr>
            <a:r>
              <a:rPr lang="en-IN" dirty="0"/>
              <a:t>class </a:t>
            </a:r>
            <a:r>
              <a:rPr lang="en-IN" dirty="0" err="1"/>
              <a:t>ListOfNumbers</a:t>
            </a:r>
            <a:r>
              <a:rPr lang="en-IN" dirty="0"/>
              <a:t> {</a:t>
            </a:r>
          </a:p>
          <a:p>
            <a:pPr marL="0" indent="0">
              <a:buNone/>
            </a:pPr>
            <a:r>
              <a:rPr lang="en-IN" dirty="0"/>
              <a:t>  // create an integer array</a:t>
            </a:r>
          </a:p>
          <a:p>
            <a:pPr marL="0" indent="0">
              <a:buNone/>
            </a:pPr>
            <a:r>
              <a:rPr lang="en-IN" dirty="0"/>
              <a:t>  private int[] list = {5, 6, 8, 9, 2};</a:t>
            </a:r>
          </a:p>
          <a:p>
            <a:pPr marL="0" indent="0">
              <a:buNone/>
            </a:pPr>
            <a:r>
              <a:rPr lang="en-IN" dirty="0"/>
              <a:t>  // method to write data from array to a fila</a:t>
            </a:r>
          </a:p>
          <a:p>
            <a:pPr marL="0" indent="0">
              <a:buNone/>
            </a:pPr>
            <a:r>
              <a:rPr lang="en-IN" dirty="0"/>
              <a:t>  public void </a:t>
            </a:r>
            <a:r>
              <a:rPr lang="en-IN" dirty="0" err="1"/>
              <a:t>writeList</a:t>
            </a:r>
            <a:r>
              <a:rPr lang="en-IN" dirty="0"/>
              <a:t>() {</a:t>
            </a:r>
          </a:p>
          <a:p>
            <a:pPr marL="0" indent="0">
              <a:buNone/>
            </a:pPr>
            <a:r>
              <a:rPr lang="en-IN" dirty="0"/>
              <a:t>    </a:t>
            </a:r>
            <a:r>
              <a:rPr lang="en-IN" dirty="0" err="1"/>
              <a:t>PrintWriter</a:t>
            </a:r>
            <a:r>
              <a:rPr lang="en-IN" dirty="0"/>
              <a:t> out = null;</a:t>
            </a:r>
          </a:p>
          <a:p>
            <a:pPr marL="0" indent="0">
              <a:buNone/>
            </a:pPr>
            <a:r>
              <a:rPr lang="en-IN" dirty="0"/>
              <a:t>    try {</a:t>
            </a:r>
          </a:p>
          <a:p>
            <a:pPr marL="0" indent="0">
              <a:buNone/>
            </a:pPr>
            <a:r>
              <a:rPr lang="en-IN" dirty="0"/>
              <a:t>      </a:t>
            </a:r>
            <a:r>
              <a:rPr lang="en-IN" dirty="0" err="1"/>
              <a:t>System.out.println</a:t>
            </a:r>
            <a:r>
              <a:rPr lang="en-IN" dirty="0"/>
              <a:t>("Entering try statement");</a:t>
            </a:r>
          </a:p>
          <a:p>
            <a:pPr marL="0" indent="0">
              <a:buNone/>
            </a:pPr>
            <a:r>
              <a:rPr lang="en-IN" dirty="0"/>
              <a:t>      // creating a new file OutputFile.txt</a:t>
            </a:r>
          </a:p>
          <a:p>
            <a:pPr marL="0" indent="0">
              <a:buNone/>
            </a:pPr>
            <a:r>
              <a:rPr lang="en-IN" dirty="0"/>
              <a:t>      out = new </a:t>
            </a:r>
            <a:r>
              <a:rPr lang="en-IN" dirty="0" err="1"/>
              <a:t>PrintWriter</a:t>
            </a:r>
            <a:r>
              <a:rPr lang="en-IN" dirty="0"/>
              <a:t>(new </a:t>
            </a:r>
            <a:r>
              <a:rPr lang="en-IN" dirty="0" err="1"/>
              <a:t>FileWriter</a:t>
            </a:r>
            <a:r>
              <a:rPr lang="en-IN" dirty="0"/>
              <a:t>("OutputFile.txt"));</a:t>
            </a:r>
          </a:p>
          <a:p>
            <a:pPr marL="0" indent="0">
              <a:buNone/>
            </a:pPr>
            <a:r>
              <a:rPr lang="en-IN" dirty="0"/>
              <a:t>      // writing values from list array to Output.txt</a:t>
            </a:r>
          </a:p>
          <a:p>
            <a:pPr marL="0" indent="0">
              <a:buNone/>
            </a:pPr>
            <a:r>
              <a:rPr lang="en-IN" dirty="0"/>
              <a:t>      for (int </a:t>
            </a:r>
            <a:r>
              <a:rPr lang="en-IN" dirty="0" err="1"/>
              <a:t>i</a:t>
            </a:r>
            <a:r>
              <a:rPr lang="en-IN" dirty="0"/>
              <a:t> = 0; </a:t>
            </a:r>
            <a:r>
              <a:rPr lang="en-IN" dirty="0" err="1"/>
              <a:t>i</a:t>
            </a:r>
            <a:r>
              <a:rPr lang="en-IN" dirty="0"/>
              <a:t> &lt; 7; </a:t>
            </a:r>
            <a:r>
              <a:rPr lang="en-IN" dirty="0" err="1"/>
              <a:t>i</a:t>
            </a:r>
            <a:r>
              <a:rPr lang="en-IN" dirty="0"/>
              <a:t>++) {</a:t>
            </a:r>
          </a:p>
          <a:p>
            <a:pPr marL="0" indent="0">
              <a:buNone/>
            </a:pPr>
            <a:r>
              <a:rPr lang="en-IN" dirty="0"/>
              <a:t>        </a:t>
            </a:r>
            <a:r>
              <a:rPr lang="en-IN" dirty="0" err="1"/>
              <a:t>out.println</a:t>
            </a:r>
            <a:r>
              <a:rPr lang="en-IN" dirty="0"/>
              <a:t>("Value at: " + </a:t>
            </a:r>
            <a:r>
              <a:rPr lang="en-IN" dirty="0" err="1"/>
              <a:t>i</a:t>
            </a:r>
            <a:r>
              <a:rPr lang="en-IN" dirty="0"/>
              <a:t> + " = " + list[</a:t>
            </a:r>
            <a:r>
              <a:rPr lang="en-IN" dirty="0" err="1"/>
              <a:t>i</a:t>
            </a:r>
            <a:r>
              <a:rPr lang="en-IN" dirty="0"/>
              <a:t>]);       }     }</a:t>
            </a:r>
          </a:p>
          <a:p>
            <a:pPr marL="0" indent="0">
              <a:buNone/>
            </a:pPr>
            <a:r>
              <a:rPr lang="en-IN" dirty="0"/>
              <a:t>    </a:t>
            </a:r>
          </a:p>
        </p:txBody>
      </p:sp>
      <p:sp>
        <p:nvSpPr>
          <p:cNvPr id="8" name="Content Placeholder 7">
            <a:extLst>
              <a:ext uri="{FF2B5EF4-FFF2-40B4-BE49-F238E27FC236}">
                <a16:creationId xmlns:a16="http://schemas.microsoft.com/office/drawing/2014/main" id="{3B653D32-0B40-4677-8F12-2DCA4C104EAA}"/>
              </a:ext>
            </a:extLst>
          </p:cNvPr>
          <p:cNvSpPr>
            <a:spLocks noGrp="1"/>
          </p:cNvSpPr>
          <p:nvPr>
            <p:ph sz="quarter" idx="4"/>
          </p:nvPr>
        </p:nvSpPr>
        <p:spPr>
          <a:xfrm>
            <a:off x="6172199" y="702365"/>
            <a:ext cx="5754758" cy="6029738"/>
          </a:xfrm>
        </p:spPr>
        <p:txBody>
          <a:bodyPr>
            <a:normAutofit fontScale="62500" lnSpcReduction="20000"/>
          </a:bodyPr>
          <a:lstStyle/>
          <a:p>
            <a:pPr marL="0" indent="0">
              <a:buNone/>
            </a:pPr>
            <a:r>
              <a:rPr lang="en-IN" dirty="0"/>
              <a:t> catch (Exception e) {</a:t>
            </a:r>
          </a:p>
          <a:p>
            <a:pPr marL="0" indent="0">
              <a:buNone/>
            </a:pPr>
            <a:r>
              <a:rPr lang="en-IN" dirty="0"/>
              <a:t>      </a:t>
            </a:r>
            <a:r>
              <a:rPr lang="en-IN" dirty="0" err="1"/>
              <a:t>System.out.println</a:t>
            </a:r>
            <a:r>
              <a:rPr lang="en-IN" dirty="0"/>
              <a:t>("Exception =&gt; " + </a:t>
            </a:r>
            <a:r>
              <a:rPr lang="en-IN" dirty="0" err="1"/>
              <a:t>e.getMessage</a:t>
            </a:r>
            <a:r>
              <a:rPr lang="en-IN" dirty="0"/>
              <a:t>());</a:t>
            </a:r>
          </a:p>
          <a:p>
            <a:pPr marL="0" indent="0">
              <a:buNone/>
            </a:pPr>
            <a:r>
              <a:rPr lang="en-IN" dirty="0"/>
              <a:t>    }</a:t>
            </a:r>
          </a:p>
          <a:p>
            <a:pPr marL="0" indent="0">
              <a:buNone/>
            </a:pPr>
            <a:r>
              <a:rPr lang="en-IN" dirty="0"/>
              <a:t>    finally {</a:t>
            </a:r>
          </a:p>
          <a:p>
            <a:pPr marL="0" indent="0">
              <a:buNone/>
            </a:pPr>
            <a:r>
              <a:rPr lang="en-IN" dirty="0"/>
              <a:t>      // checking if </a:t>
            </a:r>
            <a:r>
              <a:rPr lang="en-IN" dirty="0" err="1"/>
              <a:t>PrintWriter</a:t>
            </a:r>
            <a:r>
              <a:rPr lang="en-IN" dirty="0"/>
              <a:t> has been opened</a:t>
            </a:r>
          </a:p>
          <a:p>
            <a:pPr marL="0" indent="0">
              <a:buNone/>
            </a:pPr>
            <a:r>
              <a:rPr lang="en-IN" dirty="0"/>
              <a:t>      if (out != null) {</a:t>
            </a:r>
          </a:p>
          <a:p>
            <a:pPr marL="0" indent="0">
              <a:buNone/>
            </a:pPr>
            <a:r>
              <a:rPr lang="en-IN" dirty="0"/>
              <a:t>        </a:t>
            </a:r>
            <a:r>
              <a:rPr lang="en-IN" dirty="0" err="1"/>
              <a:t>System.out.println</a:t>
            </a:r>
            <a:r>
              <a:rPr lang="en-IN" dirty="0"/>
              <a:t>("Closing </a:t>
            </a:r>
            <a:r>
              <a:rPr lang="en-IN" dirty="0" err="1"/>
              <a:t>PrintWriter</a:t>
            </a:r>
            <a:r>
              <a:rPr lang="en-IN" dirty="0"/>
              <a:t>");</a:t>
            </a:r>
          </a:p>
          <a:p>
            <a:pPr marL="0" indent="0">
              <a:buNone/>
            </a:pPr>
            <a:r>
              <a:rPr lang="en-IN" dirty="0"/>
              <a:t>        // close </a:t>
            </a:r>
            <a:r>
              <a:rPr lang="en-IN" dirty="0" err="1"/>
              <a:t>PrintWriter</a:t>
            </a:r>
            <a:endParaRPr lang="en-IN" dirty="0"/>
          </a:p>
          <a:p>
            <a:pPr marL="0" indent="0">
              <a:buNone/>
            </a:pPr>
            <a:r>
              <a:rPr lang="en-IN" dirty="0"/>
              <a:t>        </a:t>
            </a:r>
            <a:r>
              <a:rPr lang="en-IN" dirty="0" err="1"/>
              <a:t>out.close</a:t>
            </a:r>
            <a:r>
              <a:rPr lang="en-IN" dirty="0"/>
              <a:t>();</a:t>
            </a:r>
          </a:p>
          <a:p>
            <a:pPr marL="0" indent="0">
              <a:buNone/>
            </a:pPr>
            <a:r>
              <a:rPr lang="en-IN" dirty="0"/>
              <a:t>      }      </a:t>
            </a:r>
          </a:p>
          <a:p>
            <a:pPr marL="0" indent="0">
              <a:buNone/>
            </a:pPr>
            <a:r>
              <a:rPr lang="en-IN" dirty="0"/>
              <a:t>      else {</a:t>
            </a:r>
          </a:p>
          <a:p>
            <a:pPr marL="0" indent="0">
              <a:buNone/>
            </a:pPr>
            <a:r>
              <a:rPr lang="en-IN" dirty="0"/>
              <a:t>        </a:t>
            </a:r>
            <a:r>
              <a:rPr lang="en-IN" dirty="0" err="1"/>
              <a:t>System.out.println</a:t>
            </a:r>
            <a:r>
              <a:rPr lang="en-IN" dirty="0"/>
              <a:t>("</a:t>
            </a:r>
            <a:r>
              <a:rPr lang="en-IN" dirty="0" err="1"/>
              <a:t>PrintWriter</a:t>
            </a:r>
            <a:r>
              <a:rPr lang="en-IN" dirty="0"/>
              <a:t> not open");</a:t>
            </a:r>
          </a:p>
          <a:p>
            <a:pPr marL="0" indent="0">
              <a:buNone/>
            </a:pPr>
            <a:r>
              <a:rPr lang="en-IN" dirty="0"/>
              <a:t>      }    }  }}</a:t>
            </a:r>
          </a:p>
          <a:p>
            <a:pPr marL="0" indent="0">
              <a:buNone/>
            </a:pPr>
            <a:r>
              <a:rPr lang="en-IN" dirty="0"/>
              <a:t>class Main {</a:t>
            </a:r>
          </a:p>
          <a:p>
            <a:pPr marL="0" indent="0">
              <a:buNone/>
            </a:pPr>
            <a:r>
              <a:rPr lang="en-IN" dirty="0"/>
              <a:t>  public static void main(String[] </a:t>
            </a:r>
            <a:r>
              <a:rPr lang="en-IN" dirty="0" err="1"/>
              <a:t>args</a:t>
            </a:r>
            <a:r>
              <a:rPr lang="en-IN" dirty="0"/>
              <a:t>) {</a:t>
            </a:r>
          </a:p>
          <a:p>
            <a:pPr marL="0" indent="0">
              <a:buNone/>
            </a:pPr>
            <a:r>
              <a:rPr lang="en-IN" dirty="0"/>
              <a:t>    </a:t>
            </a:r>
            <a:r>
              <a:rPr lang="en-IN" dirty="0" err="1"/>
              <a:t>ListOfNumbers</a:t>
            </a:r>
            <a:r>
              <a:rPr lang="en-IN" dirty="0"/>
              <a:t> list = new </a:t>
            </a:r>
            <a:r>
              <a:rPr lang="en-IN" dirty="0" err="1"/>
              <a:t>ListOfNumbers</a:t>
            </a:r>
            <a:r>
              <a:rPr lang="en-IN" dirty="0"/>
              <a:t>();</a:t>
            </a:r>
          </a:p>
          <a:p>
            <a:pPr marL="0" indent="0">
              <a:buNone/>
            </a:pPr>
            <a:r>
              <a:rPr lang="en-IN" dirty="0"/>
              <a:t>    </a:t>
            </a:r>
            <a:r>
              <a:rPr lang="en-IN" dirty="0" err="1"/>
              <a:t>list.writeList</a:t>
            </a:r>
            <a:r>
              <a:rPr lang="en-IN" dirty="0"/>
              <a:t>();</a:t>
            </a:r>
          </a:p>
          <a:p>
            <a:pPr marL="0" indent="0">
              <a:buNone/>
            </a:pPr>
            <a:r>
              <a:rPr lang="en-IN" dirty="0"/>
              <a:t>  }}</a:t>
            </a:r>
          </a:p>
        </p:txBody>
      </p:sp>
    </p:spTree>
    <p:extLst>
      <p:ext uri="{BB962C8B-B14F-4D97-AF65-F5344CB8AC3E}">
        <p14:creationId xmlns:p14="http://schemas.microsoft.com/office/powerpoint/2010/main" val="41100920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A85EF-E845-4E90-9898-E1882A0556B9}"/>
              </a:ext>
            </a:extLst>
          </p:cNvPr>
          <p:cNvSpPr>
            <a:spLocks noGrp="1"/>
          </p:cNvSpPr>
          <p:nvPr>
            <p:ph type="title"/>
          </p:nvPr>
        </p:nvSpPr>
        <p:spPr/>
        <p:txBody>
          <a:bodyPr/>
          <a:lstStyle/>
          <a:p>
            <a:r>
              <a:rPr lang="en-IN" dirty="0"/>
              <a:t>Uncaught Exceptions</a:t>
            </a:r>
          </a:p>
        </p:txBody>
      </p:sp>
      <p:sp>
        <p:nvSpPr>
          <p:cNvPr id="3" name="Content Placeholder 2">
            <a:extLst>
              <a:ext uri="{FF2B5EF4-FFF2-40B4-BE49-F238E27FC236}">
                <a16:creationId xmlns:a16="http://schemas.microsoft.com/office/drawing/2014/main" id="{52C3F901-83A0-4960-B897-CD35EF43BEE6}"/>
              </a:ext>
            </a:extLst>
          </p:cNvPr>
          <p:cNvSpPr>
            <a:spLocks noGrp="1"/>
          </p:cNvSpPr>
          <p:nvPr>
            <p:ph sz="half" idx="1"/>
          </p:nvPr>
        </p:nvSpPr>
        <p:spPr>
          <a:xfrm>
            <a:off x="609600" y="1470992"/>
            <a:ext cx="5410200" cy="5115338"/>
          </a:xfrm>
        </p:spPr>
        <p:txBody>
          <a:bodyPr>
            <a:normAutofit lnSpcReduction="10000"/>
          </a:bodyPr>
          <a:lstStyle/>
          <a:p>
            <a:pPr marL="0" indent="0">
              <a:buNone/>
            </a:pPr>
            <a:r>
              <a:rPr lang="en-US" sz="2000" dirty="0"/>
              <a:t>Before you learn how to handle exceptions in your program, it is useful to see what happens  when you don’t handle them. This small program includes an expression that intentionally</a:t>
            </a:r>
          </a:p>
          <a:p>
            <a:pPr marL="0" indent="0">
              <a:buNone/>
            </a:pPr>
            <a:r>
              <a:rPr lang="en-US" sz="2000" dirty="0"/>
              <a:t>causes a divide-by-zero error:</a:t>
            </a:r>
          </a:p>
          <a:p>
            <a:pPr marL="0" indent="0">
              <a:buNone/>
            </a:pPr>
            <a:r>
              <a:rPr lang="en-US" sz="2000" dirty="0"/>
              <a:t>class Exc0 {</a:t>
            </a:r>
          </a:p>
          <a:p>
            <a:pPr marL="0" indent="0">
              <a:buNone/>
            </a:pPr>
            <a:r>
              <a:rPr lang="en-US" sz="2000" dirty="0"/>
              <a:t>public static void main(String </a:t>
            </a:r>
            <a:r>
              <a:rPr lang="en-US" sz="2000" dirty="0" err="1"/>
              <a:t>args</a:t>
            </a:r>
            <a:r>
              <a:rPr lang="en-US" sz="2000" dirty="0"/>
              <a:t>[]) {</a:t>
            </a:r>
          </a:p>
          <a:p>
            <a:pPr marL="0" indent="0">
              <a:buNone/>
            </a:pPr>
            <a:r>
              <a:rPr lang="en-US" sz="2000" dirty="0"/>
              <a:t>int d = 0;</a:t>
            </a:r>
          </a:p>
          <a:p>
            <a:pPr marL="0" indent="0">
              <a:buNone/>
            </a:pPr>
            <a:r>
              <a:rPr lang="en-US" sz="2000" dirty="0"/>
              <a:t>int a = 42 / d;} }</a:t>
            </a:r>
            <a:endParaRPr lang="en-IN" sz="2000" dirty="0"/>
          </a:p>
        </p:txBody>
      </p:sp>
      <p:sp>
        <p:nvSpPr>
          <p:cNvPr id="4" name="Content Placeholder 3">
            <a:extLst>
              <a:ext uri="{FF2B5EF4-FFF2-40B4-BE49-F238E27FC236}">
                <a16:creationId xmlns:a16="http://schemas.microsoft.com/office/drawing/2014/main" id="{7CB2F18D-31D7-4607-B8E2-F9CF2DDA8338}"/>
              </a:ext>
            </a:extLst>
          </p:cNvPr>
          <p:cNvSpPr>
            <a:spLocks noGrp="1"/>
          </p:cNvSpPr>
          <p:nvPr>
            <p:ph sz="half" idx="2"/>
          </p:nvPr>
        </p:nvSpPr>
        <p:spPr>
          <a:xfrm>
            <a:off x="6172199" y="795130"/>
            <a:ext cx="5635487" cy="5963479"/>
          </a:xfrm>
        </p:spPr>
        <p:txBody>
          <a:bodyPr>
            <a:normAutofit lnSpcReduction="10000"/>
          </a:bodyPr>
          <a:lstStyle/>
          <a:p>
            <a:pPr algn="l"/>
            <a:r>
              <a:rPr lang="en-US" sz="1800" dirty="0"/>
              <a:t>When the Java run-time system detects the attempt to divide by zero, it constructs a new exception object and then throws this exception. </a:t>
            </a:r>
          </a:p>
          <a:p>
            <a:pPr algn="l"/>
            <a:r>
              <a:rPr lang="en-US" sz="1800" dirty="0"/>
              <a:t>This causes the execution of Exc0 to </a:t>
            </a:r>
            <a:r>
              <a:rPr lang="en-US" sz="1800" b="0" i="0" u="none" strike="noStrike" baseline="0" dirty="0">
                <a:latin typeface="Palatino-Roman"/>
              </a:rPr>
              <a:t>stop, because once an exception has been thrown, it must be </a:t>
            </a:r>
            <a:r>
              <a:rPr lang="en-US" sz="1800" b="0" i="1" u="none" strike="noStrike" baseline="0" dirty="0">
                <a:latin typeface="Palatino-Italic"/>
              </a:rPr>
              <a:t>caught </a:t>
            </a:r>
            <a:r>
              <a:rPr lang="en-US" sz="1800" b="0" i="0" u="none" strike="noStrike" baseline="0" dirty="0">
                <a:latin typeface="Palatino-Roman"/>
              </a:rPr>
              <a:t>by an exception handler </a:t>
            </a:r>
            <a:r>
              <a:rPr lang="en-IN" sz="1800" b="0" i="0" u="none" strike="noStrike" baseline="0" dirty="0">
                <a:latin typeface="Palatino-Roman"/>
              </a:rPr>
              <a:t>and dealt with immediately. </a:t>
            </a:r>
          </a:p>
          <a:p>
            <a:pPr algn="l"/>
            <a:r>
              <a:rPr lang="en-US" sz="1800" b="0" i="0" u="none" strike="noStrike" baseline="0" dirty="0">
                <a:latin typeface="Palatino-Roman"/>
              </a:rPr>
              <a:t>In this example, we haven’t supplied any exception handlers of our own, so the exception is caught by the default handler provided by the Java run-time system. </a:t>
            </a:r>
          </a:p>
          <a:p>
            <a:pPr algn="l"/>
            <a:r>
              <a:rPr lang="en-US" sz="1800" b="0" i="0" u="none" strike="noStrike" baseline="0" dirty="0">
                <a:latin typeface="Palatino-Roman"/>
              </a:rPr>
              <a:t>Any exception that is not caught by your program will ultimately be processed by the default handler. </a:t>
            </a:r>
          </a:p>
          <a:p>
            <a:pPr algn="l"/>
            <a:r>
              <a:rPr lang="en-US" sz="1800" b="0" i="0" u="none" strike="noStrike" baseline="0" dirty="0">
                <a:latin typeface="Palatino-Roman"/>
              </a:rPr>
              <a:t>The default handler displays a string describing the exception, prints a stack trace from the point at which the exception occurred, and terminates the program</a:t>
            </a:r>
            <a:br>
              <a:rPr lang="en-US" sz="1800" b="0" i="0" u="none" strike="noStrike" baseline="0" dirty="0">
                <a:latin typeface="Palatino-Roman"/>
              </a:rPr>
            </a:br>
            <a:r>
              <a:rPr lang="en-US" sz="1800" b="0" i="0" u="none" strike="noStrike" baseline="0" dirty="0">
                <a:latin typeface="Palatino-Roman"/>
              </a:rPr>
              <a:t>Here is the exception generated when this example is executed:</a:t>
            </a:r>
          </a:p>
          <a:p>
            <a:pPr marL="0" indent="0" algn="l">
              <a:buNone/>
            </a:pPr>
            <a:r>
              <a:rPr lang="en-US" sz="1800" b="0" i="0" u="none" strike="noStrike" baseline="0" dirty="0" err="1">
                <a:latin typeface="Courier"/>
              </a:rPr>
              <a:t>java.lang.ArithmeticException</a:t>
            </a:r>
            <a:r>
              <a:rPr lang="en-US" sz="1800" b="0" i="0" u="none" strike="noStrike" baseline="0" dirty="0">
                <a:latin typeface="Courier"/>
              </a:rPr>
              <a:t>: / by zero</a:t>
            </a:r>
          </a:p>
          <a:p>
            <a:pPr marL="0" indent="0" algn="l">
              <a:buNone/>
            </a:pPr>
            <a:r>
              <a:rPr lang="en-US" sz="1800" b="0" i="0" u="none" strike="noStrike" baseline="0" dirty="0">
                <a:latin typeface="Courier"/>
              </a:rPr>
              <a:t>at Exc0.main(Exc0.java:4)</a:t>
            </a:r>
            <a:endParaRPr lang="en-IN" sz="1800" dirty="0"/>
          </a:p>
        </p:txBody>
      </p:sp>
    </p:spTree>
    <p:extLst>
      <p:ext uri="{BB962C8B-B14F-4D97-AF65-F5344CB8AC3E}">
        <p14:creationId xmlns:p14="http://schemas.microsoft.com/office/powerpoint/2010/main" val="7217178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C58E41-D541-473D-A359-94C41234F221}"/>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5A60147A-36E5-4678-B0AF-4131369B6F10}"/>
              </a:ext>
            </a:extLst>
          </p:cNvPr>
          <p:cNvSpPr>
            <a:spLocks noGrp="1"/>
          </p:cNvSpPr>
          <p:nvPr>
            <p:ph idx="1"/>
          </p:nvPr>
        </p:nvSpPr>
        <p:spPr/>
        <p:txBody>
          <a:bodyPr>
            <a:normAutofit/>
          </a:bodyPr>
          <a:lstStyle/>
          <a:p>
            <a:r>
              <a:rPr lang="en-US" dirty="0"/>
              <a:t>Notice how the class name, Exc0; the method name, main; the filename, Exc0.java; and the line number, 4, are all included in the simple stack trace. </a:t>
            </a:r>
          </a:p>
          <a:p>
            <a:r>
              <a:rPr lang="en-US" dirty="0"/>
              <a:t>Also, notice that the type of exception thrown is a subclass of Exception called </a:t>
            </a:r>
            <a:r>
              <a:rPr lang="en-US" dirty="0" err="1"/>
              <a:t>ArithmeticException</a:t>
            </a:r>
            <a:r>
              <a:rPr lang="en-US" dirty="0"/>
              <a:t>, which more specifically describes what type of error happened. </a:t>
            </a:r>
          </a:p>
          <a:p>
            <a:r>
              <a:rPr lang="en-US" dirty="0"/>
              <a:t>As discussed later in this chapter, Java supplies several built-in exception types that match the various sorts of run-time errors that can be generated.</a:t>
            </a:r>
            <a:endParaRPr lang="en-IN" dirty="0"/>
          </a:p>
        </p:txBody>
      </p:sp>
    </p:spTree>
    <p:extLst>
      <p:ext uri="{BB962C8B-B14F-4D97-AF65-F5344CB8AC3E}">
        <p14:creationId xmlns:p14="http://schemas.microsoft.com/office/powerpoint/2010/main" val="39680883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53B3E7C-1E3D-451F-8DF0-0A79D55CD107}"/>
              </a:ext>
            </a:extLst>
          </p:cNvPr>
          <p:cNvSpPr>
            <a:spLocks noGrp="1"/>
          </p:cNvSpPr>
          <p:nvPr>
            <p:ph type="title"/>
          </p:nvPr>
        </p:nvSpPr>
        <p:spPr>
          <a:xfrm>
            <a:off x="251791" y="365125"/>
            <a:ext cx="11714922" cy="986597"/>
          </a:xfrm>
        </p:spPr>
        <p:txBody>
          <a:bodyPr>
            <a:noAutofit/>
          </a:bodyPr>
          <a:lstStyle/>
          <a:p>
            <a:r>
              <a:rPr lang="en-US" sz="2800" dirty="0"/>
              <a:t>The stack trace will always show the sequence of method invocations that led up to the error. For example, here is another version of the preceding program that introduces the same error but in a method separate from main( ): </a:t>
            </a:r>
            <a:endParaRPr lang="en-IN" sz="2800" dirty="0"/>
          </a:p>
        </p:txBody>
      </p:sp>
      <p:sp>
        <p:nvSpPr>
          <p:cNvPr id="8" name="Content Placeholder 7">
            <a:extLst>
              <a:ext uri="{FF2B5EF4-FFF2-40B4-BE49-F238E27FC236}">
                <a16:creationId xmlns:a16="http://schemas.microsoft.com/office/drawing/2014/main" id="{27A407CE-14DF-4E0E-B35B-266712BA8899}"/>
              </a:ext>
            </a:extLst>
          </p:cNvPr>
          <p:cNvSpPr>
            <a:spLocks noGrp="1"/>
          </p:cNvSpPr>
          <p:nvPr>
            <p:ph sz="half" idx="1"/>
          </p:nvPr>
        </p:nvSpPr>
        <p:spPr>
          <a:xfrm>
            <a:off x="251792" y="1825625"/>
            <a:ext cx="5433392" cy="4667250"/>
          </a:xfrm>
        </p:spPr>
        <p:txBody>
          <a:bodyPr>
            <a:normAutofit/>
          </a:bodyPr>
          <a:lstStyle/>
          <a:p>
            <a:pPr marL="0" indent="0">
              <a:buNone/>
            </a:pPr>
            <a:r>
              <a:rPr lang="en-IN" dirty="0"/>
              <a:t>class Exc1 {</a:t>
            </a:r>
          </a:p>
          <a:p>
            <a:pPr marL="0" indent="0">
              <a:buNone/>
            </a:pPr>
            <a:r>
              <a:rPr lang="en-IN" dirty="0"/>
              <a:t>static void subroutine() {</a:t>
            </a:r>
          </a:p>
          <a:p>
            <a:pPr marL="0" indent="0">
              <a:buNone/>
            </a:pPr>
            <a:r>
              <a:rPr lang="en-IN" dirty="0"/>
              <a:t>int d = 0;</a:t>
            </a:r>
          </a:p>
          <a:p>
            <a:pPr marL="0" indent="0">
              <a:buNone/>
            </a:pPr>
            <a:r>
              <a:rPr lang="en-IN" dirty="0"/>
              <a:t>int a = 10 / d;</a:t>
            </a:r>
          </a:p>
          <a:p>
            <a:pPr marL="0" indent="0">
              <a:buNone/>
            </a:pPr>
            <a:r>
              <a:rPr lang="en-IN" dirty="0"/>
              <a:t>}</a:t>
            </a:r>
          </a:p>
          <a:p>
            <a:pPr marL="0" indent="0">
              <a:buNone/>
            </a:pPr>
            <a:r>
              <a:rPr lang="en-IN" dirty="0"/>
              <a:t>public static void main(String </a:t>
            </a:r>
            <a:r>
              <a:rPr lang="en-IN" dirty="0" err="1"/>
              <a:t>args</a:t>
            </a:r>
            <a:r>
              <a:rPr lang="en-IN" dirty="0"/>
              <a:t>[]) {</a:t>
            </a:r>
          </a:p>
          <a:p>
            <a:pPr marL="0" indent="0">
              <a:buNone/>
            </a:pPr>
            <a:r>
              <a:rPr lang="en-IN" dirty="0"/>
              <a:t>Exc1.subroutine(); } }</a:t>
            </a:r>
          </a:p>
        </p:txBody>
      </p:sp>
      <p:sp>
        <p:nvSpPr>
          <p:cNvPr id="10" name="Content Placeholder 9">
            <a:extLst>
              <a:ext uri="{FF2B5EF4-FFF2-40B4-BE49-F238E27FC236}">
                <a16:creationId xmlns:a16="http://schemas.microsoft.com/office/drawing/2014/main" id="{9C8EACE5-A71A-4FC8-A6BE-921D8D724789}"/>
              </a:ext>
            </a:extLst>
          </p:cNvPr>
          <p:cNvSpPr>
            <a:spLocks noGrp="1"/>
          </p:cNvSpPr>
          <p:nvPr>
            <p:ph sz="half" idx="2"/>
          </p:nvPr>
        </p:nvSpPr>
        <p:spPr>
          <a:xfrm>
            <a:off x="6172199" y="1825624"/>
            <a:ext cx="5794513" cy="4866723"/>
          </a:xfrm>
        </p:spPr>
        <p:txBody>
          <a:bodyPr>
            <a:normAutofit/>
          </a:bodyPr>
          <a:lstStyle/>
          <a:p>
            <a:pPr marL="0" indent="0">
              <a:buNone/>
            </a:pPr>
            <a:r>
              <a:rPr lang="en-US" sz="2000" dirty="0"/>
              <a:t>The resulting stack trace from the default exception handler shows how the entire call</a:t>
            </a:r>
          </a:p>
          <a:p>
            <a:pPr marL="0" indent="0">
              <a:buNone/>
            </a:pPr>
            <a:r>
              <a:rPr lang="en-US" sz="2000" dirty="0"/>
              <a:t>stack is displayed:</a:t>
            </a:r>
          </a:p>
          <a:p>
            <a:pPr marL="0" indent="0">
              <a:buNone/>
            </a:pPr>
            <a:r>
              <a:rPr lang="en-US" sz="2000" dirty="0" err="1"/>
              <a:t>java.lang.ArithmeticException</a:t>
            </a:r>
            <a:r>
              <a:rPr lang="en-US" sz="2000" dirty="0"/>
              <a:t>: / by zero</a:t>
            </a:r>
          </a:p>
          <a:p>
            <a:pPr marL="0" indent="0">
              <a:buNone/>
            </a:pPr>
            <a:r>
              <a:rPr lang="en-US" sz="2000" dirty="0"/>
              <a:t>at Exc1.subroutine(Exc1.java:4)</a:t>
            </a:r>
          </a:p>
          <a:p>
            <a:pPr marL="0" indent="0">
              <a:buNone/>
            </a:pPr>
            <a:r>
              <a:rPr lang="en-US" sz="2000" dirty="0"/>
              <a:t>at Exc1.main(Exc1.java:7)</a:t>
            </a:r>
          </a:p>
          <a:p>
            <a:pPr marL="0" indent="0">
              <a:buNone/>
            </a:pPr>
            <a:r>
              <a:rPr lang="en-US" sz="2000" dirty="0"/>
              <a:t>As you can see, the bottom of the stack is main’s line 7, which is the call to subroutine( ), which caused the exception at line 4. The call stack is quite useful for debugging, because it pinpoints the precise sequence of steps that led to the error.</a:t>
            </a:r>
            <a:endParaRPr lang="en-IN" sz="2000" dirty="0"/>
          </a:p>
          <a:p>
            <a:endParaRPr lang="en-IN" sz="2000" dirty="0"/>
          </a:p>
        </p:txBody>
      </p:sp>
    </p:spTree>
    <p:extLst>
      <p:ext uri="{BB962C8B-B14F-4D97-AF65-F5344CB8AC3E}">
        <p14:creationId xmlns:p14="http://schemas.microsoft.com/office/powerpoint/2010/main" val="7409113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3C34-A816-4FC8-AC3C-BFBF671D22EF}"/>
              </a:ext>
            </a:extLst>
          </p:cNvPr>
          <p:cNvSpPr>
            <a:spLocks noGrp="1"/>
          </p:cNvSpPr>
          <p:nvPr>
            <p:ph type="title"/>
          </p:nvPr>
        </p:nvSpPr>
        <p:spPr/>
        <p:txBody>
          <a:bodyPr/>
          <a:lstStyle/>
          <a:p>
            <a:r>
              <a:rPr lang="en-IN" dirty="0"/>
              <a:t>Using try and catch</a:t>
            </a:r>
          </a:p>
        </p:txBody>
      </p:sp>
      <p:sp>
        <p:nvSpPr>
          <p:cNvPr id="3" name="Content Placeholder 2">
            <a:extLst>
              <a:ext uri="{FF2B5EF4-FFF2-40B4-BE49-F238E27FC236}">
                <a16:creationId xmlns:a16="http://schemas.microsoft.com/office/drawing/2014/main" id="{11044955-88DA-4AB1-A082-F1488DF42080}"/>
              </a:ext>
            </a:extLst>
          </p:cNvPr>
          <p:cNvSpPr>
            <a:spLocks noGrp="1"/>
          </p:cNvSpPr>
          <p:nvPr>
            <p:ph idx="1"/>
          </p:nvPr>
        </p:nvSpPr>
        <p:spPr>
          <a:xfrm>
            <a:off x="318053" y="1470991"/>
            <a:ext cx="11489634" cy="5021884"/>
          </a:xfrm>
        </p:spPr>
        <p:txBody>
          <a:bodyPr>
            <a:normAutofit/>
          </a:bodyPr>
          <a:lstStyle/>
          <a:p>
            <a:r>
              <a:rPr lang="en-US" sz="2000" dirty="0"/>
              <a:t>Although the default exception handler provided by the Java run-time system is useful for debugging, you will usually want to handle an exception yourself. Doing so provides two benefits. </a:t>
            </a:r>
            <a:r>
              <a:rPr lang="en-US" sz="2000" b="1" dirty="0"/>
              <a:t>First, it allows you to fix the error. Second, it prevents the program from automatically terminating. </a:t>
            </a:r>
          </a:p>
          <a:p>
            <a:r>
              <a:rPr lang="en-US" sz="2000" dirty="0"/>
              <a:t>Most users would be confused (to say the least) if your program stopped running and printed a stack trace whenever an error occurred! Fortunately, it is quite easy to prevent this. </a:t>
            </a:r>
          </a:p>
          <a:p>
            <a:r>
              <a:rPr lang="en-US" sz="2000" dirty="0"/>
              <a:t>To guard against and handle a run-time error, simply enclose the code that you want to monitor inside a try block. </a:t>
            </a:r>
          </a:p>
          <a:p>
            <a:r>
              <a:rPr lang="en-US" sz="2000" dirty="0"/>
              <a:t>Immediately following the try block, include a catch clause that specifies the exception type that you wish to catch. </a:t>
            </a:r>
          </a:p>
          <a:p>
            <a:r>
              <a:rPr lang="en-US" sz="2000" dirty="0"/>
              <a:t>To illustrate how easily this can be done, the following program includes a try block and a catch clause that processes the </a:t>
            </a:r>
            <a:r>
              <a:rPr lang="en-US" sz="2000" dirty="0" err="1"/>
              <a:t>ArithmeticException</a:t>
            </a:r>
            <a:r>
              <a:rPr lang="en-US" sz="2000" dirty="0"/>
              <a:t> generated by the division-by-zero error:</a:t>
            </a:r>
            <a:endParaRPr lang="en-IN" sz="2000" dirty="0"/>
          </a:p>
        </p:txBody>
      </p:sp>
    </p:spTree>
    <p:extLst>
      <p:ext uri="{BB962C8B-B14F-4D97-AF65-F5344CB8AC3E}">
        <p14:creationId xmlns:p14="http://schemas.microsoft.com/office/powerpoint/2010/main" val="22097095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CF24135-8FF8-4E53-8DC6-3ECF0DF17E9E}"/>
              </a:ext>
            </a:extLst>
          </p:cNvPr>
          <p:cNvSpPr>
            <a:spLocks noGrp="1"/>
          </p:cNvSpPr>
          <p:nvPr>
            <p:ph sz="half" idx="1"/>
          </p:nvPr>
        </p:nvSpPr>
        <p:spPr>
          <a:xfrm>
            <a:off x="251791" y="278296"/>
            <a:ext cx="5768009" cy="6453808"/>
          </a:xfrm>
        </p:spPr>
        <p:txBody>
          <a:bodyPr>
            <a:normAutofit/>
          </a:bodyPr>
          <a:lstStyle/>
          <a:p>
            <a:pPr marL="0" indent="0">
              <a:buNone/>
            </a:pPr>
            <a:r>
              <a:rPr lang="en-IN" sz="1800" dirty="0"/>
              <a:t>class Exc2 {</a:t>
            </a:r>
          </a:p>
          <a:p>
            <a:pPr marL="0" indent="0">
              <a:buNone/>
            </a:pPr>
            <a:r>
              <a:rPr lang="en-IN" sz="1800" dirty="0"/>
              <a:t>public static void main(String </a:t>
            </a:r>
            <a:r>
              <a:rPr lang="en-IN" sz="1800" dirty="0" err="1"/>
              <a:t>args</a:t>
            </a:r>
            <a:r>
              <a:rPr lang="en-IN" sz="1800" dirty="0"/>
              <a:t>[]) {</a:t>
            </a:r>
          </a:p>
          <a:p>
            <a:pPr marL="0" indent="0">
              <a:buNone/>
            </a:pPr>
            <a:r>
              <a:rPr lang="en-IN" sz="1800" dirty="0"/>
              <a:t>int d, a;</a:t>
            </a:r>
          </a:p>
          <a:p>
            <a:pPr marL="0" indent="0">
              <a:buNone/>
            </a:pPr>
            <a:r>
              <a:rPr lang="en-IN" sz="1800" dirty="0"/>
              <a:t>try { // monitor a block of code.</a:t>
            </a:r>
          </a:p>
          <a:p>
            <a:pPr marL="0" indent="0">
              <a:buNone/>
            </a:pPr>
            <a:r>
              <a:rPr lang="en-IN" sz="1800" dirty="0"/>
              <a:t>d = 0;</a:t>
            </a:r>
          </a:p>
          <a:p>
            <a:pPr marL="0" indent="0">
              <a:buNone/>
            </a:pPr>
            <a:r>
              <a:rPr lang="en-IN" sz="1800" dirty="0"/>
              <a:t>a = 42 / d;</a:t>
            </a:r>
          </a:p>
          <a:p>
            <a:pPr marL="0" indent="0">
              <a:buNone/>
            </a:pPr>
            <a:r>
              <a:rPr lang="en-IN" sz="1800" dirty="0" err="1"/>
              <a:t>System.out.println</a:t>
            </a:r>
            <a:r>
              <a:rPr lang="en-IN" sz="1800" dirty="0"/>
              <a:t>("This will not be printed.");</a:t>
            </a:r>
          </a:p>
          <a:p>
            <a:pPr marL="0" indent="0">
              <a:buNone/>
            </a:pPr>
            <a:r>
              <a:rPr lang="en-IN" sz="1800" dirty="0"/>
              <a:t>} catch (</a:t>
            </a:r>
            <a:r>
              <a:rPr lang="en-IN" sz="1800" dirty="0" err="1"/>
              <a:t>ArithmeticException</a:t>
            </a:r>
            <a:r>
              <a:rPr lang="en-IN" sz="1800" dirty="0"/>
              <a:t> e) { // catch divide-by-zero error</a:t>
            </a:r>
          </a:p>
          <a:p>
            <a:pPr marL="0" indent="0">
              <a:buNone/>
            </a:pPr>
            <a:r>
              <a:rPr lang="en-IN" sz="1800" dirty="0" err="1"/>
              <a:t>System.out.println</a:t>
            </a:r>
            <a:r>
              <a:rPr lang="en-IN" sz="1800" dirty="0"/>
              <a:t>("Division by zero.");</a:t>
            </a:r>
          </a:p>
          <a:p>
            <a:pPr marL="0" indent="0">
              <a:buNone/>
            </a:pPr>
            <a:r>
              <a:rPr lang="en-IN" sz="1800" dirty="0"/>
              <a:t>}</a:t>
            </a:r>
          </a:p>
          <a:p>
            <a:pPr marL="0" indent="0">
              <a:buNone/>
            </a:pPr>
            <a:r>
              <a:rPr lang="en-IN" sz="1800" dirty="0" err="1"/>
              <a:t>System.out.println</a:t>
            </a:r>
            <a:r>
              <a:rPr lang="en-IN" sz="1800" dirty="0"/>
              <a:t>("After catch statement.");</a:t>
            </a:r>
          </a:p>
          <a:p>
            <a:pPr marL="0" indent="0">
              <a:buNone/>
            </a:pPr>
            <a:r>
              <a:rPr lang="en-IN" sz="1800" dirty="0"/>
              <a:t>} }</a:t>
            </a:r>
          </a:p>
          <a:p>
            <a:pPr marL="0" indent="0">
              <a:buNone/>
            </a:pPr>
            <a:r>
              <a:rPr lang="en-IN" sz="1800" dirty="0"/>
              <a:t>This program generates the following output:</a:t>
            </a:r>
          </a:p>
          <a:p>
            <a:pPr marL="0" indent="0">
              <a:buNone/>
            </a:pPr>
            <a:r>
              <a:rPr lang="en-IN" sz="1800" dirty="0"/>
              <a:t>Division by zero.</a:t>
            </a:r>
          </a:p>
          <a:p>
            <a:pPr marL="0" indent="0">
              <a:buNone/>
            </a:pPr>
            <a:r>
              <a:rPr lang="en-IN" sz="1800" dirty="0"/>
              <a:t>After catch statement.</a:t>
            </a:r>
          </a:p>
        </p:txBody>
      </p:sp>
      <p:sp>
        <p:nvSpPr>
          <p:cNvPr id="6" name="Content Placeholder 5">
            <a:extLst>
              <a:ext uri="{FF2B5EF4-FFF2-40B4-BE49-F238E27FC236}">
                <a16:creationId xmlns:a16="http://schemas.microsoft.com/office/drawing/2014/main" id="{A864732D-42B6-4DB1-BEFD-836B11721031}"/>
              </a:ext>
            </a:extLst>
          </p:cNvPr>
          <p:cNvSpPr>
            <a:spLocks noGrp="1"/>
          </p:cNvSpPr>
          <p:nvPr>
            <p:ph sz="half" idx="2"/>
          </p:nvPr>
        </p:nvSpPr>
        <p:spPr>
          <a:xfrm>
            <a:off x="6172200" y="278296"/>
            <a:ext cx="5768008" cy="6361043"/>
          </a:xfrm>
        </p:spPr>
        <p:txBody>
          <a:bodyPr>
            <a:normAutofit/>
          </a:bodyPr>
          <a:lstStyle/>
          <a:p>
            <a:r>
              <a:rPr lang="en-US" sz="1800" dirty="0"/>
              <a:t>Notice that the call to </a:t>
            </a:r>
            <a:r>
              <a:rPr lang="en-US" sz="1800" dirty="0" err="1"/>
              <a:t>println</a:t>
            </a:r>
            <a:r>
              <a:rPr lang="en-US" sz="1800" dirty="0"/>
              <a:t>( ) inside the try block is never executed.  Once an exception is thrown, program control transfers out of the try block into the catch block. Put differently, catch is not “called,” so execution never “returns” to the try block from a catch. </a:t>
            </a:r>
          </a:p>
          <a:p>
            <a:r>
              <a:rPr lang="en-US" sz="1800" dirty="0"/>
              <a:t>Thus, the line “This will not be printed.” is not displayed.  Once the catch statement has executed, program control continues with the next line in the program following the entire try/catch mechanism. </a:t>
            </a:r>
          </a:p>
          <a:p>
            <a:r>
              <a:rPr lang="en-US" sz="1800" dirty="0"/>
              <a:t>A try and its catch statement form a unit.  The scope of the catch clause is restricted to those statements specified by the immediately preceding try statement. </a:t>
            </a:r>
          </a:p>
          <a:p>
            <a:r>
              <a:rPr lang="en-US" sz="1800" dirty="0"/>
              <a:t>A catch statement cannot catch an exception thrown by another try statement (except in the case of nested try statements, described shortly). </a:t>
            </a:r>
          </a:p>
          <a:p>
            <a:r>
              <a:rPr lang="en-US" sz="1800" dirty="0"/>
              <a:t>The statements that are protected by try must be surrounded by curly braces.  (That is, they must be within a block.) You cannot use try on a single statement.</a:t>
            </a:r>
            <a:endParaRPr lang="en-IN" sz="1800" dirty="0"/>
          </a:p>
        </p:txBody>
      </p:sp>
    </p:spTree>
    <p:extLst>
      <p:ext uri="{BB962C8B-B14F-4D97-AF65-F5344CB8AC3E}">
        <p14:creationId xmlns:p14="http://schemas.microsoft.com/office/powerpoint/2010/main" val="2723756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72025-B21E-4FA5-A15D-D3FFC5FE0D85}"/>
              </a:ext>
            </a:extLst>
          </p:cNvPr>
          <p:cNvSpPr>
            <a:spLocks noGrp="1"/>
          </p:cNvSpPr>
          <p:nvPr>
            <p:ph type="title"/>
          </p:nvPr>
        </p:nvSpPr>
        <p:spPr/>
        <p:txBody>
          <a:bodyPr/>
          <a:lstStyle/>
          <a:p>
            <a:r>
              <a:rPr lang="en-IN" dirty="0"/>
              <a:t>Defining a Package</a:t>
            </a:r>
          </a:p>
        </p:txBody>
      </p:sp>
      <p:sp>
        <p:nvSpPr>
          <p:cNvPr id="4" name="Content Placeholder 3">
            <a:extLst>
              <a:ext uri="{FF2B5EF4-FFF2-40B4-BE49-F238E27FC236}">
                <a16:creationId xmlns:a16="http://schemas.microsoft.com/office/drawing/2014/main" id="{DB69AA3E-FE27-4F79-95E1-8252BE67C71B}"/>
              </a:ext>
            </a:extLst>
          </p:cNvPr>
          <p:cNvSpPr>
            <a:spLocks noGrp="1"/>
          </p:cNvSpPr>
          <p:nvPr>
            <p:ph sz="half" idx="1"/>
          </p:nvPr>
        </p:nvSpPr>
        <p:spPr>
          <a:xfrm>
            <a:off x="145774" y="1825625"/>
            <a:ext cx="5874026" cy="4840218"/>
          </a:xfrm>
        </p:spPr>
        <p:txBody>
          <a:bodyPr>
            <a:normAutofit/>
          </a:bodyPr>
          <a:lstStyle/>
          <a:p>
            <a:r>
              <a:rPr lang="en-US" sz="2000" dirty="0">
                <a:latin typeface="Palatino-Roman"/>
              </a:rPr>
              <a:t>To create a package is quite easy: simply include a package command as the first statement in a Java source file. </a:t>
            </a:r>
          </a:p>
          <a:p>
            <a:r>
              <a:rPr lang="en-US" sz="2000" dirty="0">
                <a:latin typeface="Palatino-Roman"/>
              </a:rPr>
              <a:t>Any classes declared within that file will belong to the specified package. </a:t>
            </a:r>
          </a:p>
          <a:p>
            <a:r>
              <a:rPr lang="en-US" sz="2000" dirty="0">
                <a:latin typeface="Palatino-Roman"/>
              </a:rPr>
              <a:t>The package statement defines a name space in which classes are stored. If you omit the package statement, the class names are put into the default package, which has no name. </a:t>
            </a:r>
          </a:p>
          <a:p>
            <a:r>
              <a:rPr lang="en-US" sz="2000" dirty="0">
                <a:latin typeface="Palatino-Roman"/>
              </a:rPr>
              <a:t>(This is why you haven’t had to worry about packages before now.)</a:t>
            </a:r>
          </a:p>
        </p:txBody>
      </p:sp>
      <p:sp>
        <p:nvSpPr>
          <p:cNvPr id="5" name="Content Placeholder 4">
            <a:extLst>
              <a:ext uri="{FF2B5EF4-FFF2-40B4-BE49-F238E27FC236}">
                <a16:creationId xmlns:a16="http://schemas.microsoft.com/office/drawing/2014/main" id="{A3C8CB5F-50F4-4E0A-BF7C-0E072A368375}"/>
              </a:ext>
            </a:extLst>
          </p:cNvPr>
          <p:cNvSpPr>
            <a:spLocks noGrp="1"/>
          </p:cNvSpPr>
          <p:nvPr>
            <p:ph sz="half" idx="2"/>
          </p:nvPr>
        </p:nvSpPr>
        <p:spPr>
          <a:xfrm>
            <a:off x="6172200" y="365125"/>
            <a:ext cx="5181600" cy="6127750"/>
          </a:xfrm>
        </p:spPr>
        <p:txBody>
          <a:bodyPr>
            <a:normAutofit/>
          </a:bodyPr>
          <a:lstStyle/>
          <a:p>
            <a:r>
              <a:rPr lang="en-US" sz="1800" b="0" i="0" u="none" strike="noStrike" baseline="0" dirty="0">
                <a:latin typeface="Palatino-Roman"/>
              </a:rPr>
              <a:t>While the default package is fine for short, sample programs, it is inadequate for real applications. </a:t>
            </a:r>
          </a:p>
          <a:p>
            <a:r>
              <a:rPr lang="en-US" sz="1800" b="0" i="0" u="none" strike="noStrike" baseline="0" dirty="0">
                <a:latin typeface="Palatino-Roman"/>
              </a:rPr>
              <a:t>Most of the time, you will define a package for your code. </a:t>
            </a:r>
          </a:p>
          <a:p>
            <a:pPr algn="l"/>
            <a:r>
              <a:rPr lang="en-US" sz="1800" b="0" i="0" u="none" strike="noStrike" baseline="0" dirty="0">
                <a:latin typeface="Palatino-Roman"/>
              </a:rPr>
              <a:t>This is the general form of the </a:t>
            </a:r>
            <a:r>
              <a:rPr lang="en-US" sz="1800" b="1" i="0" u="none" strike="noStrike" baseline="0" dirty="0">
                <a:latin typeface="Palatino-Bold"/>
              </a:rPr>
              <a:t>package </a:t>
            </a:r>
            <a:r>
              <a:rPr lang="en-US" sz="1800" b="0" i="0" u="none" strike="noStrike" baseline="0" dirty="0">
                <a:latin typeface="Palatino-Roman"/>
              </a:rPr>
              <a:t>statement:</a:t>
            </a:r>
          </a:p>
          <a:p>
            <a:pPr marL="0" indent="0" algn="l">
              <a:buNone/>
            </a:pPr>
            <a:r>
              <a:rPr lang="en-IN" b="1" i="0" u="none" strike="noStrike" baseline="0" dirty="0">
                <a:latin typeface="Palatino-Roman"/>
              </a:rPr>
              <a:t>package </a:t>
            </a:r>
            <a:r>
              <a:rPr lang="en-IN" b="1" i="1" u="none" strike="noStrike" baseline="0" dirty="0" err="1">
                <a:latin typeface="Palatino-Italic"/>
              </a:rPr>
              <a:t>pkg</a:t>
            </a:r>
            <a:r>
              <a:rPr lang="en-IN" b="1" i="0" u="none" strike="noStrike" baseline="0" dirty="0">
                <a:latin typeface="Palatino-Roman"/>
              </a:rPr>
              <a:t>;</a:t>
            </a:r>
          </a:p>
          <a:p>
            <a:r>
              <a:rPr lang="en-US" sz="1800" b="0" i="0" u="none" strike="noStrike" baseline="0" dirty="0">
                <a:latin typeface="Palatino-Roman"/>
              </a:rPr>
              <a:t>Here, </a:t>
            </a:r>
            <a:r>
              <a:rPr lang="en-US" sz="1800" b="0" i="1" u="none" strike="noStrike" baseline="0" dirty="0">
                <a:latin typeface="Palatino-Italic"/>
              </a:rPr>
              <a:t>pkg </a:t>
            </a:r>
            <a:r>
              <a:rPr lang="en-US" sz="1800" b="0" i="0" u="none" strike="noStrike" baseline="0" dirty="0">
                <a:latin typeface="Palatino-Roman"/>
              </a:rPr>
              <a:t>is the name of the package. For example, the following statement creates a package </a:t>
            </a:r>
            <a:r>
              <a:rPr lang="en-IN" sz="1800" b="0" i="0" u="none" strike="noStrike" baseline="0" dirty="0">
                <a:latin typeface="Palatino-Roman"/>
              </a:rPr>
              <a:t>called </a:t>
            </a:r>
            <a:r>
              <a:rPr lang="en-IN" sz="1800" b="1" i="0" u="none" strike="noStrike" baseline="0" dirty="0" err="1">
                <a:latin typeface="Palatino-Bold"/>
              </a:rPr>
              <a:t>MyPackage</a:t>
            </a:r>
            <a:r>
              <a:rPr lang="en-IN" sz="1800" b="0" i="0" u="none" strike="noStrike" baseline="0" dirty="0">
                <a:latin typeface="Palatino-Roman"/>
              </a:rPr>
              <a:t>.</a:t>
            </a:r>
          </a:p>
          <a:p>
            <a:pPr marL="0" indent="0" algn="l">
              <a:buNone/>
            </a:pPr>
            <a:r>
              <a:rPr lang="en-IN" b="1" i="0" u="none" strike="noStrike" baseline="0" dirty="0">
                <a:latin typeface="Courier"/>
              </a:rPr>
              <a:t>package </a:t>
            </a:r>
            <a:r>
              <a:rPr lang="en-IN" b="1" i="0" u="none" strike="noStrike" baseline="0" dirty="0" err="1">
                <a:latin typeface="Courier"/>
              </a:rPr>
              <a:t>MyPackage</a:t>
            </a:r>
            <a:r>
              <a:rPr lang="en-IN" b="1" i="0" u="none" strike="noStrike" baseline="0" dirty="0">
                <a:latin typeface="Courier"/>
              </a:rPr>
              <a:t>;</a:t>
            </a:r>
            <a:endParaRPr lang="en-IN" b="1" dirty="0"/>
          </a:p>
          <a:p>
            <a:endParaRPr lang="en-IN" sz="1800" dirty="0"/>
          </a:p>
        </p:txBody>
      </p:sp>
    </p:spTree>
    <p:extLst>
      <p:ext uri="{BB962C8B-B14F-4D97-AF65-F5344CB8AC3E}">
        <p14:creationId xmlns:p14="http://schemas.microsoft.com/office/powerpoint/2010/main" val="33690548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ABF6D2-4D89-48CF-9BA6-811AFCCB9253}"/>
              </a:ext>
            </a:extLst>
          </p:cNvPr>
          <p:cNvSpPr>
            <a:spLocks noGrp="1"/>
          </p:cNvSpPr>
          <p:nvPr>
            <p:ph sz="half" idx="1"/>
          </p:nvPr>
        </p:nvSpPr>
        <p:spPr>
          <a:xfrm>
            <a:off x="185530" y="225287"/>
            <a:ext cx="5834270" cy="5951676"/>
          </a:xfrm>
        </p:spPr>
        <p:txBody>
          <a:bodyPr>
            <a:normAutofit/>
          </a:bodyPr>
          <a:lstStyle/>
          <a:p>
            <a:r>
              <a:rPr lang="en-US" sz="2400" dirty="0"/>
              <a:t>The goal of most well-constructed catch clauses should be to resolve the exceptional condition and then continue on as if the error had never happened. </a:t>
            </a:r>
          </a:p>
          <a:p>
            <a:r>
              <a:rPr lang="en-US" sz="2400" dirty="0"/>
              <a:t>For example, in the next program each iteration of the for loop obtains two random integers. </a:t>
            </a:r>
          </a:p>
          <a:p>
            <a:r>
              <a:rPr lang="en-US" sz="2400" dirty="0"/>
              <a:t>Those two integers are divided by each other, and the result is used to divide the value 12345. </a:t>
            </a:r>
          </a:p>
          <a:p>
            <a:r>
              <a:rPr lang="en-US" sz="2400" dirty="0"/>
              <a:t>The final result is put into a. If either division operation causes a divide-by-zero error, it is caught, the value of a is set to zero, and the program continues.</a:t>
            </a:r>
            <a:endParaRPr lang="en-IN" sz="2400" dirty="0"/>
          </a:p>
        </p:txBody>
      </p:sp>
      <p:sp>
        <p:nvSpPr>
          <p:cNvPr id="4" name="Content Placeholder 3">
            <a:extLst>
              <a:ext uri="{FF2B5EF4-FFF2-40B4-BE49-F238E27FC236}">
                <a16:creationId xmlns:a16="http://schemas.microsoft.com/office/drawing/2014/main" id="{4E051BC6-7619-43CA-847B-29DAC1D10505}"/>
              </a:ext>
            </a:extLst>
          </p:cNvPr>
          <p:cNvSpPr>
            <a:spLocks noGrp="1"/>
          </p:cNvSpPr>
          <p:nvPr>
            <p:ph sz="half" idx="2"/>
          </p:nvPr>
        </p:nvSpPr>
        <p:spPr>
          <a:xfrm>
            <a:off x="6172200" y="225287"/>
            <a:ext cx="5834270" cy="6533322"/>
          </a:xfrm>
        </p:spPr>
        <p:txBody>
          <a:bodyPr>
            <a:normAutofit/>
          </a:bodyPr>
          <a:lstStyle/>
          <a:p>
            <a:pPr marL="0" indent="0">
              <a:buNone/>
            </a:pPr>
            <a:r>
              <a:rPr lang="en-US" sz="1600" dirty="0"/>
              <a:t>// Handle an exception and move on.</a:t>
            </a:r>
          </a:p>
          <a:p>
            <a:pPr marL="0" indent="0">
              <a:buNone/>
            </a:pPr>
            <a:r>
              <a:rPr lang="en-US" sz="1600" dirty="0"/>
              <a:t>import </a:t>
            </a:r>
            <a:r>
              <a:rPr lang="en-US" sz="1600" dirty="0" err="1"/>
              <a:t>java.util.Random</a:t>
            </a:r>
            <a:r>
              <a:rPr lang="en-US" sz="1600" dirty="0"/>
              <a:t>;</a:t>
            </a:r>
          </a:p>
          <a:p>
            <a:pPr marL="0" indent="0">
              <a:buNone/>
            </a:pPr>
            <a:r>
              <a:rPr lang="en-US" sz="1600" dirty="0"/>
              <a:t>class </a:t>
            </a:r>
            <a:r>
              <a:rPr lang="en-US" sz="1600" dirty="0" err="1"/>
              <a:t>HandleError</a:t>
            </a:r>
            <a:r>
              <a:rPr lang="en-US" sz="1600" dirty="0"/>
              <a:t> {</a:t>
            </a:r>
          </a:p>
          <a:p>
            <a:pPr marL="0" indent="0" algn="l">
              <a:buNone/>
            </a:pPr>
            <a:r>
              <a:rPr lang="en-US" sz="1600" dirty="0"/>
              <a:t>public static void main(String </a:t>
            </a:r>
            <a:r>
              <a:rPr lang="en-US" sz="1600" dirty="0" err="1"/>
              <a:t>args</a:t>
            </a:r>
            <a:r>
              <a:rPr lang="en-US" sz="1600" dirty="0"/>
              <a:t>[]) {</a:t>
            </a:r>
            <a:r>
              <a:rPr lang="en-US" sz="1600" b="0" i="0" u="none" strike="noStrike" baseline="0" dirty="0">
                <a:solidFill>
                  <a:srgbClr val="231F20"/>
                </a:solidFill>
                <a:latin typeface="Courier"/>
              </a:rPr>
              <a:t>int a=0, b=0, c=0;</a:t>
            </a:r>
          </a:p>
          <a:p>
            <a:pPr marL="0" indent="0" algn="l">
              <a:buNone/>
            </a:pPr>
            <a:r>
              <a:rPr lang="en-IN" sz="1600" b="0" i="0" u="none" strike="noStrike" baseline="0" dirty="0">
                <a:solidFill>
                  <a:srgbClr val="231F20"/>
                </a:solidFill>
                <a:latin typeface="Courier"/>
              </a:rPr>
              <a:t>Random r = new Random();</a:t>
            </a:r>
          </a:p>
          <a:p>
            <a:pPr marL="0" indent="0" algn="l">
              <a:buNone/>
            </a:pPr>
            <a:r>
              <a:rPr lang="nn-NO" sz="1600" b="0" i="0" u="none" strike="noStrike" baseline="0" dirty="0">
                <a:solidFill>
                  <a:srgbClr val="231F20"/>
                </a:solidFill>
                <a:latin typeface="Courier"/>
              </a:rPr>
              <a:t>for(int i=0; i&lt;32000; i++) {</a:t>
            </a:r>
          </a:p>
          <a:p>
            <a:pPr marL="0" indent="0" algn="l">
              <a:buNone/>
            </a:pPr>
            <a:r>
              <a:rPr lang="en-IN" sz="1600" b="0" i="0" u="none" strike="noStrike" baseline="0" dirty="0">
                <a:solidFill>
                  <a:srgbClr val="231F20"/>
                </a:solidFill>
                <a:latin typeface="Courier"/>
              </a:rPr>
              <a:t>try {</a:t>
            </a:r>
          </a:p>
          <a:p>
            <a:pPr marL="0" indent="0" algn="l">
              <a:buNone/>
            </a:pPr>
            <a:r>
              <a:rPr lang="en-IN" sz="1600" b="0" i="0" u="none" strike="noStrike" baseline="0" dirty="0">
                <a:solidFill>
                  <a:srgbClr val="231F20"/>
                </a:solidFill>
                <a:latin typeface="Courier"/>
              </a:rPr>
              <a:t>b = </a:t>
            </a:r>
            <a:r>
              <a:rPr lang="en-IN" sz="1600" b="0" i="0" u="none" strike="noStrike" baseline="0" dirty="0" err="1">
                <a:solidFill>
                  <a:srgbClr val="231F20"/>
                </a:solidFill>
                <a:latin typeface="Courier"/>
              </a:rPr>
              <a:t>r.nextInt</a:t>
            </a:r>
            <a:r>
              <a:rPr lang="en-IN" sz="1600" b="0" i="0" u="none" strike="noStrike" baseline="0" dirty="0">
                <a:solidFill>
                  <a:srgbClr val="231F20"/>
                </a:solidFill>
                <a:latin typeface="Courier"/>
              </a:rPr>
              <a:t>();</a:t>
            </a:r>
          </a:p>
          <a:p>
            <a:pPr marL="0" indent="0" algn="l">
              <a:buNone/>
            </a:pPr>
            <a:r>
              <a:rPr lang="en-IN" sz="1600" b="0" i="0" u="none" strike="noStrike" baseline="0" dirty="0">
                <a:solidFill>
                  <a:srgbClr val="231F20"/>
                </a:solidFill>
                <a:latin typeface="Courier"/>
              </a:rPr>
              <a:t>c = </a:t>
            </a:r>
            <a:r>
              <a:rPr lang="en-IN" sz="1600" b="0" i="0" u="none" strike="noStrike" baseline="0" dirty="0" err="1">
                <a:solidFill>
                  <a:srgbClr val="231F20"/>
                </a:solidFill>
                <a:latin typeface="Courier"/>
              </a:rPr>
              <a:t>r.nextInt</a:t>
            </a:r>
            <a:r>
              <a:rPr lang="en-IN" sz="1600" b="0" i="0" u="none" strike="noStrike" baseline="0" dirty="0">
                <a:solidFill>
                  <a:srgbClr val="231F20"/>
                </a:solidFill>
                <a:latin typeface="Courier"/>
              </a:rPr>
              <a:t>();</a:t>
            </a:r>
          </a:p>
          <a:p>
            <a:pPr marL="0" indent="0" algn="l">
              <a:buNone/>
            </a:pPr>
            <a:r>
              <a:rPr lang="en-IN" sz="1600" b="0" i="0" u="none" strike="noStrike" baseline="0" dirty="0">
                <a:solidFill>
                  <a:srgbClr val="231F20"/>
                </a:solidFill>
                <a:latin typeface="Courier"/>
              </a:rPr>
              <a:t>a = 12345 / (b/c);</a:t>
            </a:r>
          </a:p>
          <a:p>
            <a:pPr marL="0" indent="0" algn="l">
              <a:buNone/>
            </a:pPr>
            <a:r>
              <a:rPr lang="en-IN" sz="1600" b="0" i="0" u="none" strike="noStrike" baseline="0" dirty="0">
                <a:solidFill>
                  <a:srgbClr val="231F20"/>
                </a:solidFill>
                <a:latin typeface="Courier"/>
              </a:rPr>
              <a:t>} catch (</a:t>
            </a:r>
            <a:r>
              <a:rPr lang="en-IN" sz="1600" b="0" i="0" u="none" strike="noStrike" baseline="0" dirty="0" err="1">
                <a:solidFill>
                  <a:srgbClr val="231F20"/>
                </a:solidFill>
                <a:latin typeface="Courier"/>
              </a:rPr>
              <a:t>ArithmeticException</a:t>
            </a:r>
            <a:r>
              <a:rPr lang="en-IN" sz="1600" b="0" i="0" u="none" strike="noStrike" baseline="0" dirty="0">
                <a:solidFill>
                  <a:srgbClr val="231F20"/>
                </a:solidFill>
                <a:latin typeface="Courier"/>
              </a:rPr>
              <a:t> e) {</a:t>
            </a:r>
          </a:p>
          <a:p>
            <a:pPr marL="0" indent="0" algn="l">
              <a:buNone/>
            </a:pPr>
            <a:r>
              <a:rPr lang="en-US" sz="1600" b="0" i="0" u="none" strike="noStrike" baseline="0" dirty="0" err="1">
                <a:solidFill>
                  <a:srgbClr val="231F20"/>
                </a:solidFill>
                <a:latin typeface="Courier"/>
              </a:rPr>
              <a:t>System.out.println</a:t>
            </a:r>
            <a:r>
              <a:rPr lang="en-US" sz="1600" b="0" i="0" u="none" strike="noStrike" baseline="0" dirty="0">
                <a:solidFill>
                  <a:srgbClr val="231F20"/>
                </a:solidFill>
                <a:latin typeface="Courier"/>
              </a:rPr>
              <a:t>("Division by zero.");</a:t>
            </a:r>
          </a:p>
          <a:p>
            <a:pPr marL="0" indent="0" algn="l">
              <a:buNone/>
            </a:pPr>
            <a:r>
              <a:rPr lang="en-US" sz="1600" b="0" i="0" u="none" strike="noStrike" baseline="0" dirty="0">
                <a:solidFill>
                  <a:srgbClr val="231F20"/>
                </a:solidFill>
                <a:latin typeface="Courier"/>
              </a:rPr>
              <a:t>a = 0; // set a to zero and continue</a:t>
            </a:r>
          </a:p>
          <a:p>
            <a:pPr marL="0" indent="0" algn="l">
              <a:buNone/>
            </a:pPr>
            <a:r>
              <a:rPr lang="en-IN" sz="1600" b="0" i="0" u="none" strike="noStrike" baseline="0" dirty="0">
                <a:solidFill>
                  <a:srgbClr val="231F20"/>
                </a:solidFill>
                <a:latin typeface="Courier"/>
              </a:rPr>
              <a:t>}</a:t>
            </a:r>
          </a:p>
          <a:p>
            <a:pPr marL="0" indent="0" algn="l">
              <a:buNone/>
            </a:pPr>
            <a:r>
              <a:rPr lang="en-IN" sz="1600" b="0" i="0" u="none" strike="noStrike" baseline="0" dirty="0" err="1">
                <a:solidFill>
                  <a:srgbClr val="231F20"/>
                </a:solidFill>
                <a:latin typeface="Courier"/>
              </a:rPr>
              <a:t>System.out.println</a:t>
            </a:r>
            <a:r>
              <a:rPr lang="en-IN" sz="1600" b="0" i="0" u="none" strike="noStrike" baseline="0" dirty="0">
                <a:solidFill>
                  <a:srgbClr val="231F20"/>
                </a:solidFill>
                <a:latin typeface="Courier"/>
              </a:rPr>
              <a:t>("a: " + a);</a:t>
            </a:r>
          </a:p>
          <a:p>
            <a:pPr marL="0" indent="0" algn="l">
              <a:buNone/>
            </a:pPr>
            <a:r>
              <a:rPr lang="en-IN" sz="1600" b="0" i="0" u="none" strike="noStrike" baseline="0" dirty="0">
                <a:solidFill>
                  <a:srgbClr val="231F20"/>
                </a:solidFill>
                <a:latin typeface="Courier"/>
              </a:rPr>
              <a:t>} }}</a:t>
            </a:r>
            <a:endParaRPr lang="en-IN" sz="1600" dirty="0"/>
          </a:p>
        </p:txBody>
      </p:sp>
    </p:spTree>
    <p:extLst>
      <p:ext uri="{BB962C8B-B14F-4D97-AF65-F5344CB8AC3E}">
        <p14:creationId xmlns:p14="http://schemas.microsoft.com/office/powerpoint/2010/main" val="8826658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E35C5-D248-41CA-9D05-FF5302C5B0A2}"/>
              </a:ext>
            </a:extLst>
          </p:cNvPr>
          <p:cNvSpPr>
            <a:spLocks noGrp="1"/>
          </p:cNvSpPr>
          <p:nvPr>
            <p:ph type="title"/>
          </p:nvPr>
        </p:nvSpPr>
        <p:spPr/>
        <p:txBody>
          <a:bodyPr/>
          <a:lstStyle/>
          <a:p>
            <a:r>
              <a:rPr lang="en-US" dirty="0"/>
              <a:t>Displaying a Description of an Exception</a:t>
            </a:r>
            <a:endParaRPr lang="en-IN" dirty="0"/>
          </a:p>
        </p:txBody>
      </p:sp>
      <p:sp>
        <p:nvSpPr>
          <p:cNvPr id="3" name="Content Placeholder 2">
            <a:extLst>
              <a:ext uri="{FF2B5EF4-FFF2-40B4-BE49-F238E27FC236}">
                <a16:creationId xmlns:a16="http://schemas.microsoft.com/office/drawing/2014/main" id="{21C97AE4-C029-46E1-9A92-B58BCB490A14}"/>
              </a:ext>
            </a:extLst>
          </p:cNvPr>
          <p:cNvSpPr>
            <a:spLocks noGrp="1"/>
          </p:cNvSpPr>
          <p:nvPr>
            <p:ph sz="half" idx="1"/>
          </p:nvPr>
        </p:nvSpPr>
        <p:spPr>
          <a:xfrm>
            <a:off x="185530" y="1825625"/>
            <a:ext cx="5834270" cy="4667250"/>
          </a:xfrm>
        </p:spPr>
        <p:txBody>
          <a:bodyPr>
            <a:normAutofit fontScale="85000" lnSpcReduction="20000"/>
          </a:bodyPr>
          <a:lstStyle/>
          <a:p>
            <a:r>
              <a:rPr lang="en-US" dirty="0"/>
              <a:t>Throwable overrides the </a:t>
            </a:r>
            <a:r>
              <a:rPr lang="en-US" dirty="0" err="1"/>
              <a:t>toString</a:t>
            </a:r>
            <a:r>
              <a:rPr lang="en-US" dirty="0"/>
              <a:t>( ) method (defined by Object) so that it returns a string containing a description of the exception. </a:t>
            </a:r>
          </a:p>
          <a:p>
            <a:r>
              <a:rPr lang="en-US" dirty="0"/>
              <a:t>You can display this description in a </a:t>
            </a:r>
            <a:r>
              <a:rPr lang="en-US" dirty="0" err="1"/>
              <a:t>println</a:t>
            </a:r>
            <a:r>
              <a:rPr lang="en-US" dirty="0"/>
              <a:t>( ) statement by simply passing the exception as an argument. </a:t>
            </a:r>
          </a:p>
          <a:p>
            <a:r>
              <a:rPr lang="en-US" dirty="0"/>
              <a:t>For example, the catch block in the preceding program can be rewritten like this:</a:t>
            </a:r>
          </a:p>
          <a:p>
            <a:pPr marL="0" indent="0">
              <a:buNone/>
            </a:pPr>
            <a:r>
              <a:rPr lang="en-US" dirty="0"/>
              <a:t>catch (</a:t>
            </a:r>
            <a:r>
              <a:rPr lang="en-US" dirty="0" err="1"/>
              <a:t>ArithmeticException</a:t>
            </a:r>
            <a:r>
              <a:rPr lang="en-US" dirty="0"/>
              <a:t> e) {</a:t>
            </a:r>
          </a:p>
          <a:p>
            <a:pPr marL="0" indent="0">
              <a:buNone/>
            </a:pPr>
            <a:r>
              <a:rPr lang="en-US" dirty="0" err="1"/>
              <a:t>System.out.println</a:t>
            </a:r>
            <a:r>
              <a:rPr lang="en-US" dirty="0"/>
              <a:t>("Exception: " + e);</a:t>
            </a:r>
          </a:p>
          <a:p>
            <a:pPr marL="0" indent="0">
              <a:buNone/>
            </a:pPr>
            <a:r>
              <a:rPr lang="en-US" dirty="0"/>
              <a:t>a = 0; // set a to zero and continue</a:t>
            </a:r>
          </a:p>
          <a:p>
            <a:pPr marL="0" indent="0">
              <a:buNone/>
            </a:pPr>
            <a:r>
              <a:rPr lang="en-US" dirty="0"/>
              <a:t>}</a:t>
            </a:r>
          </a:p>
        </p:txBody>
      </p:sp>
      <p:sp>
        <p:nvSpPr>
          <p:cNvPr id="4" name="Content Placeholder 3">
            <a:extLst>
              <a:ext uri="{FF2B5EF4-FFF2-40B4-BE49-F238E27FC236}">
                <a16:creationId xmlns:a16="http://schemas.microsoft.com/office/drawing/2014/main" id="{FBB3CE9B-D5AE-4E5E-9F76-DEFA374D5C3C}"/>
              </a:ext>
            </a:extLst>
          </p:cNvPr>
          <p:cNvSpPr>
            <a:spLocks noGrp="1"/>
          </p:cNvSpPr>
          <p:nvPr>
            <p:ph sz="half" idx="2"/>
          </p:nvPr>
        </p:nvSpPr>
        <p:spPr>
          <a:xfrm>
            <a:off x="6172200" y="1825625"/>
            <a:ext cx="5834270" cy="4667250"/>
          </a:xfrm>
        </p:spPr>
        <p:txBody>
          <a:bodyPr>
            <a:normAutofit fontScale="85000" lnSpcReduction="20000"/>
          </a:bodyPr>
          <a:lstStyle/>
          <a:p>
            <a:r>
              <a:rPr lang="en-US" dirty="0"/>
              <a:t>When this version is substituted in the program, and the program is run, each divide-by zero error displays the following message:</a:t>
            </a:r>
          </a:p>
          <a:p>
            <a:r>
              <a:rPr lang="en-US" dirty="0"/>
              <a:t>Exception: </a:t>
            </a:r>
            <a:r>
              <a:rPr lang="en-US" dirty="0" err="1"/>
              <a:t>java.lang.ArithmeticException</a:t>
            </a:r>
            <a:r>
              <a:rPr lang="en-US" dirty="0"/>
              <a:t>: / by zero While it is of no particular value in this context, the ability to display a description of an exception is valuable in other circumstances—particularly when you are experimenting with exceptions or when you are debugging.</a:t>
            </a:r>
            <a:endParaRPr lang="en-IN" dirty="0"/>
          </a:p>
          <a:p>
            <a:endParaRPr lang="en-IN" dirty="0"/>
          </a:p>
        </p:txBody>
      </p:sp>
    </p:spTree>
    <p:extLst>
      <p:ext uri="{BB962C8B-B14F-4D97-AF65-F5344CB8AC3E}">
        <p14:creationId xmlns:p14="http://schemas.microsoft.com/office/powerpoint/2010/main" val="16161771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4F6EE-2DB4-4B5C-93F3-6189673BED8A}"/>
              </a:ext>
            </a:extLst>
          </p:cNvPr>
          <p:cNvSpPr>
            <a:spLocks noGrp="1"/>
          </p:cNvSpPr>
          <p:nvPr>
            <p:ph type="title"/>
          </p:nvPr>
        </p:nvSpPr>
        <p:spPr/>
        <p:txBody>
          <a:bodyPr/>
          <a:lstStyle/>
          <a:p>
            <a:r>
              <a:rPr lang="en-IN" dirty="0"/>
              <a:t>Multiple catch Clauses</a:t>
            </a:r>
          </a:p>
        </p:txBody>
      </p:sp>
      <p:sp>
        <p:nvSpPr>
          <p:cNvPr id="3" name="Content Placeholder 2">
            <a:extLst>
              <a:ext uri="{FF2B5EF4-FFF2-40B4-BE49-F238E27FC236}">
                <a16:creationId xmlns:a16="http://schemas.microsoft.com/office/drawing/2014/main" id="{D1C8ED81-85AE-4B8C-89B2-A653F6A9D793}"/>
              </a:ext>
            </a:extLst>
          </p:cNvPr>
          <p:cNvSpPr>
            <a:spLocks noGrp="1"/>
          </p:cNvSpPr>
          <p:nvPr>
            <p:ph sz="half" idx="1"/>
          </p:nvPr>
        </p:nvSpPr>
        <p:spPr>
          <a:xfrm>
            <a:off x="265043" y="1378226"/>
            <a:ext cx="5754757" cy="4798737"/>
          </a:xfrm>
        </p:spPr>
        <p:txBody>
          <a:bodyPr>
            <a:normAutofit fontScale="85000" lnSpcReduction="20000"/>
          </a:bodyPr>
          <a:lstStyle/>
          <a:p>
            <a:r>
              <a:rPr lang="en-US" dirty="0"/>
              <a:t>In some cases, more than one exception could be raised by a single piece of code. To handle this type of situation, you can specify two or more catch clauses, each catching a different type of exception.</a:t>
            </a:r>
          </a:p>
          <a:p>
            <a:r>
              <a:rPr lang="en-US" dirty="0"/>
              <a:t>When an exception is thrown, each catch statement is inspected in order, and the first one whose type matches that of the exception is executed. </a:t>
            </a:r>
          </a:p>
          <a:p>
            <a:r>
              <a:rPr lang="en-US" dirty="0"/>
              <a:t>After one catch statement executes, the others are bypassed, and execution continues after the try/catch block. The following example traps two different exception types:</a:t>
            </a:r>
            <a:endParaRPr lang="en-IN" dirty="0"/>
          </a:p>
        </p:txBody>
      </p:sp>
      <p:sp>
        <p:nvSpPr>
          <p:cNvPr id="4" name="Content Placeholder 3">
            <a:extLst>
              <a:ext uri="{FF2B5EF4-FFF2-40B4-BE49-F238E27FC236}">
                <a16:creationId xmlns:a16="http://schemas.microsoft.com/office/drawing/2014/main" id="{90CF6ED2-2A87-4DAA-8560-EDF53A506063}"/>
              </a:ext>
            </a:extLst>
          </p:cNvPr>
          <p:cNvSpPr>
            <a:spLocks noGrp="1"/>
          </p:cNvSpPr>
          <p:nvPr>
            <p:ph sz="half" idx="2"/>
          </p:nvPr>
        </p:nvSpPr>
        <p:spPr>
          <a:xfrm>
            <a:off x="6334539" y="702365"/>
            <a:ext cx="5499651" cy="5910470"/>
          </a:xfrm>
        </p:spPr>
        <p:txBody>
          <a:bodyPr>
            <a:normAutofit fontScale="85000" lnSpcReduction="20000"/>
          </a:bodyPr>
          <a:lstStyle/>
          <a:p>
            <a:pPr marL="0" indent="0">
              <a:buNone/>
            </a:pPr>
            <a:r>
              <a:rPr lang="en-US" dirty="0"/>
              <a:t>// Demonstrate multiple catch statements.</a:t>
            </a:r>
          </a:p>
          <a:p>
            <a:pPr marL="0" indent="0">
              <a:buNone/>
            </a:pPr>
            <a:r>
              <a:rPr lang="en-US" dirty="0"/>
              <a:t>class </a:t>
            </a:r>
            <a:r>
              <a:rPr lang="en-US" dirty="0" err="1"/>
              <a:t>MultiCatch</a:t>
            </a:r>
            <a:r>
              <a:rPr lang="en-US" dirty="0"/>
              <a:t> {</a:t>
            </a:r>
          </a:p>
          <a:p>
            <a:pPr marL="0" indent="0">
              <a:buNone/>
            </a:pPr>
            <a:r>
              <a:rPr lang="en-US" dirty="0"/>
              <a:t>public static void main(String </a:t>
            </a:r>
            <a:r>
              <a:rPr lang="en-US" dirty="0" err="1"/>
              <a:t>args</a:t>
            </a:r>
            <a:r>
              <a:rPr lang="en-US" dirty="0"/>
              <a:t>[]) {</a:t>
            </a:r>
          </a:p>
          <a:p>
            <a:pPr marL="0" indent="0">
              <a:buNone/>
            </a:pPr>
            <a:r>
              <a:rPr lang="en-US" dirty="0"/>
              <a:t>try {int a = </a:t>
            </a:r>
            <a:r>
              <a:rPr lang="en-US" dirty="0" err="1"/>
              <a:t>args.length</a:t>
            </a:r>
            <a:r>
              <a:rPr lang="en-US" dirty="0"/>
              <a:t>;</a:t>
            </a:r>
          </a:p>
          <a:p>
            <a:pPr marL="0" indent="0">
              <a:buNone/>
            </a:pPr>
            <a:r>
              <a:rPr lang="en-US" dirty="0" err="1"/>
              <a:t>System.out.println</a:t>
            </a:r>
            <a:r>
              <a:rPr lang="en-US" dirty="0"/>
              <a:t>("a = " + a);</a:t>
            </a:r>
          </a:p>
          <a:p>
            <a:pPr marL="0" indent="0">
              <a:buNone/>
            </a:pPr>
            <a:r>
              <a:rPr lang="en-US" dirty="0"/>
              <a:t>int b = 42 / a;</a:t>
            </a:r>
          </a:p>
          <a:p>
            <a:pPr marL="0" indent="0">
              <a:buNone/>
            </a:pPr>
            <a:r>
              <a:rPr lang="en-US" dirty="0"/>
              <a:t>int c[] = { 1 };</a:t>
            </a:r>
          </a:p>
          <a:p>
            <a:pPr marL="0" indent="0">
              <a:buNone/>
            </a:pPr>
            <a:r>
              <a:rPr lang="en-US" dirty="0"/>
              <a:t>c[42] = 99;</a:t>
            </a:r>
          </a:p>
          <a:p>
            <a:pPr marL="0" indent="0">
              <a:buNone/>
            </a:pPr>
            <a:r>
              <a:rPr lang="en-US" dirty="0"/>
              <a:t>} catch(</a:t>
            </a:r>
            <a:r>
              <a:rPr lang="en-US" dirty="0" err="1"/>
              <a:t>ArithmeticException</a:t>
            </a:r>
            <a:r>
              <a:rPr lang="en-US" dirty="0"/>
              <a:t> e) {</a:t>
            </a:r>
          </a:p>
          <a:p>
            <a:pPr marL="0" indent="0">
              <a:buNone/>
            </a:pPr>
            <a:r>
              <a:rPr lang="en-US" dirty="0" err="1"/>
              <a:t>System.out.println</a:t>
            </a:r>
            <a:r>
              <a:rPr lang="en-US" dirty="0"/>
              <a:t>("Divide by 0: " + e);</a:t>
            </a:r>
          </a:p>
          <a:p>
            <a:pPr marL="0" indent="0">
              <a:buNone/>
            </a:pPr>
            <a:r>
              <a:rPr lang="en-US" dirty="0"/>
              <a:t>} catch(</a:t>
            </a:r>
            <a:r>
              <a:rPr lang="en-US" dirty="0" err="1"/>
              <a:t>ArrayIndexOutOfBoundsException</a:t>
            </a:r>
            <a:r>
              <a:rPr lang="en-US" dirty="0"/>
              <a:t> e) {</a:t>
            </a:r>
          </a:p>
          <a:p>
            <a:pPr marL="0" indent="0">
              <a:buNone/>
            </a:pPr>
            <a:r>
              <a:rPr lang="en-US" dirty="0" err="1"/>
              <a:t>System.out.println</a:t>
            </a:r>
            <a:r>
              <a:rPr lang="en-US" dirty="0"/>
              <a:t>("Array index </a:t>
            </a:r>
            <a:r>
              <a:rPr lang="en-US" dirty="0" err="1"/>
              <a:t>oob</a:t>
            </a:r>
            <a:r>
              <a:rPr lang="en-US" dirty="0"/>
              <a:t>: " + e); }</a:t>
            </a:r>
          </a:p>
          <a:p>
            <a:pPr marL="0" indent="0">
              <a:buNone/>
            </a:pPr>
            <a:r>
              <a:rPr lang="en-US" dirty="0" err="1"/>
              <a:t>System.out.println</a:t>
            </a:r>
            <a:r>
              <a:rPr lang="en-US" dirty="0"/>
              <a:t>("After try/catch blocks."); } }</a:t>
            </a:r>
            <a:endParaRPr lang="en-IN" dirty="0"/>
          </a:p>
        </p:txBody>
      </p:sp>
    </p:spTree>
    <p:extLst>
      <p:ext uri="{BB962C8B-B14F-4D97-AF65-F5344CB8AC3E}">
        <p14:creationId xmlns:p14="http://schemas.microsoft.com/office/powerpoint/2010/main" val="22529404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5F2F80-CC0F-4657-9BE8-32CBD1BC3732}"/>
              </a:ext>
            </a:extLst>
          </p:cNvPr>
          <p:cNvSpPr>
            <a:spLocks noGrp="1"/>
          </p:cNvSpPr>
          <p:nvPr>
            <p:ph sz="half" idx="1"/>
          </p:nvPr>
        </p:nvSpPr>
        <p:spPr>
          <a:xfrm>
            <a:off x="357809" y="477078"/>
            <a:ext cx="5661991" cy="5699885"/>
          </a:xfrm>
        </p:spPr>
        <p:txBody>
          <a:bodyPr>
            <a:normAutofit fontScale="92500" lnSpcReduction="10000"/>
          </a:bodyPr>
          <a:lstStyle/>
          <a:p>
            <a:r>
              <a:rPr lang="en-US" dirty="0"/>
              <a:t>This program will cause a division-by-zero exception if it is started with no command line arguments, since a will equal zero. </a:t>
            </a:r>
          </a:p>
          <a:p>
            <a:r>
              <a:rPr lang="en-US" dirty="0"/>
              <a:t>It will survive the division if you provide a command-line argument, setting a to something larger than zero. </a:t>
            </a:r>
          </a:p>
          <a:p>
            <a:r>
              <a:rPr lang="en-US" dirty="0"/>
              <a:t>But it will cause an </a:t>
            </a:r>
            <a:r>
              <a:rPr lang="en-US" dirty="0" err="1"/>
              <a:t>ArrayIndexOutOfBoundsException</a:t>
            </a:r>
            <a:r>
              <a:rPr lang="en-US" dirty="0"/>
              <a:t>, since the int array c has a length of 1, yet the program attempts to assign a value to c[42].</a:t>
            </a:r>
            <a:endParaRPr lang="en-IN" dirty="0"/>
          </a:p>
        </p:txBody>
      </p:sp>
      <p:sp>
        <p:nvSpPr>
          <p:cNvPr id="4" name="Content Placeholder 3">
            <a:extLst>
              <a:ext uri="{FF2B5EF4-FFF2-40B4-BE49-F238E27FC236}">
                <a16:creationId xmlns:a16="http://schemas.microsoft.com/office/drawing/2014/main" id="{311013C4-E718-4429-A2E2-738E03F63F68}"/>
              </a:ext>
            </a:extLst>
          </p:cNvPr>
          <p:cNvSpPr>
            <a:spLocks noGrp="1"/>
          </p:cNvSpPr>
          <p:nvPr>
            <p:ph sz="half" idx="2"/>
          </p:nvPr>
        </p:nvSpPr>
        <p:spPr>
          <a:xfrm>
            <a:off x="6172200" y="477078"/>
            <a:ext cx="5860774" cy="5699885"/>
          </a:xfrm>
        </p:spPr>
        <p:txBody>
          <a:bodyPr>
            <a:normAutofit fontScale="92500" lnSpcReduction="10000"/>
          </a:bodyPr>
          <a:lstStyle/>
          <a:p>
            <a:pPr marL="0" indent="0">
              <a:buNone/>
            </a:pPr>
            <a:r>
              <a:rPr lang="en-IN" dirty="0"/>
              <a:t>Here is the output generated by running it both ways:</a:t>
            </a:r>
          </a:p>
          <a:p>
            <a:pPr marL="0" indent="0">
              <a:buNone/>
            </a:pPr>
            <a:r>
              <a:rPr lang="en-IN" dirty="0"/>
              <a:t>C:\&gt;java </a:t>
            </a:r>
            <a:r>
              <a:rPr lang="en-IN" dirty="0" err="1"/>
              <a:t>MultiCatch</a:t>
            </a:r>
            <a:endParaRPr lang="en-IN" dirty="0"/>
          </a:p>
          <a:p>
            <a:pPr marL="0" indent="0">
              <a:buNone/>
            </a:pPr>
            <a:r>
              <a:rPr lang="en-IN" dirty="0"/>
              <a:t>a = 0</a:t>
            </a:r>
          </a:p>
          <a:p>
            <a:pPr marL="0" indent="0">
              <a:buNone/>
            </a:pPr>
            <a:r>
              <a:rPr lang="en-IN" dirty="0"/>
              <a:t>Divide by 0: </a:t>
            </a:r>
            <a:r>
              <a:rPr lang="en-IN" dirty="0" err="1"/>
              <a:t>java.lang.ArithmeticException</a:t>
            </a:r>
            <a:r>
              <a:rPr lang="en-IN" dirty="0"/>
              <a:t>: / by zero</a:t>
            </a:r>
          </a:p>
          <a:p>
            <a:pPr marL="0" indent="0">
              <a:buNone/>
            </a:pPr>
            <a:r>
              <a:rPr lang="en-IN" dirty="0"/>
              <a:t>After try/catch blocks.</a:t>
            </a:r>
          </a:p>
          <a:p>
            <a:pPr marL="0" indent="0">
              <a:buNone/>
            </a:pPr>
            <a:r>
              <a:rPr lang="en-IN" dirty="0"/>
              <a:t>C:\&gt;java </a:t>
            </a:r>
            <a:r>
              <a:rPr lang="en-IN" dirty="0" err="1"/>
              <a:t>MultiCatch</a:t>
            </a:r>
            <a:r>
              <a:rPr lang="en-IN" dirty="0"/>
              <a:t> </a:t>
            </a:r>
            <a:r>
              <a:rPr lang="en-IN" dirty="0" err="1"/>
              <a:t>TestArg</a:t>
            </a:r>
            <a:endParaRPr lang="en-IN" dirty="0"/>
          </a:p>
          <a:p>
            <a:pPr marL="0" indent="0">
              <a:buNone/>
            </a:pPr>
            <a:r>
              <a:rPr lang="en-IN" dirty="0"/>
              <a:t>a = 1</a:t>
            </a:r>
          </a:p>
          <a:p>
            <a:pPr marL="0" indent="0">
              <a:buNone/>
            </a:pPr>
            <a:r>
              <a:rPr lang="en-IN" dirty="0"/>
              <a:t>Array index </a:t>
            </a:r>
            <a:r>
              <a:rPr lang="en-IN" dirty="0" err="1"/>
              <a:t>oob</a:t>
            </a:r>
            <a:r>
              <a:rPr lang="en-IN" dirty="0"/>
              <a:t>: java.lang.ArrayIndexOutOfBoundsException:42</a:t>
            </a:r>
          </a:p>
          <a:p>
            <a:pPr marL="0" indent="0">
              <a:buNone/>
            </a:pPr>
            <a:r>
              <a:rPr lang="en-IN" dirty="0"/>
              <a:t>After try/catch blocks.</a:t>
            </a:r>
          </a:p>
        </p:txBody>
      </p:sp>
    </p:spTree>
    <p:extLst>
      <p:ext uri="{BB962C8B-B14F-4D97-AF65-F5344CB8AC3E}">
        <p14:creationId xmlns:p14="http://schemas.microsoft.com/office/powerpoint/2010/main" val="20004638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92F5A0-7CB4-4D22-802F-CE8095CD1B4A}"/>
              </a:ext>
            </a:extLst>
          </p:cNvPr>
          <p:cNvSpPr>
            <a:spLocks noGrp="1"/>
          </p:cNvSpPr>
          <p:nvPr>
            <p:ph sz="half" idx="1"/>
          </p:nvPr>
        </p:nvSpPr>
        <p:spPr>
          <a:xfrm>
            <a:off x="145774" y="172278"/>
            <a:ext cx="5874026" cy="6004685"/>
          </a:xfrm>
        </p:spPr>
        <p:txBody>
          <a:bodyPr>
            <a:normAutofit/>
          </a:bodyPr>
          <a:lstStyle/>
          <a:p>
            <a:r>
              <a:rPr lang="en-US" sz="2000" dirty="0"/>
              <a:t>When you use multiple catch statements, it is important to remember that exception subclasses must come before any of their super classes. </a:t>
            </a:r>
          </a:p>
          <a:p>
            <a:r>
              <a:rPr lang="en-US" sz="2000" dirty="0"/>
              <a:t>This is because a catch statement that uses a superclass will catch exceptions of that type plus any of its subclasses.</a:t>
            </a:r>
          </a:p>
          <a:p>
            <a:r>
              <a:rPr lang="en-US" sz="2000" dirty="0"/>
              <a:t>Thus, a subclass would never be reached if it came after its superclass. </a:t>
            </a:r>
          </a:p>
          <a:p>
            <a:pPr marL="0" indent="0">
              <a:buNone/>
            </a:pPr>
            <a:r>
              <a:rPr lang="en-US" sz="2000" dirty="0"/>
              <a:t>Further, in Java, unreachable code is an err/* This program contains an error.</a:t>
            </a:r>
          </a:p>
          <a:p>
            <a:pPr marL="0" indent="0">
              <a:buNone/>
            </a:pPr>
            <a:r>
              <a:rPr lang="en-US" sz="2000" dirty="0"/>
              <a:t>A subclass must come before its superclass in a series of catch statements. If not, unreachable code will be created and a compile-time error will result.</a:t>
            </a:r>
          </a:p>
        </p:txBody>
      </p:sp>
      <p:sp>
        <p:nvSpPr>
          <p:cNvPr id="4" name="Content Placeholder 3">
            <a:extLst>
              <a:ext uri="{FF2B5EF4-FFF2-40B4-BE49-F238E27FC236}">
                <a16:creationId xmlns:a16="http://schemas.microsoft.com/office/drawing/2014/main" id="{4FD20D7C-68FF-4B62-B9F0-FD7F738804CC}"/>
              </a:ext>
            </a:extLst>
          </p:cNvPr>
          <p:cNvSpPr>
            <a:spLocks noGrp="1"/>
          </p:cNvSpPr>
          <p:nvPr>
            <p:ph sz="half" idx="2"/>
          </p:nvPr>
        </p:nvSpPr>
        <p:spPr>
          <a:xfrm>
            <a:off x="5986670" y="172278"/>
            <a:ext cx="5874026" cy="6559826"/>
          </a:xfrm>
        </p:spPr>
        <p:txBody>
          <a:bodyPr>
            <a:normAutofit/>
          </a:bodyPr>
          <a:lstStyle/>
          <a:p>
            <a:pPr marL="0" indent="0">
              <a:buNone/>
            </a:pPr>
            <a:r>
              <a:rPr lang="en-US" sz="1600" dirty="0"/>
              <a:t>class </a:t>
            </a:r>
            <a:r>
              <a:rPr lang="en-US" sz="1600" dirty="0" err="1"/>
              <a:t>SuperSubCatch</a:t>
            </a:r>
            <a:r>
              <a:rPr lang="en-US" sz="1600" dirty="0"/>
              <a:t> {</a:t>
            </a:r>
          </a:p>
          <a:p>
            <a:pPr marL="0" indent="0">
              <a:buNone/>
            </a:pPr>
            <a:r>
              <a:rPr lang="en-US" sz="1600" dirty="0"/>
              <a:t>public static void main(String </a:t>
            </a:r>
            <a:r>
              <a:rPr lang="en-US" sz="1600" dirty="0" err="1"/>
              <a:t>args</a:t>
            </a:r>
            <a:r>
              <a:rPr lang="en-US" sz="1600" dirty="0"/>
              <a:t>[]) {</a:t>
            </a:r>
          </a:p>
          <a:p>
            <a:pPr marL="0" indent="0">
              <a:buNone/>
            </a:pPr>
            <a:r>
              <a:rPr lang="en-US" sz="1600" dirty="0"/>
              <a:t>try {</a:t>
            </a:r>
          </a:p>
          <a:p>
            <a:pPr marL="0" indent="0">
              <a:buNone/>
            </a:pPr>
            <a:r>
              <a:rPr lang="en-US" sz="1600" dirty="0"/>
              <a:t>int a = 0;</a:t>
            </a:r>
          </a:p>
          <a:p>
            <a:pPr marL="0" indent="0">
              <a:buNone/>
            </a:pPr>
            <a:r>
              <a:rPr lang="en-US" sz="1600" dirty="0"/>
              <a:t>int b = 42 / a;</a:t>
            </a:r>
          </a:p>
          <a:p>
            <a:pPr marL="0" indent="0" algn="l">
              <a:buNone/>
            </a:pPr>
            <a:r>
              <a:rPr lang="en-US" sz="1600" dirty="0"/>
              <a:t>} catch(Exception e) {</a:t>
            </a:r>
            <a:r>
              <a:rPr lang="en-US" sz="1600" b="0" i="0" u="none" strike="noStrike" baseline="0" dirty="0" err="1">
                <a:solidFill>
                  <a:srgbClr val="231F20"/>
                </a:solidFill>
                <a:latin typeface="Courier"/>
              </a:rPr>
              <a:t>System.out.println</a:t>
            </a:r>
            <a:r>
              <a:rPr lang="en-US" sz="1600" b="0" i="0" u="none" strike="noStrike" baseline="0" dirty="0">
                <a:solidFill>
                  <a:srgbClr val="231F20"/>
                </a:solidFill>
                <a:latin typeface="Courier"/>
              </a:rPr>
              <a:t>("Generic Exception catch.");</a:t>
            </a:r>
          </a:p>
          <a:p>
            <a:pPr marL="0" indent="0" algn="l">
              <a:buNone/>
            </a:pPr>
            <a:r>
              <a:rPr lang="en-IN" sz="1600" b="0" i="0" u="none" strike="noStrike" baseline="0" dirty="0">
                <a:solidFill>
                  <a:srgbClr val="231F20"/>
                </a:solidFill>
                <a:latin typeface="Courier"/>
              </a:rPr>
              <a:t>}</a:t>
            </a:r>
          </a:p>
          <a:p>
            <a:pPr marL="0" indent="0" algn="l">
              <a:buNone/>
            </a:pPr>
            <a:r>
              <a:rPr lang="en-US" sz="1600" b="0" i="0" u="none" strike="noStrike" baseline="0" dirty="0">
                <a:solidFill>
                  <a:srgbClr val="231F20"/>
                </a:solidFill>
                <a:latin typeface="Courier"/>
              </a:rPr>
              <a:t>/* This catch is never reached because</a:t>
            </a:r>
          </a:p>
          <a:p>
            <a:pPr marL="0" indent="0" algn="l">
              <a:buNone/>
            </a:pPr>
            <a:r>
              <a:rPr lang="en-US" sz="1600" b="0" i="0" u="none" strike="noStrike" baseline="0" dirty="0" err="1">
                <a:solidFill>
                  <a:srgbClr val="231F20"/>
                </a:solidFill>
                <a:latin typeface="Courier"/>
              </a:rPr>
              <a:t>ArithmeticException</a:t>
            </a:r>
            <a:r>
              <a:rPr lang="en-US" sz="1600" b="0" i="0" u="none" strike="noStrike" baseline="0" dirty="0">
                <a:solidFill>
                  <a:srgbClr val="231F20"/>
                </a:solidFill>
                <a:latin typeface="Courier"/>
              </a:rPr>
              <a:t> is a subclass of Exception. */</a:t>
            </a:r>
          </a:p>
          <a:p>
            <a:pPr marL="0" indent="0" algn="l">
              <a:buNone/>
            </a:pPr>
            <a:r>
              <a:rPr lang="en-US" sz="1600" b="0" i="0" u="none" strike="noStrike" baseline="0" dirty="0">
                <a:solidFill>
                  <a:srgbClr val="231F20"/>
                </a:solidFill>
                <a:latin typeface="Courier"/>
              </a:rPr>
              <a:t>catch(</a:t>
            </a:r>
            <a:r>
              <a:rPr lang="en-US" sz="1600" b="0" i="0" u="none" strike="noStrike" baseline="0" dirty="0" err="1">
                <a:solidFill>
                  <a:srgbClr val="231F20"/>
                </a:solidFill>
                <a:latin typeface="Courier"/>
              </a:rPr>
              <a:t>ArithmeticException</a:t>
            </a:r>
            <a:r>
              <a:rPr lang="en-US" sz="1600" b="0" i="0" u="none" strike="noStrike" baseline="0" dirty="0">
                <a:solidFill>
                  <a:srgbClr val="231F20"/>
                </a:solidFill>
                <a:latin typeface="Courier"/>
              </a:rPr>
              <a:t> e) { // ERROR - unreachable</a:t>
            </a:r>
          </a:p>
          <a:p>
            <a:pPr marL="0" indent="0" algn="l">
              <a:buNone/>
            </a:pPr>
            <a:r>
              <a:rPr lang="en-US" sz="1600" b="0" i="0" u="none" strike="noStrike" baseline="0" dirty="0" err="1">
                <a:solidFill>
                  <a:srgbClr val="231F20"/>
                </a:solidFill>
                <a:latin typeface="Courier"/>
              </a:rPr>
              <a:t>System.out.println</a:t>
            </a:r>
            <a:r>
              <a:rPr lang="en-US" sz="1600" b="0" i="0" u="none" strike="noStrike" baseline="0" dirty="0">
                <a:solidFill>
                  <a:srgbClr val="231F20"/>
                </a:solidFill>
                <a:latin typeface="Courier"/>
              </a:rPr>
              <a:t>("This is never reached.");</a:t>
            </a:r>
          </a:p>
          <a:p>
            <a:pPr marL="0" indent="0" algn="l">
              <a:buNone/>
            </a:pPr>
            <a:r>
              <a:rPr lang="en-IN" sz="1600" b="0" i="0" u="none" strike="noStrike" baseline="0" dirty="0">
                <a:solidFill>
                  <a:srgbClr val="231F20"/>
                </a:solidFill>
                <a:latin typeface="Courier"/>
              </a:rPr>
              <a:t>}</a:t>
            </a:r>
          </a:p>
          <a:p>
            <a:pPr marL="0" indent="0" algn="l">
              <a:buNone/>
            </a:pPr>
            <a:r>
              <a:rPr lang="en-IN" sz="1600" b="0" i="0" u="none" strike="noStrike" baseline="0" dirty="0">
                <a:solidFill>
                  <a:srgbClr val="231F20"/>
                </a:solidFill>
                <a:latin typeface="Courier"/>
              </a:rPr>
              <a:t>}</a:t>
            </a:r>
          </a:p>
          <a:p>
            <a:pPr marL="0" indent="0" algn="l">
              <a:buNone/>
            </a:pPr>
            <a:r>
              <a:rPr lang="en-IN" sz="1600" b="0" i="0" u="none" strike="noStrike" baseline="0" dirty="0">
                <a:solidFill>
                  <a:srgbClr val="231F20"/>
                </a:solidFill>
                <a:latin typeface="Courier"/>
              </a:rPr>
              <a:t>}</a:t>
            </a:r>
            <a:endParaRPr lang="en-IN" sz="1600" dirty="0"/>
          </a:p>
        </p:txBody>
      </p:sp>
    </p:spTree>
    <p:extLst>
      <p:ext uri="{BB962C8B-B14F-4D97-AF65-F5344CB8AC3E}">
        <p14:creationId xmlns:p14="http://schemas.microsoft.com/office/powerpoint/2010/main" val="19438381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0223-E76E-4D99-94F3-9F5C561D2657}"/>
              </a:ext>
            </a:extLst>
          </p:cNvPr>
          <p:cNvSpPr>
            <a:spLocks noGrp="1"/>
          </p:cNvSpPr>
          <p:nvPr>
            <p:ph type="title"/>
          </p:nvPr>
        </p:nvSpPr>
        <p:spPr>
          <a:xfrm>
            <a:off x="450574" y="378377"/>
            <a:ext cx="5062330" cy="363745"/>
          </a:xfrm>
        </p:spPr>
        <p:txBody>
          <a:bodyPr>
            <a:noAutofit/>
          </a:bodyPr>
          <a:lstStyle/>
          <a:p>
            <a:r>
              <a:rPr lang="en-IN" sz="3200" dirty="0"/>
              <a:t>Nested try Statements</a:t>
            </a:r>
          </a:p>
        </p:txBody>
      </p:sp>
      <p:sp>
        <p:nvSpPr>
          <p:cNvPr id="3" name="Content Placeholder 2">
            <a:extLst>
              <a:ext uri="{FF2B5EF4-FFF2-40B4-BE49-F238E27FC236}">
                <a16:creationId xmlns:a16="http://schemas.microsoft.com/office/drawing/2014/main" id="{9814D94B-B077-4111-9939-3447DA89E268}"/>
              </a:ext>
            </a:extLst>
          </p:cNvPr>
          <p:cNvSpPr>
            <a:spLocks noGrp="1"/>
          </p:cNvSpPr>
          <p:nvPr>
            <p:ph sz="half" idx="1"/>
          </p:nvPr>
        </p:nvSpPr>
        <p:spPr>
          <a:xfrm>
            <a:off x="185530" y="1192696"/>
            <a:ext cx="4545496" cy="5486399"/>
          </a:xfrm>
        </p:spPr>
        <p:txBody>
          <a:bodyPr>
            <a:normAutofit fontScale="85000" lnSpcReduction="20000"/>
          </a:bodyPr>
          <a:lstStyle/>
          <a:p>
            <a:pPr algn="l"/>
            <a:r>
              <a:rPr lang="en-US" sz="1800" b="0" i="0" u="none" strike="noStrike" baseline="0" dirty="0">
                <a:latin typeface="Palatino-Roman"/>
              </a:rPr>
              <a:t>The </a:t>
            </a:r>
            <a:r>
              <a:rPr lang="en-US" sz="1800" b="1" i="0" u="none" strike="noStrike" baseline="0" dirty="0">
                <a:latin typeface="Palatino-Bold"/>
              </a:rPr>
              <a:t>try </a:t>
            </a:r>
            <a:r>
              <a:rPr lang="en-US" sz="1800" b="0" i="0" u="none" strike="noStrike" baseline="0" dirty="0">
                <a:latin typeface="Palatino-Roman"/>
              </a:rPr>
              <a:t>statement can be nested. That is, a </a:t>
            </a:r>
            <a:r>
              <a:rPr lang="en-US" sz="1800" b="1" i="0" u="none" strike="noStrike" baseline="0" dirty="0">
                <a:latin typeface="Palatino-Bold"/>
              </a:rPr>
              <a:t>try </a:t>
            </a:r>
            <a:r>
              <a:rPr lang="en-US" sz="1800" b="0" i="0" u="none" strike="noStrike" baseline="0" dirty="0">
                <a:latin typeface="Palatino-Roman"/>
              </a:rPr>
              <a:t>statement can be inside the block of another </a:t>
            </a:r>
            <a:r>
              <a:rPr lang="en-US" sz="1800" b="1" i="0" u="none" strike="noStrike" baseline="0" dirty="0">
                <a:latin typeface="Palatino-Bold"/>
              </a:rPr>
              <a:t>try</a:t>
            </a:r>
            <a:r>
              <a:rPr lang="en-US" sz="1800" b="0" i="0" u="none" strike="noStrike" baseline="0" dirty="0">
                <a:latin typeface="Palatino-Roman"/>
              </a:rPr>
              <a:t>. </a:t>
            </a:r>
          </a:p>
          <a:p>
            <a:pPr algn="l"/>
            <a:r>
              <a:rPr lang="en-US" sz="1800" b="0" i="0" u="none" strike="noStrike" baseline="0" dirty="0">
                <a:latin typeface="Palatino-Roman"/>
              </a:rPr>
              <a:t>Each time a </a:t>
            </a:r>
            <a:r>
              <a:rPr lang="en-US" sz="1800" b="1" i="0" u="none" strike="noStrike" baseline="0" dirty="0">
                <a:latin typeface="Palatino-Bold"/>
              </a:rPr>
              <a:t>try </a:t>
            </a:r>
            <a:r>
              <a:rPr lang="en-US" sz="1800" b="0" i="0" u="none" strike="noStrike" baseline="0" dirty="0">
                <a:latin typeface="Palatino-Roman"/>
              </a:rPr>
              <a:t>statement is entered, the context of that exception is pushed on the stack. </a:t>
            </a:r>
          </a:p>
          <a:p>
            <a:pPr algn="l"/>
            <a:r>
              <a:rPr lang="en-US" sz="1800" b="0" i="0" u="none" strike="noStrike" baseline="0" dirty="0">
                <a:latin typeface="Palatino-Roman"/>
              </a:rPr>
              <a:t>If an inner </a:t>
            </a:r>
            <a:r>
              <a:rPr lang="en-US" sz="1800" b="1" i="0" u="none" strike="noStrike" baseline="0" dirty="0">
                <a:latin typeface="Palatino-Bold"/>
              </a:rPr>
              <a:t>try </a:t>
            </a:r>
            <a:r>
              <a:rPr lang="en-US" sz="1800" b="0" i="0" u="none" strike="noStrike" baseline="0" dirty="0">
                <a:latin typeface="Palatino-Roman"/>
              </a:rPr>
              <a:t>statement does not have a </a:t>
            </a:r>
            <a:r>
              <a:rPr lang="en-US" sz="1800" b="1" i="0" u="none" strike="noStrike" baseline="0" dirty="0">
                <a:latin typeface="Palatino-Bold"/>
              </a:rPr>
              <a:t>catch </a:t>
            </a:r>
            <a:r>
              <a:rPr lang="en-US" sz="1800" b="0" i="0" u="none" strike="noStrike" baseline="0" dirty="0">
                <a:latin typeface="Palatino-Roman"/>
              </a:rPr>
              <a:t>handler for a particular exception, the stack is unwound and the next </a:t>
            </a:r>
            <a:r>
              <a:rPr lang="en-US" sz="1800" b="1" i="0" u="none" strike="noStrike" baseline="0" dirty="0">
                <a:latin typeface="Palatino-Bold"/>
              </a:rPr>
              <a:t>try </a:t>
            </a:r>
            <a:r>
              <a:rPr lang="en-US" sz="1800" b="0" i="0" u="none" strike="noStrike" baseline="0" dirty="0">
                <a:latin typeface="Palatino-Roman"/>
              </a:rPr>
              <a:t>statement’s </a:t>
            </a:r>
            <a:r>
              <a:rPr lang="en-US" sz="1800" b="1" i="0" u="none" strike="noStrike" baseline="0" dirty="0">
                <a:latin typeface="Palatino-Bold"/>
              </a:rPr>
              <a:t>catch </a:t>
            </a:r>
            <a:r>
              <a:rPr lang="en-US" sz="1800" b="0" i="0" u="none" strike="noStrike" baseline="0" dirty="0">
                <a:latin typeface="Palatino-Roman"/>
              </a:rPr>
              <a:t>handlers are inspected for a match. </a:t>
            </a:r>
          </a:p>
          <a:p>
            <a:pPr algn="l"/>
            <a:r>
              <a:rPr lang="en-US" sz="1800" b="0" i="0" u="none" strike="noStrike" baseline="0" dirty="0">
                <a:latin typeface="Palatino-Roman"/>
              </a:rPr>
              <a:t>This continues until one of the </a:t>
            </a:r>
            <a:r>
              <a:rPr lang="en-US" sz="1800" b="1" i="0" u="none" strike="noStrike" baseline="0" dirty="0">
                <a:latin typeface="Palatino-Bold"/>
              </a:rPr>
              <a:t>catch </a:t>
            </a:r>
            <a:r>
              <a:rPr lang="en-US" sz="1800" b="0" i="0" u="none" strike="noStrike" baseline="0" dirty="0">
                <a:latin typeface="Palatino-Roman"/>
              </a:rPr>
              <a:t>statements succeeds, or until all of the nested </a:t>
            </a:r>
            <a:r>
              <a:rPr lang="en-US" sz="1800" b="1" i="0" u="none" strike="noStrike" baseline="0" dirty="0">
                <a:latin typeface="Palatino-Bold"/>
              </a:rPr>
              <a:t>try </a:t>
            </a:r>
            <a:r>
              <a:rPr lang="en-US" sz="1800" b="0" i="0" u="none" strike="noStrike" baseline="0" dirty="0">
                <a:latin typeface="Palatino-Roman"/>
              </a:rPr>
              <a:t>statements are exhausted. </a:t>
            </a:r>
          </a:p>
          <a:p>
            <a:pPr algn="l"/>
            <a:r>
              <a:rPr lang="en-US" sz="1800" b="0" i="0" u="none" strike="noStrike" baseline="0" dirty="0">
                <a:latin typeface="Palatino-Roman"/>
              </a:rPr>
              <a:t>If no </a:t>
            </a:r>
            <a:r>
              <a:rPr lang="en-US" sz="1800" b="1" i="0" u="none" strike="noStrike" baseline="0" dirty="0">
                <a:latin typeface="Palatino-Bold"/>
              </a:rPr>
              <a:t>catch </a:t>
            </a:r>
            <a:r>
              <a:rPr lang="en-US" sz="1800" b="0" i="0" u="none" strike="noStrike" baseline="0" dirty="0">
                <a:latin typeface="Palatino-Roman"/>
              </a:rPr>
              <a:t>statement matches, then the Java run-time system will handle the exception.</a:t>
            </a:r>
            <a:endParaRPr lang="en-IN" dirty="0"/>
          </a:p>
        </p:txBody>
      </p:sp>
      <p:sp>
        <p:nvSpPr>
          <p:cNvPr id="4" name="Content Placeholder 3">
            <a:extLst>
              <a:ext uri="{FF2B5EF4-FFF2-40B4-BE49-F238E27FC236}">
                <a16:creationId xmlns:a16="http://schemas.microsoft.com/office/drawing/2014/main" id="{03A73148-23A3-44EB-BC36-9E66A90DA4DB}"/>
              </a:ext>
            </a:extLst>
          </p:cNvPr>
          <p:cNvSpPr>
            <a:spLocks noGrp="1"/>
          </p:cNvSpPr>
          <p:nvPr>
            <p:ph sz="half" idx="2"/>
          </p:nvPr>
        </p:nvSpPr>
        <p:spPr>
          <a:xfrm>
            <a:off x="4969564" y="159026"/>
            <a:ext cx="7063409" cy="6520069"/>
          </a:xfrm>
        </p:spPr>
        <p:txBody>
          <a:bodyPr>
            <a:normAutofit fontScale="85000" lnSpcReduction="20000"/>
          </a:bodyPr>
          <a:lstStyle/>
          <a:p>
            <a:pPr marL="0" indent="0" algn="l">
              <a:buNone/>
            </a:pPr>
            <a:r>
              <a:rPr lang="en-IN" sz="1800" b="0" i="0" u="none" strike="noStrike" baseline="0" dirty="0">
                <a:latin typeface="Courier"/>
              </a:rPr>
              <a:t>class </a:t>
            </a:r>
            <a:r>
              <a:rPr lang="en-IN" sz="1800" b="0" i="0" u="none" strike="noStrike" baseline="0" dirty="0" err="1">
                <a:latin typeface="Courier"/>
              </a:rPr>
              <a:t>NestTry</a:t>
            </a:r>
            <a:r>
              <a:rPr lang="en-IN" sz="1800" b="0" i="0" u="none" strike="noStrike" baseline="0" dirty="0">
                <a:latin typeface="Courier"/>
              </a:rPr>
              <a:t> {</a:t>
            </a:r>
          </a:p>
          <a:p>
            <a:pPr marL="0" indent="0" algn="l">
              <a:buNone/>
            </a:pPr>
            <a:r>
              <a:rPr lang="en-US" sz="1800" b="0" i="0" u="none" strike="noStrike" baseline="0" dirty="0">
                <a:latin typeface="Courier"/>
              </a:rPr>
              <a:t>public static void main(String </a:t>
            </a:r>
            <a:r>
              <a:rPr lang="en-US" sz="1800" b="0" i="0" u="none" strike="noStrike" baseline="0" dirty="0" err="1">
                <a:latin typeface="Courier"/>
              </a:rPr>
              <a:t>args</a:t>
            </a:r>
            <a:r>
              <a:rPr lang="en-US" sz="1800" b="0" i="0" u="none" strike="noStrike" baseline="0" dirty="0">
                <a:latin typeface="Courier"/>
              </a:rPr>
              <a:t>[]) {</a:t>
            </a:r>
          </a:p>
          <a:p>
            <a:pPr marL="0" indent="0" algn="l">
              <a:buNone/>
            </a:pPr>
            <a:r>
              <a:rPr lang="en-IN" sz="1800" b="0" i="0" u="none" strike="noStrike" baseline="0" dirty="0">
                <a:latin typeface="Courier"/>
              </a:rPr>
              <a:t>try {</a:t>
            </a:r>
          </a:p>
          <a:p>
            <a:pPr marL="0" indent="0" algn="l">
              <a:buNone/>
            </a:pPr>
            <a:r>
              <a:rPr lang="en-IN" sz="1800" b="0" i="0" u="none" strike="noStrike" baseline="0" dirty="0">
                <a:latin typeface="Courier"/>
              </a:rPr>
              <a:t>int a = </a:t>
            </a:r>
            <a:r>
              <a:rPr lang="en-IN" sz="1800" b="0" i="0" u="none" strike="noStrike" baseline="0" dirty="0" err="1">
                <a:latin typeface="Courier"/>
              </a:rPr>
              <a:t>args.length</a:t>
            </a:r>
            <a:r>
              <a:rPr lang="en-IN" sz="1800" b="0" i="0" u="none" strike="noStrike" baseline="0" dirty="0">
                <a:latin typeface="Courier"/>
              </a:rPr>
              <a:t>;</a:t>
            </a:r>
          </a:p>
          <a:p>
            <a:pPr marL="0" indent="0" algn="l">
              <a:buNone/>
            </a:pPr>
            <a:r>
              <a:rPr lang="en-US" sz="1800" b="0" i="0" u="none" strike="noStrike" baseline="0" dirty="0">
                <a:latin typeface="Courier"/>
              </a:rPr>
              <a:t>/* If no command-line </a:t>
            </a:r>
            <a:r>
              <a:rPr lang="en-US" sz="1800" b="0" i="0" u="none" strike="noStrike" baseline="0" dirty="0" err="1">
                <a:latin typeface="Courier"/>
              </a:rPr>
              <a:t>args</a:t>
            </a:r>
            <a:r>
              <a:rPr lang="en-US" sz="1800" b="0" i="0" u="none" strike="noStrike" baseline="0" dirty="0">
                <a:latin typeface="Courier"/>
              </a:rPr>
              <a:t> are present,</a:t>
            </a:r>
          </a:p>
          <a:p>
            <a:pPr marL="0" indent="0" algn="l">
              <a:buNone/>
            </a:pPr>
            <a:r>
              <a:rPr lang="en-US" sz="1800" b="0" i="0" u="none" strike="noStrike" baseline="0" dirty="0">
                <a:latin typeface="Courier"/>
              </a:rPr>
              <a:t>the following statement will generate</a:t>
            </a:r>
          </a:p>
          <a:p>
            <a:pPr marL="0" indent="0" algn="l">
              <a:buNone/>
            </a:pPr>
            <a:r>
              <a:rPr lang="en-IN" sz="1800" b="0" i="0" u="none" strike="noStrike" baseline="0" dirty="0">
                <a:latin typeface="Courier"/>
              </a:rPr>
              <a:t>a divide-by-zero exception. */</a:t>
            </a:r>
          </a:p>
          <a:p>
            <a:pPr marL="0" indent="0" algn="l">
              <a:buNone/>
            </a:pPr>
            <a:r>
              <a:rPr lang="en-IN" sz="1800" b="0" i="0" u="none" strike="noStrike" baseline="0" dirty="0">
                <a:latin typeface="Courier"/>
              </a:rPr>
              <a:t>int b = 42 / a;</a:t>
            </a:r>
          </a:p>
          <a:p>
            <a:pPr marL="0" indent="0" algn="l">
              <a:buNone/>
            </a:pPr>
            <a:r>
              <a:rPr lang="en-IN" sz="1800" b="0" i="0" u="none" strike="noStrike" baseline="0" dirty="0" err="1">
                <a:latin typeface="Courier"/>
              </a:rPr>
              <a:t>System.out.println</a:t>
            </a:r>
            <a:r>
              <a:rPr lang="en-IN" sz="1800" b="0" i="0" u="none" strike="noStrike" baseline="0" dirty="0">
                <a:latin typeface="Courier"/>
              </a:rPr>
              <a:t>("a = " + a);</a:t>
            </a:r>
          </a:p>
          <a:p>
            <a:pPr marL="0" indent="0" algn="l">
              <a:buNone/>
            </a:pPr>
            <a:r>
              <a:rPr lang="en-IN" sz="1800" b="0" i="0" u="none" strike="noStrike" baseline="0" dirty="0">
                <a:latin typeface="Courier"/>
              </a:rPr>
              <a:t>try { // nested try block</a:t>
            </a:r>
          </a:p>
          <a:p>
            <a:pPr marL="0" indent="0" algn="l">
              <a:buNone/>
            </a:pPr>
            <a:r>
              <a:rPr lang="en-US" sz="1800" b="0" i="0" u="none" strike="noStrike" baseline="0" dirty="0">
                <a:latin typeface="Courier"/>
              </a:rPr>
              <a:t>/* If one command-line </a:t>
            </a:r>
            <a:r>
              <a:rPr lang="en-US" sz="1800" b="0" i="0" u="none" strike="noStrike" baseline="0" dirty="0" err="1">
                <a:latin typeface="Courier"/>
              </a:rPr>
              <a:t>arg</a:t>
            </a:r>
            <a:r>
              <a:rPr lang="en-US" sz="1800" b="0" i="0" u="none" strike="noStrike" baseline="0" dirty="0">
                <a:latin typeface="Courier"/>
              </a:rPr>
              <a:t> is used,</a:t>
            </a:r>
          </a:p>
          <a:p>
            <a:pPr marL="0" indent="0" algn="l">
              <a:buNone/>
            </a:pPr>
            <a:r>
              <a:rPr lang="en-IN" sz="1800" b="0" i="0" u="none" strike="noStrike" baseline="0" dirty="0">
                <a:latin typeface="Courier"/>
              </a:rPr>
              <a:t>then a divide-by-zero exception</a:t>
            </a:r>
          </a:p>
          <a:p>
            <a:pPr marL="0" indent="0" algn="l">
              <a:buNone/>
            </a:pPr>
            <a:r>
              <a:rPr lang="en-US" sz="1800" b="0" i="0" u="none" strike="noStrike" baseline="0" dirty="0">
                <a:latin typeface="Courier"/>
              </a:rPr>
              <a:t>will be generated by the following code. */</a:t>
            </a:r>
          </a:p>
          <a:p>
            <a:pPr marL="0" indent="0" algn="l">
              <a:buNone/>
            </a:pPr>
            <a:r>
              <a:rPr lang="en-IN" sz="1800" b="0" i="0" u="none" strike="noStrike" baseline="0" dirty="0">
                <a:latin typeface="Courier"/>
              </a:rPr>
              <a:t>if(a==1) a = a/(a-a); // division by zero</a:t>
            </a:r>
          </a:p>
          <a:p>
            <a:pPr marL="0" indent="0" algn="l">
              <a:buNone/>
            </a:pPr>
            <a:r>
              <a:rPr lang="en-US" sz="1800" b="0" i="0" u="none" strike="noStrike" baseline="0" dirty="0">
                <a:latin typeface="Courier"/>
              </a:rPr>
              <a:t>/* If two command-line </a:t>
            </a:r>
            <a:r>
              <a:rPr lang="en-US" sz="1800" b="0" i="0" u="none" strike="noStrike" baseline="0" dirty="0" err="1">
                <a:latin typeface="Courier"/>
              </a:rPr>
              <a:t>args</a:t>
            </a:r>
            <a:r>
              <a:rPr lang="en-US" sz="1800" b="0" i="0" u="none" strike="noStrike" baseline="0" dirty="0">
                <a:latin typeface="Courier"/>
              </a:rPr>
              <a:t> are used,</a:t>
            </a:r>
          </a:p>
          <a:p>
            <a:pPr marL="0" indent="0" algn="l">
              <a:buNone/>
            </a:pPr>
            <a:r>
              <a:rPr lang="en-US" sz="1800" b="0" i="0" u="none" strike="noStrike" baseline="0" dirty="0">
                <a:latin typeface="Courier"/>
              </a:rPr>
              <a:t>then generate an out-of-bounds exception. */</a:t>
            </a:r>
          </a:p>
          <a:p>
            <a:pPr marL="0" indent="0" algn="l">
              <a:buNone/>
            </a:pPr>
            <a:r>
              <a:rPr lang="en-IN" sz="1800" b="0" i="0" u="none" strike="noStrike" baseline="0" dirty="0">
                <a:latin typeface="Courier"/>
              </a:rPr>
              <a:t>if(a==2) {</a:t>
            </a:r>
          </a:p>
          <a:p>
            <a:pPr marL="0" indent="0" algn="l">
              <a:buNone/>
            </a:pPr>
            <a:r>
              <a:rPr lang="en-IN" sz="1800" b="0" i="0" u="none" strike="noStrike" baseline="0" dirty="0">
                <a:latin typeface="Courier"/>
              </a:rPr>
              <a:t>int c[] = { 1 };</a:t>
            </a:r>
            <a:r>
              <a:rPr lang="en-US" sz="1800" b="0" i="0" u="none" strike="noStrike" baseline="0" dirty="0">
                <a:solidFill>
                  <a:srgbClr val="231F20"/>
                </a:solidFill>
                <a:latin typeface="Courier"/>
              </a:rPr>
              <a:t> c[42] = 99; // generate an out-of-bounds exception </a:t>
            </a:r>
            <a:r>
              <a:rPr lang="en-IN" sz="1800" b="0" i="0" u="none" strike="noStrike" baseline="0" dirty="0">
                <a:solidFill>
                  <a:srgbClr val="231F20"/>
                </a:solidFill>
                <a:latin typeface="Courier"/>
              </a:rPr>
              <a:t>}} </a:t>
            </a:r>
          </a:p>
          <a:p>
            <a:pPr marL="0" indent="0" algn="l">
              <a:buNone/>
            </a:pPr>
            <a:r>
              <a:rPr lang="en-IN" sz="1800" b="0" i="0" u="none" strike="noStrike" baseline="0" dirty="0">
                <a:solidFill>
                  <a:srgbClr val="231F20"/>
                </a:solidFill>
                <a:latin typeface="Courier"/>
              </a:rPr>
              <a:t>catch(</a:t>
            </a:r>
            <a:r>
              <a:rPr lang="en-IN" sz="1800" b="0" i="0" u="none" strike="noStrike" baseline="0" dirty="0" err="1">
                <a:solidFill>
                  <a:srgbClr val="231F20"/>
                </a:solidFill>
                <a:latin typeface="Courier"/>
              </a:rPr>
              <a:t>ArrayIndexOutOfBoundsException</a:t>
            </a:r>
            <a:r>
              <a:rPr lang="en-IN" sz="1800" b="0" i="0" u="none" strike="noStrike" baseline="0" dirty="0">
                <a:solidFill>
                  <a:srgbClr val="231F20"/>
                </a:solidFill>
                <a:latin typeface="Courier"/>
              </a:rPr>
              <a:t> e) {</a:t>
            </a:r>
          </a:p>
          <a:p>
            <a:pPr marL="0" indent="0" algn="l">
              <a:buNone/>
            </a:pPr>
            <a:r>
              <a:rPr lang="en-US" sz="1800" b="0" i="0" u="none" strike="noStrike" baseline="0" dirty="0" err="1">
                <a:solidFill>
                  <a:srgbClr val="231F20"/>
                </a:solidFill>
                <a:latin typeface="Courier"/>
              </a:rPr>
              <a:t>System.out.println</a:t>
            </a:r>
            <a:r>
              <a:rPr lang="en-US" sz="1800" b="0" i="0" u="none" strike="noStrike" baseline="0" dirty="0">
                <a:solidFill>
                  <a:srgbClr val="231F20"/>
                </a:solidFill>
                <a:latin typeface="Courier"/>
              </a:rPr>
              <a:t>("Array index out-of-bounds: " + e);</a:t>
            </a:r>
            <a:r>
              <a:rPr lang="en-IN" sz="1800" b="0" i="0" u="none" strike="noStrike" baseline="0" dirty="0">
                <a:solidFill>
                  <a:srgbClr val="231F20"/>
                </a:solidFill>
                <a:latin typeface="Courier"/>
              </a:rPr>
              <a:t>}} catch(</a:t>
            </a:r>
            <a:r>
              <a:rPr lang="en-IN" sz="1800" b="0" i="0" u="none" strike="noStrike" baseline="0" dirty="0" err="1">
                <a:solidFill>
                  <a:srgbClr val="231F20"/>
                </a:solidFill>
                <a:latin typeface="Courier"/>
              </a:rPr>
              <a:t>ArithmeticException</a:t>
            </a:r>
            <a:r>
              <a:rPr lang="en-IN" sz="1800" b="0" i="0" u="none" strike="noStrike" baseline="0" dirty="0">
                <a:solidFill>
                  <a:srgbClr val="231F20"/>
                </a:solidFill>
                <a:latin typeface="Courier"/>
              </a:rPr>
              <a:t> e) {</a:t>
            </a:r>
          </a:p>
          <a:p>
            <a:pPr marL="0" indent="0" algn="l">
              <a:buNone/>
            </a:pPr>
            <a:r>
              <a:rPr lang="en-US" sz="1800" b="0" i="0" u="none" strike="noStrike" baseline="0" dirty="0" err="1">
                <a:solidFill>
                  <a:srgbClr val="231F20"/>
                </a:solidFill>
                <a:latin typeface="Courier"/>
              </a:rPr>
              <a:t>System.out.println</a:t>
            </a:r>
            <a:r>
              <a:rPr lang="en-US" sz="1800" b="0" i="0" u="none" strike="noStrike" baseline="0" dirty="0">
                <a:solidFill>
                  <a:srgbClr val="231F20"/>
                </a:solidFill>
                <a:latin typeface="Courier"/>
              </a:rPr>
              <a:t>("Divide by 0: " + e);</a:t>
            </a:r>
            <a:r>
              <a:rPr lang="en-IN" sz="1800" b="0" i="0" u="none" strike="noStrike" baseline="0" dirty="0">
                <a:solidFill>
                  <a:srgbClr val="231F20"/>
                </a:solidFill>
                <a:latin typeface="Courier"/>
              </a:rPr>
              <a:t>} } }</a:t>
            </a:r>
            <a:endParaRPr lang="en-IN" dirty="0"/>
          </a:p>
        </p:txBody>
      </p:sp>
    </p:spTree>
    <p:extLst>
      <p:ext uri="{BB962C8B-B14F-4D97-AF65-F5344CB8AC3E}">
        <p14:creationId xmlns:p14="http://schemas.microsoft.com/office/powerpoint/2010/main" val="35037965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4A1FC4-5F82-489D-9CCF-85FCBE07F349}"/>
              </a:ext>
            </a:extLst>
          </p:cNvPr>
          <p:cNvSpPr>
            <a:spLocks noGrp="1"/>
          </p:cNvSpPr>
          <p:nvPr>
            <p:ph sz="half" idx="1"/>
          </p:nvPr>
        </p:nvSpPr>
        <p:spPr>
          <a:xfrm>
            <a:off x="463826" y="490330"/>
            <a:ext cx="5075583" cy="6367670"/>
          </a:xfrm>
        </p:spPr>
        <p:txBody>
          <a:bodyPr>
            <a:normAutofit/>
          </a:bodyPr>
          <a:lstStyle/>
          <a:p>
            <a:pPr marL="342900" indent="-342900" algn="l">
              <a:buFont typeface="+mj-lt"/>
              <a:buAutoNum type="arabicPeriod"/>
            </a:pPr>
            <a:r>
              <a:rPr lang="en-US" sz="1800" b="0" i="0" u="none" strike="noStrike" baseline="0" dirty="0">
                <a:latin typeface="Palatino-Roman"/>
              </a:rPr>
              <a:t>this program nests one </a:t>
            </a:r>
            <a:r>
              <a:rPr lang="en-US" sz="1800" b="1" i="0" u="none" strike="noStrike" baseline="0" dirty="0">
                <a:latin typeface="Palatino-Bold"/>
              </a:rPr>
              <a:t>try </a:t>
            </a:r>
            <a:r>
              <a:rPr lang="en-US" sz="1800" b="0" i="0" u="none" strike="noStrike" baseline="0" dirty="0">
                <a:latin typeface="Palatino-Roman"/>
              </a:rPr>
              <a:t>block within another. The program works as follows. When you execute the program with no command-line arguments, a divide-by-zero exception is generated by the outer </a:t>
            </a:r>
            <a:r>
              <a:rPr lang="en-US" sz="1800" b="1" i="0" u="none" strike="noStrike" baseline="0" dirty="0">
                <a:latin typeface="Palatino-Bold"/>
              </a:rPr>
              <a:t>try </a:t>
            </a:r>
            <a:r>
              <a:rPr lang="en-US" sz="1800" b="0" i="0" u="none" strike="noStrike" baseline="0" dirty="0">
                <a:latin typeface="Palatino-Roman"/>
              </a:rPr>
              <a:t>block.</a:t>
            </a:r>
          </a:p>
          <a:p>
            <a:pPr marL="342900" indent="-342900" algn="l">
              <a:buFont typeface="+mj-lt"/>
              <a:buAutoNum type="arabicPeriod"/>
            </a:pPr>
            <a:r>
              <a:rPr lang="en-US" sz="1800" b="0" i="0" u="none" strike="noStrike" baseline="0" dirty="0">
                <a:latin typeface="Palatino-Roman"/>
              </a:rPr>
              <a:t> Execution of the program with one command-line argument generates a divide-by-zero exception from within the nested </a:t>
            </a:r>
            <a:r>
              <a:rPr lang="en-US" sz="1800" b="1" i="0" u="none" strike="noStrike" baseline="0" dirty="0">
                <a:latin typeface="Palatino-Bold"/>
              </a:rPr>
              <a:t>try </a:t>
            </a:r>
            <a:r>
              <a:rPr lang="en-US" sz="1800" b="0" i="0" u="none" strike="noStrike" baseline="0" dirty="0">
                <a:latin typeface="Palatino-Roman"/>
              </a:rPr>
              <a:t>block. </a:t>
            </a:r>
          </a:p>
          <a:p>
            <a:pPr marL="342900" indent="-342900" algn="l">
              <a:buFont typeface="+mj-lt"/>
              <a:buAutoNum type="arabicPeriod"/>
            </a:pPr>
            <a:r>
              <a:rPr lang="en-US" sz="1800" b="0" i="0" u="none" strike="noStrike" baseline="0" dirty="0">
                <a:latin typeface="Palatino-Roman"/>
              </a:rPr>
              <a:t>Since the inner block does not catch this exception, it is passed on to the outer </a:t>
            </a:r>
            <a:r>
              <a:rPr lang="en-US" sz="1800" b="1" i="0" u="none" strike="noStrike" baseline="0" dirty="0">
                <a:latin typeface="Palatino-Bold"/>
              </a:rPr>
              <a:t>try </a:t>
            </a:r>
            <a:r>
              <a:rPr lang="en-US" sz="1800" b="0" i="0" u="none" strike="noStrike" baseline="0" dirty="0">
                <a:latin typeface="Palatino-Roman"/>
              </a:rPr>
              <a:t>block, where it is handled. </a:t>
            </a:r>
          </a:p>
          <a:p>
            <a:pPr marL="342900" indent="-342900" algn="l">
              <a:buFont typeface="+mj-lt"/>
              <a:buAutoNum type="arabicPeriod"/>
            </a:pPr>
            <a:r>
              <a:rPr lang="en-US" sz="1800" b="0" i="0" u="none" strike="noStrike" baseline="0" dirty="0">
                <a:latin typeface="Palatino-Roman"/>
              </a:rPr>
              <a:t>If you execute the program with two command-line arguments, an array boundary exception is generated from within the inner </a:t>
            </a:r>
            <a:r>
              <a:rPr lang="en-US" sz="1800" b="1" i="0" u="none" strike="noStrike" baseline="0" dirty="0">
                <a:latin typeface="Palatino-Bold"/>
              </a:rPr>
              <a:t>try </a:t>
            </a:r>
            <a:r>
              <a:rPr lang="en-US" sz="1800" b="0" i="0" u="none" strike="noStrike" baseline="0" dirty="0">
                <a:latin typeface="Palatino-Roman"/>
              </a:rPr>
              <a:t>block</a:t>
            </a:r>
            <a:endParaRPr lang="en-IN" dirty="0"/>
          </a:p>
        </p:txBody>
      </p:sp>
      <p:sp>
        <p:nvSpPr>
          <p:cNvPr id="4" name="Content Placeholder 3">
            <a:extLst>
              <a:ext uri="{FF2B5EF4-FFF2-40B4-BE49-F238E27FC236}">
                <a16:creationId xmlns:a16="http://schemas.microsoft.com/office/drawing/2014/main" id="{A325DB2F-90E2-404A-8373-F3E611980F1B}"/>
              </a:ext>
            </a:extLst>
          </p:cNvPr>
          <p:cNvSpPr>
            <a:spLocks noGrp="1"/>
          </p:cNvSpPr>
          <p:nvPr>
            <p:ph sz="half" idx="2"/>
          </p:nvPr>
        </p:nvSpPr>
        <p:spPr>
          <a:xfrm>
            <a:off x="5814390" y="490329"/>
            <a:ext cx="5794513" cy="6003235"/>
          </a:xfrm>
        </p:spPr>
        <p:txBody>
          <a:bodyPr>
            <a:normAutofit/>
          </a:bodyPr>
          <a:lstStyle/>
          <a:p>
            <a:pPr marL="0" indent="0" algn="l">
              <a:buNone/>
            </a:pPr>
            <a:r>
              <a:rPr lang="en-IN" sz="1800" b="0" i="0" u="none" strike="noStrike" baseline="0" dirty="0">
                <a:latin typeface="Courier"/>
              </a:rPr>
              <a:t>C:\&gt;java </a:t>
            </a:r>
            <a:r>
              <a:rPr lang="en-IN" sz="1800" b="0" i="0" u="none" strike="noStrike" baseline="0" dirty="0" err="1">
                <a:latin typeface="Courier"/>
              </a:rPr>
              <a:t>NestTry</a:t>
            </a:r>
            <a:endParaRPr lang="en-IN" sz="1800" b="0" i="0" u="none" strike="noStrike" baseline="0" dirty="0">
              <a:latin typeface="Courier"/>
            </a:endParaRPr>
          </a:p>
          <a:p>
            <a:pPr marL="0" indent="0" algn="l">
              <a:buNone/>
            </a:pPr>
            <a:r>
              <a:rPr lang="en-US" sz="1800" b="0" i="0" u="none" strike="noStrike" baseline="0" dirty="0">
                <a:latin typeface="Courier"/>
              </a:rPr>
              <a:t>Divide by 0: </a:t>
            </a:r>
            <a:r>
              <a:rPr lang="en-US" sz="1800" b="0" i="0" u="none" strike="noStrike" baseline="0" dirty="0" err="1">
                <a:latin typeface="Courier"/>
              </a:rPr>
              <a:t>java.lang.ArithmeticException</a:t>
            </a:r>
            <a:r>
              <a:rPr lang="en-US" sz="1800" b="0" i="0" u="none" strike="noStrike" baseline="0" dirty="0">
                <a:latin typeface="Courier"/>
              </a:rPr>
              <a:t>: / by zero</a:t>
            </a:r>
          </a:p>
          <a:p>
            <a:pPr marL="0" indent="0" algn="l">
              <a:buNone/>
            </a:pPr>
            <a:r>
              <a:rPr lang="en-IN" sz="1800" b="0" i="0" u="none" strike="noStrike" baseline="0" dirty="0">
                <a:latin typeface="Courier"/>
              </a:rPr>
              <a:t>C:\&gt;java </a:t>
            </a:r>
            <a:r>
              <a:rPr lang="en-IN" sz="1800" b="0" i="0" u="none" strike="noStrike" baseline="0" dirty="0" err="1">
                <a:latin typeface="Courier"/>
              </a:rPr>
              <a:t>NestTry</a:t>
            </a:r>
            <a:r>
              <a:rPr lang="en-IN" sz="1800" b="0" i="0" u="none" strike="noStrike" baseline="0" dirty="0">
                <a:latin typeface="Courier"/>
              </a:rPr>
              <a:t> One</a:t>
            </a:r>
          </a:p>
          <a:p>
            <a:pPr marL="0" indent="0" algn="l">
              <a:buNone/>
            </a:pPr>
            <a:r>
              <a:rPr lang="en-IN" sz="1800" b="0" i="0" u="none" strike="noStrike" baseline="0" dirty="0">
                <a:latin typeface="Courier"/>
              </a:rPr>
              <a:t>a = 1</a:t>
            </a:r>
          </a:p>
          <a:p>
            <a:pPr marL="0" indent="0" algn="l">
              <a:buNone/>
            </a:pPr>
            <a:r>
              <a:rPr lang="en-US" sz="1800" b="0" i="0" u="none" strike="noStrike" baseline="0" dirty="0">
                <a:latin typeface="Courier"/>
              </a:rPr>
              <a:t>Divide by 0: </a:t>
            </a:r>
            <a:r>
              <a:rPr lang="en-US" sz="1800" b="0" i="0" u="none" strike="noStrike" baseline="0" dirty="0" err="1">
                <a:latin typeface="Courier"/>
              </a:rPr>
              <a:t>java.lang.ArithmeticException</a:t>
            </a:r>
            <a:r>
              <a:rPr lang="en-US" sz="1800" b="0" i="0" u="none" strike="noStrike" baseline="0" dirty="0">
                <a:latin typeface="Courier"/>
              </a:rPr>
              <a:t>: / by zero</a:t>
            </a:r>
          </a:p>
          <a:p>
            <a:pPr marL="0" indent="0" algn="l">
              <a:buNone/>
            </a:pPr>
            <a:r>
              <a:rPr lang="en-US" sz="1800" b="0" i="0" u="none" strike="noStrike" baseline="0" dirty="0">
                <a:latin typeface="Courier"/>
              </a:rPr>
              <a:t>C:\&gt;java </a:t>
            </a:r>
            <a:r>
              <a:rPr lang="en-US" sz="1800" b="0" i="0" u="none" strike="noStrike" baseline="0" dirty="0" err="1">
                <a:latin typeface="Courier"/>
              </a:rPr>
              <a:t>NestTry</a:t>
            </a:r>
            <a:r>
              <a:rPr lang="en-US" sz="1800" b="0" i="0" u="none" strike="noStrike" baseline="0" dirty="0">
                <a:latin typeface="Courier"/>
              </a:rPr>
              <a:t> One Two</a:t>
            </a:r>
          </a:p>
          <a:p>
            <a:pPr marL="0" indent="0" algn="l">
              <a:buNone/>
            </a:pPr>
            <a:r>
              <a:rPr lang="en-IN" sz="1800" b="0" i="0" u="none" strike="noStrike" baseline="0" dirty="0">
                <a:latin typeface="Courier"/>
              </a:rPr>
              <a:t>a = 2</a:t>
            </a:r>
          </a:p>
          <a:p>
            <a:pPr marL="0" indent="0" algn="l">
              <a:buNone/>
            </a:pPr>
            <a:r>
              <a:rPr lang="en-IN" sz="1800" b="0" i="0" u="none" strike="noStrike" baseline="0" dirty="0">
                <a:latin typeface="Courier"/>
              </a:rPr>
              <a:t>Array index out-of-bounds:</a:t>
            </a:r>
          </a:p>
          <a:p>
            <a:pPr marL="0" indent="0" algn="l">
              <a:buNone/>
            </a:pPr>
            <a:r>
              <a:rPr lang="en-IN" sz="1800" b="0" i="0" u="none" strike="noStrike" baseline="0" dirty="0">
                <a:latin typeface="Courier"/>
              </a:rPr>
              <a:t>java.lang.ArrayIndexOutOfBoundsException:42</a:t>
            </a:r>
            <a:endParaRPr lang="en-IN" dirty="0"/>
          </a:p>
        </p:txBody>
      </p:sp>
    </p:spTree>
    <p:extLst>
      <p:ext uri="{BB962C8B-B14F-4D97-AF65-F5344CB8AC3E}">
        <p14:creationId xmlns:p14="http://schemas.microsoft.com/office/powerpoint/2010/main" val="21034245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8E31B-DFE6-4F55-84F3-0ECD1675C349}"/>
              </a:ext>
            </a:extLst>
          </p:cNvPr>
          <p:cNvSpPr>
            <a:spLocks noGrp="1"/>
          </p:cNvSpPr>
          <p:nvPr>
            <p:ph type="title"/>
          </p:nvPr>
        </p:nvSpPr>
        <p:spPr>
          <a:xfrm>
            <a:off x="228600" y="225286"/>
            <a:ext cx="5181600" cy="642040"/>
          </a:xfrm>
        </p:spPr>
        <p:txBody>
          <a:bodyPr>
            <a:normAutofit fontScale="90000"/>
          </a:bodyPr>
          <a:lstStyle/>
          <a:p>
            <a:r>
              <a:rPr lang="en-IN" dirty="0"/>
              <a:t>throw</a:t>
            </a:r>
          </a:p>
        </p:txBody>
      </p:sp>
      <p:sp>
        <p:nvSpPr>
          <p:cNvPr id="3" name="Content Placeholder 2">
            <a:extLst>
              <a:ext uri="{FF2B5EF4-FFF2-40B4-BE49-F238E27FC236}">
                <a16:creationId xmlns:a16="http://schemas.microsoft.com/office/drawing/2014/main" id="{CF26891D-275D-4BBE-AAF8-3F9399F23319}"/>
              </a:ext>
            </a:extLst>
          </p:cNvPr>
          <p:cNvSpPr>
            <a:spLocks noGrp="1"/>
          </p:cNvSpPr>
          <p:nvPr>
            <p:ph sz="half" idx="1"/>
          </p:nvPr>
        </p:nvSpPr>
        <p:spPr>
          <a:xfrm>
            <a:off x="228600" y="1033670"/>
            <a:ext cx="5791200" cy="5143293"/>
          </a:xfrm>
        </p:spPr>
        <p:txBody>
          <a:bodyPr>
            <a:normAutofit/>
          </a:bodyPr>
          <a:lstStyle/>
          <a:p>
            <a:r>
              <a:rPr lang="en-US" sz="2000" dirty="0"/>
              <a:t>So far, you have only been catching exceptions that are thrown by the Java run-time system.</a:t>
            </a:r>
          </a:p>
          <a:p>
            <a:r>
              <a:rPr lang="en-US" sz="2000" dirty="0"/>
              <a:t>However, it is possible for your program to throw an exception explicitly, using the throw statement.</a:t>
            </a:r>
          </a:p>
          <a:p>
            <a:r>
              <a:rPr lang="en-US" sz="2000" dirty="0"/>
              <a:t> The general form of throw is shown here:</a:t>
            </a:r>
          </a:p>
          <a:p>
            <a:pPr marL="0" indent="0" algn="l">
              <a:buNone/>
            </a:pPr>
            <a:r>
              <a:rPr lang="en-IN" sz="2000" b="0" i="0" u="none" strike="noStrike" baseline="0" dirty="0">
                <a:latin typeface="Palatino-Roman"/>
              </a:rPr>
              <a:t>throw </a:t>
            </a:r>
            <a:r>
              <a:rPr lang="en-IN" sz="2000" b="0" i="1" u="none" strike="noStrike" baseline="0" dirty="0" err="1">
                <a:latin typeface="Palatino-Italic"/>
              </a:rPr>
              <a:t>ThrowableInstance</a:t>
            </a:r>
            <a:r>
              <a:rPr lang="en-IN" sz="2000" b="0" i="0" u="none" strike="noStrike" baseline="0" dirty="0">
                <a:latin typeface="Palatino-Roman"/>
              </a:rPr>
              <a:t>;</a:t>
            </a:r>
          </a:p>
          <a:p>
            <a:r>
              <a:rPr lang="en-US" sz="2000" b="0" i="0" u="none" strike="noStrike" baseline="0" dirty="0">
                <a:latin typeface="Palatino-Roman"/>
              </a:rPr>
              <a:t>Here, </a:t>
            </a:r>
            <a:r>
              <a:rPr lang="en-US" sz="2000" b="0" i="1" u="none" strike="noStrike" baseline="0" dirty="0" err="1">
                <a:latin typeface="Palatino-Italic"/>
              </a:rPr>
              <a:t>ThrowableInstance</a:t>
            </a:r>
            <a:r>
              <a:rPr lang="en-US" sz="2000" b="0" i="1" u="none" strike="noStrike" baseline="0" dirty="0">
                <a:latin typeface="Palatino-Italic"/>
              </a:rPr>
              <a:t> </a:t>
            </a:r>
            <a:r>
              <a:rPr lang="en-US" sz="2000" b="0" i="0" u="none" strike="noStrike" baseline="0" dirty="0">
                <a:latin typeface="Palatino-Roman"/>
              </a:rPr>
              <a:t>must be an object of type </a:t>
            </a:r>
            <a:r>
              <a:rPr lang="en-US" sz="2000" b="1" i="0" u="none" strike="noStrike" baseline="0" dirty="0">
                <a:latin typeface="Palatino-Bold"/>
              </a:rPr>
              <a:t>Throwable </a:t>
            </a:r>
            <a:r>
              <a:rPr lang="en-US" sz="2000" b="0" i="0" u="none" strike="noStrike" baseline="0" dirty="0">
                <a:latin typeface="Palatino-Roman"/>
              </a:rPr>
              <a:t>or a subclass of </a:t>
            </a:r>
            <a:r>
              <a:rPr lang="en-US" sz="2000" b="1" i="0" u="none" strike="noStrike" baseline="0" dirty="0">
                <a:latin typeface="Palatino-Bold"/>
              </a:rPr>
              <a:t>Throwable</a:t>
            </a:r>
            <a:r>
              <a:rPr lang="en-US" sz="2000" b="0" i="0" u="none" strike="noStrike" baseline="0" dirty="0">
                <a:latin typeface="Palatino-Roman"/>
              </a:rPr>
              <a:t>. </a:t>
            </a:r>
          </a:p>
          <a:p>
            <a:r>
              <a:rPr lang="en-US" sz="2000" b="0" i="0" u="none" strike="noStrike" baseline="0" dirty="0">
                <a:latin typeface="Palatino-Roman"/>
              </a:rPr>
              <a:t>Primitive types, such as </a:t>
            </a:r>
            <a:r>
              <a:rPr lang="en-US" sz="2000" b="1" i="0" u="none" strike="noStrike" baseline="0" dirty="0">
                <a:latin typeface="Palatino-Bold"/>
              </a:rPr>
              <a:t>int </a:t>
            </a:r>
            <a:r>
              <a:rPr lang="en-US" sz="2000" b="0" i="0" u="none" strike="noStrike" baseline="0" dirty="0">
                <a:latin typeface="Palatino-Roman"/>
              </a:rPr>
              <a:t>or </a:t>
            </a:r>
            <a:r>
              <a:rPr lang="en-US" sz="2000" b="1" i="0" u="none" strike="noStrike" baseline="0" dirty="0">
                <a:latin typeface="Palatino-Bold"/>
              </a:rPr>
              <a:t>char</a:t>
            </a:r>
            <a:r>
              <a:rPr lang="en-US" sz="2000" b="0" i="0" u="none" strike="noStrike" baseline="0" dirty="0">
                <a:latin typeface="Palatino-Roman"/>
              </a:rPr>
              <a:t>, as well as non-</a:t>
            </a:r>
            <a:r>
              <a:rPr lang="en-US" sz="2000" b="1" i="0" u="none" strike="noStrike" baseline="0" dirty="0">
                <a:latin typeface="Palatino-Bold"/>
              </a:rPr>
              <a:t>Throwable </a:t>
            </a:r>
            <a:r>
              <a:rPr lang="en-US" sz="2000" b="0" i="0" u="none" strike="noStrike" baseline="0" dirty="0">
                <a:latin typeface="Palatino-Roman"/>
              </a:rPr>
              <a:t>classes, such as </a:t>
            </a:r>
            <a:r>
              <a:rPr lang="en-US" sz="2000" b="1" i="0" u="none" strike="noStrike" baseline="0" dirty="0">
                <a:latin typeface="Palatino-Bold"/>
              </a:rPr>
              <a:t>String </a:t>
            </a:r>
            <a:r>
              <a:rPr lang="en-US" sz="2000" b="0" i="0" u="none" strike="noStrike" baseline="0" dirty="0">
                <a:latin typeface="Palatino-Roman"/>
              </a:rPr>
              <a:t>and </a:t>
            </a:r>
            <a:r>
              <a:rPr lang="en-US" sz="2000" b="1" i="0" u="none" strike="noStrike" baseline="0" dirty="0">
                <a:latin typeface="Palatino-Bold"/>
              </a:rPr>
              <a:t>Object</a:t>
            </a:r>
            <a:r>
              <a:rPr lang="en-US" sz="2000" b="0" i="0" u="none" strike="noStrike" baseline="0" dirty="0">
                <a:latin typeface="Palatino-Roman"/>
              </a:rPr>
              <a:t>, cannot be used as exceptions. </a:t>
            </a:r>
            <a:endParaRPr lang="en-IN" sz="2000" dirty="0"/>
          </a:p>
        </p:txBody>
      </p:sp>
      <p:sp>
        <p:nvSpPr>
          <p:cNvPr id="4" name="Content Placeholder 3">
            <a:extLst>
              <a:ext uri="{FF2B5EF4-FFF2-40B4-BE49-F238E27FC236}">
                <a16:creationId xmlns:a16="http://schemas.microsoft.com/office/drawing/2014/main" id="{BA64B2EE-3A18-4A93-BCEC-04AFA940BAA6}"/>
              </a:ext>
            </a:extLst>
          </p:cNvPr>
          <p:cNvSpPr>
            <a:spLocks noGrp="1"/>
          </p:cNvSpPr>
          <p:nvPr>
            <p:ph sz="half" idx="2"/>
          </p:nvPr>
        </p:nvSpPr>
        <p:spPr>
          <a:xfrm>
            <a:off x="6172199" y="225286"/>
            <a:ext cx="5463209" cy="6632713"/>
          </a:xfrm>
        </p:spPr>
        <p:txBody>
          <a:bodyPr>
            <a:normAutofit/>
          </a:bodyPr>
          <a:lstStyle/>
          <a:p>
            <a:r>
              <a:rPr lang="en-US" sz="2000" b="0" i="0" u="none" strike="noStrike" baseline="0" dirty="0">
                <a:latin typeface="Palatino-Roman"/>
              </a:rPr>
              <a:t>There are two ways you can obtain a </a:t>
            </a:r>
            <a:r>
              <a:rPr lang="en-US" sz="2000" b="1" i="0" u="none" strike="noStrike" baseline="0" dirty="0">
                <a:latin typeface="Palatino-Bold"/>
              </a:rPr>
              <a:t>Throwable </a:t>
            </a:r>
            <a:r>
              <a:rPr lang="en-US" sz="2000" b="0" i="0" u="none" strike="noStrike" baseline="0" dirty="0">
                <a:latin typeface="Palatino-Roman"/>
              </a:rPr>
              <a:t>object: using a parameter in a </a:t>
            </a:r>
            <a:r>
              <a:rPr lang="en-US" sz="2000" b="1" i="0" u="none" strike="noStrike" baseline="0" dirty="0">
                <a:latin typeface="Palatino-Bold"/>
              </a:rPr>
              <a:t>catch </a:t>
            </a:r>
            <a:r>
              <a:rPr lang="en-US" sz="2000" b="0" i="0" u="none" strike="noStrike" baseline="0" dirty="0">
                <a:latin typeface="Palatino-Roman"/>
              </a:rPr>
              <a:t>clause, or creating one with the </a:t>
            </a:r>
            <a:r>
              <a:rPr lang="en-US" sz="2000" b="1" i="0" u="none" strike="noStrike" baseline="0" dirty="0">
                <a:latin typeface="Palatino-Bold"/>
              </a:rPr>
              <a:t>new </a:t>
            </a:r>
            <a:r>
              <a:rPr lang="en-US" sz="2000" b="0" i="0" u="none" strike="noStrike" baseline="0" dirty="0">
                <a:latin typeface="Palatino-Roman"/>
              </a:rPr>
              <a:t>operator. </a:t>
            </a:r>
          </a:p>
          <a:p>
            <a:r>
              <a:rPr lang="en-US" sz="2000" b="0" i="0" u="none" strike="noStrike" baseline="0" dirty="0">
                <a:latin typeface="Palatino-Roman"/>
              </a:rPr>
              <a:t>The flow of execution stops immediately after the </a:t>
            </a:r>
            <a:r>
              <a:rPr lang="en-US" sz="2000" b="1" i="0" u="none" strike="noStrike" baseline="0" dirty="0">
                <a:latin typeface="Palatino-Bold"/>
              </a:rPr>
              <a:t>throw </a:t>
            </a:r>
            <a:r>
              <a:rPr lang="en-US" sz="2000" b="0" i="0" u="none" strike="noStrike" baseline="0" dirty="0">
                <a:latin typeface="Palatino-Roman"/>
              </a:rPr>
              <a:t>statement; any subsequent statements are not executed. </a:t>
            </a:r>
          </a:p>
          <a:p>
            <a:r>
              <a:rPr lang="en-US" sz="2000" b="0" i="0" u="none" strike="noStrike" baseline="0" dirty="0">
                <a:latin typeface="Palatino-Roman"/>
              </a:rPr>
              <a:t>The nearest enclosing </a:t>
            </a:r>
            <a:r>
              <a:rPr lang="en-US" sz="2000" b="1" i="0" u="none" strike="noStrike" baseline="0" dirty="0">
                <a:latin typeface="Palatino-Bold"/>
              </a:rPr>
              <a:t>try </a:t>
            </a:r>
            <a:r>
              <a:rPr lang="en-US" sz="2000" b="0" i="0" u="none" strike="noStrike" baseline="0" dirty="0">
                <a:latin typeface="Palatino-Roman"/>
              </a:rPr>
              <a:t>block is inspected to see if it has a </a:t>
            </a:r>
            <a:r>
              <a:rPr lang="en-US" sz="2000" b="1" i="0" u="none" strike="noStrike" baseline="0" dirty="0">
                <a:latin typeface="Palatino-Bold"/>
              </a:rPr>
              <a:t>catch </a:t>
            </a:r>
            <a:r>
              <a:rPr lang="en-US" sz="2000" b="0" i="0" u="none" strike="noStrike" baseline="0" dirty="0">
                <a:latin typeface="Palatino-Roman"/>
              </a:rPr>
              <a:t>statement that matches the type of exception. </a:t>
            </a:r>
          </a:p>
          <a:p>
            <a:r>
              <a:rPr lang="en-US" sz="2000" b="0" i="0" u="none" strike="noStrike" baseline="0" dirty="0">
                <a:latin typeface="Palatino-Roman"/>
              </a:rPr>
              <a:t>If it does find a match, control is transferred to that statement. </a:t>
            </a:r>
          </a:p>
          <a:p>
            <a:r>
              <a:rPr lang="en-US" sz="2000" b="0" i="0" u="none" strike="noStrike" baseline="0" dirty="0">
                <a:latin typeface="Palatino-Roman"/>
              </a:rPr>
              <a:t>If not, then the next enclosing </a:t>
            </a:r>
            <a:r>
              <a:rPr lang="en-US" sz="2000" b="1" i="0" u="none" strike="noStrike" baseline="0" dirty="0">
                <a:latin typeface="Palatino-Bold"/>
              </a:rPr>
              <a:t>try </a:t>
            </a:r>
            <a:r>
              <a:rPr lang="en-US" sz="2000" b="0" i="0" u="none" strike="noStrike" baseline="0" dirty="0">
                <a:latin typeface="Palatino-Roman"/>
              </a:rPr>
              <a:t>statement is inspected, and so on. </a:t>
            </a:r>
          </a:p>
          <a:p>
            <a:r>
              <a:rPr lang="en-US" sz="2000" b="0" i="0" u="none" strike="noStrike" baseline="0" dirty="0">
                <a:latin typeface="Palatino-Roman"/>
              </a:rPr>
              <a:t>If no matching </a:t>
            </a:r>
            <a:r>
              <a:rPr lang="en-US" sz="2000" b="1" i="0" u="none" strike="noStrike" baseline="0" dirty="0">
                <a:latin typeface="Palatino-Bold"/>
              </a:rPr>
              <a:t>catch </a:t>
            </a:r>
            <a:r>
              <a:rPr lang="en-US" sz="2000" b="0" i="0" u="none" strike="noStrike" baseline="0" dirty="0">
                <a:latin typeface="Palatino-Roman"/>
              </a:rPr>
              <a:t>is found, then the default  exception handler halts the program and prints the stack trace.</a:t>
            </a:r>
            <a:endParaRPr lang="en-IN" sz="3200" dirty="0"/>
          </a:p>
        </p:txBody>
      </p:sp>
    </p:spTree>
    <p:extLst>
      <p:ext uri="{BB962C8B-B14F-4D97-AF65-F5344CB8AC3E}">
        <p14:creationId xmlns:p14="http://schemas.microsoft.com/office/powerpoint/2010/main" val="36142658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2943C-CF14-4A99-8450-D580B1B2C9A5}"/>
              </a:ext>
            </a:extLst>
          </p:cNvPr>
          <p:cNvSpPr>
            <a:spLocks noGrp="1"/>
          </p:cNvSpPr>
          <p:nvPr>
            <p:ph type="title"/>
          </p:nvPr>
        </p:nvSpPr>
        <p:spPr>
          <a:xfrm>
            <a:off x="520147" y="238539"/>
            <a:ext cx="1480930" cy="449125"/>
          </a:xfrm>
        </p:spPr>
        <p:txBody>
          <a:bodyPr>
            <a:normAutofit/>
          </a:bodyPr>
          <a:lstStyle/>
          <a:p>
            <a:r>
              <a:rPr lang="en-IN" sz="1800" b="1" i="0" u="none" strike="noStrike" baseline="0" dirty="0">
                <a:latin typeface="FranklinGothic-DemiCnd"/>
              </a:rPr>
              <a:t>throw</a:t>
            </a:r>
            <a:endParaRPr lang="en-IN" dirty="0"/>
          </a:p>
        </p:txBody>
      </p:sp>
      <p:sp>
        <p:nvSpPr>
          <p:cNvPr id="3" name="Content Placeholder 2">
            <a:extLst>
              <a:ext uri="{FF2B5EF4-FFF2-40B4-BE49-F238E27FC236}">
                <a16:creationId xmlns:a16="http://schemas.microsoft.com/office/drawing/2014/main" id="{B3BF9031-A996-47EA-8A24-0F28F5CC5C67}"/>
              </a:ext>
            </a:extLst>
          </p:cNvPr>
          <p:cNvSpPr>
            <a:spLocks noGrp="1"/>
          </p:cNvSpPr>
          <p:nvPr>
            <p:ph sz="half" idx="1"/>
          </p:nvPr>
        </p:nvSpPr>
        <p:spPr>
          <a:xfrm>
            <a:off x="291548" y="861392"/>
            <a:ext cx="5605669" cy="5764696"/>
          </a:xfrm>
        </p:spPr>
        <p:txBody>
          <a:bodyPr>
            <a:normAutofit lnSpcReduction="10000"/>
          </a:bodyPr>
          <a:lstStyle/>
          <a:p>
            <a:pPr marL="0" indent="0">
              <a:buNone/>
            </a:pPr>
            <a:r>
              <a:rPr lang="en-IN" sz="1800" dirty="0"/>
              <a:t>Here is a sample program that creates and throws an exception. The handler that catches</a:t>
            </a:r>
          </a:p>
          <a:p>
            <a:pPr marL="0" indent="0">
              <a:buNone/>
            </a:pPr>
            <a:r>
              <a:rPr lang="en-IN" sz="1800" dirty="0"/>
              <a:t>the exception rethrows it to the outer handler.</a:t>
            </a:r>
          </a:p>
          <a:p>
            <a:pPr marL="0" indent="0">
              <a:buNone/>
            </a:pPr>
            <a:r>
              <a:rPr lang="en-IN" sz="1800" dirty="0"/>
              <a:t>// Demonstrate throw.</a:t>
            </a:r>
          </a:p>
          <a:p>
            <a:pPr marL="0" indent="0">
              <a:buNone/>
            </a:pPr>
            <a:r>
              <a:rPr lang="en-IN" sz="1800" dirty="0"/>
              <a:t>class </a:t>
            </a:r>
            <a:r>
              <a:rPr lang="en-IN" sz="1800" dirty="0" err="1"/>
              <a:t>ThrowDemo</a:t>
            </a:r>
            <a:r>
              <a:rPr lang="en-IN" sz="1800" dirty="0"/>
              <a:t> {</a:t>
            </a:r>
          </a:p>
          <a:p>
            <a:pPr marL="0" indent="0">
              <a:buNone/>
            </a:pPr>
            <a:r>
              <a:rPr lang="en-IN" sz="1800" dirty="0"/>
              <a:t>static void </a:t>
            </a:r>
            <a:r>
              <a:rPr lang="en-IN" sz="1800" dirty="0" err="1"/>
              <a:t>demoproc</a:t>
            </a:r>
            <a:r>
              <a:rPr lang="en-IN" sz="1800" dirty="0"/>
              <a:t>() {</a:t>
            </a:r>
          </a:p>
          <a:p>
            <a:pPr marL="0" indent="0">
              <a:buNone/>
            </a:pPr>
            <a:r>
              <a:rPr lang="en-IN" sz="1800" dirty="0"/>
              <a:t>try {</a:t>
            </a:r>
          </a:p>
          <a:p>
            <a:pPr marL="0" indent="0">
              <a:buNone/>
            </a:pPr>
            <a:r>
              <a:rPr lang="en-IN" sz="1800" dirty="0"/>
              <a:t>throw new </a:t>
            </a:r>
            <a:r>
              <a:rPr lang="en-IN" sz="1800" dirty="0" err="1"/>
              <a:t>NullPointerException</a:t>
            </a:r>
            <a:r>
              <a:rPr lang="en-IN" sz="1800" dirty="0"/>
              <a:t>("demo");</a:t>
            </a:r>
          </a:p>
          <a:p>
            <a:pPr marL="0" indent="0">
              <a:buNone/>
            </a:pPr>
            <a:r>
              <a:rPr lang="en-IN" sz="1800" dirty="0"/>
              <a:t>} catch(</a:t>
            </a:r>
            <a:r>
              <a:rPr lang="en-IN" sz="1800" dirty="0" err="1"/>
              <a:t>NullPointerException</a:t>
            </a:r>
            <a:r>
              <a:rPr lang="en-IN" sz="1800" dirty="0"/>
              <a:t> e) {</a:t>
            </a:r>
          </a:p>
          <a:p>
            <a:pPr marL="0" indent="0">
              <a:buNone/>
            </a:pPr>
            <a:r>
              <a:rPr lang="en-IN" sz="1800" dirty="0" err="1"/>
              <a:t>System.out.println</a:t>
            </a:r>
            <a:r>
              <a:rPr lang="en-IN" sz="1800" dirty="0"/>
              <a:t>("Caught inside </a:t>
            </a:r>
            <a:r>
              <a:rPr lang="en-IN" sz="1800" dirty="0" err="1"/>
              <a:t>demoproc</a:t>
            </a:r>
            <a:r>
              <a:rPr lang="en-IN" sz="1800" dirty="0"/>
              <a:t>.");</a:t>
            </a:r>
          </a:p>
          <a:p>
            <a:pPr marL="0" indent="0">
              <a:buNone/>
            </a:pPr>
            <a:r>
              <a:rPr lang="en-IN" sz="1800" dirty="0"/>
              <a:t>throw e; // rethrow the exception } }</a:t>
            </a:r>
          </a:p>
          <a:p>
            <a:pPr marL="0" indent="0">
              <a:buNone/>
            </a:pPr>
            <a:r>
              <a:rPr lang="en-IN" sz="1800" dirty="0"/>
              <a:t>public static void main(String </a:t>
            </a:r>
            <a:r>
              <a:rPr lang="en-IN" sz="1800" dirty="0" err="1"/>
              <a:t>args</a:t>
            </a:r>
            <a:r>
              <a:rPr lang="en-IN" sz="1800" dirty="0"/>
              <a:t>[]) {</a:t>
            </a:r>
          </a:p>
          <a:p>
            <a:pPr marL="0" indent="0">
              <a:buNone/>
            </a:pPr>
            <a:r>
              <a:rPr lang="en-IN" sz="1800" dirty="0"/>
              <a:t>try {</a:t>
            </a:r>
          </a:p>
          <a:p>
            <a:pPr marL="0" indent="0">
              <a:buNone/>
            </a:pPr>
            <a:r>
              <a:rPr lang="en-IN" sz="1800" dirty="0" err="1"/>
              <a:t>demoproc</a:t>
            </a:r>
            <a:r>
              <a:rPr lang="en-IN" sz="1800" dirty="0"/>
              <a:t>();</a:t>
            </a:r>
          </a:p>
          <a:p>
            <a:pPr marL="0" indent="0">
              <a:buNone/>
            </a:pPr>
            <a:r>
              <a:rPr lang="en-IN" sz="1800" dirty="0"/>
              <a:t>} catch(</a:t>
            </a:r>
            <a:r>
              <a:rPr lang="en-IN" sz="1800" dirty="0" err="1"/>
              <a:t>NullPointerException</a:t>
            </a:r>
            <a:r>
              <a:rPr lang="en-IN" sz="1800" dirty="0"/>
              <a:t> e) {</a:t>
            </a:r>
          </a:p>
          <a:p>
            <a:pPr marL="0" indent="0">
              <a:buNone/>
            </a:pPr>
            <a:r>
              <a:rPr lang="en-IN" sz="1800" dirty="0" err="1"/>
              <a:t>System.out.println</a:t>
            </a:r>
            <a:r>
              <a:rPr lang="en-IN" sz="1800" dirty="0"/>
              <a:t>("Recaught: " + e); } } }</a:t>
            </a:r>
          </a:p>
        </p:txBody>
      </p:sp>
      <p:sp>
        <p:nvSpPr>
          <p:cNvPr id="4" name="Content Placeholder 3">
            <a:extLst>
              <a:ext uri="{FF2B5EF4-FFF2-40B4-BE49-F238E27FC236}">
                <a16:creationId xmlns:a16="http://schemas.microsoft.com/office/drawing/2014/main" id="{C00298B7-83BE-48F0-A650-002A9090DA44}"/>
              </a:ext>
            </a:extLst>
          </p:cNvPr>
          <p:cNvSpPr>
            <a:spLocks noGrp="1"/>
          </p:cNvSpPr>
          <p:nvPr>
            <p:ph sz="half" idx="2"/>
          </p:nvPr>
        </p:nvSpPr>
        <p:spPr>
          <a:xfrm>
            <a:off x="5353878" y="238538"/>
            <a:ext cx="6546573" cy="6387549"/>
          </a:xfrm>
        </p:spPr>
        <p:txBody>
          <a:bodyPr>
            <a:normAutofit lnSpcReduction="10000"/>
          </a:bodyPr>
          <a:lstStyle/>
          <a:p>
            <a:pPr marL="342900" indent="-342900" algn="l">
              <a:buFont typeface="+mj-lt"/>
              <a:buAutoNum type="arabicPeriod"/>
            </a:pPr>
            <a:r>
              <a:rPr lang="en-US" sz="1800" b="0" i="0" u="none" strike="noStrike" baseline="0" dirty="0">
                <a:latin typeface="Palatino-Roman"/>
              </a:rPr>
              <a:t>This program gets two chances to deal with the same error. First, </a:t>
            </a:r>
            <a:r>
              <a:rPr lang="en-US" sz="1800" b="1" i="0" u="none" strike="noStrike" baseline="0" dirty="0">
                <a:latin typeface="Palatino-Bold"/>
              </a:rPr>
              <a:t>main( ) </a:t>
            </a:r>
            <a:r>
              <a:rPr lang="en-US" sz="1800" b="0" i="0" u="none" strike="noStrike" baseline="0" dirty="0">
                <a:latin typeface="Palatino-Roman"/>
              </a:rPr>
              <a:t>sets up an exception context and then calls </a:t>
            </a:r>
            <a:r>
              <a:rPr lang="en-US" sz="1800" b="1" i="0" u="none" strike="noStrike" baseline="0" dirty="0" err="1">
                <a:latin typeface="Palatino-Bold"/>
              </a:rPr>
              <a:t>demoproc</a:t>
            </a:r>
            <a:r>
              <a:rPr lang="en-US" sz="1800" b="1" i="0" u="none" strike="noStrike" baseline="0" dirty="0">
                <a:latin typeface="Palatino-Bold"/>
              </a:rPr>
              <a:t>( )</a:t>
            </a:r>
            <a:r>
              <a:rPr lang="en-US" sz="1800" b="0" i="0" u="none" strike="noStrike" baseline="0" dirty="0">
                <a:latin typeface="Palatino-Roman"/>
              </a:rPr>
              <a:t>. </a:t>
            </a:r>
          </a:p>
          <a:p>
            <a:pPr marL="342900" indent="-342900" algn="l">
              <a:buFont typeface="+mj-lt"/>
              <a:buAutoNum type="arabicPeriod"/>
            </a:pPr>
            <a:r>
              <a:rPr lang="en-US" sz="1800" b="0" i="0" u="none" strike="noStrike" baseline="0" dirty="0">
                <a:latin typeface="Palatino-Roman"/>
              </a:rPr>
              <a:t>The </a:t>
            </a:r>
            <a:r>
              <a:rPr lang="en-US" sz="1800" b="1" i="0" u="none" strike="noStrike" baseline="0" dirty="0" err="1">
                <a:latin typeface="Palatino-Bold"/>
              </a:rPr>
              <a:t>demoproc</a:t>
            </a:r>
            <a:r>
              <a:rPr lang="en-US" sz="1800" b="1" i="0" u="none" strike="noStrike" baseline="0" dirty="0">
                <a:latin typeface="Palatino-Bold"/>
              </a:rPr>
              <a:t>( ) </a:t>
            </a:r>
            <a:r>
              <a:rPr lang="en-US" sz="1800" b="0" i="0" u="none" strike="noStrike" baseline="0" dirty="0">
                <a:latin typeface="Palatino-Roman"/>
              </a:rPr>
              <a:t>method then sets up another </a:t>
            </a:r>
            <a:r>
              <a:rPr lang="en-US" sz="1800" b="0" i="0" u="none" strike="noStrike" baseline="0" dirty="0" err="1">
                <a:latin typeface="Palatino-Roman"/>
              </a:rPr>
              <a:t>exceptionhandling</a:t>
            </a:r>
            <a:r>
              <a:rPr lang="en-US" sz="1800" b="0" i="0" u="none" strike="noStrike" baseline="0" dirty="0">
                <a:latin typeface="Palatino-Roman"/>
              </a:rPr>
              <a:t> context and immediately throws a new instance of </a:t>
            </a:r>
            <a:r>
              <a:rPr lang="en-US" sz="1800" b="1" i="0" u="none" strike="noStrike" baseline="0" dirty="0" err="1">
                <a:latin typeface="Palatino-Bold"/>
              </a:rPr>
              <a:t>NullPointerException</a:t>
            </a:r>
            <a:r>
              <a:rPr lang="en-US" sz="1800" b="0" i="0" u="none" strike="noStrike" baseline="0" dirty="0">
                <a:latin typeface="Palatino-Roman"/>
              </a:rPr>
              <a:t>, which is caught on the next line. The exception is then rethrown. Here is the resulting output: </a:t>
            </a:r>
            <a:r>
              <a:rPr lang="en-IN" sz="1800" b="0" i="0" u="none" strike="noStrike" baseline="0" dirty="0">
                <a:latin typeface="Courier"/>
              </a:rPr>
              <a:t>Caught inside </a:t>
            </a:r>
            <a:r>
              <a:rPr lang="en-IN" sz="1800" b="0" i="0" u="none" strike="noStrike" baseline="0" dirty="0" err="1">
                <a:latin typeface="Courier"/>
              </a:rPr>
              <a:t>demoproc</a:t>
            </a:r>
            <a:r>
              <a:rPr lang="en-IN" sz="1800" b="0" i="0" u="none" strike="noStrike" baseline="0" dirty="0">
                <a:latin typeface="Courier"/>
              </a:rPr>
              <a:t>.</a:t>
            </a:r>
          </a:p>
          <a:p>
            <a:pPr marL="0" indent="0" algn="l">
              <a:buNone/>
            </a:pPr>
            <a:r>
              <a:rPr lang="en-US" sz="1800" b="0" i="0" u="none" strike="noStrike" baseline="0" dirty="0">
                <a:latin typeface="Courier"/>
              </a:rPr>
              <a:t>Recaught: </a:t>
            </a:r>
            <a:r>
              <a:rPr lang="en-US" sz="1800" b="0" i="0" u="none" strike="noStrike" baseline="0" dirty="0" err="1">
                <a:latin typeface="Courier"/>
              </a:rPr>
              <a:t>java.lang.NullPointerException</a:t>
            </a:r>
            <a:r>
              <a:rPr lang="en-US" sz="1800" b="0" i="0" u="none" strike="noStrike" baseline="0" dirty="0">
                <a:latin typeface="Courier"/>
              </a:rPr>
              <a:t>: demo</a:t>
            </a:r>
          </a:p>
          <a:p>
            <a:r>
              <a:rPr lang="en-US" sz="1800" b="0" i="0" u="none" strike="noStrike" baseline="0" dirty="0">
                <a:latin typeface="Palatino-Roman"/>
              </a:rPr>
              <a:t>The program also illustrates how to create one of Java’s standard exception objects. Pay close attention to this line:</a:t>
            </a:r>
          </a:p>
          <a:p>
            <a:pPr marL="0" indent="0">
              <a:buNone/>
            </a:pPr>
            <a:r>
              <a:rPr lang="en-IN" sz="1800" b="0" i="0" u="none" strike="noStrike" baseline="0" dirty="0">
                <a:latin typeface="Courier"/>
              </a:rPr>
              <a:t>throw new </a:t>
            </a:r>
            <a:r>
              <a:rPr lang="en-IN" sz="1800" b="0" i="0" u="none" strike="noStrike" baseline="0" dirty="0" err="1">
                <a:latin typeface="Courier"/>
              </a:rPr>
              <a:t>NullPointerException</a:t>
            </a:r>
            <a:r>
              <a:rPr lang="en-IN" sz="1800" b="0" i="0" u="none" strike="noStrike" baseline="0" dirty="0">
                <a:latin typeface="Courier"/>
              </a:rPr>
              <a:t>("demo");</a:t>
            </a:r>
          </a:p>
          <a:p>
            <a:pPr marL="0" indent="0">
              <a:buNone/>
            </a:pPr>
            <a:br>
              <a:rPr lang="en-IN" sz="1800" b="0" i="0" u="none" strike="noStrike" baseline="0" dirty="0">
                <a:latin typeface="Courier"/>
              </a:rPr>
            </a:br>
            <a:r>
              <a:rPr lang="en-US" sz="1700" b="1" i="0" u="none" strike="noStrike" baseline="0" dirty="0">
                <a:latin typeface="Palatino-Bold"/>
              </a:rPr>
              <a:t>new </a:t>
            </a:r>
            <a:r>
              <a:rPr lang="en-US" sz="1700" b="0" i="0" u="none" strike="noStrike" baseline="0" dirty="0">
                <a:latin typeface="Palatino-Roman"/>
              </a:rPr>
              <a:t>is used to construct an instance of </a:t>
            </a:r>
            <a:r>
              <a:rPr lang="en-US" sz="1700" b="1" i="0" u="none" strike="noStrike" baseline="0" dirty="0" err="1">
                <a:latin typeface="Palatino-Bold"/>
              </a:rPr>
              <a:t>NullPointerException</a:t>
            </a:r>
            <a:r>
              <a:rPr lang="en-US" sz="1700" b="0" i="0" u="none" strike="noStrike" baseline="0" dirty="0">
                <a:latin typeface="Palatino-Roman"/>
              </a:rPr>
              <a:t>. Many of Java’s </a:t>
            </a:r>
            <a:r>
              <a:rPr lang="en-US" sz="1700" b="0" i="0" u="none" strike="noStrike" baseline="0" dirty="0" err="1">
                <a:latin typeface="Palatino-Roman"/>
              </a:rPr>
              <a:t>builtin</a:t>
            </a:r>
            <a:r>
              <a:rPr lang="en-US" sz="1700" b="0" i="0" u="none" strike="noStrike" baseline="0" dirty="0">
                <a:latin typeface="Palatino-Roman"/>
              </a:rPr>
              <a:t> run-time exceptions have at least two constructors: one with no parameter and one that takes a string parameter. </a:t>
            </a:r>
          </a:p>
          <a:p>
            <a:r>
              <a:rPr lang="en-US" sz="1700" b="0" i="0" u="none" strike="noStrike" baseline="0" dirty="0">
                <a:latin typeface="Palatino-Roman"/>
              </a:rPr>
              <a:t>When the second form is used, the argument specifies a string that describes the exception. </a:t>
            </a:r>
          </a:p>
          <a:p>
            <a:r>
              <a:rPr lang="en-US" sz="1700" b="0" i="0" u="none" strike="noStrike" baseline="0" dirty="0">
                <a:latin typeface="Palatino-Roman"/>
              </a:rPr>
              <a:t>This string is displayed when the object is used as an argument to </a:t>
            </a:r>
            <a:r>
              <a:rPr lang="en-US" sz="1700" b="1" i="0" u="none" strike="noStrike" baseline="0" dirty="0">
                <a:latin typeface="Palatino-Bold"/>
              </a:rPr>
              <a:t>print( ) </a:t>
            </a:r>
            <a:r>
              <a:rPr lang="en-US" sz="1700" b="0" i="0" u="none" strike="noStrike" baseline="0" dirty="0">
                <a:latin typeface="Palatino-Roman"/>
              </a:rPr>
              <a:t>or </a:t>
            </a:r>
            <a:r>
              <a:rPr lang="en-US" sz="1700" b="1" i="0" u="none" strike="noStrike" baseline="0" dirty="0" err="1">
                <a:latin typeface="Palatino-Bold"/>
              </a:rPr>
              <a:t>println</a:t>
            </a:r>
            <a:r>
              <a:rPr lang="en-US" sz="1700" b="1" i="0" u="none" strike="noStrike" baseline="0" dirty="0">
                <a:latin typeface="Palatino-Bold"/>
              </a:rPr>
              <a:t>( )</a:t>
            </a:r>
            <a:r>
              <a:rPr lang="en-US" sz="1700" b="0" i="0" u="none" strike="noStrike" baseline="0" dirty="0">
                <a:latin typeface="Palatino-Roman"/>
              </a:rPr>
              <a:t>. It can also be obtained by a call to </a:t>
            </a:r>
            <a:r>
              <a:rPr lang="en-US" sz="1700" b="1" i="0" u="none" strike="noStrike" baseline="0" dirty="0" err="1">
                <a:latin typeface="Palatino-Bold"/>
              </a:rPr>
              <a:t>getMessage</a:t>
            </a:r>
            <a:r>
              <a:rPr lang="en-US" sz="1700" b="1" i="0" u="none" strike="noStrike" baseline="0" dirty="0">
                <a:latin typeface="Palatino-Bold"/>
              </a:rPr>
              <a:t>( )</a:t>
            </a:r>
            <a:r>
              <a:rPr lang="en-US" sz="1700" b="0" i="0" u="none" strike="noStrike" baseline="0" dirty="0">
                <a:latin typeface="Palatino-Roman"/>
              </a:rPr>
              <a:t>, which is defined by </a:t>
            </a:r>
            <a:r>
              <a:rPr lang="en-IN" sz="1700" b="1" i="0" u="none" strike="noStrike" baseline="0" dirty="0">
                <a:latin typeface="Palatino-Bold"/>
              </a:rPr>
              <a:t>Throwable</a:t>
            </a:r>
            <a:r>
              <a:rPr lang="en-IN" sz="1700" b="0" i="0" u="none" strike="noStrike" baseline="0" dirty="0">
                <a:latin typeface="Palatino-Roman"/>
              </a:rPr>
              <a:t>.</a:t>
            </a:r>
            <a:endParaRPr lang="en-IN" sz="2600" dirty="0"/>
          </a:p>
        </p:txBody>
      </p:sp>
    </p:spTree>
    <p:extLst>
      <p:ext uri="{BB962C8B-B14F-4D97-AF65-F5344CB8AC3E}">
        <p14:creationId xmlns:p14="http://schemas.microsoft.com/office/powerpoint/2010/main" val="31794137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A25E-B768-45DC-8305-B90CC85C0F46}"/>
              </a:ext>
            </a:extLst>
          </p:cNvPr>
          <p:cNvSpPr>
            <a:spLocks noGrp="1"/>
          </p:cNvSpPr>
          <p:nvPr>
            <p:ph type="title"/>
          </p:nvPr>
        </p:nvSpPr>
        <p:spPr/>
        <p:txBody>
          <a:bodyPr/>
          <a:lstStyle/>
          <a:p>
            <a:r>
              <a:rPr lang="en-IN" sz="1800" b="1" i="0" u="none" strike="noStrike" baseline="0" dirty="0">
                <a:latin typeface="FranklinGothic-DemiCnd"/>
              </a:rPr>
              <a:t>throws</a:t>
            </a:r>
            <a:endParaRPr lang="en-IN" dirty="0"/>
          </a:p>
        </p:txBody>
      </p:sp>
      <p:sp>
        <p:nvSpPr>
          <p:cNvPr id="3" name="Content Placeholder 2">
            <a:extLst>
              <a:ext uri="{FF2B5EF4-FFF2-40B4-BE49-F238E27FC236}">
                <a16:creationId xmlns:a16="http://schemas.microsoft.com/office/drawing/2014/main" id="{9BE3BD1F-01DE-4E60-910C-E9DC829C65CA}"/>
              </a:ext>
            </a:extLst>
          </p:cNvPr>
          <p:cNvSpPr>
            <a:spLocks noGrp="1"/>
          </p:cNvSpPr>
          <p:nvPr>
            <p:ph sz="half" idx="1"/>
          </p:nvPr>
        </p:nvSpPr>
        <p:spPr>
          <a:xfrm>
            <a:off x="330200" y="1509713"/>
            <a:ext cx="5689600" cy="4667250"/>
          </a:xfrm>
        </p:spPr>
        <p:txBody>
          <a:bodyPr>
            <a:normAutofit/>
          </a:bodyPr>
          <a:lstStyle/>
          <a:p>
            <a:pPr algn="l"/>
            <a:r>
              <a:rPr lang="en-US" sz="1800" b="0" i="0" u="none" strike="noStrike" baseline="0" dirty="0">
                <a:latin typeface="Palatino-Roman"/>
              </a:rPr>
              <a:t>If a method is capable of causing an exception that it does not handle, it must specify this behavior so that callers of the method can guard themselves against that exception. </a:t>
            </a:r>
          </a:p>
          <a:p>
            <a:pPr algn="l"/>
            <a:r>
              <a:rPr lang="en-US" sz="1800" b="0" i="0" u="none" strike="noStrike" baseline="0" dirty="0">
                <a:latin typeface="Palatino-Roman"/>
              </a:rPr>
              <a:t>You do this by including a </a:t>
            </a:r>
            <a:r>
              <a:rPr lang="en-US" sz="1800" b="1" i="0" u="none" strike="noStrike" baseline="0" dirty="0">
                <a:latin typeface="Palatino-Bold"/>
              </a:rPr>
              <a:t>throws </a:t>
            </a:r>
            <a:r>
              <a:rPr lang="en-US" sz="1800" b="0" i="0" u="none" strike="noStrike" baseline="0" dirty="0">
                <a:latin typeface="Palatino-Roman"/>
              </a:rPr>
              <a:t>clause in the method’s declaration. </a:t>
            </a:r>
          </a:p>
          <a:p>
            <a:pPr algn="l"/>
            <a:r>
              <a:rPr lang="en-US" sz="1800" b="0" i="0" u="none" strike="noStrike" baseline="0" dirty="0">
                <a:latin typeface="Palatino-Roman"/>
              </a:rPr>
              <a:t>A </a:t>
            </a:r>
            <a:r>
              <a:rPr lang="en-US" sz="1800" b="1" i="0" u="none" strike="noStrike" baseline="0" dirty="0">
                <a:latin typeface="Palatino-Bold"/>
              </a:rPr>
              <a:t>throws </a:t>
            </a:r>
            <a:r>
              <a:rPr lang="en-US" sz="1800" b="0" i="0" u="none" strike="noStrike" baseline="0" dirty="0">
                <a:latin typeface="Palatino-Roman"/>
              </a:rPr>
              <a:t>clause lists the types of exceptions that a method might throw.</a:t>
            </a:r>
            <a:endParaRPr lang="en-IN" dirty="0"/>
          </a:p>
        </p:txBody>
      </p:sp>
      <p:sp>
        <p:nvSpPr>
          <p:cNvPr id="4" name="Content Placeholder 3">
            <a:extLst>
              <a:ext uri="{FF2B5EF4-FFF2-40B4-BE49-F238E27FC236}">
                <a16:creationId xmlns:a16="http://schemas.microsoft.com/office/drawing/2014/main" id="{AAD16E69-9DDE-4AAD-B6A2-BF71FBFB0F6E}"/>
              </a:ext>
            </a:extLst>
          </p:cNvPr>
          <p:cNvSpPr>
            <a:spLocks noGrp="1"/>
          </p:cNvSpPr>
          <p:nvPr>
            <p:ph sz="half" idx="2"/>
          </p:nvPr>
        </p:nvSpPr>
        <p:spPr>
          <a:xfrm>
            <a:off x="6172200" y="774700"/>
            <a:ext cx="5803900" cy="5718175"/>
          </a:xfrm>
        </p:spPr>
        <p:txBody>
          <a:bodyPr>
            <a:normAutofit/>
          </a:bodyPr>
          <a:lstStyle/>
          <a:p>
            <a:pPr algn="l"/>
            <a:r>
              <a:rPr lang="en-US" sz="1800" b="0" i="0" u="none" strike="noStrike" baseline="0" dirty="0">
                <a:latin typeface="Palatino-Roman"/>
              </a:rPr>
              <a:t>This is necessary for all exceptions, except those of type </a:t>
            </a:r>
            <a:r>
              <a:rPr lang="en-US" sz="1800" b="1" i="0" u="none" strike="noStrike" baseline="0" dirty="0">
                <a:latin typeface="Palatino-Bold"/>
              </a:rPr>
              <a:t>Error </a:t>
            </a:r>
            <a:r>
              <a:rPr lang="en-US" sz="1800" b="0" i="0" u="none" strike="noStrike" baseline="0" dirty="0">
                <a:latin typeface="Palatino-Roman"/>
              </a:rPr>
              <a:t>or </a:t>
            </a:r>
            <a:r>
              <a:rPr lang="en-US" sz="1800" b="1" i="0" u="none" strike="noStrike" baseline="0" dirty="0" err="1">
                <a:latin typeface="Palatino-Bold"/>
              </a:rPr>
              <a:t>RuntimeException</a:t>
            </a:r>
            <a:r>
              <a:rPr lang="en-US" sz="1800" b="0" i="0" u="none" strike="noStrike" baseline="0" dirty="0">
                <a:latin typeface="Palatino-Roman"/>
              </a:rPr>
              <a:t>, or any of their subclasses. </a:t>
            </a:r>
          </a:p>
          <a:p>
            <a:pPr algn="l"/>
            <a:r>
              <a:rPr lang="en-US" sz="1800" b="0" i="0" u="none" strike="noStrike" baseline="0" dirty="0">
                <a:latin typeface="Palatino-Roman"/>
              </a:rPr>
              <a:t>All other exceptions that a method can throw must be declared in the </a:t>
            </a:r>
            <a:r>
              <a:rPr lang="en-US" sz="1800" b="1" i="0" u="none" strike="noStrike" baseline="0" dirty="0">
                <a:latin typeface="Palatino-Bold"/>
              </a:rPr>
              <a:t>throws </a:t>
            </a:r>
            <a:r>
              <a:rPr lang="en-US" sz="1800" b="0" i="0" u="none" strike="noStrike" baseline="0" dirty="0">
                <a:latin typeface="Palatino-Roman"/>
              </a:rPr>
              <a:t>clause. </a:t>
            </a:r>
          </a:p>
          <a:p>
            <a:pPr algn="l"/>
            <a:r>
              <a:rPr lang="en-US" sz="1800" b="0" i="0" u="none" strike="noStrike" baseline="0" dirty="0">
                <a:latin typeface="Palatino-Roman"/>
              </a:rPr>
              <a:t>If they are not, a compile-time error will result. This is the general form of a method declaration that includes a </a:t>
            </a:r>
            <a:r>
              <a:rPr lang="en-US" sz="1800" b="1" i="0" u="none" strike="noStrike" baseline="0" dirty="0">
                <a:latin typeface="Palatino-Bold"/>
              </a:rPr>
              <a:t>throws </a:t>
            </a:r>
            <a:r>
              <a:rPr lang="en-US" sz="1800" b="0" i="0" u="none" strike="noStrike" baseline="0" dirty="0">
                <a:latin typeface="Palatino-Roman"/>
              </a:rPr>
              <a:t>clause:</a:t>
            </a:r>
          </a:p>
          <a:p>
            <a:pPr marL="0" indent="0" algn="l">
              <a:buNone/>
            </a:pPr>
            <a:r>
              <a:rPr lang="en-US" sz="1800" b="0" i="1" u="none" strike="noStrike" baseline="0" dirty="0">
                <a:latin typeface="Palatino-Italic"/>
              </a:rPr>
              <a:t>type method-name</a:t>
            </a:r>
            <a:r>
              <a:rPr lang="en-US" sz="1800" b="0" i="0" u="none" strike="noStrike" baseline="0" dirty="0">
                <a:latin typeface="Palatino-Roman"/>
              </a:rPr>
              <a:t>(</a:t>
            </a:r>
            <a:r>
              <a:rPr lang="en-US" sz="1800" b="0" i="1" u="none" strike="noStrike" baseline="0" dirty="0">
                <a:latin typeface="Palatino-Italic"/>
              </a:rPr>
              <a:t>parameter-list</a:t>
            </a:r>
            <a:r>
              <a:rPr lang="en-US" sz="1800" b="0" i="0" u="none" strike="noStrike" baseline="0" dirty="0">
                <a:latin typeface="Palatino-Roman"/>
              </a:rPr>
              <a:t>) throws </a:t>
            </a:r>
            <a:r>
              <a:rPr lang="en-US" sz="1800" b="0" i="1" u="none" strike="noStrike" baseline="0" dirty="0">
                <a:latin typeface="Palatino-Italic"/>
              </a:rPr>
              <a:t>exception-list</a:t>
            </a:r>
          </a:p>
          <a:p>
            <a:pPr marL="0" indent="0" algn="l">
              <a:buNone/>
            </a:pPr>
            <a:r>
              <a:rPr lang="en-IN" sz="1800" b="0" i="0" u="none" strike="noStrike" baseline="0" dirty="0">
                <a:latin typeface="Palatino-Roman"/>
              </a:rPr>
              <a:t>{</a:t>
            </a:r>
          </a:p>
          <a:p>
            <a:pPr marL="0" indent="0" algn="l">
              <a:buNone/>
            </a:pPr>
            <a:r>
              <a:rPr lang="en-IN" sz="1800" b="0" i="0" u="none" strike="noStrike" baseline="0" dirty="0">
                <a:latin typeface="Palatino-Roman"/>
              </a:rPr>
              <a:t>// body of methods</a:t>
            </a:r>
          </a:p>
          <a:p>
            <a:pPr marL="0" indent="0" algn="l">
              <a:buNone/>
            </a:pPr>
            <a:r>
              <a:rPr lang="en-IN" sz="1800" b="0" i="0" u="none" strike="noStrike" baseline="0" dirty="0">
                <a:latin typeface="Palatino-Roman"/>
              </a:rPr>
              <a:t>}</a:t>
            </a:r>
            <a:endParaRPr lang="en-IN" dirty="0"/>
          </a:p>
        </p:txBody>
      </p:sp>
    </p:spTree>
    <p:extLst>
      <p:ext uri="{BB962C8B-B14F-4D97-AF65-F5344CB8AC3E}">
        <p14:creationId xmlns:p14="http://schemas.microsoft.com/office/powerpoint/2010/main" val="223230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951649-70F1-4B10-9DAB-8171EF91F950}"/>
              </a:ext>
            </a:extLst>
          </p:cNvPr>
          <p:cNvSpPr>
            <a:spLocks noGrp="1"/>
          </p:cNvSpPr>
          <p:nvPr>
            <p:ph sz="half" idx="1"/>
          </p:nvPr>
        </p:nvSpPr>
        <p:spPr>
          <a:xfrm>
            <a:off x="238539" y="463826"/>
            <a:ext cx="5781261" cy="5713137"/>
          </a:xfrm>
        </p:spPr>
        <p:txBody>
          <a:bodyPr>
            <a:normAutofit/>
          </a:bodyPr>
          <a:lstStyle/>
          <a:p>
            <a:r>
              <a:rPr lang="en-US" sz="1800" b="0" i="0" u="none" strike="noStrike" baseline="0" dirty="0">
                <a:latin typeface="Palatino-Roman"/>
              </a:rPr>
              <a:t>Java uses file system directories to store packages.</a:t>
            </a:r>
          </a:p>
          <a:p>
            <a:r>
              <a:rPr lang="en-US" sz="1800" b="0" i="0" u="none" strike="noStrike" baseline="0" dirty="0">
                <a:latin typeface="Palatino-Roman"/>
              </a:rPr>
              <a:t>For example, the </a:t>
            </a:r>
            <a:r>
              <a:rPr lang="en-US" sz="1800" b="1" i="0" u="none" strike="noStrike" baseline="0" dirty="0">
                <a:latin typeface="Palatino-Bold"/>
              </a:rPr>
              <a:t>.class </a:t>
            </a:r>
            <a:r>
              <a:rPr lang="en-US" sz="1800" b="0" i="0" u="none" strike="noStrike" baseline="0" dirty="0">
                <a:latin typeface="Palatino-Roman"/>
              </a:rPr>
              <a:t>files for any classes you declare to be part of </a:t>
            </a:r>
            <a:r>
              <a:rPr lang="en-US" sz="1800" b="1" i="0" u="none" strike="noStrike" baseline="0" dirty="0" err="1">
                <a:latin typeface="Palatino-Bold"/>
              </a:rPr>
              <a:t>MyPackage</a:t>
            </a:r>
            <a:r>
              <a:rPr lang="en-US" sz="1800" b="1" dirty="0">
                <a:latin typeface="Palatino-Bold"/>
              </a:rPr>
              <a:t> </a:t>
            </a:r>
            <a:r>
              <a:rPr lang="en-US" sz="1800" b="0" i="0" u="none" strike="noStrike" baseline="0" dirty="0">
                <a:latin typeface="Palatino-Roman"/>
              </a:rPr>
              <a:t>must be stored in a directory called </a:t>
            </a:r>
            <a:r>
              <a:rPr lang="en-US" sz="1800" b="1" i="0" u="none" strike="noStrike" baseline="0" dirty="0" err="1">
                <a:latin typeface="Palatino-Bold"/>
              </a:rPr>
              <a:t>MyPackage</a:t>
            </a:r>
            <a:r>
              <a:rPr lang="en-US" sz="1800" b="0" i="0" u="none" strike="noStrike" baseline="0" dirty="0">
                <a:latin typeface="Palatino-Roman"/>
              </a:rPr>
              <a:t>.</a:t>
            </a:r>
          </a:p>
          <a:p>
            <a:r>
              <a:rPr lang="en-US" sz="1800" b="0" i="0" u="none" strike="noStrike" baseline="0" dirty="0">
                <a:latin typeface="Palatino-Roman"/>
              </a:rPr>
              <a:t>Remember that case is significant, and the directory name must match the package name </a:t>
            </a:r>
            <a:r>
              <a:rPr lang="en-IN" sz="1800" b="0" i="0" u="none" strike="noStrike" baseline="0" dirty="0">
                <a:latin typeface="Palatino-Roman"/>
              </a:rPr>
              <a:t>exactly. </a:t>
            </a:r>
          </a:p>
          <a:p>
            <a:r>
              <a:rPr lang="en-US" sz="1800" b="0" i="0" u="none" strike="noStrike" baseline="0" dirty="0">
                <a:latin typeface="Palatino-Roman"/>
              </a:rPr>
              <a:t>More than one file can include the same </a:t>
            </a:r>
            <a:r>
              <a:rPr lang="en-US" sz="1800" b="1" i="0" u="none" strike="noStrike" baseline="0" dirty="0">
                <a:latin typeface="Palatino-Bold"/>
              </a:rPr>
              <a:t>package </a:t>
            </a:r>
            <a:r>
              <a:rPr lang="en-US" sz="1800" b="0" i="0" u="none" strike="noStrike" baseline="0" dirty="0">
                <a:latin typeface="Palatino-Roman"/>
              </a:rPr>
              <a:t>statement. The </a:t>
            </a:r>
            <a:r>
              <a:rPr lang="en-US" sz="1800" b="1" i="0" u="none" strike="noStrike" baseline="0" dirty="0">
                <a:latin typeface="Palatino-Bold"/>
              </a:rPr>
              <a:t>package </a:t>
            </a:r>
            <a:r>
              <a:rPr lang="en-US" sz="1800" b="0" i="0" u="none" strike="noStrike" baseline="0" dirty="0">
                <a:latin typeface="Palatino-Roman"/>
              </a:rPr>
              <a:t>statement simply specifies to which package the classes defined in a file belong.</a:t>
            </a:r>
          </a:p>
          <a:p>
            <a:r>
              <a:rPr lang="en-US" sz="1800" b="0" i="0" u="none" strike="noStrike" baseline="0" dirty="0">
                <a:latin typeface="Palatino-Roman"/>
              </a:rPr>
              <a:t>It does not exclude other classes in other files from being part of that same package. Most real-world packages are spread across many files.</a:t>
            </a:r>
            <a:endParaRPr lang="en-IN" dirty="0"/>
          </a:p>
        </p:txBody>
      </p:sp>
      <p:sp>
        <p:nvSpPr>
          <p:cNvPr id="4" name="Content Placeholder 3">
            <a:extLst>
              <a:ext uri="{FF2B5EF4-FFF2-40B4-BE49-F238E27FC236}">
                <a16:creationId xmlns:a16="http://schemas.microsoft.com/office/drawing/2014/main" id="{556A5FEA-320C-47C1-ABCC-234F5B3B6CFE}"/>
              </a:ext>
            </a:extLst>
          </p:cNvPr>
          <p:cNvSpPr>
            <a:spLocks noGrp="1"/>
          </p:cNvSpPr>
          <p:nvPr>
            <p:ph sz="half" idx="2"/>
          </p:nvPr>
        </p:nvSpPr>
        <p:spPr>
          <a:xfrm>
            <a:off x="6172200" y="291548"/>
            <a:ext cx="5569226" cy="6162261"/>
          </a:xfrm>
        </p:spPr>
        <p:txBody>
          <a:bodyPr>
            <a:normAutofit/>
          </a:bodyPr>
          <a:lstStyle/>
          <a:p>
            <a:pPr marL="0" indent="0" algn="l">
              <a:buNone/>
            </a:pPr>
            <a:r>
              <a:rPr lang="en-US" sz="1800" b="0" i="0" u="none" strike="noStrike" baseline="0" dirty="0">
                <a:latin typeface="Palatino-Roman"/>
              </a:rPr>
              <a:t>You can create a hierarchy of packages. To do so, simply separate each package name from the one above it by use of a period. The general form of a multileveled package statement </a:t>
            </a:r>
            <a:r>
              <a:rPr lang="en-IN" sz="1800" b="0" i="0" u="none" strike="noStrike" baseline="0" dirty="0">
                <a:latin typeface="Palatino-Roman"/>
              </a:rPr>
              <a:t>is shown here:</a:t>
            </a:r>
          </a:p>
          <a:p>
            <a:pPr marL="0" indent="0" algn="l">
              <a:buNone/>
            </a:pPr>
            <a:r>
              <a:rPr lang="en-IN" sz="2400" b="1" i="0" u="none" strike="noStrike" baseline="0" dirty="0">
                <a:latin typeface="Palatino-Roman"/>
              </a:rPr>
              <a:t>package </a:t>
            </a:r>
            <a:r>
              <a:rPr lang="en-IN" sz="2400" b="1" i="1" u="none" strike="noStrike" baseline="0" dirty="0">
                <a:latin typeface="Palatino-Italic"/>
              </a:rPr>
              <a:t>pkg1</a:t>
            </a:r>
            <a:r>
              <a:rPr lang="en-IN" sz="2400" b="1" i="0" u="none" strike="noStrike" baseline="0" dirty="0">
                <a:latin typeface="Palatino-Roman"/>
              </a:rPr>
              <a:t>[.</a:t>
            </a:r>
            <a:r>
              <a:rPr lang="en-IN" sz="2400" b="1" i="1" u="none" strike="noStrike" baseline="0" dirty="0">
                <a:latin typeface="Palatino-Italic"/>
              </a:rPr>
              <a:t>pkg2</a:t>
            </a:r>
            <a:r>
              <a:rPr lang="en-IN" sz="2400" b="1" i="0" u="none" strike="noStrike" baseline="0" dirty="0">
                <a:latin typeface="Palatino-Roman"/>
              </a:rPr>
              <a:t>[.</a:t>
            </a:r>
            <a:r>
              <a:rPr lang="en-IN" sz="2400" b="1" i="1" u="none" strike="noStrike" baseline="0" dirty="0">
                <a:latin typeface="Palatino-Italic"/>
              </a:rPr>
              <a:t>pkg3</a:t>
            </a:r>
            <a:r>
              <a:rPr lang="en-IN" sz="2400" b="1" i="0" u="none" strike="noStrike" baseline="0" dirty="0">
                <a:latin typeface="Palatino-Roman"/>
              </a:rPr>
              <a:t>]];</a:t>
            </a:r>
          </a:p>
          <a:p>
            <a:pPr marL="0" indent="0" algn="l">
              <a:buNone/>
            </a:pPr>
            <a:r>
              <a:rPr lang="en-US" sz="1800" b="0" i="0" u="none" strike="noStrike" baseline="0" dirty="0">
                <a:latin typeface="Palatino-Roman"/>
              </a:rPr>
              <a:t>A package hierarchy must be reflected in the file system of your Java development system. For example, a package declared as</a:t>
            </a:r>
          </a:p>
          <a:p>
            <a:pPr marL="0" indent="0" algn="l">
              <a:buNone/>
            </a:pPr>
            <a:r>
              <a:rPr lang="en-IN" sz="2400" b="1" i="0" u="none" strike="noStrike" baseline="0" dirty="0">
                <a:latin typeface="Courier"/>
              </a:rPr>
              <a:t>package </a:t>
            </a:r>
            <a:r>
              <a:rPr lang="en-IN" sz="2400" b="1" i="0" u="none" strike="noStrike" baseline="0" dirty="0" err="1">
                <a:latin typeface="Courier"/>
              </a:rPr>
              <a:t>java.awt.image</a:t>
            </a:r>
            <a:r>
              <a:rPr lang="en-IN" sz="2400" b="1" i="0" u="none" strike="noStrike" baseline="0" dirty="0">
                <a:latin typeface="Courier"/>
              </a:rPr>
              <a:t>;</a:t>
            </a:r>
            <a:endParaRPr lang="en-IN" sz="3600" b="1" dirty="0"/>
          </a:p>
        </p:txBody>
      </p:sp>
    </p:spTree>
    <p:extLst>
      <p:ext uri="{BB962C8B-B14F-4D97-AF65-F5344CB8AC3E}">
        <p14:creationId xmlns:p14="http://schemas.microsoft.com/office/powerpoint/2010/main" val="36019401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F2297A-7AA8-43D4-8B5E-131384FA4DBB}"/>
              </a:ext>
            </a:extLst>
          </p:cNvPr>
          <p:cNvSpPr>
            <a:spLocks noGrp="1"/>
          </p:cNvSpPr>
          <p:nvPr>
            <p:ph sz="half" idx="1"/>
          </p:nvPr>
        </p:nvSpPr>
        <p:spPr>
          <a:xfrm>
            <a:off x="185530" y="596348"/>
            <a:ext cx="5834270" cy="5580615"/>
          </a:xfrm>
        </p:spPr>
        <p:txBody>
          <a:bodyPr>
            <a:normAutofit/>
          </a:bodyPr>
          <a:lstStyle/>
          <a:p>
            <a:pPr marL="0" indent="0" algn="l">
              <a:buNone/>
            </a:pPr>
            <a:r>
              <a:rPr lang="en-US" sz="1800" b="0" i="0" u="none" strike="noStrike" baseline="0" dirty="0">
                <a:latin typeface="Palatino-Roman"/>
              </a:rPr>
              <a:t>Here, </a:t>
            </a:r>
            <a:r>
              <a:rPr lang="en-US" sz="1800" b="0" i="1" u="none" strike="noStrike" baseline="0" dirty="0">
                <a:latin typeface="Palatino-Italic"/>
              </a:rPr>
              <a:t>exception-list </a:t>
            </a:r>
            <a:r>
              <a:rPr lang="en-US" sz="1800" b="0" i="0" u="none" strike="noStrike" baseline="0" dirty="0">
                <a:latin typeface="Palatino-Roman"/>
              </a:rPr>
              <a:t>is a comma-separated list of the exceptions that a method can throw. </a:t>
            </a:r>
          </a:p>
          <a:p>
            <a:pPr marL="0" indent="0" algn="l">
              <a:buNone/>
            </a:pPr>
            <a:r>
              <a:rPr lang="en-US" sz="1800" b="0" i="0" u="none" strike="noStrike" baseline="0" dirty="0">
                <a:latin typeface="Palatino-Roman"/>
              </a:rPr>
              <a:t>Following is an example of an incorrect program that tries to throw an exception that it does not catch. Because the program does not specify a </a:t>
            </a:r>
            <a:r>
              <a:rPr lang="en-US" sz="1800" b="1" i="0" u="none" strike="noStrike" baseline="0" dirty="0">
                <a:latin typeface="Palatino-Bold"/>
              </a:rPr>
              <a:t>throws </a:t>
            </a:r>
            <a:r>
              <a:rPr lang="en-US" sz="1800" b="0" i="0" u="none" strike="noStrike" baseline="0" dirty="0">
                <a:latin typeface="Palatino-Roman"/>
              </a:rPr>
              <a:t>clause to declare this fact, the </a:t>
            </a:r>
            <a:r>
              <a:rPr lang="en-IN" sz="1800" b="0" i="0" u="none" strike="noStrike" baseline="0" dirty="0">
                <a:latin typeface="Palatino-Roman"/>
              </a:rPr>
              <a:t>program will not compile.</a:t>
            </a:r>
            <a:endParaRPr lang="en-IN" dirty="0"/>
          </a:p>
        </p:txBody>
      </p:sp>
      <p:sp>
        <p:nvSpPr>
          <p:cNvPr id="4" name="Content Placeholder 3">
            <a:extLst>
              <a:ext uri="{FF2B5EF4-FFF2-40B4-BE49-F238E27FC236}">
                <a16:creationId xmlns:a16="http://schemas.microsoft.com/office/drawing/2014/main" id="{40FBE00A-7D4B-426D-9A3E-EFC1988BF133}"/>
              </a:ext>
            </a:extLst>
          </p:cNvPr>
          <p:cNvSpPr>
            <a:spLocks noGrp="1"/>
          </p:cNvSpPr>
          <p:nvPr>
            <p:ph sz="half" idx="2"/>
          </p:nvPr>
        </p:nvSpPr>
        <p:spPr>
          <a:xfrm>
            <a:off x="6096000" y="698500"/>
            <a:ext cx="5834270" cy="6060108"/>
          </a:xfrm>
        </p:spPr>
        <p:txBody>
          <a:bodyPr>
            <a:normAutofit/>
          </a:bodyPr>
          <a:lstStyle/>
          <a:p>
            <a:pPr marL="0" indent="0" algn="l">
              <a:buNone/>
            </a:pPr>
            <a:r>
              <a:rPr lang="en-US" sz="1800" b="0" i="0" u="none" strike="noStrike" baseline="0" dirty="0">
                <a:latin typeface="Courier"/>
              </a:rPr>
              <a:t>// This program contains an error and will not compile.</a:t>
            </a:r>
          </a:p>
          <a:p>
            <a:pPr marL="0" indent="0" algn="l">
              <a:buNone/>
            </a:pPr>
            <a:r>
              <a:rPr lang="en-IN" sz="1800" b="0" i="0" u="none" strike="noStrike" baseline="0" dirty="0">
                <a:latin typeface="Courier"/>
              </a:rPr>
              <a:t>class </a:t>
            </a:r>
            <a:r>
              <a:rPr lang="en-IN" sz="1800" b="0" i="0" u="none" strike="noStrike" baseline="0" dirty="0" err="1">
                <a:latin typeface="Courier"/>
              </a:rPr>
              <a:t>ThrowsDemo</a:t>
            </a:r>
            <a:r>
              <a:rPr lang="en-IN" sz="1800" b="0" i="0" u="none" strike="noStrike" baseline="0" dirty="0">
                <a:latin typeface="Courier"/>
              </a:rPr>
              <a:t> {</a:t>
            </a:r>
          </a:p>
          <a:p>
            <a:pPr marL="0" indent="0" algn="l">
              <a:buNone/>
            </a:pPr>
            <a:r>
              <a:rPr lang="en-IN" sz="1800" b="0" i="0" u="none" strike="noStrike" baseline="0" dirty="0">
                <a:latin typeface="Courier"/>
              </a:rPr>
              <a:t>static void </a:t>
            </a:r>
            <a:r>
              <a:rPr lang="en-IN" sz="1800" b="0" i="0" u="none" strike="noStrike" baseline="0" dirty="0" err="1">
                <a:latin typeface="Courier"/>
              </a:rPr>
              <a:t>throwOne</a:t>
            </a:r>
            <a:r>
              <a:rPr lang="en-IN" sz="1800" b="0" i="0" u="none" strike="noStrike" baseline="0" dirty="0">
                <a:latin typeface="Courier"/>
              </a:rPr>
              <a:t>() {</a:t>
            </a:r>
          </a:p>
          <a:p>
            <a:pPr marL="0" indent="0" algn="l">
              <a:buNone/>
            </a:pPr>
            <a:r>
              <a:rPr lang="en-US" sz="1800" b="0" i="0" u="none" strike="noStrike" baseline="0" dirty="0" err="1">
                <a:latin typeface="Courier"/>
              </a:rPr>
              <a:t>System.out.println</a:t>
            </a:r>
            <a:r>
              <a:rPr lang="en-US" sz="1800" b="0" i="0" u="none" strike="noStrike" baseline="0" dirty="0">
                <a:latin typeface="Courier"/>
              </a:rPr>
              <a:t>("Inside </a:t>
            </a:r>
            <a:r>
              <a:rPr lang="en-US" sz="1800" b="0" i="0" u="none" strike="noStrike" baseline="0" dirty="0" err="1">
                <a:latin typeface="Courier"/>
              </a:rPr>
              <a:t>throwOne</a:t>
            </a:r>
            <a:r>
              <a:rPr lang="en-US" sz="1800" b="0" i="0" u="none" strike="noStrike" baseline="0" dirty="0">
                <a:latin typeface="Courier"/>
              </a:rPr>
              <a:t>.");</a:t>
            </a:r>
          </a:p>
          <a:p>
            <a:pPr marL="0" indent="0" algn="l">
              <a:buNone/>
            </a:pPr>
            <a:r>
              <a:rPr lang="en-IN" sz="1800" b="0" i="0" u="none" strike="noStrike" baseline="0" dirty="0">
                <a:latin typeface="Courier"/>
              </a:rPr>
              <a:t>throw new </a:t>
            </a:r>
            <a:r>
              <a:rPr lang="en-IN" sz="1800" b="0" i="0" u="none" strike="noStrike" baseline="0" dirty="0" err="1">
                <a:latin typeface="Courier"/>
              </a:rPr>
              <a:t>IllegalAccessException</a:t>
            </a:r>
            <a:r>
              <a:rPr lang="en-IN" sz="1800" b="0" i="0" u="none" strike="noStrike" baseline="0" dirty="0">
                <a:latin typeface="Courier"/>
              </a:rPr>
              <a:t>("demo");</a:t>
            </a:r>
          </a:p>
          <a:p>
            <a:pPr marL="0" indent="0" algn="l">
              <a:buNone/>
            </a:pPr>
            <a:r>
              <a:rPr lang="en-IN" sz="1800" b="0" i="0" u="none" strike="noStrike" baseline="0" dirty="0">
                <a:latin typeface="Courier"/>
              </a:rPr>
              <a:t>}</a:t>
            </a:r>
          </a:p>
          <a:p>
            <a:pPr marL="0" indent="0" algn="l">
              <a:buNone/>
            </a:pPr>
            <a:r>
              <a:rPr lang="en-US" sz="1800" b="0" i="0" u="none" strike="noStrike" baseline="0" dirty="0">
                <a:latin typeface="Courier"/>
              </a:rPr>
              <a:t>public static void main(String </a:t>
            </a:r>
            <a:r>
              <a:rPr lang="en-US" sz="1800" b="0" i="0" u="none" strike="noStrike" baseline="0" dirty="0" err="1">
                <a:latin typeface="Courier"/>
              </a:rPr>
              <a:t>args</a:t>
            </a:r>
            <a:r>
              <a:rPr lang="en-US" sz="1800" b="0" i="0" u="none" strike="noStrike" baseline="0" dirty="0">
                <a:latin typeface="Courier"/>
              </a:rPr>
              <a:t>[]) {</a:t>
            </a:r>
          </a:p>
          <a:p>
            <a:pPr marL="0" indent="0" algn="l">
              <a:buNone/>
            </a:pPr>
            <a:r>
              <a:rPr lang="en-IN" sz="1800" b="0" i="0" u="none" strike="noStrike" baseline="0" dirty="0" err="1">
                <a:latin typeface="Courier"/>
              </a:rPr>
              <a:t>throwOne</a:t>
            </a:r>
            <a:r>
              <a:rPr lang="en-IN" sz="1800" b="0" i="0" u="none" strike="noStrike" baseline="0" dirty="0">
                <a:latin typeface="Courier"/>
              </a:rPr>
              <a:t>(); } }</a:t>
            </a:r>
          </a:p>
          <a:p>
            <a:r>
              <a:rPr lang="en-US" sz="1800" b="0" i="0" u="none" strike="noStrike" baseline="0" dirty="0">
                <a:latin typeface="Palatino-Roman"/>
              </a:rPr>
              <a:t>To make this example compile, you need to make two changes. </a:t>
            </a:r>
          </a:p>
          <a:p>
            <a:r>
              <a:rPr lang="en-US" sz="1800" b="0" i="0" u="none" strike="noStrike" baseline="0" dirty="0">
                <a:latin typeface="Palatino-Roman"/>
              </a:rPr>
              <a:t>First, you need to declare that </a:t>
            </a:r>
            <a:r>
              <a:rPr lang="en-US" sz="1800" b="1" i="0" u="none" strike="noStrike" baseline="0" dirty="0" err="1">
                <a:latin typeface="Palatino-Bold"/>
              </a:rPr>
              <a:t>throwOne</a:t>
            </a:r>
            <a:r>
              <a:rPr lang="en-US" sz="1800" b="1" i="0" u="none" strike="noStrike" baseline="0" dirty="0">
                <a:latin typeface="Palatino-Bold"/>
              </a:rPr>
              <a:t>( ) </a:t>
            </a:r>
            <a:r>
              <a:rPr lang="en-US" sz="1800" b="0" i="0" u="none" strike="noStrike" baseline="0" dirty="0">
                <a:latin typeface="Palatino-Roman"/>
              </a:rPr>
              <a:t>throws </a:t>
            </a:r>
            <a:r>
              <a:rPr lang="en-US" sz="1800" b="1" i="0" u="none" strike="noStrike" baseline="0" dirty="0" err="1">
                <a:latin typeface="Palatino-Bold"/>
              </a:rPr>
              <a:t>IllegalAccessException</a:t>
            </a:r>
            <a:r>
              <a:rPr lang="en-US" sz="1800" b="0" i="0" u="none" strike="noStrike" baseline="0" dirty="0">
                <a:latin typeface="Palatino-Roman"/>
              </a:rPr>
              <a:t>. </a:t>
            </a:r>
          </a:p>
          <a:p>
            <a:r>
              <a:rPr lang="en-US" sz="1800" b="0" i="0" u="none" strike="noStrike" baseline="0" dirty="0">
                <a:latin typeface="Palatino-Roman"/>
              </a:rPr>
              <a:t>Second, </a:t>
            </a:r>
            <a:r>
              <a:rPr lang="en-US" sz="1800" b="1" i="0" u="none" strike="noStrike" baseline="0" dirty="0">
                <a:latin typeface="Palatino-Bold"/>
              </a:rPr>
              <a:t>main( ) </a:t>
            </a:r>
            <a:r>
              <a:rPr lang="en-US" sz="1800" b="0" i="0" u="none" strike="noStrike" baseline="0" dirty="0">
                <a:latin typeface="Palatino-Roman"/>
              </a:rPr>
              <a:t>must define a </a:t>
            </a:r>
            <a:r>
              <a:rPr lang="en-US" sz="1800" b="1" i="0" u="none" strike="noStrike" baseline="0" dirty="0">
                <a:latin typeface="Palatino-Bold"/>
              </a:rPr>
              <a:t>try</a:t>
            </a:r>
            <a:r>
              <a:rPr lang="en-US" sz="1800" b="0" i="0" u="none" strike="noStrike" baseline="0" dirty="0">
                <a:latin typeface="Palatino-Roman"/>
              </a:rPr>
              <a:t>/</a:t>
            </a:r>
            <a:r>
              <a:rPr lang="en-US" sz="1800" b="1" i="0" u="none" strike="noStrike" baseline="0" dirty="0">
                <a:latin typeface="Palatino-Bold"/>
              </a:rPr>
              <a:t>catch </a:t>
            </a:r>
            <a:r>
              <a:rPr lang="en-US" sz="1800" b="0" i="0" u="none" strike="noStrike" baseline="0" dirty="0">
                <a:latin typeface="Palatino-Roman"/>
              </a:rPr>
              <a:t>statement that catches this exception. The corrected example is shown here:</a:t>
            </a:r>
            <a:endParaRPr lang="en-IN" dirty="0"/>
          </a:p>
        </p:txBody>
      </p:sp>
    </p:spTree>
    <p:extLst>
      <p:ext uri="{BB962C8B-B14F-4D97-AF65-F5344CB8AC3E}">
        <p14:creationId xmlns:p14="http://schemas.microsoft.com/office/powerpoint/2010/main" val="28556721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0486A8-45A2-4D32-B7ED-33B7520AA328}"/>
              </a:ext>
            </a:extLst>
          </p:cNvPr>
          <p:cNvSpPr>
            <a:spLocks noGrp="1"/>
          </p:cNvSpPr>
          <p:nvPr>
            <p:ph sz="half" idx="1"/>
          </p:nvPr>
        </p:nvSpPr>
        <p:spPr>
          <a:xfrm>
            <a:off x="357809" y="450574"/>
            <a:ext cx="5661991" cy="5726389"/>
          </a:xfrm>
        </p:spPr>
        <p:txBody>
          <a:bodyPr>
            <a:normAutofit/>
          </a:bodyPr>
          <a:lstStyle/>
          <a:p>
            <a:pPr marL="0" indent="0">
              <a:buNone/>
            </a:pPr>
            <a:r>
              <a:rPr lang="en-IN" sz="1800" dirty="0"/>
              <a:t>This is now correct.</a:t>
            </a:r>
          </a:p>
          <a:p>
            <a:pPr marL="0" indent="0">
              <a:buNone/>
            </a:pPr>
            <a:r>
              <a:rPr lang="en-IN" sz="1800" dirty="0"/>
              <a:t>class </a:t>
            </a:r>
            <a:r>
              <a:rPr lang="en-IN" sz="1800" dirty="0" err="1"/>
              <a:t>ThrowsDemo</a:t>
            </a:r>
            <a:r>
              <a:rPr lang="en-IN" sz="1800" dirty="0"/>
              <a:t> {</a:t>
            </a:r>
          </a:p>
          <a:p>
            <a:pPr marL="0" indent="0">
              <a:buNone/>
            </a:pPr>
            <a:r>
              <a:rPr lang="en-IN" sz="1800" dirty="0"/>
              <a:t>static void </a:t>
            </a:r>
            <a:r>
              <a:rPr lang="en-IN" sz="1800" dirty="0" err="1"/>
              <a:t>throwOne</a:t>
            </a:r>
            <a:r>
              <a:rPr lang="en-IN" sz="1800" dirty="0"/>
              <a:t>() throws </a:t>
            </a:r>
            <a:r>
              <a:rPr lang="en-IN" sz="1800" dirty="0" err="1"/>
              <a:t>IllegalAccessException</a:t>
            </a:r>
            <a:r>
              <a:rPr lang="en-IN" sz="1800" dirty="0"/>
              <a:t> {</a:t>
            </a:r>
          </a:p>
          <a:p>
            <a:pPr marL="0" indent="0">
              <a:buNone/>
            </a:pPr>
            <a:r>
              <a:rPr lang="en-IN" sz="1800" dirty="0" err="1"/>
              <a:t>System.out.println</a:t>
            </a:r>
            <a:r>
              <a:rPr lang="en-IN" sz="1800" dirty="0"/>
              <a:t>("Inside </a:t>
            </a:r>
            <a:r>
              <a:rPr lang="en-IN" sz="1800" dirty="0" err="1"/>
              <a:t>throwOne</a:t>
            </a:r>
            <a:r>
              <a:rPr lang="en-IN" sz="1800" dirty="0"/>
              <a:t>.");</a:t>
            </a:r>
          </a:p>
          <a:p>
            <a:pPr marL="0" indent="0">
              <a:buNone/>
            </a:pPr>
            <a:r>
              <a:rPr lang="en-IN" sz="1800" dirty="0"/>
              <a:t>throw new </a:t>
            </a:r>
            <a:r>
              <a:rPr lang="en-IN" sz="1800" dirty="0" err="1"/>
              <a:t>IllegalAccessException</a:t>
            </a:r>
            <a:r>
              <a:rPr lang="en-IN" sz="1800" dirty="0"/>
              <a:t>("demo");</a:t>
            </a:r>
          </a:p>
          <a:p>
            <a:pPr marL="0" indent="0">
              <a:buNone/>
            </a:pPr>
            <a:r>
              <a:rPr lang="en-IN" sz="1800" dirty="0"/>
              <a:t>}</a:t>
            </a:r>
          </a:p>
          <a:p>
            <a:pPr marL="0" indent="0">
              <a:buNone/>
            </a:pPr>
            <a:r>
              <a:rPr lang="en-IN" sz="1800" dirty="0"/>
              <a:t>public static void main(String </a:t>
            </a:r>
            <a:r>
              <a:rPr lang="en-IN" sz="1800" dirty="0" err="1"/>
              <a:t>args</a:t>
            </a:r>
            <a:r>
              <a:rPr lang="en-IN" sz="1800" dirty="0"/>
              <a:t>[]) {</a:t>
            </a:r>
          </a:p>
          <a:p>
            <a:pPr marL="0" indent="0">
              <a:buNone/>
            </a:pPr>
            <a:r>
              <a:rPr lang="en-IN" sz="1800" dirty="0"/>
              <a:t>try {</a:t>
            </a:r>
          </a:p>
          <a:p>
            <a:pPr marL="0" indent="0">
              <a:buNone/>
            </a:pPr>
            <a:r>
              <a:rPr lang="en-IN" sz="1800" dirty="0" err="1"/>
              <a:t>throwOne</a:t>
            </a:r>
            <a:r>
              <a:rPr lang="en-IN" sz="1800" dirty="0"/>
              <a:t>();</a:t>
            </a:r>
          </a:p>
          <a:p>
            <a:pPr marL="0" indent="0">
              <a:buNone/>
            </a:pPr>
            <a:r>
              <a:rPr lang="en-IN" sz="1800" dirty="0"/>
              <a:t>} catch (</a:t>
            </a:r>
            <a:r>
              <a:rPr lang="en-IN" sz="1800" dirty="0" err="1"/>
              <a:t>IllegalAccessException</a:t>
            </a:r>
            <a:r>
              <a:rPr lang="en-IN" sz="1800" dirty="0"/>
              <a:t> e) {</a:t>
            </a:r>
          </a:p>
          <a:p>
            <a:pPr marL="0" indent="0">
              <a:buNone/>
            </a:pPr>
            <a:r>
              <a:rPr lang="en-IN" sz="1800" dirty="0" err="1"/>
              <a:t>System.out.println</a:t>
            </a:r>
            <a:r>
              <a:rPr lang="en-IN" sz="1800" dirty="0"/>
              <a:t>("Caught " + e);</a:t>
            </a:r>
          </a:p>
          <a:p>
            <a:pPr marL="0" indent="0">
              <a:buNone/>
            </a:pPr>
            <a:r>
              <a:rPr lang="en-IN" sz="1800" dirty="0"/>
              <a:t>}</a:t>
            </a:r>
          </a:p>
          <a:p>
            <a:pPr marL="0" indent="0">
              <a:buNone/>
            </a:pPr>
            <a:r>
              <a:rPr lang="en-IN" sz="1800" dirty="0"/>
              <a:t>}</a:t>
            </a:r>
          </a:p>
        </p:txBody>
      </p:sp>
      <p:sp>
        <p:nvSpPr>
          <p:cNvPr id="4" name="Content Placeholder 3">
            <a:extLst>
              <a:ext uri="{FF2B5EF4-FFF2-40B4-BE49-F238E27FC236}">
                <a16:creationId xmlns:a16="http://schemas.microsoft.com/office/drawing/2014/main" id="{44DEA31A-E192-468A-A152-1FD43EA1183E}"/>
              </a:ext>
            </a:extLst>
          </p:cNvPr>
          <p:cNvSpPr>
            <a:spLocks noGrp="1"/>
          </p:cNvSpPr>
          <p:nvPr>
            <p:ph sz="half" idx="2"/>
          </p:nvPr>
        </p:nvSpPr>
        <p:spPr>
          <a:xfrm>
            <a:off x="6172200" y="762000"/>
            <a:ext cx="5181600" cy="5414963"/>
          </a:xfrm>
        </p:spPr>
        <p:txBody>
          <a:bodyPr>
            <a:normAutofit/>
          </a:bodyPr>
          <a:lstStyle/>
          <a:p>
            <a:pPr marL="0" indent="0" algn="l">
              <a:buNone/>
            </a:pPr>
            <a:r>
              <a:rPr lang="en-US" sz="1800" b="0" i="0" u="none" strike="noStrike" baseline="0" dirty="0">
                <a:latin typeface="Palatino-Roman"/>
              </a:rPr>
              <a:t>Here is the output generated by running this example program:</a:t>
            </a:r>
          </a:p>
          <a:p>
            <a:pPr marL="0" indent="0" algn="l">
              <a:buNone/>
            </a:pPr>
            <a:r>
              <a:rPr lang="en-IN" sz="1800" b="0" i="0" u="none" strike="noStrike" baseline="0" dirty="0">
                <a:latin typeface="Courier"/>
              </a:rPr>
              <a:t>inside </a:t>
            </a:r>
            <a:r>
              <a:rPr lang="en-IN" sz="1800" b="0" i="0" u="none" strike="noStrike" baseline="0" dirty="0" err="1">
                <a:latin typeface="Courier"/>
              </a:rPr>
              <a:t>throwOne</a:t>
            </a:r>
            <a:endParaRPr lang="en-IN" sz="1800" b="0" i="0" u="none" strike="noStrike" baseline="0" dirty="0">
              <a:latin typeface="Courier"/>
            </a:endParaRPr>
          </a:p>
          <a:p>
            <a:pPr marL="0" indent="0" algn="l">
              <a:buNone/>
            </a:pPr>
            <a:r>
              <a:rPr lang="en-US" sz="1800" b="0" i="0" u="none" strike="noStrike" baseline="0" dirty="0">
                <a:latin typeface="Courier"/>
              </a:rPr>
              <a:t>caught </a:t>
            </a:r>
            <a:r>
              <a:rPr lang="en-US" sz="1800" b="0" i="0" u="none" strike="noStrike" baseline="0" dirty="0" err="1">
                <a:latin typeface="Courier"/>
              </a:rPr>
              <a:t>java.lang.IllegalAccessException</a:t>
            </a:r>
            <a:r>
              <a:rPr lang="en-US" sz="1800" b="0" i="0" u="none" strike="noStrike" baseline="0" dirty="0">
                <a:latin typeface="Courier"/>
              </a:rPr>
              <a:t>: demo</a:t>
            </a:r>
            <a:endParaRPr lang="en-IN" dirty="0"/>
          </a:p>
        </p:txBody>
      </p:sp>
    </p:spTree>
    <p:extLst>
      <p:ext uri="{BB962C8B-B14F-4D97-AF65-F5344CB8AC3E}">
        <p14:creationId xmlns:p14="http://schemas.microsoft.com/office/powerpoint/2010/main" val="28655778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DA98-E9E4-421C-9F42-E0518BE562BE}"/>
              </a:ext>
            </a:extLst>
          </p:cNvPr>
          <p:cNvSpPr>
            <a:spLocks noGrp="1"/>
          </p:cNvSpPr>
          <p:nvPr>
            <p:ph type="title"/>
          </p:nvPr>
        </p:nvSpPr>
        <p:spPr>
          <a:xfrm>
            <a:off x="0" y="139702"/>
            <a:ext cx="3784600" cy="541336"/>
          </a:xfrm>
        </p:spPr>
        <p:txBody>
          <a:bodyPr>
            <a:normAutofit fontScale="90000"/>
          </a:bodyPr>
          <a:lstStyle/>
          <a:p>
            <a:r>
              <a:rPr lang="en-IN" sz="3600" dirty="0"/>
              <a:t>finally</a:t>
            </a:r>
          </a:p>
        </p:txBody>
      </p:sp>
      <p:sp>
        <p:nvSpPr>
          <p:cNvPr id="3" name="Content Placeholder 2">
            <a:extLst>
              <a:ext uri="{FF2B5EF4-FFF2-40B4-BE49-F238E27FC236}">
                <a16:creationId xmlns:a16="http://schemas.microsoft.com/office/drawing/2014/main" id="{059AF671-F18A-41D4-9035-59DA4877569A}"/>
              </a:ext>
            </a:extLst>
          </p:cNvPr>
          <p:cNvSpPr>
            <a:spLocks noGrp="1"/>
          </p:cNvSpPr>
          <p:nvPr>
            <p:ph sz="half" idx="1"/>
          </p:nvPr>
        </p:nvSpPr>
        <p:spPr>
          <a:xfrm>
            <a:off x="127000" y="863600"/>
            <a:ext cx="5892800" cy="5664200"/>
          </a:xfrm>
        </p:spPr>
        <p:txBody>
          <a:bodyPr>
            <a:normAutofit/>
          </a:bodyPr>
          <a:lstStyle/>
          <a:p>
            <a:r>
              <a:rPr lang="en-US" sz="2000" dirty="0"/>
              <a:t>When exceptions are thrown, execution in a method takes a rather abrupt, nonlinear path that alters the normal flow through the method.</a:t>
            </a:r>
          </a:p>
          <a:p>
            <a:r>
              <a:rPr lang="en-US" sz="2000" dirty="0"/>
              <a:t>Depending upon how the method is coded, it is even possible for an exception to cause the method to return prematurely. </a:t>
            </a:r>
          </a:p>
          <a:p>
            <a:r>
              <a:rPr lang="en-US" sz="2000" dirty="0"/>
              <a:t>This could be a problem in some methods. </a:t>
            </a:r>
          </a:p>
          <a:p>
            <a:r>
              <a:rPr lang="en-US" sz="2000" dirty="0"/>
              <a:t>For example, if a method opens a file upon entry and closes it upon exit, then you will not want the code that closes the file to be bypassed by the exception-handling mechanism. </a:t>
            </a:r>
          </a:p>
          <a:p>
            <a:r>
              <a:rPr lang="en-US" sz="2000" dirty="0"/>
              <a:t>The finally keyword is designed to address this contingency.</a:t>
            </a:r>
            <a:endParaRPr lang="en-IN" sz="2000" dirty="0"/>
          </a:p>
        </p:txBody>
      </p:sp>
      <p:sp>
        <p:nvSpPr>
          <p:cNvPr id="4" name="Content Placeholder 3">
            <a:extLst>
              <a:ext uri="{FF2B5EF4-FFF2-40B4-BE49-F238E27FC236}">
                <a16:creationId xmlns:a16="http://schemas.microsoft.com/office/drawing/2014/main" id="{825F6000-F256-4A93-896F-192A1C3204C8}"/>
              </a:ext>
            </a:extLst>
          </p:cNvPr>
          <p:cNvSpPr>
            <a:spLocks noGrp="1"/>
          </p:cNvSpPr>
          <p:nvPr>
            <p:ph sz="half" idx="2"/>
          </p:nvPr>
        </p:nvSpPr>
        <p:spPr>
          <a:xfrm>
            <a:off x="6172200" y="365124"/>
            <a:ext cx="5588000" cy="6353175"/>
          </a:xfrm>
        </p:spPr>
        <p:txBody>
          <a:bodyPr>
            <a:normAutofit/>
          </a:bodyPr>
          <a:lstStyle/>
          <a:p>
            <a:pPr algn="l"/>
            <a:r>
              <a:rPr lang="en-US" sz="1800" b="1" i="0" u="none" strike="noStrike" baseline="0" dirty="0">
                <a:latin typeface="Palatino-Bold"/>
              </a:rPr>
              <a:t>finally </a:t>
            </a:r>
            <a:r>
              <a:rPr lang="en-US" sz="1800" b="0" i="0" u="none" strike="noStrike" baseline="0" dirty="0">
                <a:latin typeface="Palatino-Roman"/>
              </a:rPr>
              <a:t>creates a block of code that will be executed after a </a:t>
            </a:r>
            <a:r>
              <a:rPr lang="en-US" sz="1800" b="1" i="0" u="none" strike="noStrike" baseline="0" dirty="0">
                <a:latin typeface="Palatino-Bold"/>
              </a:rPr>
              <a:t>try</a:t>
            </a:r>
            <a:r>
              <a:rPr lang="en-US" sz="1800" b="0" i="0" u="none" strike="noStrike" baseline="0" dirty="0">
                <a:latin typeface="Palatino-Roman"/>
              </a:rPr>
              <a:t>/</a:t>
            </a:r>
            <a:r>
              <a:rPr lang="en-US" sz="1800" b="1" i="0" u="none" strike="noStrike" baseline="0" dirty="0">
                <a:latin typeface="Palatino-Bold"/>
              </a:rPr>
              <a:t>catch </a:t>
            </a:r>
            <a:r>
              <a:rPr lang="en-US" sz="1800" b="0" i="0" u="none" strike="noStrike" baseline="0" dirty="0">
                <a:latin typeface="Palatino-Roman"/>
              </a:rPr>
              <a:t>block has completed and before the code following the </a:t>
            </a:r>
            <a:r>
              <a:rPr lang="en-US" sz="1800" b="1" i="0" u="none" strike="noStrike" baseline="0" dirty="0">
                <a:latin typeface="Palatino-Bold"/>
              </a:rPr>
              <a:t>try/catch </a:t>
            </a:r>
            <a:r>
              <a:rPr lang="en-US" sz="1800" b="0" i="0" u="none" strike="noStrike" baseline="0" dirty="0">
                <a:latin typeface="Palatino-Roman"/>
              </a:rPr>
              <a:t>block. </a:t>
            </a:r>
          </a:p>
          <a:p>
            <a:pPr algn="l"/>
            <a:r>
              <a:rPr lang="en-US" sz="1800" b="0" i="0" u="none" strike="noStrike" baseline="0" dirty="0">
                <a:latin typeface="Palatino-Roman"/>
              </a:rPr>
              <a:t>The </a:t>
            </a:r>
            <a:r>
              <a:rPr lang="en-US" sz="1800" b="1" i="0" u="none" strike="noStrike" baseline="0" dirty="0">
                <a:latin typeface="Palatino-Bold"/>
              </a:rPr>
              <a:t>finally </a:t>
            </a:r>
            <a:r>
              <a:rPr lang="en-US" sz="1800" b="0" i="0" u="none" strike="noStrike" baseline="0" dirty="0">
                <a:latin typeface="Palatino-Roman"/>
              </a:rPr>
              <a:t>block will execute whether or not an exception is thrown. </a:t>
            </a:r>
          </a:p>
          <a:p>
            <a:pPr algn="l"/>
            <a:r>
              <a:rPr lang="en-US" sz="1800" b="0" i="0" u="none" strike="noStrike" baseline="0" dirty="0">
                <a:latin typeface="Palatino-Roman"/>
              </a:rPr>
              <a:t>If an exception is thrown, the </a:t>
            </a:r>
            <a:r>
              <a:rPr lang="en-US" sz="1800" b="1" i="0" u="none" strike="noStrike" baseline="0" dirty="0">
                <a:latin typeface="Palatino-Bold"/>
              </a:rPr>
              <a:t>finally </a:t>
            </a:r>
            <a:r>
              <a:rPr lang="en-US" sz="1800" b="0" i="0" u="none" strike="noStrike" baseline="0" dirty="0">
                <a:latin typeface="Palatino-Roman"/>
              </a:rPr>
              <a:t>block will execute even if no </a:t>
            </a:r>
            <a:r>
              <a:rPr lang="en-US" sz="1800" b="1" i="0" u="none" strike="noStrike" baseline="0" dirty="0">
                <a:latin typeface="Palatino-Bold"/>
              </a:rPr>
              <a:t>catch </a:t>
            </a:r>
            <a:r>
              <a:rPr lang="en-US" sz="1800" b="0" i="0" u="none" strike="noStrike" baseline="0" dirty="0">
                <a:latin typeface="Palatino-Roman"/>
              </a:rPr>
              <a:t>statement matches the exception. Any time a method is about to return to the caller from inside a </a:t>
            </a:r>
            <a:r>
              <a:rPr lang="en-US" sz="1800" b="1" i="0" u="none" strike="noStrike" baseline="0" dirty="0">
                <a:latin typeface="Palatino-Bold"/>
              </a:rPr>
              <a:t>try/catch </a:t>
            </a:r>
            <a:r>
              <a:rPr lang="en-US" sz="1800" b="0" i="0" u="none" strike="noStrike" baseline="0" dirty="0">
                <a:latin typeface="Palatino-Roman"/>
              </a:rPr>
              <a:t>block, via an uncaught exception or an explicit return statement, the </a:t>
            </a:r>
            <a:r>
              <a:rPr lang="en-US" sz="1800" b="1" i="0" u="none" strike="noStrike" baseline="0" dirty="0">
                <a:latin typeface="Palatino-Bold"/>
              </a:rPr>
              <a:t>finally </a:t>
            </a:r>
            <a:r>
              <a:rPr lang="en-US" sz="1800" b="0" i="0" u="none" strike="noStrike" baseline="0" dirty="0">
                <a:latin typeface="Palatino-Roman"/>
              </a:rPr>
              <a:t>clause is also executed just before the method returns. </a:t>
            </a:r>
          </a:p>
          <a:p>
            <a:pPr algn="l"/>
            <a:r>
              <a:rPr lang="en-US" sz="1800" b="0" i="0" u="none" strike="noStrike" baseline="0" dirty="0">
                <a:latin typeface="Palatino-Roman"/>
              </a:rPr>
              <a:t>This can be useful for closing file handles and freeing up any other resources that might have been allocated at the beginning of a method with the intent of disposing of them before returning.</a:t>
            </a:r>
          </a:p>
          <a:p>
            <a:pPr algn="l"/>
            <a:r>
              <a:rPr lang="en-US" sz="1800" b="0" i="0" u="none" strike="noStrike" baseline="0" dirty="0">
                <a:latin typeface="Palatino-Roman"/>
              </a:rPr>
              <a:t>The </a:t>
            </a:r>
            <a:r>
              <a:rPr lang="en-US" sz="1800" b="1" i="0" u="none" strike="noStrike" baseline="0" dirty="0">
                <a:latin typeface="Palatino-Bold"/>
              </a:rPr>
              <a:t>finally </a:t>
            </a:r>
            <a:r>
              <a:rPr lang="en-US" sz="1800" b="0" i="0" u="none" strike="noStrike" baseline="0" dirty="0">
                <a:latin typeface="Palatino-Roman"/>
              </a:rPr>
              <a:t>clause is optional. However, each </a:t>
            </a:r>
            <a:r>
              <a:rPr lang="en-US" sz="1800" b="1" i="0" u="none" strike="noStrike" baseline="0" dirty="0">
                <a:latin typeface="Palatino-Bold"/>
              </a:rPr>
              <a:t>try </a:t>
            </a:r>
            <a:r>
              <a:rPr lang="en-US" sz="1800" b="0" i="0" u="none" strike="noStrike" baseline="0" dirty="0">
                <a:latin typeface="Palatino-Roman"/>
              </a:rPr>
              <a:t>statement requires at least one </a:t>
            </a:r>
            <a:r>
              <a:rPr lang="en-US" sz="1800" b="1" i="0" u="none" strike="noStrike" baseline="0" dirty="0">
                <a:latin typeface="Palatino-Bold"/>
              </a:rPr>
              <a:t>catch </a:t>
            </a:r>
            <a:r>
              <a:rPr lang="en-US" sz="1800" b="0" i="0" u="none" strike="noStrike" baseline="0" dirty="0">
                <a:latin typeface="Palatino-Roman"/>
              </a:rPr>
              <a:t>or a </a:t>
            </a:r>
            <a:r>
              <a:rPr lang="en-US" sz="1800" b="1" i="0" u="none" strike="noStrike" baseline="0" dirty="0">
                <a:latin typeface="Palatino-Bold"/>
              </a:rPr>
              <a:t>finally </a:t>
            </a:r>
            <a:r>
              <a:rPr lang="en-US" sz="1800" b="0" i="0" u="none" strike="noStrike" baseline="0" dirty="0">
                <a:latin typeface="Palatino-Roman"/>
              </a:rPr>
              <a:t>clause.</a:t>
            </a:r>
            <a:endParaRPr lang="en-IN" dirty="0"/>
          </a:p>
        </p:txBody>
      </p:sp>
    </p:spTree>
    <p:extLst>
      <p:ext uri="{BB962C8B-B14F-4D97-AF65-F5344CB8AC3E}">
        <p14:creationId xmlns:p14="http://schemas.microsoft.com/office/powerpoint/2010/main" val="15984719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EC42-7C8D-4F5D-AA27-CC8607D36909}"/>
              </a:ext>
            </a:extLst>
          </p:cNvPr>
          <p:cNvSpPr>
            <a:spLocks noGrp="1"/>
          </p:cNvSpPr>
          <p:nvPr>
            <p:ph type="title"/>
          </p:nvPr>
        </p:nvSpPr>
        <p:spPr>
          <a:xfrm>
            <a:off x="266700" y="365125"/>
            <a:ext cx="11087100" cy="803275"/>
          </a:xfrm>
        </p:spPr>
        <p:txBody>
          <a:bodyPr>
            <a:noAutofit/>
          </a:bodyPr>
          <a:lstStyle/>
          <a:p>
            <a:r>
              <a:rPr lang="en-US" sz="2000" dirty="0"/>
              <a:t>Here is an example program that shows three methods that exit in various ways, none without executing their finally clauses:</a:t>
            </a:r>
            <a:endParaRPr lang="en-IN" sz="2000" dirty="0"/>
          </a:p>
        </p:txBody>
      </p:sp>
      <p:sp>
        <p:nvSpPr>
          <p:cNvPr id="3" name="Content Placeholder 2">
            <a:extLst>
              <a:ext uri="{FF2B5EF4-FFF2-40B4-BE49-F238E27FC236}">
                <a16:creationId xmlns:a16="http://schemas.microsoft.com/office/drawing/2014/main" id="{9033D0F9-9984-4BF9-8D86-5D3B70B1D36B}"/>
              </a:ext>
            </a:extLst>
          </p:cNvPr>
          <p:cNvSpPr>
            <a:spLocks noGrp="1"/>
          </p:cNvSpPr>
          <p:nvPr>
            <p:ph sz="half" idx="1"/>
          </p:nvPr>
        </p:nvSpPr>
        <p:spPr>
          <a:xfrm>
            <a:off x="101600" y="1257300"/>
            <a:ext cx="5918200" cy="5473700"/>
          </a:xfrm>
        </p:spPr>
        <p:txBody>
          <a:bodyPr>
            <a:normAutofit/>
          </a:bodyPr>
          <a:lstStyle/>
          <a:p>
            <a:pPr marL="0" indent="0">
              <a:buNone/>
            </a:pPr>
            <a:r>
              <a:rPr lang="en-IN" sz="1500" dirty="0"/>
              <a:t>// Demonstrate finally.</a:t>
            </a:r>
          </a:p>
          <a:p>
            <a:pPr marL="0" indent="0">
              <a:buNone/>
            </a:pPr>
            <a:r>
              <a:rPr lang="en-IN" sz="1500" b="1" dirty="0"/>
              <a:t>class </a:t>
            </a:r>
            <a:r>
              <a:rPr lang="en-IN" sz="1500" b="1" dirty="0" err="1"/>
              <a:t>FinallyDemo</a:t>
            </a:r>
            <a:r>
              <a:rPr lang="en-IN" sz="1500" b="1" dirty="0"/>
              <a:t> {</a:t>
            </a:r>
          </a:p>
          <a:p>
            <a:pPr marL="0" indent="0">
              <a:buNone/>
            </a:pPr>
            <a:r>
              <a:rPr lang="en-IN" sz="1500" dirty="0"/>
              <a:t>// Through an exception out of the method.</a:t>
            </a:r>
          </a:p>
          <a:p>
            <a:pPr marL="0" indent="0">
              <a:buNone/>
            </a:pPr>
            <a:r>
              <a:rPr lang="en-IN" sz="1500" dirty="0"/>
              <a:t>static void </a:t>
            </a:r>
            <a:r>
              <a:rPr lang="en-IN" sz="1500" dirty="0" err="1"/>
              <a:t>procA</a:t>
            </a:r>
            <a:r>
              <a:rPr lang="en-IN" sz="1500" dirty="0"/>
              <a:t>() {</a:t>
            </a:r>
          </a:p>
          <a:p>
            <a:pPr marL="0" indent="0">
              <a:buNone/>
            </a:pPr>
            <a:r>
              <a:rPr lang="en-IN" sz="1500" dirty="0"/>
              <a:t>try {</a:t>
            </a:r>
          </a:p>
          <a:p>
            <a:pPr marL="0" indent="0">
              <a:buNone/>
            </a:pPr>
            <a:r>
              <a:rPr lang="en-IN" sz="1500" dirty="0" err="1"/>
              <a:t>System.out.println</a:t>
            </a:r>
            <a:r>
              <a:rPr lang="en-IN" sz="1500" dirty="0"/>
              <a:t>("inside </a:t>
            </a:r>
            <a:r>
              <a:rPr lang="en-IN" sz="1500" dirty="0" err="1"/>
              <a:t>procA</a:t>
            </a:r>
            <a:r>
              <a:rPr lang="en-IN" sz="1500" dirty="0"/>
              <a:t>");</a:t>
            </a:r>
          </a:p>
          <a:p>
            <a:pPr marL="0" indent="0">
              <a:buNone/>
            </a:pPr>
            <a:r>
              <a:rPr lang="en-IN" sz="1500" dirty="0"/>
              <a:t>throw new </a:t>
            </a:r>
            <a:r>
              <a:rPr lang="en-IN" sz="1500" dirty="0" err="1"/>
              <a:t>RuntimeException</a:t>
            </a:r>
            <a:r>
              <a:rPr lang="en-IN" sz="1500" dirty="0"/>
              <a:t>("demo");</a:t>
            </a:r>
          </a:p>
          <a:p>
            <a:pPr marL="0" indent="0">
              <a:buNone/>
            </a:pPr>
            <a:r>
              <a:rPr lang="en-IN" sz="1500" dirty="0"/>
              <a:t>} finally {</a:t>
            </a:r>
          </a:p>
          <a:p>
            <a:pPr marL="0" indent="0">
              <a:buNone/>
            </a:pPr>
            <a:r>
              <a:rPr lang="en-IN" sz="1500" dirty="0" err="1"/>
              <a:t>System.out.println</a:t>
            </a:r>
            <a:r>
              <a:rPr lang="en-IN" sz="1500" dirty="0"/>
              <a:t>("</a:t>
            </a:r>
            <a:r>
              <a:rPr lang="en-IN" sz="1500" dirty="0" err="1"/>
              <a:t>procA's</a:t>
            </a:r>
            <a:r>
              <a:rPr lang="en-IN" sz="1500" dirty="0"/>
              <a:t> finally");</a:t>
            </a:r>
          </a:p>
          <a:p>
            <a:pPr marL="0" indent="0">
              <a:buNone/>
            </a:pPr>
            <a:r>
              <a:rPr lang="en-IN" sz="1500" dirty="0"/>
              <a:t>}</a:t>
            </a:r>
          </a:p>
          <a:p>
            <a:pPr marL="0" indent="0">
              <a:buNone/>
            </a:pPr>
            <a:r>
              <a:rPr lang="en-IN" sz="1500" dirty="0"/>
              <a:t>}</a:t>
            </a:r>
          </a:p>
          <a:p>
            <a:pPr marL="0" indent="0">
              <a:buNone/>
            </a:pPr>
            <a:r>
              <a:rPr lang="en-IN" sz="1500" dirty="0"/>
              <a:t>// Return from within a try block.</a:t>
            </a:r>
          </a:p>
          <a:p>
            <a:pPr marL="0" indent="0">
              <a:buNone/>
            </a:pPr>
            <a:r>
              <a:rPr lang="en-IN" sz="1500" dirty="0"/>
              <a:t>static void </a:t>
            </a:r>
            <a:r>
              <a:rPr lang="en-IN" sz="1500" dirty="0" err="1"/>
              <a:t>procB</a:t>
            </a:r>
            <a:r>
              <a:rPr lang="en-IN" sz="1500" dirty="0"/>
              <a:t>() {</a:t>
            </a:r>
          </a:p>
          <a:p>
            <a:pPr marL="0" indent="0">
              <a:buNone/>
            </a:pPr>
            <a:r>
              <a:rPr lang="en-IN" sz="1500" dirty="0"/>
              <a:t>try {</a:t>
            </a:r>
          </a:p>
          <a:p>
            <a:pPr marL="0" indent="0">
              <a:buNone/>
            </a:pPr>
            <a:r>
              <a:rPr lang="en-IN" sz="1500" dirty="0" err="1"/>
              <a:t>System.out.println</a:t>
            </a:r>
            <a:r>
              <a:rPr lang="en-IN" sz="1500" dirty="0"/>
              <a:t>("inside </a:t>
            </a:r>
            <a:r>
              <a:rPr lang="en-IN" sz="1500" dirty="0" err="1"/>
              <a:t>procB</a:t>
            </a:r>
            <a:r>
              <a:rPr lang="en-IN" sz="1500" dirty="0"/>
              <a:t>");</a:t>
            </a:r>
          </a:p>
          <a:p>
            <a:pPr marL="0" indent="0">
              <a:buNone/>
            </a:pPr>
            <a:r>
              <a:rPr lang="en-IN" sz="1500" dirty="0"/>
              <a:t>return;</a:t>
            </a:r>
          </a:p>
        </p:txBody>
      </p:sp>
      <p:sp>
        <p:nvSpPr>
          <p:cNvPr id="4" name="Content Placeholder 3">
            <a:extLst>
              <a:ext uri="{FF2B5EF4-FFF2-40B4-BE49-F238E27FC236}">
                <a16:creationId xmlns:a16="http://schemas.microsoft.com/office/drawing/2014/main" id="{B2CBC195-8A4C-4CFD-91F3-1CADCCDFF2A3}"/>
              </a:ext>
            </a:extLst>
          </p:cNvPr>
          <p:cNvSpPr>
            <a:spLocks noGrp="1"/>
          </p:cNvSpPr>
          <p:nvPr>
            <p:ph sz="half" idx="2"/>
          </p:nvPr>
        </p:nvSpPr>
        <p:spPr>
          <a:xfrm>
            <a:off x="6172200" y="1168400"/>
            <a:ext cx="5753100" cy="5473700"/>
          </a:xfrm>
        </p:spPr>
        <p:txBody>
          <a:bodyPr>
            <a:normAutofit/>
          </a:bodyPr>
          <a:lstStyle/>
          <a:p>
            <a:pPr marL="0" indent="0">
              <a:buNone/>
            </a:pPr>
            <a:r>
              <a:rPr lang="en-IN" sz="1500" dirty="0"/>
              <a:t>} finally {</a:t>
            </a:r>
          </a:p>
          <a:p>
            <a:pPr marL="0" indent="0">
              <a:buNone/>
            </a:pPr>
            <a:r>
              <a:rPr lang="en-IN" sz="1500" dirty="0" err="1"/>
              <a:t>System.out.println</a:t>
            </a:r>
            <a:r>
              <a:rPr lang="en-IN" sz="1500" dirty="0"/>
              <a:t>("</a:t>
            </a:r>
            <a:r>
              <a:rPr lang="en-IN" sz="1500" dirty="0" err="1"/>
              <a:t>procB's</a:t>
            </a:r>
            <a:r>
              <a:rPr lang="en-IN" sz="1500" dirty="0"/>
              <a:t> finally"); } }</a:t>
            </a:r>
          </a:p>
          <a:p>
            <a:pPr marL="0" indent="0">
              <a:buNone/>
            </a:pPr>
            <a:r>
              <a:rPr lang="en-IN" sz="1500" dirty="0"/>
              <a:t>// Execute a try block normally.</a:t>
            </a:r>
          </a:p>
          <a:p>
            <a:pPr marL="0" indent="0">
              <a:buNone/>
            </a:pPr>
            <a:r>
              <a:rPr lang="en-IN" sz="1500" dirty="0"/>
              <a:t>static void </a:t>
            </a:r>
            <a:r>
              <a:rPr lang="en-IN" sz="1500" dirty="0" err="1"/>
              <a:t>procC</a:t>
            </a:r>
            <a:r>
              <a:rPr lang="en-IN" sz="1500" dirty="0"/>
              <a:t>() {</a:t>
            </a:r>
          </a:p>
          <a:p>
            <a:pPr marL="0" indent="0">
              <a:buNone/>
            </a:pPr>
            <a:r>
              <a:rPr lang="en-IN" sz="1500" dirty="0"/>
              <a:t>try {</a:t>
            </a:r>
          </a:p>
          <a:p>
            <a:pPr marL="0" indent="0">
              <a:buNone/>
            </a:pPr>
            <a:r>
              <a:rPr lang="en-IN" sz="1500" dirty="0" err="1"/>
              <a:t>System.out.println</a:t>
            </a:r>
            <a:r>
              <a:rPr lang="en-IN" sz="1500" dirty="0"/>
              <a:t>("inside </a:t>
            </a:r>
            <a:r>
              <a:rPr lang="en-IN" sz="1500" dirty="0" err="1"/>
              <a:t>procC</a:t>
            </a:r>
            <a:r>
              <a:rPr lang="en-IN" sz="1500" dirty="0"/>
              <a:t>");</a:t>
            </a:r>
          </a:p>
          <a:p>
            <a:pPr marL="0" indent="0" algn="l">
              <a:buNone/>
            </a:pPr>
            <a:r>
              <a:rPr lang="en-IN" sz="1500" dirty="0"/>
              <a:t>} finally {</a:t>
            </a:r>
            <a:r>
              <a:rPr lang="en-US" sz="1500" b="0" i="0" u="none" strike="noStrike" baseline="0" dirty="0" err="1">
                <a:solidFill>
                  <a:srgbClr val="231F20"/>
                </a:solidFill>
                <a:latin typeface="Courier"/>
              </a:rPr>
              <a:t>System.out.println</a:t>
            </a:r>
            <a:r>
              <a:rPr lang="en-US" sz="1500" b="0" i="0" u="none" strike="noStrike" baseline="0" dirty="0">
                <a:solidFill>
                  <a:srgbClr val="231F20"/>
                </a:solidFill>
                <a:latin typeface="Courier"/>
              </a:rPr>
              <a:t>("</a:t>
            </a:r>
            <a:r>
              <a:rPr lang="en-US" sz="1500" b="0" i="0" u="none" strike="noStrike" baseline="0" dirty="0" err="1">
                <a:solidFill>
                  <a:srgbClr val="231F20"/>
                </a:solidFill>
                <a:latin typeface="Courier"/>
              </a:rPr>
              <a:t>procC's</a:t>
            </a:r>
            <a:r>
              <a:rPr lang="en-US" sz="1500" b="0" i="0" u="none" strike="noStrike" baseline="0" dirty="0">
                <a:solidFill>
                  <a:srgbClr val="231F20"/>
                </a:solidFill>
                <a:latin typeface="Courier"/>
              </a:rPr>
              <a:t> finally"); </a:t>
            </a:r>
            <a:r>
              <a:rPr lang="en-IN" sz="1500" b="0" i="0" u="none" strike="noStrike" baseline="0" dirty="0">
                <a:solidFill>
                  <a:srgbClr val="231F20"/>
                </a:solidFill>
                <a:latin typeface="Courier"/>
              </a:rPr>
              <a:t>} }</a:t>
            </a:r>
          </a:p>
          <a:p>
            <a:pPr marL="0" indent="0" algn="l">
              <a:buNone/>
            </a:pPr>
            <a:r>
              <a:rPr lang="en-US" sz="1500" b="0" i="0" u="none" strike="noStrike" baseline="0" dirty="0">
                <a:solidFill>
                  <a:srgbClr val="231F20"/>
                </a:solidFill>
                <a:latin typeface="Courier"/>
              </a:rPr>
              <a:t>public static void main(String </a:t>
            </a:r>
            <a:r>
              <a:rPr lang="en-US" sz="1500" b="0" i="0" u="none" strike="noStrike" baseline="0" dirty="0" err="1">
                <a:solidFill>
                  <a:srgbClr val="231F20"/>
                </a:solidFill>
                <a:latin typeface="Courier"/>
              </a:rPr>
              <a:t>args</a:t>
            </a:r>
            <a:r>
              <a:rPr lang="en-US" sz="1500" b="0" i="0" u="none" strike="noStrike" baseline="0" dirty="0">
                <a:solidFill>
                  <a:srgbClr val="231F20"/>
                </a:solidFill>
                <a:latin typeface="Courier"/>
              </a:rPr>
              <a:t>[]) {</a:t>
            </a:r>
          </a:p>
          <a:p>
            <a:pPr marL="0" indent="0" algn="l">
              <a:buNone/>
            </a:pPr>
            <a:r>
              <a:rPr lang="en-IN" sz="1500" b="0" i="0" u="none" strike="noStrike" baseline="0" dirty="0">
                <a:solidFill>
                  <a:srgbClr val="231F20"/>
                </a:solidFill>
                <a:latin typeface="Courier"/>
              </a:rPr>
              <a:t>try {</a:t>
            </a:r>
          </a:p>
          <a:p>
            <a:pPr marL="0" indent="0" algn="l">
              <a:buNone/>
            </a:pPr>
            <a:r>
              <a:rPr lang="en-IN" sz="1500" b="0" i="0" u="none" strike="noStrike" baseline="0" dirty="0" err="1">
                <a:solidFill>
                  <a:srgbClr val="231F20"/>
                </a:solidFill>
                <a:latin typeface="Courier"/>
              </a:rPr>
              <a:t>procA</a:t>
            </a:r>
            <a:r>
              <a:rPr lang="en-IN" sz="1500" b="0" i="0" u="none" strike="noStrike" baseline="0" dirty="0">
                <a:solidFill>
                  <a:srgbClr val="231F20"/>
                </a:solidFill>
                <a:latin typeface="Courier"/>
              </a:rPr>
              <a:t>();</a:t>
            </a:r>
          </a:p>
          <a:p>
            <a:pPr marL="0" indent="0" algn="l">
              <a:buNone/>
            </a:pPr>
            <a:r>
              <a:rPr lang="en-IN" sz="1500" b="0" i="0" u="none" strike="noStrike" baseline="0" dirty="0">
                <a:solidFill>
                  <a:srgbClr val="231F20"/>
                </a:solidFill>
                <a:latin typeface="Courier"/>
              </a:rPr>
              <a:t>} catch (Exception e) {</a:t>
            </a:r>
          </a:p>
          <a:p>
            <a:pPr marL="0" indent="0" algn="l">
              <a:buNone/>
            </a:pPr>
            <a:r>
              <a:rPr lang="en-US" sz="1500" b="0" i="0" u="none" strike="noStrike" baseline="0" dirty="0" err="1">
                <a:solidFill>
                  <a:srgbClr val="231F20"/>
                </a:solidFill>
                <a:latin typeface="Courier"/>
              </a:rPr>
              <a:t>System.out.println</a:t>
            </a:r>
            <a:r>
              <a:rPr lang="en-US" sz="1500" b="0" i="0" u="none" strike="noStrike" baseline="0" dirty="0">
                <a:solidFill>
                  <a:srgbClr val="231F20"/>
                </a:solidFill>
                <a:latin typeface="Courier"/>
              </a:rPr>
              <a:t>("Exception caught"); </a:t>
            </a:r>
            <a:r>
              <a:rPr lang="en-IN" sz="1500" b="0" i="0" u="none" strike="noStrike" baseline="0" dirty="0">
                <a:solidFill>
                  <a:srgbClr val="231F20"/>
                </a:solidFill>
                <a:latin typeface="Courier"/>
              </a:rPr>
              <a:t>}</a:t>
            </a:r>
          </a:p>
          <a:p>
            <a:pPr marL="0" indent="0" algn="l">
              <a:buNone/>
            </a:pPr>
            <a:r>
              <a:rPr lang="en-IN" sz="1500" b="0" i="0" u="none" strike="noStrike" baseline="0" dirty="0" err="1">
                <a:solidFill>
                  <a:srgbClr val="231F20"/>
                </a:solidFill>
                <a:latin typeface="Courier"/>
              </a:rPr>
              <a:t>procB</a:t>
            </a:r>
            <a:r>
              <a:rPr lang="en-IN" sz="1500" b="0" i="0" u="none" strike="noStrike" baseline="0" dirty="0">
                <a:solidFill>
                  <a:srgbClr val="231F20"/>
                </a:solidFill>
                <a:latin typeface="Courier"/>
              </a:rPr>
              <a:t>();</a:t>
            </a:r>
          </a:p>
          <a:p>
            <a:pPr marL="0" indent="0" algn="l">
              <a:buNone/>
            </a:pPr>
            <a:r>
              <a:rPr lang="en-IN" sz="1500" b="0" i="0" u="none" strike="noStrike" baseline="0" dirty="0" err="1">
                <a:solidFill>
                  <a:srgbClr val="231F20"/>
                </a:solidFill>
                <a:latin typeface="Courier"/>
              </a:rPr>
              <a:t>procC</a:t>
            </a:r>
            <a:r>
              <a:rPr lang="en-IN" sz="1500" b="0" i="0" u="none" strike="noStrike" baseline="0" dirty="0">
                <a:solidFill>
                  <a:srgbClr val="231F20"/>
                </a:solidFill>
                <a:latin typeface="Courier"/>
              </a:rPr>
              <a:t>(); } }</a:t>
            </a:r>
            <a:endParaRPr lang="en-IN" sz="1500" dirty="0"/>
          </a:p>
          <a:p>
            <a:pPr marL="0" indent="0">
              <a:buNone/>
            </a:pPr>
            <a:endParaRPr lang="en-IN" sz="1500" dirty="0"/>
          </a:p>
        </p:txBody>
      </p:sp>
    </p:spTree>
    <p:extLst>
      <p:ext uri="{BB962C8B-B14F-4D97-AF65-F5344CB8AC3E}">
        <p14:creationId xmlns:p14="http://schemas.microsoft.com/office/powerpoint/2010/main" val="11051606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465CB4-33E5-4267-9109-23668ED51162}"/>
              </a:ext>
            </a:extLst>
          </p:cNvPr>
          <p:cNvSpPr>
            <a:spLocks noGrp="1"/>
          </p:cNvSpPr>
          <p:nvPr>
            <p:ph sz="half" idx="1"/>
          </p:nvPr>
        </p:nvSpPr>
        <p:spPr>
          <a:xfrm>
            <a:off x="571500" y="1219200"/>
            <a:ext cx="5448300" cy="4957763"/>
          </a:xfrm>
        </p:spPr>
        <p:txBody>
          <a:bodyPr/>
          <a:lstStyle/>
          <a:p>
            <a:pPr algn="l"/>
            <a:r>
              <a:rPr lang="en-US" sz="1800" b="0" i="0" u="none" strike="noStrike" baseline="0" dirty="0">
                <a:latin typeface="Palatino-Roman"/>
              </a:rPr>
              <a:t>In this example, </a:t>
            </a:r>
            <a:r>
              <a:rPr lang="en-US" sz="1800" b="1" i="0" u="none" strike="noStrike" baseline="0" dirty="0" err="1">
                <a:latin typeface="Palatino-Bold"/>
              </a:rPr>
              <a:t>procA</a:t>
            </a:r>
            <a:r>
              <a:rPr lang="en-US" sz="1800" b="1" i="0" u="none" strike="noStrike" baseline="0" dirty="0">
                <a:latin typeface="Palatino-Bold"/>
              </a:rPr>
              <a:t>( ) </a:t>
            </a:r>
            <a:r>
              <a:rPr lang="en-US" sz="1800" b="0" i="0" u="none" strike="noStrike" baseline="0" dirty="0">
                <a:latin typeface="Palatino-Roman"/>
              </a:rPr>
              <a:t>prematurely breaks out of the </a:t>
            </a:r>
            <a:r>
              <a:rPr lang="en-US" sz="1800" b="1" i="0" u="none" strike="noStrike" baseline="0" dirty="0">
                <a:latin typeface="Palatino-Bold"/>
              </a:rPr>
              <a:t>try </a:t>
            </a:r>
            <a:r>
              <a:rPr lang="en-US" sz="1800" b="0" i="0" u="none" strike="noStrike" baseline="0" dirty="0">
                <a:latin typeface="Palatino-Roman"/>
              </a:rPr>
              <a:t>by throwing an exception.</a:t>
            </a:r>
          </a:p>
          <a:p>
            <a:pPr algn="l"/>
            <a:r>
              <a:rPr lang="en-US" sz="1800" b="0" i="0" u="none" strike="noStrike" baseline="0" dirty="0">
                <a:latin typeface="Palatino-Roman"/>
              </a:rPr>
              <a:t>The </a:t>
            </a:r>
            <a:r>
              <a:rPr lang="en-US" sz="1800" b="1" i="0" u="none" strike="noStrike" baseline="0" dirty="0">
                <a:latin typeface="Palatino-Bold"/>
              </a:rPr>
              <a:t>finally </a:t>
            </a:r>
            <a:r>
              <a:rPr lang="en-US" sz="1800" b="0" i="0" u="none" strike="noStrike" baseline="0" dirty="0">
                <a:latin typeface="Palatino-Roman"/>
              </a:rPr>
              <a:t>clause is executed on the way out.</a:t>
            </a:r>
          </a:p>
          <a:p>
            <a:pPr algn="l"/>
            <a:r>
              <a:rPr lang="en-US" sz="1800" b="1" i="0" u="none" strike="noStrike" baseline="0" dirty="0" err="1">
                <a:latin typeface="Palatino-Bold"/>
              </a:rPr>
              <a:t>procB</a:t>
            </a:r>
            <a:r>
              <a:rPr lang="en-US" sz="1800" b="1" i="0" u="none" strike="noStrike" baseline="0" dirty="0">
                <a:latin typeface="Palatino-Bold"/>
              </a:rPr>
              <a:t>( )</a:t>
            </a:r>
            <a:r>
              <a:rPr lang="en-US" sz="1800" b="0" i="0" u="none" strike="noStrike" baseline="0" dirty="0">
                <a:latin typeface="Palatino-Roman"/>
              </a:rPr>
              <a:t>’s </a:t>
            </a:r>
            <a:r>
              <a:rPr lang="en-US" sz="1800" b="1" i="0" u="none" strike="noStrike" baseline="0" dirty="0">
                <a:latin typeface="Palatino-Bold"/>
              </a:rPr>
              <a:t>try </a:t>
            </a:r>
            <a:r>
              <a:rPr lang="en-US" sz="1800" b="0" i="0" u="none" strike="noStrike" baseline="0" dirty="0">
                <a:latin typeface="Palatino-Roman"/>
              </a:rPr>
              <a:t>statement is exited via a </a:t>
            </a:r>
            <a:r>
              <a:rPr lang="en-US" sz="1800" b="1" i="0" u="none" strike="noStrike" baseline="0" dirty="0">
                <a:latin typeface="Palatino-Bold"/>
              </a:rPr>
              <a:t>return </a:t>
            </a:r>
            <a:r>
              <a:rPr lang="en-US" sz="1800" b="0" i="0" u="none" strike="noStrike" baseline="0" dirty="0">
                <a:latin typeface="Palatino-Roman"/>
              </a:rPr>
              <a:t>statement. The </a:t>
            </a:r>
            <a:r>
              <a:rPr lang="en-US" sz="1800" b="1" i="0" u="none" strike="noStrike" baseline="0" dirty="0">
                <a:latin typeface="Palatino-Bold"/>
              </a:rPr>
              <a:t>finally </a:t>
            </a:r>
            <a:r>
              <a:rPr lang="en-US" sz="1800" b="0" i="0" u="none" strike="noStrike" baseline="0" dirty="0">
                <a:latin typeface="Palatino-Roman"/>
              </a:rPr>
              <a:t>clause is executed before </a:t>
            </a:r>
            <a:r>
              <a:rPr lang="en-US" sz="1800" b="1" i="0" u="none" strike="noStrike" baseline="0" dirty="0" err="1">
                <a:latin typeface="Palatino-Bold"/>
              </a:rPr>
              <a:t>procB</a:t>
            </a:r>
            <a:r>
              <a:rPr lang="en-US" sz="1800" b="1" i="0" u="none" strike="noStrike" baseline="0" dirty="0">
                <a:latin typeface="Palatino-Bold"/>
              </a:rPr>
              <a:t>( ) </a:t>
            </a:r>
            <a:r>
              <a:rPr lang="en-US" sz="1800" b="0" i="0" u="none" strike="noStrike" baseline="0" dirty="0">
                <a:latin typeface="Palatino-Roman"/>
              </a:rPr>
              <a:t>returns. </a:t>
            </a:r>
          </a:p>
          <a:p>
            <a:pPr algn="l"/>
            <a:r>
              <a:rPr lang="en-US" sz="1800" b="0" i="0" u="none" strike="noStrike" baseline="0" dirty="0">
                <a:latin typeface="Palatino-Roman"/>
              </a:rPr>
              <a:t>In </a:t>
            </a:r>
            <a:r>
              <a:rPr lang="en-US" sz="1800" b="1" i="0" u="none" strike="noStrike" baseline="0" dirty="0" err="1">
                <a:latin typeface="Palatino-Bold"/>
              </a:rPr>
              <a:t>procC</a:t>
            </a:r>
            <a:r>
              <a:rPr lang="en-US" sz="1800" b="1" i="0" u="none" strike="noStrike" baseline="0" dirty="0">
                <a:latin typeface="Palatino-Bold"/>
              </a:rPr>
              <a:t>( )</a:t>
            </a:r>
            <a:r>
              <a:rPr lang="en-US" sz="1800" b="0" i="0" u="none" strike="noStrike" baseline="0" dirty="0">
                <a:latin typeface="Palatino-Roman"/>
              </a:rPr>
              <a:t>, the </a:t>
            </a:r>
            <a:r>
              <a:rPr lang="en-US" sz="1800" b="1" i="0" u="none" strike="noStrike" baseline="0" dirty="0">
                <a:latin typeface="Palatino-Bold"/>
              </a:rPr>
              <a:t>try </a:t>
            </a:r>
            <a:r>
              <a:rPr lang="en-US" sz="1800" b="0" i="0" u="none" strike="noStrike" baseline="0" dirty="0">
                <a:latin typeface="Palatino-Roman"/>
              </a:rPr>
              <a:t>statement executes normally, without error. However, the </a:t>
            </a:r>
            <a:r>
              <a:rPr lang="en-US" sz="1800" b="1" i="0" u="none" strike="noStrike" baseline="0" dirty="0">
                <a:latin typeface="Palatino-Bold"/>
              </a:rPr>
              <a:t>finally </a:t>
            </a:r>
            <a:r>
              <a:rPr lang="en-US" sz="1800" b="0" i="0" u="none" strike="noStrike" baseline="0" dirty="0">
                <a:latin typeface="Palatino-Roman"/>
              </a:rPr>
              <a:t>block is still executed</a:t>
            </a:r>
            <a:endParaRPr lang="en-IN" dirty="0"/>
          </a:p>
        </p:txBody>
      </p:sp>
      <p:sp>
        <p:nvSpPr>
          <p:cNvPr id="4" name="Content Placeholder 3">
            <a:extLst>
              <a:ext uri="{FF2B5EF4-FFF2-40B4-BE49-F238E27FC236}">
                <a16:creationId xmlns:a16="http://schemas.microsoft.com/office/drawing/2014/main" id="{E1E5DFC1-1591-40F8-B8ED-CCB644784150}"/>
              </a:ext>
            </a:extLst>
          </p:cNvPr>
          <p:cNvSpPr>
            <a:spLocks noGrp="1"/>
          </p:cNvSpPr>
          <p:nvPr>
            <p:ph sz="half" idx="2"/>
          </p:nvPr>
        </p:nvSpPr>
        <p:spPr>
          <a:xfrm>
            <a:off x="6172200" y="736600"/>
            <a:ext cx="5181600" cy="5440363"/>
          </a:xfrm>
        </p:spPr>
        <p:txBody>
          <a:bodyPr/>
          <a:lstStyle/>
          <a:p>
            <a:pPr marL="0" indent="0" algn="l">
              <a:buNone/>
            </a:pPr>
            <a:r>
              <a:rPr lang="en-US" sz="1800" b="1" i="1" u="none" strike="noStrike" baseline="0" dirty="0">
                <a:solidFill>
                  <a:srgbClr val="231F20"/>
                </a:solidFill>
                <a:latin typeface="Palatino-BoldItalic"/>
              </a:rPr>
              <a:t>R</a:t>
            </a:r>
            <a:r>
              <a:rPr lang="en-US" sz="1800" b="1" i="1" u="none" strike="noStrike" baseline="0" dirty="0">
                <a:solidFill>
                  <a:srgbClr val="000000"/>
                </a:solidFill>
                <a:latin typeface="Palatino-BoldItalic"/>
              </a:rPr>
              <a:t>EMEMBER </a:t>
            </a:r>
            <a:r>
              <a:rPr lang="en-US" sz="1800" b="0" i="1" u="none" strike="noStrike" baseline="0" dirty="0">
                <a:solidFill>
                  <a:srgbClr val="000000"/>
                </a:solidFill>
                <a:latin typeface="Palatino-Italic"/>
              </a:rPr>
              <a:t>If a </a:t>
            </a:r>
            <a:r>
              <a:rPr lang="en-US" sz="1800" b="1" i="1" u="none" strike="noStrike" baseline="0" dirty="0">
                <a:solidFill>
                  <a:srgbClr val="000000"/>
                </a:solidFill>
                <a:latin typeface="Palatino-BoldItalic"/>
              </a:rPr>
              <a:t>finally </a:t>
            </a:r>
            <a:r>
              <a:rPr lang="en-US" sz="1800" b="0" i="1" u="none" strike="noStrike" baseline="0" dirty="0">
                <a:solidFill>
                  <a:srgbClr val="000000"/>
                </a:solidFill>
                <a:latin typeface="Palatino-Italic"/>
              </a:rPr>
              <a:t>block is associated with a </a:t>
            </a:r>
            <a:r>
              <a:rPr lang="en-US" sz="1800" b="1" i="1" u="none" strike="noStrike" baseline="0" dirty="0">
                <a:solidFill>
                  <a:srgbClr val="000000"/>
                </a:solidFill>
                <a:latin typeface="Palatino-BoldItalic"/>
              </a:rPr>
              <a:t>try</a:t>
            </a:r>
            <a:r>
              <a:rPr lang="en-US" sz="1800" b="0" i="1" u="none" strike="noStrike" baseline="0" dirty="0">
                <a:solidFill>
                  <a:srgbClr val="000000"/>
                </a:solidFill>
                <a:latin typeface="Palatino-Italic"/>
              </a:rPr>
              <a:t>, the </a:t>
            </a:r>
            <a:r>
              <a:rPr lang="en-US" sz="1800" b="1" i="1" u="none" strike="noStrike" baseline="0" dirty="0">
                <a:solidFill>
                  <a:srgbClr val="000000"/>
                </a:solidFill>
                <a:latin typeface="Palatino-BoldItalic"/>
              </a:rPr>
              <a:t>finally </a:t>
            </a:r>
            <a:r>
              <a:rPr lang="en-US" sz="1800" b="0" i="1" u="none" strike="noStrike" baseline="0" dirty="0">
                <a:solidFill>
                  <a:srgbClr val="000000"/>
                </a:solidFill>
                <a:latin typeface="Palatino-Italic"/>
              </a:rPr>
              <a:t>block will be executed upon </a:t>
            </a:r>
            <a:r>
              <a:rPr lang="en-IN" sz="1800" b="0" i="1" u="none" strike="noStrike" baseline="0" dirty="0">
                <a:solidFill>
                  <a:srgbClr val="000000"/>
                </a:solidFill>
                <a:latin typeface="Palatino-Italic"/>
              </a:rPr>
              <a:t>conclusion of the </a:t>
            </a:r>
            <a:r>
              <a:rPr lang="en-IN" sz="1800" b="1" i="1" u="none" strike="noStrike" baseline="0" dirty="0">
                <a:solidFill>
                  <a:srgbClr val="000000"/>
                </a:solidFill>
                <a:latin typeface="Palatino-BoldItalic"/>
              </a:rPr>
              <a:t>try</a:t>
            </a:r>
            <a:r>
              <a:rPr lang="en-IN" sz="1800" b="0" i="1" u="none" strike="noStrike" baseline="0" dirty="0">
                <a:solidFill>
                  <a:srgbClr val="000000"/>
                </a:solidFill>
                <a:latin typeface="Palatino-Italic"/>
              </a:rPr>
              <a:t>.</a:t>
            </a:r>
          </a:p>
          <a:p>
            <a:pPr marL="0" indent="0" algn="l">
              <a:buNone/>
            </a:pPr>
            <a:r>
              <a:rPr lang="en-US" sz="1800" b="0" i="0" u="none" strike="noStrike" baseline="0" dirty="0">
                <a:solidFill>
                  <a:srgbClr val="000000"/>
                </a:solidFill>
                <a:latin typeface="Palatino-Roman"/>
              </a:rPr>
              <a:t>Here is the output generated by the preceding program:</a:t>
            </a:r>
          </a:p>
          <a:p>
            <a:pPr marL="0" indent="0" algn="l">
              <a:buNone/>
            </a:pPr>
            <a:r>
              <a:rPr lang="en-IN" sz="1800" b="0" i="0" u="none" strike="noStrike" baseline="0" dirty="0">
                <a:solidFill>
                  <a:srgbClr val="000000"/>
                </a:solidFill>
                <a:latin typeface="Courier"/>
              </a:rPr>
              <a:t>inside </a:t>
            </a:r>
            <a:r>
              <a:rPr lang="en-IN" sz="1800" b="0" i="0" u="none" strike="noStrike" baseline="0" dirty="0" err="1">
                <a:solidFill>
                  <a:srgbClr val="000000"/>
                </a:solidFill>
                <a:latin typeface="Courier"/>
              </a:rPr>
              <a:t>procA</a:t>
            </a:r>
            <a:endParaRPr lang="en-IN" sz="1800" b="0" i="0" u="none" strike="noStrike" baseline="0" dirty="0">
              <a:solidFill>
                <a:srgbClr val="000000"/>
              </a:solidFill>
              <a:latin typeface="Courier"/>
            </a:endParaRPr>
          </a:p>
          <a:p>
            <a:pPr marL="0" indent="0" algn="l">
              <a:buNone/>
            </a:pPr>
            <a:r>
              <a:rPr lang="en-IN" sz="1800" b="0" i="0" u="none" strike="noStrike" baseline="0" dirty="0" err="1">
                <a:solidFill>
                  <a:srgbClr val="000000"/>
                </a:solidFill>
                <a:latin typeface="Courier"/>
              </a:rPr>
              <a:t>procA’s</a:t>
            </a:r>
            <a:r>
              <a:rPr lang="en-IN" sz="1800" b="0" i="0" u="none" strike="noStrike" baseline="0" dirty="0">
                <a:solidFill>
                  <a:srgbClr val="000000"/>
                </a:solidFill>
                <a:latin typeface="Courier"/>
              </a:rPr>
              <a:t> finally</a:t>
            </a:r>
          </a:p>
          <a:p>
            <a:pPr marL="0" indent="0" algn="l">
              <a:buNone/>
            </a:pPr>
            <a:r>
              <a:rPr lang="en-IN" sz="1800" b="0" i="0" u="none" strike="noStrike" baseline="0" dirty="0">
                <a:solidFill>
                  <a:srgbClr val="000000"/>
                </a:solidFill>
                <a:latin typeface="Courier"/>
              </a:rPr>
              <a:t>Exception caught</a:t>
            </a:r>
          </a:p>
          <a:p>
            <a:pPr marL="0" indent="0" algn="l">
              <a:buNone/>
            </a:pPr>
            <a:r>
              <a:rPr lang="en-IN" sz="1800" b="0" i="0" u="none" strike="noStrike" baseline="0" dirty="0">
                <a:solidFill>
                  <a:srgbClr val="000000"/>
                </a:solidFill>
                <a:latin typeface="Courier"/>
              </a:rPr>
              <a:t>inside </a:t>
            </a:r>
            <a:r>
              <a:rPr lang="en-IN" sz="1800" b="0" i="0" u="none" strike="noStrike" baseline="0" dirty="0" err="1">
                <a:solidFill>
                  <a:srgbClr val="000000"/>
                </a:solidFill>
                <a:latin typeface="Courier"/>
              </a:rPr>
              <a:t>procB</a:t>
            </a:r>
            <a:endParaRPr lang="en-IN" sz="1800" b="0" i="0" u="none" strike="noStrike" baseline="0" dirty="0">
              <a:solidFill>
                <a:srgbClr val="000000"/>
              </a:solidFill>
              <a:latin typeface="Courier"/>
            </a:endParaRPr>
          </a:p>
          <a:p>
            <a:pPr marL="0" indent="0" algn="l">
              <a:buNone/>
            </a:pPr>
            <a:r>
              <a:rPr lang="en-IN" sz="1800" b="0" i="0" u="none" strike="noStrike" baseline="0" dirty="0" err="1">
                <a:solidFill>
                  <a:srgbClr val="000000"/>
                </a:solidFill>
                <a:latin typeface="Courier"/>
              </a:rPr>
              <a:t>procB’s</a:t>
            </a:r>
            <a:r>
              <a:rPr lang="en-IN" sz="1800" b="0" i="0" u="none" strike="noStrike" baseline="0" dirty="0">
                <a:solidFill>
                  <a:srgbClr val="000000"/>
                </a:solidFill>
                <a:latin typeface="Courier"/>
              </a:rPr>
              <a:t> finally</a:t>
            </a:r>
          </a:p>
          <a:p>
            <a:pPr marL="0" indent="0" algn="l">
              <a:buNone/>
            </a:pPr>
            <a:r>
              <a:rPr lang="en-IN" sz="1800" b="0" i="0" u="none" strike="noStrike" baseline="0" dirty="0">
                <a:solidFill>
                  <a:srgbClr val="000000"/>
                </a:solidFill>
                <a:latin typeface="Courier"/>
              </a:rPr>
              <a:t>inside </a:t>
            </a:r>
            <a:r>
              <a:rPr lang="en-IN" sz="1800" b="0" i="0" u="none" strike="noStrike" baseline="0" dirty="0" err="1">
                <a:solidFill>
                  <a:srgbClr val="000000"/>
                </a:solidFill>
                <a:latin typeface="Courier"/>
              </a:rPr>
              <a:t>procC</a:t>
            </a:r>
            <a:endParaRPr lang="en-IN" sz="1800" b="0" i="0" u="none" strike="noStrike" baseline="0" dirty="0">
              <a:solidFill>
                <a:srgbClr val="000000"/>
              </a:solidFill>
              <a:latin typeface="Courier"/>
            </a:endParaRPr>
          </a:p>
          <a:p>
            <a:pPr marL="0" indent="0" algn="l">
              <a:buNone/>
            </a:pPr>
            <a:r>
              <a:rPr lang="en-IN" sz="1800" b="0" i="0" u="none" strike="noStrike" baseline="0" dirty="0" err="1">
                <a:solidFill>
                  <a:srgbClr val="000000"/>
                </a:solidFill>
                <a:latin typeface="Courier"/>
              </a:rPr>
              <a:t>procC’s</a:t>
            </a:r>
            <a:r>
              <a:rPr lang="en-IN" sz="1800" b="0" i="0" u="none" strike="noStrike" baseline="0" dirty="0">
                <a:solidFill>
                  <a:srgbClr val="000000"/>
                </a:solidFill>
                <a:latin typeface="Courier"/>
              </a:rPr>
              <a:t> finally</a:t>
            </a:r>
            <a:endParaRPr lang="en-IN" dirty="0"/>
          </a:p>
        </p:txBody>
      </p:sp>
    </p:spTree>
    <p:extLst>
      <p:ext uri="{BB962C8B-B14F-4D97-AF65-F5344CB8AC3E}">
        <p14:creationId xmlns:p14="http://schemas.microsoft.com/office/powerpoint/2010/main" val="19058619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8931B-CCF9-4764-B015-95DED574228C}"/>
              </a:ext>
            </a:extLst>
          </p:cNvPr>
          <p:cNvSpPr>
            <a:spLocks noGrp="1"/>
          </p:cNvSpPr>
          <p:nvPr>
            <p:ph type="title"/>
          </p:nvPr>
        </p:nvSpPr>
        <p:spPr/>
        <p:txBody>
          <a:bodyPr/>
          <a:lstStyle/>
          <a:p>
            <a:r>
              <a:rPr lang="en-IN" dirty="0"/>
              <a:t>Java’s Built-in Exceptions</a:t>
            </a:r>
          </a:p>
        </p:txBody>
      </p:sp>
      <p:sp>
        <p:nvSpPr>
          <p:cNvPr id="3" name="Content Placeholder 2">
            <a:extLst>
              <a:ext uri="{FF2B5EF4-FFF2-40B4-BE49-F238E27FC236}">
                <a16:creationId xmlns:a16="http://schemas.microsoft.com/office/drawing/2014/main" id="{3A7687BC-936D-49E7-9CC8-83C843964862}"/>
              </a:ext>
            </a:extLst>
          </p:cNvPr>
          <p:cNvSpPr>
            <a:spLocks noGrp="1"/>
          </p:cNvSpPr>
          <p:nvPr>
            <p:ph sz="half" idx="1"/>
          </p:nvPr>
        </p:nvSpPr>
        <p:spPr>
          <a:xfrm>
            <a:off x="203200" y="1825624"/>
            <a:ext cx="5816600" cy="4803775"/>
          </a:xfrm>
        </p:spPr>
        <p:txBody>
          <a:bodyPr>
            <a:normAutofit/>
          </a:bodyPr>
          <a:lstStyle/>
          <a:p>
            <a:r>
              <a:rPr lang="en-US" sz="2000" dirty="0"/>
              <a:t>Inside the standard package </a:t>
            </a:r>
            <a:r>
              <a:rPr lang="en-US" sz="2000" dirty="0" err="1"/>
              <a:t>java.lang</a:t>
            </a:r>
            <a:r>
              <a:rPr lang="en-US" sz="2000" dirty="0"/>
              <a:t>, Java defines several exception classes. </a:t>
            </a:r>
          </a:p>
          <a:p>
            <a:r>
              <a:rPr lang="en-US" sz="2000" dirty="0"/>
              <a:t>The most general of these exceptions are subclasses of the standard type </a:t>
            </a:r>
            <a:r>
              <a:rPr lang="en-US" sz="2000" dirty="0" err="1"/>
              <a:t>RuntimeException</a:t>
            </a:r>
            <a:r>
              <a:rPr lang="en-US" sz="2000" dirty="0"/>
              <a:t>. </a:t>
            </a:r>
          </a:p>
          <a:p>
            <a:r>
              <a:rPr lang="en-US" sz="2000" dirty="0"/>
              <a:t>These exceptions need not be included in any method’s throws list. </a:t>
            </a:r>
          </a:p>
          <a:p>
            <a:r>
              <a:rPr lang="en-US" sz="2000" dirty="0"/>
              <a:t>In the language of Java, these are called unchecked exceptions because the compiler does not check to see if a method handles or throws these exceptions.</a:t>
            </a:r>
          </a:p>
        </p:txBody>
      </p:sp>
      <p:sp>
        <p:nvSpPr>
          <p:cNvPr id="4" name="Content Placeholder 3">
            <a:extLst>
              <a:ext uri="{FF2B5EF4-FFF2-40B4-BE49-F238E27FC236}">
                <a16:creationId xmlns:a16="http://schemas.microsoft.com/office/drawing/2014/main" id="{38DE1893-3154-4CA2-9424-136ED08C250A}"/>
              </a:ext>
            </a:extLst>
          </p:cNvPr>
          <p:cNvSpPr>
            <a:spLocks noGrp="1"/>
          </p:cNvSpPr>
          <p:nvPr>
            <p:ph sz="half" idx="2"/>
          </p:nvPr>
        </p:nvSpPr>
        <p:spPr/>
        <p:txBody>
          <a:bodyPr>
            <a:normAutofit/>
          </a:bodyPr>
          <a:lstStyle/>
          <a:p>
            <a:r>
              <a:rPr lang="en-US" sz="2000" dirty="0"/>
              <a:t> The unchecked exceptions defined in </a:t>
            </a:r>
            <a:r>
              <a:rPr lang="en-US" sz="2000" dirty="0" err="1"/>
              <a:t>java.lang</a:t>
            </a:r>
            <a:r>
              <a:rPr lang="en-US" sz="2000" dirty="0"/>
              <a:t> are listed in Table ,lists those exceptions defined by </a:t>
            </a:r>
            <a:r>
              <a:rPr lang="en-US" sz="2000" dirty="0" err="1"/>
              <a:t>java.lang</a:t>
            </a:r>
            <a:r>
              <a:rPr lang="en-US" sz="2000" dirty="0"/>
              <a:t> that must be included in a method’s throws list if that method can generate one of these exceptions and does not handle it itself. </a:t>
            </a:r>
          </a:p>
          <a:p>
            <a:r>
              <a:rPr lang="en-US" sz="2000" dirty="0"/>
              <a:t>These are called checked exceptions. Java defines several other types of exceptions that relate to its various class libraries </a:t>
            </a:r>
            <a:endParaRPr lang="en-IN" sz="2000" dirty="0"/>
          </a:p>
          <a:p>
            <a:endParaRPr lang="en-IN" sz="2000" dirty="0"/>
          </a:p>
        </p:txBody>
      </p:sp>
    </p:spTree>
    <p:extLst>
      <p:ext uri="{BB962C8B-B14F-4D97-AF65-F5344CB8AC3E}">
        <p14:creationId xmlns:p14="http://schemas.microsoft.com/office/powerpoint/2010/main" val="37102903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0936C6-D936-40E2-9692-D6ED6CD5AC94}"/>
              </a:ext>
            </a:extLst>
          </p:cNvPr>
          <p:cNvSpPr>
            <a:spLocks noGrp="1"/>
          </p:cNvSpPr>
          <p:nvPr>
            <p:ph type="title"/>
          </p:nvPr>
        </p:nvSpPr>
        <p:spPr>
          <a:xfrm>
            <a:off x="838200" y="365125"/>
            <a:ext cx="10515600" cy="467519"/>
          </a:xfrm>
        </p:spPr>
        <p:txBody>
          <a:bodyPr>
            <a:noAutofit/>
          </a:bodyPr>
          <a:lstStyle/>
          <a:p>
            <a:r>
              <a:rPr lang="en-IN" sz="3200" dirty="0"/>
              <a:t>Unchecked Exception</a:t>
            </a:r>
          </a:p>
        </p:txBody>
      </p:sp>
      <p:pic>
        <p:nvPicPr>
          <p:cNvPr id="7" name="Content Placeholder 6">
            <a:extLst>
              <a:ext uri="{FF2B5EF4-FFF2-40B4-BE49-F238E27FC236}">
                <a16:creationId xmlns:a16="http://schemas.microsoft.com/office/drawing/2014/main" id="{C212416D-936A-4E12-801D-738610D3080A}"/>
              </a:ext>
            </a:extLst>
          </p:cNvPr>
          <p:cNvPicPr>
            <a:picLocks noGrp="1" noChangeAspect="1"/>
          </p:cNvPicPr>
          <p:nvPr>
            <p:ph idx="1"/>
          </p:nvPr>
        </p:nvPicPr>
        <p:blipFill>
          <a:blip r:embed="rId2"/>
          <a:stretch>
            <a:fillRect/>
          </a:stretch>
        </p:blipFill>
        <p:spPr>
          <a:xfrm>
            <a:off x="1155700" y="976849"/>
            <a:ext cx="8102600" cy="5816900"/>
          </a:xfrm>
          <a:prstGeom prst="rect">
            <a:avLst/>
          </a:prstGeom>
        </p:spPr>
      </p:pic>
    </p:spTree>
    <p:extLst>
      <p:ext uri="{BB962C8B-B14F-4D97-AF65-F5344CB8AC3E}">
        <p14:creationId xmlns:p14="http://schemas.microsoft.com/office/powerpoint/2010/main" val="25631852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AFD6B-557F-4405-A796-2BD731782323}"/>
              </a:ext>
            </a:extLst>
          </p:cNvPr>
          <p:cNvSpPr>
            <a:spLocks noGrp="1"/>
          </p:cNvSpPr>
          <p:nvPr>
            <p:ph type="title"/>
          </p:nvPr>
        </p:nvSpPr>
        <p:spPr/>
        <p:txBody>
          <a:bodyPr/>
          <a:lstStyle/>
          <a:p>
            <a:r>
              <a:rPr lang="en-IN" dirty="0"/>
              <a:t>Checked Exception</a:t>
            </a:r>
          </a:p>
        </p:txBody>
      </p:sp>
      <p:pic>
        <p:nvPicPr>
          <p:cNvPr id="4" name="Content Placeholder 3">
            <a:extLst>
              <a:ext uri="{FF2B5EF4-FFF2-40B4-BE49-F238E27FC236}">
                <a16:creationId xmlns:a16="http://schemas.microsoft.com/office/drawing/2014/main" id="{C009D7B6-D4D7-42AB-AF9C-9E96CB74C394}"/>
              </a:ext>
            </a:extLst>
          </p:cNvPr>
          <p:cNvPicPr>
            <a:picLocks noGrp="1" noChangeAspect="1"/>
          </p:cNvPicPr>
          <p:nvPr>
            <p:ph idx="1"/>
          </p:nvPr>
        </p:nvPicPr>
        <p:blipFill>
          <a:blip r:embed="rId2"/>
          <a:stretch>
            <a:fillRect/>
          </a:stretch>
        </p:blipFill>
        <p:spPr>
          <a:xfrm>
            <a:off x="1723816" y="1854200"/>
            <a:ext cx="9321926" cy="3060699"/>
          </a:xfrm>
          <a:prstGeom prst="rect">
            <a:avLst/>
          </a:prstGeom>
        </p:spPr>
      </p:pic>
    </p:spTree>
    <p:extLst>
      <p:ext uri="{BB962C8B-B14F-4D97-AF65-F5344CB8AC3E}">
        <p14:creationId xmlns:p14="http://schemas.microsoft.com/office/powerpoint/2010/main" val="13551922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6F86-26E1-41EC-B90D-C2810328E3BF}"/>
              </a:ext>
            </a:extLst>
          </p:cNvPr>
          <p:cNvSpPr>
            <a:spLocks noGrp="1"/>
          </p:cNvSpPr>
          <p:nvPr>
            <p:ph type="title"/>
          </p:nvPr>
        </p:nvSpPr>
        <p:spPr/>
        <p:txBody>
          <a:bodyPr/>
          <a:lstStyle/>
          <a:p>
            <a:r>
              <a:rPr lang="en-US" dirty="0"/>
              <a:t>Creating Your Own Exception Subclasses</a:t>
            </a:r>
            <a:endParaRPr lang="en-IN" dirty="0"/>
          </a:p>
        </p:txBody>
      </p:sp>
      <p:sp>
        <p:nvSpPr>
          <p:cNvPr id="3" name="Content Placeholder 2">
            <a:extLst>
              <a:ext uri="{FF2B5EF4-FFF2-40B4-BE49-F238E27FC236}">
                <a16:creationId xmlns:a16="http://schemas.microsoft.com/office/drawing/2014/main" id="{DAEE25FB-EEA7-4A9F-A12A-8612060AB700}"/>
              </a:ext>
            </a:extLst>
          </p:cNvPr>
          <p:cNvSpPr>
            <a:spLocks noGrp="1"/>
          </p:cNvSpPr>
          <p:nvPr>
            <p:ph idx="1"/>
          </p:nvPr>
        </p:nvSpPr>
        <p:spPr>
          <a:xfrm>
            <a:off x="609600" y="1460500"/>
            <a:ext cx="10744200" cy="5219699"/>
          </a:xfrm>
        </p:spPr>
        <p:txBody>
          <a:bodyPr>
            <a:normAutofit/>
          </a:bodyPr>
          <a:lstStyle/>
          <a:p>
            <a:r>
              <a:rPr lang="en-US" sz="2400" dirty="0"/>
              <a:t>Although Java’s built-in exceptions handle most common errors, you will probably want to create your own exception types to handle situations specific to your applications. </a:t>
            </a:r>
          </a:p>
          <a:p>
            <a:r>
              <a:rPr lang="en-US" sz="2400" dirty="0"/>
              <a:t>This is quite easy to do: just define a subclass of Exception (which is, of course, a subclass of Throwable). </a:t>
            </a:r>
          </a:p>
          <a:p>
            <a:r>
              <a:rPr lang="en-US" sz="2400" dirty="0"/>
              <a:t>Your subclasses don’t need to implement anything—it is their existence in the type system that allows you to use them as exceptions. </a:t>
            </a:r>
          </a:p>
          <a:p>
            <a:r>
              <a:rPr lang="en-US" sz="2400" dirty="0"/>
              <a:t>The Exception class does not define any methods of its own. It does, of course, inherit those methods provided by Throwable. Thus, all exceptions, including those that you create, have the methods defined by Throwable available to them. They are shown in Table</a:t>
            </a:r>
            <a:endParaRPr lang="en-IN" sz="2400" dirty="0"/>
          </a:p>
        </p:txBody>
      </p:sp>
    </p:spTree>
    <p:extLst>
      <p:ext uri="{BB962C8B-B14F-4D97-AF65-F5344CB8AC3E}">
        <p14:creationId xmlns:p14="http://schemas.microsoft.com/office/powerpoint/2010/main" val="5977916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EDCBC5A-9522-4B6D-898F-29FF1E3DC496}"/>
              </a:ext>
            </a:extLst>
          </p:cNvPr>
          <p:cNvPicPr>
            <a:picLocks noGrp="1" noChangeAspect="1"/>
          </p:cNvPicPr>
          <p:nvPr>
            <p:ph idx="1"/>
          </p:nvPr>
        </p:nvPicPr>
        <p:blipFill>
          <a:blip r:embed="rId2"/>
          <a:stretch>
            <a:fillRect/>
          </a:stretch>
        </p:blipFill>
        <p:spPr>
          <a:xfrm>
            <a:off x="2133600" y="257190"/>
            <a:ext cx="6959599" cy="6576183"/>
          </a:xfrm>
          <a:prstGeom prst="rect">
            <a:avLst/>
          </a:prstGeom>
        </p:spPr>
      </p:pic>
    </p:spTree>
    <p:extLst>
      <p:ext uri="{BB962C8B-B14F-4D97-AF65-F5344CB8AC3E}">
        <p14:creationId xmlns:p14="http://schemas.microsoft.com/office/powerpoint/2010/main" val="44812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6994D-56C3-452F-93B2-E91A39345E39}"/>
              </a:ext>
            </a:extLst>
          </p:cNvPr>
          <p:cNvSpPr>
            <a:spLocks noGrp="1"/>
          </p:cNvSpPr>
          <p:nvPr>
            <p:ph type="title"/>
          </p:nvPr>
        </p:nvSpPr>
        <p:spPr/>
        <p:txBody>
          <a:bodyPr/>
          <a:lstStyle/>
          <a:p>
            <a:r>
              <a:rPr lang="en-IN" dirty="0"/>
              <a:t>Finding Packages and CLASSPATH</a:t>
            </a:r>
          </a:p>
        </p:txBody>
      </p:sp>
      <p:sp>
        <p:nvSpPr>
          <p:cNvPr id="3" name="Content Placeholder 2">
            <a:extLst>
              <a:ext uri="{FF2B5EF4-FFF2-40B4-BE49-F238E27FC236}">
                <a16:creationId xmlns:a16="http://schemas.microsoft.com/office/drawing/2014/main" id="{3680EA17-33CC-47B1-AF42-C32E05694884}"/>
              </a:ext>
            </a:extLst>
          </p:cNvPr>
          <p:cNvSpPr>
            <a:spLocks noGrp="1"/>
          </p:cNvSpPr>
          <p:nvPr>
            <p:ph sz="half" idx="1"/>
          </p:nvPr>
        </p:nvSpPr>
        <p:spPr>
          <a:xfrm>
            <a:off x="838200" y="1510748"/>
            <a:ext cx="5181600" cy="4666215"/>
          </a:xfrm>
        </p:spPr>
        <p:txBody>
          <a:bodyPr>
            <a:normAutofit/>
          </a:bodyPr>
          <a:lstStyle/>
          <a:p>
            <a:r>
              <a:rPr lang="en-US" sz="1800" b="0" i="0" u="none" strike="noStrike" baseline="0" dirty="0">
                <a:latin typeface="Palatino-Roman"/>
              </a:rPr>
              <a:t>As just explained, packages are mirrored by directories. </a:t>
            </a:r>
          </a:p>
          <a:p>
            <a:r>
              <a:rPr lang="en-US" sz="1800" b="0" i="0" u="none" strike="noStrike" baseline="0" dirty="0">
                <a:latin typeface="Palatino-Roman"/>
              </a:rPr>
              <a:t>This raises an important question: How does the Java run-time system know where to look for packages that you create? </a:t>
            </a:r>
          </a:p>
          <a:p>
            <a:pPr marL="0" indent="0">
              <a:buNone/>
            </a:pPr>
            <a:r>
              <a:rPr lang="en-US" sz="1800" b="0" i="0" u="none" strike="noStrike" baseline="0" dirty="0">
                <a:latin typeface="Palatino-Roman"/>
              </a:rPr>
              <a:t>The answer has three parts. </a:t>
            </a:r>
          </a:p>
          <a:p>
            <a:r>
              <a:rPr lang="en-US" sz="1800" b="0" i="0" u="none" strike="noStrike" baseline="0" dirty="0">
                <a:latin typeface="Palatino-Roman"/>
              </a:rPr>
              <a:t>First, by default, the Java run-time system uses the current working directory as its starting point. Thus, if your package is in a subdirectory of the current directory, it will be found. </a:t>
            </a:r>
          </a:p>
          <a:p>
            <a:r>
              <a:rPr lang="en-US" sz="1800" b="0" i="0" u="none" strike="noStrike" baseline="0" dirty="0">
                <a:latin typeface="Palatino-Roman"/>
              </a:rPr>
              <a:t>Second, you can specify a directory path or paths by </a:t>
            </a:r>
            <a:r>
              <a:rPr lang="en-US" sz="1800" dirty="0">
                <a:latin typeface="Palatino-Roman"/>
              </a:rPr>
              <a:t>setting the CLASSPATH environmental variable. </a:t>
            </a:r>
          </a:p>
        </p:txBody>
      </p:sp>
      <p:sp>
        <p:nvSpPr>
          <p:cNvPr id="4" name="Content Placeholder 3">
            <a:extLst>
              <a:ext uri="{FF2B5EF4-FFF2-40B4-BE49-F238E27FC236}">
                <a16:creationId xmlns:a16="http://schemas.microsoft.com/office/drawing/2014/main" id="{BF3B2111-C72D-4C44-BA5E-503BB619B310}"/>
              </a:ext>
            </a:extLst>
          </p:cNvPr>
          <p:cNvSpPr>
            <a:spLocks noGrp="1"/>
          </p:cNvSpPr>
          <p:nvPr>
            <p:ph sz="half" idx="2"/>
          </p:nvPr>
        </p:nvSpPr>
        <p:spPr>
          <a:xfrm>
            <a:off x="6172200" y="1378226"/>
            <a:ext cx="5396948" cy="4956313"/>
          </a:xfrm>
        </p:spPr>
        <p:txBody>
          <a:bodyPr>
            <a:normAutofit/>
          </a:bodyPr>
          <a:lstStyle/>
          <a:p>
            <a:pPr algn="l"/>
            <a:r>
              <a:rPr lang="en-US" sz="1800" b="0" i="0" u="none" strike="noStrike" baseline="0" dirty="0">
                <a:latin typeface="Palatino-Roman"/>
              </a:rPr>
              <a:t>Third, you can use the </a:t>
            </a:r>
            <a:r>
              <a:rPr lang="en-US" sz="1800" b="1" i="0" u="none" strike="noStrike" baseline="0" dirty="0">
                <a:latin typeface="Palatino-Bold"/>
              </a:rPr>
              <a:t>-</a:t>
            </a:r>
            <a:r>
              <a:rPr lang="en-US" sz="1800" b="1" i="0" u="none" strike="noStrike" baseline="0" dirty="0" err="1">
                <a:latin typeface="Palatino-Bold"/>
              </a:rPr>
              <a:t>classpath</a:t>
            </a:r>
            <a:r>
              <a:rPr lang="en-US" sz="1800" b="1" i="0" u="none" strike="noStrike" baseline="0" dirty="0">
                <a:latin typeface="Palatino-Bold"/>
              </a:rPr>
              <a:t> </a:t>
            </a:r>
            <a:r>
              <a:rPr lang="en-US" sz="1800" b="0" i="0" u="none" strike="noStrike" baseline="0" dirty="0">
                <a:latin typeface="Palatino-Roman"/>
              </a:rPr>
              <a:t>option with </a:t>
            </a:r>
            <a:r>
              <a:rPr lang="en-US" sz="1800" b="1" i="0" u="none" strike="noStrike" baseline="0" dirty="0">
                <a:latin typeface="Palatino-Bold"/>
              </a:rPr>
              <a:t>java </a:t>
            </a:r>
            <a:r>
              <a:rPr lang="en-US" sz="1800" b="0" i="0" u="none" strike="noStrike" baseline="0" dirty="0">
                <a:latin typeface="Palatino-Roman"/>
              </a:rPr>
              <a:t>and </a:t>
            </a:r>
            <a:r>
              <a:rPr lang="en-US" sz="1800" b="1" i="0" u="none" strike="noStrike" baseline="0" dirty="0" err="1">
                <a:latin typeface="Palatino-Bold"/>
              </a:rPr>
              <a:t>javac</a:t>
            </a:r>
            <a:r>
              <a:rPr lang="en-US" sz="1800" b="1" i="0" u="none" strike="noStrike" baseline="0" dirty="0">
                <a:latin typeface="Palatino-Bold"/>
              </a:rPr>
              <a:t> </a:t>
            </a:r>
            <a:r>
              <a:rPr lang="en-US" sz="1800" b="0" i="0" u="none" strike="noStrike" baseline="0" dirty="0">
                <a:latin typeface="Palatino-Roman"/>
              </a:rPr>
              <a:t>to specify the path to your classes. For example, consider the following package specification:</a:t>
            </a:r>
          </a:p>
          <a:p>
            <a:pPr marL="0" indent="0" algn="l">
              <a:buNone/>
            </a:pPr>
            <a:r>
              <a:rPr lang="en-IN" sz="1800" b="0" i="0" u="none" strike="noStrike" baseline="0" dirty="0">
                <a:latin typeface="Courier"/>
              </a:rPr>
              <a:t>package </a:t>
            </a:r>
            <a:r>
              <a:rPr lang="en-IN" sz="1800" b="0" i="0" u="none" strike="noStrike" baseline="0" dirty="0" err="1">
                <a:latin typeface="Courier"/>
              </a:rPr>
              <a:t>MyPack</a:t>
            </a:r>
            <a:endParaRPr lang="en-IN" sz="1800" b="0" i="0" u="none" strike="noStrike" baseline="0" dirty="0">
              <a:latin typeface="Courier"/>
            </a:endParaRPr>
          </a:p>
          <a:p>
            <a:pPr algn="l"/>
            <a:r>
              <a:rPr lang="en-US" sz="1800" b="0" i="0" u="none" strike="noStrike" baseline="0" dirty="0">
                <a:latin typeface="Palatino-Roman"/>
              </a:rPr>
              <a:t>In order for a program to find </a:t>
            </a:r>
            <a:r>
              <a:rPr lang="en-US" sz="1800" b="1" i="0" u="none" strike="noStrike" baseline="0" dirty="0" err="1">
                <a:latin typeface="Palatino-Bold"/>
              </a:rPr>
              <a:t>MyPack</a:t>
            </a:r>
            <a:r>
              <a:rPr lang="en-US" sz="1800" b="1" i="0" u="none" strike="noStrike" baseline="0" dirty="0">
                <a:latin typeface="Palatino-Bold"/>
              </a:rPr>
              <a:t>, </a:t>
            </a:r>
            <a:r>
              <a:rPr lang="en-US" sz="1800" b="0" i="0" u="none" strike="noStrike" baseline="0" dirty="0">
                <a:latin typeface="Palatino-Roman"/>
              </a:rPr>
              <a:t>one of three things must be true. </a:t>
            </a:r>
          </a:p>
          <a:p>
            <a:pPr algn="l"/>
            <a:r>
              <a:rPr lang="en-US" sz="1800" b="0" i="0" u="none" strike="noStrike" baseline="0" dirty="0">
                <a:latin typeface="Palatino-Roman"/>
              </a:rPr>
              <a:t>Either the program can be executed from a directory immediately above </a:t>
            </a:r>
            <a:r>
              <a:rPr lang="en-US" sz="1800" b="1" i="0" u="none" strike="noStrike" baseline="0" dirty="0" err="1">
                <a:latin typeface="Palatino-Bold"/>
              </a:rPr>
              <a:t>MyPack</a:t>
            </a:r>
            <a:r>
              <a:rPr lang="en-US" sz="1800" b="0" i="0" u="none" strike="noStrike" baseline="0" dirty="0">
                <a:latin typeface="Palatino-Roman"/>
              </a:rPr>
              <a:t>, or the </a:t>
            </a:r>
            <a:r>
              <a:rPr lang="en-US" sz="1800" b="1" i="0" u="none" strike="noStrike" baseline="0" dirty="0">
                <a:latin typeface="Palatino-Bold"/>
              </a:rPr>
              <a:t>CLASSPATH </a:t>
            </a:r>
            <a:r>
              <a:rPr lang="en-US" sz="1800" b="0" i="0" u="none" strike="noStrike" baseline="0" dirty="0">
                <a:latin typeface="Palatino-Roman"/>
              </a:rPr>
              <a:t>must be set to include the path to </a:t>
            </a:r>
            <a:r>
              <a:rPr lang="en-US" sz="1800" b="1" i="0" u="none" strike="noStrike" baseline="0" dirty="0" err="1">
                <a:latin typeface="Palatino-Bold"/>
              </a:rPr>
              <a:t>MyPack</a:t>
            </a:r>
            <a:r>
              <a:rPr lang="en-US" sz="1800" b="0" i="0" u="none" strike="noStrike" baseline="0" dirty="0">
                <a:latin typeface="Palatino-Roman"/>
              </a:rPr>
              <a:t>, or the </a:t>
            </a:r>
            <a:r>
              <a:rPr lang="en-US" sz="1800" b="1" i="0" u="none" strike="noStrike" baseline="0" dirty="0">
                <a:latin typeface="Palatino-Bold"/>
              </a:rPr>
              <a:t>-</a:t>
            </a:r>
            <a:r>
              <a:rPr lang="en-US" sz="1800" b="1" i="0" u="none" strike="noStrike" baseline="0" dirty="0" err="1">
                <a:latin typeface="Palatino-Bold"/>
              </a:rPr>
              <a:t>classpath</a:t>
            </a:r>
            <a:r>
              <a:rPr lang="en-US" sz="1800" b="1" i="0" u="none" strike="noStrike" baseline="0" dirty="0">
                <a:latin typeface="Palatino-Bold"/>
              </a:rPr>
              <a:t> </a:t>
            </a:r>
            <a:r>
              <a:rPr lang="en-US" sz="1800" b="0" i="0" u="none" strike="noStrike" baseline="0" dirty="0">
                <a:latin typeface="Palatino-Roman"/>
              </a:rPr>
              <a:t>option must specify the path to </a:t>
            </a:r>
            <a:r>
              <a:rPr lang="en-US" sz="1800" b="1" i="0" u="none" strike="noStrike" baseline="0" dirty="0" err="1">
                <a:latin typeface="Palatino-Bold"/>
              </a:rPr>
              <a:t>MyPack</a:t>
            </a:r>
            <a:r>
              <a:rPr lang="en-US" sz="1800" b="1" i="0" u="none" strike="noStrike" baseline="0" dirty="0">
                <a:latin typeface="Palatino-Bold"/>
              </a:rPr>
              <a:t> </a:t>
            </a:r>
            <a:r>
              <a:rPr lang="en-US" sz="1800" b="0" i="0" u="none" strike="noStrike" baseline="0" dirty="0">
                <a:latin typeface="Palatino-Roman"/>
              </a:rPr>
              <a:t>when the program is run via </a:t>
            </a:r>
            <a:r>
              <a:rPr lang="en-US" sz="1800" b="1" i="0" u="none" strike="noStrike" baseline="0" dirty="0">
                <a:latin typeface="Palatino-Bold"/>
              </a:rPr>
              <a:t>java</a:t>
            </a:r>
            <a:r>
              <a:rPr lang="en-US" sz="1800" b="0" i="0" u="none" strike="noStrike" baseline="0" dirty="0">
                <a:latin typeface="Palatino-Roman"/>
              </a:rPr>
              <a:t>.</a:t>
            </a:r>
            <a:endParaRPr lang="en-IN" dirty="0"/>
          </a:p>
        </p:txBody>
      </p:sp>
    </p:spTree>
    <p:extLst>
      <p:ext uri="{BB962C8B-B14F-4D97-AF65-F5344CB8AC3E}">
        <p14:creationId xmlns:p14="http://schemas.microsoft.com/office/powerpoint/2010/main" val="16992788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3FE97D1-DAFC-4774-B8AA-A290E5265EEA}"/>
              </a:ext>
            </a:extLst>
          </p:cNvPr>
          <p:cNvSpPr>
            <a:spLocks noGrp="1"/>
          </p:cNvSpPr>
          <p:nvPr>
            <p:ph sz="half" idx="1"/>
          </p:nvPr>
        </p:nvSpPr>
        <p:spPr>
          <a:xfrm>
            <a:off x="457200" y="444500"/>
            <a:ext cx="5562600" cy="5732463"/>
          </a:xfrm>
        </p:spPr>
        <p:txBody>
          <a:bodyPr>
            <a:normAutofit lnSpcReduction="10000"/>
          </a:bodyPr>
          <a:lstStyle/>
          <a:p>
            <a:r>
              <a:rPr lang="en-US" sz="2000" dirty="0"/>
              <a:t>You may also wish to override one or more of these methods in exception classes that you create.</a:t>
            </a:r>
          </a:p>
          <a:p>
            <a:r>
              <a:rPr lang="en-US" sz="2000" dirty="0"/>
              <a:t>Exception defines four constructors. Two were added by JDK 1.4 to support chained exceptions, described in the next section. The other two are shown here:</a:t>
            </a:r>
          </a:p>
          <a:p>
            <a:pPr marL="0" indent="0">
              <a:buNone/>
            </a:pPr>
            <a:r>
              <a:rPr lang="en-US" sz="2000" dirty="0"/>
              <a:t>Exception( )</a:t>
            </a:r>
          </a:p>
          <a:p>
            <a:pPr marL="0" indent="0">
              <a:buNone/>
            </a:pPr>
            <a:r>
              <a:rPr lang="en-US" sz="2000" dirty="0"/>
              <a:t>Exception(String msg)</a:t>
            </a:r>
          </a:p>
          <a:p>
            <a:r>
              <a:rPr lang="en-US" sz="2000" dirty="0"/>
              <a:t>The first form creates an exception that has no description. The second form lets you specify a description of the exception.</a:t>
            </a:r>
            <a:endParaRPr lang="en-IN" sz="2000" dirty="0"/>
          </a:p>
        </p:txBody>
      </p:sp>
      <p:sp>
        <p:nvSpPr>
          <p:cNvPr id="6" name="Content Placeholder 5">
            <a:extLst>
              <a:ext uri="{FF2B5EF4-FFF2-40B4-BE49-F238E27FC236}">
                <a16:creationId xmlns:a16="http://schemas.microsoft.com/office/drawing/2014/main" id="{9B5CE61E-9F50-43A7-A728-D983362B30B9}"/>
              </a:ext>
            </a:extLst>
          </p:cNvPr>
          <p:cNvSpPr>
            <a:spLocks noGrp="1"/>
          </p:cNvSpPr>
          <p:nvPr>
            <p:ph sz="half" idx="2"/>
          </p:nvPr>
        </p:nvSpPr>
        <p:spPr>
          <a:xfrm>
            <a:off x="6172200" y="533400"/>
            <a:ext cx="5181600" cy="5643563"/>
          </a:xfrm>
        </p:spPr>
        <p:txBody>
          <a:bodyPr>
            <a:normAutofit lnSpcReduction="10000"/>
          </a:bodyPr>
          <a:lstStyle/>
          <a:p>
            <a:r>
              <a:rPr lang="en-US" sz="2000" dirty="0"/>
              <a:t>Although specifying a description when an exception is created is often useful, sometimes it is better to override </a:t>
            </a:r>
            <a:r>
              <a:rPr lang="en-US" sz="2000" dirty="0" err="1"/>
              <a:t>toString</a:t>
            </a:r>
            <a:r>
              <a:rPr lang="en-US" sz="2000" dirty="0"/>
              <a:t>( ). </a:t>
            </a:r>
          </a:p>
          <a:p>
            <a:r>
              <a:rPr lang="en-US" sz="2000" dirty="0"/>
              <a:t>Here’s why: The  version of </a:t>
            </a:r>
            <a:r>
              <a:rPr lang="en-US" sz="2000" dirty="0" err="1"/>
              <a:t>toString</a:t>
            </a:r>
            <a:r>
              <a:rPr lang="en-US" sz="2000" dirty="0"/>
              <a:t>( ) defined by Throwable (and inherited by Exception) first displays the name of the exception followed by a colon, which  is then followed by your description. </a:t>
            </a:r>
          </a:p>
          <a:p>
            <a:r>
              <a:rPr lang="en-US" sz="2000" dirty="0"/>
              <a:t>By overriding </a:t>
            </a:r>
            <a:r>
              <a:rPr lang="en-US" sz="2000" dirty="0" err="1"/>
              <a:t>toString</a:t>
            </a:r>
            <a:r>
              <a:rPr lang="en-US" sz="2000" dirty="0"/>
              <a:t>( ), you can prevent the exception name and colon from being displayed. </a:t>
            </a:r>
          </a:p>
          <a:p>
            <a:r>
              <a:rPr lang="en-US" sz="2000" dirty="0"/>
              <a:t>This makes for a cleaner output, which is desirable in some cases. The following example declares a new subclass of Exception and then uses that subclass to signal an error condition in a method. </a:t>
            </a:r>
          </a:p>
          <a:p>
            <a:r>
              <a:rPr lang="en-US" sz="2000" dirty="0"/>
              <a:t>It overrides the </a:t>
            </a:r>
            <a:r>
              <a:rPr lang="en-US" sz="2000" dirty="0" err="1"/>
              <a:t>toString</a:t>
            </a:r>
            <a:r>
              <a:rPr lang="en-US" sz="2000" dirty="0"/>
              <a:t>( ) method, allowing a carefully tailored description of the exception to be displayed.</a:t>
            </a:r>
            <a:endParaRPr lang="en-IN" sz="2000" dirty="0"/>
          </a:p>
        </p:txBody>
      </p:sp>
    </p:spTree>
    <p:extLst>
      <p:ext uri="{BB962C8B-B14F-4D97-AF65-F5344CB8AC3E}">
        <p14:creationId xmlns:p14="http://schemas.microsoft.com/office/powerpoint/2010/main" val="3095598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C3831D-43DF-40B6-8070-A4730765DB97}"/>
              </a:ext>
            </a:extLst>
          </p:cNvPr>
          <p:cNvSpPr>
            <a:spLocks noGrp="1"/>
          </p:cNvSpPr>
          <p:nvPr>
            <p:ph sz="half" idx="1"/>
          </p:nvPr>
        </p:nvSpPr>
        <p:spPr>
          <a:xfrm>
            <a:off x="165100" y="88900"/>
            <a:ext cx="5854700" cy="6654800"/>
          </a:xfrm>
        </p:spPr>
        <p:txBody>
          <a:bodyPr>
            <a:normAutofit lnSpcReduction="10000"/>
          </a:bodyPr>
          <a:lstStyle/>
          <a:p>
            <a:pPr marL="0" indent="0">
              <a:buNone/>
            </a:pPr>
            <a:r>
              <a:rPr lang="en-US" sz="1800" b="0" i="0" u="none" strike="noStrike" baseline="0" dirty="0">
                <a:latin typeface="Courier"/>
              </a:rPr>
              <a:t>// This program creates a custom exception type.</a:t>
            </a:r>
          </a:p>
          <a:p>
            <a:pPr marL="0" indent="0">
              <a:buNone/>
            </a:pPr>
            <a:r>
              <a:rPr lang="en-IN" sz="1800" b="1" i="0" u="none" strike="noStrike" baseline="0" dirty="0">
                <a:latin typeface="Courier"/>
              </a:rPr>
              <a:t>class </a:t>
            </a:r>
            <a:r>
              <a:rPr lang="en-IN" sz="1800" b="1" i="0" u="none" strike="noStrike" baseline="0" dirty="0" err="1">
                <a:latin typeface="Courier"/>
              </a:rPr>
              <a:t>MyException</a:t>
            </a:r>
            <a:r>
              <a:rPr lang="en-IN" sz="1800" b="1" i="0" u="none" strike="noStrike" baseline="0" dirty="0">
                <a:latin typeface="Courier"/>
              </a:rPr>
              <a:t> extends Exception </a:t>
            </a:r>
            <a:r>
              <a:rPr lang="en-IN" sz="1800" b="0" i="0" u="none" strike="noStrike" baseline="0" dirty="0">
                <a:latin typeface="Courier"/>
              </a:rPr>
              <a:t>{</a:t>
            </a:r>
          </a:p>
          <a:p>
            <a:pPr marL="0" indent="0">
              <a:buNone/>
            </a:pPr>
            <a:r>
              <a:rPr lang="en-IN" sz="1800" b="0" i="0" u="none" strike="noStrike" baseline="0" dirty="0">
                <a:latin typeface="Courier"/>
              </a:rPr>
              <a:t>private int detail;</a:t>
            </a:r>
          </a:p>
          <a:p>
            <a:pPr marL="0" indent="0">
              <a:buNone/>
            </a:pPr>
            <a:r>
              <a:rPr lang="en-IN" sz="1800" b="0" i="0" u="none" strike="noStrike" baseline="0" dirty="0" err="1">
                <a:latin typeface="Courier"/>
              </a:rPr>
              <a:t>MyException</a:t>
            </a:r>
            <a:r>
              <a:rPr lang="en-IN" sz="1800" b="0" i="0" u="none" strike="noStrike" baseline="0" dirty="0">
                <a:latin typeface="Courier"/>
              </a:rPr>
              <a:t>(int a) {</a:t>
            </a:r>
          </a:p>
          <a:p>
            <a:pPr marL="0" indent="0">
              <a:buNone/>
            </a:pPr>
            <a:r>
              <a:rPr lang="en-IN" sz="1800" b="0" i="0" u="none" strike="noStrike" baseline="0" dirty="0">
                <a:latin typeface="Courier"/>
              </a:rPr>
              <a:t>detail = a; }</a:t>
            </a:r>
          </a:p>
          <a:p>
            <a:pPr marL="0" indent="0">
              <a:buNone/>
            </a:pPr>
            <a:r>
              <a:rPr lang="en-IN" sz="1800" b="0" i="0" u="none" strike="noStrike" baseline="0" dirty="0">
                <a:latin typeface="Courier"/>
              </a:rPr>
              <a:t>public String </a:t>
            </a:r>
            <a:r>
              <a:rPr lang="en-IN" sz="1800" b="0" i="0" u="none" strike="noStrike" baseline="0" dirty="0" err="1">
                <a:latin typeface="Courier"/>
              </a:rPr>
              <a:t>toString</a:t>
            </a:r>
            <a:r>
              <a:rPr lang="en-IN" sz="1800" b="0" i="0" u="none" strike="noStrike" baseline="0" dirty="0">
                <a:latin typeface="Courier"/>
              </a:rPr>
              <a:t>() {</a:t>
            </a:r>
          </a:p>
          <a:p>
            <a:pPr marL="0" indent="0">
              <a:buNone/>
            </a:pPr>
            <a:r>
              <a:rPr lang="en-IN" sz="1800" b="0" i="0" u="none" strike="noStrike" baseline="0" dirty="0">
                <a:latin typeface="Courier"/>
              </a:rPr>
              <a:t>return "</a:t>
            </a:r>
            <a:r>
              <a:rPr lang="en-IN" sz="1800" b="0" i="0" u="none" strike="noStrike" baseline="0" dirty="0" err="1">
                <a:latin typeface="Courier"/>
              </a:rPr>
              <a:t>MyException</a:t>
            </a:r>
            <a:r>
              <a:rPr lang="en-IN" sz="1800" b="0" i="0" u="none" strike="noStrike" baseline="0" dirty="0">
                <a:latin typeface="Courier"/>
              </a:rPr>
              <a:t>[" + detail + "]"; }}</a:t>
            </a:r>
          </a:p>
          <a:p>
            <a:pPr marL="0" indent="0">
              <a:buNone/>
            </a:pPr>
            <a:r>
              <a:rPr lang="en-IN" sz="1800" b="0" i="0" u="none" strike="noStrike" baseline="0" dirty="0">
                <a:latin typeface="Courier"/>
              </a:rPr>
              <a:t> </a:t>
            </a:r>
            <a:r>
              <a:rPr lang="en-IN" sz="1800" b="1" i="0" u="none" strike="noStrike" baseline="0" dirty="0">
                <a:latin typeface="Courier"/>
              </a:rPr>
              <a:t>class </a:t>
            </a:r>
            <a:r>
              <a:rPr lang="en-IN" sz="1800" b="1" i="0" u="none" strike="noStrike" baseline="0" dirty="0" err="1">
                <a:latin typeface="Courier"/>
              </a:rPr>
              <a:t>ExceptionDemo</a:t>
            </a:r>
            <a:r>
              <a:rPr lang="en-IN" sz="1800" b="1" i="0" u="none" strike="noStrike" baseline="0" dirty="0">
                <a:latin typeface="Courier"/>
              </a:rPr>
              <a:t> </a:t>
            </a:r>
            <a:r>
              <a:rPr lang="en-IN" sz="1800" b="0" i="0" u="none" strike="noStrike" baseline="0" dirty="0">
                <a:latin typeface="Courier"/>
              </a:rPr>
              <a:t>{</a:t>
            </a:r>
          </a:p>
          <a:p>
            <a:pPr marL="0" indent="0">
              <a:buNone/>
            </a:pPr>
            <a:r>
              <a:rPr lang="en-US" sz="1600" b="0" i="0" u="none" strike="noStrike" baseline="0" dirty="0">
                <a:latin typeface="Courier"/>
              </a:rPr>
              <a:t>static void compute(int a) throws </a:t>
            </a:r>
            <a:r>
              <a:rPr lang="en-US" sz="1600" b="0" i="0" u="none" strike="noStrike" baseline="0" dirty="0" err="1">
                <a:latin typeface="Courier"/>
              </a:rPr>
              <a:t>MyException</a:t>
            </a:r>
            <a:r>
              <a:rPr lang="en-US" sz="1600" b="0" i="0" u="none" strike="noStrike" baseline="0" dirty="0">
                <a:latin typeface="Courier"/>
              </a:rPr>
              <a:t> {</a:t>
            </a:r>
          </a:p>
          <a:p>
            <a:pPr marL="0" indent="0">
              <a:buNone/>
            </a:pPr>
            <a:r>
              <a:rPr lang="en-US" sz="1600" b="0" i="0" u="none" strike="noStrike" baseline="0" dirty="0" err="1">
                <a:latin typeface="Courier"/>
              </a:rPr>
              <a:t>System.out.println</a:t>
            </a:r>
            <a:r>
              <a:rPr lang="en-US" sz="1600" b="0" i="0" u="none" strike="noStrike" baseline="0" dirty="0">
                <a:latin typeface="Courier"/>
              </a:rPr>
              <a:t>("Called compute(" + a + ")");</a:t>
            </a:r>
          </a:p>
          <a:p>
            <a:pPr marL="0" indent="0">
              <a:buNone/>
            </a:pPr>
            <a:r>
              <a:rPr lang="en-IN" sz="1600" b="0" i="0" u="none" strike="noStrike" baseline="0" dirty="0">
                <a:latin typeface="Courier"/>
              </a:rPr>
              <a:t>if(a &gt; 10)</a:t>
            </a:r>
          </a:p>
          <a:p>
            <a:pPr marL="0" indent="0">
              <a:buNone/>
            </a:pPr>
            <a:r>
              <a:rPr lang="en-IN" sz="1600" b="0" i="0" u="none" strike="noStrike" baseline="0" dirty="0">
                <a:latin typeface="Courier"/>
              </a:rPr>
              <a:t>throw new </a:t>
            </a:r>
            <a:r>
              <a:rPr lang="en-IN" sz="1600" b="0" i="0" u="none" strike="noStrike" baseline="0" dirty="0" err="1">
                <a:latin typeface="Courier"/>
              </a:rPr>
              <a:t>MyException</a:t>
            </a:r>
            <a:r>
              <a:rPr lang="en-IN" sz="1600" b="0" i="0" u="none" strike="noStrike" baseline="0" dirty="0">
                <a:latin typeface="Courier"/>
              </a:rPr>
              <a:t>(a);</a:t>
            </a:r>
          </a:p>
          <a:p>
            <a:pPr marL="0" indent="0">
              <a:buNone/>
            </a:pPr>
            <a:r>
              <a:rPr lang="en-IN" sz="1600" b="0" i="0" u="none" strike="noStrike" baseline="0" dirty="0" err="1">
                <a:latin typeface="Courier"/>
              </a:rPr>
              <a:t>System.out.println</a:t>
            </a:r>
            <a:r>
              <a:rPr lang="en-IN" sz="1600" b="0" i="0" u="none" strike="noStrike" baseline="0" dirty="0">
                <a:latin typeface="Courier"/>
              </a:rPr>
              <a:t>("Normal exit"); }</a:t>
            </a:r>
          </a:p>
          <a:p>
            <a:pPr marL="0" indent="0">
              <a:buNone/>
            </a:pPr>
            <a:r>
              <a:rPr lang="en-US" sz="1600" b="0" i="0" u="none" strike="noStrike" baseline="0" dirty="0">
                <a:latin typeface="Courier"/>
              </a:rPr>
              <a:t>public static void main(String </a:t>
            </a:r>
            <a:r>
              <a:rPr lang="en-US" sz="1600" b="0" i="0" u="none" strike="noStrike" baseline="0" dirty="0" err="1">
                <a:latin typeface="Courier"/>
              </a:rPr>
              <a:t>args</a:t>
            </a:r>
            <a:r>
              <a:rPr lang="en-US" sz="1600" b="0" i="0" u="none" strike="noStrike" baseline="0" dirty="0">
                <a:latin typeface="Courier"/>
              </a:rPr>
              <a:t>[]) {</a:t>
            </a:r>
          </a:p>
          <a:p>
            <a:pPr marL="0" indent="0">
              <a:buNone/>
            </a:pPr>
            <a:r>
              <a:rPr lang="en-IN" sz="1600" b="0" i="0" u="none" strike="noStrike" baseline="0" dirty="0">
                <a:latin typeface="Courier"/>
              </a:rPr>
              <a:t>try { compute(1); compute(20);} </a:t>
            </a:r>
          </a:p>
          <a:p>
            <a:pPr marL="0" indent="0">
              <a:buNone/>
            </a:pPr>
            <a:r>
              <a:rPr lang="en-IN" sz="1600" b="0" i="0" u="none" strike="noStrike" baseline="0" dirty="0">
                <a:latin typeface="Courier"/>
              </a:rPr>
              <a:t>catch (</a:t>
            </a:r>
            <a:r>
              <a:rPr lang="en-IN" sz="1600" b="0" i="0" u="none" strike="noStrike" baseline="0" dirty="0" err="1">
                <a:latin typeface="Courier"/>
              </a:rPr>
              <a:t>MyException</a:t>
            </a:r>
            <a:r>
              <a:rPr lang="en-IN" sz="1600" b="0" i="0" u="none" strike="noStrike" baseline="0" dirty="0">
                <a:latin typeface="Courier"/>
              </a:rPr>
              <a:t> e) {</a:t>
            </a:r>
          </a:p>
          <a:p>
            <a:pPr marL="0" indent="0" algn="l">
              <a:buNone/>
            </a:pPr>
            <a:r>
              <a:rPr lang="en-US" sz="1600" b="0" i="0" u="none" strike="noStrike" baseline="0" dirty="0" err="1">
                <a:latin typeface="Courier"/>
              </a:rPr>
              <a:t>System.out.println</a:t>
            </a:r>
            <a:r>
              <a:rPr lang="en-US" sz="1600" b="0" i="0" u="none" strike="noStrike" baseline="0" dirty="0">
                <a:latin typeface="Courier"/>
              </a:rPr>
              <a:t>("Caught " + e);</a:t>
            </a:r>
            <a:r>
              <a:rPr lang="en-IN" sz="1600" b="0" i="0" u="none" strike="noStrike" baseline="0" dirty="0">
                <a:latin typeface="Courier"/>
              </a:rPr>
              <a:t>}}} </a:t>
            </a:r>
          </a:p>
        </p:txBody>
      </p:sp>
      <p:sp>
        <p:nvSpPr>
          <p:cNvPr id="4" name="Content Placeholder 3">
            <a:extLst>
              <a:ext uri="{FF2B5EF4-FFF2-40B4-BE49-F238E27FC236}">
                <a16:creationId xmlns:a16="http://schemas.microsoft.com/office/drawing/2014/main" id="{7AAE6968-2938-45AC-908C-137D5FAEDCDE}"/>
              </a:ext>
            </a:extLst>
          </p:cNvPr>
          <p:cNvSpPr>
            <a:spLocks noGrp="1"/>
          </p:cNvSpPr>
          <p:nvPr>
            <p:ph sz="half" idx="2"/>
          </p:nvPr>
        </p:nvSpPr>
        <p:spPr>
          <a:xfrm>
            <a:off x="6172200" y="88900"/>
            <a:ext cx="5181600" cy="6088063"/>
          </a:xfrm>
        </p:spPr>
        <p:txBody>
          <a:bodyPr>
            <a:normAutofit lnSpcReduction="10000"/>
          </a:bodyPr>
          <a:lstStyle/>
          <a:p>
            <a:r>
              <a:rPr lang="en-US" sz="1800" b="0" i="0" u="none" strike="noStrike" baseline="0" dirty="0">
                <a:latin typeface="Palatino-Roman"/>
              </a:rPr>
              <a:t>This example defines a subclass of </a:t>
            </a:r>
            <a:r>
              <a:rPr lang="en-US" sz="1800" b="1" i="0" u="none" strike="noStrike" baseline="0" dirty="0">
                <a:latin typeface="Palatino-Bold"/>
              </a:rPr>
              <a:t>Exception </a:t>
            </a:r>
            <a:r>
              <a:rPr lang="en-US" sz="1800" b="0" i="0" u="none" strike="noStrike" baseline="0" dirty="0">
                <a:latin typeface="Palatino-Roman"/>
              </a:rPr>
              <a:t>called </a:t>
            </a:r>
            <a:r>
              <a:rPr lang="en-US" sz="1800" b="1" i="0" u="none" strike="noStrike" baseline="0" dirty="0" err="1">
                <a:latin typeface="Palatino-Bold"/>
              </a:rPr>
              <a:t>MyException</a:t>
            </a:r>
            <a:r>
              <a:rPr lang="en-US" sz="1800" b="0" i="0" u="none" strike="noStrike" baseline="0" dirty="0">
                <a:latin typeface="Palatino-Roman"/>
              </a:rPr>
              <a:t>. This subclass is quite simple: it has only a constructor plus an overloaded </a:t>
            </a:r>
            <a:r>
              <a:rPr lang="en-US" sz="1800" b="1" i="0" u="none" strike="noStrike" baseline="0" dirty="0" err="1">
                <a:latin typeface="Palatino-Bold"/>
              </a:rPr>
              <a:t>toString</a:t>
            </a:r>
            <a:r>
              <a:rPr lang="en-US" sz="1800" b="1" i="0" u="none" strike="noStrike" baseline="0" dirty="0">
                <a:latin typeface="Palatino-Bold"/>
              </a:rPr>
              <a:t>( ) </a:t>
            </a:r>
            <a:r>
              <a:rPr lang="en-US" sz="1800" b="0" i="0" u="none" strike="noStrike" baseline="0" dirty="0">
                <a:latin typeface="Palatino-Roman"/>
              </a:rPr>
              <a:t>method that displays the </a:t>
            </a:r>
            <a:r>
              <a:rPr lang="en-US" sz="1800" b="0" i="0" u="none" strike="noStrike" baseline="0" dirty="0">
                <a:solidFill>
                  <a:srgbClr val="231F20"/>
                </a:solidFill>
                <a:latin typeface="Palatino-Roman"/>
              </a:rPr>
              <a:t>value of the exception. </a:t>
            </a:r>
          </a:p>
          <a:p>
            <a:r>
              <a:rPr lang="en-US" sz="1800" b="0" i="0" u="none" strike="noStrike" baseline="0" dirty="0">
                <a:solidFill>
                  <a:srgbClr val="231F20"/>
                </a:solidFill>
                <a:latin typeface="Palatino-Roman"/>
              </a:rPr>
              <a:t>The </a:t>
            </a:r>
            <a:r>
              <a:rPr lang="en-US" sz="1800" b="1" i="0" u="none" strike="noStrike" baseline="0" dirty="0" err="1">
                <a:solidFill>
                  <a:srgbClr val="000000"/>
                </a:solidFill>
                <a:latin typeface="Palatino-Bold"/>
              </a:rPr>
              <a:t>ExceptionDemo</a:t>
            </a:r>
            <a:r>
              <a:rPr lang="en-US" sz="1800" b="1" i="0" u="none" strike="noStrike" baseline="0" dirty="0">
                <a:solidFill>
                  <a:srgbClr val="000000"/>
                </a:solidFill>
                <a:latin typeface="Palatino-Bold"/>
              </a:rPr>
              <a:t> </a:t>
            </a:r>
            <a:r>
              <a:rPr lang="en-US" sz="1800" b="0" i="0" u="none" strike="noStrike" baseline="0" dirty="0">
                <a:solidFill>
                  <a:srgbClr val="000000"/>
                </a:solidFill>
                <a:latin typeface="Palatino-Roman"/>
              </a:rPr>
              <a:t>class defines a method named </a:t>
            </a:r>
            <a:r>
              <a:rPr lang="en-US" sz="1800" b="1" i="0" u="none" strike="noStrike" baseline="0" dirty="0">
                <a:solidFill>
                  <a:srgbClr val="000000"/>
                </a:solidFill>
                <a:latin typeface="Palatino-Bold"/>
              </a:rPr>
              <a:t>compute( ) </a:t>
            </a:r>
            <a:r>
              <a:rPr lang="en-US" sz="1800" b="0" i="0" u="none" strike="noStrike" baseline="0" dirty="0">
                <a:solidFill>
                  <a:srgbClr val="000000"/>
                </a:solidFill>
                <a:latin typeface="Palatino-Roman"/>
              </a:rPr>
              <a:t>that throws a </a:t>
            </a:r>
            <a:r>
              <a:rPr lang="en-US" sz="1800" b="1" i="0" u="none" strike="noStrike" baseline="0" dirty="0" err="1">
                <a:solidFill>
                  <a:srgbClr val="000000"/>
                </a:solidFill>
                <a:latin typeface="Palatino-Bold"/>
              </a:rPr>
              <a:t>MyException</a:t>
            </a:r>
            <a:r>
              <a:rPr lang="en-US" sz="1800" b="1" i="0" u="none" strike="noStrike" baseline="0" dirty="0">
                <a:solidFill>
                  <a:srgbClr val="000000"/>
                </a:solidFill>
                <a:latin typeface="Palatino-Bold"/>
              </a:rPr>
              <a:t> </a:t>
            </a:r>
            <a:r>
              <a:rPr lang="en-US" sz="1800" b="0" i="0" u="none" strike="noStrike" baseline="0" dirty="0">
                <a:solidFill>
                  <a:srgbClr val="000000"/>
                </a:solidFill>
                <a:latin typeface="Palatino-Roman"/>
              </a:rPr>
              <a:t>object. The exception is thrown when </a:t>
            </a:r>
            <a:r>
              <a:rPr lang="en-US" sz="1800" b="1" i="0" u="none" strike="noStrike" baseline="0" dirty="0">
                <a:solidFill>
                  <a:srgbClr val="000000"/>
                </a:solidFill>
                <a:latin typeface="Palatino-Bold"/>
              </a:rPr>
              <a:t>compute( )</a:t>
            </a:r>
            <a:r>
              <a:rPr lang="en-US" sz="1800" b="0" i="0" u="none" strike="noStrike" baseline="0" dirty="0">
                <a:solidFill>
                  <a:srgbClr val="000000"/>
                </a:solidFill>
                <a:latin typeface="Palatino-Roman"/>
              </a:rPr>
              <a:t>’s integer parameter is greater than 10. </a:t>
            </a:r>
          </a:p>
          <a:p>
            <a:r>
              <a:rPr lang="en-US" sz="1800" b="0" i="0" u="none" strike="noStrike" baseline="0" dirty="0">
                <a:solidFill>
                  <a:srgbClr val="000000"/>
                </a:solidFill>
                <a:latin typeface="Palatino-Roman"/>
              </a:rPr>
              <a:t>The </a:t>
            </a:r>
            <a:r>
              <a:rPr lang="en-US" sz="1800" b="1" i="0" u="none" strike="noStrike" baseline="0" dirty="0">
                <a:solidFill>
                  <a:srgbClr val="000000"/>
                </a:solidFill>
                <a:latin typeface="Palatino-Bold"/>
              </a:rPr>
              <a:t>main( ) </a:t>
            </a:r>
            <a:r>
              <a:rPr lang="en-US" sz="1800" b="0" i="0" u="none" strike="noStrike" baseline="0" dirty="0">
                <a:solidFill>
                  <a:srgbClr val="000000"/>
                </a:solidFill>
                <a:latin typeface="Palatino-Roman"/>
              </a:rPr>
              <a:t>method sets up an exception handler for </a:t>
            </a:r>
            <a:r>
              <a:rPr lang="en-US" sz="1800" b="1" i="0" u="none" strike="noStrike" baseline="0" dirty="0" err="1">
                <a:solidFill>
                  <a:srgbClr val="000000"/>
                </a:solidFill>
                <a:latin typeface="Palatino-Bold"/>
              </a:rPr>
              <a:t>MyException</a:t>
            </a:r>
            <a:r>
              <a:rPr lang="en-US" sz="1800" b="0" i="0" u="none" strike="noStrike" baseline="0" dirty="0">
                <a:solidFill>
                  <a:srgbClr val="000000"/>
                </a:solidFill>
                <a:latin typeface="Palatino-Roman"/>
              </a:rPr>
              <a:t>, then calls </a:t>
            </a:r>
            <a:r>
              <a:rPr lang="en-US" sz="1800" b="1" i="0" u="none" strike="noStrike" baseline="0" dirty="0">
                <a:solidFill>
                  <a:srgbClr val="000000"/>
                </a:solidFill>
                <a:latin typeface="Palatino-Bold"/>
              </a:rPr>
              <a:t>compute( ) </a:t>
            </a:r>
            <a:r>
              <a:rPr lang="en-US" sz="1800" b="0" i="0" u="none" strike="noStrike" baseline="0" dirty="0">
                <a:solidFill>
                  <a:srgbClr val="000000"/>
                </a:solidFill>
                <a:latin typeface="Palatino-Roman"/>
              </a:rPr>
              <a:t>with a legal value (less than 10) and an illegal one to show both paths through the code. Here is the result:</a:t>
            </a:r>
          </a:p>
          <a:p>
            <a:pPr marL="0" indent="0">
              <a:buNone/>
            </a:pPr>
            <a:r>
              <a:rPr lang="en-IN" sz="1800" b="0" i="0" u="none" strike="noStrike" baseline="0" dirty="0">
                <a:solidFill>
                  <a:srgbClr val="000000"/>
                </a:solidFill>
                <a:latin typeface="Courier"/>
              </a:rPr>
              <a:t>Called compute(1)</a:t>
            </a:r>
          </a:p>
          <a:p>
            <a:pPr marL="0" indent="0">
              <a:buNone/>
            </a:pPr>
            <a:r>
              <a:rPr lang="en-IN" sz="1800" b="0" i="0" u="none" strike="noStrike" baseline="0" dirty="0">
                <a:solidFill>
                  <a:srgbClr val="000000"/>
                </a:solidFill>
                <a:latin typeface="Courier"/>
              </a:rPr>
              <a:t>Normal exit</a:t>
            </a:r>
          </a:p>
          <a:p>
            <a:pPr marL="0" indent="0">
              <a:buNone/>
            </a:pPr>
            <a:r>
              <a:rPr lang="en-IN" sz="1800" b="0" i="0" u="none" strike="noStrike" baseline="0" dirty="0">
                <a:solidFill>
                  <a:srgbClr val="000000"/>
                </a:solidFill>
                <a:latin typeface="Courier"/>
              </a:rPr>
              <a:t>Called compute(20)</a:t>
            </a:r>
          </a:p>
          <a:p>
            <a:pPr marL="0" indent="0">
              <a:buNone/>
            </a:pPr>
            <a:r>
              <a:rPr lang="en-IN" sz="1800" b="0" i="0" u="none" strike="noStrike" baseline="0" dirty="0">
                <a:solidFill>
                  <a:srgbClr val="000000"/>
                </a:solidFill>
                <a:latin typeface="Courier"/>
              </a:rPr>
              <a:t>Caught </a:t>
            </a:r>
            <a:r>
              <a:rPr lang="en-IN" sz="1800" b="0" i="0" u="none" strike="noStrike" baseline="0" dirty="0" err="1">
                <a:solidFill>
                  <a:srgbClr val="000000"/>
                </a:solidFill>
                <a:latin typeface="Courier"/>
              </a:rPr>
              <a:t>MyException</a:t>
            </a:r>
            <a:r>
              <a:rPr lang="en-IN" sz="1800" b="0" i="0" u="none" strike="noStrike" baseline="0" dirty="0">
                <a:solidFill>
                  <a:srgbClr val="000000"/>
                </a:solidFill>
                <a:latin typeface="Courier"/>
              </a:rPr>
              <a:t>[20]</a:t>
            </a:r>
            <a:endParaRPr lang="en-IN" sz="1600" dirty="0"/>
          </a:p>
        </p:txBody>
      </p:sp>
    </p:spTree>
    <p:extLst>
      <p:ext uri="{BB962C8B-B14F-4D97-AF65-F5344CB8AC3E}">
        <p14:creationId xmlns:p14="http://schemas.microsoft.com/office/powerpoint/2010/main" val="37657932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B4B2B-21D6-4F6F-BEC6-606879C8FEEE}"/>
              </a:ext>
            </a:extLst>
          </p:cNvPr>
          <p:cNvSpPr>
            <a:spLocks noGrp="1"/>
          </p:cNvSpPr>
          <p:nvPr>
            <p:ph type="title"/>
          </p:nvPr>
        </p:nvSpPr>
        <p:spPr>
          <a:xfrm>
            <a:off x="101600" y="111125"/>
            <a:ext cx="10515600" cy="460375"/>
          </a:xfrm>
        </p:spPr>
        <p:txBody>
          <a:bodyPr>
            <a:normAutofit fontScale="90000"/>
          </a:bodyPr>
          <a:lstStyle/>
          <a:p>
            <a:r>
              <a:rPr lang="en-IN" dirty="0"/>
              <a:t>Chained Exceptions</a:t>
            </a:r>
          </a:p>
        </p:txBody>
      </p:sp>
      <p:sp>
        <p:nvSpPr>
          <p:cNvPr id="3" name="Content Placeholder 2">
            <a:extLst>
              <a:ext uri="{FF2B5EF4-FFF2-40B4-BE49-F238E27FC236}">
                <a16:creationId xmlns:a16="http://schemas.microsoft.com/office/drawing/2014/main" id="{5405253B-D4AF-482A-91BC-F739BC008316}"/>
              </a:ext>
            </a:extLst>
          </p:cNvPr>
          <p:cNvSpPr>
            <a:spLocks noGrp="1"/>
          </p:cNvSpPr>
          <p:nvPr>
            <p:ph sz="half" idx="1"/>
          </p:nvPr>
        </p:nvSpPr>
        <p:spPr>
          <a:xfrm>
            <a:off x="190500" y="800100"/>
            <a:ext cx="5829300" cy="5837238"/>
          </a:xfrm>
        </p:spPr>
        <p:txBody>
          <a:bodyPr>
            <a:normAutofit/>
          </a:bodyPr>
          <a:lstStyle/>
          <a:p>
            <a:r>
              <a:rPr lang="en-US" sz="1400" dirty="0"/>
              <a:t>Beginning with JDK 1.4, a new feature has been incorporated into the exception subsystem: chained exceptions. </a:t>
            </a:r>
          </a:p>
          <a:p>
            <a:r>
              <a:rPr lang="en-US" sz="1400" dirty="0"/>
              <a:t>The chained exception feature allows you to associate another exception with an exception. </a:t>
            </a:r>
          </a:p>
          <a:p>
            <a:r>
              <a:rPr lang="en-US" sz="1400" dirty="0"/>
              <a:t>This second exception describes the cause of the first exception. For example, imagine a situation in which a method throws an </a:t>
            </a:r>
            <a:r>
              <a:rPr lang="en-US" sz="1400" dirty="0" err="1"/>
              <a:t>ArithmeticException</a:t>
            </a:r>
            <a:r>
              <a:rPr lang="en-US" sz="1400" dirty="0"/>
              <a:t> because of an attempt to divide by zero. </a:t>
            </a:r>
          </a:p>
          <a:p>
            <a:r>
              <a:rPr lang="en-US" sz="1400" dirty="0"/>
              <a:t>However, the actual cause of the problem was that an I/O error occurred, which caused the divisor to be set improperly. </a:t>
            </a:r>
          </a:p>
          <a:p>
            <a:r>
              <a:rPr lang="en-US" sz="1400" dirty="0"/>
              <a:t>Although the method must certainly throw an </a:t>
            </a:r>
            <a:r>
              <a:rPr lang="en-US" sz="1400" dirty="0" err="1"/>
              <a:t>ArithmeticException</a:t>
            </a:r>
            <a:r>
              <a:rPr lang="en-US" sz="1400" dirty="0"/>
              <a:t>, since that is the error that occurred, you might also want to let the calling code know that the underlying cause was an I/O error.</a:t>
            </a:r>
          </a:p>
          <a:p>
            <a:r>
              <a:rPr lang="en-US" sz="1400" dirty="0"/>
              <a:t>Chained exceptions let you handle this, and any other situation in which layers of exceptions exist. </a:t>
            </a:r>
          </a:p>
          <a:p>
            <a:r>
              <a:rPr lang="en-US" sz="1400" dirty="0"/>
              <a:t>To allow chained exceptions, two constructors and two methods were added to Throwable.</a:t>
            </a:r>
          </a:p>
          <a:p>
            <a:pPr marL="0" indent="0">
              <a:buNone/>
            </a:pPr>
            <a:r>
              <a:rPr lang="en-US" sz="1400" dirty="0"/>
              <a:t>The constructors are shown here:</a:t>
            </a:r>
          </a:p>
          <a:p>
            <a:pPr marL="0" indent="0">
              <a:buNone/>
            </a:pPr>
            <a:r>
              <a:rPr lang="en-US" sz="1400" dirty="0"/>
              <a:t>Throwable(Throwable </a:t>
            </a:r>
            <a:r>
              <a:rPr lang="en-US" sz="1400" dirty="0" err="1"/>
              <a:t>causeExc</a:t>
            </a:r>
            <a:r>
              <a:rPr lang="en-US" sz="1400" dirty="0"/>
              <a:t>)</a:t>
            </a:r>
          </a:p>
          <a:p>
            <a:pPr marL="0" indent="0">
              <a:buNone/>
            </a:pPr>
            <a:r>
              <a:rPr lang="en-US" sz="1400" dirty="0"/>
              <a:t>Throwable(String msg, Throwable </a:t>
            </a:r>
            <a:r>
              <a:rPr lang="en-US" sz="1400" dirty="0" err="1"/>
              <a:t>causeExc</a:t>
            </a:r>
            <a:r>
              <a:rPr lang="en-US" sz="1400" dirty="0"/>
              <a:t>)</a:t>
            </a:r>
            <a:endParaRPr lang="en-IN" sz="1400" dirty="0"/>
          </a:p>
        </p:txBody>
      </p:sp>
      <p:sp>
        <p:nvSpPr>
          <p:cNvPr id="4" name="Content Placeholder 3">
            <a:extLst>
              <a:ext uri="{FF2B5EF4-FFF2-40B4-BE49-F238E27FC236}">
                <a16:creationId xmlns:a16="http://schemas.microsoft.com/office/drawing/2014/main" id="{F4BDAC0A-D357-44E9-B63D-2976E1003D1C}"/>
              </a:ext>
            </a:extLst>
          </p:cNvPr>
          <p:cNvSpPr>
            <a:spLocks noGrp="1"/>
          </p:cNvSpPr>
          <p:nvPr>
            <p:ph sz="half" idx="2"/>
          </p:nvPr>
        </p:nvSpPr>
        <p:spPr>
          <a:xfrm>
            <a:off x="6172200" y="111124"/>
            <a:ext cx="5829300" cy="6746876"/>
          </a:xfrm>
        </p:spPr>
        <p:txBody>
          <a:bodyPr>
            <a:normAutofit/>
          </a:bodyPr>
          <a:lstStyle/>
          <a:p>
            <a:r>
              <a:rPr lang="en-US" sz="1400" dirty="0"/>
              <a:t>In the first form, </a:t>
            </a:r>
            <a:r>
              <a:rPr lang="en-US" sz="1400" dirty="0" err="1"/>
              <a:t>causeExc</a:t>
            </a:r>
            <a:r>
              <a:rPr lang="en-US" sz="1400" dirty="0"/>
              <a:t> is the exception that causes the current exception. That is, </a:t>
            </a:r>
            <a:r>
              <a:rPr lang="en-US" sz="1400" dirty="0" err="1"/>
              <a:t>causeExc</a:t>
            </a:r>
            <a:r>
              <a:rPr lang="en-US" sz="1400" dirty="0"/>
              <a:t> is the underlying reason that an exception occurred.  </a:t>
            </a:r>
          </a:p>
          <a:p>
            <a:r>
              <a:rPr lang="en-US" sz="1400" dirty="0"/>
              <a:t>The second form allows you to specify a description at the same time that you specify a cause exception.  </a:t>
            </a:r>
          </a:p>
          <a:p>
            <a:r>
              <a:rPr lang="en-US" sz="1400" dirty="0"/>
              <a:t>These two constructors have also been added to the Error, Exception, and </a:t>
            </a:r>
            <a:r>
              <a:rPr lang="en-US" sz="1400" dirty="0" err="1"/>
              <a:t>RuntimeException</a:t>
            </a:r>
            <a:r>
              <a:rPr lang="en-US" sz="1400" dirty="0"/>
              <a:t> classes.</a:t>
            </a:r>
          </a:p>
          <a:p>
            <a:r>
              <a:rPr lang="en-US" sz="1400" dirty="0"/>
              <a:t>The chained exception methods added to Throwable are </a:t>
            </a:r>
            <a:r>
              <a:rPr lang="en-US" sz="1400" dirty="0" err="1"/>
              <a:t>getCause</a:t>
            </a:r>
            <a:r>
              <a:rPr lang="en-US" sz="1400" dirty="0"/>
              <a:t>( ) and </a:t>
            </a:r>
            <a:r>
              <a:rPr lang="en-US" sz="1400" dirty="0" err="1"/>
              <a:t>initCause</a:t>
            </a:r>
            <a:r>
              <a:rPr lang="en-US" sz="1400" dirty="0"/>
              <a:t>( ). These methods are shown in Table 10-3 and are repeated here for the sake of discussion.</a:t>
            </a:r>
          </a:p>
          <a:p>
            <a:r>
              <a:rPr lang="en-US" sz="1400" dirty="0"/>
              <a:t>Throwable </a:t>
            </a:r>
            <a:r>
              <a:rPr lang="en-US" sz="1400" dirty="0" err="1"/>
              <a:t>getCause</a:t>
            </a:r>
            <a:r>
              <a:rPr lang="en-US" sz="1400" dirty="0"/>
              <a:t>( )</a:t>
            </a:r>
          </a:p>
          <a:p>
            <a:r>
              <a:rPr lang="en-US" sz="1400" dirty="0"/>
              <a:t>Throwable </a:t>
            </a:r>
            <a:r>
              <a:rPr lang="en-US" sz="1400" dirty="0" err="1"/>
              <a:t>initCause</a:t>
            </a:r>
            <a:r>
              <a:rPr lang="en-US" sz="1400" dirty="0"/>
              <a:t>(Throwable </a:t>
            </a:r>
            <a:r>
              <a:rPr lang="en-US" sz="1400" dirty="0" err="1"/>
              <a:t>causeExc</a:t>
            </a:r>
            <a:r>
              <a:rPr lang="en-US" sz="1400" dirty="0"/>
              <a:t>) </a:t>
            </a:r>
          </a:p>
          <a:p>
            <a:r>
              <a:rPr lang="en-US" sz="1400" b="0" i="0" u="none" strike="noStrike" baseline="0" dirty="0">
                <a:latin typeface="Palatino-Roman"/>
              </a:rPr>
              <a:t>The </a:t>
            </a:r>
            <a:r>
              <a:rPr lang="en-US" sz="1400" b="1" i="0" u="none" strike="noStrike" baseline="0" dirty="0" err="1">
                <a:latin typeface="Palatino-Bold"/>
              </a:rPr>
              <a:t>getCause</a:t>
            </a:r>
            <a:r>
              <a:rPr lang="en-US" sz="1400" b="1" i="0" u="none" strike="noStrike" baseline="0" dirty="0">
                <a:latin typeface="Palatino-Bold"/>
              </a:rPr>
              <a:t>( ) </a:t>
            </a:r>
            <a:r>
              <a:rPr lang="en-US" sz="1400" b="0" i="0" u="none" strike="noStrike" baseline="0" dirty="0">
                <a:latin typeface="Palatino-Roman"/>
              </a:rPr>
              <a:t>method returns the exception that underlies the current exception. If there is no underlying exception, </a:t>
            </a:r>
            <a:r>
              <a:rPr lang="en-US" sz="1400" b="1" i="0" u="none" strike="noStrike" baseline="0" dirty="0">
                <a:latin typeface="Palatino-Bold"/>
              </a:rPr>
              <a:t>null </a:t>
            </a:r>
            <a:r>
              <a:rPr lang="en-US" sz="1400" b="0" i="0" u="none" strike="noStrike" baseline="0" dirty="0">
                <a:latin typeface="Palatino-Roman"/>
              </a:rPr>
              <a:t>is returned. </a:t>
            </a:r>
          </a:p>
          <a:p>
            <a:r>
              <a:rPr lang="en-US" sz="1400" b="0" i="0" u="none" strike="noStrike" baseline="0" dirty="0">
                <a:latin typeface="Palatino-Roman"/>
              </a:rPr>
              <a:t>The </a:t>
            </a:r>
            <a:r>
              <a:rPr lang="en-US" sz="1400" b="1" i="0" u="none" strike="noStrike" baseline="0" dirty="0" err="1">
                <a:latin typeface="Palatino-Bold"/>
              </a:rPr>
              <a:t>initCause</a:t>
            </a:r>
            <a:r>
              <a:rPr lang="en-US" sz="1400" b="1" i="0" u="none" strike="noStrike" baseline="0" dirty="0">
                <a:latin typeface="Palatino-Bold"/>
              </a:rPr>
              <a:t>( ) </a:t>
            </a:r>
            <a:r>
              <a:rPr lang="en-US" sz="1400" b="0" i="0" u="none" strike="noStrike" baseline="0" dirty="0">
                <a:latin typeface="Palatino-Roman"/>
              </a:rPr>
              <a:t>method associates </a:t>
            </a:r>
            <a:r>
              <a:rPr lang="en-US" sz="1400" b="0" i="1" u="none" strike="noStrike" baseline="0" dirty="0" err="1">
                <a:latin typeface="Palatino-Italic"/>
              </a:rPr>
              <a:t>causeExc</a:t>
            </a:r>
            <a:r>
              <a:rPr lang="en-US" sz="1400" b="0" i="1" u="none" strike="noStrike" baseline="0" dirty="0">
                <a:latin typeface="Palatino-Italic"/>
              </a:rPr>
              <a:t> </a:t>
            </a:r>
            <a:r>
              <a:rPr lang="en-US" sz="1400" b="0" i="0" u="none" strike="noStrike" baseline="0" dirty="0">
                <a:latin typeface="Palatino-Roman"/>
              </a:rPr>
              <a:t>with the invoking exception and returns a reference to the exception. </a:t>
            </a:r>
          </a:p>
          <a:p>
            <a:r>
              <a:rPr lang="en-US" sz="1400" b="0" i="0" u="none" strike="noStrike" baseline="0" dirty="0">
                <a:latin typeface="Palatino-Roman"/>
              </a:rPr>
              <a:t>Thus, you can associate a cause with an exception after the exception has been created. </a:t>
            </a:r>
          </a:p>
          <a:p>
            <a:r>
              <a:rPr lang="en-US" sz="1400" b="0" i="0" u="none" strike="noStrike" baseline="0" dirty="0">
                <a:latin typeface="Palatino-Roman"/>
              </a:rPr>
              <a:t>However, the cause exception can be set only once. Thus, you can call </a:t>
            </a:r>
            <a:r>
              <a:rPr lang="en-US" sz="1400" b="1" i="0" u="none" strike="noStrike" baseline="0" dirty="0" err="1">
                <a:latin typeface="Palatino-Bold"/>
              </a:rPr>
              <a:t>initCause</a:t>
            </a:r>
            <a:r>
              <a:rPr lang="en-US" sz="1400" b="1" i="0" u="none" strike="noStrike" baseline="0" dirty="0">
                <a:latin typeface="Palatino-Bold"/>
              </a:rPr>
              <a:t>( ) </a:t>
            </a:r>
            <a:r>
              <a:rPr lang="en-US" sz="1400" b="0" i="0" u="none" strike="noStrike" baseline="0" dirty="0">
                <a:latin typeface="Palatino-Roman"/>
              </a:rPr>
              <a:t>only once for each exception object.  Furthermore, if the cause exception was set by a constructor, then you can’t set it again using </a:t>
            </a:r>
            <a:r>
              <a:rPr lang="en-US" sz="1400" b="1" i="0" u="none" strike="noStrike" baseline="0" dirty="0" err="1">
                <a:latin typeface="Palatino-Bold"/>
              </a:rPr>
              <a:t>initCause</a:t>
            </a:r>
            <a:r>
              <a:rPr lang="en-US" sz="1400" b="1" i="0" u="none" strike="noStrike" baseline="0" dirty="0">
                <a:latin typeface="Palatino-Bold"/>
              </a:rPr>
              <a:t>( )</a:t>
            </a:r>
            <a:r>
              <a:rPr lang="en-US" sz="1400" b="0" i="0" u="none" strike="noStrike" baseline="0" dirty="0">
                <a:latin typeface="Palatino-Roman"/>
              </a:rPr>
              <a:t>.  </a:t>
            </a:r>
          </a:p>
          <a:p>
            <a:r>
              <a:rPr lang="en-US" sz="1400" b="0" i="0" u="none" strike="noStrike" baseline="0" dirty="0">
                <a:latin typeface="Palatino-Roman"/>
              </a:rPr>
              <a:t>In general, </a:t>
            </a:r>
            <a:r>
              <a:rPr lang="en-US" sz="1400" b="1" i="0" u="none" strike="noStrike" baseline="0" dirty="0" err="1">
                <a:latin typeface="Palatino-Bold"/>
              </a:rPr>
              <a:t>initCause</a:t>
            </a:r>
            <a:r>
              <a:rPr lang="en-US" sz="1400" b="1" i="0" u="none" strike="noStrike" baseline="0" dirty="0">
                <a:latin typeface="Palatino-Bold"/>
              </a:rPr>
              <a:t>( ) </a:t>
            </a:r>
            <a:r>
              <a:rPr lang="en-US" sz="1400" b="0" i="0" u="none" strike="noStrike" baseline="0" dirty="0">
                <a:latin typeface="Palatino-Roman"/>
              </a:rPr>
              <a:t>is used to set a cause for legacy exception classes that don’t support the two additional constructors described earlier.</a:t>
            </a:r>
            <a:endParaRPr lang="en-IN" sz="1400" dirty="0"/>
          </a:p>
        </p:txBody>
      </p:sp>
    </p:spTree>
    <p:extLst>
      <p:ext uri="{BB962C8B-B14F-4D97-AF65-F5344CB8AC3E}">
        <p14:creationId xmlns:p14="http://schemas.microsoft.com/office/powerpoint/2010/main" val="30984290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E65DA-BB0A-4348-A011-09E8DE08BCA6}"/>
              </a:ext>
            </a:extLst>
          </p:cNvPr>
          <p:cNvSpPr>
            <a:spLocks noGrp="1"/>
          </p:cNvSpPr>
          <p:nvPr>
            <p:ph sz="half" idx="1"/>
          </p:nvPr>
        </p:nvSpPr>
        <p:spPr>
          <a:xfrm>
            <a:off x="279400" y="266700"/>
            <a:ext cx="5740400" cy="5910263"/>
          </a:xfrm>
        </p:spPr>
        <p:txBody>
          <a:bodyPr>
            <a:normAutofit fontScale="62500" lnSpcReduction="20000"/>
          </a:bodyPr>
          <a:lstStyle/>
          <a:p>
            <a:pPr marL="0" indent="0">
              <a:buNone/>
            </a:pPr>
            <a:r>
              <a:rPr lang="en-US" dirty="0"/>
              <a:t>Here is an example that illustrates the mechanics of handling chained exceptions:</a:t>
            </a:r>
          </a:p>
          <a:p>
            <a:pPr marL="0" indent="0">
              <a:buNone/>
            </a:pPr>
            <a:r>
              <a:rPr lang="en-US" dirty="0"/>
              <a:t>// Demonstrate exception chaining.</a:t>
            </a:r>
          </a:p>
          <a:p>
            <a:pPr marL="0" indent="0">
              <a:buNone/>
            </a:pPr>
            <a:r>
              <a:rPr lang="en-US" dirty="0"/>
              <a:t>class </a:t>
            </a:r>
            <a:r>
              <a:rPr lang="en-US" dirty="0" err="1"/>
              <a:t>ChainExcDemo</a:t>
            </a:r>
            <a:r>
              <a:rPr lang="en-US" dirty="0"/>
              <a:t> {</a:t>
            </a:r>
          </a:p>
          <a:p>
            <a:pPr marL="0" indent="0" algn="l">
              <a:buNone/>
            </a:pPr>
            <a:r>
              <a:rPr lang="en-US" dirty="0"/>
              <a:t>static void </a:t>
            </a:r>
            <a:r>
              <a:rPr lang="en-US" dirty="0" err="1"/>
              <a:t>demoproc</a:t>
            </a:r>
            <a:r>
              <a:rPr lang="en-US" dirty="0"/>
              <a:t>() {</a:t>
            </a:r>
            <a:r>
              <a:rPr lang="en-IN" sz="1800" b="0" i="0" u="none" strike="noStrike" baseline="0" dirty="0">
                <a:solidFill>
                  <a:srgbClr val="231F20"/>
                </a:solidFill>
                <a:latin typeface="Courier"/>
              </a:rPr>
              <a:t>// create an exception</a:t>
            </a:r>
          </a:p>
          <a:p>
            <a:pPr marL="0" indent="0" algn="l">
              <a:buNone/>
            </a:pPr>
            <a:r>
              <a:rPr lang="en-IN" sz="1800" b="0" i="0" u="none" strike="noStrike" baseline="0" dirty="0" err="1">
                <a:solidFill>
                  <a:srgbClr val="231F20"/>
                </a:solidFill>
                <a:latin typeface="Courier"/>
              </a:rPr>
              <a:t>NullPointerException</a:t>
            </a:r>
            <a:r>
              <a:rPr lang="en-IN" sz="1800" b="0" i="0" u="none" strike="noStrike" baseline="0" dirty="0">
                <a:solidFill>
                  <a:srgbClr val="231F20"/>
                </a:solidFill>
                <a:latin typeface="Courier"/>
              </a:rPr>
              <a:t> e =</a:t>
            </a:r>
          </a:p>
          <a:p>
            <a:pPr marL="0" indent="0" algn="l">
              <a:buNone/>
            </a:pPr>
            <a:r>
              <a:rPr lang="en-IN" sz="1800" b="0" i="0" u="none" strike="noStrike" baseline="0" dirty="0">
                <a:solidFill>
                  <a:srgbClr val="231F20"/>
                </a:solidFill>
                <a:latin typeface="Courier"/>
              </a:rPr>
              <a:t>new </a:t>
            </a:r>
            <a:r>
              <a:rPr lang="en-IN" sz="1800" b="0" i="0" u="none" strike="noStrike" baseline="0" dirty="0" err="1">
                <a:solidFill>
                  <a:srgbClr val="231F20"/>
                </a:solidFill>
                <a:latin typeface="Courier"/>
              </a:rPr>
              <a:t>NullPointerException</a:t>
            </a:r>
            <a:r>
              <a:rPr lang="en-IN" sz="1800" b="0" i="0" u="none" strike="noStrike" baseline="0" dirty="0">
                <a:solidFill>
                  <a:srgbClr val="231F20"/>
                </a:solidFill>
                <a:latin typeface="Courier"/>
              </a:rPr>
              <a:t>("top layer");</a:t>
            </a:r>
          </a:p>
          <a:p>
            <a:pPr marL="0" indent="0" algn="l">
              <a:buNone/>
            </a:pPr>
            <a:r>
              <a:rPr lang="en-IN" sz="1800" b="0" i="0" u="none" strike="noStrike" baseline="0" dirty="0">
                <a:solidFill>
                  <a:srgbClr val="231F20"/>
                </a:solidFill>
                <a:latin typeface="Courier"/>
              </a:rPr>
              <a:t>// add a cause</a:t>
            </a:r>
          </a:p>
          <a:p>
            <a:pPr marL="0" indent="0" algn="l">
              <a:buNone/>
            </a:pPr>
            <a:r>
              <a:rPr lang="en-IN" sz="1800" b="0" i="0" u="none" strike="noStrike" baseline="0" dirty="0" err="1">
                <a:solidFill>
                  <a:srgbClr val="231F20"/>
                </a:solidFill>
                <a:latin typeface="Courier"/>
              </a:rPr>
              <a:t>e.initCause</a:t>
            </a:r>
            <a:r>
              <a:rPr lang="en-IN" sz="1800" b="0" i="0" u="none" strike="noStrike" baseline="0" dirty="0">
                <a:solidFill>
                  <a:srgbClr val="231F20"/>
                </a:solidFill>
                <a:latin typeface="Courier"/>
              </a:rPr>
              <a:t>(new </a:t>
            </a:r>
            <a:r>
              <a:rPr lang="en-IN" sz="1800" b="0" i="0" u="none" strike="noStrike" baseline="0" dirty="0" err="1">
                <a:solidFill>
                  <a:srgbClr val="231F20"/>
                </a:solidFill>
                <a:latin typeface="Courier"/>
              </a:rPr>
              <a:t>ArithmeticException</a:t>
            </a:r>
            <a:r>
              <a:rPr lang="en-IN" sz="1800" b="0" i="0" u="none" strike="noStrike" baseline="0" dirty="0">
                <a:solidFill>
                  <a:srgbClr val="231F20"/>
                </a:solidFill>
                <a:latin typeface="Courier"/>
              </a:rPr>
              <a:t>("cause"));</a:t>
            </a:r>
          </a:p>
          <a:p>
            <a:pPr marL="0" indent="0" algn="l">
              <a:buNone/>
            </a:pPr>
            <a:r>
              <a:rPr lang="en-IN" sz="1800" b="0" i="0" u="none" strike="noStrike" baseline="0" dirty="0">
                <a:solidFill>
                  <a:srgbClr val="231F20"/>
                </a:solidFill>
                <a:latin typeface="Courier"/>
              </a:rPr>
              <a:t>throw e;</a:t>
            </a:r>
          </a:p>
          <a:p>
            <a:pPr marL="0" indent="0" algn="l">
              <a:buNone/>
            </a:pPr>
            <a:r>
              <a:rPr lang="en-IN" sz="1800" b="0" i="0" u="none" strike="noStrike" baseline="0" dirty="0">
                <a:solidFill>
                  <a:srgbClr val="231F20"/>
                </a:solidFill>
                <a:latin typeface="Courier"/>
              </a:rPr>
              <a:t>}</a:t>
            </a:r>
          </a:p>
          <a:p>
            <a:pPr marL="0" indent="0" algn="l">
              <a:buNone/>
            </a:pPr>
            <a:r>
              <a:rPr lang="en-US" sz="1800" b="0" i="0" u="none" strike="noStrike" baseline="0" dirty="0">
                <a:solidFill>
                  <a:srgbClr val="231F20"/>
                </a:solidFill>
                <a:latin typeface="Courier"/>
              </a:rPr>
              <a:t>public static void main(String </a:t>
            </a:r>
            <a:r>
              <a:rPr lang="en-US" sz="1800" b="0" i="0" u="none" strike="noStrike" baseline="0" dirty="0" err="1">
                <a:solidFill>
                  <a:srgbClr val="231F20"/>
                </a:solidFill>
                <a:latin typeface="Courier"/>
              </a:rPr>
              <a:t>args</a:t>
            </a:r>
            <a:r>
              <a:rPr lang="en-US" sz="1800" b="0" i="0" u="none" strike="noStrike" baseline="0" dirty="0">
                <a:solidFill>
                  <a:srgbClr val="231F20"/>
                </a:solidFill>
                <a:latin typeface="Courier"/>
              </a:rPr>
              <a:t>[]) {</a:t>
            </a:r>
          </a:p>
          <a:p>
            <a:pPr marL="0" indent="0" algn="l">
              <a:buNone/>
            </a:pPr>
            <a:r>
              <a:rPr lang="en-IN" sz="1800" b="0" i="0" u="none" strike="noStrike" baseline="0" dirty="0">
                <a:solidFill>
                  <a:srgbClr val="231F20"/>
                </a:solidFill>
                <a:latin typeface="Courier"/>
              </a:rPr>
              <a:t>try {</a:t>
            </a:r>
          </a:p>
          <a:p>
            <a:pPr marL="0" indent="0" algn="l">
              <a:buNone/>
            </a:pPr>
            <a:r>
              <a:rPr lang="en-IN" sz="1800" b="0" i="0" u="none" strike="noStrike" baseline="0" dirty="0" err="1">
                <a:solidFill>
                  <a:srgbClr val="231F20"/>
                </a:solidFill>
                <a:latin typeface="Courier"/>
              </a:rPr>
              <a:t>demoproc</a:t>
            </a: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 catch(</a:t>
            </a:r>
            <a:r>
              <a:rPr lang="en-IN" sz="1800" b="0" i="0" u="none" strike="noStrike" baseline="0" dirty="0" err="1">
                <a:solidFill>
                  <a:srgbClr val="231F20"/>
                </a:solidFill>
                <a:latin typeface="Courier"/>
              </a:rPr>
              <a:t>NullPointerException</a:t>
            </a:r>
            <a:r>
              <a:rPr lang="en-IN" sz="1800" b="0" i="0" u="none" strike="noStrike" baseline="0" dirty="0">
                <a:solidFill>
                  <a:srgbClr val="231F20"/>
                </a:solidFill>
                <a:latin typeface="Courier"/>
              </a:rPr>
              <a:t> e) {</a:t>
            </a:r>
          </a:p>
          <a:p>
            <a:pPr marL="0" indent="0" algn="l">
              <a:buNone/>
            </a:pPr>
            <a:r>
              <a:rPr lang="en-IN" sz="1800" b="0" i="0" u="none" strike="noStrike" baseline="0" dirty="0">
                <a:solidFill>
                  <a:srgbClr val="231F20"/>
                </a:solidFill>
                <a:latin typeface="Courier"/>
              </a:rPr>
              <a:t>// display top level exception</a:t>
            </a:r>
          </a:p>
          <a:p>
            <a:pPr marL="0" indent="0" algn="l">
              <a:buNone/>
            </a:pPr>
            <a:r>
              <a:rPr lang="en-US" sz="1800" b="0" i="0" u="none" strike="noStrike" baseline="0" dirty="0" err="1">
                <a:solidFill>
                  <a:srgbClr val="231F20"/>
                </a:solidFill>
                <a:latin typeface="Courier"/>
              </a:rPr>
              <a:t>System.out.println</a:t>
            </a:r>
            <a:r>
              <a:rPr lang="en-US" sz="1800" b="0" i="0" u="none" strike="noStrike" baseline="0" dirty="0">
                <a:solidFill>
                  <a:srgbClr val="231F20"/>
                </a:solidFill>
                <a:latin typeface="Courier"/>
              </a:rPr>
              <a:t>("Caught: " + e);</a:t>
            </a:r>
          </a:p>
          <a:p>
            <a:pPr marL="0" indent="0" algn="l">
              <a:buNone/>
            </a:pPr>
            <a:r>
              <a:rPr lang="en-IN" sz="1800" b="0" i="0" u="none" strike="noStrike" baseline="0" dirty="0">
                <a:solidFill>
                  <a:srgbClr val="231F20"/>
                </a:solidFill>
                <a:latin typeface="Courier"/>
              </a:rPr>
              <a:t>// display cause exception</a:t>
            </a:r>
          </a:p>
          <a:p>
            <a:pPr marL="0" indent="0" algn="l">
              <a:buNone/>
            </a:pPr>
            <a:r>
              <a:rPr lang="fr-FR" sz="1800" b="0" i="0" u="none" strike="noStrike" baseline="0" dirty="0" err="1">
                <a:solidFill>
                  <a:srgbClr val="231F20"/>
                </a:solidFill>
                <a:latin typeface="Courier"/>
              </a:rPr>
              <a:t>System.out.println</a:t>
            </a:r>
            <a:r>
              <a:rPr lang="fr-FR" sz="1800" b="0" i="0" u="none" strike="noStrike" baseline="0" dirty="0">
                <a:solidFill>
                  <a:srgbClr val="231F20"/>
                </a:solidFill>
                <a:latin typeface="Courier"/>
              </a:rPr>
              <a:t>("Original cause: " +</a:t>
            </a:r>
          </a:p>
          <a:p>
            <a:pPr marL="0" indent="0" algn="l">
              <a:buNone/>
            </a:pPr>
            <a:r>
              <a:rPr lang="en-IN" sz="1800" b="0" i="0" u="none" strike="noStrike" baseline="0" dirty="0" err="1">
                <a:solidFill>
                  <a:srgbClr val="231F20"/>
                </a:solidFill>
                <a:latin typeface="Courier"/>
              </a:rPr>
              <a:t>e.getCause</a:t>
            </a: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a:t>
            </a:r>
            <a:endParaRPr lang="en-IN" dirty="0"/>
          </a:p>
        </p:txBody>
      </p:sp>
      <p:sp>
        <p:nvSpPr>
          <p:cNvPr id="4" name="Content Placeholder 3">
            <a:extLst>
              <a:ext uri="{FF2B5EF4-FFF2-40B4-BE49-F238E27FC236}">
                <a16:creationId xmlns:a16="http://schemas.microsoft.com/office/drawing/2014/main" id="{5D8B9967-941C-4340-90C9-837790469D4F}"/>
              </a:ext>
            </a:extLst>
          </p:cNvPr>
          <p:cNvSpPr>
            <a:spLocks noGrp="1"/>
          </p:cNvSpPr>
          <p:nvPr>
            <p:ph sz="half" idx="2"/>
          </p:nvPr>
        </p:nvSpPr>
        <p:spPr>
          <a:xfrm>
            <a:off x="5765800" y="266700"/>
            <a:ext cx="6146800" cy="6324600"/>
          </a:xfrm>
        </p:spPr>
        <p:txBody>
          <a:bodyPr>
            <a:normAutofit fontScale="62500" lnSpcReduction="20000"/>
          </a:bodyPr>
          <a:lstStyle/>
          <a:p>
            <a:r>
              <a:rPr lang="en-US" dirty="0"/>
              <a:t>The output from the program is shown here:</a:t>
            </a:r>
          </a:p>
          <a:p>
            <a:pPr marL="0" indent="0">
              <a:buNone/>
            </a:pPr>
            <a:r>
              <a:rPr lang="en-US" dirty="0"/>
              <a:t>Caught: </a:t>
            </a:r>
            <a:r>
              <a:rPr lang="en-US" dirty="0" err="1"/>
              <a:t>java.lang.NullPointerException</a:t>
            </a:r>
            <a:r>
              <a:rPr lang="en-US" dirty="0"/>
              <a:t>: top layer</a:t>
            </a:r>
          </a:p>
          <a:p>
            <a:pPr marL="0" indent="0">
              <a:buNone/>
            </a:pPr>
            <a:r>
              <a:rPr lang="en-US" dirty="0"/>
              <a:t>Original cause: </a:t>
            </a:r>
            <a:r>
              <a:rPr lang="en-US" dirty="0" err="1"/>
              <a:t>java.lang.ArithmeticException</a:t>
            </a:r>
            <a:r>
              <a:rPr lang="en-US" dirty="0"/>
              <a:t>: cause</a:t>
            </a:r>
          </a:p>
          <a:p>
            <a:r>
              <a:rPr lang="en-US" dirty="0"/>
              <a:t>In this example, the top-level exception is </a:t>
            </a:r>
            <a:r>
              <a:rPr lang="en-US" dirty="0" err="1"/>
              <a:t>NullPointerException</a:t>
            </a:r>
            <a:r>
              <a:rPr lang="en-US" dirty="0"/>
              <a:t>. </a:t>
            </a:r>
          </a:p>
          <a:p>
            <a:r>
              <a:rPr lang="en-US" dirty="0"/>
              <a:t>To it is added a cause exception, </a:t>
            </a:r>
            <a:r>
              <a:rPr lang="en-US" dirty="0" err="1"/>
              <a:t>ArithmeticException</a:t>
            </a:r>
            <a:r>
              <a:rPr lang="en-US" dirty="0"/>
              <a:t>. When the exception is thrown out of </a:t>
            </a:r>
            <a:r>
              <a:rPr lang="en-US" dirty="0" err="1"/>
              <a:t>demoproc</a:t>
            </a:r>
            <a:r>
              <a:rPr lang="en-US" dirty="0"/>
              <a:t>( ), it is caught by main( ). </a:t>
            </a:r>
          </a:p>
          <a:p>
            <a:r>
              <a:rPr lang="en-US" dirty="0"/>
              <a:t>There, the top-level exception is displayed, followed by the underlying exception, which is obtained by calling </a:t>
            </a:r>
            <a:r>
              <a:rPr lang="en-US" dirty="0" err="1"/>
              <a:t>getCause</a:t>
            </a:r>
            <a:r>
              <a:rPr lang="en-US" dirty="0"/>
              <a:t>( ). </a:t>
            </a:r>
          </a:p>
          <a:p>
            <a:r>
              <a:rPr lang="en-US" dirty="0"/>
              <a:t>Chained exceptions can be carried on to whatever depth is necessary. Thus, the cause exception can, itself, have a cause. </a:t>
            </a:r>
          </a:p>
          <a:p>
            <a:r>
              <a:rPr lang="en-US" dirty="0"/>
              <a:t>Be aware that overly long chains of exceptions may indicate poor design. Chained exceptions are not something that every program will need</a:t>
            </a:r>
            <a:r>
              <a:rPr lang="en-US"/>
              <a:t>. </a:t>
            </a:r>
          </a:p>
          <a:p>
            <a:r>
              <a:rPr lang="en-US"/>
              <a:t>However</a:t>
            </a:r>
            <a:r>
              <a:rPr lang="en-US" dirty="0"/>
              <a:t>, in cases in which knowledge of an underlying cause is useful, they offer an elegant solution.</a:t>
            </a:r>
            <a:endParaRPr lang="en-IN" dirty="0"/>
          </a:p>
        </p:txBody>
      </p:sp>
    </p:spTree>
    <p:extLst>
      <p:ext uri="{BB962C8B-B14F-4D97-AF65-F5344CB8AC3E}">
        <p14:creationId xmlns:p14="http://schemas.microsoft.com/office/powerpoint/2010/main" val="16477200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D66B3-C002-49FD-AA77-4663CA3D56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5C7CD2-C32E-415D-B980-7024E5F1A3ED}"/>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0CE63684-847D-4F4F-A7B5-0734CA3E6C23}"/>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1143494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C4E70F-0F9E-452A-BA0F-8B7E32D35DA6}"/>
              </a:ext>
            </a:extLst>
          </p:cNvPr>
          <p:cNvSpPr>
            <a:spLocks noGrp="1"/>
          </p:cNvSpPr>
          <p:nvPr>
            <p:ph sz="half" idx="1"/>
          </p:nvPr>
        </p:nvSpPr>
        <p:spPr/>
        <p:txBody>
          <a:bodyPr/>
          <a:lstStyle/>
          <a:p>
            <a:r>
              <a:rPr lang="en-US" sz="1800" b="0" i="0" u="none" strike="noStrike" baseline="0" dirty="0">
                <a:latin typeface="Palatino-Roman"/>
              </a:rPr>
              <a:t>When the second two options are used, the class path </a:t>
            </a:r>
            <a:r>
              <a:rPr lang="en-US" sz="1800" b="0" i="1" u="none" strike="noStrike" baseline="0" dirty="0">
                <a:latin typeface="Palatino-Italic"/>
              </a:rPr>
              <a:t>must not </a:t>
            </a:r>
            <a:r>
              <a:rPr lang="en-US" sz="1800" b="0" i="0" u="none" strike="noStrike" baseline="0" dirty="0">
                <a:latin typeface="Palatino-Roman"/>
              </a:rPr>
              <a:t>include </a:t>
            </a:r>
            <a:r>
              <a:rPr lang="en-US" sz="1800" b="1" i="0" u="none" strike="noStrike" baseline="0" dirty="0" err="1">
                <a:latin typeface="Palatino-Bold"/>
              </a:rPr>
              <a:t>MyPack</a:t>
            </a:r>
            <a:r>
              <a:rPr lang="en-US" sz="1800" b="0" i="0" u="none" strike="noStrike" baseline="0" dirty="0">
                <a:latin typeface="Palatino-Roman"/>
              </a:rPr>
              <a:t>, itself. It must simply specify the </a:t>
            </a:r>
            <a:r>
              <a:rPr lang="en-US" sz="1800" b="0" i="1" u="none" strike="noStrike" baseline="0" dirty="0">
                <a:latin typeface="Palatino-Italic"/>
              </a:rPr>
              <a:t>path to </a:t>
            </a:r>
            <a:r>
              <a:rPr lang="en-US" sz="1800" b="1" i="0" u="none" strike="noStrike" baseline="0" dirty="0" err="1">
                <a:latin typeface="Palatino-Bold"/>
              </a:rPr>
              <a:t>MyPack</a:t>
            </a:r>
            <a:r>
              <a:rPr lang="en-US" sz="1800" b="0" i="0" u="none" strike="noStrike" baseline="0" dirty="0">
                <a:latin typeface="Palatino-Roman"/>
              </a:rPr>
              <a:t>. For example, in a Windows environment, if the </a:t>
            </a:r>
            <a:r>
              <a:rPr lang="en-IN" sz="1800" b="0" i="0" u="none" strike="noStrike" baseline="0" dirty="0">
                <a:latin typeface="Palatino-Roman"/>
              </a:rPr>
              <a:t>path to </a:t>
            </a:r>
            <a:r>
              <a:rPr lang="en-IN" sz="1800" b="1" i="0" u="none" strike="noStrike" baseline="0" dirty="0" err="1">
                <a:latin typeface="Palatino-Bold"/>
              </a:rPr>
              <a:t>MyPack</a:t>
            </a:r>
            <a:r>
              <a:rPr lang="en-IN" sz="1800" b="1" i="0" u="none" strike="noStrike" baseline="0" dirty="0">
                <a:latin typeface="Palatino-Bold"/>
              </a:rPr>
              <a:t> </a:t>
            </a:r>
            <a:r>
              <a:rPr lang="en-IN" sz="1800" b="0" i="0" u="none" strike="noStrike" baseline="0" dirty="0">
                <a:latin typeface="Palatino-Roman"/>
              </a:rPr>
              <a:t>is</a:t>
            </a:r>
          </a:p>
          <a:p>
            <a:pPr marL="0" indent="0">
              <a:buNone/>
            </a:pPr>
            <a:r>
              <a:rPr lang="en-IN" sz="1800" b="0" i="0" u="none" strike="noStrike" baseline="0" dirty="0">
                <a:latin typeface="Courier"/>
              </a:rPr>
              <a:t>C:\MyPrograms\Java\MyPack</a:t>
            </a:r>
          </a:p>
          <a:p>
            <a:r>
              <a:rPr lang="en-US" sz="1800" b="0" i="0" u="none" strike="noStrike" baseline="0" dirty="0">
                <a:latin typeface="Palatino-Roman"/>
              </a:rPr>
              <a:t>Then the class path to </a:t>
            </a:r>
            <a:r>
              <a:rPr lang="en-US" sz="1800" b="1" i="0" u="none" strike="noStrike" baseline="0" dirty="0" err="1">
                <a:latin typeface="Palatino-Bold"/>
              </a:rPr>
              <a:t>MyPack</a:t>
            </a:r>
            <a:r>
              <a:rPr lang="en-US" sz="1800" b="1" i="0" u="none" strike="noStrike" baseline="0" dirty="0">
                <a:latin typeface="Palatino-Bold"/>
              </a:rPr>
              <a:t> </a:t>
            </a:r>
            <a:r>
              <a:rPr lang="en-US" sz="1800" b="0" i="0" u="none" strike="noStrike" baseline="0" dirty="0">
                <a:latin typeface="Palatino-Roman"/>
              </a:rPr>
              <a:t>is</a:t>
            </a:r>
          </a:p>
          <a:p>
            <a:pPr marL="0" indent="0">
              <a:buNone/>
            </a:pPr>
            <a:r>
              <a:rPr lang="en-IN" sz="1800" b="0" i="0" u="none" strike="noStrike" baseline="0" dirty="0">
                <a:latin typeface="Courier"/>
              </a:rPr>
              <a:t>C:\MyPrograms\Java</a:t>
            </a:r>
            <a:endParaRPr lang="en-IN" dirty="0"/>
          </a:p>
        </p:txBody>
      </p:sp>
      <p:sp>
        <p:nvSpPr>
          <p:cNvPr id="4" name="Content Placeholder 3">
            <a:extLst>
              <a:ext uri="{FF2B5EF4-FFF2-40B4-BE49-F238E27FC236}">
                <a16:creationId xmlns:a16="http://schemas.microsoft.com/office/drawing/2014/main" id="{5D856D48-AD96-4DAA-9871-9AB7B9DB6F03}"/>
              </a:ext>
            </a:extLst>
          </p:cNvPr>
          <p:cNvSpPr>
            <a:spLocks noGrp="1"/>
          </p:cNvSpPr>
          <p:nvPr>
            <p:ph sz="half" idx="2"/>
          </p:nvPr>
        </p:nvSpPr>
        <p:spPr>
          <a:xfrm>
            <a:off x="6172200" y="702365"/>
            <a:ext cx="5181600" cy="5474598"/>
          </a:xfrm>
        </p:spPr>
        <p:txBody>
          <a:bodyPr/>
          <a:lstStyle/>
          <a:p>
            <a:r>
              <a:rPr lang="en-US" sz="1800" b="0" i="0" u="none" strike="noStrike" baseline="0" dirty="0">
                <a:latin typeface="Palatino-Roman"/>
              </a:rPr>
              <a:t>The easiest way to try the examples shown in this book is to simply create the package directories below your current development directory, put the </a:t>
            </a:r>
            <a:r>
              <a:rPr lang="en-US" sz="1800" b="1" i="0" u="none" strike="noStrike" baseline="0" dirty="0">
                <a:latin typeface="Palatino-Bold"/>
              </a:rPr>
              <a:t>.class </a:t>
            </a:r>
            <a:r>
              <a:rPr lang="en-US" sz="1800" b="0" i="0" u="none" strike="noStrike" baseline="0" dirty="0">
                <a:latin typeface="Palatino-Roman"/>
              </a:rPr>
              <a:t>files into the appropriate directories, and then execute the programs from the development directory.</a:t>
            </a:r>
          </a:p>
          <a:p>
            <a:r>
              <a:rPr lang="en-US" sz="1800" b="0" i="0" u="none" strike="noStrike" baseline="0" dirty="0">
                <a:latin typeface="Palatino-Roman"/>
              </a:rPr>
              <a:t>This is the approach used in the following example.</a:t>
            </a:r>
            <a:endParaRPr lang="en-IN" dirty="0"/>
          </a:p>
        </p:txBody>
      </p:sp>
    </p:spTree>
    <p:extLst>
      <p:ext uri="{BB962C8B-B14F-4D97-AF65-F5344CB8AC3E}">
        <p14:creationId xmlns:p14="http://schemas.microsoft.com/office/powerpoint/2010/main" val="3430364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C1585-BB61-4624-83AD-C934A7C7C520}"/>
              </a:ext>
            </a:extLst>
          </p:cNvPr>
          <p:cNvSpPr>
            <a:spLocks noGrp="1"/>
          </p:cNvSpPr>
          <p:nvPr>
            <p:ph type="title"/>
          </p:nvPr>
        </p:nvSpPr>
        <p:spPr/>
        <p:txBody>
          <a:bodyPr/>
          <a:lstStyle/>
          <a:p>
            <a:r>
              <a:rPr lang="en-IN" sz="1800" b="1" i="0" u="none" strike="noStrike" baseline="0" dirty="0">
                <a:latin typeface="FranklinGothic-DemiCnd"/>
              </a:rPr>
              <a:t>A Short Package Example</a:t>
            </a:r>
            <a:br>
              <a:rPr lang="en-IN" sz="1800" b="1" i="0" u="none" strike="noStrike" baseline="0" dirty="0">
                <a:latin typeface="FranklinGothic-DemiCnd"/>
              </a:rPr>
            </a:br>
            <a:r>
              <a:rPr lang="en-US" sz="1800" b="0" i="0" u="none" strike="noStrike" baseline="0" dirty="0">
                <a:latin typeface="Palatino-Roman"/>
              </a:rPr>
              <a:t>Keeping the preceding discussion in mind</a:t>
            </a:r>
            <a:endParaRPr lang="en-IN" dirty="0"/>
          </a:p>
        </p:txBody>
      </p:sp>
      <p:sp>
        <p:nvSpPr>
          <p:cNvPr id="3" name="Content Placeholder 2">
            <a:extLst>
              <a:ext uri="{FF2B5EF4-FFF2-40B4-BE49-F238E27FC236}">
                <a16:creationId xmlns:a16="http://schemas.microsoft.com/office/drawing/2014/main" id="{D07781B3-956A-4155-9779-B05A4BECD41C}"/>
              </a:ext>
            </a:extLst>
          </p:cNvPr>
          <p:cNvSpPr>
            <a:spLocks noGrp="1"/>
          </p:cNvSpPr>
          <p:nvPr>
            <p:ph sz="half" idx="1"/>
          </p:nvPr>
        </p:nvSpPr>
        <p:spPr>
          <a:xfrm>
            <a:off x="238539" y="1285461"/>
            <a:ext cx="5781261" cy="5207414"/>
          </a:xfrm>
        </p:spPr>
        <p:txBody>
          <a:bodyPr>
            <a:normAutofit lnSpcReduction="10000"/>
          </a:bodyPr>
          <a:lstStyle/>
          <a:p>
            <a:pPr marL="0" indent="0" algn="l">
              <a:buNone/>
            </a:pPr>
            <a:r>
              <a:rPr lang="en-IN" sz="1800" b="0" i="0" u="none" strike="noStrike" baseline="0" dirty="0">
                <a:latin typeface="Courier"/>
              </a:rPr>
              <a:t>// A simple package</a:t>
            </a:r>
          </a:p>
          <a:p>
            <a:pPr marL="0" indent="0" algn="l">
              <a:buNone/>
            </a:pPr>
            <a:r>
              <a:rPr lang="en-IN" sz="1800" b="0" i="0" u="none" strike="noStrike" baseline="0" dirty="0">
                <a:latin typeface="Courier"/>
              </a:rPr>
              <a:t>package </a:t>
            </a:r>
            <a:r>
              <a:rPr lang="en-IN" sz="1800" b="0" i="0" u="none" strike="noStrike" baseline="0" dirty="0" err="1">
                <a:latin typeface="Courier"/>
              </a:rPr>
              <a:t>MyPack</a:t>
            </a:r>
            <a:r>
              <a:rPr lang="en-IN" sz="1800" b="0" i="0" u="none" strike="noStrike" baseline="0" dirty="0">
                <a:latin typeface="Courier"/>
              </a:rPr>
              <a:t>;</a:t>
            </a:r>
          </a:p>
          <a:p>
            <a:pPr marL="0" indent="0" algn="l">
              <a:buNone/>
            </a:pPr>
            <a:r>
              <a:rPr lang="en-IN" sz="1800" b="0" i="0" u="none" strike="noStrike" baseline="0" dirty="0">
                <a:latin typeface="Courier"/>
              </a:rPr>
              <a:t>class Balance {</a:t>
            </a:r>
          </a:p>
          <a:p>
            <a:pPr marL="0" indent="0" algn="l">
              <a:buNone/>
            </a:pPr>
            <a:r>
              <a:rPr lang="en-IN" sz="1800" b="0" i="0" u="none" strike="noStrike" baseline="0" dirty="0">
                <a:latin typeface="Courier"/>
              </a:rPr>
              <a:t>String name;</a:t>
            </a:r>
          </a:p>
          <a:p>
            <a:pPr marL="0" indent="0" algn="l">
              <a:buNone/>
            </a:pPr>
            <a:r>
              <a:rPr lang="en-IN" sz="1800" b="0" i="0" u="none" strike="noStrike" baseline="0" dirty="0">
                <a:latin typeface="Courier"/>
              </a:rPr>
              <a:t>double </a:t>
            </a:r>
            <a:r>
              <a:rPr lang="en-IN" sz="1800" b="0" i="0" u="none" strike="noStrike" baseline="0" dirty="0" err="1">
                <a:latin typeface="Courier"/>
              </a:rPr>
              <a:t>bal</a:t>
            </a:r>
            <a:r>
              <a:rPr lang="en-IN" sz="1800" b="0" i="0" u="none" strike="noStrike" baseline="0" dirty="0">
                <a:latin typeface="Courier"/>
              </a:rPr>
              <a:t>;</a:t>
            </a:r>
          </a:p>
          <a:p>
            <a:pPr marL="0" indent="0" algn="l">
              <a:buNone/>
            </a:pPr>
            <a:r>
              <a:rPr lang="en-IN" sz="1800" b="0" i="0" u="none" strike="noStrike" baseline="0" dirty="0">
                <a:latin typeface="Courier"/>
              </a:rPr>
              <a:t>Balance(String n, double b) {</a:t>
            </a:r>
          </a:p>
          <a:p>
            <a:pPr marL="0" indent="0" algn="l">
              <a:buNone/>
            </a:pPr>
            <a:r>
              <a:rPr lang="en-IN" sz="1800" b="0" i="0" u="none" strike="noStrike" baseline="0" dirty="0">
                <a:latin typeface="Courier"/>
              </a:rPr>
              <a:t>name = n;</a:t>
            </a:r>
          </a:p>
          <a:p>
            <a:pPr marL="0" indent="0" algn="l">
              <a:buNone/>
            </a:pPr>
            <a:r>
              <a:rPr lang="en-IN" sz="1800" b="0" i="0" u="none" strike="noStrike" baseline="0" dirty="0" err="1">
                <a:latin typeface="Courier"/>
              </a:rPr>
              <a:t>bal</a:t>
            </a:r>
            <a:r>
              <a:rPr lang="en-IN" sz="1800" b="0" i="0" u="none" strike="noStrike" baseline="0" dirty="0">
                <a:latin typeface="Courier"/>
              </a:rPr>
              <a:t> = b;</a:t>
            </a:r>
          </a:p>
          <a:p>
            <a:pPr marL="0" indent="0" algn="l">
              <a:buNone/>
            </a:pPr>
            <a:r>
              <a:rPr lang="en-IN" sz="1800" b="0" i="0" u="none" strike="noStrike" baseline="0" dirty="0">
                <a:latin typeface="Courier"/>
              </a:rPr>
              <a:t>}</a:t>
            </a:r>
          </a:p>
          <a:p>
            <a:pPr marL="0" indent="0" algn="l">
              <a:buNone/>
            </a:pPr>
            <a:r>
              <a:rPr lang="en-IN" sz="1800" b="0" i="0" u="none" strike="noStrike" baseline="0" dirty="0">
                <a:latin typeface="Courier"/>
              </a:rPr>
              <a:t>void show() {</a:t>
            </a:r>
          </a:p>
          <a:p>
            <a:pPr marL="0" indent="0" algn="l">
              <a:buNone/>
            </a:pPr>
            <a:r>
              <a:rPr lang="en-IN" sz="1800" b="0" i="0" u="none" strike="noStrike" baseline="0" dirty="0">
                <a:latin typeface="Courier"/>
              </a:rPr>
              <a:t>if(</a:t>
            </a:r>
            <a:r>
              <a:rPr lang="en-IN" sz="1800" b="0" i="0" u="none" strike="noStrike" baseline="0" dirty="0" err="1">
                <a:latin typeface="Courier"/>
              </a:rPr>
              <a:t>bal</a:t>
            </a:r>
            <a:r>
              <a:rPr lang="en-IN" sz="1800" b="0" i="0" u="none" strike="noStrike" baseline="0" dirty="0">
                <a:latin typeface="Courier"/>
              </a:rPr>
              <a:t>&lt;0)</a:t>
            </a:r>
          </a:p>
          <a:p>
            <a:pPr marL="0" indent="0" algn="l">
              <a:buNone/>
            </a:pPr>
            <a:r>
              <a:rPr lang="en-IN" sz="1800" b="0" i="0" u="none" strike="noStrike" baseline="0" dirty="0" err="1">
                <a:latin typeface="Courier"/>
              </a:rPr>
              <a:t>System.out.print</a:t>
            </a:r>
            <a:r>
              <a:rPr lang="en-IN" sz="1800" b="0" i="0" u="none" strike="noStrike" baseline="0" dirty="0">
                <a:latin typeface="Courier"/>
              </a:rPr>
              <a:t>("--&gt; ");</a:t>
            </a:r>
          </a:p>
          <a:p>
            <a:pPr marL="0" indent="0" algn="l">
              <a:buNone/>
            </a:pPr>
            <a:r>
              <a:rPr lang="en-IN" sz="1800" b="0" i="0" u="none" strike="noStrike" baseline="0" dirty="0" err="1">
                <a:latin typeface="Courier"/>
              </a:rPr>
              <a:t>System.out.println</a:t>
            </a:r>
            <a:r>
              <a:rPr lang="en-IN" sz="1800" b="0" i="0" u="none" strike="noStrike" baseline="0" dirty="0">
                <a:latin typeface="Courier"/>
              </a:rPr>
              <a:t>(name + ": $" + </a:t>
            </a:r>
            <a:r>
              <a:rPr lang="en-IN" sz="1800" b="0" i="0" u="none" strike="noStrike" baseline="0" dirty="0" err="1">
                <a:latin typeface="Courier"/>
              </a:rPr>
              <a:t>bal</a:t>
            </a:r>
            <a:r>
              <a:rPr lang="en-IN" sz="1800" b="0" i="0" u="none" strike="noStrike" baseline="0" dirty="0">
                <a:latin typeface="Courier"/>
              </a:rPr>
              <a:t>);</a:t>
            </a:r>
          </a:p>
          <a:p>
            <a:pPr marL="0" indent="0" algn="l">
              <a:buNone/>
            </a:pPr>
            <a:r>
              <a:rPr lang="en-IN" sz="1800" b="0" i="0" u="none" strike="noStrike" baseline="0" dirty="0">
                <a:latin typeface="Courier"/>
              </a:rPr>
              <a:t>}</a:t>
            </a:r>
          </a:p>
          <a:p>
            <a:pPr marL="0" indent="0" algn="l">
              <a:buNone/>
            </a:pPr>
            <a:r>
              <a:rPr lang="en-IN" sz="1800" b="0" i="0" u="none" strike="noStrike" baseline="0" dirty="0">
                <a:latin typeface="Courier"/>
              </a:rPr>
              <a:t>}</a:t>
            </a:r>
            <a:endParaRPr lang="en-IN" dirty="0"/>
          </a:p>
        </p:txBody>
      </p:sp>
      <p:sp>
        <p:nvSpPr>
          <p:cNvPr id="4" name="Content Placeholder 3">
            <a:extLst>
              <a:ext uri="{FF2B5EF4-FFF2-40B4-BE49-F238E27FC236}">
                <a16:creationId xmlns:a16="http://schemas.microsoft.com/office/drawing/2014/main" id="{A8046C7E-9285-4A7A-BE70-F06E2B7B644D}"/>
              </a:ext>
            </a:extLst>
          </p:cNvPr>
          <p:cNvSpPr>
            <a:spLocks noGrp="1"/>
          </p:cNvSpPr>
          <p:nvPr>
            <p:ph sz="half" idx="2"/>
          </p:nvPr>
        </p:nvSpPr>
        <p:spPr>
          <a:xfrm>
            <a:off x="6172199" y="251790"/>
            <a:ext cx="5781261" cy="6606209"/>
          </a:xfrm>
        </p:spPr>
        <p:txBody>
          <a:bodyPr>
            <a:normAutofit lnSpcReduction="10000"/>
          </a:bodyPr>
          <a:lstStyle/>
          <a:p>
            <a:pPr marL="0" indent="0" algn="l">
              <a:buNone/>
            </a:pPr>
            <a:r>
              <a:rPr lang="en-IN" sz="1800" b="0" i="0" u="none" strike="noStrike" baseline="0" dirty="0">
                <a:latin typeface="Courier"/>
              </a:rPr>
              <a:t>class </a:t>
            </a:r>
            <a:r>
              <a:rPr lang="en-IN" sz="1800" b="0" i="0" u="none" strike="noStrike" baseline="0" dirty="0" err="1">
                <a:latin typeface="Courier"/>
              </a:rPr>
              <a:t>AccountBalance</a:t>
            </a:r>
            <a:r>
              <a:rPr lang="en-IN" sz="1800" b="0" i="0" u="none" strike="noStrike" baseline="0" dirty="0">
                <a:latin typeface="Courier"/>
              </a:rPr>
              <a:t> {</a:t>
            </a:r>
          </a:p>
          <a:p>
            <a:pPr marL="0" indent="0" algn="l">
              <a:buNone/>
            </a:pPr>
            <a:r>
              <a:rPr lang="en-US" sz="1800" b="0" i="0" u="none" strike="noStrike" baseline="0" dirty="0">
                <a:latin typeface="Courier"/>
              </a:rPr>
              <a:t>public static void main(String </a:t>
            </a:r>
            <a:r>
              <a:rPr lang="en-US" sz="1800" b="0" i="0" u="none" strike="noStrike" baseline="0" dirty="0" err="1">
                <a:latin typeface="Courier"/>
              </a:rPr>
              <a:t>args</a:t>
            </a:r>
            <a:r>
              <a:rPr lang="en-US" sz="1800" b="0" i="0" u="none" strike="noStrike" baseline="0" dirty="0">
                <a:latin typeface="Courier"/>
              </a:rPr>
              <a:t>[]) {</a:t>
            </a:r>
          </a:p>
          <a:p>
            <a:pPr marL="0" indent="0" algn="l">
              <a:buNone/>
            </a:pPr>
            <a:r>
              <a:rPr lang="en-IN" sz="1800" b="0" i="0" u="none" strike="noStrike" baseline="0" dirty="0">
                <a:latin typeface="Courier"/>
              </a:rPr>
              <a:t>Balance current[] = new Balance[3];</a:t>
            </a:r>
            <a:r>
              <a:rPr lang="en-US" sz="1800" b="0" i="0" u="none" strike="noStrike" baseline="0" dirty="0">
                <a:solidFill>
                  <a:srgbClr val="231F20"/>
                </a:solidFill>
                <a:latin typeface="Courier"/>
              </a:rPr>
              <a:t> current[0] = new Balance("K. J. Fielding", 123.23);</a:t>
            </a:r>
          </a:p>
          <a:p>
            <a:pPr marL="0" indent="0" algn="l">
              <a:buNone/>
            </a:pPr>
            <a:r>
              <a:rPr lang="en-US" sz="1800" b="0" i="0" u="none" strike="noStrike" baseline="0" dirty="0">
                <a:solidFill>
                  <a:srgbClr val="231F20"/>
                </a:solidFill>
                <a:latin typeface="Courier"/>
              </a:rPr>
              <a:t>current[1] = new Balance("Will Tell", 157.02);</a:t>
            </a:r>
          </a:p>
          <a:p>
            <a:pPr marL="0" indent="0" algn="l">
              <a:buNone/>
            </a:pPr>
            <a:r>
              <a:rPr lang="en-US" sz="1800" b="0" i="0" u="none" strike="noStrike" baseline="0" dirty="0">
                <a:solidFill>
                  <a:srgbClr val="231F20"/>
                </a:solidFill>
                <a:latin typeface="Courier"/>
              </a:rPr>
              <a:t>current[2] = new Balance("Tom Jackson", -12.33);</a:t>
            </a:r>
          </a:p>
          <a:p>
            <a:pPr marL="0" indent="0" algn="l">
              <a:buNone/>
            </a:pPr>
            <a:r>
              <a:rPr lang="en-IN" sz="1800" b="0" i="0" u="none" strike="noStrike" baseline="0" dirty="0">
                <a:solidFill>
                  <a:srgbClr val="231F20"/>
                </a:solidFill>
                <a:latin typeface="Courier"/>
              </a:rPr>
              <a:t>for(int </a:t>
            </a:r>
            <a:r>
              <a:rPr lang="en-IN" sz="1800" b="0" i="0" u="none" strike="noStrike" baseline="0" dirty="0" err="1">
                <a:solidFill>
                  <a:srgbClr val="231F20"/>
                </a:solidFill>
                <a:latin typeface="Courier"/>
              </a:rPr>
              <a:t>i</a:t>
            </a:r>
            <a:r>
              <a:rPr lang="en-IN" sz="1800" b="0" i="0" u="none" strike="noStrike" baseline="0" dirty="0">
                <a:solidFill>
                  <a:srgbClr val="231F20"/>
                </a:solidFill>
                <a:latin typeface="Courier"/>
              </a:rPr>
              <a:t>=0; </a:t>
            </a:r>
            <a:r>
              <a:rPr lang="en-IN" sz="1800" b="0" i="0" u="none" strike="noStrike" baseline="0" dirty="0" err="1">
                <a:solidFill>
                  <a:srgbClr val="231F20"/>
                </a:solidFill>
                <a:latin typeface="Courier"/>
              </a:rPr>
              <a:t>i</a:t>
            </a:r>
            <a:r>
              <a:rPr lang="en-IN" sz="1800" b="0" i="0" u="none" strike="noStrike" baseline="0" dirty="0">
                <a:solidFill>
                  <a:srgbClr val="231F20"/>
                </a:solidFill>
                <a:latin typeface="Courier"/>
              </a:rPr>
              <a:t>&lt;3; </a:t>
            </a:r>
            <a:r>
              <a:rPr lang="en-IN" sz="1800" b="0" i="0" u="none" strike="noStrike" baseline="0" dirty="0" err="1">
                <a:solidFill>
                  <a:srgbClr val="231F20"/>
                </a:solidFill>
                <a:latin typeface="Courier"/>
              </a:rPr>
              <a:t>i</a:t>
            </a:r>
            <a:r>
              <a:rPr lang="en-IN" sz="1800" b="0" i="0" u="none" strike="noStrike" baseline="0" dirty="0">
                <a:solidFill>
                  <a:srgbClr val="231F20"/>
                </a:solidFill>
                <a:latin typeface="Courier"/>
              </a:rPr>
              <a:t>++) current[</a:t>
            </a:r>
            <a:r>
              <a:rPr lang="en-IN" sz="1800" b="0" i="0" u="none" strike="noStrike" baseline="0" dirty="0" err="1">
                <a:solidFill>
                  <a:srgbClr val="231F20"/>
                </a:solidFill>
                <a:latin typeface="Courier"/>
              </a:rPr>
              <a:t>i</a:t>
            </a:r>
            <a:r>
              <a:rPr lang="en-IN" sz="1800" b="0" i="0" u="none" strike="noStrike" baseline="0" dirty="0">
                <a:solidFill>
                  <a:srgbClr val="231F20"/>
                </a:solidFill>
                <a:latin typeface="Courier"/>
              </a:rPr>
              <a:t>].show();</a:t>
            </a:r>
          </a:p>
          <a:p>
            <a:pPr marL="0" indent="0" algn="l">
              <a:buNone/>
            </a:pPr>
            <a:r>
              <a:rPr lang="en-IN" sz="1800" b="0" i="0" u="none" strike="noStrike" baseline="0" dirty="0">
                <a:solidFill>
                  <a:srgbClr val="231F20"/>
                </a:solidFill>
                <a:latin typeface="Courier"/>
              </a:rPr>
              <a:t>}</a:t>
            </a:r>
          </a:p>
          <a:p>
            <a:pPr marL="0" indent="0" algn="l">
              <a:buNone/>
            </a:pPr>
            <a:r>
              <a:rPr lang="en-IN" sz="1800" b="0" i="0" u="none" strike="noStrike" baseline="0" dirty="0">
                <a:solidFill>
                  <a:srgbClr val="231F20"/>
                </a:solidFill>
                <a:latin typeface="Courier"/>
              </a:rPr>
              <a:t>}</a:t>
            </a:r>
          </a:p>
          <a:p>
            <a:pPr marL="0" indent="0" algn="l">
              <a:buNone/>
            </a:pPr>
            <a:r>
              <a:rPr lang="en-US" sz="1800" b="0" i="0" u="none" strike="noStrike" baseline="0" dirty="0">
                <a:latin typeface="Palatino-Roman"/>
              </a:rPr>
              <a:t>Call this file </a:t>
            </a:r>
            <a:r>
              <a:rPr lang="en-US" sz="1800" b="1" i="0" u="none" strike="noStrike" baseline="0" dirty="0">
                <a:latin typeface="Palatino-Bold"/>
              </a:rPr>
              <a:t>AccountBalance.java </a:t>
            </a:r>
            <a:r>
              <a:rPr lang="en-US" sz="1800" b="0" i="0" u="none" strike="noStrike" baseline="0" dirty="0">
                <a:latin typeface="Palatino-Roman"/>
              </a:rPr>
              <a:t>and put it in a directory called </a:t>
            </a:r>
            <a:r>
              <a:rPr lang="en-US" sz="1800" b="1" i="0" u="none" strike="noStrike" baseline="0" dirty="0" err="1">
                <a:latin typeface="Palatino-Bold"/>
              </a:rPr>
              <a:t>MyPack</a:t>
            </a:r>
            <a:r>
              <a:rPr lang="en-US" sz="1800" b="0" i="0" u="none" strike="noStrike" baseline="0" dirty="0">
                <a:latin typeface="Palatino-Roman"/>
              </a:rPr>
              <a:t>. Next, compile the file. Make sure that the resulting </a:t>
            </a:r>
            <a:r>
              <a:rPr lang="en-US" sz="1800" b="1" i="0" u="none" strike="noStrike" baseline="0" dirty="0">
                <a:latin typeface="Palatino-Bold"/>
              </a:rPr>
              <a:t>.class </a:t>
            </a:r>
            <a:r>
              <a:rPr lang="en-US" sz="1800" b="0" i="0" u="none" strike="noStrike" baseline="0" dirty="0">
                <a:latin typeface="Palatino-Roman"/>
              </a:rPr>
              <a:t>file is also in the </a:t>
            </a:r>
            <a:r>
              <a:rPr lang="en-US" sz="1800" b="1" i="0" u="none" strike="noStrike" baseline="0" dirty="0" err="1">
                <a:latin typeface="Palatino-Bold"/>
              </a:rPr>
              <a:t>MyPack</a:t>
            </a:r>
            <a:r>
              <a:rPr lang="en-US" sz="1800" b="1" dirty="0">
                <a:latin typeface="Palatino-Bold"/>
              </a:rPr>
              <a:t> </a:t>
            </a:r>
            <a:r>
              <a:rPr lang="en-US" sz="1800" b="0" i="0" u="none" strike="noStrike" baseline="0" dirty="0">
                <a:latin typeface="Palatino-Roman"/>
              </a:rPr>
              <a:t>directory. Then, try executing the </a:t>
            </a:r>
            <a:r>
              <a:rPr lang="en-US" sz="1800" b="1" i="0" u="none" strike="noStrike" baseline="0" dirty="0" err="1">
                <a:latin typeface="Palatino-Bold"/>
              </a:rPr>
              <a:t>AccountBalance</a:t>
            </a:r>
            <a:r>
              <a:rPr lang="en-US" sz="1800" b="1" i="0" u="none" strike="noStrike" baseline="0" dirty="0">
                <a:latin typeface="Palatino-Bold"/>
              </a:rPr>
              <a:t> </a:t>
            </a:r>
            <a:r>
              <a:rPr lang="en-US" sz="1800" b="0" i="0" u="none" strike="noStrike" baseline="0" dirty="0">
                <a:latin typeface="Palatino-Roman"/>
              </a:rPr>
              <a:t>class, using the following command line:</a:t>
            </a:r>
          </a:p>
          <a:p>
            <a:pPr marL="0" indent="0" algn="l">
              <a:buNone/>
            </a:pPr>
            <a:r>
              <a:rPr lang="en-IN" sz="1800" b="0" i="0" u="none" strike="noStrike" baseline="0" dirty="0">
                <a:latin typeface="Courier"/>
              </a:rPr>
              <a:t>java </a:t>
            </a:r>
            <a:r>
              <a:rPr lang="en-IN" sz="1800" b="0" i="0" u="none" strike="noStrike" baseline="0" dirty="0" err="1">
                <a:latin typeface="Courier"/>
              </a:rPr>
              <a:t>MyPack.AccountBalance</a:t>
            </a:r>
            <a:endParaRPr lang="en-IN" dirty="0"/>
          </a:p>
        </p:txBody>
      </p:sp>
    </p:spTree>
    <p:extLst>
      <p:ext uri="{BB962C8B-B14F-4D97-AF65-F5344CB8AC3E}">
        <p14:creationId xmlns:p14="http://schemas.microsoft.com/office/powerpoint/2010/main" val="1779551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2052</TotalTime>
  <Words>11839</Words>
  <Application>Microsoft Office PowerPoint</Application>
  <PresentationFormat>Widescreen</PresentationFormat>
  <Paragraphs>1020</Paragraphs>
  <Slides>74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74</vt:i4>
      </vt:variant>
    </vt:vector>
  </HeadingPairs>
  <TitlesOfParts>
    <vt:vector size="85" baseType="lpstr">
      <vt:lpstr>Arial</vt:lpstr>
      <vt:lpstr>Calibri</vt:lpstr>
      <vt:lpstr>Calibri Light</vt:lpstr>
      <vt:lpstr>Courier</vt:lpstr>
      <vt:lpstr>euclid_circular_a</vt:lpstr>
      <vt:lpstr>FranklinGothic-DemiCnd</vt:lpstr>
      <vt:lpstr>Palatino-Bold</vt:lpstr>
      <vt:lpstr>Palatino-BoldItalic</vt:lpstr>
      <vt:lpstr>Palatino-Italic</vt:lpstr>
      <vt:lpstr>Palatino-Roman</vt:lpstr>
      <vt:lpstr>Office Theme</vt:lpstr>
      <vt:lpstr>Packages</vt:lpstr>
      <vt:lpstr>Packages</vt:lpstr>
      <vt:lpstr>Packages</vt:lpstr>
      <vt:lpstr>Packages</vt:lpstr>
      <vt:lpstr>Defining a Package</vt:lpstr>
      <vt:lpstr>PowerPoint Presentation</vt:lpstr>
      <vt:lpstr>Finding Packages and CLASSPATH</vt:lpstr>
      <vt:lpstr>PowerPoint Presentation</vt:lpstr>
      <vt:lpstr>A Short Package Example Keeping the preceding discussion in mind</vt:lpstr>
      <vt:lpstr>PowerPoint Presentation</vt:lpstr>
      <vt:lpstr>Access Protection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Importing Packages</vt:lpstr>
      <vt:lpstr>PowerPoint Presentation</vt:lpstr>
      <vt:lpstr>PowerPoint Presentation</vt:lpstr>
      <vt:lpstr>PowerPoint Presentation</vt:lpstr>
      <vt:lpstr>Java Anonymous Class </vt:lpstr>
      <vt:lpstr>Note: Anonymous classes are defined inside an expression. So, the semicolon is used at the end of anonymous classes to indicate the end of the expression. Anonymous Class Extending a Class| Anonymous Class Implementing an Interface</vt:lpstr>
      <vt:lpstr>Advantages of Anonymous Classes </vt:lpstr>
      <vt:lpstr>Concrete class in Java</vt:lpstr>
      <vt:lpstr>//Make a program to implement calculator which performs general arithmetic operations like addition, multiplication etc.  //Pass values and type of operation from command line argument. </vt:lpstr>
      <vt:lpstr>Exception Handing:</vt:lpstr>
      <vt:lpstr>Java Exception hierarchy </vt:lpstr>
      <vt:lpstr>PowerPoint Presentation</vt:lpstr>
      <vt:lpstr>Java Exception </vt:lpstr>
      <vt:lpstr>Java Exception Types: The exception hierarchy also has two branches: RuntimeException and IOException. </vt:lpstr>
      <vt:lpstr>2. IOException </vt:lpstr>
      <vt:lpstr>Java Exception Handling</vt:lpstr>
      <vt:lpstr>PowerPoint Presentation</vt:lpstr>
      <vt:lpstr>Exception-Handling Fundamentals</vt:lpstr>
      <vt:lpstr>Exception Types</vt:lpstr>
      <vt:lpstr>2. Java finally block</vt:lpstr>
      <vt:lpstr>Java Exception Handling using finally block</vt:lpstr>
      <vt:lpstr>3. Java throw and throws keyword</vt:lpstr>
      <vt:lpstr>Java throws keyword</vt:lpstr>
      <vt:lpstr>Java try...catch </vt:lpstr>
      <vt:lpstr>Java try...finally block </vt:lpstr>
      <vt:lpstr>Java try...catch...finally block</vt:lpstr>
      <vt:lpstr>Uncaught Exceptions</vt:lpstr>
      <vt:lpstr>PowerPoint Presentation</vt:lpstr>
      <vt:lpstr>The stack trace will always show the sequence of method invocations that led up to the error. For example, here is another version of the preceding program that introduces the same error but in a method separate from main( ): </vt:lpstr>
      <vt:lpstr>Using try and catch</vt:lpstr>
      <vt:lpstr>PowerPoint Presentation</vt:lpstr>
      <vt:lpstr>PowerPoint Presentation</vt:lpstr>
      <vt:lpstr>Displaying a Description of an Exception</vt:lpstr>
      <vt:lpstr>Multiple catch Clauses</vt:lpstr>
      <vt:lpstr>PowerPoint Presentation</vt:lpstr>
      <vt:lpstr>PowerPoint Presentation</vt:lpstr>
      <vt:lpstr>Nested try Statements</vt:lpstr>
      <vt:lpstr>PowerPoint Presentation</vt:lpstr>
      <vt:lpstr>throw</vt:lpstr>
      <vt:lpstr>throw</vt:lpstr>
      <vt:lpstr>throws</vt:lpstr>
      <vt:lpstr>PowerPoint Presentation</vt:lpstr>
      <vt:lpstr>PowerPoint Presentation</vt:lpstr>
      <vt:lpstr>finally</vt:lpstr>
      <vt:lpstr>Here is an example program that shows three methods that exit in various ways, none without executing their finally clauses:</vt:lpstr>
      <vt:lpstr>PowerPoint Presentation</vt:lpstr>
      <vt:lpstr>Java’s Built-in Exceptions</vt:lpstr>
      <vt:lpstr>Unchecked Exception</vt:lpstr>
      <vt:lpstr>Checked Exception</vt:lpstr>
      <vt:lpstr>Creating Your Own Exception Subclasses</vt:lpstr>
      <vt:lpstr>PowerPoint Presentation</vt:lpstr>
      <vt:lpstr>PowerPoint Presentation</vt:lpstr>
      <vt:lpstr>PowerPoint Presentation</vt:lpstr>
      <vt:lpstr>Chained Exceptions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Ashwinikumar Jha</dc:creator>
  <cp:lastModifiedBy>Ashwinikumar Jha</cp:lastModifiedBy>
  <cp:revision>112</cp:revision>
  <dcterms:created xsi:type="dcterms:W3CDTF">2022-04-04T06:49:43Z</dcterms:created>
  <dcterms:modified xsi:type="dcterms:W3CDTF">2022-04-27T04:20:50Z</dcterms:modified>
</cp:coreProperties>
</file>