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10" r:id="rId45"/>
    <p:sldId id="311"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C5FD-0D1F-49BE-A6B2-DBD643C505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D20D4E-AE68-4742-A2C5-1F0F8E6F62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4D5F5F-0650-4E58-A02D-4E1895AE1338}"/>
              </a:ext>
            </a:extLst>
          </p:cNvPr>
          <p:cNvSpPr>
            <a:spLocks noGrp="1"/>
          </p:cNvSpPr>
          <p:nvPr>
            <p:ph type="dt" sz="half" idx="10"/>
          </p:nvPr>
        </p:nvSpPr>
        <p:spPr/>
        <p:txBody>
          <a:bodyPr/>
          <a:lstStyle/>
          <a:p>
            <a:fld id="{BF73FA89-F9DA-448B-8AE3-A62070945483}" type="datetimeFigureOut">
              <a:rPr lang="en-IN" smtClean="0"/>
              <a:t>05-05-2022</a:t>
            </a:fld>
            <a:endParaRPr lang="en-IN"/>
          </a:p>
        </p:txBody>
      </p:sp>
      <p:sp>
        <p:nvSpPr>
          <p:cNvPr id="5" name="Footer Placeholder 4">
            <a:extLst>
              <a:ext uri="{FF2B5EF4-FFF2-40B4-BE49-F238E27FC236}">
                <a16:creationId xmlns:a16="http://schemas.microsoft.com/office/drawing/2014/main" id="{BDB8D11E-599A-49B3-80AE-973F2DEF7D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45C4DE-39BC-411F-9FB6-9C904A907EB5}"/>
              </a:ext>
            </a:extLst>
          </p:cNvPr>
          <p:cNvSpPr>
            <a:spLocks noGrp="1"/>
          </p:cNvSpPr>
          <p:nvPr>
            <p:ph type="sldNum" sz="quarter" idx="12"/>
          </p:nvPr>
        </p:nvSpPr>
        <p:spPr/>
        <p:txBody>
          <a:bodyPr/>
          <a:lstStyle/>
          <a:p>
            <a:fld id="{A9057545-1CEC-45FE-B2D8-A98858B1438C}" type="slidenum">
              <a:rPr lang="en-IN" smtClean="0"/>
              <a:t>‹#›</a:t>
            </a:fld>
            <a:endParaRPr lang="en-IN"/>
          </a:p>
        </p:txBody>
      </p:sp>
    </p:spTree>
    <p:extLst>
      <p:ext uri="{BB962C8B-B14F-4D97-AF65-F5344CB8AC3E}">
        <p14:creationId xmlns:p14="http://schemas.microsoft.com/office/powerpoint/2010/main" val="1772761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BCC3-3E46-4E2B-9377-423B1080D6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652413-68E3-4BD6-8D66-6A69F1AD35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523336-C503-445E-86A2-5080C4D21B3A}"/>
              </a:ext>
            </a:extLst>
          </p:cNvPr>
          <p:cNvSpPr>
            <a:spLocks noGrp="1"/>
          </p:cNvSpPr>
          <p:nvPr>
            <p:ph type="dt" sz="half" idx="10"/>
          </p:nvPr>
        </p:nvSpPr>
        <p:spPr/>
        <p:txBody>
          <a:bodyPr/>
          <a:lstStyle/>
          <a:p>
            <a:fld id="{BF73FA89-F9DA-448B-8AE3-A62070945483}" type="datetimeFigureOut">
              <a:rPr lang="en-IN" smtClean="0"/>
              <a:t>05-05-2022</a:t>
            </a:fld>
            <a:endParaRPr lang="en-IN"/>
          </a:p>
        </p:txBody>
      </p:sp>
      <p:sp>
        <p:nvSpPr>
          <p:cNvPr id="5" name="Footer Placeholder 4">
            <a:extLst>
              <a:ext uri="{FF2B5EF4-FFF2-40B4-BE49-F238E27FC236}">
                <a16:creationId xmlns:a16="http://schemas.microsoft.com/office/drawing/2014/main" id="{F92C1B1C-1714-431E-9202-4981CDF53F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F52526-0F00-4762-9044-2526FA492A19}"/>
              </a:ext>
            </a:extLst>
          </p:cNvPr>
          <p:cNvSpPr>
            <a:spLocks noGrp="1"/>
          </p:cNvSpPr>
          <p:nvPr>
            <p:ph type="sldNum" sz="quarter" idx="12"/>
          </p:nvPr>
        </p:nvSpPr>
        <p:spPr/>
        <p:txBody>
          <a:bodyPr/>
          <a:lstStyle/>
          <a:p>
            <a:fld id="{A9057545-1CEC-45FE-B2D8-A98858B1438C}" type="slidenum">
              <a:rPr lang="en-IN" smtClean="0"/>
              <a:t>‹#›</a:t>
            </a:fld>
            <a:endParaRPr lang="en-IN"/>
          </a:p>
        </p:txBody>
      </p:sp>
    </p:spTree>
    <p:extLst>
      <p:ext uri="{BB962C8B-B14F-4D97-AF65-F5344CB8AC3E}">
        <p14:creationId xmlns:p14="http://schemas.microsoft.com/office/powerpoint/2010/main" val="348635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7E3FA5-6B7D-49A2-A438-7C0197D0C0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0EE112-6DEB-4A91-BA1B-6AECB9F0B0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D7D4B5-5A9A-4D4D-87DB-4164AB552E15}"/>
              </a:ext>
            </a:extLst>
          </p:cNvPr>
          <p:cNvSpPr>
            <a:spLocks noGrp="1"/>
          </p:cNvSpPr>
          <p:nvPr>
            <p:ph type="dt" sz="half" idx="10"/>
          </p:nvPr>
        </p:nvSpPr>
        <p:spPr/>
        <p:txBody>
          <a:bodyPr/>
          <a:lstStyle/>
          <a:p>
            <a:fld id="{BF73FA89-F9DA-448B-8AE3-A62070945483}" type="datetimeFigureOut">
              <a:rPr lang="en-IN" smtClean="0"/>
              <a:t>05-05-2022</a:t>
            </a:fld>
            <a:endParaRPr lang="en-IN"/>
          </a:p>
        </p:txBody>
      </p:sp>
      <p:sp>
        <p:nvSpPr>
          <p:cNvPr id="5" name="Footer Placeholder 4">
            <a:extLst>
              <a:ext uri="{FF2B5EF4-FFF2-40B4-BE49-F238E27FC236}">
                <a16:creationId xmlns:a16="http://schemas.microsoft.com/office/drawing/2014/main" id="{FE2D15E9-1E34-4FC4-BB9E-DD83F65FE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3B1250-3F9A-4833-AD48-DA8CFBB5FA71}"/>
              </a:ext>
            </a:extLst>
          </p:cNvPr>
          <p:cNvSpPr>
            <a:spLocks noGrp="1"/>
          </p:cNvSpPr>
          <p:nvPr>
            <p:ph type="sldNum" sz="quarter" idx="12"/>
          </p:nvPr>
        </p:nvSpPr>
        <p:spPr/>
        <p:txBody>
          <a:bodyPr/>
          <a:lstStyle/>
          <a:p>
            <a:fld id="{A9057545-1CEC-45FE-B2D8-A98858B1438C}" type="slidenum">
              <a:rPr lang="en-IN" smtClean="0"/>
              <a:t>‹#›</a:t>
            </a:fld>
            <a:endParaRPr lang="en-IN"/>
          </a:p>
        </p:txBody>
      </p:sp>
    </p:spTree>
    <p:extLst>
      <p:ext uri="{BB962C8B-B14F-4D97-AF65-F5344CB8AC3E}">
        <p14:creationId xmlns:p14="http://schemas.microsoft.com/office/powerpoint/2010/main" val="352463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EB8E-6C2B-44D2-A933-BEA81C3F70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558A4F-99DC-4BD3-B932-E771A5110C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DEC324-1837-4D4B-9FBD-086591382FA9}"/>
              </a:ext>
            </a:extLst>
          </p:cNvPr>
          <p:cNvSpPr>
            <a:spLocks noGrp="1"/>
          </p:cNvSpPr>
          <p:nvPr>
            <p:ph type="dt" sz="half" idx="10"/>
          </p:nvPr>
        </p:nvSpPr>
        <p:spPr/>
        <p:txBody>
          <a:bodyPr/>
          <a:lstStyle/>
          <a:p>
            <a:fld id="{BF73FA89-F9DA-448B-8AE3-A62070945483}" type="datetimeFigureOut">
              <a:rPr lang="en-IN" smtClean="0"/>
              <a:t>05-05-2022</a:t>
            </a:fld>
            <a:endParaRPr lang="en-IN"/>
          </a:p>
        </p:txBody>
      </p:sp>
      <p:sp>
        <p:nvSpPr>
          <p:cNvPr id="5" name="Footer Placeholder 4">
            <a:extLst>
              <a:ext uri="{FF2B5EF4-FFF2-40B4-BE49-F238E27FC236}">
                <a16:creationId xmlns:a16="http://schemas.microsoft.com/office/drawing/2014/main" id="{F933B8A8-BA41-4563-BA23-98CD4EC8D2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3006D5-C1AA-425E-B587-5DE129573A71}"/>
              </a:ext>
            </a:extLst>
          </p:cNvPr>
          <p:cNvSpPr>
            <a:spLocks noGrp="1"/>
          </p:cNvSpPr>
          <p:nvPr>
            <p:ph type="sldNum" sz="quarter" idx="12"/>
          </p:nvPr>
        </p:nvSpPr>
        <p:spPr/>
        <p:txBody>
          <a:bodyPr/>
          <a:lstStyle/>
          <a:p>
            <a:fld id="{A9057545-1CEC-45FE-B2D8-A98858B1438C}" type="slidenum">
              <a:rPr lang="en-IN" smtClean="0"/>
              <a:t>‹#›</a:t>
            </a:fld>
            <a:endParaRPr lang="en-IN"/>
          </a:p>
        </p:txBody>
      </p:sp>
    </p:spTree>
    <p:extLst>
      <p:ext uri="{BB962C8B-B14F-4D97-AF65-F5344CB8AC3E}">
        <p14:creationId xmlns:p14="http://schemas.microsoft.com/office/powerpoint/2010/main" val="424198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2C45-18B7-463A-81C4-D5DB96E156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CB040E-6A58-4CFC-8597-FBA9E2B193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97E858-88E5-446A-A36B-C6894AA964C9}"/>
              </a:ext>
            </a:extLst>
          </p:cNvPr>
          <p:cNvSpPr>
            <a:spLocks noGrp="1"/>
          </p:cNvSpPr>
          <p:nvPr>
            <p:ph type="dt" sz="half" idx="10"/>
          </p:nvPr>
        </p:nvSpPr>
        <p:spPr/>
        <p:txBody>
          <a:bodyPr/>
          <a:lstStyle/>
          <a:p>
            <a:fld id="{BF73FA89-F9DA-448B-8AE3-A62070945483}" type="datetimeFigureOut">
              <a:rPr lang="en-IN" smtClean="0"/>
              <a:t>05-05-2022</a:t>
            </a:fld>
            <a:endParaRPr lang="en-IN"/>
          </a:p>
        </p:txBody>
      </p:sp>
      <p:sp>
        <p:nvSpPr>
          <p:cNvPr id="5" name="Footer Placeholder 4">
            <a:extLst>
              <a:ext uri="{FF2B5EF4-FFF2-40B4-BE49-F238E27FC236}">
                <a16:creationId xmlns:a16="http://schemas.microsoft.com/office/drawing/2014/main" id="{0C0D7A2F-D241-44B3-8018-C73AA9BB3F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0CFE03-B6D7-4954-ADE6-BE67741CCE37}"/>
              </a:ext>
            </a:extLst>
          </p:cNvPr>
          <p:cNvSpPr>
            <a:spLocks noGrp="1"/>
          </p:cNvSpPr>
          <p:nvPr>
            <p:ph type="sldNum" sz="quarter" idx="12"/>
          </p:nvPr>
        </p:nvSpPr>
        <p:spPr/>
        <p:txBody>
          <a:bodyPr/>
          <a:lstStyle/>
          <a:p>
            <a:fld id="{A9057545-1CEC-45FE-B2D8-A98858B1438C}" type="slidenum">
              <a:rPr lang="en-IN" smtClean="0"/>
              <a:t>‹#›</a:t>
            </a:fld>
            <a:endParaRPr lang="en-IN"/>
          </a:p>
        </p:txBody>
      </p:sp>
    </p:spTree>
    <p:extLst>
      <p:ext uri="{BB962C8B-B14F-4D97-AF65-F5344CB8AC3E}">
        <p14:creationId xmlns:p14="http://schemas.microsoft.com/office/powerpoint/2010/main" val="3463665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F4DA-E843-4583-9C86-862A3087CB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3B3F11-34E6-4A73-9B6D-DD94FAC29C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461B71-AA95-4D67-8476-36B30E82E6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BE25B4-6C7B-4EC0-921A-7C0B0EDDAEEA}"/>
              </a:ext>
            </a:extLst>
          </p:cNvPr>
          <p:cNvSpPr>
            <a:spLocks noGrp="1"/>
          </p:cNvSpPr>
          <p:nvPr>
            <p:ph type="dt" sz="half" idx="10"/>
          </p:nvPr>
        </p:nvSpPr>
        <p:spPr/>
        <p:txBody>
          <a:bodyPr/>
          <a:lstStyle/>
          <a:p>
            <a:fld id="{BF73FA89-F9DA-448B-8AE3-A62070945483}" type="datetimeFigureOut">
              <a:rPr lang="en-IN" smtClean="0"/>
              <a:t>05-05-2022</a:t>
            </a:fld>
            <a:endParaRPr lang="en-IN"/>
          </a:p>
        </p:txBody>
      </p:sp>
      <p:sp>
        <p:nvSpPr>
          <p:cNvPr id="6" name="Footer Placeholder 5">
            <a:extLst>
              <a:ext uri="{FF2B5EF4-FFF2-40B4-BE49-F238E27FC236}">
                <a16:creationId xmlns:a16="http://schemas.microsoft.com/office/drawing/2014/main" id="{CCD0C9E9-653B-44A1-A972-CB1887BB74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5A5087-79C6-4A59-B570-CEEFEC43FC56}"/>
              </a:ext>
            </a:extLst>
          </p:cNvPr>
          <p:cNvSpPr>
            <a:spLocks noGrp="1"/>
          </p:cNvSpPr>
          <p:nvPr>
            <p:ph type="sldNum" sz="quarter" idx="12"/>
          </p:nvPr>
        </p:nvSpPr>
        <p:spPr/>
        <p:txBody>
          <a:bodyPr/>
          <a:lstStyle/>
          <a:p>
            <a:fld id="{A9057545-1CEC-45FE-B2D8-A98858B1438C}" type="slidenum">
              <a:rPr lang="en-IN" smtClean="0"/>
              <a:t>‹#›</a:t>
            </a:fld>
            <a:endParaRPr lang="en-IN"/>
          </a:p>
        </p:txBody>
      </p:sp>
    </p:spTree>
    <p:extLst>
      <p:ext uri="{BB962C8B-B14F-4D97-AF65-F5344CB8AC3E}">
        <p14:creationId xmlns:p14="http://schemas.microsoft.com/office/powerpoint/2010/main" val="2534383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08D67-91AC-489A-8F73-4A3ED97A84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2621A5-4E7C-4734-89BA-A0DE6EB92B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CE90E5-33A9-40BB-B107-58026288FF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81EE8C-F58B-4E5C-87C5-CD423A87B3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29C65-59D7-4A4C-A023-758650CCE0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B1D4E6-FE0C-41F5-A2E5-F4841FFB1C81}"/>
              </a:ext>
            </a:extLst>
          </p:cNvPr>
          <p:cNvSpPr>
            <a:spLocks noGrp="1"/>
          </p:cNvSpPr>
          <p:nvPr>
            <p:ph type="dt" sz="half" idx="10"/>
          </p:nvPr>
        </p:nvSpPr>
        <p:spPr/>
        <p:txBody>
          <a:bodyPr/>
          <a:lstStyle/>
          <a:p>
            <a:fld id="{BF73FA89-F9DA-448B-8AE3-A62070945483}" type="datetimeFigureOut">
              <a:rPr lang="en-IN" smtClean="0"/>
              <a:t>05-05-2022</a:t>
            </a:fld>
            <a:endParaRPr lang="en-IN"/>
          </a:p>
        </p:txBody>
      </p:sp>
      <p:sp>
        <p:nvSpPr>
          <p:cNvPr id="8" name="Footer Placeholder 7">
            <a:extLst>
              <a:ext uri="{FF2B5EF4-FFF2-40B4-BE49-F238E27FC236}">
                <a16:creationId xmlns:a16="http://schemas.microsoft.com/office/drawing/2014/main" id="{D7780621-CC61-418F-A895-E72838C61F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A69665-E1B5-4516-A5B0-557BD02A302B}"/>
              </a:ext>
            </a:extLst>
          </p:cNvPr>
          <p:cNvSpPr>
            <a:spLocks noGrp="1"/>
          </p:cNvSpPr>
          <p:nvPr>
            <p:ph type="sldNum" sz="quarter" idx="12"/>
          </p:nvPr>
        </p:nvSpPr>
        <p:spPr/>
        <p:txBody>
          <a:bodyPr/>
          <a:lstStyle/>
          <a:p>
            <a:fld id="{A9057545-1CEC-45FE-B2D8-A98858B1438C}" type="slidenum">
              <a:rPr lang="en-IN" smtClean="0"/>
              <a:t>‹#›</a:t>
            </a:fld>
            <a:endParaRPr lang="en-IN"/>
          </a:p>
        </p:txBody>
      </p:sp>
    </p:spTree>
    <p:extLst>
      <p:ext uri="{BB962C8B-B14F-4D97-AF65-F5344CB8AC3E}">
        <p14:creationId xmlns:p14="http://schemas.microsoft.com/office/powerpoint/2010/main" val="2323627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C082-FFAD-4FB6-976E-34774009AF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525E02-8B27-4EA1-9D71-4660E8698E30}"/>
              </a:ext>
            </a:extLst>
          </p:cNvPr>
          <p:cNvSpPr>
            <a:spLocks noGrp="1"/>
          </p:cNvSpPr>
          <p:nvPr>
            <p:ph type="dt" sz="half" idx="10"/>
          </p:nvPr>
        </p:nvSpPr>
        <p:spPr/>
        <p:txBody>
          <a:bodyPr/>
          <a:lstStyle/>
          <a:p>
            <a:fld id="{BF73FA89-F9DA-448B-8AE3-A62070945483}" type="datetimeFigureOut">
              <a:rPr lang="en-IN" smtClean="0"/>
              <a:t>05-05-2022</a:t>
            </a:fld>
            <a:endParaRPr lang="en-IN"/>
          </a:p>
        </p:txBody>
      </p:sp>
      <p:sp>
        <p:nvSpPr>
          <p:cNvPr id="4" name="Footer Placeholder 3">
            <a:extLst>
              <a:ext uri="{FF2B5EF4-FFF2-40B4-BE49-F238E27FC236}">
                <a16:creationId xmlns:a16="http://schemas.microsoft.com/office/drawing/2014/main" id="{C55E78EB-85D7-4726-90A5-9FBF74D390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8129EA-38F0-456C-AD69-DF9C79B944AA}"/>
              </a:ext>
            </a:extLst>
          </p:cNvPr>
          <p:cNvSpPr>
            <a:spLocks noGrp="1"/>
          </p:cNvSpPr>
          <p:nvPr>
            <p:ph type="sldNum" sz="quarter" idx="12"/>
          </p:nvPr>
        </p:nvSpPr>
        <p:spPr/>
        <p:txBody>
          <a:bodyPr/>
          <a:lstStyle/>
          <a:p>
            <a:fld id="{A9057545-1CEC-45FE-B2D8-A98858B1438C}" type="slidenum">
              <a:rPr lang="en-IN" smtClean="0"/>
              <a:t>‹#›</a:t>
            </a:fld>
            <a:endParaRPr lang="en-IN"/>
          </a:p>
        </p:txBody>
      </p:sp>
    </p:spTree>
    <p:extLst>
      <p:ext uri="{BB962C8B-B14F-4D97-AF65-F5344CB8AC3E}">
        <p14:creationId xmlns:p14="http://schemas.microsoft.com/office/powerpoint/2010/main" val="636227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19DF57-5524-4170-A5E4-A75037BAB82D}"/>
              </a:ext>
            </a:extLst>
          </p:cNvPr>
          <p:cNvSpPr>
            <a:spLocks noGrp="1"/>
          </p:cNvSpPr>
          <p:nvPr>
            <p:ph type="dt" sz="half" idx="10"/>
          </p:nvPr>
        </p:nvSpPr>
        <p:spPr/>
        <p:txBody>
          <a:bodyPr/>
          <a:lstStyle/>
          <a:p>
            <a:fld id="{BF73FA89-F9DA-448B-8AE3-A62070945483}" type="datetimeFigureOut">
              <a:rPr lang="en-IN" smtClean="0"/>
              <a:t>05-05-2022</a:t>
            </a:fld>
            <a:endParaRPr lang="en-IN"/>
          </a:p>
        </p:txBody>
      </p:sp>
      <p:sp>
        <p:nvSpPr>
          <p:cNvPr id="3" name="Footer Placeholder 2">
            <a:extLst>
              <a:ext uri="{FF2B5EF4-FFF2-40B4-BE49-F238E27FC236}">
                <a16:creationId xmlns:a16="http://schemas.microsoft.com/office/drawing/2014/main" id="{E1669749-F9A1-4761-807B-2F83B950E9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75A35A-DA0D-47D4-94C3-02562BE61B7B}"/>
              </a:ext>
            </a:extLst>
          </p:cNvPr>
          <p:cNvSpPr>
            <a:spLocks noGrp="1"/>
          </p:cNvSpPr>
          <p:nvPr>
            <p:ph type="sldNum" sz="quarter" idx="12"/>
          </p:nvPr>
        </p:nvSpPr>
        <p:spPr/>
        <p:txBody>
          <a:bodyPr/>
          <a:lstStyle/>
          <a:p>
            <a:fld id="{A9057545-1CEC-45FE-B2D8-A98858B1438C}" type="slidenum">
              <a:rPr lang="en-IN" smtClean="0"/>
              <a:t>‹#›</a:t>
            </a:fld>
            <a:endParaRPr lang="en-IN"/>
          </a:p>
        </p:txBody>
      </p:sp>
    </p:spTree>
    <p:extLst>
      <p:ext uri="{BB962C8B-B14F-4D97-AF65-F5344CB8AC3E}">
        <p14:creationId xmlns:p14="http://schemas.microsoft.com/office/powerpoint/2010/main" val="901950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5E98-6213-4F17-B47E-F9A60C4B39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9405A3-AD76-4C28-AB57-75A8C7F0A5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721B24-E860-42D5-8A9E-0A809DCFE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42383C-3092-4D7A-8B17-D6AAABEEABA0}"/>
              </a:ext>
            </a:extLst>
          </p:cNvPr>
          <p:cNvSpPr>
            <a:spLocks noGrp="1"/>
          </p:cNvSpPr>
          <p:nvPr>
            <p:ph type="dt" sz="half" idx="10"/>
          </p:nvPr>
        </p:nvSpPr>
        <p:spPr/>
        <p:txBody>
          <a:bodyPr/>
          <a:lstStyle/>
          <a:p>
            <a:fld id="{BF73FA89-F9DA-448B-8AE3-A62070945483}" type="datetimeFigureOut">
              <a:rPr lang="en-IN" smtClean="0"/>
              <a:t>05-05-2022</a:t>
            </a:fld>
            <a:endParaRPr lang="en-IN"/>
          </a:p>
        </p:txBody>
      </p:sp>
      <p:sp>
        <p:nvSpPr>
          <p:cNvPr id="6" name="Footer Placeholder 5">
            <a:extLst>
              <a:ext uri="{FF2B5EF4-FFF2-40B4-BE49-F238E27FC236}">
                <a16:creationId xmlns:a16="http://schemas.microsoft.com/office/drawing/2014/main" id="{7484DFC3-E670-4489-BD19-AE19B156B0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88BF50-697A-4554-BCA9-5DB371B5B09D}"/>
              </a:ext>
            </a:extLst>
          </p:cNvPr>
          <p:cNvSpPr>
            <a:spLocks noGrp="1"/>
          </p:cNvSpPr>
          <p:nvPr>
            <p:ph type="sldNum" sz="quarter" idx="12"/>
          </p:nvPr>
        </p:nvSpPr>
        <p:spPr/>
        <p:txBody>
          <a:bodyPr/>
          <a:lstStyle/>
          <a:p>
            <a:fld id="{A9057545-1CEC-45FE-B2D8-A98858B1438C}" type="slidenum">
              <a:rPr lang="en-IN" smtClean="0"/>
              <a:t>‹#›</a:t>
            </a:fld>
            <a:endParaRPr lang="en-IN"/>
          </a:p>
        </p:txBody>
      </p:sp>
    </p:spTree>
    <p:extLst>
      <p:ext uri="{BB962C8B-B14F-4D97-AF65-F5344CB8AC3E}">
        <p14:creationId xmlns:p14="http://schemas.microsoft.com/office/powerpoint/2010/main" val="2494618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4361-2170-4241-9F03-21B4CF761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FD611A-3674-45E2-9C6A-AC0DDC5D58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DE99C2-D8DC-4DAC-B9A3-3B41FC0B5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C4F3A-160B-4CBD-92C3-97026FFD1B88}"/>
              </a:ext>
            </a:extLst>
          </p:cNvPr>
          <p:cNvSpPr>
            <a:spLocks noGrp="1"/>
          </p:cNvSpPr>
          <p:nvPr>
            <p:ph type="dt" sz="half" idx="10"/>
          </p:nvPr>
        </p:nvSpPr>
        <p:spPr/>
        <p:txBody>
          <a:bodyPr/>
          <a:lstStyle/>
          <a:p>
            <a:fld id="{BF73FA89-F9DA-448B-8AE3-A62070945483}" type="datetimeFigureOut">
              <a:rPr lang="en-IN" smtClean="0"/>
              <a:t>05-05-2022</a:t>
            </a:fld>
            <a:endParaRPr lang="en-IN"/>
          </a:p>
        </p:txBody>
      </p:sp>
      <p:sp>
        <p:nvSpPr>
          <p:cNvPr id="6" name="Footer Placeholder 5">
            <a:extLst>
              <a:ext uri="{FF2B5EF4-FFF2-40B4-BE49-F238E27FC236}">
                <a16:creationId xmlns:a16="http://schemas.microsoft.com/office/drawing/2014/main" id="{259D163E-C0B1-434B-BB72-C783F5661C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C7C429-6D54-47F3-AD18-5B04F8034743}"/>
              </a:ext>
            </a:extLst>
          </p:cNvPr>
          <p:cNvSpPr>
            <a:spLocks noGrp="1"/>
          </p:cNvSpPr>
          <p:nvPr>
            <p:ph type="sldNum" sz="quarter" idx="12"/>
          </p:nvPr>
        </p:nvSpPr>
        <p:spPr/>
        <p:txBody>
          <a:bodyPr/>
          <a:lstStyle/>
          <a:p>
            <a:fld id="{A9057545-1CEC-45FE-B2D8-A98858B1438C}" type="slidenum">
              <a:rPr lang="en-IN" smtClean="0"/>
              <a:t>‹#›</a:t>
            </a:fld>
            <a:endParaRPr lang="en-IN"/>
          </a:p>
        </p:txBody>
      </p:sp>
    </p:spTree>
    <p:extLst>
      <p:ext uri="{BB962C8B-B14F-4D97-AF65-F5344CB8AC3E}">
        <p14:creationId xmlns:p14="http://schemas.microsoft.com/office/powerpoint/2010/main" val="157289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C26F-57DC-401F-AEFB-F134449716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84545C-33C8-48A3-8930-EB27588F02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C2562B-7E99-4148-B1EC-7AA77036BC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3FA89-F9DA-448B-8AE3-A62070945483}" type="datetimeFigureOut">
              <a:rPr lang="en-IN" smtClean="0"/>
              <a:t>05-05-2022</a:t>
            </a:fld>
            <a:endParaRPr lang="en-IN"/>
          </a:p>
        </p:txBody>
      </p:sp>
      <p:sp>
        <p:nvSpPr>
          <p:cNvPr id="5" name="Footer Placeholder 4">
            <a:extLst>
              <a:ext uri="{FF2B5EF4-FFF2-40B4-BE49-F238E27FC236}">
                <a16:creationId xmlns:a16="http://schemas.microsoft.com/office/drawing/2014/main" id="{501D0223-A95C-485C-B9B8-653493C272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7BF92D-4E87-4F25-AB79-138819F9AA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57545-1CEC-45FE-B2D8-A98858B1438C}" type="slidenum">
              <a:rPr lang="en-IN" smtClean="0"/>
              <a:t>‹#›</a:t>
            </a:fld>
            <a:endParaRPr lang="en-IN"/>
          </a:p>
        </p:txBody>
      </p:sp>
    </p:spTree>
    <p:extLst>
      <p:ext uri="{BB962C8B-B14F-4D97-AF65-F5344CB8AC3E}">
        <p14:creationId xmlns:p14="http://schemas.microsoft.com/office/powerpoint/2010/main" val="993042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javatpoint.com/java-thread-setpriority-method" TargetMode="External"/><Relationship Id="rId3" Type="http://schemas.openxmlformats.org/officeDocument/2006/relationships/hyperlink" Target="https://www.javatpoint.com/java-thread-run-method" TargetMode="External"/><Relationship Id="rId7" Type="http://schemas.openxmlformats.org/officeDocument/2006/relationships/hyperlink" Target="https://www.javatpoint.com/java-thread-getpriority-method" TargetMode="External"/><Relationship Id="rId2" Type="http://schemas.openxmlformats.org/officeDocument/2006/relationships/hyperlink" Target="https://www.javatpoint.com/java-thread-start-method" TargetMode="External"/><Relationship Id="rId1" Type="http://schemas.openxmlformats.org/officeDocument/2006/relationships/slideLayout" Target="../slideLayouts/slideLayout2.xml"/><Relationship Id="rId6" Type="http://schemas.openxmlformats.org/officeDocument/2006/relationships/hyperlink" Target="https://www.javatpoint.com/java-thread-join-method" TargetMode="External"/><Relationship Id="rId5" Type="http://schemas.openxmlformats.org/officeDocument/2006/relationships/hyperlink" Target="https://www.javatpoint.com/java-thread-currentthread-method" TargetMode="External"/><Relationship Id="rId4" Type="http://schemas.openxmlformats.org/officeDocument/2006/relationships/hyperlink" Target="https://www.javatpoint.com/java-thread-sleep-method" TargetMode="External"/><Relationship Id="rId9" Type="http://schemas.openxmlformats.org/officeDocument/2006/relationships/hyperlink" Target="https://www.javatpoint.com/java-thread-getname-method"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javatpoint.com/java-thread-stop-method" TargetMode="External"/><Relationship Id="rId13" Type="http://schemas.openxmlformats.org/officeDocument/2006/relationships/hyperlink" Target="https://www.javatpoint.com/java-thread-isinterrupted-method" TargetMode="External"/><Relationship Id="rId3" Type="http://schemas.openxmlformats.org/officeDocument/2006/relationships/hyperlink" Target="https://www.javatpoint.com/java-thread-getid-method" TargetMode="External"/><Relationship Id="rId7" Type="http://schemas.openxmlformats.org/officeDocument/2006/relationships/hyperlink" Target="https://www.javatpoint.com/java-thread-resume-method" TargetMode="External"/><Relationship Id="rId12" Type="http://schemas.openxmlformats.org/officeDocument/2006/relationships/hyperlink" Target="https://www.javatpoint.com/java-thread-interrupt-method" TargetMode="External"/><Relationship Id="rId2" Type="http://schemas.openxmlformats.org/officeDocument/2006/relationships/hyperlink" Target="https://www.javatpoint.com/java-thread-setname-method" TargetMode="External"/><Relationship Id="rId1" Type="http://schemas.openxmlformats.org/officeDocument/2006/relationships/slideLayout" Target="../slideLayouts/slideLayout2.xml"/><Relationship Id="rId6" Type="http://schemas.openxmlformats.org/officeDocument/2006/relationships/hyperlink" Target="https://www.javatpoint.com/java-thread-suspend-method" TargetMode="External"/><Relationship Id="rId11" Type="http://schemas.openxmlformats.org/officeDocument/2006/relationships/hyperlink" Target="https://www.javatpoint.com/java-thread-setdaemon-method" TargetMode="External"/><Relationship Id="rId5" Type="http://schemas.openxmlformats.org/officeDocument/2006/relationships/hyperlink" Target="https://www.javatpoint.com/java-thread-yield-method" TargetMode="External"/><Relationship Id="rId15" Type="http://schemas.openxmlformats.org/officeDocument/2006/relationships/hyperlink" Target="https://www.javatpoint.com/java-thread-activecount-method" TargetMode="External"/><Relationship Id="rId10" Type="http://schemas.openxmlformats.org/officeDocument/2006/relationships/hyperlink" Target="https://www.javatpoint.com/java-thread-isdaemon-method" TargetMode="External"/><Relationship Id="rId4" Type="http://schemas.openxmlformats.org/officeDocument/2006/relationships/hyperlink" Target="https://www.javatpoint.com/java-thread-isalive-method" TargetMode="External"/><Relationship Id="rId9" Type="http://schemas.openxmlformats.org/officeDocument/2006/relationships/hyperlink" Target="https://www.javatpoint.com/java-thread-destroy-method" TargetMode="External"/><Relationship Id="rId14" Type="http://schemas.openxmlformats.org/officeDocument/2006/relationships/hyperlink" Target="https://www.javatpoint.com/java-thread-interrupted-method"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javatpoint.com/java-thread-getthreadgroup-method" TargetMode="External"/><Relationship Id="rId13" Type="http://schemas.openxmlformats.org/officeDocument/2006/relationships/hyperlink" Target="https://www.javatpoint.com/java-thread-getcontextclassloader-method" TargetMode="External"/><Relationship Id="rId3" Type="http://schemas.openxmlformats.org/officeDocument/2006/relationships/hyperlink" Target="https://www.javatpoint.com/java-thread-holdlock-method" TargetMode="External"/><Relationship Id="rId7" Type="http://schemas.openxmlformats.org/officeDocument/2006/relationships/hyperlink" Target="https://www.javatpoint.com/java-thread-getstate-method" TargetMode="External"/><Relationship Id="rId12" Type="http://schemas.openxmlformats.org/officeDocument/2006/relationships/hyperlink" Target="https://www.javatpoint.com/java-thread-setcontextclassloader-method" TargetMode="External"/><Relationship Id="rId2" Type="http://schemas.openxmlformats.org/officeDocument/2006/relationships/hyperlink" Target="https://www.javatpoint.com/java-thread-checkaccess-method" TargetMode="External"/><Relationship Id="rId1" Type="http://schemas.openxmlformats.org/officeDocument/2006/relationships/slideLayout" Target="../slideLayouts/slideLayout2.xml"/><Relationship Id="rId6" Type="http://schemas.openxmlformats.org/officeDocument/2006/relationships/hyperlink" Target="https://www.javatpoint.com/java-thread-enumerate-method" TargetMode="External"/><Relationship Id="rId11" Type="http://schemas.openxmlformats.org/officeDocument/2006/relationships/hyperlink" Target="https://www.javatpoint.com/java-thread-notifyall-method" TargetMode="External"/><Relationship Id="rId5" Type="http://schemas.openxmlformats.org/officeDocument/2006/relationships/hyperlink" Target="https://www.javatpoint.com/java-thread-getstacktrace-method" TargetMode="External"/><Relationship Id="rId15" Type="http://schemas.openxmlformats.org/officeDocument/2006/relationships/hyperlink" Target="https://www.javatpoint.com/java-thread-setdefaultuncaughtexceptionhandler-method" TargetMode="External"/><Relationship Id="rId10" Type="http://schemas.openxmlformats.org/officeDocument/2006/relationships/hyperlink" Target="https://www.javatpoint.com/java-thread-notify-method" TargetMode="External"/><Relationship Id="rId4" Type="http://schemas.openxmlformats.org/officeDocument/2006/relationships/hyperlink" Target="https://www.javatpoint.com/java-thread-dumpstack-method" TargetMode="External"/><Relationship Id="rId9" Type="http://schemas.openxmlformats.org/officeDocument/2006/relationships/hyperlink" Target="https://www.javatpoint.com/java-thread-tostring-method" TargetMode="External"/><Relationship Id="rId14" Type="http://schemas.openxmlformats.org/officeDocument/2006/relationships/hyperlink" Target="https://www.javatpoint.com/java-thread-getdefaultuncaughtexceptionhandler-metho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C132-E8B5-4207-A74E-B00542A816F9}"/>
              </a:ext>
            </a:extLst>
          </p:cNvPr>
          <p:cNvSpPr>
            <a:spLocks noGrp="1"/>
          </p:cNvSpPr>
          <p:nvPr>
            <p:ph type="ctrTitle"/>
          </p:nvPr>
        </p:nvSpPr>
        <p:spPr/>
        <p:txBody>
          <a:bodyPr/>
          <a:lstStyle/>
          <a:p>
            <a:r>
              <a:rPr lang="en-IN" dirty="0"/>
              <a:t>Chapter 4</a:t>
            </a:r>
          </a:p>
        </p:txBody>
      </p:sp>
      <p:sp>
        <p:nvSpPr>
          <p:cNvPr id="3" name="Subtitle 2">
            <a:extLst>
              <a:ext uri="{FF2B5EF4-FFF2-40B4-BE49-F238E27FC236}">
                <a16:creationId xmlns:a16="http://schemas.microsoft.com/office/drawing/2014/main" id="{D88A4E03-456A-4E32-BEBF-E7749626C6FA}"/>
              </a:ext>
            </a:extLst>
          </p:cNvPr>
          <p:cNvSpPr>
            <a:spLocks noGrp="1"/>
          </p:cNvSpPr>
          <p:nvPr>
            <p:ph type="subTitle" idx="1"/>
          </p:nvPr>
        </p:nvSpPr>
        <p:spPr/>
        <p:txBody>
          <a:bodyPr/>
          <a:lstStyle/>
          <a:p>
            <a:r>
              <a:rPr lang="en-IN" dirty="0"/>
              <a:t>Multithreading</a:t>
            </a:r>
          </a:p>
        </p:txBody>
      </p:sp>
    </p:spTree>
    <p:extLst>
      <p:ext uri="{BB962C8B-B14F-4D97-AF65-F5344CB8AC3E}">
        <p14:creationId xmlns:p14="http://schemas.microsoft.com/office/powerpoint/2010/main" val="414864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73996B-CB2C-42C9-BDF2-9A64547F0622}"/>
              </a:ext>
            </a:extLst>
          </p:cNvPr>
          <p:cNvSpPr>
            <a:spLocks noGrp="1"/>
          </p:cNvSpPr>
          <p:nvPr>
            <p:ph idx="1"/>
          </p:nvPr>
        </p:nvSpPr>
        <p:spPr>
          <a:xfrm>
            <a:off x="225287" y="238538"/>
            <a:ext cx="11741426" cy="6281531"/>
          </a:xfrm>
        </p:spPr>
        <p:txBody>
          <a:bodyPr>
            <a:normAutofit/>
          </a:bodyPr>
          <a:lstStyle/>
          <a:p>
            <a:pPr marL="0" indent="0">
              <a:buNone/>
            </a:pPr>
            <a:r>
              <a:rPr lang="en-US" sz="2000" b="1" dirty="0"/>
              <a:t>Explanation of Different Thread States</a:t>
            </a:r>
          </a:p>
          <a:p>
            <a:pPr marL="0" indent="0">
              <a:buNone/>
            </a:pPr>
            <a:r>
              <a:rPr lang="en-US" sz="2000" dirty="0"/>
              <a:t>New: Whenever a new thread is created, it is always in the new state. For a thread in the new state, the code has not been run yet and thus has not begun its execution.</a:t>
            </a:r>
          </a:p>
          <a:p>
            <a:pPr marL="0" indent="0">
              <a:buNone/>
            </a:pPr>
            <a:r>
              <a:rPr lang="en-US" sz="2000" dirty="0"/>
              <a:t>Active: When a thread invokes the start() method, it moves from the new state to the active state. The active state contains two states within it: one is runnable, and the other is running.</a:t>
            </a:r>
          </a:p>
          <a:p>
            <a:pPr marL="457200" indent="-457200">
              <a:buFont typeface="+mj-lt"/>
              <a:buAutoNum type="arabicPeriod"/>
            </a:pPr>
            <a:r>
              <a:rPr lang="en-US" sz="2000" dirty="0"/>
              <a:t>Runnable: A thread, that is ready to run is then moved to the runnable state. In the runnable state, the thread may be running or may be ready to run at any given instant of time. It is the duty of the thread scheduler to provide the thread time to run, i.e., moving the thread the running state.</a:t>
            </a:r>
          </a:p>
          <a:p>
            <a:pPr marL="457200" indent="-457200">
              <a:buFont typeface="+mj-lt"/>
              <a:buAutoNum type="arabicPeriod"/>
            </a:pPr>
            <a:r>
              <a:rPr lang="en-US" sz="2000" dirty="0"/>
              <a:t>A program implementing multithreading acquires a fixed slice of time to each individual thread. Each and every thread runs for a short span of time and when that allocated time slice is over, the thread voluntarily gives up the CPU to the other thread, so that the other threads can also run for their slice of time. Whenever such a scenario occurs, all those threads that are willing to run, waiting for their turn to run, lie in the runnable state. In the runnable state, there is a queue where the threads lie.</a:t>
            </a:r>
          </a:p>
          <a:p>
            <a:pPr marL="457200" indent="-457200">
              <a:buFont typeface="+mj-lt"/>
              <a:buAutoNum type="arabicPeriod"/>
            </a:pPr>
            <a:r>
              <a:rPr lang="en-US" sz="2000" dirty="0"/>
              <a:t>Running: When the thread gets the CPU, it moves from the runnable to the running state. Generally, the most common change in the state of a thread is from runnable to running and again back to runnable.</a:t>
            </a:r>
          </a:p>
          <a:p>
            <a:pPr marL="457200" indent="-457200">
              <a:buFont typeface="+mj-lt"/>
              <a:buAutoNum type="arabicPeriod"/>
            </a:pPr>
            <a:r>
              <a:rPr lang="en-US" sz="2000" dirty="0"/>
              <a:t>Blocked or Waiting: Whenever a thread is inactive for a span of time (not permanently) then, either the thread is in the blocked state or is in the waiting state.</a:t>
            </a:r>
            <a:endParaRPr lang="en-IN" sz="2000" dirty="0"/>
          </a:p>
        </p:txBody>
      </p:sp>
    </p:spTree>
    <p:extLst>
      <p:ext uri="{BB962C8B-B14F-4D97-AF65-F5344CB8AC3E}">
        <p14:creationId xmlns:p14="http://schemas.microsoft.com/office/powerpoint/2010/main" val="171947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12017B-A63C-4C7A-8CA8-E98C89075F53}"/>
              </a:ext>
            </a:extLst>
          </p:cNvPr>
          <p:cNvSpPr>
            <a:spLocks noGrp="1"/>
          </p:cNvSpPr>
          <p:nvPr>
            <p:ph idx="1"/>
          </p:nvPr>
        </p:nvSpPr>
        <p:spPr>
          <a:xfrm>
            <a:off x="291548" y="344556"/>
            <a:ext cx="11754678" cy="6347791"/>
          </a:xfrm>
        </p:spPr>
        <p:txBody>
          <a:bodyPr>
            <a:normAutofit/>
          </a:bodyPr>
          <a:lstStyle/>
          <a:p>
            <a:pPr marL="342900" indent="-342900">
              <a:buFont typeface="+mj-lt"/>
              <a:buAutoNum type="arabicPeriod"/>
            </a:pPr>
            <a:r>
              <a:rPr lang="en-US" sz="2400" dirty="0"/>
              <a:t>For example, a thread (let's say its name is A) may want to print some data from the printer. However, at the same time, the other thread (let's say its name is B) is using the printer to print some data. </a:t>
            </a:r>
          </a:p>
          <a:p>
            <a:pPr marL="342900" indent="-342900">
              <a:buFont typeface="+mj-lt"/>
              <a:buAutoNum type="arabicPeriod"/>
            </a:pPr>
            <a:r>
              <a:rPr lang="en-US" sz="2400" dirty="0"/>
              <a:t>Therefore, thread A has to wait for thread B to use the printer. </a:t>
            </a:r>
          </a:p>
          <a:p>
            <a:pPr marL="342900" indent="-342900">
              <a:buFont typeface="+mj-lt"/>
              <a:buAutoNum type="arabicPeriod"/>
            </a:pPr>
            <a:r>
              <a:rPr lang="en-US" sz="2400" dirty="0"/>
              <a:t>Thus, thread A is in the blocked state. A thread in the blocked state is unable to perform any execution and thus never consume any cycle of the Central Processing Unit (CPU). </a:t>
            </a:r>
          </a:p>
          <a:p>
            <a:pPr marL="342900" indent="-342900">
              <a:buFont typeface="+mj-lt"/>
              <a:buAutoNum type="arabicPeriod"/>
            </a:pPr>
            <a:r>
              <a:rPr lang="en-US" sz="2400" dirty="0"/>
              <a:t>Hence, we can say that thread A remains idle until the thread scheduler reactivates thread A, which is in the waiting or blocked state. </a:t>
            </a:r>
          </a:p>
          <a:p>
            <a:pPr marL="342900" indent="-342900">
              <a:buFont typeface="+mj-lt"/>
              <a:buAutoNum type="arabicPeriod"/>
            </a:pPr>
            <a:r>
              <a:rPr lang="en-US" sz="2400" dirty="0"/>
              <a:t>When the main thread invokes the join() method then, it is said that the main thread is in the waiting state. The main thread then waits for the child threads to complete their tasks. </a:t>
            </a:r>
          </a:p>
          <a:p>
            <a:pPr marL="342900" indent="-342900">
              <a:buFont typeface="+mj-lt"/>
              <a:buAutoNum type="arabicPeriod"/>
            </a:pPr>
            <a:r>
              <a:rPr lang="en-US" sz="2400" dirty="0"/>
              <a:t>When the child threads complete their job, a notification is sent to the main thread, which again moves the thread from waiting to the active state. </a:t>
            </a:r>
          </a:p>
          <a:p>
            <a:pPr marL="342900" indent="-342900">
              <a:buFont typeface="+mj-lt"/>
              <a:buAutoNum type="arabicPeriod"/>
            </a:pPr>
            <a:r>
              <a:rPr lang="en-US" sz="2400" dirty="0"/>
              <a:t>If there are a lot of threads in the waiting or blocked state, then it is the duty of the thread scheduler to determine which thread to choose and which one to reject, and the chosen thread is then given the opportunity to run.</a:t>
            </a:r>
            <a:endParaRPr lang="en-IN" sz="2400" dirty="0"/>
          </a:p>
        </p:txBody>
      </p:sp>
    </p:spTree>
    <p:extLst>
      <p:ext uri="{BB962C8B-B14F-4D97-AF65-F5344CB8AC3E}">
        <p14:creationId xmlns:p14="http://schemas.microsoft.com/office/powerpoint/2010/main" val="1665758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9E3250-085B-4CEF-8E32-D7E572A5465F}"/>
              </a:ext>
            </a:extLst>
          </p:cNvPr>
          <p:cNvSpPr>
            <a:spLocks noGrp="1"/>
          </p:cNvSpPr>
          <p:nvPr>
            <p:ph idx="1"/>
          </p:nvPr>
        </p:nvSpPr>
        <p:spPr>
          <a:xfrm>
            <a:off x="384313" y="265043"/>
            <a:ext cx="11396870" cy="6347792"/>
          </a:xfrm>
        </p:spPr>
        <p:txBody>
          <a:bodyPr>
            <a:normAutofit/>
          </a:bodyPr>
          <a:lstStyle/>
          <a:p>
            <a:pPr marL="457200" indent="-457200">
              <a:buFont typeface="+mj-lt"/>
              <a:buAutoNum type="arabicPeriod"/>
            </a:pPr>
            <a:r>
              <a:rPr lang="en-US" sz="2400" dirty="0"/>
              <a:t>Timed Waiting: Sometimes, waiting for leads to starvation. For example, a thread (its name is A) has entered the critical section of a code and is not willing to leave that critical section. In such a scenario, another thread (its name is B) has to wait forever, which leads to starvation. To avoid such scenario, a timed waiting state is given to thread B. Thus, thread lies in the waiting state for a specific span of time, and not forever. A real example of timed waiting is when we invoke the sleep() method on a specific thread. The sleep() method puts the thread in the timed wait state. After the time runs out, the thread wakes up and start its execution from when it has left earlier.</a:t>
            </a:r>
          </a:p>
          <a:p>
            <a:pPr marL="0" indent="0">
              <a:buNone/>
            </a:pPr>
            <a:r>
              <a:rPr lang="en-US" sz="2400" dirty="0"/>
              <a:t>Terminated: A thread reaches the termination state because of the following reasons:</a:t>
            </a:r>
          </a:p>
          <a:p>
            <a:pPr marL="514350" indent="-514350">
              <a:buFont typeface="+mj-lt"/>
              <a:buAutoNum type="romanUcPeriod"/>
            </a:pPr>
            <a:r>
              <a:rPr lang="en-US" sz="2400" dirty="0"/>
              <a:t>When a thread has finished its job, then it exists or terminates normally.</a:t>
            </a:r>
          </a:p>
          <a:p>
            <a:pPr marL="514350" indent="-514350">
              <a:buFont typeface="+mj-lt"/>
              <a:buAutoNum type="romanUcPeriod"/>
            </a:pPr>
            <a:r>
              <a:rPr lang="en-US" sz="2400" dirty="0"/>
              <a:t>Abnormal termination: It occurs when some unusual events such as an unhandled exception or segmentation fault.</a:t>
            </a:r>
          </a:p>
          <a:p>
            <a:pPr marL="0" indent="0">
              <a:buNone/>
            </a:pPr>
            <a:r>
              <a:rPr lang="en-US" sz="2400" dirty="0"/>
              <a:t>A terminated thread means the thread is no more in the system. In other words, the thread is dead, and there is no way one can respawn (active after kill) the dead thread. The following diagram shows the different states involved in the life cycle of a thread.</a:t>
            </a:r>
            <a:endParaRPr lang="en-IN" sz="2400" dirty="0"/>
          </a:p>
        </p:txBody>
      </p:sp>
    </p:spTree>
    <p:extLst>
      <p:ext uri="{BB962C8B-B14F-4D97-AF65-F5344CB8AC3E}">
        <p14:creationId xmlns:p14="http://schemas.microsoft.com/office/powerpoint/2010/main" val="3328175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F4262CD-02FD-47E6-8CC8-CAC96A1F46F2}"/>
              </a:ext>
            </a:extLst>
          </p:cNvPr>
          <p:cNvPicPr>
            <a:picLocks noGrp="1" noChangeAspect="1"/>
          </p:cNvPicPr>
          <p:nvPr>
            <p:ph idx="1"/>
          </p:nvPr>
        </p:nvPicPr>
        <p:blipFill>
          <a:blip r:embed="rId2"/>
          <a:stretch>
            <a:fillRect/>
          </a:stretch>
        </p:blipFill>
        <p:spPr>
          <a:xfrm>
            <a:off x="799223" y="1332186"/>
            <a:ext cx="10593554" cy="4534041"/>
          </a:xfrm>
          <a:prstGeom prst="rect">
            <a:avLst/>
          </a:prstGeom>
        </p:spPr>
      </p:pic>
    </p:spTree>
    <p:extLst>
      <p:ext uri="{BB962C8B-B14F-4D97-AF65-F5344CB8AC3E}">
        <p14:creationId xmlns:p14="http://schemas.microsoft.com/office/powerpoint/2010/main" val="1427552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4D46C-9845-4E4A-937A-34CFE650CEF5}"/>
              </a:ext>
            </a:extLst>
          </p:cNvPr>
          <p:cNvSpPr>
            <a:spLocks noGrp="1"/>
          </p:cNvSpPr>
          <p:nvPr>
            <p:ph type="title"/>
          </p:nvPr>
        </p:nvSpPr>
        <p:spPr>
          <a:xfrm>
            <a:off x="291547" y="365125"/>
            <a:ext cx="11648661" cy="1325563"/>
          </a:xfrm>
        </p:spPr>
        <p:txBody>
          <a:bodyPr>
            <a:noAutofit/>
          </a:bodyPr>
          <a:lstStyle/>
          <a:p>
            <a:r>
              <a:rPr lang="en-US" sz="2400" b="1" dirty="0"/>
              <a:t>Implementation of Thread States: </a:t>
            </a:r>
            <a:r>
              <a:rPr lang="en-US" sz="2000" dirty="0"/>
              <a:t>In Java, one can get the current state of a thread using the </a:t>
            </a:r>
            <a:r>
              <a:rPr lang="en-US" sz="2000" dirty="0" err="1"/>
              <a:t>Thread.getState</a:t>
            </a:r>
            <a:r>
              <a:rPr lang="en-US" sz="2000" dirty="0"/>
              <a:t>() method. The </a:t>
            </a:r>
            <a:r>
              <a:rPr lang="en-US" sz="2000" dirty="0" err="1"/>
              <a:t>java.lang.Thread.State</a:t>
            </a:r>
            <a:r>
              <a:rPr lang="en-US" sz="2000" dirty="0"/>
              <a:t> class of Java provides the constants ENUM to represent the state of a thread. These constants are:</a:t>
            </a:r>
            <a:endParaRPr lang="en-IN" sz="2400" dirty="0"/>
          </a:p>
        </p:txBody>
      </p:sp>
      <p:sp>
        <p:nvSpPr>
          <p:cNvPr id="3" name="Content Placeholder 2">
            <a:extLst>
              <a:ext uri="{FF2B5EF4-FFF2-40B4-BE49-F238E27FC236}">
                <a16:creationId xmlns:a16="http://schemas.microsoft.com/office/drawing/2014/main" id="{A5A8ECC4-2C9B-41BC-8690-F5D0A8051F0C}"/>
              </a:ext>
            </a:extLst>
          </p:cNvPr>
          <p:cNvSpPr>
            <a:spLocks noGrp="1"/>
          </p:cNvSpPr>
          <p:nvPr>
            <p:ph idx="1"/>
          </p:nvPr>
        </p:nvSpPr>
        <p:spPr>
          <a:xfrm>
            <a:off x="291547" y="1825625"/>
            <a:ext cx="11062253" cy="4351338"/>
          </a:xfrm>
        </p:spPr>
        <p:txBody>
          <a:bodyPr>
            <a:normAutofit lnSpcReduction="10000"/>
          </a:bodyPr>
          <a:lstStyle/>
          <a:p>
            <a:pPr marL="514350" indent="-514350">
              <a:buFont typeface="+mj-lt"/>
              <a:buAutoNum type="arabicPeriod"/>
            </a:pPr>
            <a:r>
              <a:rPr lang="en-US" sz="1800" b="1" dirty="0"/>
              <a:t>public static final </a:t>
            </a:r>
            <a:r>
              <a:rPr lang="en-US" sz="1800" b="1" dirty="0" err="1"/>
              <a:t>Thread.State</a:t>
            </a:r>
            <a:r>
              <a:rPr lang="en-US" sz="1800" b="1" dirty="0"/>
              <a:t> NEW  </a:t>
            </a:r>
          </a:p>
          <a:p>
            <a:pPr marL="0" indent="0">
              <a:buNone/>
            </a:pPr>
            <a:r>
              <a:rPr lang="en-US" sz="1800" dirty="0"/>
              <a:t>	It represents the first state of a thread that is the NEW state.</a:t>
            </a:r>
          </a:p>
          <a:p>
            <a:pPr marL="514350" indent="-514350">
              <a:buFont typeface="+mj-lt"/>
              <a:buAutoNum type="arabicPeriod"/>
            </a:pPr>
            <a:endParaRPr lang="en-US" sz="1800" dirty="0"/>
          </a:p>
          <a:p>
            <a:pPr marL="514350" indent="-514350">
              <a:buFont typeface="+mj-lt"/>
              <a:buAutoNum type="arabicPeriod"/>
            </a:pPr>
            <a:r>
              <a:rPr lang="en-US" sz="1800" b="1" dirty="0"/>
              <a:t>public static final </a:t>
            </a:r>
            <a:r>
              <a:rPr lang="en-US" sz="1800" b="1" dirty="0" err="1"/>
              <a:t>Thread.State</a:t>
            </a:r>
            <a:r>
              <a:rPr lang="en-US" sz="1800" b="1" dirty="0"/>
              <a:t> RUNNABLE  </a:t>
            </a:r>
          </a:p>
          <a:p>
            <a:pPr marL="0" indent="0">
              <a:buNone/>
            </a:pPr>
            <a:r>
              <a:rPr lang="en-US" sz="1800" dirty="0"/>
              <a:t>	It represents the runnable </a:t>
            </a:r>
            <a:r>
              <a:rPr lang="en-US" sz="1800" dirty="0" err="1"/>
              <a:t>state.It</a:t>
            </a:r>
            <a:r>
              <a:rPr lang="en-US" sz="1800" dirty="0"/>
              <a:t> means a thread is waiting in the queue to run.</a:t>
            </a:r>
          </a:p>
          <a:p>
            <a:pPr marL="514350" indent="-514350">
              <a:buFont typeface="+mj-lt"/>
              <a:buAutoNum type="arabicPeriod"/>
            </a:pPr>
            <a:endParaRPr lang="en-US" sz="1800" dirty="0"/>
          </a:p>
          <a:p>
            <a:pPr marL="514350" indent="-514350">
              <a:buFont typeface="+mj-lt"/>
              <a:buAutoNum type="arabicPeriod"/>
            </a:pPr>
            <a:r>
              <a:rPr lang="en-US" sz="1800" b="1" dirty="0"/>
              <a:t>public static final </a:t>
            </a:r>
            <a:r>
              <a:rPr lang="en-US" sz="1800" b="1" dirty="0" err="1"/>
              <a:t>Thread.State</a:t>
            </a:r>
            <a:r>
              <a:rPr lang="en-US" sz="1800" b="1" dirty="0"/>
              <a:t> BLOCKED  </a:t>
            </a:r>
          </a:p>
          <a:p>
            <a:pPr marL="0" indent="0">
              <a:buNone/>
            </a:pPr>
            <a:r>
              <a:rPr lang="en-US" sz="1800" dirty="0"/>
              <a:t>	It represents the blocked state. In this state, the thread is waiting to acquire a lock.</a:t>
            </a:r>
          </a:p>
          <a:p>
            <a:pPr marL="514350" indent="-514350">
              <a:buFont typeface="+mj-lt"/>
              <a:buAutoNum type="arabicPeriod"/>
            </a:pPr>
            <a:endParaRPr lang="en-US" sz="1800" dirty="0"/>
          </a:p>
          <a:p>
            <a:pPr marL="514350" indent="-514350">
              <a:buFont typeface="+mj-lt"/>
              <a:buAutoNum type="arabicPeriod"/>
            </a:pPr>
            <a:r>
              <a:rPr lang="en-US" sz="1800" b="1" dirty="0"/>
              <a:t>public static final </a:t>
            </a:r>
            <a:r>
              <a:rPr lang="en-US" sz="1800" b="1" dirty="0" err="1"/>
              <a:t>Thread.State</a:t>
            </a:r>
            <a:r>
              <a:rPr lang="en-US" sz="1800" b="1" dirty="0"/>
              <a:t> WAITING  </a:t>
            </a:r>
          </a:p>
          <a:p>
            <a:pPr marL="0" indent="0">
              <a:buNone/>
            </a:pPr>
            <a:r>
              <a:rPr lang="en-US" sz="1800" dirty="0"/>
              <a:t>	It represents the waiting state. A thread will go to this state when it invokes the </a:t>
            </a:r>
            <a:r>
              <a:rPr lang="en-US" sz="1800" dirty="0" err="1"/>
              <a:t>Object.wait</a:t>
            </a:r>
            <a:r>
              <a:rPr lang="en-US" sz="1800" dirty="0"/>
              <a:t>() method, or </a:t>
            </a:r>
            <a:r>
              <a:rPr lang="en-US" sz="1800" dirty="0" err="1"/>
              <a:t>Thread.join</a:t>
            </a:r>
            <a:r>
              <a:rPr lang="en-US" sz="1800" dirty="0"/>
              <a:t>() method with no timeout. A thread in the waiting state is waiting for another thread to complete its task.</a:t>
            </a:r>
            <a:endParaRPr lang="en-IN" sz="1800" dirty="0"/>
          </a:p>
        </p:txBody>
      </p:sp>
    </p:spTree>
    <p:extLst>
      <p:ext uri="{BB962C8B-B14F-4D97-AF65-F5344CB8AC3E}">
        <p14:creationId xmlns:p14="http://schemas.microsoft.com/office/powerpoint/2010/main" val="2899883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8052E0-687E-40F6-A6BF-57889D73A3EE}"/>
              </a:ext>
            </a:extLst>
          </p:cNvPr>
          <p:cNvSpPr>
            <a:spLocks noGrp="1"/>
          </p:cNvSpPr>
          <p:nvPr>
            <p:ph idx="1"/>
          </p:nvPr>
        </p:nvSpPr>
        <p:spPr>
          <a:xfrm>
            <a:off x="304800" y="304800"/>
            <a:ext cx="11049000" cy="5872163"/>
          </a:xfrm>
        </p:spPr>
        <p:txBody>
          <a:bodyPr>
            <a:normAutofit/>
          </a:bodyPr>
          <a:lstStyle/>
          <a:p>
            <a:pPr marL="0" indent="0">
              <a:buNone/>
            </a:pPr>
            <a:r>
              <a:rPr lang="en-US" sz="2000" b="1" dirty="0"/>
              <a:t>public static final </a:t>
            </a:r>
            <a:r>
              <a:rPr lang="en-US" sz="2000" b="1" dirty="0" err="1"/>
              <a:t>Thread.State</a:t>
            </a:r>
            <a:r>
              <a:rPr lang="en-US" sz="2000" b="1" dirty="0"/>
              <a:t> TIMED_WAITING  </a:t>
            </a:r>
          </a:p>
          <a:p>
            <a:pPr marL="0" indent="0">
              <a:buNone/>
            </a:pPr>
            <a:r>
              <a:rPr lang="en-US" sz="2000" dirty="0"/>
              <a:t>It represents the timed waiting state. The main difference between waiting and timed waiting is the time constraint. Waiting has no time constraint, whereas timed waiting has the time constraint. A thread invoking the following method reaches the timed waiting state.</a:t>
            </a:r>
          </a:p>
          <a:p>
            <a:pPr>
              <a:buFont typeface="Courier New" panose="02070309020205020404" pitchFamily="49" charset="0"/>
              <a:buChar char="o"/>
            </a:pPr>
            <a:r>
              <a:rPr lang="en-US" sz="2000" dirty="0"/>
              <a:t>sleep</a:t>
            </a:r>
          </a:p>
          <a:p>
            <a:pPr>
              <a:buFont typeface="Courier New" panose="02070309020205020404" pitchFamily="49" charset="0"/>
              <a:buChar char="o"/>
            </a:pPr>
            <a:r>
              <a:rPr lang="en-US" sz="2000" dirty="0"/>
              <a:t>join with timeout</a:t>
            </a:r>
          </a:p>
          <a:p>
            <a:pPr>
              <a:buFont typeface="Courier New" panose="02070309020205020404" pitchFamily="49" charset="0"/>
              <a:buChar char="o"/>
            </a:pPr>
            <a:r>
              <a:rPr lang="en-US" sz="2000" dirty="0"/>
              <a:t>wait with timeout</a:t>
            </a:r>
          </a:p>
          <a:p>
            <a:pPr>
              <a:buFont typeface="Courier New" panose="02070309020205020404" pitchFamily="49" charset="0"/>
              <a:buChar char="o"/>
            </a:pPr>
            <a:r>
              <a:rPr lang="en-US" sz="2000" dirty="0" err="1"/>
              <a:t>parkUntil</a:t>
            </a:r>
            <a:endParaRPr lang="en-US" sz="2000" dirty="0"/>
          </a:p>
          <a:p>
            <a:pPr>
              <a:buFont typeface="Courier New" panose="02070309020205020404" pitchFamily="49" charset="0"/>
              <a:buChar char="o"/>
            </a:pPr>
            <a:r>
              <a:rPr lang="en-US" sz="2000" dirty="0"/>
              <a:t>Park Nanos</a:t>
            </a:r>
          </a:p>
          <a:p>
            <a:pPr marL="0" indent="0">
              <a:buNone/>
            </a:pPr>
            <a:r>
              <a:rPr lang="en-US" sz="2000" b="1" dirty="0"/>
              <a:t>public static final </a:t>
            </a:r>
            <a:r>
              <a:rPr lang="en-US" sz="2000" b="1" dirty="0" err="1"/>
              <a:t>Thread.State</a:t>
            </a:r>
            <a:r>
              <a:rPr lang="en-US" sz="2000" b="1" dirty="0"/>
              <a:t> TERMINATED  </a:t>
            </a:r>
          </a:p>
          <a:p>
            <a:pPr marL="0" indent="0">
              <a:buNone/>
            </a:pPr>
            <a:r>
              <a:rPr lang="en-US" sz="2000" dirty="0"/>
              <a:t>It represents the final state of a thread that is terminated or dead. A terminated thread means it has completed its execution.</a:t>
            </a:r>
            <a:endParaRPr lang="en-IN" sz="2000" dirty="0"/>
          </a:p>
        </p:txBody>
      </p:sp>
    </p:spTree>
    <p:extLst>
      <p:ext uri="{BB962C8B-B14F-4D97-AF65-F5344CB8AC3E}">
        <p14:creationId xmlns:p14="http://schemas.microsoft.com/office/powerpoint/2010/main" val="52841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7E3AF-A78A-4CE0-B902-1F84306138CB}"/>
              </a:ext>
            </a:extLst>
          </p:cNvPr>
          <p:cNvSpPr>
            <a:spLocks noGrp="1"/>
          </p:cNvSpPr>
          <p:nvPr>
            <p:ph idx="1"/>
          </p:nvPr>
        </p:nvSpPr>
        <p:spPr>
          <a:xfrm>
            <a:off x="397565" y="278296"/>
            <a:ext cx="11423374" cy="6361043"/>
          </a:xfrm>
        </p:spPr>
        <p:txBody>
          <a:bodyPr>
            <a:normAutofit lnSpcReduction="10000"/>
          </a:bodyPr>
          <a:lstStyle/>
          <a:p>
            <a:pPr marL="0" indent="0">
              <a:buNone/>
            </a:pPr>
            <a:r>
              <a:rPr lang="en-IN" sz="1800" b="1" i="0" u="none" strike="noStrike" baseline="0" dirty="0">
                <a:latin typeface="FranklinGothic-DemiCnd"/>
              </a:rPr>
              <a:t>Synchronization:</a:t>
            </a:r>
          </a:p>
          <a:p>
            <a:r>
              <a:rPr lang="en-US" sz="2000" dirty="0"/>
              <a:t>Because multithreading introduces an asynchronous behavior to your programs, there must be a way for you to enforce synchronicity when you need it. </a:t>
            </a:r>
          </a:p>
          <a:p>
            <a:r>
              <a:rPr lang="en-US" sz="2000" dirty="0"/>
              <a:t>For example, if you want two threads to communicate and share a complicated data structure, such as a linked list, you need some way to ensure that they don’t conflict with each other. </a:t>
            </a:r>
          </a:p>
          <a:p>
            <a:r>
              <a:rPr lang="en-US" sz="2000" dirty="0"/>
              <a:t>That is, you must prevent one thread from writing data while another thread is in the middle of reading it. For this purpose, Java implements an elegant twist on an age-old model of </a:t>
            </a:r>
            <a:r>
              <a:rPr lang="en-US" sz="2000" dirty="0" err="1"/>
              <a:t>interprocess</a:t>
            </a:r>
            <a:r>
              <a:rPr lang="en-US" sz="2000" dirty="0"/>
              <a:t> synchronization: the monitor. </a:t>
            </a:r>
          </a:p>
          <a:p>
            <a:r>
              <a:rPr lang="en-US" sz="2000" dirty="0"/>
              <a:t>The monitor is a control mechanism first defined by C.A.R. Hoare.  You can think of a monitor as a very small box that can hold only one thread. Once a thread enters a monitor, all other threads must wait until that thread exits the monitor. </a:t>
            </a:r>
          </a:p>
          <a:p>
            <a:r>
              <a:rPr lang="en-US" sz="2000" dirty="0"/>
              <a:t>In this way, a monitor can be used to protect a shared asset from being manipulated by more than one thread at a time.</a:t>
            </a:r>
          </a:p>
          <a:p>
            <a:pPr algn="l"/>
            <a:r>
              <a:rPr lang="en-US" sz="1800" b="0" i="0" u="none" strike="noStrike" baseline="0" dirty="0">
                <a:latin typeface="Palatino-Roman"/>
              </a:rPr>
              <a:t>Most multithreaded systems expose monitors as objects that your program must explicitly acquire and manipulate. Java provides a cleaner solution. </a:t>
            </a:r>
          </a:p>
          <a:p>
            <a:pPr algn="l"/>
            <a:r>
              <a:rPr lang="en-US" sz="1800" b="0" i="0" u="none" strike="noStrike" baseline="0" dirty="0">
                <a:latin typeface="Palatino-Roman"/>
              </a:rPr>
              <a:t>There is no class “Monitor”; instead, each object has its own implicit monitor that is automatically entered when one of the object’s synchronized methods is called. </a:t>
            </a:r>
          </a:p>
          <a:p>
            <a:pPr algn="l"/>
            <a:r>
              <a:rPr lang="en-US" sz="1800" b="0" i="0" u="none" strike="noStrike" baseline="0" dirty="0">
                <a:latin typeface="Palatino-Roman"/>
              </a:rPr>
              <a:t>Once a thread is inside a synchronized method, no other thread can call any other synchronized method on the same object. </a:t>
            </a:r>
          </a:p>
          <a:p>
            <a:pPr algn="l"/>
            <a:r>
              <a:rPr lang="en-US" sz="1800" b="0" i="0" u="none" strike="noStrike" baseline="0" dirty="0">
                <a:latin typeface="Palatino-Roman"/>
              </a:rPr>
              <a:t>This enables you to write very clear and concise multithreaded code, because synchronization support is built into the </a:t>
            </a:r>
            <a:r>
              <a:rPr lang="en-IN" sz="1800" b="0" i="0" u="none" strike="noStrike" baseline="0" dirty="0">
                <a:latin typeface="Palatino-Roman"/>
              </a:rPr>
              <a:t>language.</a:t>
            </a:r>
            <a:endParaRPr lang="en-IN" sz="2000" dirty="0"/>
          </a:p>
        </p:txBody>
      </p:sp>
    </p:spTree>
    <p:extLst>
      <p:ext uri="{BB962C8B-B14F-4D97-AF65-F5344CB8AC3E}">
        <p14:creationId xmlns:p14="http://schemas.microsoft.com/office/powerpoint/2010/main" val="4251320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904A-9E34-4C83-8B5B-91AE65635C4D}"/>
              </a:ext>
            </a:extLst>
          </p:cNvPr>
          <p:cNvSpPr>
            <a:spLocks noGrp="1"/>
          </p:cNvSpPr>
          <p:nvPr>
            <p:ph type="title"/>
          </p:nvPr>
        </p:nvSpPr>
        <p:spPr>
          <a:xfrm>
            <a:off x="838200" y="365125"/>
            <a:ext cx="10515600" cy="575779"/>
          </a:xfrm>
        </p:spPr>
        <p:txBody>
          <a:bodyPr>
            <a:normAutofit fontScale="90000"/>
          </a:bodyPr>
          <a:lstStyle/>
          <a:p>
            <a:r>
              <a:rPr lang="en-IN" dirty="0"/>
              <a:t>Messaging</a:t>
            </a:r>
          </a:p>
        </p:txBody>
      </p:sp>
      <p:sp>
        <p:nvSpPr>
          <p:cNvPr id="3" name="Content Placeholder 2">
            <a:extLst>
              <a:ext uri="{FF2B5EF4-FFF2-40B4-BE49-F238E27FC236}">
                <a16:creationId xmlns:a16="http://schemas.microsoft.com/office/drawing/2014/main" id="{2C92867A-3C9D-41A8-B644-6DF7954944C0}"/>
              </a:ext>
            </a:extLst>
          </p:cNvPr>
          <p:cNvSpPr>
            <a:spLocks noGrp="1"/>
          </p:cNvSpPr>
          <p:nvPr>
            <p:ph idx="1"/>
          </p:nvPr>
        </p:nvSpPr>
        <p:spPr>
          <a:xfrm>
            <a:off x="384313" y="940904"/>
            <a:ext cx="10969487" cy="5236059"/>
          </a:xfrm>
        </p:spPr>
        <p:txBody>
          <a:bodyPr>
            <a:normAutofit/>
          </a:bodyPr>
          <a:lstStyle/>
          <a:p>
            <a:r>
              <a:rPr lang="en-US" dirty="0"/>
              <a:t>After you divide your program into separate threads, you need to define how they will  communicate with each other. </a:t>
            </a:r>
          </a:p>
          <a:p>
            <a:r>
              <a:rPr lang="en-US" dirty="0"/>
              <a:t>When programming with most other languages, you must depend on the operating system to establish communication between threads. This, of course, adds overhead. </a:t>
            </a:r>
          </a:p>
          <a:p>
            <a:r>
              <a:rPr lang="en-US" dirty="0"/>
              <a:t>By contrast, Java provides a clean, low-cost way for two or more threads to talk to each other, via calls to predefined methods that all objects have. </a:t>
            </a:r>
          </a:p>
          <a:p>
            <a:r>
              <a:rPr lang="en-US" dirty="0"/>
              <a:t>Java’s messaging system allows a thread to enter a synchronized method on an object, and then wait there until some other thread explicitly notifies it to come out.</a:t>
            </a:r>
            <a:endParaRPr lang="en-IN" dirty="0"/>
          </a:p>
        </p:txBody>
      </p:sp>
    </p:spTree>
    <p:extLst>
      <p:ext uri="{BB962C8B-B14F-4D97-AF65-F5344CB8AC3E}">
        <p14:creationId xmlns:p14="http://schemas.microsoft.com/office/powerpoint/2010/main" val="2900112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64F6-31BC-409B-841D-777541C2D15B}"/>
              </a:ext>
            </a:extLst>
          </p:cNvPr>
          <p:cNvSpPr>
            <a:spLocks noGrp="1"/>
          </p:cNvSpPr>
          <p:nvPr>
            <p:ph type="title"/>
          </p:nvPr>
        </p:nvSpPr>
        <p:spPr/>
        <p:txBody>
          <a:bodyPr>
            <a:normAutofit/>
          </a:bodyPr>
          <a:lstStyle/>
          <a:p>
            <a:r>
              <a:rPr lang="en-US" dirty="0"/>
              <a:t>The Thread Class and the Runnable Interface</a:t>
            </a:r>
            <a:endParaRPr lang="en-IN" dirty="0"/>
          </a:p>
        </p:txBody>
      </p:sp>
      <p:sp>
        <p:nvSpPr>
          <p:cNvPr id="4" name="Content Placeholder 3">
            <a:extLst>
              <a:ext uri="{FF2B5EF4-FFF2-40B4-BE49-F238E27FC236}">
                <a16:creationId xmlns:a16="http://schemas.microsoft.com/office/drawing/2014/main" id="{5DE674E9-3DAF-4085-A2E4-EBF71126FF93}"/>
              </a:ext>
            </a:extLst>
          </p:cNvPr>
          <p:cNvSpPr>
            <a:spLocks noGrp="1"/>
          </p:cNvSpPr>
          <p:nvPr>
            <p:ph sz="half" idx="1"/>
          </p:nvPr>
        </p:nvSpPr>
        <p:spPr/>
        <p:txBody>
          <a:bodyPr>
            <a:normAutofit/>
          </a:bodyPr>
          <a:lstStyle/>
          <a:p>
            <a:r>
              <a:rPr lang="en-US" sz="2000" dirty="0"/>
              <a:t>Java’s multithreading system is built upon the </a:t>
            </a:r>
            <a:r>
              <a:rPr lang="en-US" sz="2000" b="1" dirty="0"/>
              <a:t>Thread class</a:t>
            </a:r>
            <a:r>
              <a:rPr lang="en-US" sz="2000" dirty="0"/>
              <a:t>, its methods, and its companion interface, </a:t>
            </a:r>
            <a:r>
              <a:rPr lang="en-US" sz="2000" b="1" dirty="0"/>
              <a:t>Runnable</a:t>
            </a:r>
            <a:r>
              <a:rPr lang="en-US" sz="2000" dirty="0"/>
              <a:t>. Thread encapsulates a thread of execution. </a:t>
            </a:r>
          </a:p>
          <a:p>
            <a:r>
              <a:rPr lang="en-US" sz="2000" dirty="0"/>
              <a:t>Since you can’t directly refer to the ethereal state of a running thread, you will deal with it through its proxy, the Thread instance that spawned it. </a:t>
            </a:r>
          </a:p>
          <a:p>
            <a:r>
              <a:rPr lang="en-US" sz="2000" dirty="0"/>
              <a:t>To create a new thread, your program will either extend Thread or implement the Runnable interface. </a:t>
            </a:r>
          </a:p>
          <a:p>
            <a:r>
              <a:rPr lang="en-US" sz="2000" dirty="0"/>
              <a:t>The Thread class defines several methods that help manage threads. The ones that will be used in this chapter are shown here:</a:t>
            </a:r>
            <a:endParaRPr lang="en-IN" sz="2000" dirty="0"/>
          </a:p>
        </p:txBody>
      </p:sp>
      <p:sp>
        <p:nvSpPr>
          <p:cNvPr id="5" name="Content Placeholder 4">
            <a:extLst>
              <a:ext uri="{FF2B5EF4-FFF2-40B4-BE49-F238E27FC236}">
                <a16:creationId xmlns:a16="http://schemas.microsoft.com/office/drawing/2014/main" id="{B195E78A-5585-48F8-AA1D-E2B6FE187024}"/>
              </a:ext>
            </a:extLst>
          </p:cNvPr>
          <p:cNvSpPr>
            <a:spLocks noGrp="1"/>
          </p:cNvSpPr>
          <p:nvPr>
            <p:ph sz="half" idx="2"/>
          </p:nvPr>
        </p:nvSpPr>
        <p:spPr/>
        <p:txBody>
          <a:bodyPr>
            <a:normAutofit/>
          </a:bodyPr>
          <a:lstStyle/>
          <a:p>
            <a:pPr marL="0" indent="0" algn="l">
              <a:buNone/>
            </a:pPr>
            <a:r>
              <a:rPr lang="en-IN" sz="1800" b="0" i="0" u="none" strike="noStrike" baseline="0" dirty="0">
                <a:latin typeface="FranklinGothic-Demi"/>
              </a:rPr>
              <a:t>Method Meaning</a:t>
            </a:r>
          </a:p>
          <a:p>
            <a:pPr marL="342900" indent="-342900" algn="l">
              <a:buFont typeface="+mj-lt"/>
              <a:buAutoNum type="arabicPeriod"/>
            </a:pPr>
            <a:r>
              <a:rPr lang="en-US" sz="1800" b="0" i="0" u="none" strike="noStrike" baseline="0" dirty="0" err="1">
                <a:latin typeface="FranklinGothic-Book"/>
              </a:rPr>
              <a:t>getName</a:t>
            </a:r>
            <a:r>
              <a:rPr lang="en-US" sz="1800" b="0" i="0" u="none" strike="noStrike" baseline="0" dirty="0">
                <a:latin typeface="FranklinGothic-Book"/>
              </a:rPr>
              <a:t> Obtain a thread’s name.</a:t>
            </a:r>
          </a:p>
          <a:p>
            <a:pPr marL="342900" indent="-342900" algn="l">
              <a:buFont typeface="+mj-lt"/>
              <a:buAutoNum type="arabicPeriod"/>
            </a:pPr>
            <a:r>
              <a:rPr lang="en-US" sz="1800" b="0" i="0" u="none" strike="noStrike" baseline="0" dirty="0" err="1">
                <a:latin typeface="FranklinGothic-Book"/>
              </a:rPr>
              <a:t>getPriority</a:t>
            </a:r>
            <a:r>
              <a:rPr lang="en-US" sz="1800" b="0" i="0" u="none" strike="noStrike" baseline="0" dirty="0">
                <a:latin typeface="FranklinGothic-Book"/>
              </a:rPr>
              <a:t> Obtain a thread’s priority.</a:t>
            </a:r>
          </a:p>
          <a:p>
            <a:pPr marL="342900" indent="-342900" algn="l">
              <a:buFont typeface="+mj-lt"/>
              <a:buAutoNum type="arabicPeriod"/>
            </a:pPr>
            <a:r>
              <a:rPr lang="en-US" sz="1800" b="0" i="0" u="none" strike="noStrike" baseline="0" dirty="0" err="1">
                <a:latin typeface="FranklinGothic-Book"/>
              </a:rPr>
              <a:t>isAlive</a:t>
            </a:r>
            <a:r>
              <a:rPr lang="en-US" sz="1800" b="0" i="0" u="none" strike="noStrike" baseline="0" dirty="0">
                <a:latin typeface="FranklinGothic-Book"/>
              </a:rPr>
              <a:t> Determine if a thread is still running.</a:t>
            </a:r>
          </a:p>
          <a:p>
            <a:pPr marL="342900" indent="-342900" algn="l">
              <a:buFont typeface="+mj-lt"/>
              <a:buAutoNum type="arabicPeriod"/>
            </a:pPr>
            <a:r>
              <a:rPr lang="en-US" sz="1800" b="0" i="0" u="none" strike="noStrike" baseline="0" dirty="0">
                <a:latin typeface="FranklinGothic-Book"/>
              </a:rPr>
              <a:t>join Wait for a thread to terminate.</a:t>
            </a:r>
          </a:p>
          <a:p>
            <a:pPr marL="342900" indent="-342900" algn="l">
              <a:buFont typeface="+mj-lt"/>
              <a:buAutoNum type="arabicPeriod"/>
            </a:pPr>
            <a:r>
              <a:rPr lang="en-US" sz="1800" b="0" i="0" u="none" strike="noStrike" baseline="0" dirty="0">
                <a:latin typeface="FranklinGothic-Book"/>
              </a:rPr>
              <a:t>run Entry point for the thread.</a:t>
            </a:r>
          </a:p>
          <a:p>
            <a:pPr marL="342900" indent="-342900" algn="l">
              <a:buFont typeface="+mj-lt"/>
              <a:buAutoNum type="arabicPeriod"/>
            </a:pPr>
            <a:r>
              <a:rPr lang="en-US" sz="1800" b="0" i="0" u="none" strike="noStrike" baseline="0" dirty="0">
                <a:latin typeface="FranklinGothic-Book"/>
              </a:rPr>
              <a:t>sleep Suspend a thread for a period of time.</a:t>
            </a:r>
          </a:p>
          <a:p>
            <a:pPr marL="342900" indent="-342900" algn="l">
              <a:buFont typeface="+mj-lt"/>
              <a:buAutoNum type="arabicPeriod"/>
            </a:pPr>
            <a:r>
              <a:rPr lang="en-US" sz="1800" b="0" i="0" u="none" strike="noStrike" baseline="0" dirty="0">
                <a:latin typeface="FranklinGothic-Book"/>
              </a:rPr>
              <a:t>start </a:t>
            </a:r>
            <a:r>
              <a:rPr lang="en-US" sz="1800" b="0" i="0" u="none" strike="noStrike" baseline="0" dirty="0" err="1">
                <a:latin typeface="FranklinGothic-Book"/>
              </a:rPr>
              <a:t>Start</a:t>
            </a:r>
            <a:r>
              <a:rPr lang="en-US" sz="1800" b="0" i="0" u="none" strike="noStrike" baseline="0" dirty="0">
                <a:latin typeface="FranklinGothic-Book"/>
              </a:rPr>
              <a:t> a thread by calling its run method.</a:t>
            </a:r>
            <a:endParaRPr lang="en-IN" dirty="0"/>
          </a:p>
        </p:txBody>
      </p:sp>
    </p:spTree>
    <p:extLst>
      <p:ext uri="{BB962C8B-B14F-4D97-AF65-F5344CB8AC3E}">
        <p14:creationId xmlns:p14="http://schemas.microsoft.com/office/powerpoint/2010/main" val="510907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FF8DF0-8ABD-4675-B3BA-B8A3381DD404}"/>
              </a:ext>
            </a:extLst>
          </p:cNvPr>
          <p:cNvSpPr>
            <a:spLocks noGrp="1"/>
          </p:cNvSpPr>
          <p:nvPr>
            <p:ph sz="half" idx="1"/>
          </p:nvPr>
        </p:nvSpPr>
        <p:spPr>
          <a:xfrm>
            <a:off x="172278" y="212035"/>
            <a:ext cx="5847522" cy="6480312"/>
          </a:xfrm>
        </p:spPr>
        <p:txBody>
          <a:bodyPr>
            <a:normAutofit fontScale="92500" lnSpcReduction="10000"/>
          </a:bodyPr>
          <a:lstStyle/>
          <a:p>
            <a:pPr marL="0" indent="0">
              <a:buNone/>
            </a:pPr>
            <a:r>
              <a:rPr lang="en-US" sz="2000" b="1" dirty="0"/>
              <a:t>The Main Thread</a:t>
            </a:r>
          </a:p>
          <a:p>
            <a:r>
              <a:rPr lang="en-US" sz="2000" dirty="0"/>
              <a:t>When a Java program starts up, one thread begins running immediately. </a:t>
            </a:r>
          </a:p>
          <a:p>
            <a:r>
              <a:rPr lang="en-US" sz="2000" dirty="0"/>
              <a:t>This is usually called the main thread of your program, because it is the one that is executed when your program begins. The main thread is important for two reasons:</a:t>
            </a:r>
          </a:p>
          <a:p>
            <a:pPr marL="457200" indent="-457200">
              <a:buFont typeface="+mj-lt"/>
              <a:buAutoNum type="arabicPeriod"/>
            </a:pPr>
            <a:r>
              <a:rPr lang="en-US" sz="2000" dirty="0"/>
              <a:t>• It is the thread from which other “child” threads will be spawned.</a:t>
            </a:r>
          </a:p>
          <a:p>
            <a:pPr marL="457200" indent="-457200">
              <a:buFont typeface="+mj-lt"/>
              <a:buAutoNum type="arabicPeriod"/>
            </a:pPr>
            <a:r>
              <a:rPr lang="en-US" sz="2000" dirty="0"/>
              <a:t>• Often, it must be the last thread to finish execution because it performs various shutdown actions.</a:t>
            </a:r>
          </a:p>
          <a:p>
            <a:r>
              <a:rPr lang="en-US" sz="2000" dirty="0"/>
              <a:t>Although the main thread is created automatically when your program is started, it can be controlled through a Thread object. </a:t>
            </a:r>
          </a:p>
          <a:p>
            <a:r>
              <a:rPr lang="en-US" sz="2000" dirty="0"/>
              <a:t>To do so, you must obtain a reference to it by calling the method </a:t>
            </a:r>
            <a:r>
              <a:rPr lang="en-US" sz="2000" dirty="0" err="1"/>
              <a:t>currentThread</a:t>
            </a:r>
            <a:r>
              <a:rPr lang="en-US" sz="2000" dirty="0"/>
              <a:t>( ), which is a public static member of Thread. Its general form is shown here:</a:t>
            </a:r>
          </a:p>
          <a:p>
            <a:pPr marL="0" indent="0">
              <a:buNone/>
            </a:pPr>
            <a:r>
              <a:rPr lang="en-US" sz="2000" dirty="0"/>
              <a:t>static Thread </a:t>
            </a:r>
            <a:r>
              <a:rPr lang="en-US" sz="2000" dirty="0" err="1"/>
              <a:t>currentThread</a:t>
            </a:r>
            <a:r>
              <a:rPr lang="en-US" sz="2000" dirty="0"/>
              <a:t>( )</a:t>
            </a:r>
            <a:endParaRPr lang="en-IN" sz="2000" dirty="0"/>
          </a:p>
        </p:txBody>
      </p:sp>
      <p:sp>
        <p:nvSpPr>
          <p:cNvPr id="4" name="Content Placeholder 3">
            <a:extLst>
              <a:ext uri="{FF2B5EF4-FFF2-40B4-BE49-F238E27FC236}">
                <a16:creationId xmlns:a16="http://schemas.microsoft.com/office/drawing/2014/main" id="{170D8991-4E88-4062-AACA-35307F5875EA}"/>
              </a:ext>
            </a:extLst>
          </p:cNvPr>
          <p:cNvSpPr>
            <a:spLocks noGrp="1"/>
          </p:cNvSpPr>
          <p:nvPr>
            <p:ph sz="half" idx="2"/>
          </p:nvPr>
        </p:nvSpPr>
        <p:spPr>
          <a:xfrm>
            <a:off x="6172199" y="212034"/>
            <a:ext cx="5847521" cy="6480313"/>
          </a:xfrm>
        </p:spPr>
        <p:txBody>
          <a:bodyPr>
            <a:normAutofit fontScale="92500" lnSpcReduction="10000"/>
          </a:bodyPr>
          <a:lstStyle/>
          <a:p>
            <a:pPr marL="0" indent="0">
              <a:buNone/>
            </a:pPr>
            <a:r>
              <a:rPr lang="en-US" sz="2000" dirty="0"/>
              <a:t>This method returns a reference to the thread in which it is called. Once you have a reference to the main thread, you can control it just like any other thread. // Controlling the main Thread.</a:t>
            </a:r>
          </a:p>
          <a:p>
            <a:pPr marL="0" indent="0">
              <a:buNone/>
            </a:pPr>
            <a:r>
              <a:rPr lang="en-US" sz="2000" b="1" dirty="0"/>
              <a:t>class </a:t>
            </a:r>
            <a:r>
              <a:rPr lang="en-US" sz="2000" b="1" dirty="0" err="1"/>
              <a:t>CurrentThreadDemo</a:t>
            </a:r>
            <a:r>
              <a:rPr lang="en-US" sz="2000" b="1" dirty="0"/>
              <a:t> {</a:t>
            </a:r>
          </a:p>
          <a:p>
            <a:pPr marL="0" indent="0">
              <a:buNone/>
            </a:pPr>
            <a:r>
              <a:rPr lang="en-US" sz="2000" dirty="0"/>
              <a:t>public static void main(String </a:t>
            </a:r>
            <a:r>
              <a:rPr lang="en-US" sz="2000" dirty="0" err="1"/>
              <a:t>args</a:t>
            </a:r>
            <a:r>
              <a:rPr lang="en-US" sz="2000" dirty="0"/>
              <a:t>[]) {</a:t>
            </a:r>
          </a:p>
          <a:p>
            <a:pPr marL="0" indent="0">
              <a:buNone/>
            </a:pPr>
            <a:r>
              <a:rPr lang="en-US" sz="2000" dirty="0"/>
              <a:t>Thread t = </a:t>
            </a:r>
            <a:r>
              <a:rPr lang="en-US" sz="2000" dirty="0" err="1"/>
              <a:t>Thread.currentThread</a:t>
            </a:r>
            <a:r>
              <a:rPr lang="en-US" sz="2000" dirty="0"/>
              <a:t>();</a:t>
            </a:r>
          </a:p>
          <a:p>
            <a:pPr marL="0" indent="0">
              <a:buNone/>
            </a:pPr>
            <a:r>
              <a:rPr lang="en-US" sz="2000" dirty="0" err="1"/>
              <a:t>System.out.println</a:t>
            </a:r>
            <a:r>
              <a:rPr lang="en-US" sz="2000" dirty="0"/>
              <a:t>("Current thread: " + t);</a:t>
            </a:r>
          </a:p>
          <a:p>
            <a:pPr marL="0" indent="0">
              <a:buNone/>
            </a:pPr>
            <a:r>
              <a:rPr lang="en-US" sz="2000" dirty="0"/>
              <a:t>// change the name of the thread</a:t>
            </a:r>
          </a:p>
          <a:p>
            <a:pPr marL="0" indent="0">
              <a:buNone/>
            </a:pPr>
            <a:r>
              <a:rPr lang="en-US" sz="2000" dirty="0" err="1"/>
              <a:t>t.setName</a:t>
            </a:r>
            <a:r>
              <a:rPr lang="en-US" sz="2000" dirty="0"/>
              <a:t>("My Thread");</a:t>
            </a:r>
          </a:p>
          <a:p>
            <a:pPr marL="0" indent="0">
              <a:buNone/>
            </a:pPr>
            <a:r>
              <a:rPr lang="en-US" sz="2000" dirty="0" err="1"/>
              <a:t>System.out.println</a:t>
            </a:r>
            <a:r>
              <a:rPr lang="en-US" sz="2000" dirty="0"/>
              <a:t>("After name change: " + t);</a:t>
            </a:r>
          </a:p>
          <a:p>
            <a:pPr marL="0" indent="0">
              <a:buNone/>
            </a:pPr>
            <a:r>
              <a:rPr lang="en-US" sz="2000" dirty="0"/>
              <a:t>try {</a:t>
            </a:r>
          </a:p>
          <a:p>
            <a:pPr marL="0" indent="0">
              <a:buNone/>
            </a:pPr>
            <a:r>
              <a:rPr lang="en-US" sz="2000" dirty="0"/>
              <a:t>for(int n = 5; n &gt; 0; n--) {</a:t>
            </a:r>
          </a:p>
          <a:p>
            <a:pPr marL="0" indent="0">
              <a:buNone/>
            </a:pPr>
            <a:r>
              <a:rPr lang="en-US" sz="2000" dirty="0" err="1"/>
              <a:t>System.out.println</a:t>
            </a:r>
            <a:r>
              <a:rPr lang="en-US" sz="2000" dirty="0"/>
              <a:t>(n);</a:t>
            </a:r>
          </a:p>
          <a:p>
            <a:pPr marL="0" indent="0">
              <a:buNone/>
            </a:pPr>
            <a:r>
              <a:rPr lang="en-US" sz="2000" dirty="0" err="1"/>
              <a:t>Thread.sleep</a:t>
            </a:r>
            <a:r>
              <a:rPr lang="en-US" sz="2000" dirty="0"/>
              <a:t>(1000); }</a:t>
            </a:r>
          </a:p>
          <a:p>
            <a:pPr marL="0" indent="0">
              <a:buNone/>
            </a:pPr>
            <a:r>
              <a:rPr lang="en-US" sz="2000" dirty="0"/>
              <a:t>} catch (</a:t>
            </a:r>
            <a:r>
              <a:rPr lang="en-US" sz="2000" dirty="0" err="1"/>
              <a:t>InterruptedException</a:t>
            </a:r>
            <a:r>
              <a:rPr lang="en-US" sz="2000" dirty="0"/>
              <a:t> e) {</a:t>
            </a:r>
          </a:p>
          <a:p>
            <a:pPr marL="0" indent="0">
              <a:buNone/>
            </a:pPr>
            <a:r>
              <a:rPr lang="en-US" sz="2000" dirty="0" err="1"/>
              <a:t>System.out.println</a:t>
            </a:r>
            <a:r>
              <a:rPr lang="en-US" sz="2000" dirty="0"/>
              <a:t>("Main thread interrupted");</a:t>
            </a:r>
          </a:p>
          <a:p>
            <a:pPr marL="0" indent="0">
              <a:buNone/>
            </a:pPr>
            <a:r>
              <a:rPr lang="en-US" sz="2000" dirty="0"/>
              <a:t>}}} </a:t>
            </a:r>
            <a:endParaRPr lang="en-IN" sz="2000" dirty="0"/>
          </a:p>
        </p:txBody>
      </p:sp>
    </p:spTree>
    <p:extLst>
      <p:ext uri="{BB962C8B-B14F-4D97-AF65-F5344CB8AC3E}">
        <p14:creationId xmlns:p14="http://schemas.microsoft.com/office/powerpoint/2010/main" val="361630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F931-D208-438C-BE4D-49C3F8802D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2AFBC6-EF23-435B-9E10-94C918260703}"/>
              </a:ext>
            </a:extLst>
          </p:cNvPr>
          <p:cNvSpPr>
            <a:spLocks noGrp="1"/>
          </p:cNvSpPr>
          <p:nvPr>
            <p:ph idx="1"/>
          </p:nvPr>
        </p:nvSpPr>
        <p:spPr/>
        <p:txBody>
          <a:bodyPr/>
          <a:lstStyle/>
          <a:p>
            <a:r>
              <a:rPr lang="en-US" dirty="0"/>
              <a:t>Multithreading</a:t>
            </a:r>
          </a:p>
          <a:p>
            <a:r>
              <a:rPr lang="en-US" dirty="0"/>
              <a:t>Multitasking</a:t>
            </a:r>
          </a:p>
          <a:p>
            <a:r>
              <a:rPr lang="en-US" dirty="0"/>
              <a:t>Process-based multitasking</a:t>
            </a:r>
          </a:p>
          <a:p>
            <a:r>
              <a:rPr lang="en-US" dirty="0"/>
              <a:t>Thread-based multitasking</a:t>
            </a:r>
          </a:p>
          <a:p>
            <a:r>
              <a:rPr lang="en-US" dirty="0"/>
              <a:t>What is Thread</a:t>
            </a:r>
            <a:endParaRPr lang="en-IN" dirty="0"/>
          </a:p>
        </p:txBody>
      </p:sp>
    </p:spTree>
    <p:extLst>
      <p:ext uri="{BB962C8B-B14F-4D97-AF65-F5344CB8AC3E}">
        <p14:creationId xmlns:p14="http://schemas.microsoft.com/office/powerpoint/2010/main" val="2336699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5271F-6C09-4B38-8133-A6DAC88B9A47}"/>
              </a:ext>
            </a:extLst>
          </p:cNvPr>
          <p:cNvSpPr>
            <a:spLocks noGrp="1"/>
          </p:cNvSpPr>
          <p:nvPr>
            <p:ph sz="half" idx="1"/>
          </p:nvPr>
        </p:nvSpPr>
        <p:spPr>
          <a:xfrm>
            <a:off x="251791" y="318052"/>
            <a:ext cx="5768009" cy="5858911"/>
          </a:xfrm>
        </p:spPr>
        <p:txBody>
          <a:bodyPr>
            <a:normAutofit/>
          </a:bodyPr>
          <a:lstStyle/>
          <a:p>
            <a:r>
              <a:rPr lang="en-US" sz="2000" dirty="0"/>
              <a:t>The sleep( ) method in Thread might </a:t>
            </a:r>
            <a:r>
              <a:rPr lang="en-US" sz="2000" dirty="0" err="1"/>
              <a:t>throwan</a:t>
            </a:r>
            <a:r>
              <a:rPr lang="en-US" sz="2000" dirty="0"/>
              <a:t> </a:t>
            </a:r>
            <a:r>
              <a:rPr lang="en-US" sz="2000" dirty="0" err="1"/>
              <a:t>InterruptedException</a:t>
            </a:r>
            <a:r>
              <a:rPr lang="en-US" sz="2000" dirty="0"/>
              <a:t>. </a:t>
            </a:r>
          </a:p>
          <a:p>
            <a:r>
              <a:rPr lang="en-US" sz="2000" dirty="0"/>
              <a:t>This would happen if some other thread wanted to interrupt this sleeping one. </a:t>
            </a:r>
          </a:p>
          <a:p>
            <a:r>
              <a:rPr lang="en-US" sz="2000" dirty="0"/>
              <a:t>This example just prints a message if it gets interrupted. In a real program, you would need to handle this differently. </a:t>
            </a:r>
          </a:p>
          <a:p>
            <a:r>
              <a:rPr lang="en-US" sz="2000" dirty="0"/>
              <a:t>Here is the output generated by this program:</a:t>
            </a:r>
          </a:p>
          <a:p>
            <a:pPr marL="0" indent="0">
              <a:buNone/>
            </a:pPr>
            <a:r>
              <a:rPr lang="en-US" sz="2000" b="1" dirty="0"/>
              <a:t>Current thread: Thread[main,5,main]</a:t>
            </a:r>
          </a:p>
          <a:p>
            <a:pPr marL="0" indent="0">
              <a:buNone/>
            </a:pPr>
            <a:r>
              <a:rPr lang="en-US" sz="2000" b="1" dirty="0"/>
              <a:t>After name change: Thread[My Thread,5,main]</a:t>
            </a:r>
          </a:p>
          <a:p>
            <a:pPr marL="0" indent="0">
              <a:buNone/>
            </a:pPr>
            <a:r>
              <a:rPr lang="en-US" sz="2000" dirty="0"/>
              <a:t>5</a:t>
            </a:r>
          </a:p>
          <a:p>
            <a:pPr marL="0" indent="0">
              <a:buNone/>
            </a:pPr>
            <a:r>
              <a:rPr lang="en-US" sz="2000" dirty="0"/>
              <a:t>4</a:t>
            </a:r>
          </a:p>
          <a:p>
            <a:pPr marL="0" indent="0">
              <a:buNone/>
            </a:pPr>
            <a:r>
              <a:rPr lang="en-US" sz="2000" dirty="0"/>
              <a:t>3</a:t>
            </a:r>
          </a:p>
          <a:p>
            <a:pPr marL="0" indent="0">
              <a:buNone/>
            </a:pPr>
            <a:r>
              <a:rPr lang="en-US" sz="2000" dirty="0"/>
              <a:t>2</a:t>
            </a:r>
          </a:p>
          <a:p>
            <a:pPr marL="0" indent="0">
              <a:buNone/>
            </a:pPr>
            <a:r>
              <a:rPr lang="en-US" sz="2000" dirty="0"/>
              <a:t>1</a:t>
            </a:r>
            <a:endParaRPr lang="en-IN" sz="2000" dirty="0"/>
          </a:p>
        </p:txBody>
      </p:sp>
      <p:sp>
        <p:nvSpPr>
          <p:cNvPr id="4" name="Content Placeholder 3">
            <a:extLst>
              <a:ext uri="{FF2B5EF4-FFF2-40B4-BE49-F238E27FC236}">
                <a16:creationId xmlns:a16="http://schemas.microsoft.com/office/drawing/2014/main" id="{13D48A9C-FD6F-4D03-8E4A-24EC27A932C2}"/>
              </a:ext>
            </a:extLst>
          </p:cNvPr>
          <p:cNvSpPr>
            <a:spLocks noGrp="1"/>
          </p:cNvSpPr>
          <p:nvPr>
            <p:ph sz="half" idx="2"/>
          </p:nvPr>
        </p:nvSpPr>
        <p:spPr>
          <a:xfrm>
            <a:off x="6172200" y="318052"/>
            <a:ext cx="5768008" cy="6414052"/>
          </a:xfrm>
        </p:spPr>
        <p:txBody>
          <a:bodyPr>
            <a:normAutofit/>
          </a:bodyPr>
          <a:lstStyle/>
          <a:p>
            <a:r>
              <a:rPr lang="en-US" sz="2000" dirty="0"/>
              <a:t>Notice the output produced when t is used as an argument to </a:t>
            </a:r>
            <a:r>
              <a:rPr lang="en-US" sz="2000" dirty="0" err="1"/>
              <a:t>println</a:t>
            </a:r>
            <a:r>
              <a:rPr lang="en-US" sz="2000" dirty="0"/>
              <a:t>( ). </a:t>
            </a:r>
          </a:p>
          <a:p>
            <a:r>
              <a:rPr lang="en-US" sz="2000" dirty="0"/>
              <a:t>This displays, in order: the name of the thread, its priority, and the name of its group. By default, the name of the main thread is main. </a:t>
            </a:r>
          </a:p>
          <a:p>
            <a:r>
              <a:rPr lang="en-US" sz="2000" dirty="0"/>
              <a:t>Its priority is 5, which is the default value, and main is also the name of the group of threads to which this thread belongs. </a:t>
            </a:r>
          </a:p>
          <a:p>
            <a:r>
              <a:rPr lang="en-US" sz="2000" dirty="0"/>
              <a:t>A thread group is a data structure that controls the state of a collection of threads as a whole. </a:t>
            </a:r>
          </a:p>
          <a:p>
            <a:r>
              <a:rPr lang="en-US" sz="2000" dirty="0"/>
              <a:t>After the name of the thread is changed, t is again output. This time, the new name of the thread is displayed.</a:t>
            </a:r>
            <a:endParaRPr lang="en-IN" sz="2000" dirty="0"/>
          </a:p>
        </p:txBody>
      </p:sp>
    </p:spTree>
    <p:extLst>
      <p:ext uri="{BB962C8B-B14F-4D97-AF65-F5344CB8AC3E}">
        <p14:creationId xmlns:p14="http://schemas.microsoft.com/office/powerpoint/2010/main" val="1289829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38D6F-18F9-41C5-858E-F58153838A1A}"/>
              </a:ext>
            </a:extLst>
          </p:cNvPr>
          <p:cNvSpPr>
            <a:spLocks noGrp="1"/>
          </p:cNvSpPr>
          <p:nvPr>
            <p:ph type="title"/>
          </p:nvPr>
        </p:nvSpPr>
        <p:spPr/>
        <p:txBody>
          <a:bodyPr/>
          <a:lstStyle/>
          <a:p>
            <a:r>
              <a:rPr lang="en-IN" dirty="0"/>
              <a:t>Creating a Thread</a:t>
            </a:r>
          </a:p>
        </p:txBody>
      </p:sp>
      <p:sp>
        <p:nvSpPr>
          <p:cNvPr id="3" name="Content Placeholder 2">
            <a:extLst>
              <a:ext uri="{FF2B5EF4-FFF2-40B4-BE49-F238E27FC236}">
                <a16:creationId xmlns:a16="http://schemas.microsoft.com/office/drawing/2014/main" id="{3FC27E8D-BFD9-41B4-8E18-5DA2E5A1FC0B}"/>
              </a:ext>
            </a:extLst>
          </p:cNvPr>
          <p:cNvSpPr>
            <a:spLocks noGrp="1"/>
          </p:cNvSpPr>
          <p:nvPr>
            <p:ph sz="half" idx="1"/>
          </p:nvPr>
        </p:nvSpPr>
        <p:spPr>
          <a:xfrm>
            <a:off x="384313" y="1825624"/>
            <a:ext cx="5635487" cy="4760705"/>
          </a:xfrm>
        </p:spPr>
        <p:txBody>
          <a:bodyPr>
            <a:normAutofit/>
          </a:bodyPr>
          <a:lstStyle/>
          <a:p>
            <a:pPr marL="457200" indent="-457200">
              <a:buFont typeface="+mj-lt"/>
              <a:buAutoNum type="arabicPeriod"/>
            </a:pPr>
            <a:r>
              <a:rPr lang="en-US" sz="2000" dirty="0"/>
              <a:t>you create a thread by instantiating an object of type Thread. </a:t>
            </a:r>
          </a:p>
          <a:p>
            <a:pPr marL="457200" indent="-457200">
              <a:buFont typeface="+mj-lt"/>
              <a:buAutoNum type="arabicPeriod"/>
            </a:pPr>
            <a:r>
              <a:rPr lang="en-US" sz="2000" dirty="0"/>
              <a:t>Java defines two ways in which this can be accomplished:</a:t>
            </a:r>
          </a:p>
          <a:p>
            <a:pPr marL="0" indent="0">
              <a:buNone/>
            </a:pPr>
            <a:r>
              <a:rPr lang="en-US" sz="2000" dirty="0"/>
              <a:t>• You can implement the Runnable interface.</a:t>
            </a:r>
          </a:p>
          <a:p>
            <a:pPr marL="0" indent="0">
              <a:buNone/>
            </a:pPr>
            <a:r>
              <a:rPr lang="en-US" sz="2000" dirty="0"/>
              <a:t>• You can extend the Thread class, itself.</a:t>
            </a:r>
          </a:p>
          <a:p>
            <a:pPr marL="0" indent="0">
              <a:buNone/>
            </a:pPr>
            <a:r>
              <a:rPr lang="en-US" sz="2000" b="1" dirty="0"/>
              <a:t>Implementing Runnable</a:t>
            </a:r>
          </a:p>
          <a:p>
            <a:r>
              <a:rPr lang="en-US" sz="2000" dirty="0"/>
              <a:t>The easiest way to create a thread is to create a class that implements the Runnable interface. Runnable abstracts a unit of executable code. </a:t>
            </a:r>
          </a:p>
          <a:p>
            <a:pPr marL="0" indent="0">
              <a:buNone/>
            </a:pPr>
            <a:endParaRPr lang="en-IN" sz="2000" dirty="0"/>
          </a:p>
        </p:txBody>
      </p:sp>
      <p:sp>
        <p:nvSpPr>
          <p:cNvPr id="4" name="Content Placeholder 3">
            <a:extLst>
              <a:ext uri="{FF2B5EF4-FFF2-40B4-BE49-F238E27FC236}">
                <a16:creationId xmlns:a16="http://schemas.microsoft.com/office/drawing/2014/main" id="{65BD5EDD-2885-45B1-B5A4-F62B235A94F2}"/>
              </a:ext>
            </a:extLst>
          </p:cNvPr>
          <p:cNvSpPr>
            <a:spLocks noGrp="1"/>
          </p:cNvSpPr>
          <p:nvPr>
            <p:ph sz="half" idx="2"/>
          </p:nvPr>
        </p:nvSpPr>
        <p:spPr>
          <a:xfrm>
            <a:off x="6172200" y="954157"/>
            <a:ext cx="5181600" cy="5222806"/>
          </a:xfrm>
        </p:spPr>
        <p:txBody>
          <a:bodyPr>
            <a:normAutofit/>
          </a:bodyPr>
          <a:lstStyle/>
          <a:p>
            <a:r>
              <a:rPr lang="en-US" sz="1800" dirty="0"/>
              <a:t>You can construct a thread on any object that implements Runnable. </a:t>
            </a:r>
          </a:p>
          <a:p>
            <a:r>
              <a:rPr lang="en-US" sz="1800" dirty="0"/>
              <a:t>To implement Runnable, a class need only implement a single method called run( ), which is declared like this: </a:t>
            </a:r>
          </a:p>
          <a:p>
            <a:r>
              <a:rPr lang="en-US" sz="1800" dirty="0"/>
              <a:t>public void run( )</a:t>
            </a:r>
          </a:p>
          <a:p>
            <a:r>
              <a:rPr lang="en-US" sz="1800" dirty="0"/>
              <a:t>Inside run( ), you will define the code that constitutes the new thread. It is important to understand that run( ) can call other methods, use other classes, and declare variables, just like the main thread can. </a:t>
            </a:r>
          </a:p>
          <a:p>
            <a:r>
              <a:rPr lang="en-US" sz="1800" dirty="0"/>
              <a:t>The only difference is that run( ) establishes the entry point for another, concurrent thread of execution within your program. This thread will end when run( ) returns.</a:t>
            </a:r>
            <a:endParaRPr lang="en-IN" sz="1800" dirty="0"/>
          </a:p>
        </p:txBody>
      </p:sp>
    </p:spTree>
    <p:extLst>
      <p:ext uri="{BB962C8B-B14F-4D97-AF65-F5344CB8AC3E}">
        <p14:creationId xmlns:p14="http://schemas.microsoft.com/office/powerpoint/2010/main" val="2969045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78D9A-2C4E-4B61-823D-5B1E925D78F9}"/>
              </a:ext>
            </a:extLst>
          </p:cNvPr>
          <p:cNvSpPr>
            <a:spLocks noGrp="1"/>
          </p:cNvSpPr>
          <p:nvPr>
            <p:ph idx="1"/>
          </p:nvPr>
        </p:nvSpPr>
        <p:spPr>
          <a:xfrm>
            <a:off x="477078" y="821635"/>
            <a:ext cx="10876722" cy="5355328"/>
          </a:xfrm>
        </p:spPr>
        <p:txBody>
          <a:bodyPr>
            <a:normAutofit/>
          </a:bodyPr>
          <a:lstStyle/>
          <a:p>
            <a:r>
              <a:rPr lang="en-US" sz="2000" dirty="0"/>
              <a:t>After you create a class that implements Runnable, you will instantiate an object of type  Thread from within that class. </a:t>
            </a:r>
          </a:p>
          <a:p>
            <a:r>
              <a:rPr lang="en-US" sz="2000" dirty="0"/>
              <a:t>Thread defines several constructors. The one that we will use is shown here:</a:t>
            </a:r>
          </a:p>
          <a:p>
            <a:pPr marL="0" indent="0">
              <a:buNone/>
            </a:pPr>
            <a:r>
              <a:rPr lang="en-US" sz="2000" dirty="0"/>
              <a:t>Thread(Runnable </a:t>
            </a:r>
            <a:r>
              <a:rPr lang="en-US" sz="2000" dirty="0" err="1"/>
              <a:t>threadOb</a:t>
            </a:r>
            <a:r>
              <a:rPr lang="en-US" sz="2000" dirty="0"/>
              <a:t>, String </a:t>
            </a:r>
            <a:r>
              <a:rPr lang="en-US" sz="2000" dirty="0" err="1"/>
              <a:t>threadName</a:t>
            </a:r>
            <a:r>
              <a:rPr lang="en-US" sz="2000" dirty="0"/>
              <a:t>)</a:t>
            </a:r>
          </a:p>
          <a:p>
            <a:r>
              <a:rPr lang="en-US" sz="2000" dirty="0"/>
              <a:t>In this constructor, </a:t>
            </a:r>
            <a:r>
              <a:rPr lang="en-US" sz="2000" dirty="0" err="1"/>
              <a:t>threadOb</a:t>
            </a:r>
            <a:r>
              <a:rPr lang="en-US" sz="2000" dirty="0"/>
              <a:t> is an instance of a class that implements the Runnable interface. </a:t>
            </a:r>
          </a:p>
          <a:p>
            <a:r>
              <a:rPr lang="en-US" sz="2000" dirty="0"/>
              <a:t>This defines where execution of the thread will begin. The name of the new thread is specified by </a:t>
            </a:r>
            <a:r>
              <a:rPr lang="en-US" sz="2000" dirty="0" err="1"/>
              <a:t>threadName</a:t>
            </a:r>
            <a:r>
              <a:rPr lang="en-US" sz="2000" dirty="0"/>
              <a:t>. </a:t>
            </a:r>
          </a:p>
          <a:p>
            <a:r>
              <a:rPr lang="en-US" sz="2000" dirty="0"/>
              <a:t>After the new thread is created, it will not start running until you call its start( ) method, which is declared within Thread. In essence, start( ) executes a call to run( ). The start( ) method is shown here: </a:t>
            </a:r>
            <a:r>
              <a:rPr lang="en-IN" sz="1800" b="0" i="0" u="none" strike="noStrike" baseline="0" dirty="0">
                <a:latin typeface="Palatino-Roman"/>
              </a:rPr>
              <a:t>void start( )</a:t>
            </a:r>
            <a:endParaRPr lang="en-IN" sz="2000" dirty="0"/>
          </a:p>
        </p:txBody>
      </p:sp>
    </p:spTree>
    <p:extLst>
      <p:ext uri="{BB962C8B-B14F-4D97-AF65-F5344CB8AC3E}">
        <p14:creationId xmlns:p14="http://schemas.microsoft.com/office/powerpoint/2010/main" val="4198058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566261-DF8F-46D9-96F2-DF78B66249AA}"/>
              </a:ext>
            </a:extLst>
          </p:cNvPr>
          <p:cNvSpPr>
            <a:spLocks noGrp="1"/>
          </p:cNvSpPr>
          <p:nvPr>
            <p:ph sz="half" idx="1"/>
          </p:nvPr>
        </p:nvSpPr>
        <p:spPr>
          <a:xfrm>
            <a:off x="198783" y="185530"/>
            <a:ext cx="5821017" cy="5991433"/>
          </a:xfrm>
        </p:spPr>
        <p:txBody>
          <a:bodyPr>
            <a:normAutofit fontScale="92500" lnSpcReduction="10000"/>
          </a:bodyPr>
          <a:lstStyle/>
          <a:p>
            <a:pPr marL="0" indent="0">
              <a:buNone/>
            </a:pPr>
            <a:r>
              <a:rPr lang="en-US" sz="1600" dirty="0"/>
              <a:t>// Create a second thread.</a:t>
            </a:r>
          </a:p>
          <a:p>
            <a:pPr marL="0" indent="0">
              <a:buNone/>
            </a:pPr>
            <a:r>
              <a:rPr lang="en-US" sz="1600" b="1" dirty="0"/>
              <a:t>class </a:t>
            </a:r>
            <a:r>
              <a:rPr lang="en-US" sz="1600" b="1" dirty="0" err="1"/>
              <a:t>NewThread</a:t>
            </a:r>
            <a:r>
              <a:rPr lang="en-US" sz="1600" b="1" dirty="0"/>
              <a:t> implements Runnable {</a:t>
            </a:r>
          </a:p>
          <a:p>
            <a:pPr marL="0" indent="0">
              <a:buNone/>
            </a:pPr>
            <a:r>
              <a:rPr lang="en-US" sz="1600" dirty="0"/>
              <a:t>Thread t;</a:t>
            </a:r>
          </a:p>
          <a:p>
            <a:pPr marL="0" indent="0">
              <a:buNone/>
            </a:pPr>
            <a:r>
              <a:rPr lang="en-US" sz="1600" dirty="0" err="1"/>
              <a:t>NewThread</a:t>
            </a:r>
            <a:r>
              <a:rPr lang="en-US" sz="1600" dirty="0"/>
              <a:t>() {</a:t>
            </a:r>
          </a:p>
          <a:p>
            <a:pPr marL="0" indent="0">
              <a:buNone/>
            </a:pPr>
            <a:r>
              <a:rPr lang="en-US" sz="1600" dirty="0"/>
              <a:t>// Create a new, second thread</a:t>
            </a:r>
          </a:p>
          <a:p>
            <a:pPr marL="0" indent="0">
              <a:buNone/>
            </a:pPr>
            <a:r>
              <a:rPr lang="en-US" sz="1600" dirty="0"/>
              <a:t>t = new Thread(this, "Demo Thread");</a:t>
            </a:r>
          </a:p>
          <a:p>
            <a:pPr marL="0" indent="0">
              <a:buNone/>
            </a:pPr>
            <a:r>
              <a:rPr lang="en-US" sz="1600" dirty="0" err="1"/>
              <a:t>System.out.println</a:t>
            </a:r>
            <a:r>
              <a:rPr lang="en-US" sz="1600" dirty="0"/>
              <a:t>("Child thread: " + t);</a:t>
            </a:r>
          </a:p>
          <a:p>
            <a:pPr marL="0" indent="0">
              <a:buNone/>
            </a:pPr>
            <a:r>
              <a:rPr lang="en-US" sz="1600" dirty="0" err="1"/>
              <a:t>t.start</a:t>
            </a:r>
            <a:r>
              <a:rPr lang="en-US" sz="1600" dirty="0"/>
              <a:t>(); // Start the thread }</a:t>
            </a:r>
          </a:p>
          <a:p>
            <a:pPr marL="0" indent="0">
              <a:buNone/>
            </a:pPr>
            <a:r>
              <a:rPr lang="en-US" sz="1600" dirty="0"/>
              <a:t>// This is the entry point for the second thread.</a:t>
            </a:r>
          </a:p>
          <a:p>
            <a:pPr marL="0" indent="0">
              <a:buNone/>
            </a:pPr>
            <a:r>
              <a:rPr lang="en-US" sz="1600" dirty="0"/>
              <a:t>public void run() {</a:t>
            </a:r>
          </a:p>
          <a:p>
            <a:pPr marL="0" indent="0">
              <a:buNone/>
            </a:pPr>
            <a:r>
              <a:rPr lang="en-US" sz="1600" dirty="0"/>
              <a:t>try {</a:t>
            </a:r>
          </a:p>
          <a:p>
            <a:pPr marL="0" indent="0">
              <a:buNone/>
            </a:pPr>
            <a:r>
              <a:rPr lang="en-US" sz="1600" dirty="0"/>
              <a:t>for(int </a:t>
            </a:r>
            <a:r>
              <a:rPr lang="en-US" sz="1600" dirty="0" err="1"/>
              <a:t>i</a:t>
            </a:r>
            <a:r>
              <a:rPr lang="en-US" sz="1600" dirty="0"/>
              <a:t> = 5; </a:t>
            </a:r>
            <a:r>
              <a:rPr lang="en-US" sz="1600" dirty="0" err="1"/>
              <a:t>i</a:t>
            </a:r>
            <a:r>
              <a:rPr lang="en-US" sz="1600" dirty="0"/>
              <a:t> &gt; 0; </a:t>
            </a:r>
            <a:r>
              <a:rPr lang="en-US" sz="1600" dirty="0" err="1"/>
              <a:t>i</a:t>
            </a:r>
            <a:r>
              <a:rPr lang="en-US" sz="1600" dirty="0"/>
              <a:t>--) {</a:t>
            </a:r>
          </a:p>
          <a:p>
            <a:pPr marL="0" indent="0">
              <a:buNone/>
            </a:pPr>
            <a:r>
              <a:rPr lang="en-US" sz="1600" dirty="0" err="1"/>
              <a:t>System.out.println</a:t>
            </a:r>
            <a:r>
              <a:rPr lang="en-US" sz="1600" dirty="0"/>
              <a:t>("Child Thread: " + </a:t>
            </a:r>
            <a:r>
              <a:rPr lang="en-US" sz="1600" dirty="0" err="1"/>
              <a:t>i</a:t>
            </a:r>
            <a:r>
              <a:rPr lang="en-US" sz="1600" dirty="0"/>
              <a:t>);</a:t>
            </a:r>
          </a:p>
          <a:p>
            <a:pPr marL="0" indent="0">
              <a:buNone/>
            </a:pPr>
            <a:r>
              <a:rPr lang="en-US" sz="1600" dirty="0" err="1"/>
              <a:t>Thread.sleep</a:t>
            </a:r>
            <a:r>
              <a:rPr lang="en-US" sz="1600" dirty="0"/>
              <a:t>(500); } } catch (</a:t>
            </a:r>
            <a:r>
              <a:rPr lang="en-US" sz="1600" dirty="0" err="1"/>
              <a:t>InterruptedException</a:t>
            </a:r>
            <a:r>
              <a:rPr lang="en-US" sz="1600" dirty="0"/>
              <a:t> e) {</a:t>
            </a:r>
          </a:p>
          <a:p>
            <a:pPr marL="0" indent="0">
              <a:buNone/>
            </a:pPr>
            <a:r>
              <a:rPr lang="en-US" sz="1600" dirty="0" err="1"/>
              <a:t>System.out.println</a:t>
            </a:r>
            <a:r>
              <a:rPr lang="en-US" sz="1600" dirty="0"/>
              <a:t>("Child interrupted."); }</a:t>
            </a:r>
          </a:p>
          <a:p>
            <a:pPr marL="0" indent="0">
              <a:buNone/>
            </a:pPr>
            <a:r>
              <a:rPr lang="en-US" sz="1600" dirty="0" err="1"/>
              <a:t>System.out.println</a:t>
            </a:r>
            <a:r>
              <a:rPr lang="en-US" sz="1600" dirty="0"/>
              <a:t>("Exiting child thread."); } } </a:t>
            </a:r>
          </a:p>
          <a:p>
            <a:pPr marL="0" indent="0">
              <a:buNone/>
            </a:pPr>
            <a:r>
              <a:rPr lang="en-IN" sz="1600" b="1" dirty="0"/>
              <a:t>class </a:t>
            </a:r>
            <a:r>
              <a:rPr lang="en-IN" sz="1600" b="1" dirty="0" err="1"/>
              <a:t>ThreadDemo</a:t>
            </a:r>
            <a:r>
              <a:rPr lang="en-IN" sz="1600" b="1" dirty="0"/>
              <a:t> {</a:t>
            </a:r>
          </a:p>
          <a:p>
            <a:pPr marL="0" indent="0">
              <a:buNone/>
            </a:pPr>
            <a:r>
              <a:rPr lang="en-IN" sz="1600" dirty="0"/>
              <a:t>public static void main(String </a:t>
            </a:r>
            <a:r>
              <a:rPr lang="en-IN" sz="1600" dirty="0" err="1"/>
              <a:t>args</a:t>
            </a:r>
            <a:r>
              <a:rPr lang="en-IN" sz="1600" dirty="0"/>
              <a:t>[]) {</a:t>
            </a:r>
          </a:p>
          <a:p>
            <a:pPr marL="0" indent="0">
              <a:buNone/>
            </a:pPr>
            <a:r>
              <a:rPr lang="en-IN" sz="1600" dirty="0"/>
              <a:t>new </a:t>
            </a:r>
            <a:r>
              <a:rPr lang="en-IN" sz="1600" dirty="0" err="1"/>
              <a:t>NewThread</a:t>
            </a:r>
            <a:r>
              <a:rPr lang="en-IN" sz="1600" dirty="0"/>
              <a:t>(); // create a new thread</a:t>
            </a:r>
          </a:p>
        </p:txBody>
      </p:sp>
      <p:sp>
        <p:nvSpPr>
          <p:cNvPr id="4" name="Content Placeholder 3">
            <a:extLst>
              <a:ext uri="{FF2B5EF4-FFF2-40B4-BE49-F238E27FC236}">
                <a16:creationId xmlns:a16="http://schemas.microsoft.com/office/drawing/2014/main" id="{8BDF4C80-EE64-4218-B300-39CC89FFC532}"/>
              </a:ext>
            </a:extLst>
          </p:cNvPr>
          <p:cNvSpPr>
            <a:spLocks noGrp="1"/>
          </p:cNvSpPr>
          <p:nvPr>
            <p:ph sz="half" idx="2"/>
          </p:nvPr>
        </p:nvSpPr>
        <p:spPr>
          <a:xfrm>
            <a:off x="4754881" y="185530"/>
            <a:ext cx="7238336" cy="6467061"/>
          </a:xfrm>
        </p:spPr>
        <p:txBody>
          <a:bodyPr>
            <a:noAutofit/>
          </a:bodyPr>
          <a:lstStyle/>
          <a:p>
            <a:pPr marL="0" indent="0">
              <a:buNone/>
            </a:pPr>
            <a:r>
              <a:rPr lang="en-IN" sz="1600" dirty="0"/>
              <a:t>try {</a:t>
            </a:r>
          </a:p>
          <a:p>
            <a:pPr marL="0" indent="0">
              <a:buNone/>
            </a:pPr>
            <a:r>
              <a:rPr lang="en-IN" sz="1600" dirty="0"/>
              <a:t>for(int </a:t>
            </a:r>
            <a:r>
              <a:rPr lang="en-IN" sz="1600" dirty="0" err="1"/>
              <a:t>i</a:t>
            </a:r>
            <a:r>
              <a:rPr lang="en-IN" sz="1600" dirty="0"/>
              <a:t> = 5; </a:t>
            </a:r>
            <a:r>
              <a:rPr lang="en-IN" sz="1600" dirty="0" err="1"/>
              <a:t>i</a:t>
            </a:r>
            <a:r>
              <a:rPr lang="en-IN" sz="1600" dirty="0"/>
              <a:t> &gt; 0; </a:t>
            </a:r>
            <a:r>
              <a:rPr lang="en-IN" sz="1600" dirty="0" err="1"/>
              <a:t>i</a:t>
            </a:r>
            <a:r>
              <a:rPr lang="en-IN" sz="1600" dirty="0"/>
              <a:t>--) {</a:t>
            </a:r>
          </a:p>
          <a:p>
            <a:pPr marL="0" indent="0">
              <a:buNone/>
            </a:pPr>
            <a:r>
              <a:rPr lang="en-IN" sz="1600" dirty="0" err="1"/>
              <a:t>System.out.println</a:t>
            </a:r>
            <a:r>
              <a:rPr lang="en-IN" sz="1600" dirty="0"/>
              <a:t>("Main Thread: " + </a:t>
            </a:r>
            <a:r>
              <a:rPr lang="en-IN" sz="1600" dirty="0" err="1"/>
              <a:t>i</a:t>
            </a:r>
            <a:r>
              <a:rPr lang="en-IN" sz="1600" dirty="0"/>
              <a:t>);</a:t>
            </a:r>
          </a:p>
          <a:p>
            <a:pPr marL="0" indent="0">
              <a:buNone/>
            </a:pPr>
            <a:r>
              <a:rPr lang="en-IN" sz="1600" dirty="0" err="1"/>
              <a:t>Thread.sleep</a:t>
            </a:r>
            <a:r>
              <a:rPr lang="en-IN" sz="1600" dirty="0"/>
              <a:t>(1000); }</a:t>
            </a:r>
          </a:p>
          <a:p>
            <a:pPr marL="0" indent="0" algn="l">
              <a:buNone/>
            </a:pPr>
            <a:r>
              <a:rPr lang="en-IN" sz="1600" dirty="0"/>
              <a:t>} catch (</a:t>
            </a:r>
            <a:r>
              <a:rPr lang="en-IN" sz="1600" dirty="0" err="1"/>
              <a:t>InterruptedException</a:t>
            </a:r>
            <a:r>
              <a:rPr lang="en-IN" sz="1600" dirty="0"/>
              <a:t> e) {</a:t>
            </a:r>
            <a:r>
              <a:rPr lang="en-US" sz="1600" b="0" i="0" u="none" strike="noStrike" baseline="0" dirty="0" err="1">
                <a:solidFill>
                  <a:srgbClr val="231F20"/>
                </a:solidFill>
                <a:latin typeface="Courier"/>
              </a:rPr>
              <a:t>System.out.println</a:t>
            </a:r>
            <a:r>
              <a:rPr lang="en-US" sz="1600" b="0" i="0" u="none" strike="noStrike" baseline="0" dirty="0">
                <a:solidFill>
                  <a:srgbClr val="231F20"/>
                </a:solidFill>
                <a:latin typeface="Courier"/>
              </a:rPr>
              <a:t>("Main thread interrupted."); </a:t>
            </a:r>
            <a:r>
              <a:rPr lang="en-IN" sz="1600" b="0" i="0" u="none" strike="noStrike" baseline="0" dirty="0">
                <a:solidFill>
                  <a:srgbClr val="231F20"/>
                </a:solidFill>
                <a:latin typeface="Courier"/>
              </a:rPr>
              <a:t>}</a:t>
            </a:r>
          </a:p>
          <a:p>
            <a:pPr marL="0" indent="0" algn="l">
              <a:buNone/>
            </a:pPr>
            <a:r>
              <a:rPr lang="en-US" sz="1600" b="0" i="0" u="none" strike="noStrike" baseline="0" dirty="0" err="1">
                <a:solidFill>
                  <a:srgbClr val="231F20"/>
                </a:solidFill>
                <a:latin typeface="Courier"/>
              </a:rPr>
              <a:t>System.out.println</a:t>
            </a:r>
            <a:r>
              <a:rPr lang="en-US" sz="1600" b="0" i="0" u="none" strike="noStrike" baseline="0" dirty="0">
                <a:solidFill>
                  <a:srgbClr val="231F20"/>
                </a:solidFill>
                <a:latin typeface="Courier"/>
              </a:rPr>
              <a:t>("Main thread exiting.");</a:t>
            </a:r>
          </a:p>
          <a:p>
            <a:pPr marL="0" indent="0" algn="l">
              <a:buNone/>
            </a:pPr>
            <a:r>
              <a:rPr lang="en-IN" sz="1600" b="0" i="0" u="none" strike="noStrike" baseline="0" dirty="0">
                <a:solidFill>
                  <a:srgbClr val="231F20"/>
                </a:solidFill>
                <a:latin typeface="Courier"/>
              </a:rPr>
              <a:t>}}</a:t>
            </a:r>
            <a:r>
              <a:rPr lang="en-US" sz="1600" b="0" i="0" u="none" strike="noStrike" baseline="0" dirty="0">
                <a:solidFill>
                  <a:srgbClr val="231F20"/>
                </a:solidFill>
                <a:latin typeface="Courier"/>
              </a:rPr>
              <a:t> </a:t>
            </a:r>
          </a:p>
          <a:p>
            <a:r>
              <a:rPr lang="en-US" sz="1600" b="0" i="0" u="none" strike="noStrike" baseline="0" dirty="0">
                <a:solidFill>
                  <a:srgbClr val="231F20"/>
                </a:solidFill>
                <a:latin typeface="Courier"/>
              </a:rPr>
              <a:t>Inside </a:t>
            </a:r>
            <a:r>
              <a:rPr lang="en-US" sz="1600" b="0" i="0" u="none" strike="noStrike" baseline="0" dirty="0" err="1">
                <a:solidFill>
                  <a:srgbClr val="231F20"/>
                </a:solidFill>
                <a:latin typeface="Courier"/>
              </a:rPr>
              <a:t>NewThread’s</a:t>
            </a:r>
            <a:r>
              <a:rPr lang="en-US" sz="1600" b="0" i="0" u="none" strike="noStrike" baseline="0" dirty="0">
                <a:solidFill>
                  <a:srgbClr val="231F20"/>
                </a:solidFill>
                <a:latin typeface="Courier"/>
              </a:rPr>
              <a:t> constructor, a new Thread object is created by the following statement:</a:t>
            </a:r>
          </a:p>
          <a:p>
            <a:pPr marL="0" indent="0">
              <a:buNone/>
            </a:pPr>
            <a:r>
              <a:rPr lang="en-US" sz="1600" b="0" i="0" u="none" strike="noStrike" baseline="0" dirty="0">
                <a:solidFill>
                  <a:srgbClr val="231F20"/>
                </a:solidFill>
                <a:latin typeface="Courier"/>
              </a:rPr>
              <a:t>t = new Thread(this, "Demo Thread"); </a:t>
            </a:r>
          </a:p>
          <a:p>
            <a:r>
              <a:rPr lang="en-US" sz="1600" b="0" i="0" u="none" strike="noStrike" baseline="0" dirty="0">
                <a:solidFill>
                  <a:srgbClr val="231F20"/>
                </a:solidFill>
                <a:latin typeface="Courier"/>
              </a:rPr>
              <a:t>Passing this as the first argument indicates that you want the new thread to call the run( ) method on this object. </a:t>
            </a:r>
          </a:p>
          <a:p>
            <a:r>
              <a:rPr lang="en-US" sz="1600" b="0" i="0" u="none" strike="noStrike" baseline="0" dirty="0">
                <a:solidFill>
                  <a:srgbClr val="231F20"/>
                </a:solidFill>
                <a:latin typeface="Courier"/>
              </a:rPr>
              <a:t>Next, start( ) is called, which starts the thread of execution beginning at the run( ) method. This causes the child thread’s for loop to begin. After calling start( ), </a:t>
            </a:r>
            <a:r>
              <a:rPr lang="en-US" sz="1600" b="0" i="0" u="none" strike="noStrike" baseline="0" dirty="0" err="1">
                <a:solidFill>
                  <a:srgbClr val="231F20"/>
                </a:solidFill>
                <a:latin typeface="Courier"/>
              </a:rPr>
              <a:t>NewThread’s</a:t>
            </a:r>
            <a:r>
              <a:rPr lang="en-US" sz="1600" b="0" i="0" u="none" strike="noStrike" baseline="0" dirty="0">
                <a:solidFill>
                  <a:srgbClr val="231F20"/>
                </a:solidFill>
                <a:latin typeface="Courier"/>
              </a:rPr>
              <a:t> constructor returns to main( ). </a:t>
            </a:r>
          </a:p>
          <a:p>
            <a:r>
              <a:rPr lang="en-US" sz="1600" b="0" i="0" u="none" strike="noStrike" baseline="0" dirty="0">
                <a:solidFill>
                  <a:srgbClr val="231F20"/>
                </a:solidFill>
                <a:latin typeface="Courier"/>
              </a:rPr>
              <a:t>When the main thread resumes, it enters its for loop. Both threads continue running, sharing the CPU, until their loops finish. The output produced by this program is as follows. (Your output may vary based on processor speed and task load.) </a:t>
            </a:r>
            <a:endParaRPr lang="en-IN" sz="1600" dirty="0"/>
          </a:p>
        </p:txBody>
      </p:sp>
    </p:spTree>
    <p:extLst>
      <p:ext uri="{BB962C8B-B14F-4D97-AF65-F5344CB8AC3E}">
        <p14:creationId xmlns:p14="http://schemas.microsoft.com/office/powerpoint/2010/main" val="495789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4292FD-14E2-4F19-9F61-F276BD8D427F}"/>
              </a:ext>
            </a:extLst>
          </p:cNvPr>
          <p:cNvSpPr>
            <a:spLocks noGrp="1"/>
          </p:cNvSpPr>
          <p:nvPr>
            <p:ph sz="half" idx="1"/>
          </p:nvPr>
        </p:nvSpPr>
        <p:spPr>
          <a:xfrm>
            <a:off x="291548" y="384313"/>
            <a:ext cx="5728252" cy="5792650"/>
          </a:xfrm>
        </p:spPr>
        <p:txBody>
          <a:bodyPr>
            <a:normAutofit/>
          </a:bodyPr>
          <a:lstStyle/>
          <a:p>
            <a:pPr marL="0" indent="0">
              <a:buNone/>
            </a:pPr>
            <a:r>
              <a:rPr lang="en-US" sz="2000" dirty="0"/>
              <a:t>Child thread: Thread[Demo Thread,5,main]</a:t>
            </a:r>
          </a:p>
          <a:p>
            <a:pPr marL="0" indent="0">
              <a:buNone/>
            </a:pPr>
            <a:r>
              <a:rPr lang="en-US" sz="2000" dirty="0"/>
              <a:t>Main Thread: 5</a:t>
            </a:r>
          </a:p>
          <a:p>
            <a:pPr marL="0" indent="0">
              <a:buNone/>
            </a:pPr>
            <a:r>
              <a:rPr lang="en-US" sz="2000" dirty="0"/>
              <a:t>Child Thread: 5</a:t>
            </a:r>
          </a:p>
          <a:p>
            <a:pPr marL="0" indent="0">
              <a:buNone/>
            </a:pPr>
            <a:r>
              <a:rPr lang="en-US" sz="2000" dirty="0"/>
              <a:t>Child Thread: 4</a:t>
            </a:r>
          </a:p>
          <a:p>
            <a:pPr marL="0" indent="0">
              <a:buNone/>
            </a:pPr>
            <a:r>
              <a:rPr lang="en-US" sz="2000" dirty="0"/>
              <a:t>Main Thread: 4</a:t>
            </a:r>
          </a:p>
          <a:p>
            <a:pPr marL="0" indent="0">
              <a:buNone/>
            </a:pPr>
            <a:r>
              <a:rPr lang="en-US" sz="2000" dirty="0"/>
              <a:t>Child Thread: 3</a:t>
            </a:r>
          </a:p>
          <a:p>
            <a:pPr marL="0" indent="0">
              <a:buNone/>
            </a:pPr>
            <a:r>
              <a:rPr lang="en-US" sz="2000" dirty="0"/>
              <a:t>Child Thread: 2</a:t>
            </a:r>
          </a:p>
          <a:p>
            <a:pPr marL="0" indent="0">
              <a:buNone/>
            </a:pPr>
            <a:r>
              <a:rPr lang="en-US" sz="2000" dirty="0"/>
              <a:t>Main Thread: 3</a:t>
            </a:r>
          </a:p>
          <a:p>
            <a:pPr marL="0" indent="0">
              <a:buNone/>
            </a:pPr>
            <a:r>
              <a:rPr lang="en-US" sz="2000" dirty="0"/>
              <a:t>Child Thread: 1</a:t>
            </a:r>
          </a:p>
          <a:p>
            <a:pPr marL="0" indent="0">
              <a:buNone/>
            </a:pPr>
            <a:r>
              <a:rPr lang="en-US" sz="2000" dirty="0"/>
              <a:t>Exiting child thread.</a:t>
            </a:r>
          </a:p>
          <a:p>
            <a:pPr marL="0" indent="0">
              <a:buNone/>
            </a:pPr>
            <a:r>
              <a:rPr lang="en-US" sz="2000" dirty="0"/>
              <a:t>Main Thread: 2</a:t>
            </a:r>
          </a:p>
          <a:p>
            <a:pPr marL="0" indent="0">
              <a:buNone/>
            </a:pPr>
            <a:r>
              <a:rPr lang="en-US" sz="2000" dirty="0"/>
              <a:t>Main Thread: 1</a:t>
            </a:r>
          </a:p>
          <a:p>
            <a:pPr marL="0" indent="0">
              <a:buNone/>
            </a:pPr>
            <a:r>
              <a:rPr lang="en-US" sz="2000" dirty="0"/>
              <a:t>Main thread exiting.</a:t>
            </a:r>
            <a:endParaRPr lang="en-IN" sz="2000" dirty="0"/>
          </a:p>
        </p:txBody>
      </p:sp>
      <p:sp>
        <p:nvSpPr>
          <p:cNvPr id="4" name="Content Placeholder 3">
            <a:extLst>
              <a:ext uri="{FF2B5EF4-FFF2-40B4-BE49-F238E27FC236}">
                <a16:creationId xmlns:a16="http://schemas.microsoft.com/office/drawing/2014/main" id="{84014014-C584-479F-9583-FA8A728EC90E}"/>
              </a:ext>
            </a:extLst>
          </p:cNvPr>
          <p:cNvSpPr>
            <a:spLocks noGrp="1"/>
          </p:cNvSpPr>
          <p:nvPr>
            <p:ph sz="half" idx="2"/>
          </p:nvPr>
        </p:nvSpPr>
        <p:spPr>
          <a:xfrm>
            <a:off x="6172200" y="238539"/>
            <a:ext cx="5728252" cy="6347791"/>
          </a:xfrm>
        </p:spPr>
        <p:txBody>
          <a:bodyPr>
            <a:normAutofit/>
          </a:bodyPr>
          <a:lstStyle/>
          <a:p>
            <a:r>
              <a:rPr lang="en-US" sz="2400" dirty="0"/>
              <a:t>As mentioned earlier, in a multithreaded program, often the main thread must be the last thread to finish running. </a:t>
            </a:r>
          </a:p>
          <a:p>
            <a:r>
              <a:rPr lang="en-US" sz="2400" dirty="0"/>
              <a:t>In fact, for some older JVMs, if the main thread finishes before a child thread has completed, then the Java run-time system may “hang.” </a:t>
            </a:r>
          </a:p>
          <a:p>
            <a:r>
              <a:rPr lang="en-US" sz="2400" dirty="0"/>
              <a:t>The preceding program ensures that the main thread finishes last, because the main thread sleeps for 1,000 milliseconds between iterations, but the child thread sleeps for only 500 milliseconds. </a:t>
            </a:r>
          </a:p>
          <a:p>
            <a:r>
              <a:rPr lang="en-US" sz="2400" dirty="0"/>
              <a:t>This causes the child thread to terminate earlier than the main thread. Shortly, you will see a better way to wait for a thread to finish</a:t>
            </a:r>
            <a:endParaRPr lang="en-IN" sz="2400" dirty="0"/>
          </a:p>
        </p:txBody>
      </p:sp>
    </p:spTree>
    <p:extLst>
      <p:ext uri="{BB962C8B-B14F-4D97-AF65-F5344CB8AC3E}">
        <p14:creationId xmlns:p14="http://schemas.microsoft.com/office/powerpoint/2010/main" val="1956841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B86D2-22BF-4192-95DB-8B3DF0EE4C21}"/>
              </a:ext>
            </a:extLst>
          </p:cNvPr>
          <p:cNvSpPr>
            <a:spLocks noGrp="1"/>
          </p:cNvSpPr>
          <p:nvPr>
            <p:ph type="title"/>
          </p:nvPr>
        </p:nvSpPr>
        <p:spPr/>
        <p:txBody>
          <a:bodyPr/>
          <a:lstStyle/>
          <a:p>
            <a:r>
              <a:rPr lang="en-US" dirty="0"/>
              <a:t>Extending Thread</a:t>
            </a:r>
            <a:br>
              <a:rPr lang="en-US" dirty="0"/>
            </a:br>
            <a:endParaRPr lang="en-IN" dirty="0"/>
          </a:p>
        </p:txBody>
      </p:sp>
      <p:sp>
        <p:nvSpPr>
          <p:cNvPr id="3" name="Content Placeholder 2">
            <a:extLst>
              <a:ext uri="{FF2B5EF4-FFF2-40B4-BE49-F238E27FC236}">
                <a16:creationId xmlns:a16="http://schemas.microsoft.com/office/drawing/2014/main" id="{FE6E8146-6AD8-42F6-8AAB-F245DB77A61D}"/>
              </a:ext>
            </a:extLst>
          </p:cNvPr>
          <p:cNvSpPr>
            <a:spLocks noGrp="1"/>
          </p:cNvSpPr>
          <p:nvPr>
            <p:ph idx="1"/>
          </p:nvPr>
        </p:nvSpPr>
        <p:spPr/>
        <p:txBody>
          <a:bodyPr>
            <a:normAutofit/>
          </a:bodyPr>
          <a:lstStyle/>
          <a:p>
            <a:r>
              <a:rPr lang="en-US" dirty="0"/>
              <a:t>The second way to create a thread is to create a new class that extends Thread, and then to create an instance of that class. The extending class must override the run( ) method, which is the entry point for the new thread. It must also call start( ) to begin execution of the new thread. Here is the preceding program rewritten to extend Thread:</a:t>
            </a:r>
            <a:endParaRPr lang="en-IN" dirty="0"/>
          </a:p>
        </p:txBody>
      </p:sp>
    </p:spTree>
    <p:extLst>
      <p:ext uri="{BB962C8B-B14F-4D97-AF65-F5344CB8AC3E}">
        <p14:creationId xmlns:p14="http://schemas.microsoft.com/office/powerpoint/2010/main" val="3349794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BCA3F8-46BD-4FFF-B94B-F5A1E6DF8CF6}"/>
              </a:ext>
            </a:extLst>
          </p:cNvPr>
          <p:cNvSpPr>
            <a:spLocks noGrp="1"/>
          </p:cNvSpPr>
          <p:nvPr>
            <p:ph sz="half" idx="1"/>
          </p:nvPr>
        </p:nvSpPr>
        <p:spPr>
          <a:xfrm>
            <a:off x="154745" y="140677"/>
            <a:ext cx="5865055" cy="6499274"/>
          </a:xfrm>
        </p:spPr>
        <p:txBody>
          <a:bodyPr>
            <a:normAutofit lnSpcReduction="10000"/>
          </a:bodyPr>
          <a:lstStyle/>
          <a:p>
            <a:pPr marL="0" indent="0">
              <a:buNone/>
            </a:pPr>
            <a:r>
              <a:rPr lang="en-US" sz="1800" dirty="0"/>
              <a:t>// Create a second thread by extending Thread</a:t>
            </a:r>
          </a:p>
          <a:p>
            <a:pPr marL="0" indent="0">
              <a:buNone/>
            </a:pPr>
            <a:r>
              <a:rPr lang="en-US" sz="2000" b="1" dirty="0"/>
              <a:t>class </a:t>
            </a:r>
            <a:r>
              <a:rPr lang="en-US" sz="2000" b="1" dirty="0" err="1"/>
              <a:t>NewThread</a:t>
            </a:r>
            <a:r>
              <a:rPr lang="en-US" sz="2000" b="1" dirty="0"/>
              <a:t> extends Thread {</a:t>
            </a:r>
          </a:p>
          <a:p>
            <a:pPr marL="0" indent="0">
              <a:buNone/>
            </a:pPr>
            <a:r>
              <a:rPr lang="en-US" sz="1800" dirty="0" err="1"/>
              <a:t>NewThread</a:t>
            </a:r>
            <a:r>
              <a:rPr lang="en-US" sz="1800" dirty="0"/>
              <a:t>() { // Create a new, second thread</a:t>
            </a:r>
          </a:p>
          <a:p>
            <a:pPr marL="0" indent="0">
              <a:buNone/>
            </a:pPr>
            <a:r>
              <a:rPr lang="en-US" sz="1800" dirty="0"/>
              <a:t>super("Demo Thread");</a:t>
            </a:r>
          </a:p>
          <a:p>
            <a:pPr marL="0" indent="0">
              <a:buNone/>
            </a:pPr>
            <a:r>
              <a:rPr lang="en-US" sz="1800" dirty="0" err="1"/>
              <a:t>System.out.println</a:t>
            </a:r>
            <a:r>
              <a:rPr lang="en-US" sz="1800" dirty="0"/>
              <a:t>("Child thread: " + this);</a:t>
            </a:r>
          </a:p>
          <a:p>
            <a:pPr marL="0" indent="0">
              <a:buNone/>
            </a:pPr>
            <a:r>
              <a:rPr lang="en-US" sz="1800" dirty="0"/>
              <a:t>start(); // Start the thread }</a:t>
            </a:r>
          </a:p>
          <a:p>
            <a:pPr marL="0" indent="0">
              <a:buNone/>
            </a:pPr>
            <a:r>
              <a:rPr lang="en-US" sz="1800" dirty="0"/>
              <a:t>// This is the entry point for the second thread.</a:t>
            </a:r>
          </a:p>
          <a:p>
            <a:pPr marL="0" indent="0">
              <a:buNone/>
            </a:pPr>
            <a:r>
              <a:rPr lang="en-US" sz="1800" dirty="0"/>
              <a:t>public void run() {</a:t>
            </a:r>
          </a:p>
          <a:p>
            <a:pPr marL="0" indent="0">
              <a:buNone/>
            </a:pPr>
            <a:r>
              <a:rPr lang="en-US" sz="1800" dirty="0"/>
              <a:t>try {</a:t>
            </a:r>
          </a:p>
          <a:p>
            <a:pPr marL="0" indent="0">
              <a:buNone/>
            </a:pPr>
            <a:r>
              <a:rPr lang="en-US" sz="1800" dirty="0"/>
              <a:t>for(int </a:t>
            </a:r>
            <a:r>
              <a:rPr lang="en-US" sz="1800" dirty="0" err="1"/>
              <a:t>i</a:t>
            </a:r>
            <a:r>
              <a:rPr lang="en-US" sz="1800" dirty="0"/>
              <a:t> = 5; </a:t>
            </a:r>
            <a:r>
              <a:rPr lang="en-US" sz="1800" dirty="0" err="1"/>
              <a:t>i</a:t>
            </a:r>
            <a:r>
              <a:rPr lang="en-US" sz="1800" dirty="0"/>
              <a:t> &gt; 0; </a:t>
            </a:r>
            <a:r>
              <a:rPr lang="en-US" sz="1800" dirty="0" err="1"/>
              <a:t>i</a:t>
            </a:r>
            <a:r>
              <a:rPr lang="en-US" sz="1800" dirty="0"/>
              <a:t>--) {</a:t>
            </a:r>
          </a:p>
          <a:p>
            <a:pPr marL="0" indent="0">
              <a:buNone/>
            </a:pPr>
            <a:r>
              <a:rPr lang="en-US" sz="1800" dirty="0" err="1"/>
              <a:t>System.out.println</a:t>
            </a:r>
            <a:r>
              <a:rPr lang="en-US" sz="1800" dirty="0"/>
              <a:t>("Child Thread: " + </a:t>
            </a:r>
            <a:r>
              <a:rPr lang="en-US" sz="1800" dirty="0" err="1"/>
              <a:t>i</a:t>
            </a:r>
            <a:r>
              <a:rPr lang="en-US" sz="1800" dirty="0"/>
              <a:t>);</a:t>
            </a:r>
          </a:p>
          <a:p>
            <a:pPr marL="0" indent="0">
              <a:buNone/>
            </a:pPr>
            <a:r>
              <a:rPr lang="en-US" sz="1800" dirty="0" err="1"/>
              <a:t>Thread.sleep</a:t>
            </a:r>
            <a:r>
              <a:rPr lang="en-US" sz="1800" dirty="0"/>
              <a:t>(500); }</a:t>
            </a:r>
          </a:p>
          <a:p>
            <a:pPr marL="0" indent="0">
              <a:buNone/>
            </a:pPr>
            <a:r>
              <a:rPr lang="en-US" sz="1800" dirty="0"/>
              <a:t>} catch (</a:t>
            </a:r>
            <a:r>
              <a:rPr lang="en-US" sz="1800" dirty="0" err="1"/>
              <a:t>InterruptedException</a:t>
            </a:r>
            <a:r>
              <a:rPr lang="en-US" sz="1800" dirty="0"/>
              <a:t> e) {</a:t>
            </a:r>
          </a:p>
          <a:p>
            <a:pPr marL="0" indent="0">
              <a:buNone/>
            </a:pPr>
            <a:r>
              <a:rPr lang="en-US" sz="1800" dirty="0" err="1"/>
              <a:t>System.out.println</a:t>
            </a:r>
            <a:r>
              <a:rPr lang="en-US" sz="1800" dirty="0"/>
              <a:t>("Child interrupted."); }</a:t>
            </a:r>
          </a:p>
          <a:p>
            <a:pPr marL="0" indent="0">
              <a:buNone/>
            </a:pPr>
            <a:r>
              <a:rPr lang="en-US" sz="1800" dirty="0" err="1"/>
              <a:t>System.out.println</a:t>
            </a:r>
            <a:r>
              <a:rPr lang="en-US" sz="1800" dirty="0"/>
              <a:t>("Exiting child thread."); } }</a:t>
            </a:r>
          </a:p>
          <a:p>
            <a:pPr marL="0" indent="0">
              <a:buNone/>
            </a:pPr>
            <a:r>
              <a:rPr lang="en-US" sz="2000" b="1" dirty="0"/>
              <a:t>class </a:t>
            </a:r>
            <a:r>
              <a:rPr lang="en-US" sz="2000" b="1" dirty="0" err="1"/>
              <a:t>ExtendThread</a:t>
            </a:r>
            <a:r>
              <a:rPr lang="en-US" sz="2000" b="1" dirty="0"/>
              <a:t> {</a:t>
            </a:r>
          </a:p>
          <a:p>
            <a:pPr marL="0" indent="0">
              <a:buNone/>
            </a:pPr>
            <a:r>
              <a:rPr lang="en-US" sz="1800" dirty="0"/>
              <a:t>public static void main(String </a:t>
            </a:r>
            <a:r>
              <a:rPr lang="en-US" sz="1800" dirty="0" err="1"/>
              <a:t>args</a:t>
            </a:r>
            <a:r>
              <a:rPr lang="en-US" sz="1800" dirty="0"/>
              <a:t>[]) {</a:t>
            </a:r>
          </a:p>
          <a:p>
            <a:pPr marL="0" indent="0">
              <a:buNone/>
            </a:pPr>
            <a:r>
              <a:rPr lang="en-US" sz="1800" dirty="0"/>
              <a:t>new </a:t>
            </a:r>
            <a:r>
              <a:rPr lang="en-US" sz="1800" dirty="0" err="1"/>
              <a:t>NewThread</a:t>
            </a:r>
            <a:r>
              <a:rPr lang="en-US" sz="1800" dirty="0"/>
              <a:t>(); // create a new thread</a:t>
            </a:r>
            <a:endParaRPr lang="en-IN" sz="1800" dirty="0"/>
          </a:p>
        </p:txBody>
      </p:sp>
      <p:sp>
        <p:nvSpPr>
          <p:cNvPr id="4" name="Content Placeholder 3">
            <a:extLst>
              <a:ext uri="{FF2B5EF4-FFF2-40B4-BE49-F238E27FC236}">
                <a16:creationId xmlns:a16="http://schemas.microsoft.com/office/drawing/2014/main" id="{D4E538FF-6984-4E93-8ABA-7C83B8E97743}"/>
              </a:ext>
            </a:extLst>
          </p:cNvPr>
          <p:cNvSpPr>
            <a:spLocks noGrp="1"/>
          </p:cNvSpPr>
          <p:nvPr>
            <p:ph sz="half" idx="2"/>
          </p:nvPr>
        </p:nvSpPr>
        <p:spPr>
          <a:xfrm>
            <a:off x="6172199" y="140676"/>
            <a:ext cx="5865055" cy="6717323"/>
          </a:xfrm>
        </p:spPr>
        <p:txBody>
          <a:bodyPr>
            <a:normAutofit lnSpcReduction="10000"/>
          </a:bodyPr>
          <a:lstStyle/>
          <a:p>
            <a:pPr marL="0" indent="0">
              <a:buNone/>
            </a:pPr>
            <a:r>
              <a:rPr lang="en-US" sz="2000" dirty="0"/>
              <a:t>try {</a:t>
            </a:r>
          </a:p>
          <a:p>
            <a:pPr marL="0" indent="0">
              <a:buNone/>
            </a:pPr>
            <a:r>
              <a:rPr lang="en-US" sz="2000" dirty="0"/>
              <a:t>for(int </a:t>
            </a:r>
            <a:r>
              <a:rPr lang="en-US" sz="2000" dirty="0" err="1"/>
              <a:t>i</a:t>
            </a:r>
            <a:r>
              <a:rPr lang="en-US" sz="2000" dirty="0"/>
              <a:t> = 5; </a:t>
            </a:r>
            <a:r>
              <a:rPr lang="en-US" sz="2000" dirty="0" err="1"/>
              <a:t>i</a:t>
            </a:r>
            <a:r>
              <a:rPr lang="en-US" sz="2000" dirty="0"/>
              <a:t> &gt; 0; </a:t>
            </a:r>
            <a:r>
              <a:rPr lang="en-US" sz="2000" dirty="0" err="1"/>
              <a:t>i</a:t>
            </a:r>
            <a:r>
              <a:rPr lang="en-US" sz="2000" dirty="0"/>
              <a:t>--) {</a:t>
            </a:r>
          </a:p>
          <a:p>
            <a:pPr marL="0" indent="0">
              <a:buNone/>
            </a:pPr>
            <a:r>
              <a:rPr lang="en-US" sz="2000" dirty="0" err="1"/>
              <a:t>System.out.println</a:t>
            </a:r>
            <a:r>
              <a:rPr lang="en-US" sz="2000" dirty="0"/>
              <a:t>("Main Thread: " + </a:t>
            </a:r>
            <a:r>
              <a:rPr lang="en-US" sz="2000" dirty="0" err="1"/>
              <a:t>i</a:t>
            </a:r>
            <a:r>
              <a:rPr lang="en-US" sz="2000" dirty="0"/>
              <a:t>);</a:t>
            </a:r>
          </a:p>
          <a:p>
            <a:pPr marL="0" indent="0">
              <a:buNone/>
            </a:pPr>
            <a:r>
              <a:rPr lang="en-US" sz="2000" dirty="0" err="1"/>
              <a:t>Thread.sleep</a:t>
            </a:r>
            <a:r>
              <a:rPr lang="en-US" sz="2000" dirty="0"/>
              <a:t>(1000); } } catch (</a:t>
            </a:r>
            <a:r>
              <a:rPr lang="en-US" sz="2000" dirty="0" err="1"/>
              <a:t>InterruptedException</a:t>
            </a:r>
            <a:r>
              <a:rPr lang="en-US" sz="2000" dirty="0"/>
              <a:t> e) {</a:t>
            </a:r>
          </a:p>
          <a:p>
            <a:pPr marL="0" indent="0">
              <a:buNone/>
            </a:pPr>
            <a:r>
              <a:rPr lang="en-US" sz="2000" dirty="0" err="1"/>
              <a:t>System.out.println</a:t>
            </a:r>
            <a:r>
              <a:rPr lang="en-US" sz="2000" dirty="0"/>
              <a:t>("Main thread interrupted."); }</a:t>
            </a:r>
          </a:p>
          <a:p>
            <a:pPr marL="0" indent="0">
              <a:buNone/>
            </a:pPr>
            <a:r>
              <a:rPr lang="en-US" sz="2000" dirty="0" err="1"/>
              <a:t>System.out.println</a:t>
            </a:r>
            <a:r>
              <a:rPr lang="en-US" sz="2000" dirty="0"/>
              <a:t>("Main thread exiting."); } }</a:t>
            </a:r>
          </a:p>
          <a:p>
            <a:r>
              <a:rPr lang="en-US" sz="2000" dirty="0"/>
              <a:t>This program generates the same output as the preceding version. </a:t>
            </a:r>
          </a:p>
          <a:p>
            <a:r>
              <a:rPr lang="en-US" sz="2000" dirty="0"/>
              <a:t>As you can see, the child thread is created by instantiating an object of </a:t>
            </a:r>
            <a:r>
              <a:rPr lang="en-US" sz="2000" dirty="0" err="1"/>
              <a:t>NewThread</a:t>
            </a:r>
            <a:r>
              <a:rPr lang="en-US" sz="2000" dirty="0"/>
              <a:t>, which is derived from Thread. </a:t>
            </a:r>
          </a:p>
          <a:p>
            <a:r>
              <a:rPr lang="en-US" sz="2000" dirty="0"/>
              <a:t>Notice the call to super( ) inside </a:t>
            </a:r>
            <a:r>
              <a:rPr lang="en-US" sz="2000" dirty="0" err="1"/>
              <a:t>NewThread</a:t>
            </a:r>
            <a:r>
              <a:rPr lang="en-US" sz="2000" dirty="0"/>
              <a:t>. This invokes the following form of the Thread constructor:</a:t>
            </a:r>
          </a:p>
          <a:p>
            <a:pPr marL="0" indent="0">
              <a:buNone/>
            </a:pPr>
            <a:r>
              <a:rPr lang="en-US" sz="2000" dirty="0"/>
              <a:t>public Thread(String </a:t>
            </a:r>
            <a:r>
              <a:rPr lang="en-US" sz="2000" dirty="0" err="1"/>
              <a:t>threadName</a:t>
            </a:r>
            <a:r>
              <a:rPr lang="en-US" sz="2000" dirty="0"/>
              <a:t>)</a:t>
            </a:r>
          </a:p>
          <a:p>
            <a:pPr marL="0" indent="0">
              <a:buNone/>
            </a:pPr>
            <a:r>
              <a:rPr lang="en-US" sz="2000" dirty="0"/>
              <a:t>Here, </a:t>
            </a:r>
            <a:r>
              <a:rPr lang="en-US" sz="2000" dirty="0" err="1"/>
              <a:t>threadName</a:t>
            </a:r>
            <a:r>
              <a:rPr lang="en-US" sz="2000" dirty="0"/>
              <a:t> specifies the name of the thread.</a:t>
            </a:r>
            <a:endParaRPr lang="en-IN" sz="2000" dirty="0"/>
          </a:p>
        </p:txBody>
      </p:sp>
    </p:spTree>
    <p:extLst>
      <p:ext uri="{BB962C8B-B14F-4D97-AF65-F5344CB8AC3E}">
        <p14:creationId xmlns:p14="http://schemas.microsoft.com/office/powerpoint/2010/main" val="630688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CB474-FC8C-4BC0-A5C0-44EC395DFB0A}"/>
              </a:ext>
            </a:extLst>
          </p:cNvPr>
          <p:cNvSpPr>
            <a:spLocks noGrp="1"/>
          </p:cNvSpPr>
          <p:nvPr>
            <p:ph type="title"/>
          </p:nvPr>
        </p:nvSpPr>
        <p:spPr>
          <a:xfrm>
            <a:off x="5941254" y="412150"/>
            <a:ext cx="6096000" cy="910213"/>
          </a:xfrm>
        </p:spPr>
        <p:txBody>
          <a:bodyPr>
            <a:noAutofit/>
          </a:bodyPr>
          <a:lstStyle/>
          <a:p>
            <a:r>
              <a:rPr lang="en-IN" sz="1800" b="1" dirty="0"/>
              <a:t>Creating Multiple Threads: </a:t>
            </a:r>
            <a:r>
              <a:rPr lang="en-US" sz="1800" dirty="0"/>
              <a:t>So far, you have been using only two threads: the main thread and one child thread. However, your program can spawn as many threads as it needs. For example, the following program creates three child threads:</a:t>
            </a:r>
            <a:endParaRPr lang="en-IN" sz="1800" dirty="0"/>
          </a:p>
        </p:txBody>
      </p:sp>
      <p:sp>
        <p:nvSpPr>
          <p:cNvPr id="3" name="Content Placeholder 2">
            <a:extLst>
              <a:ext uri="{FF2B5EF4-FFF2-40B4-BE49-F238E27FC236}">
                <a16:creationId xmlns:a16="http://schemas.microsoft.com/office/drawing/2014/main" id="{F0708648-AEF8-4C9C-8431-7EB284F4B1C9}"/>
              </a:ext>
            </a:extLst>
          </p:cNvPr>
          <p:cNvSpPr>
            <a:spLocks noGrp="1"/>
          </p:cNvSpPr>
          <p:nvPr>
            <p:ph sz="half" idx="1"/>
          </p:nvPr>
        </p:nvSpPr>
        <p:spPr>
          <a:xfrm>
            <a:off x="154745" y="278296"/>
            <a:ext cx="5865055" cy="6403858"/>
          </a:xfrm>
        </p:spPr>
        <p:txBody>
          <a:bodyPr>
            <a:normAutofit fontScale="70000" lnSpcReduction="20000"/>
          </a:bodyPr>
          <a:lstStyle/>
          <a:p>
            <a:pPr marL="0" indent="0">
              <a:buNone/>
            </a:pPr>
            <a:r>
              <a:rPr lang="en-IN" dirty="0"/>
              <a:t>// Create multiple threads.</a:t>
            </a:r>
          </a:p>
          <a:p>
            <a:pPr marL="0" indent="0">
              <a:buNone/>
            </a:pPr>
            <a:r>
              <a:rPr lang="en-IN" dirty="0"/>
              <a:t>class </a:t>
            </a:r>
            <a:r>
              <a:rPr lang="en-IN" dirty="0" err="1"/>
              <a:t>NewThread</a:t>
            </a:r>
            <a:r>
              <a:rPr lang="en-IN" dirty="0"/>
              <a:t> implements Runnable {</a:t>
            </a:r>
          </a:p>
          <a:p>
            <a:pPr marL="0" indent="0">
              <a:buNone/>
            </a:pPr>
            <a:r>
              <a:rPr lang="en-IN" dirty="0"/>
              <a:t>String name; // name of thread</a:t>
            </a:r>
          </a:p>
          <a:p>
            <a:pPr marL="0" indent="0">
              <a:buNone/>
            </a:pPr>
            <a:r>
              <a:rPr lang="en-IN" dirty="0"/>
              <a:t>Thread t;</a:t>
            </a:r>
          </a:p>
          <a:p>
            <a:pPr marL="0" indent="0">
              <a:buNone/>
            </a:pPr>
            <a:r>
              <a:rPr lang="en-IN" dirty="0" err="1"/>
              <a:t>NewThread</a:t>
            </a:r>
            <a:r>
              <a:rPr lang="en-IN" dirty="0"/>
              <a:t>(String </a:t>
            </a:r>
            <a:r>
              <a:rPr lang="en-IN" dirty="0" err="1"/>
              <a:t>threadname</a:t>
            </a:r>
            <a:r>
              <a:rPr lang="en-IN" dirty="0"/>
              <a:t>) {</a:t>
            </a:r>
          </a:p>
          <a:p>
            <a:pPr marL="0" indent="0">
              <a:buNone/>
            </a:pPr>
            <a:r>
              <a:rPr lang="en-IN" dirty="0"/>
              <a:t>name = </a:t>
            </a:r>
            <a:r>
              <a:rPr lang="en-IN" dirty="0" err="1"/>
              <a:t>threadname</a:t>
            </a:r>
            <a:r>
              <a:rPr lang="en-IN" dirty="0"/>
              <a:t>;</a:t>
            </a:r>
          </a:p>
          <a:p>
            <a:pPr marL="0" indent="0">
              <a:buNone/>
            </a:pPr>
            <a:r>
              <a:rPr lang="en-IN" dirty="0"/>
              <a:t>t = new Thread(this, name);</a:t>
            </a:r>
          </a:p>
          <a:p>
            <a:pPr marL="0" indent="0">
              <a:buNone/>
            </a:pPr>
            <a:r>
              <a:rPr lang="en-IN" dirty="0" err="1"/>
              <a:t>System.out.println</a:t>
            </a:r>
            <a:r>
              <a:rPr lang="en-IN" dirty="0"/>
              <a:t>("New thread: " + t);</a:t>
            </a:r>
          </a:p>
          <a:p>
            <a:pPr marL="0" indent="0">
              <a:buNone/>
            </a:pPr>
            <a:r>
              <a:rPr lang="en-IN" dirty="0" err="1"/>
              <a:t>t.start</a:t>
            </a:r>
            <a:r>
              <a:rPr lang="en-IN" dirty="0"/>
              <a:t>(); // Start the thread</a:t>
            </a:r>
          </a:p>
          <a:p>
            <a:pPr marL="0" indent="0">
              <a:buNone/>
            </a:pPr>
            <a:r>
              <a:rPr lang="en-IN" dirty="0"/>
              <a:t>} // This is the entry point for thread.</a:t>
            </a:r>
          </a:p>
          <a:p>
            <a:pPr marL="0" indent="0">
              <a:buNone/>
            </a:pPr>
            <a:r>
              <a:rPr lang="en-IN" dirty="0"/>
              <a:t>public void run() {</a:t>
            </a:r>
          </a:p>
          <a:p>
            <a:pPr marL="0" indent="0">
              <a:buNone/>
            </a:pPr>
            <a:r>
              <a:rPr lang="en-IN" dirty="0"/>
              <a:t>try {</a:t>
            </a:r>
          </a:p>
          <a:p>
            <a:pPr marL="0" indent="0">
              <a:buNone/>
            </a:pPr>
            <a:r>
              <a:rPr lang="en-IN" dirty="0"/>
              <a:t>for(int </a:t>
            </a:r>
            <a:r>
              <a:rPr lang="en-IN" dirty="0" err="1"/>
              <a:t>i</a:t>
            </a:r>
            <a:r>
              <a:rPr lang="en-IN" dirty="0"/>
              <a:t> = 5; </a:t>
            </a:r>
            <a:r>
              <a:rPr lang="en-IN" dirty="0" err="1"/>
              <a:t>i</a:t>
            </a:r>
            <a:r>
              <a:rPr lang="en-IN" dirty="0"/>
              <a:t> &gt; 0; </a:t>
            </a:r>
            <a:r>
              <a:rPr lang="en-IN" dirty="0" err="1"/>
              <a:t>i</a:t>
            </a:r>
            <a:r>
              <a:rPr lang="en-IN" dirty="0"/>
              <a:t>--) {</a:t>
            </a:r>
          </a:p>
          <a:p>
            <a:pPr marL="0" indent="0">
              <a:buNone/>
            </a:pPr>
            <a:r>
              <a:rPr lang="en-IN" dirty="0" err="1"/>
              <a:t>System.out.println</a:t>
            </a:r>
            <a:r>
              <a:rPr lang="en-IN" dirty="0"/>
              <a:t>(name + ": " + </a:t>
            </a:r>
            <a:r>
              <a:rPr lang="en-IN" dirty="0" err="1"/>
              <a:t>i</a:t>
            </a:r>
            <a:r>
              <a:rPr lang="en-IN" dirty="0"/>
              <a:t>);</a:t>
            </a:r>
          </a:p>
          <a:p>
            <a:pPr marL="0" indent="0">
              <a:buNone/>
            </a:pPr>
            <a:r>
              <a:rPr lang="en-IN" dirty="0" err="1"/>
              <a:t>Thread.sleep</a:t>
            </a:r>
            <a:r>
              <a:rPr lang="en-IN" dirty="0"/>
              <a:t>(1000);</a:t>
            </a:r>
          </a:p>
          <a:p>
            <a:pPr marL="0" indent="0">
              <a:buNone/>
            </a:pPr>
            <a:r>
              <a:rPr lang="en-IN" dirty="0"/>
              <a:t>} } catch (</a:t>
            </a:r>
            <a:r>
              <a:rPr lang="en-IN" dirty="0" err="1"/>
              <a:t>InterruptedException</a:t>
            </a:r>
            <a:r>
              <a:rPr lang="en-IN" dirty="0"/>
              <a:t> e) {</a:t>
            </a:r>
          </a:p>
          <a:p>
            <a:pPr marL="0" indent="0">
              <a:buNone/>
            </a:pPr>
            <a:r>
              <a:rPr lang="en-IN" dirty="0" err="1"/>
              <a:t>System.out.println</a:t>
            </a:r>
            <a:r>
              <a:rPr lang="en-IN" dirty="0"/>
              <a:t>(name + "Interrupted"); }</a:t>
            </a:r>
          </a:p>
          <a:p>
            <a:pPr marL="0" indent="0">
              <a:buNone/>
            </a:pPr>
            <a:r>
              <a:rPr lang="en-IN" dirty="0" err="1"/>
              <a:t>System.out.println</a:t>
            </a:r>
            <a:r>
              <a:rPr lang="en-IN" dirty="0"/>
              <a:t>(name + " exiting."); } }</a:t>
            </a:r>
          </a:p>
        </p:txBody>
      </p:sp>
      <p:sp>
        <p:nvSpPr>
          <p:cNvPr id="4" name="Content Placeholder 3">
            <a:extLst>
              <a:ext uri="{FF2B5EF4-FFF2-40B4-BE49-F238E27FC236}">
                <a16:creationId xmlns:a16="http://schemas.microsoft.com/office/drawing/2014/main" id="{38B098E5-BE8E-4853-B878-F547948BDF4E}"/>
              </a:ext>
            </a:extLst>
          </p:cNvPr>
          <p:cNvSpPr>
            <a:spLocks noGrp="1"/>
          </p:cNvSpPr>
          <p:nvPr>
            <p:ph sz="half" idx="2"/>
          </p:nvPr>
        </p:nvSpPr>
        <p:spPr>
          <a:xfrm>
            <a:off x="6172199" y="1734513"/>
            <a:ext cx="5865055" cy="4947641"/>
          </a:xfrm>
        </p:spPr>
        <p:txBody>
          <a:bodyPr>
            <a:normAutofit fontScale="70000" lnSpcReduction="20000"/>
          </a:bodyPr>
          <a:lstStyle/>
          <a:p>
            <a:pPr marL="0" indent="0">
              <a:buNone/>
            </a:pPr>
            <a:r>
              <a:rPr lang="en-US" sz="2200" dirty="0"/>
              <a:t>class </a:t>
            </a:r>
            <a:r>
              <a:rPr lang="en-US" sz="2200" dirty="0" err="1"/>
              <a:t>MultiThreadDemo</a:t>
            </a:r>
            <a:r>
              <a:rPr lang="en-US" sz="2200" dirty="0"/>
              <a:t> {</a:t>
            </a:r>
          </a:p>
          <a:p>
            <a:pPr marL="0" indent="0">
              <a:buNone/>
            </a:pPr>
            <a:r>
              <a:rPr lang="en-US" sz="2200" dirty="0"/>
              <a:t>public static void main(String </a:t>
            </a:r>
            <a:r>
              <a:rPr lang="en-US" sz="2200" dirty="0" err="1"/>
              <a:t>args</a:t>
            </a:r>
            <a:r>
              <a:rPr lang="en-US" sz="2200" dirty="0"/>
              <a:t>[]) {</a:t>
            </a:r>
          </a:p>
          <a:p>
            <a:pPr marL="0" indent="0">
              <a:buNone/>
            </a:pPr>
            <a:r>
              <a:rPr lang="en-US" sz="2200" dirty="0"/>
              <a:t>new </a:t>
            </a:r>
            <a:r>
              <a:rPr lang="en-US" sz="2200" dirty="0" err="1"/>
              <a:t>NewThread</a:t>
            </a:r>
            <a:r>
              <a:rPr lang="en-US" sz="2200" dirty="0"/>
              <a:t>("One"); // start threads</a:t>
            </a:r>
          </a:p>
          <a:p>
            <a:pPr marL="0" indent="0">
              <a:buNone/>
            </a:pPr>
            <a:r>
              <a:rPr lang="en-US" sz="2200" dirty="0"/>
              <a:t>new </a:t>
            </a:r>
            <a:r>
              <a:rPr lang="en-US" sz="2200" dirty="0" err="1"/>
              <a:t>NewThread</a:t>
            </a:r>
            <a:r>
              <a:rPr lang="en-US" sz="2200" dirty="0"/>
              <a:t>("Two");</a:t>
            </a:r>
          </a:p>
          <a:p>
            <a:pPr marL="0" indent="0">
              <a:buNone/>
            </a:pPr>
            <a:r>
              <a:rPr lang="en-US" sz="2200" dirty="0"/>
              <a:t>new </a:t>
            </a:r>
            <a:r>
              <a:rPr lang="en-US" sz="2200" dirty="0" err="1"/>
              <a:t>NewThread</a:t>
            </a:r>
            <a:r>
              <a:rPr lang="en-US" sz="2200" dirty="0"/>
              <a:t>("Three")</a:t>
            </a:r>
          </a:p>
          <a:p>
            <a:pPr marL="0" indent="0">
              <a:buNone/>
            </a:pPr>
            <a:r>
              <a:rPr lang="en-US" sz="2200" dirty="0"/>
              <a:t>;</a:t>
            </a:r>
          </a:p>
          <a:p>
            <a:pPr marL="0" indent="0">
              <a:buNone/>
            </a:pPr>
            <a:r>
              <a:rPr lang="en-US" sz="2200" dirty="0"/>
              <a:t> </a:t>
            </a:r>
            <a:r>
              <a:rPr lang="en-IN" sz="2200" dirty="0"/>
              <a:t>try {</a:t>
            </a:r>
            <a:r>
              <a:rPr lang="en-US" sz="2200" dirty="0"/>
              <a:t>// wait for other threads to end</a:t>
            </a:r>
          </a:p>
          <a:p>
            <a:pPr marL="0" indent="0">
              <a:buNone/>
            </a:pPr>
            <a:r>
              <a:rPr lang="en-IN" sz="2200" dirty="0" err="1"/>
              <a:t>Thread.sleep</a:t>
            </a:r>
            <a:r>
              <a:rPr lang="en-IN" sz="2200" dirty="0"/>
              <a:t>(10000);</a:t>
            </a:r>
          </a:p>
          <a:p>
            <a:pPr marL="0" indent="0">
              <a:buNone/>
            </a:pPr>
            <a:r>
              <a:rPr lang="en-IN" sz="2200" dirty="0"/>
              <a:t>} catch (</a:t>
            </a:r>
            <a:r>
              <a:rPr lang="en-IN" sz="2200" dirty="0" err="1"/>
              <a:t>InterruptedException</a:t>
            </a:r>
            <a:r>
              <a:rPr lang="en-IN" sz="2200" dirty="0"/>
              <a:t> e) {</a:t>
            </a:r>
          </a:p>
          <a:p>
            <a:pPr marL="0" indent="0">
              <a:buNone/>
            </a:pPr>
            <a:r>
              <a:rPr lang="en-US" sz="2200" dirty="0" err="1"/>
              <a:t>System.out.println</a:t>
            </a:r>
            <a:r>
              <a:rPr lang="en-US" sz="2200" dirty="0"/>
              <a:t>("Main thread Interrupted");</a:t>
            </a:r>
          </a:p>
          <a:p>
            <a:pPr marL="0" indent="0">
              <a:buNone/>
            </a:pPr>
            <a:r>
              <a:rPr lang="en-IN" sz="2200" dirty="0"/>
              <a:t>}</a:t>
            </a:r>
          </a:p>
          <a:p>
            <a:pPr marL="0" indent="0">
              <a:buNone/>
            </a:pPr>
            <a:r>
              <a:rPr lang="en-US" sz="2200" dirty="0" err="1"/>
              <a:t>System.out.println</a:t>
            </a:r>
            <a:r>
              <a:rPr lang="en-US" sz="2200" dirty="0"/>
              <a:t>("Main thread exiting.");</a:t>
            </a:r>
          </a:p>
          <a:p>
            <a:pPr marL="0" indent="0">
              <a:buNone/>
            </a:pPr>
            <a:r>
              <a:rPr lang="en-IN" sz="2200" dirty="0"/>
              <a:t>} }</a:t>
            </a:r>
          </a:p>
        </p:txBody>
      </p:sp>
    </p:spTree>
    <p:extLst>
      <p:ext uri="{BB962C8B-B14F-4D97-AF65-F5344CB8AC3E}">
        <p14:creationId xmlns:p14="http://schemas.microsoft.com/office/powerpoint/2010/main" val="2149700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CE888AF-D914-4881-BED7-7344043A57CB}"/>
              </a:ext>
            </a:extLst>
          </p:cNvPr>
          <p:cNvSpPr>
            <a:spLocks noGrp="1"/>
          </p:cNvSpPr>
          <p:nvPr>
            <p:ph sz="half" idx="1"/>
          </p:nvPr>
        </p:nvSpPr>
        <p:spPr/>
        <p:txBody>
          <a:bodyPr>
            <a:normAutofit fontScale="62500" lnSpcReduction="20000"/>
          </a:bodyPr>
          <a:lstStyle/>
          <a:p>
            <a:pPr marL="0" indent="0" algn="l">
              <a:buNone/>
            </a:pPr>
            <a:r>
              <a:rPr lang="en-US" sz="2800" b="0" i="0" u="none" strike="noStrike" baseline="0" dirty="0">
                <a:solidFill>
                  <a:srgbClr val="000000"/>
                </a:solidFill>
                <a:latin typeface="Palatino-Roman"/>
              </a:rPr>
              <a:t>The output from this program is shown here:</a:t>
            </a:r>
          </a:p>
          <a:p>
            <a:pPr marL="0" indent="0" algn="l">
              <a:buNone/>
            </a:pPr>
            <a:r>
              <a:rPr lang="en-US" sz="2800" b="0" i="0" u="none" strike="noStrike" baseline="0" dirty="0">
                <a:solidFill>
                  <a:srgbClr val="000000"/>
                </a:solidFill>
                <a:latin typeface="Courier"/>
              </a:rPr>
              <a:t>New thread: Thread[One,5,main]</a:t>
            </a:r>
          </a:p>
          <a:p>
            <a:pPr marL="0" indent="0" algn="l">
              <a:buNone/>
            </a:pPr>
            <a:r>
              <a:rPr lang="en-US" sz="2800" b="0" i="0" u="none" strike="noStrike" baseline="0" dirty="0">
                <a:solidFill>
                  <a:srgbClr val="000000"/>
                </a:solidFill>
                <a:latin typeface="Courier"/>
              </a:rPr>
              <a:t>New thread: Thread[Two,5,main]</a:t>
            </a:r>
          </a:p>
          <a:p>
            <a:pPr marL="0" indent="0" algn="l">
              <a:buNone/>
            </a:pPr>
            <a:r>
              <a:rPr lang="en-US" sz="2800" b="0" i="0" u="none" strike="noStrike" baseline="0" dirty="0">
                <a:solidFill>
                  <a:srgbClr val="000000"/>
                </a:solidFill>
                <a:latin typeface="Courier"/>
              </a:rPr>
              <a:t>New thread: Thread[Three,5,main]</a:t>
            </a:r>
          </a:p>
          <a:p>
            <a:pPr marL="0" indent="0" algn="l">
              <a:buNone/>
            </a:pPr>
            <a:r>
              <a:rPr lang="en-IN" sz="2800" b="0" i="0" u="none" strike="noStrike" baseline="0" dirty="0">
                <a:solidFill>
                  <a:srgbClr val="000000"/>
                </a:solidFill>
                <a:latin typeface="Courier"/>
              </a:rPr>
              <a:t>One: 5</a:t>
            </a:r>
          </a:p>
          <a:p>
            <a:pPr marL="0" indent="0" algn="l">
              <a:buNone/>
            </a:pPr>
            <a:r>
              <a:rPr lang="en-IN" sz="2800" b="0" i="0" u="none" strike="noStrike" baseline="0" dirty="0">
                <a:solidFill>
                  <a:srgbClr val="000000"/>
                </a:solidFill>
                <a:latin typeface="Courier"/>
              </a:rPr>
              <a:t>Two: 5</a:t>
            </a:r>
          </a:p>
          <a:p>
            <a:pPr marL="0" indent="0" algn="l">
              <a:buNone/>
            </a:pPr>
            <a:r>
              <a:rPr lang="en-IN" sz="2800" b="0" i="0" u="none" strike="noStrike" baseline="0" dirty="0">
                <a:solidFill>
                  <a:srgbClr val="000000"/>
                </a:solidFill>
                <a:latin typeface="Courier"/>
              </a:rPr>
              <a:t>Three: 5</a:t>
            </a:r>
          </a:p>
          <a:p>
            <a:pPr marL="0" indent="0" algn="l">
              <a:buNone/>
            </a:pPr>
            <a:r>
              <a:rPr lang="en-IN" sz="2800" b="0" i="0" u="none" strike="noStrike" baseline="0" dirty="0">
                <a:solidFill>
                  <a:srgbClr val="000000"/>
                </a:solidFill>
                <a:latin typeface="Courier"/>
              </a:rPr>
              <a:t>One: 4</a:t>
            </a:r>
          </a:p>
          <a:p>
            <a:pPr marL="0" indent="0" algn="l">
              <a:buNone/>
            </a:pPr>
            <a:r>
              <a:rPr lang="en-IN" sz="2800" b="0" i="0" u="none" strike="noStrike" baseline="0" dirty="0">
                <a:solidFill>
                  <a:srgbClr val="000000"/>
                </a:solidFill>
                <a:latin typeface="Courier"/>
              </a:rPr>
              <a:t>Two: 4</a:t>
            </a:r>
          </a:p>
          <a:p>
            <a:pPr marL="0" indent="0" algn="l">
              <a:buNone/>
            </a:pPr>
            <a:r>
              <a:rPr lang="en-IN" sz="2800" b="0" i="0" u="none" strike="noStrike" baseline="0" dirty="0">
                <a:solidFill>
                  <a:srgbClr val="000000"/>
                </a:solidFill>
                <a:latin typeface="Courier"/>
              </a:rPr>
              <a:t>Three: 4</a:t>
            </a:r>
          </a:p>
          <a:p>
            <a:pPr marL="0" indent="0" algn="l">
              <a:buNone/>
            </a:pPr>
            <a:r>
              <a:rPr lang="en-IN" sz="2800" b="0" i="0" u="none" strike="noStrike" baseline="0" dirty="0">
                <a:solidFill>
                  <a:srgbClr val="000000"/>
                </a:solidFill>
                <a:latin typeface="Courier"/>
              </a:rPr>
              <a:t>One: 3</a:t>
            </a:r>
          </a:p>
          <a:p>
            <a:pPr marL="0" indent="0" algn="l">
              <a:buNone/>
            </a:pPr>
            <a:r>
              <a:rPr lang="en-IN" sz="2800" b="0" i="0" u="none" strike="noStrike" baseline="0" dirty="0">
                <a:solidFill>
                  <a:srgbClr val="000000"/>
                </a:solidFill>
                <a:latin typeface="Courier"/>
              </a:rPr>
              <a:t>Three: 3</a:t>
            </a:r>
          </a:p>
          <a:p>
            <a:pPr marL="0" indent="0" algn="l">
              <a:buNone/>
            </a:pPr>
            <a:r>
              <a:rPr lang="en-IN" sz="2800" b="0" i="0" u="none" strike="noStrike" baseline="0" dirty="0">
                <a:solidFill>
                  <a:srgbClr val="000000"/>
                </a:solidFill>
                <a:latin typeface="Courier"/>
              </a:rPr>
              <a:t>Two: 3</a:t>
            </a:r>
          </a:p>
          <a:p>
            <a:pPr marL="0" indent="0">
              <a:buNone/>
            </a:pPr>
            <a:endParaRPr lang="en-IN" dirty="0"/>
          </a:p>
        </p:txBody>
      </p:sp>
      <p:sp>
        <p:nvSpPr>
          <p:cNvPr id="9" name="Content Placeholder 8">
            <a:extLst>
              <a:ext uri="{FF2B5EF4-FFF2-40B4-BE49-F238E27FC236}">
                <a16:creationId xmlns:a16="http://schemas.microsoft.com/office/drawing/2014/main" id="{316CC8B5-9517-488C-B3E0-0C408262C723}"/>
              </a:ext>
            </a:extLst>
          </p:cNvPr>
          <p:cNvSpPr>
            <a:spLocks noGrp="1"/>
          </p:cNvSpPr>
          <p:nvPr>
            <p:ph sz="half" idx="2"/>
          </p:nvPr>
        </p:nvSpPr>
        <p:spPr/>
        <p:txBody>
          <a:bodyPr>
            <a:normAutofit fontScale="62500" lnSpcReduction="20000"/>
          </a:bodyPr>
          <a:lstStyle/>
          <a:p>
            <a:pPr marL="0" indent="0" algn="l">
              <a:buNone/>
            </a:pPr>
            <a:r>
              <a:rPr lang="en-IN" sz="2800" b="0" i="0" u="none" strike="noStrike" baseline="0" dirty="0">
                <a:solidFill>
                  <a:srgbClr val="000000"/>
                </a:solidFill>
                <a:latin typeface="Courier"/>
              </a:rPr>
              <a:t>One: 2</a:t>
            </a:r>
          </a:p>
          <a:p>
            <a:pPr marL="0" indent="0" algn="l">
              <a:buNone/>
            </a:pPr>
            <a:r>
              <a:rPr lang="en-IN" sz="2800" b="0" i="0" u="none" strike="noStrike" baseline="0" dirty="0">
                <a:solidFill>
                  <a:srgbClr val="000000"/>
                </a:solidFill>
                <a:latin typeface="Courier"/>
              </a:rPr>
              <a:t>Three: 2</a:t>
            </a:r>
          </a:p>
          <a:p>
            <a:pPr marL="0" indent="0" algn="l">
              <a:buNone/>
            </a:pPr>
            <a:r>
              <a:rPr lang="en-IN" sz="2800" b="0" i="0" u="none" strike="noStrike" baseline="0" dirty="0">
                <a:solidFill>
                  <a:srgbClr val="000000"/>
                </a:solidFill>
                <a:latin typeface="Courier"/>
              </a:rPr>
              <a:t>Two: 2</a:t>
            </a:r>
          </a:p>
          <a:p>
            <a:pPr marL="0" indent="0" algn="l">
              <a:buNone/>
            </a:pPr>
            <a:r>
              <a:rPr lang="en-IN" sz="2800" b="0" i="0" u="none" strike="noStrike" baseline="0" dirty="0">
                <a:solidFill>
                  <a:srgbClr val="000000"/>
                </a:solidFill>
                <a:latin typeface="Courier"/>
              </a:rPr>
              <a:t>One: 1</a:t>
            </a:r>
          </a:p>
          <a:p>
            <a:pPr marL="0" indent="0" algn="l">
              <a:buNone/>
            </a:pPr>
            <a:r>
              <a:rPr lang="en-IN" sz="2800" b="0" i="0" u="none" strike="noStrike" baseline="0" dirty="0">
                <a:solidFill>
                  <a:srgbClr val="000000"/>
                </a:solidFill>
                <a:latin typeface="Courier"/>
              </a:rPr>
              <a:t>Three: 1</a:t>
            </a:r>
          </a:p>
          <a:p>
            <a:pPr marL="0" indent="0" algn="l">
              <a:buNone/>
            </a:pPr>
            <a:r>
              <a:rPr lang="en-IN" sz="2800" b="0" i="0" u="none" strike="noStrike" baseline="0" dirty="0">
                <a:solidFill>
                  <a:srgbClr val="000000"/>
                </a:solidFill>
                <a:latin typeface="Courier"/>
              </a:rPr>
              <a:t>Two: 1</a:t>
            </a:r>
          </a:p>
          <a:p>
            <a:pPr marL="0" indent="0" algn="l">
              <a:buNone/>
            </a:pPr>
            <a:r>
              <a:rPr lang="en-IN" sz="2800" b="0" i="0" u="none" strike="noStrike" baseline="0" dirty="0">
                <a:solidFill>
                  <a:srgbClr val="000000"/>
                </a:solidFill>
                <a:latin typeface="Courier"/>
              </a:rPr>
              <a:t>One exiting.</a:t>
            </a:r>
          </a:p>
          <a:p>
            <a:pPr marL="0" indent="0" algn="l">
              <a:buNone/>
            </a:pPr>
            <a:r>
              <a:rPr lang="en-IN" sz="2800" b="0" i="0" u="none" strike="noStrike" baseline="0" dirty="0">
                <a:solidFill>
                  <a:srgbClr val="000000"/>
                </a:solidFill>
                <a:latin typeface="Courier"/>
              </a:rPr>
              <a:t>Two exiting.</a:t>
            </a:r>
          </a:p>
          <a:p>
            <a:pPr marL="0" indent="0" algn="l">
              <a:buNone/>
            </a:pPr>
            <a:r>
              <a:rPr lang="en-IN" sz="2800" b="0" i="0" u="none" strike="noStrike" baseline="0" dirty="0">
                <a:solidFill>
                  <a:srgbClr val="000000"/>
                </a:solidFill>
                <a:latin typeface="Courier"/>
              </a:rPr>
              <a:t>Three exiting.</a:t>
            </a:r>
          </a:p>
          <a:p>
            <a:pPr marL="0" indent="0" algn="l">
              <a:buNone/>
            </a:pPr>
            <a:r>
              <a:rPr lang="en-IN" sz="2800" b="0" i="0" u="none" strike="noStrike" baseline="0" dirty="0">
                <a:solidFill>
                  <a:srgbClr val="000000"/>
                </a:solidFill>
                <a:latin typeface="Courier"/>
              </a:rPr>
              <a:t>Main thread exiting. </a:t>
            </a:r>
          </a:p>
          <a:p>
            <a:pPr marL="0" indent="0" algn="l">
              <a:buNone/>
            </a:pPr>
            <a:r>
              <a:rPr lang="en-US" sz="2800" b="0" i="0" u="none" strike="noStrike" baseline="0" dirty="0">
                <a:latin typeface="Palatino-Roman"/>
              </a:rPr>
              <a:t>As you can see, once started, all three child threads share the CPU. Notice the call to </a:t>
            </a:r>
            <a:r>
              <a:rPr lang="en-US" sz="2800" b="1" i="0" u="none" strike="noStrike" baseline="0" dirty="0">
                <a:latin typeface="Palatino-Bold"/>
              </a:rPr>
              <a:t>sleep(10000) </a:t>
            </a:r>
            <a:r>
              <a:rPr lang="en-US" sz="2800" b="0" i="0" u="none" strike="noStrike" baseline="0" dirty="0">
                <a:latin typeface="Palatino-Roman"/>
              </a:rPr>
              <a:t>in </a:t>
            </a:r>
            <a:r>
              <a:rPr lang="en-US" sz="2800" b="1" i="0" u="none" strike="noStrike" baseline="0" dirty="0">
                <a:latin typeface="Palatino-Bold"/>
              </a:rPr>
              <a:t>main( )</a:t>
            </a:r>
            <a:r>
              <a:rPr lang="en-US" sz="2800" b="0" i="0" u="none" strike="noStrike" baseline="0" dirty="0">
                <a:latin typeface="Palatino-Roman"/>
              </a:rPr>
              <a:t>. This causes the main thread to sleep for ten seconds and ensures that it will finish last.</a:t>
            </a:r>
            <a:endParaRPr lang="en-IN" dirty="0"/>
          </a:p>
          <a:p>
            <a:pPr marL="0" indent="0">
              <a:buNone/>
            </a:pPr>
            <a:endParaRPr lang="en-IN" dirty="0"/>
          </a:p>
        </p:txBody>
      </p:sp>
    </p:spTree>
    <p:extLst>
      <p:ext uri="{BB962C8B-B14F-4D97-AF65-F5344CB8AC3E}">
        <p14:creationId xmlns:p14="http://schemas.microsoft.com/office/powerpoint/2010/main" val="3242228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CC5E-CFD4-4E75-BBDD-4DB587120029}"/>
              </a:ext>
            </a:extLst>
          </p:cNvPr>
          <p:cNvSpPr>
            <a:spLocks noGrp="1"/>
          </p:cNvSpPr>
          <p:nvPr>
            <p:ph type="title"/>
          </p:nvPr>
        </p:nvSpPr>
        <p:spPr/>
        <p:txBody>
          <a:bodyPr/>
          <a:lstStyle/>
          <a:p>
            <a:r>
              <a:rPr lang="en-IN" dirty="0"/>
              <a:t>Using </a:t>
            </a:r>
            <a:r>
              <a:rPr lang="en-IN" dirty="0" err="1"/>
              <a:t>isAlive</a:t>
            </a:r>
            <a:r>
              <a:rPr lang="en-IN" dirty="0"/>
              <a:t>( ) and join( )</a:t>
            </a:r>
          </a:p>
        </p:txBody>
      </p:sp>
      <p:sp>
        <p:nvSpPr>
          <p:cNvPr id="3" name="Content Placeholder 2">
            <a:extLst>
              <a:ext uri="{FF2B5EF4-FFF2-40B4-BE49-F238E27FC236}">
                <a16:creationId xmlns:a16="http://schemas.microsoft.com/office/drawing/2014/main" id="{D8A226B0-581C-47CF-8C94-2A5B1F2BAC7A}"/>
              </a:ext>
            </a:extLst>
          </p:cNvPr>
          <p:cNvSpPr>
            <a:spLocks noGrp="1"/>
          </p:cNvSpPr>
          <p:nvPr>
            <p:ph sz="half" idx="1"/>
          </p:nvPr>
        </p:nvSpPr>
        <p:spPr>
          <a:xfrm>
            <a:off x="304800" y="1825625"/>
            <a:ext cx="5715000" cy="4351338"/>
          </a:xfrm>
        </p:spPr>
        <p:txBody>
          <a:bodyPr>
            <a:normAutofit/>
          </a:bodyPr>
          <a:lstStyle/>
          <a:p>
            <a:r>
              <a:rPr lang="en-US" sz="2000" dirty="0"/>
              <a:t>Often you will want the main thread to finish last. In the preceding examples, this is accomplished by calling sleep( ) within main( ), with a long enough delay to ensure that all child threads terminate prior to the main thread. </a:t>
            </a:r>
          </a:p>
          <a:p>
            <a:r>
              <a:rPr lang="en-US" sz="2000" dirty="0"/>
              <a:t>However, this is hardly a satisfactory solution, and it also raises a larger question: How can one thread know when another thread has ended? Fortunately, Thread provides a means by which you can answer this question</a:t>
            </a:r>
            <a:endParaRPr lang="en-IN" sz="2000" dirty="0"/>
          </a:p>
        </p:txBody>
      </p:sp>
      <p:sp>
        <p:nvSpPr>
          <p:cNvPr id="4" name="Content Placeholder 3">
            <a:extLst>
              <a:ext uri="{FF2B5EF4-FFF2-40B4-BE49-F238E27FC236}">
                <a16:creationId xmlns:a16="http://schemas.microsoft.com/office/drawing/2014/main" id="{7A214A8D-BE70-454E-A275-BD3F9986E1CB}"/>
              </a:ext>
            </a:extLst>
          </p:cNvPr>
          <p:cNvSpPr>
            <a:spLocks noGrp="1"/>
          </p:cNvSpPr>
          <p:nvPr>
            <p:ph sz="half" idx="2"/>
          </p:nvPr>
        </p:nvSpPr>
        <p:spPr>
          <a:xfrm>
            <a:off x="6172200" y="1497496"/>
            <a:ext cx="5715000" cy="5360503"/>
          </a:xfrm>
        </p:spPr>
        <p:txBody>
          <a:bodyPr>
            <a:normAutofit/>
          </a:bodyPr>
          <a:lstStyle/>
          <a:p>
            <a:r>
              <a:rPr lang="en-US" sz="2000" dirty="0"/>
              <a:t>Two ways exist to determine whether a thread has finished. First, you can call </a:t>
            </a:r>
            <a:r>
              <a:rPr lang="en-US" sz="2000" dirty="0" err="1"/>
              <a:t>isAlive</a:t>
            </a:r>
            <a:r>
              <a:rPr lang="en-US" sz="2000" dirty="0"/>
              <a:t>( ) on the thread. </a:t>
            </a:r>
          </a:p>
          <a:p>
            <a:r>
              <a:rPr lang="en-US" sz="2000" dirty="0"/>
              <a:t>This method is defined by Thread, and its general form is shown here:</a:t>
            </a:r>
          </a:p>
          <a:p>
            <a:pPr marL="0" indent="0">
              <a:buNone/>
            </a:pPr>
            <a:r>
              <a:rPr lang="en-US" sz="2000" dirty="0"/>
              <a:t>final </a:t>
            </a:r>
            <a:r>
              <a:rPr lang="en-US" sz="2000" dirty="0" err="1"/>
              <a:t>boolean</a:t>
            </a:r>
            <a:r>
              <a:rPr lang="en-US" sz="2000" dirty="0"/>
              <a:t> </a:t>
            </a:r>
            <a:r>
              <a:rPr lang="en-US" sz="2000" dirty="0" err="1"/>
              <a:t>isAlive</a:t>
            </a:r>
            <a:r>
              <a:rPr lang="en-US" sz="2000" dirty="0"/>
              <a:t>( )</a:t>
            </a:r>
          </a:p>
          <a:p>
            <a:r>
              <a:rPr lang="en-US" sz="2000" dirty="0"/>
              <a:t>The </a:t>
            </a:r>
            <a:r>
              <a:rPr lang="en-US" sz="2000" dirty="0" err="1"/>
              <a:t>isAlive</a:t>
            </a:r>
            <a:r>
              <a:rPr lang="en-US" sz="2000" dirty="0"/>
              <a:t>( ) method returns true if the thread upon which it is called is still running. </a:t>
            </a:r>
          </a:p>
          <a:p>
            <a:r>
              <a:rPr lang="en-US" sz="2000" dirty="0"/>
              <a:t>It returns false otherwise. While </a:t>
            </a:r>
            <a:r>
              <a:rPr lang="en-US" sz="2000" dirty="0" err="1"/>
              <a:t>isAlive</a:t>
            </a:r>
            <a:r>
              <a:rPr lang="en-US" sz="2000" dirty="0"/>
              <a:t>( ) is occasionally useful, the method that you will more commonly use to wait for a thread to finish is called join( ), shown here:</a:t>
            </a:r>
          </a:p>
          <a:p>
            <a:r>
              <a:rPr lang="en-US" sz="2000" dirty="0"/>
              <a:t>final void join( ) throws </a:t>
            </a:r>
            <a:r>
              <a:rPr lang="en-US" sz="2000" dirty="0" err="1"/>
              <a:t>InterruptedException</a:t>
            </a:r>
            <a:endParaRPr lang="en-IN" sz="2000" dirty="0"/>
          </a:p>
        </p:txBody>
      </p:sp>
    </p:spTree>
    <p:extLst>
      <p:ext uri="{BB962C8B-B14F-4D97-AF65-F5344CB8AC3E}">
        <p14:creationId xmlns:p14="http://schemas.microsoft.com/office/powerpoint/2010/main" val="401853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9DB7-343A-490A-A29B-C92E3C026267}"/>
              </a:ext>
            </a:extLst>
          </p:cNvPr>
          <p:cNvSpPr>
            <a:spLocks noGrp="1"/>
          </p:cNvSpPr>
          <p:nvPr>
            <p:ph type="title"/>
          </p:nvPr>
        </p:nvSpPr>
        <p:spPr/>
        <p:txBody>
          <a:bodyPr/>
          <a:lstStyle/>
          <a:p>
            <a:r>
              <a:rPr lang="en-IN" dirty="0"/>
              <a:t>Multithreading in Java</a:t>
            </a:r>
          </a:p>
        </p:txBody>
      </p:sp>
      <p:sp>
        <p:nvSpPr>
          <p:cNvPr id="3" name="Content Placeholder 2">
            <a:extLst>
              <a:ext uri="{FF2B5EF4-FFF2-40B4-BE49-F238E27FC236}">
                <a16:creationId xmlns:a16="http://schemas.microsoft.com/office/drawing/2014/main" id="{F75A11AC-0028-48B8-985E-83F413297A23}"/>
              </a:ext>
            </a:extLst>
          </p:cNvPr>
          <p:cNvSpPr>
            <a:spLocks noGrp="1"/>
          </p:cNvSpPr>
          <p:nvPr>
            <p:ph idx="1"/>
          </p:nvPr>
        </p:nvSpPr>
        <p:spPr/>
        <p:txBody>
          <a:bodyPr>
            <a:normAutofit/>
          </a:bodyPr>
          <a:lstStyle/>
          <a:p>
            <a:r>
              <a:rPr lang="en-US" sz="2400" dirty="0"/>
              <a:t>Multithreading in Java is a process of executing multiple threads simultaneously.</a:t>
            </a:r>
          </a:p>
          <a:p>
            <a:r>
              <a:rPr lang="en-US" sz="2400" dirty="0"/>
              <a:t>A thread is a lightweight sub-process, the smallest unit of processing. Multiprocessing and multithreading, both are used to achieve multitasking.</a:t>
            </a:r>
          </a:p>
          <a:p>
            <a:r>
              <a:rPr lang="en-US" sz="2400" dirty="0"/>
              <a:t>However, we use multithreading than multiprocessing because threads use a shared memory area. They don't allocate separate memory area so saves memory, and context-switching between the threads takes less time than process.</a:t>
            </a:r>
          </a:p>
          <a:p>
            <a:r>
              <a:rPr lang="en-US" sz="2400" dirty="0"/>
              <a:t>Java Multithreading is mostly used in games, animation, etc.</a:t>
            </a:r>
            <a:endParaRPr lang="en-IN" sz="2400" dirty="0"/>
          </a:p>
        </p:txBody>
      </p:sp>
    </p:spTree>
    <p:extLst>
      <p:ext uri="{BB962C8B-B14F-4D97-AF65-F5344CB8AC3E}">
        <p14:creationId xmlns:p14="http://schemas.microsoft.com/office/powerpoint/2010/main" val="4162309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175D434-7067-4B87-BDDC-A53DDB161101}"/>
              </a:ext>
            </a:extLst>
          </p:cNvPr>
          <p:cNvSpPr>
            <a:spLocks noGrp="1"/>
          </p:cNvSpPr>
          <p:nvPr>
            <p:ph idx="1"/>
          </p:nvPr>
        </p:nvSpPr>
        <p:spPr>
          <a:xfrm>
            <a:off x="838200" y="914400"/>
            <a:ext cx="10515600" cy="5262563"/>
          </a:xfrm>
        </p:spPr>
        <p:txBody>
          <a:bodyPr>
            <a:normAutofit/>
          </a:bodyPr>
          <a:lstStyle/>
          <a:p>
            <a:r>
              <a:rPr lang="en-US" dirty="0"/>
              <a:t>This method waits until the thread on which it is called terminates. Its name comes from the concept of the calling thread waiting until the specified thread joins it. </a:t>
            </a:r>
          </a:p>
          <a:p>
            <a:r>
              <a:rPr lang="en-US" dirty="0"/>
              <a:t>Additional forms of join( ) allow you to specify a maximum amount of time that you want to wait for the specified thread to terminate. </a:t>
            </a:r>
          </a:p>
          <a:p>
            <a:r>
              <a:rPr lang="en-US" dirty="0"/>
              <a:t>Here is an improved version of the preceding example that uses join( ) to ensure that the main thread is the last to stop. It also demonstrates the </a:t>
            </a:r>
            <a:r>
              <a:rPr lang="en-US" dirty="0" err="1"/>
              <a:t>isAlive</a:t>
            </a:r>
            <a:r>
              <a:rPr lang="en-US" dirty="0"/>
              <a:t>( ) method.</a:t>
            </a:r>
            <a:endParaRPr lang="en-IN" dirty="0"/>
          </a:p>
        </p:txBody>
      </p:sp>
    </p:spTree>
    <p:extLst>
      <p:ext uri="{BB962C8B-B14F-4D97-AF65-F5344CB8AC3E}">
        <p14:creationId xmlns:p14="http://schemas.microsoft.com/office/powerpoint/2010/main" val="2071688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53B82B6-34ED-4AB7-9155-60F77004E937}"/>
              </a:ext>
            </a:extLst>
          </p:cNvPr>
          <p:cNvSpPr>
            <a:spLocks noGrp="1"/>
          </p:cNvSpPr>
          <p:nvPr>
            <p:ph sz="half" idx="1"/>
          </p:nvPr>
        </p:nvSpPr>
        <p:spPr>
          <a:xfrm>
            <a:off x="212035" y="159026"/>
            <a:ext cx="5807765" cy="6440557"/>
          </a:xfrm>
        </p:spPr>
        <p:txBody>
          <a:bodyPr>
            <a:normAutofit fontScale="47500" lnSpcReduction="20000"/>
          </a:bodyPr>
          <a:lstStyle/>
          <a:p>
            <a:pPr marL="0" indent="0">
              <a:buNone/>
            </a:pPr>
            <a:r>
              <a:rPr lang="en-IN" dirty="0"/>
              <a:t>// Using join() to wait for threads to finish.</a:t>
            </a:r>
          </a:p>
          <a:p>
            <a:pPr marL="0" indent="0">
              <a:buNone/>
            </a:pPr>
            <a:r>
              <a:rPr lang="en-IN" sz="3400" b="1" dirty="0"/>
              <a:t>class </a:t>
            </a:r>
            <a:r>
              <a:rPr lang="en-IN" sz="3400" b="1" dirty="0" err="1"/>
              <a:t>NewThread</a:t>
            </a:r>
            <a:r>
              <a:rPr lang="en-IN" sz="3400" b="1" dirty="0"/>
              <a:t> implements Runnable {</a:t>
            </a:r>
          </a:p>
          <a:p>
            <a:pPr marL="0" indent="0">
              <a:buNone/>
            </a:pPr>
            <a:r>
              <a:rPr lang="en-IN" dirty="0"/>
              <a:t>String name; // name of thread</a:t>
            </a:r>
          </a:p>
          <a:p>
            <a:pPr marL="0" indent="0">
              <a:buNone/>
            </a:pPr>
            <a:r>
              <a:rPr lang="en-IN" dirty="0"/>
              <a:t>Thread t;</a:t>
            </a:r>
          </a:p>
          <a:p>
            <a:pPr marL="0" indent="0">
              <a:buNone/>
            </a:pPr>
            <a:r>
              <a:rPr lang="en-IN" dirty="0" err="1"/>
              <a:t>NewThread</a:t>
            </a:r>
            <a:r>
              <a:rPr lang="en-IN" dirty="0"/>
              <a:t>(String </a:t>
            </a:r>
            <a:r>
              <a:rPr lang="en-IN" dirty="0" err="1"/>
              <a:t>threadname</a:t>
            </a:r>
            <a:r>
              <a:rPr lang="en-IN" dirty="0"/>
              <a:t>) {</a:t>
            </a:r>
          </a:p>
          <a:p>
            <a:pPr marL="0" indent="0">
              <a:buNone/>
            </a:pPr>
            <a:r>
              <a:rPr lang="en-IN" dirty="0"/>
              <a:t>name = </a:t>
            </a:r>
            <a:r>
              <a:rPr lang="en-IN" dirty="0" err="1"/>
              <a:t>threadname</a:t>
            </a:r>
            <a:r>
              <a:rPr lang="en-IN" dirty="0"/>
              <a:t>;</a:t>
            </a:r>
          </a:p>
          <a:p>
            <a:pPr marL="0" indent="0">
              <a:buNone/>
            </a:pPr>
            <a:r>
              <a:rPr lang="en-IN" dirty="0"/>
              <a:t>t = new Thread(this, name);</a:t>
            </a:r>
          </a:p>
          <a:p>
            <a:pPr marL="0" indent="0">
              <a:buNone/>
            </a:pPr>
            <a:r>
              <a:rPr lang="en-IN" dirty="0" err="1"/>
              <a:t>System.out.println</a:t>
            </a:r>
            <a:r>
              <a:rPr lang="en-IN" dirty="0"/>
              <a:t>("New thread: " + t);</a:t>
            </a:r>
          </a:p>
          <a:p>
            <a:pPr marL="0" indent="0">
              <a:buNone/>
            </a:pPr>
            <a:r>
              <a:rPr lang="en-IN" dirty="0" err="1"/>
              <a:t>t.start</a:t>
            </a:r>
            <a:r>
              <a:rPr lang="en-IN" dirty="0"/>
              <a:t>(); // Start the thread</a:t>
            </a:r>
          </a:p>
          <a:p>
            <a:pPr marL="0" indent="0">
              <a:buNone/>
            </a:pPr>
            <a:r>
              <a:rPr lang="en-IN" dirty="0"/>
              <a:t>} // This is the entry point for thread.</a:t>
            </a:r>
          </a:p>
          <a:p>
            <a:pPr marL="0" indent="0">
              <a:buNone/>
            </a:pPr>
            <a:r>
              <a:rPr lang="en-IN" dirty="0"/>
              <a:t>public void run() {</a:t>
            </a:r>
          </a:p>
          <a:p>
            <a:pPr marL="0" indent="0">
              <a:buNone/>
            </a:pPr>
            <a:r>
              <a:rPr lang="en-IN" dirty="0"/>
              <a:t>try {</a:t>
            </a:r>
          </a:p>
          <a:p>
            <a:pPr marL="0" indent="0">
              <a:buNone/>
            </a:pPr>
            <a:r>
              <a:rPr lang="en-IN" dirty="0"/>
              <a:t>for(int </a:t>
            </a:r>
            <a:r>
              <a:rPr lang="en-IN" dirty="0" err="1"/>
              <a:t>i</a:t>
            </a:r>
            <a:r>
              <a:rPr lang="en-IN" dirty="0"/>
              <a:t> = 5; </a:t>
            </a:r>
            <a:r>
              <a:rPr lang="en-IN" dirty="0" err="1"/>
              <a:t>i</a:t>
            </a:r>
            <a:r>
              <a:rPr lang="en-IN" dirty="0"/>
              <a:t> &gt; 0; </a:t>
            </a:r>
            <a:r>
              <a:rPr lang="en-IN" dirty="0" err="1"/>
              <a:t>i</a:t>
            </a:r>
            <a:r>
              <a:rPr lang="en-IN" dirty="0"/>
              <a:t>--) {</a:t>
            </a:r>
          </a:p>
          <a:p>
            <a:pPr marL="0" indent="0">
              <a:buNone/>
            </a:pPr>
            <a:r>
              <a:rPr lang="en-IN" dirty="0" err="1"/>
              <a:t>System.out.println</a:t>
            </a:r>
            <a:r>
              <a:rPr lang="en-IN" dirty="0"/>
              <a:t>(name + ": " + </a:t>
            </a:r>
            <a:r>
              <a:rPr lang="en-IN" dirty="0" err="1"/>
              <a:t>i</a:t>
            </a:r>
            <a:r>
              <a:rPr lang="en-IN" dirty="0"/>
              <a:t>);</a:t>
            </a:r>
          </a:p>
          <a:p>
            <a:pPr marL="0" indent="0">
              <a:buNone/>
            </a:pPr>
            <a:r>
              <a:rPr lang="en-IN" dirty="0" err="1"/>
              <a:t>Thread.sleep</a:t>
            </a:r>
            <a:r>
              <a:rPr lang="en-IN" dirty="0"/>
              <a:t>(1000); }</a:t>
            </a:r>
          </a:p>
          <a:p>
            <a:pPr marL="0" indent="0">
              <a:buNone/>
            </a:pPr>
            <a:r>
              <a:rPr lang="en-IN" dirty="0"/>
              <a:t>} catch (</a:t>
            </a:r>
            <a:r>
              <a:rPr lang="en-IN" dirty="0" err="1"/>
              <a:t>InterruptedException</a:t>
            </a:r>
            <a:r>
              <a:rPr lang="en-IN" dirty="0"/>
              <a:t> e) {</a:t>
            </a:r>
          </a:p>
          <a:p>
            <a:pPr marL="0" indent="0">
              <a:buNone/>
            </a:pPr>
            <a:r>
              <a:rPr lang="en-IN" dirty="0" err="1"/>
              <a:t>System.out.println</a:t>
            </a:r>
            <a:r>
              <a:rPr lang="en-IN" dirty="0"/>
              <a:t>(name + " interrupted."); }</a:t>
            </a:r>
          </a:p>
          <a:p>
            <a:pPr marL="0" indent="0">
              <a:buNone/>
            </a:pPr>
            <a:r>
              <a:rPr lang="en-IN" dirty="0" err="1"/>
              <a:t>System.out.println</a:t>
            </a:r>
            <a:r>
              <a:rPr lang="en-IN" dirty="0"/>
              <a:t>(name + " exiting."); } }</a:t>
            </a:r>
          </a:p>
          <a:p>
            <a:pPr marL="0" indent="0">
              <a:buNone/>
            </a:pPr>
            <a:r>
              <a:rPr lang="en-IN" sz="3400" b="1" dirty="0"/>
              <a:t>class </a:t>
            </a:r>
            <a:r>
              <a:rPr lang="en-IN" sz="3400" b="1" dirty="0" err="1"/>
              <a:t>DemoJoin</a:t>
            </a:r>
            <a:r>
              <a:rPr lang="en-IN" sz="3400" b="1" dirty="0"/>
              <a:t> {</a:t>
            </a:r>
          </a:p>
          <a:p>
            <a:pPr marL="0" indent="0">
              <a:buNone/>
            </a:pPr>
            <a:r>
              <a:rPr lang="en-IN" dirty="0"/>
              <a:t>public static void main(String </a:t>
            </a:r>
            <a:r>
              <a:rPr lang="en-IN" dirty="0" err="1"/>
              <a:t>args</a:t>
            </a:r>
            <a:r>
              <a:rPr lang="en-IN" dirty="0"/>
              <a:t>[]) {</a:t>
            </a:r>
          </a:p>
          <a:p>
            <a:pPr marL="0" indent="0">
              <a:buNone/>
            </a:pPr>
            <a:r>
              <a:rPr lang="en-IN" dirty="0" err="1"/>
              <a:t>NewThread</a:t>
            </a:r>
            <a:r>
              <a:rPr lang="en-IN" dirty="0"/>
              <a:t> ob1 = new </a:t>
            </a:r>
            <a:r>
              <a:rPr lang="en-IN" dirty="0" err="1"/>
              <a:t>NewThread</a:t>
            </a:r>
            <a:r>
              <a:rPr lang="en-IN" dirty="0"/>
              <a:t>("One");</a:t>
            </a:r>
          </a:p>
          <a:p>
            <a:pPr marL="0" indent="0">
              <a:buNone/>
            </a:pPr>
            <a:r>
              <a:rPr lang="en-IN" dirty="0" err="1"/>
              <a:t>NewThread</a:t>
            </a:r>
            <a:r>
              <a:rPr lang="en-IN" dirty="0"/>
              <a:t> ob2 = new </a:t>
            </a:r>
            <a:r>
              <a:rPr lang="en-IN" dirty="0" err="1"/>
              <a:t>NewThread</a:t>
            </a:r>
            <a:r>
              <a:rPr lang="en-IN" dirty="0"/>
              <a:t>("Two");</a:t>
            </a:r>
          </a:p>
          <a:p>
            <a:pPr marL="0" indent="0">
              <a:buNone/>
            </a:pPr>
            <a:r>
              <a:rPr lang="en-IN" dirty="0" err="1"/>
              <a:t>NewThread</a:t>
            </a:r>
            <a:r>
              <a:rPr lang="en-IN" dirty="0"/>
              <a:t> ob3 = new </a:t>
            </a:r>
            <a:r>
              <a:rPr lang="en-IN" dirty="0" err="1"/>
              <a:t>NewThread</a:t>
            </a:r>
            <a:r>
              <a:rPr lang="en-IN" dirty="0"/>
              <a:t>("Three");</a:t>
            </a:r>
          </a:p>
        </p:txBody>
      </p:sp>
      <p:sp>
        <p:nvSpPr>
          <p:cNvPr id="6" name="Content Placeholder 5">
            <a:extLst>
              <a:ext uri="{FF2B5EF4-FFF2-40B4-BE49-F238E27FC236}">
                <a16:creationId xmlns:a16="http://schemas.microsoft.com/office/drawing/2014/main" id="{97C5D09A-D8A2-4303-937D-0F8C9B5477F3}"/>
              </a:ext>
            </a:extLst>
          </p:cNvPr>
          <p:cNvSpPr>
            <a:spLocks noGrp="1"/>
          </p:cNvSpPr>
          <p:nvPr>
            <p:ph sz="half" idx="2"/>
          </p:nvPr>
        </p:nvSpPr>
        <p:spPr>
          <a:xfrm>
            <a:off x="6096000" y="159026"/>
            <a:ext cx="5883964" cy="6698974"/>
          </a:xfrm>
        </p:spPr>
        <p:txBody>
          <a:bodyPr>
            <a:normAutofit fontScale="47500" lnSpcReduction="20000"/>
          </a:bodyPr>
          <a:lstStyle/>
          <a:p>
            <a:pPr marL="0" indent="0">
              <a:buNone/>
            </a:pPr>
            <a:r>
              <a:rPr lang="en-IN" dirty="0" err="1"/>
              <a:t>System.out.println</a:t>
            </a:r>
            <a:r>
              <a:rPr lang="en-IN" dirty="0"/>
              <a:t>("Thread One is alive: “ + ob1.t.isAlive());</a:t>
            </a:r>
          </a:p>
          <a:p>
            <a:pPr marL="0" indent="0">
              <a:buNone/>
            </a:pPr>
            <a:r>
              <a:rPr lang="en-IN" dirty="0" err="1"/>
              <a:t>System.out.println</a:t>
            </a:r>
            <a:r>
              <a:rPr lang="en-IN" dirty="0"/>
              <a:t>("Thread Two is alive: “ + ob2.t.isAlive());</a:t>
            </a:r>
          </a:p>
          <a:p>
            <a:pPr marL="0" indent="0">
              <a:buNone/>
            </a:pPr>
            <a:r>
              <a:rPr lang="en-IN" dirty="0" err="1"/>
              <a:t>System.out.println</a:t>
            </a:r>
            <a:r>
              <a:rPr lang="en-IN" dirty="0"/>
              <a:t>("Thread Three is alive: “ + ob3.t.isAlive());  </a:t>
            </a:r>
          </a:p>
          <a:p>
            <a:pPr marL="0" indent="0">
              <a:buNone/>
            </a:pPr>
            <a:r>
              <a:rPr lang="en-IN" dirty="0"/>
              <a:t>// wait for threads to finish</a:t>
            </a:r>
          </a:p>
          <a:p>
            <a:pPr marL="0" indent="0">
              <a:buNone/>
            </a:pPr>
            <a:r>
              <a:rPr lang="en-IN" dirty="0"/>
              <a:t>try {</a:t>
            </a:r>
          </a:p>
          <a:p>
            <a:pPr marL="0" indent="0">
              <a:buNone/>
            </a:pPr>
            <a:r>
              <a:rPr lang="en-IN" dirty="0" err="1"/>
              <a:t>System.out.println</a:t>
            </a:r>
            <a:r>
              <a:rPr lang="en-IN" dirty="0"/>
              <a:t>("Waiting for threads to finish.");</a:t>
            </a:r>
          </a:p>
          <a:p>
            <a:pPr marL="0" indent="0">
              <a:buNone/>
            </a:pPr>
            <a:r>
              <a:rPr lang="en-IN" dirty="0"/>
              <a:t>ob1.t.join();</a:t>
            </a:r>
          </a:p>
          <a:p>
            <a:pPr marL="0" indent="0">
              <a:buNone/>
            </a:pPr>
            <a:r>
              <a:rPr lang="en-IN" dirty="0"/>
              <a:t>ob2.t.join();</a:t>
            </a:r>
          </a:p>
          <a:p>
            <a:pPr marL="0" indent="0">
              <a:buNone/>
            </a:pPr>
            <a:r>
              <a:rPr lang="en-IN" dirty="0"/>
              <a:t>ob3.t.join();</a:t>
            </a:r>
          </a:p>
          <a:p>
            <a:pPr marL="0" indent="0">
              <a:buNone/>
            </a:pPr>
            <a:r>
              <a:rPr lang="en-IN" dirty="0"/>
              <a:t>} catch (</a:t>
            </a:r>
            <a:r>
              <a:rPr lang="en-IN" dirty="0" err="1"/>
              <a:t>InterruptedException</a:t>
            </a:r>
            <a:r>
              <a:rPr lang="en-IN" dirty="0"/>
              <a:t> e) {</a:t>
            </a:r>
          </a:p>
          <a:p>
            <a:pPr marL="0" indent="0">
              <a:buNone/>
            </a:pPr>
            <a:r>
              <a:rPr lang="en-IN" dirty="0" err="1"/>
              <a:t>System.out.println</a:t>
            </a:r>
            <a:r>
              <a:rPr lang="en-IN" dirty="0"/>
              <a:t>("Main thread Interrupted");</a:t>
            </a:r>
          </a:p>
          <a:p>
            <a:pPr marL="0" indent="0">
              <a:buNone/>
            </a:pPr>
            <a:r>
              <a:rPr lang="en-IN" dirty="0"/>
              <a:t>}</a:t>
            </a:r>
          </a:p>
          <a:p>
            <a:pPr marL="0" indent="0">
              <a:buNone/>
            </a:pPr>
            <a:r>
              <a:rPr lang="en-IN" dirty="0" err="1"/>
              <a:t>System.out.println</a:t>
            </a:r>
            <a:r>
              <a:rPr lang="en-IN" dirty="0"/>
              <a:t>("Thread One is alive: "+ ob1.t.isAlive());</a:t>
            </a:r>
          </a:p>
          <a:p>
            <a:pPr marL="0" indent="0">
              <a:buNone/>
            </a:pPr>
            <a:r>
              <a:rPr lang="en-IN" dirty="0" err="1"/>
              <a:t>System.out.println</a:t>
            </a:r>
            <a:r>
              <a:rPr lang="en-IN" dirty="0"/>
              <a:t>("Thread Two is alive: “ + ob2.t.isAlive());</a:t>
            </a:r>
          </a:p>
          <a:p>
            <a:pPr marL="0" indent="0">
              <a:buNone/>
            </a:pPr>
            <a:r>
              <a:rPr lang="en-IN" dirty="0" err="1"/>
              <a:t>System.out.println</a:t>
            </a:r>
            <a:r>
              <a:rPr lang="en-IN" dirty="0"/>
              <a:t>("Thread Three is alive: “ + ob3.t.isAlive());</a:t>
            </a:r>
          </a:p>
          <a:p>
            <a:pPr marL="0" indent="0">
              <a:buNone/>
            </a:pPr>
            <a:r>
              <a:rPr lang="en-IN" dirty="0" err="1"/>
              <a:t>System.out.println</a:t>
            </a:r>
            <a:r>
              <a:rPr lang="en-IN" dirty="0"/>
              <a:t>("Main thread exiting."); } }</a:t>
            </a:r>
          </a:p>
        </p:txBody>
      </p:sp>
    </p:spTree>
    <p:extLst>
      <p:ext uri="{BB962C8B-B14F-4D97-AF65-F5344CB8AC3E}">
        <p14:creationId xmlns:p14="http://schemas.microsoft.com/office/powerpoint/2010/main" val="492607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35618-26E1-4FCA-BC83-FDE56DDEC6D6}"/>
              </a:ext>
            </a:extLst>
          </p:cNvPr>
          <p:cNvSpPr>
            <a:spLocks noGrp="1"/>
          </p:cNvSpPr>
          <p:nvPr>
            <p:ph sz="half" idx="1"/>
          </p:nvPr>
        </p:nvSpPr>
        <p:spPr>
          <a:xfrm>
            <a:off x="172278" y="132522"/>
            <a:ext cx="5847522" cy="6612835"/>
          </a:xfrm>
        </p:spPr>
        <p:txBody>
          <a:bodyPr>
            <a:normAutofit fontScale="62500" lnSpcReduction="20000"/>
          </a:bodyPr>
          <a:lstStyle/>
          <a:p>
            <a:pPr marL="0" indent="0">
              <a:buNone/>
            </a:pPr>
            <a:r>
              <a:rPr lang="en-US" dirty="0"/>
              <a:t>Sample output from this program is shown here. (Your output may vary based on processor speed and task load.)</a:t>
            </a:r>
          </a:p>
          <a:p>
            <a:pPr marL="0" indent="0">
              <a:buNone/>
            </a:pPr>
            <a:r>
              <a:rPr lang="en-US" dirty="0"/>
              <a:t>New thread: Thread[One,5,main]</a:t>
            </a:r>
          </a:p>
          <a:p>
            <a:pPr marL="0" indent="0">
              <a:buNone/>
            </a:pPr>
            <a:r>
              <a:rPr lang="en-US" dirty="0"/>
              <a:t>New thread: Thread[Two,5,main]</a:t>
            </a:r>
          </a:p>
          <a:p>
            <a:pPr marL="0" indent="0">
              <a:buNone/>
            </a:pPr>
            <a:r>
              <a:rPr lang="en-US" dirty="0"/>
              <a:t>New thread: Thread[Three,5,main]</a:t>
            </a:r>
          </a:p>
          <a:p>
            <a:pPr marL="0" indent="0">
              <a:buNone/>
            </a:pPr>
            <a:r>
              <a:rPr lang="en-US" dirty="0"/>
              <a:t>Thread One is alive: true</a:t>
            </a:r>
          </a:p>
          <a:p>
            <a:pPr marL="0" indent="0">
              <a:buNone/>
            </a:pPr>
            <a:r>
              <a:rPr lang="en-US" dirty="0"/>
              <a:t>Thread Two is alive: true</a:t>
            </a:r>
          </a:p>
          <a:p>
            <a:pPr marL="0" indent="0">
              <a:buNone/>
            </a:pPr>
            <a:r>
              <a:rPr lang="en-US" dirty="0"/>
              <a:t>Thread Three is alive: true</a:t>
            </a:r>
          </a:p>
          <a:p>
            <a:pPr marL="0" indent="0">
              <a:buNone/>
            </a:pPr>
            <a:r>
              <a:rPr lang="en-US" dirty="0"/>
              <a:t>Waiting for threads to finish.</a:t>
            </a:r>
          </a:p>
          <a:p>
            <a:pPr marL="0" indent="0">
              <a:buNone/>
            </a:pPr>
            <a:r>
              <a:rPr lang="en-US" dirty="0"/>
              <a:t>One: 5</a:t>
            </a:r>
          </a:p>
          <a:p>
            <a:pPr marL="0" indent="0">
              <a:buNone/>
            </a:pPr>
            <a:r>
              <a:rPr lang="en-US" dirty="0"/>
              <a:t>Two: 5</a:t>
            </a:r>
          </a:p>
          <a:p>
            <a:pPr marL="0" indent="0">
              <a:buNone/>
            </a:pPr>
            <a:r>
              <a:rPr lang="en-US" dirty="0"/>
              <a:t>Three: 5</a:t>
            </a:r>
          </a:p>
          <a:p>
            <a:pPr marL="0" indent="0">
              <a:buNone/>
            </a:pPr>
            <a:r>
              <a:rPr lang="en-US" dirty="0"/>
              <a:t>One: 4</a:t>
            </a:r>
          </a:p>
          <a:p>
            <a:pPr marL="0" indent="0">
              <a:buNone/>
            </a:pPr>
            <a:r>
              <a:rPr lang="en-US" dirty="0"/>
              <a:t>Two: 4</a:t>
            </a:r>
          </a:p>
          <a:p>
            <a:pPr marL="0" indent="0">
              <a:buNone/>
            </a:pPr>
            <a:r>
              <a:rPr lang="en-US" dirty="0"/>
              <a:t>Three: 4</a:t>
            </a:r>
          </a:p>
          <a:p>
            <a:pPr marL="0" indent="0">
              <a:buNone/>
            </a:pPr>
            <a:r>
              <a:rPr lang="en-US" dirty="0"/>
              <a:t>One: 3</a:t>
            </a:r>
          </a:p>
          <a:p>
            <a:pPr marL="0" indent="0">
              <a:buNone/>
            </a:pPr>
            <a:r>
              <a:rPr lang="en-US" dirty="0"/>
              <a:t>Two: 3</a:t>
            </a:r>
          </a:p>
          <a:p>
            <a:pPr marL="0" indent="0">
              <a:buNone/>
            </a:pPr>
            <a:r>
              <a:rPr lang="en-US" dirty="0"/>
              <a:t>Three: 3</a:t>
            </a:r>
          </a:p>
          <a:p>
            <a:pPr marL="0" indent="0">
              <a:buNone/>
            </a:pPr>
            <a:r>
              <a:rPr lang="en-US" dirty="0"/>
              <a:t>One: 2</a:t>
            </a:r>
          </a:p>
          <a:p>
            <a:pPr marL="0" indent="0">
              <a:buNone/>
            </a:pPr>
            <a:r>
              <a:rPr lang="en-US" dirty="0"/>
              <a:t>Two: 2</a:t>
            </a:r>
          </a:p>
          <a:p>
            <a:pPr marL="0" indent="0">
              <a:buNone/>
            </a:pPr>
            <a:r>
              <a:rPr lang="en-US" dirty="0"/>
              <a:t>Three: 2</a:t>
            </a:r>
            <a:endParaRPr lang="en-IN" dirty="0"/>
          </a:p>
        </p:txBody>
      </p:sp>
      <p:sp>
        <p:nvSpPr>
          <p:cNvPr id="4" name="Content Placeholder 3">
            <a:extLst>
              <a:ext uri="{FF2B5EF4-FFF2-40B4-BE49-F238E27FC236}">
                <a16:creationId xmlns:a16="http://schemas.microsoft.com/office/drawing/2014/main" id="{9DA526B9-8625-4A38-8583-B0719815F3E2}"/>
              </a:ext>
            </a:extLst>
          </p:cNvPr>
          <p:cNvSpPr>
            <a:spLocks noGrp="1"/>
          </p:cNvSpPr>
          <p:nvPr>
            <p:ph sz="half" idx="2"/>
          </p:nvPr>
        </p:nvSpPr>
        <p:spPr>
          <a:xfrm>
            <a:off x="6172200" y="357809"/>
            <a:ext cx="5569226" cy="6387548"/>
          </a:xfrm>
        </p:spPr>
        <p:txBody>
          <a:bodyPr>
            <a:normAutofit fontScale="62500" lnSpcReduction="20000"/>
          </a:bodyPr>
          <a:lstStyle/>
          <a:p>
            <a:pPr marL="0" indent="0">
              <a:buNone/>
            </a:pPr>
            <a:r>
              <a:rPr lang="en-US" dirty="0"/>
              <a:t>One: 1</a:t>
            </a:r>
          </a:p>
          <a:p>
            <a:pPr marL="0" indent="0">
              <a:buNone/>
            </a:pPr>
            <a:r>
              <a:rPr lang="en-US" dirty="0"/>
              <a:t>Two: 1</a:t>
            </a:r>
          </a:p>
          <a:p>
            <a:pPr marL="0" indent="0">
              <a:buNone/>
            </a:pPr>
            <a:r>
              <a:rPr lang="en-US" dirty="0"/>
              <a:t>Three: 1</a:t>
            </a:r>
          </a:p>
          <a:p>
            <a:pPr marL="0" indent="0">
              <a:buNone/>
            </a:pPr>
            <a:r>
              <a:rPr lang="en-US" dirty="0"/>
              <a:t>Two exiting.</a:t>
            </a:r>
          </a:p>
          <a:p>
            <a:pPr marL="0" indent="0">
              <a:buNone/>
            </a:pPr>
            <a:r>
              <a:rPr lang="en-US" dirty="0"/>
              <a:t>Three exiting.</a:t>
            </a:r>
          </a:p>
          <a:p>
            <a:pPr marL="0" indent="0">
              <a:buNone/>
            </a:pPr>
            <a:r>
              <a:rPr lang="en-US" dirty="0"/>
              <a:t>One exiting.</a:t>
            </a:r>
          </a:p>
          <a:p>
            <a:pPr marL="0" indent="0">
              <a:buNone/>
            </a:pPr>
            <a:r>
              <a:rPr lang="en-US" dirty="0"/>
              <a:t>Thread One is alive: false</a:t>
            </a:r>
          </a:p>
          <a:p>
            <a:pPr marL="0" indent="0">
              <a:buNone/>
            </a:pPr>
            <a:r>
              <a:rPr lang="en-US" dirty="0"/>
              <a:t>Thread Two is alive: false</a:t>
            </a:r>
          </a:p>
          <a:p>
            <a:pPr marL="0" indent="0">
              <a:buNone/>
            </a:pPr>
            <a:r>
              <a:rPr lang="en-US" dirty="0"/>
              <a:t>Thread Three is alive: false</a:t>
            </a:r>
          </a:p>
          <a:p>
            <a:pPr marL="0" indent="0">
              <a:buNone/>
            </a:pPr>
            <a:r>
              <a:rPr lang="en-US" dirty="0"/>
              <a:t>Main thread exiting.</a:t>
            </a:r>
          </a:p>
          <a:p>
            <a:pPr marL="0" indent="0">
              <a:buNone/>
            </a:pPr>
            <a:r>
              <a:rPr lang="en-US" dirty="0"/>
              <a:t>As you can see, after the calls to join( ) return, the threads have stopped executing.</a:t>
            </a:r>
            <a:endParaRPr lang="en-IN" dirty="0"/>
          </a:p>
        </p:txBody>
      </p:sp>
    </p:spTree>
    <p:extLst>
      <p:ext uri="{BB962C8B-B14F-4D97-AF65-F5344CB8AC3E}">
        <p14:creationId xmlns:p14="http://schemas.microsoft.com/office/powerpoint/2010/main" val="813461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87F8-AEA1-45B9-986A-49466B464BFA}"/>
              </a:ext>
            </a:extLst>
          </p:cNvPr>
          <p:cNvSpPr>
            <a:spLocks noGrp="1"/>
          </p:cNvSpPr>
          <p:nvPr>
            <p:ph type="title"/>
          </p:nvPr>
        </p:nvSpPr>
        <p:spPr>
          <a:xfrm>
            <a:off x="838200" y="365126"/>
            <a:ext cx="3866322" cy="814318"/>
          </a:xfrm>
        </p:spPr>
        <p:txBody>
          <a:bodyPr>
            <a:normAutofit/>
          </a:bodyPr>
          <a:lstStyle/>
          <a:p>
            <a:r>
              <a:rPr lang="en-IN" sz="4000" dirty="0"/>
              <a:t>Thread Priorities</a:t>
            </a:r>
          </a:p>
        </p:txBody>
      </p:sp>
      <p:sp>
        <p:nvSpPr>
          <p:cNvPr id="3" name="Content Placeholder 2">
            <a:extLst>
              <a:ext uri="{FF2B5EF4-FFF2-40B4-BE49-F238E27FC236}">
                <a16:creationId xmlns:a16="http://schemas.microsoft.com/office/drawing/2014/main" id="{E6A86717-C1E7-4E4D-BEB3-A797BE91EDC3}"/>
              </a:ext>
            </a:extLst>
          </p:cNvPr>
          <p:cNvSpPr>
            <a:spLocks noGrp="1"/>
          </p:cNvSpPr>
          <p:nvPr>
            <p:ph sz="half" idx="1"/>
          </p:nvPr>
        </p:nvSpPr>
        <p:spPr>
          <a:xfrm>
            <a:off x="278296" y="1179444"/>
            <a:ext cx="5741504" cy="4997519"/>
          </a:xfrm>
        </p:spPr>
        <p:txBody>
          <a:bodyPr>
            <a:normAutofit fontScale="92500"/>
          </a:bodyPr>
          <a:lstStyle/>
          <a:p>
            <a:r>
              <a:rPr lang="en-US" sz="1800" dirty="0"/>
              <a:t>Thread priorities are used by the thread scheduler to decide when each thread should be allowed to run. In theory, higher-priority threads get more CPU time than lower-priority threads. </a:t>
            </a:r>
          </a:p>
          <a:p>
            <a:r>
              <a:rPr lang="en-US" sz="1800" dirty="0"/>
              <a:t>In practice, the amount of CPU time that a thread gets often depends on several factors besides its priority. (For example, how an operating system implements multitasking can affect the relative availability of CPU time.) </a:t>
            </a:r>
          </a:p>
          <a:p>
            <a:r>
              <a:rPr lang="en-US" sz="1800" dirty="0"/>
              <a:t>A higher-priority thread can also preempt a lower-priority one. For instance, when a lower-priority thread is running and a higher-priority thread resumes (from sleeping or waiting on I/O, for example), it will preempt the lower priority thread. </a:t>
            </a:r>
          </a:p>
          <a:p>
            <a:r>
              <a:rPr lang="en-US" sz="1800" b="1" dirty="0"/>
              <a:t>synonyms: pre-emptive preventative, preventive. tending to prevent or </a:t>
            </a:r>
            <a:r>
              <a:rPr lang="en-US" sz="1800" b="1" dirty="0" err="1"/>
              <a:t>hinde</a:t>
            </a:r>
            <a:endParaRPr lang="en-IN" sz="1800" b="1" dirty="0"/>
          </a:p>
        </p:txBody>
      </p:sp>
      <p:sp>
        <p:nvSpPr>
          <p:cNvPr id="4" name="Content Placeholder 3">
            <a:extLst>
              <a:ext uri="{FF2B5EF4-FFF2-40B4-BE49-F238E27FC236}">
                <a16:creationId xmlns:a16="http://schemas.microsoft.com/office/drawing/2014/main" id="{D0B45CDC-7C12-4444-A8A2-D47B862FAD23}"/>
              </a:ext>
            </a:extLst>
          </p:cNvPr>
          <p:cNvSpPr>
            <a:spLocks noGrp="1"/>
          </p:cNvSpPr>
          <p:nvPr>
            <p:ph sz="half" idx="2"/>
          </p:nvPr>
        </p:nvSpPr>
        <p:spPr>
          <a:xfrm>
            <a:off x="6172200" y="516835"/>
            <a:ext cx="5582478" cy="5976040"/>
          </a:xfrm>
        </p:spPr>
        <p:txBody>
          <a:bodyPr>
            <a:normAutofit fontScale="92500"/>
          </a:bodyPr>
          <a:lstStyle/>
          <a:p>
            <a:r>
              <a:rPr lang="en-US" sz="1800" dirty="0"/>
              <a:t>In theory, threads of equal priority should get equal access to the CPU. But you need to be careful. Remember, Java is designed to work in a wide range of environments. </a:t>
            </a:r>
          </a:p>
          <a:p>
            <a:r>
              <a:rPr lang="en-US" sz="1800" dirty="0"/>
              <a:t>Some of those environments implement multitasking fundamentally differently than others. For safety, threads that share the same priority should yield control once in a while. </a:t>
            </a:r>
          </a:p>
          <a:p>
            <a:r>
              <a:rPr lang="en-US" sz="1800" dirty="0"/>
              <a:t>This ensures that all threads have a chance to run under a </a:t>
            </a:r>
            <a:r>
              <a:rPr lang="en-US" sz="1800" dirty="0" err="1"/>
              <a:t>nonpreemptive</a:t>
            </a:r>
            <a:r>
              <a:rPr lang="en-US" sz="1800" dirty="0"/>
              <a:t> operating system. In practice, even in </a:t>
            </a:r>
            <a:r>
              <a:rPr lang="en-US" sz="1800" dirty="0" err="1"/>
              <a:t>nonpreemptive</a:t>
            </a:r>
            <a:r>
              <a:rPr lang="en-US" sz="1800" dirty="0"/>
              <a:t> environments, most threads still get a chance to run, because most threads inevitably encounter some blocking situation, such as waiting for I/O. </a:t>
            </a:r>
          </a:p>
          <a:p>
            <a:r>
              <a:rPr lang="en-US" sz="1800" dirty="0"/>
              <a:t>When this happens, the blocked thread is suspended and other threads can run. But, if you want smooth multithreaded execution, you are better off not relying on this. Also, some types of tasks are CPU-intensive. </a:t>
            </a:r>
          </a:p>
          <a:p>
            <a:r>
              <a:rPr lang="en-US" sz="1800" dirty="0"/>
              <a:t>Such threads dominate the CPU. For these types of threads, you want to yield control occasionally so that other threads can run. </a:t>
            </a:r>
          </a:p>
          <a:p>
            <a:r>
              <a:rPr lang="en-US" sz="1800" dirty="0"/>
              <a:t>To set a thread’s priority, use the </a:t>
            </a:r>
            <a:r>
              <a:rPr lang="en-US" sz="1800" dirty="0" err="1"/>
              <a:t>setPriority</a:t>
            </a:r>
            <a:r>
              <a:rPr lang="en-US" sz="1800" dirty="0"/>
              <a:t>( ) method, which is a member of Thread. This is its general </a:t>
            </a:r>
            <a:r>
              <a:rPr lang="en-US" sz="1800" dirty="0" err="1"/>
              <a:t>form:</a:t>
            </a:r>
            <a:r>
              <a:rPr lang="en-US" sz="1800" b="0" i="0" u="none" strike="noStrike" baseline="0" dirty="0" err="1">
                <a:latin typeface="Palatino-Roman"/>
              </a:rPr>
              <a:t>final</a:t>
            </a:r>
            <a:r>
              <a:rPr lang="en-US" sz="1800" b="0" i="0" u="none" strike="noStrike" baseline="0" dirty="0">
                <a:latin typeface="Palatino-Roman"/>
              </a:rPr>
              <a:t> void </a:t>
            </a:r>
            <a:r>
              <a:rPr lang="en-US" sz="1800" b="0" i="0" u="none" strike="noStrike" baseline="0" dirty="0" err="1">
                <a:latin typeface="Palatino-Roman"/>
              </a:rPr>
              <a:t>setPriority</a:t>
            </a:r>
            <a:r>
              <a:rPr lang="en-US" sz="1800" b="0" i="0" u="none" strike="noStrike" baseline="0" dirty="0">
                <a:latin typeface="Palatino-Roman"/>
              </a:rPr>
              <a:t>(int </a:t>
            </a:r>
            <a:r>
              <a:rPr lang="en-US" sz="1800" b="0" i="1" u="none" strike="noStrike" baseline="0" dirty="0">
                <a:latin typeface="Palatino-Italic"/>
              </a:rPr>
              <a:t>level</a:t>
            </a:r>
            <a:r>
              <a:rPr lang="en-US" sz="1800" b="0" i="0" u="none" strike="noStrike" baseline="0" dirty="0">
                <a:latin typeface="Palatino-Roman"/>
              </a:rPr>
              <a:t>)</a:t>
            </a:r>
            <a:endParaRPr lang="en-IN" sz="1800" dirty="0"/>
          </a:p>
        </p:txBody>
      </p:sp>
    </p:spTree>
    <p:extLst>
      <p:ext uri="{BB962C8B-B14F-4D97-AF65-F5344CB8AC3E}">
        <p14:creationId xmlns:p14="http://schemas.microsoft.com/office/powerpoint/2010/main" val="2498300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922316-0618-44D0-B4C0-71C40262E20F}"/>
              </a:ext>
            </a:extLst>
          </p:cNvPr>
          <p:cNvSpPr>
            <a:spLocks noGrp="1"/>
          </p:cNvSpPr>
          <p:nvPr>
            <p:ph sz="half" idx="1"/>
          </p:nvPr>
        </p:nvSpPr>
        <p:spPr>
          <a:xfrm>
            <a:off x="172278" y="198783"/>
            <a:ext cx="5847522" cy="5978180"/>
          </a:xfrm>
        </p:spPr>
        <p:txBody>
          <a:bodyPr>
            <a:normAutofit/>
          </a:bodyPr>
          <a:lstStyle/>
          <a:p>
            <a:r>
              <a:rPr lang="en-US" sz="2000" dirty="0"/>
              <a:t>Here, level specifies the new priority setting for the calling thread. The value of level must be within the range MIN_PRIORITY and MAX_PRIORITY.</a:t>
            </a:r>
          </a:p>
          <a:p>
            <a:r>
              <a:rPr lang="en-US" sz="2000" dirty="0"/>
              <a:t>Currently, these values are 1 and 10, respectively. To return a thread to default priority, specify NORM_PRIORITY, which is currently 5. These priorities are defined as static final variables within Thread. You can obtain the current priority setting by calling the </a:t>
            </a:r>
            <a:r>
              <a:rPr lang="en-US" sz="2000" dirty="0" err="1"/>
              <a:t>getPriority</a:t>
            </a:r>
            <a:r>
              <a:rPr lang="en-US" sz="2000" dirty="0"/>
              <a:t>( ) method of Thread, shown here: final int </a:t>
            </a:r>
            <a:r>
              <a:rPr lang="en-US" sz="2000" dirty="0" err="1"/>
              <a:t>getPriority</a:t>
            </a:r>
            <a:r>
              <a:rPr lang="en-US" sz="2000" dirty="0"/>
              <a:t>( )</a:t>
            </a:r>
            <a:endParaRPr lang="en-IN" sz="2000" dirty="0"/>
          </a:p>
        </p:txBody>
      </p:sp>
      <p:sp>
        <p:nvSpPr>
          <p:cNvPr id="4" name="Content Placeholder 3">
            <a:extLst>
              <a:ext uri="{FF2B5EF4-FFF2-40B4-BE49-F238E27FC236}">
                <a16:creationId xmlns:a16="http://schemas.microsoft.com/office/drawing/2014/main" id="{F48DC879-1CDB-4C61-9D44-CA200B16FE5E}"/>
              </a:ext>
            </a:extLst>
          </p:cNvPr>
          <p:cNvSpPr>
            <a:spLocks noGrp="1"/>
          </p:cNvSpPr>
          <p:nvPr>
            <p:ph sz="half" idx="2"/>
          </p:nvPr>
        </p:nvSpPr>
        <p:spPr>
          <a:xfrm>
            <a:off x="6172200" y="198783"/>
            <a:ext cx="5181600" cy="5978180"/>
          </a:xfrm>
        </p:spPr>
        <p:txBody>
          <a:bodyPr>
            <a:normAutofit/>
          </a:bodyPr>
          <a:lstStyle/>
          <a:p>
            <a:r>
              <a:rPr lang="en-US" sz="2000" dirty="0"/>
              <a:t>The following example demonstrates two threads at different priorities, which do not run on a preemptive platform in the same way as they run on a non preemptive platform. </a:t>
            </a:r>
          </a:p>
          <a:p>
            <a:r>
              <a:rPr lang="en-US" sz="2000" dirty="0"/>
              <a:t>One thread is set two levels above the normal priority, as defined by  </a:t>
            </a:r>
            <a:r>
              <a:rPr lang="en-US" sz="2000" dirty="0" err="1"/>
              <a:t>Thread.NORM_PRIORITY</a:t>
            </a:r>
            <a:r>
              <a:rPr lang="en-US" sz="2000" dirty="0"/>
              <a:t>, and the other is set to two levels below it. The threads are started and allowed to run for ten seconds.</a:t>
            </a:r>
          </a:p>
          <a:p>
            <a:r>
              <a:rPr lang="en-US" sz="2000" dirty="0"/>
              <a:t>Each thread executes a loop, counting the number of iterations. After ten seconds, the main thread stops both threads. </a:t>
            </a:r>
          </a:p>
          <a:p>
            <a:r>
              <a:rPr lang="en-US" sz="2000" dirty="0"/>
              <a:t>The number of times that each thread made it through the loop is then displayed.</a:t>
            </a:r>
            <a:endParaRPr lang="en-IN" sz="2000" dirty="0"/>
          </a:p>
        </p:txBody>
      </p:sp>
    </p:spTree>
    <p:extLst>
      <p:ext uri="{BB962C8B-B14F-4D97-AF65-F5344CB8AC3E}">
        <p14:creationId xmlns:p14="http://schemas.microsoft.com/office/powerpoint/2010/main" val="3104908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6CE30A-A8C6-4D9C-8BD2-962B811B3C5F}"/>
              </a:ext>
            </a:extLst>
          </p:cNvPr>
          <p:cNvSpPr>
            <a:spLocks noGrp="1"/>
          </p:cNvSpPr>
          <p:nvPr>
            <p:ph sz="half" idx="1"/>
          </p:nvPr>
        </p:nvSpPr>
        <p:spPr>
          <a:xfrm>
            <a:off x="92765" y="291548"/>
            <a:ext cx="5115339" cy="6420678"/>
          </a:xfrm>
        </p:spPr>
        <p:txBody>
          <a:bodyPr>
            <a:normAutofit fontScale="92500" lnSpcReduction="10000"/>
          </a:bodyPr>
          <a:lstStyle/>
          <a:p>
            <a:pPr marL="0" indent="0">
              <a:buNone/>
            </a:pPr>
            <a:r>
              <a:rPr lang="en-IN" sz="1600" dirty="0"/>
              <a:t>// Demonstrate thread priorities.</a:t>
            </a:r>
          </a:p>
          <a:p>
            <a:pPr marL="0" indent="0">
              <a:buNone/>
            </a:pPr>
            <a:r>
              <a:rPr lang="en-IN" sz="1800" b="1" dirty="0"/>
              <a:t>class clicker implements Runnable {</a:t>
            </a:r>
          </a:p>
          <a:p>
            <a:pPr marL="0" indent="0">
              <a:buNone/>
            </a:pPr>
            <a:r>
              <a:rPr lang="en-IN" sz="1600" dirty="0"/>
              <a:t>long click = 0;</a:t>
            </a:r>
          </a:p>
          <a:p>
            <a:pPr marL="0" indent="0">
              <a:buNone/>
            </a:pPr>
            <a:r>
              <a:rPr lang="en-IN" sz="1600" dirty="0"/>
              <a:t>Thread t;</a:t>
            </a:r>
          </a:p>
          <a:p>
            <a:pPr marL="0" indent="0">
              <a:buNone/>
            </a:pPr>
            <a:r>
              <a:rPr lang="en-IN" sz="1600" dirty="0"/>
              <a:t>private volatile </a:t>
            </a:r>
            <a:r>
              <a:rPr lang="en-IN" sz="1600" dirty="0" err="1"/>
              <a:t>boolean</a:t>
            </a:r>
            <a:r>
              <a:rPr lang="en-IN" sz="1600" dirty="0"/>
              <a:t> running = true;</a:t>
            </a:r>
          </a:p>
          <a:p>
            <a:pPr marL="0" indent="0">
              <a:buNone/>
            </a:pPr>
            <a:r>
              <a:rPr lang="en-IN" sz="1600" dirty="0"/>
              <a:t>public clicker(int p) {</a:t>
            </a:r>
          </a:p>
          <a:p>
            <a:pPr marL="0" indent="0">
              <a:buNone/>
            </a:pPr>
            <a:r>
              <a:rPr lang="en-IN" sz="1600" dirty="0"/>
              <a:t>t = new Thread(this);</a:t>
            </a:r>
          </a:p>
          <a:p>
            <a:pPr marL="0" indent="0">
              <a:buNone/>
            </a:pPr>
            <a:r>
              <a:rPr lang="en-IN" sz="1600" dirty="0" err="1"/>
              <a:t>t.setPriority</a:t>
            </a:r>
            <a:r>
              <a:rPr lang="en-IN" sz="1600" dirty="0"/>
              <a:t>(p);</a:t>
            </a:r>
          </a:p>
          <a:p>
            <a:pPr marL="0" indent="0">
              <a:buNone/>
            </a:pPr>
            <a:r>
              <a:rPr lang="en-IN" sz="1600" dirty="0"/>
              <a:t>}</a:t>
            </a:r>
          </a:p>
          <a:p>
            <a:pPr marL="0" indent="0">
              <a:buNone/>
            </a:pPr>
            <a:r>
              <a:rPr lang="en-IN" sz="1600" dirty="0"/>
              <a:t>public void run() {</a:t>
            </a:r>
          </a:p>
          <a:p>
            <a:pPr marL="0" indent="0">
              <a:buNone/>
            </a:pPr>
            <a:r>
              <a:rPr lang="en-IN" sz="1600" dirty="0"/>
              <a:t>while (running) {</a:t>
            </a:r>
          </a:p>
          <a:p>
            <a:pPr marL="0" indent="0">
              <a:buNone/>
            </a:pPr>
            <a:r>
              <a:rPr lang="en-IN" sz="1600" dirty="0"/>
              <a:t>click++; } }</a:t>
            </a:r>
          </a:p>
          <a:p>
            <a:pPr marL="0" indent="0">
              <a:buNone/>
            </a:pPr>
            <a:r>
              <a:rPr lang="en-IN" sz="1600" dirty="0"/>
              <a:t>public void stop() {</a:t>
            </a:r>
          </a:p>
          <a:p>
            <a:pPr marL="0" indent="0">
              <a:buNone/>
            </a:pPr>
            <a:r>
              <a:rPr lang="en-IN" sz="1600" dirty="0"/>
              <a:t>running = false;</a:t>
            </a:r>
          </a:p>
          <a:p>
            <a:pPr marL="0" indent="0">
              <a:buNone/>
            </a:pPr>
            <a:r>
              <a:rPr lang="en-IN" sz="1600" dirty="0"/>
              <a:t>}</a:t>
            </a:r>
          </a:p>
          <a:p>
            <a:pPr marL="0" indent="0">
              <a:buNone/>
            </a:pPr>
            <a:r>
              <a:rPr lang="en-IN" sz="1600" dirty="0"/>
              <a:t>public void start() {</a:t>
            </a:r>
          </a:p>
          <a:p>
            <a:pPr marL="0" indent="0">
              <a:buNone/>
            </a:pPr>
            <a:r>
              <a:rPr lang="en-IN" sz="1600" dirty="0" err="1"/>
              <a:t>t.start</a:t>
            </a:r>
            <a:r>
              <a:rPr lang="en-IN" sz="1600" dirty="0"/>
              <a:t>(); } }</a:t>
            </a:r>
          </a:p>
          <a:p>
            <a:pPr marL="0" indent="0">
              <a:buNone/>
            </a:pPr>
            <a:r>
              <a:rPr lang="en-IN" sz="1800" b="1" dirty="0"/>
              <a:t>class </a:t>
            </a:r>
            <a:r>
              <a:rPr lang="en-IN" sz="1800" b="1" dirty="0" err="1"/>
              <a:t>HiLoPri</a:t>
            </a:r>
            <a:r>
              <a:rPr lang="en-IN" sz="1800" b="1" dirty="0"/>
              <a:t> {</a:t>
            </a:r>
          </a:p>
          <a:p>
            <a:pPr marL="0" indent="0">
              <a:buNone/>
            </a:pPr>
            <a:r>
              <a:rPr lang="en-IN" sz="1600" dirty="0"/>
              <a:t>public static void main(String </a:t>
            </a:r>
            <a:r>
              <a:rPr lang="en-IN" sz="1600" dirty="0" err="1"/>
              <a:t>args</a:t>
            </a:r>
            <a:r>
              <a:rPr lang="en-IN" sz="1600" dirty="0"/>
              <a:t>[]) {</a:t>
            </a:r>
          </a:p>
          <a:p>
            <a:pPr marL="0" indent="0">
              <a:buNone/>
            </a:pPr>
            <a:r>
              <a:rPr lang="en-IN" sz="1600" dirty="0" err="1"/>
              <a:t>Thread.currentThread</a:t>
            </a:r>
            <a:r>
              <a:rPr lang="en-IN" sz="1600" dirty="0"/>
              <a:t>().</a:t>
            </a:r>
            <a:r>
              <a:rPr lang="en-IN" sz="1600" dirty="0" err="1"/>
              <a:t>setPriority</a:t>
            </a:r>
            <a:r>
              <a:rPr lang="en-IN" sz="1600" dirty="0"/>
              <a:t>(</a:t>
            </a:r>
            <a:r>
              <a:rPr lang="en-IN" sz="1600" dirty="0" err="1"/>
              <a:t>Thread.MAX_PRIORITY</a:t>
            </a:r>
            <a:r>
              <a:rPr lang="en-IN" sz="1600" dirty="0"/>
              <a:t>);</a:t>
            </a:r>
          </a:p>
          <a:p>
            <a:pPr marL="0" indent="0">
              <a:buNone/>
            </a:pPr>
            <a:endParaRPr lang="en-IN" sz="1600" dirty="0"/>
          </a:p>
        </p:txBody>
      </p:sp>
      <p:sp>
        <p:nvSpPr>
          <p:cNvPr id="4" name="Content Placeholder 3">
            <a:extLst>
              <a:ext uri="{FF2B5EF4-FFF2-40B4-BE49-F238E27FC236}">
                <a16:creationId xmlns:a16="http://schemas.microsoft.com/office/drawing/2014/main" id="{1265A759-6CC9-4FD2-93F3-5CDED7BF50AA}"/>
              </a:ext>
            </a:extLst>
          </p:cNvPr>
          <p:cNvSpPr>
            <a:spLocks noGrp="1"/>
          </p:cNvSpPr>
          <p:nvPr>
            <p:ph sz="half" idx="2"/>
          </p:nvPr>
        </p:nvSpPr>
        <p:spPr>
          <a:xfrm>
            <a:off x="5300870" y="145774"/>
            <a:ext cx="6586330" cy="6712226"/>
          </a:xfrm>
        </p:spPr>
        <p:txBody>
          <a:bodyPr>
            <a:normAutofit fontScale="92500" lnSpcReduction="10000"/>
          </a:bodyPr>
          <a:lstStyle/>
          <a:p>
            <a:pPr marL="0" indent="0">
              <a:buNone/>
            </a:pPr>
            <a:r>
              <a:rPr lang="en-IN" sz="1600" dirty="0"/>
              <a:t>clicker hi = new clicker(</a:t>
            </a:r>
            <a:r>
              <a:rPr lang="en-IN" sz="1600" dirty="0" err="1"/>
              <a:t>Thread.NORM_PRIORITY</a:t>
            </a:r>
            <a:r>
              <a:rPr lang="en-IN" sz="1600" dirty="0"/>
              <a:t> + 2);</a:t>
            </a:r>
          </a:p>
          <a:p>
            <a:pPr marL="0" indent="0">
              <a:buNone/>
            </a:pPr>
            <a:r>
              <a:rPr lang="en-IN" sz="1600" dirty="0"/>
              <a:t>clicker lo = new clicker(</a:t>
            </a:r>
            <a:r>
              <a:rPr lang="en-IN" sz="1600" dirty="0" err="1"/>
              <a:t>Thread.NORM_PRIORITY</a:t>
            </a:r>
            <a:r>
              <a:rPr lang="en-IN" sz="1600" dirty="0"/>
              <a:t> - 2);</a:t>
            </a:r>
          </a:p>
          <a:p>
            <a:pPr marL="0" indent="0">
              <a:buNone/>
            </a:pPr>
            <a:endParaRPr lang="en-IN" sz="1600" dirty="0"/>
          </a:p>
          <a:p>
            <a:pPr marL="0" indent="0">
              <a:buNone/>
            </a:pPr>
            <a:r>
              <a:rPr lang="en-IN" sz="1600" dirty="0" err="1"/>
              <a:t>lo.start</a:t>
            </a:r>
            <a:r>
              <a:rPr lang="en-IN" sz="1600" dirty="0"/>
              <a:t>();</a:t>
            </a:r>
          </a:p>
          <a:p>
            <a:pPr marL="0" indent="0">
              <a:buNone/>
            </a:pPr>
            <a:r>
              <a:rPr lang="en-IN" sz="1600" dirty="0" err="1"/>
              <a:t>hi.start</a:t>
            </a:r>
            <a:r>
              <a:rPr lang="en-IN" sz="1600" dirty="0"/>
              <a:t>();</a:t>
            </a:r>
          </a:p>
          <a:p>
            <a:pPr marL="0" indent="0">
              <a:buNone/>
            </a:pPr>
            <a:r>
              <a:rPr lang="en-IN" sz="1600" dirty="0"/>
              <a:t>try {</a:t>
            </a:r>
          </a:p>
          <a:p>
            <a:pPr marL="0" indent="0">
              <a:buNone/>
            </a:pPr>
            <a:r>
              <a:rPr lang="en-IN" sz="1600" dirty="0" err="1"/>
              <a:t>Thread.sleep</a:t>
            </a:r>
            <a:r>
              <a:rPr lang="en-IN" sz="1600" dirty="0"/>
              <a:t>(10000);</a:t>
            </a:r>
          </a:p>
          <a:p>
            <a:pPr marL="0" indent="0">
              <a:buNone/>
            </a:pPr>
            <a:r>
              <a:rPr lang="en-IN" sz="1600" dirty="0"/>
              <a:t>} catch (</a:t>
            </a:r>
            <a:r>
              <a:rPr lang="en-IN" sz="1600" dirty="0" err="1"/>
              <a:t>InterruptedException</a:t>
            </a:r>
            <a:r>
              <a:rPr lang="en-IN" sz="1600" dirty="0"/>
              <a:t> e) {</a:t>
            </a:r>
          </a:p>
          <a:p>
            <a:pPr marL="0" indent="0">
              <a:buNone/>
            </a:pPr>
            <a:r>
              <a:rPr lang="en-IN" sz="1600" dirty="0" err="1"/>
              <a:t>System.out.println</a:t>
            </a:r>
            <a:r>
              <a:rPr lang="en-IN" sz="1600" dirty="0"/>
              <a:t>("Main thread interrupted.");</a:t>
            </a:r>
          </a:p>
          <a:p>
            <a:pPr marL="0" indent="0">
              <a:buNone/>
            </a:pPr>
            <a:r>
              <a:rPr lang="en-IN" sz="1600" dirty="0"/>
              <a:t>} </a:t>
            </a:r>
            <a:r>
              <a:rPr lang="en-IN" sz="1600" dirty="0" err="1"/>
              <a:t>lo.stop</a:t>
            </a:r>
            <a:r>
              <a:rPr lang="en-IN" sz="1600" dirty="0"/>
              <a:t>();</a:t>
            </a:r>
          </a:p>
          <a:p>
            <a:pPr marL="0" indent="0">
              <a:buNone/>
            </a:pPr>
            <a:r>
              <a:rPr lang="en-IN" sz="1600" dirty="0" err="1"/>
              <a:t>hi.stop</a:t>
            </a:r>
            <a:r>
              <a:rPr lang="en-IN" sz="1600" dirty="0"/>
              <a:t>();</a:t>
            </a:r>
          </a:p>
          <a:p>
            <a:pPr marL="0" indent="0">
              <a:buNone/>
            </a:pPr>
            <a:r>
              <a:rPr lang="en-IN" sz="1600" dirty="0"/>
              <a:t>// Wait for child threads to terminate.</a:t>
            </a:r>
          </a:p>
          <a:p>
            <a:pPr marL="0" indent="0">
              <a:buNone/>
            </a:pPr>
            <a:r>
              <a:rPr lang="en-IN" sz="1600" dirty="0"/>
              <a:t>try {</a:t>
            </a:r>
          </a:p>
          <a:p>
            <a:pPr marL="0" indent="0">
              <a:buNone/>
            </a:pPr>
            <a:r>
              <a:rPr lang="en-IN" sz="1600" dirty="0" err="1"/>
              <a:t>hi.t.join</a:t>
            </a:r>
            <a:r>
              <a:rPr lang="en-IN" sz="1600" dirty="0"/>
              <a:t>();</a:t>
            </a:r>
          </a:p>
          <a:p>
            <a:pPr marL="0" indent="0">
              <a:buNone/>
            </a:pPr>
            <a:r>
              <a:rPr lang="en-IN" sz="1600" dirty="0" err="1"/>
              <a:t>lo.t.join</a:t>
            </a:r>
            <a:r>
              <a:rPr lang="en-IN" sz="1600" dirty="0"/>
              <a:t>();</a:t>
            </a:r>
          </a:p>
          <a:p>
            <a:pPr marL="0" indent="0">
              <a:buNone/>
            </a:pPr>
            <a:r>
              <a:rPr lang="en-IN" sz="1600" dirty="0"/>
              <a:t>} catch (</a:t>
            </a:r>
            <a:r>
              <a:rPr lang="en-IN" sz="1600" dirty="0" err="1"/>
              <a:t>InterruptedException</a:t>
            </a:r>
            <a:r>
              <a:rPr lang="en-IN" sz="1600" dirty="0"/>
              <a:t> e) {</a:t>
            </a:r>
          </a:p>
          <a:p>
            <a:pPr marL="0" indent="0">
              <a:buNone/>
            </a:pPr>
            <a:r>
              <a:rPr lang="en-IN" sz="1600" dirty="0" err="1"/>
              <a:t>System.out.println</a:t>
            </a:r>
            <a:r>
              <a:rPr lang="en-IN" sz="1600" dirty="0"/>
              <a:t>("</a:t>
            </a:r>
            <a:r>
              <a:rPr lang="en-IN" sz="1600" dirty="0" err="1"/>
              <a:t>InterruptedException</a:t>
            </a:r>
            <a:r>
              <a:rPr lang="en-IN" sz="1600" dirty="0"/>
              <a:t> caught"); }</a:t>
            </a:r>
          </a:p>
          <a:p>
            <a:pPr marL="0" indent="0">
              <a:buNone/>
            </a:pPr>
            <a:r>
              <a:rPr lang="en-IN" sz="1600" dirty="0" err="1"/>
              <a:t>System.out.println</a:t>
            </a:r>
            <a:r>
              <a:rPr lang="en-IN" sz="1600" dirty="0"/>
              <a:t>("Low-priority thread: " + </a:t>
            </a:r>
            <a:r>
              <a:rPr lang="en-IN" sz="1600" dirty="0" err="1"/>
              <a:t>lo.click</a:t>
            </a:r>
            <a:r>
              <a:rPr lang="en-IN" sz="1600" dirty="0"/>
              <a:t>);</a:t>
            </a:r>
          </a:p>
          <a:p>
            <a:pPr marL="0" indent="0">
              <a:buNone/>
            </a:pPr>
            <a:r>
              <a:rPr lang="en-IN" sz="1600" dirty="0" err="1"/>
              <a:t>System.out.println</a:t>
            </a:r>
            <a:r>
              <a:rPr lang="en-IN" sz="1600" dirty="0"/>
              <a:t>("High-priority thread: " + </a:t>
            </a:r>
            <a:r>
              <a:rPr lang="en-IN" sz="1600" dirty="0" err="1"/>
              <a:t>hi.click</a:t>
            </a:r>
            <a:r>
              <a:rPr lang="en-IN" sz="1600" dirty="0"/>
              <a:t>); } }</a:t>
            </a:r>
          </a:p>
        </p:txBody>
      </p:sp>
    </p:spTree>
    <p:extLst>
      <p:ext uri="{BB962C8B-B14F-4D97-AF65-F5344CB8AC3E}">
        <p14:creationId xmlns:p14="http://schemas.microsoft.com/office/powerpoint/2010/main" val="3684226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CD19BB-E602-44BF-AD60-A7B608B62FD8}"/>
              </a:ext>
            </a:extLst>
          </p:cNvPr>
          <p:cNvSpPr>
            <a:spLocks noGrp="1"/>
          </p:cNvSpPr>
          <p:nvPr>
            <p:ph sz="half" idx="1"/>
          </p:nvPr>
        </p:nvSpPr>
        <p:spPr>
          <a:xfrm>
            <a:off x="238539" y="437322"/>
            <a:ext cx="5781261" cy="5739641"/>
          </a:xfrm>
        </p:spPr>
        <p:txBody>
          <a:bodyPr>
            <a:normAutofit/>
          </a:bodyPr>
          <a:lstStyle/>
          <a:p>
            <a:pPr marL="0" indent="0">
              <a:buNone/>
            </a:pPr>
            <a:r>
              <a:rPr lang="en-US" sz="2000" dirty="0"/>
              <a:t>The output of this program, shown as follows when run under Windows, indicates that the threads did context switch, even though neither voluntarily yielded the CPU nor blocked for I/O. The higher-priority thread got the majority of the CPU time.</a:t>
            </a:r>
          </a:p>
          <a:p>
            <a:pPr marL="0" indent="0">
              <a:buNone/>
            </a:pPr>
            <a:r>
              <a:rPr lang="en-US" sz="2000" dirty="0"/>
              <a:t>Low-priority thread: 4408112</a:t>
            </a:r>
          </a:p>
          <a:p>
            <a:pPr marL="0" indent="0">
              <a:buNone/>
            </a:pPr>
            <a:r>
              <a:rPr lang="en-US" sz="2000" dirty="0"/>
              <a:t>High-priority thread: 589626904</a:t>
            </a:r>
          </a:p>
          <a:p>
            <a:pPr marL="0" indent="0">
              <a:buNone/>
            </a:pPr>
            <a:r>
              <a:rPr lang="en-US" sz="2000" dirty="0"/>
              <a:t>Of course, the exact output produced by this program depends on the speed of your CPU and the number of other tasks running in the system. When this same program is run under a </a:t>
            </a:r>
            <a:r>
              <a:rPr lang="en-US" sz="2000" dirty="0" err="1"/>
              <a:t>nonpreemptive</a:t>
            </a:r>
            <a:r>
              <a:rPr lang="en-US" sz="2000" dirty="0"/>
              <a:t> system, different results will be obtained.</a:t>
            </a:r>
            <a:endParaRPr lang="en-IN" sz="2000" dirty="0"/>
          </a:p>
        </p:txBody>
      </p:sp>
      <p:sp>
        <p:nvSpPr>
          <p:cNvPr id="4" name="Content Placeholder 3">
            <a:extLst>
              <a:ext uri="{FF2B5EF4-FFF2-40B4-BE49-F238E27FC236}">
                <a16:creationId xmlns:a16="http://schemas.microsoft.com/office/drawing/2014/main" id="{49EEFC88-4910-4538-A635-D5B7B916779A}"/>
              </a:ext>
            </a:extLst>
          </p:cNvPr>
          <p:cNvSpPr>
            <a:spLocks noGrp="1"/>
          </p:cNvSpPr>
          <p:nvPr>
            <p:ph sz="half" idx="2"/>
          </p:nvPr>
        </p:nvSpPr>
        <p:spPr>
          <a:xfrm>
            <a:off x="6172200" y="437322"/>
            <a:ext cx="5781260" cy="6255026"/>
          </a:xfrm>
        </p:spPr>
        <p:txBody>
          <a:bodyPr>
            <a:normAutofit/>
          </a:bodyPr>
          <a:lstStyle/>
          <a:p>
            <a:pPr marL="0" indent="0">
              <a:buNone/>
            </a:pPr>
            <a:r>
              <a:rPr lang="en-US" sz="2000" dirty="0"/>
              <a:t>One other note about the preceding program. Notice that running is preceded by the keyword volatile. Although volatile is examined more carefully in Chapter 13, it is used here to ensure that the value of running is examined each time the following loop iterates:</a:t>
            </a:r>
          </a:p>
          <a:p>
            <a:pPr marL="0" indent="0">
              <a:buNone/>
            </a:pPr>
            <a:r>
              <a:rPr lang="en-US" sz="2000" dirty="0"/>
              <a:t>while (running) {</a:t>
            </a:r>
          </a:p>
          <a:p>
            <a:pPr marL="0" indent="0">
              <a:buNone/>
            </a:pPr>
            <a:r>
              <a:rPr lang="en-US" sz="2000" dirty="0"/>
              <a:t>click++;</a:t>
            </a:r>
          </a:p>
          <a:p>
            <a:pPr marL="0" indent="0">
              <a:buNone/>
            </a:pPr>
            <a:r>
              <a:rPr lang="en-US" sz="2000" dirty="0"/>
              <a:t>}</a:t>
            </a:r>
          </a:p>
          <a:p>
            <a:pPr marL="0" indent="0">
              <a:buNone/>
            </a:pPr>
            <a:r>
              <a:rPr lang="en-US" sz="2000" dirty="0"/>
              <a:t>Without the use of volatile, Java is free to optimize the loop in such a way that a local copy of running is created. The use of volatile prevents this optimization, telling Java that running may change in ways not directly apparent in the immediate code.</a:t>
            </a:r>
            <a:endParaRPr lang="en-IN" sz="2000" dirty="0"/>
          </a:p>
        </p:txBody>
      </p:sp>
    </p:spTree>
    <p:extLst>
      <p:ext uri="{BB962C8B-B14F-4D97-AF65-F5344CB8AC3E}">
        <p14:creationId xmlns:p14="http://schemas.microsoft.com/office/powerpoint/2010/main" val="2507858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7BAF-F60D-4EF8-96DE-C23DCE289D3C}"/>
              </a:ext>
            </a:extLst>
          </p:cNvPr>
          <p:cNvSpPr>
            <a:spLocks noGrp="1"/>
          </p:cNvSpPr>
          <p:nvPr>
            <p:ph type="title"/>
          </p:nvPr>
        </p:nvSpPr>
        <p:spPr/>
        <p:txBody>
          <a:bodyPr/>
          <a:lstStyle/>
          <a:p>
            <a:r>
              <a:rPr lang="en-IN" dirty="0"/>
              <a:t>Synchronization</a:t>
            </a:r>
          </a:p>
        </p:txBody>
      </p:sp>
      <p:sp>
        <p:nvSpPr>
          <p:cNvPr id="3" name="Content Placeholder 2">
            <a:extLst>
              <a:ext uri="{FF2B5EF4-FFF2-40B4-BE49-F238E27FC236}">
                <a16:creationId xmlns:a16="http://schemas.microsoft.com/office/drawing/2014/main" id="{B67A0799-64B9-4928-A9D1-4D4EC29AB4AB}"/>
              </a:ext>
            </a:extLst>
          </p:cNvPr>
          <p:cNvSpPr>
            <a:spLocks noGrp="1"/>
          </p:cNvSpPr>
          <p:nvPr>
            <p:ph sz="half" idx="1"/>
          </p:nvPr>
        </p:nvSpPr>
        <p:spPr>
          <a:xfrm>
            <a:off x="172278" y="1364974"/>
            <a:ext cx="5847522" cy="5353878"/>
          </a:xfrm>
        </p:spPr>
        <p:txBody>
          <a:bodyPr>
            <a:normAutofit fontScale="92500" lnSpcReduction="10000"/>
          </a:bodyPr>
          <a:lstStyle/>
          <a:p>
            <a:r>
              <a:rPr lang="en-US" sz="2000" dirty="0"/>
              <a:t>When two or more threads need access to a shared resource, they need some way to ensure that the resource will be used by only one thread at a time. The process by which this is achieved is called synchronization. </a:t>
            </a:r>
          </a:p>
          <a:p>
            <a:r>
              <a:rPr lang="en-US" sz="2000" dirty="0"/>
              <a:t>Key to synchronization is the concept of the monitor (also called a semaphore). A monitor is an object that is used as a mutually exclusive lock, or mutex. Only one thread can own a monitor at a given time. When a thread acquires a lock, it is said to have entered the monitor. </a:t>
            </a:r>
          </a:p>
          <a:p>
            <a:r>
              <a:rPr lang="en-US" sz="2000" dirty="0"/>
              <a:t>All other threads attempting to enter the locked monitor will be suspended until the first thread exits the monitor. These other threads are said to be waiting for the monitor. </a:t>
            </a:r>
          </a:p>
          <a:p>
            <a:r>
              <a:rPr lang="en-US" sz="2000" dirty="0"/>
              <a:t>A thread that owns a monitor can reenter the same monitor if it so desires.</a:t>
            </a:r>
            <a:endParaRPr lang="en-IN" sz="2000" dirty="0"/>
          </a:p>
        </p:txBody>
      </p:sp>
      <p:sp>
        <p:nvSpPr>
          <p:cNvPr id="4" name="Content Placeholder 3">
            <a:extLst>
              <a:ext uri="{FF2B5EF4-FFF2-40B4-BE49-F238E27FC236}">
                <a16:creationId xmlns:a16="http://schemas.microsoft.com/office/drawing/2014/main" id="{AACC67E9-2284-4094-9C0D-AD2C8731A14C}"/>
              </a:ext>
            </a:extLst>
          </p:cNvPr>
          <p:cNvSpPr>
            <a:spLocks noGrp="1"/>
          </p:cNvSpPr>
          <p:nvPr>
            <p:ph sz="half" idx="2"/>
          </p:nvPr>
        </p:nvSpPr>
        <p:spPr>
          <a:xfrm>
            <a:off x="6172200" y="251791"/>
            <a:ext cx="5181600" cy="5925172"/>
          </a:xfrm>
        </p:spPr>
        <p:txBody>
          <a:bodyPr>
            <a:normAutofit fontScale="92500" lnSpcReduction="10000"/>
          </a:bodyPr>
          <a:lstStyle/>
          <a:p>
            <a:r>
              <a:rPr lang="en-US" sz="2400" dirty="0"/>
              <a:t>If you have worked with synchronization when using other languages, such as C or C++, you know that it can be a bit tricky to use. </a:t>
            </a:r>
          </a:p>
          <a:p>
            <a:r>
              <a:rPr lang="en-US" sz="2400" dirty="0"/>
              <a:t>This is because these languages do not, themselves, support synchronization. </a:t>
            </a:r>
          </a:p>
          <a:p>
            <a:r>
              <a:rPr lang="en-US" sz="2400" dirty="0"/>
              <a:t>Instead, to synchronize threads, your programs need to utilize operating system primitives.  </a:t>
            </a:r>
          </a:p>
          <a:p>
            <a:r>
              <a:rPr lang="en-US" sz="2400" dirty="0"/>
              <a:t>Fortunately, because Java implements synchronization through language elements, most of the complexity associated with synchronization has been eliminated. </a:t>
            </a:r>
          </a:p>
          <a:p>
            <a:r>
              <a:rPr lang="en-US" sz="2400" dirty="0"/>
              <a:t>You can synchronize your code in either of two ways. Both involve the use of the synchronized keyword, and both are examined here.</a:t>
            </a:r>
            <a:endParaRPr lang="en-IN" sz="2400" dirty="0"/>
          </a:p>
        </p:txBody>
      </p:sp>
    </p:spTree>
    <p:extLst>
      <p:ext uri="{BB962C8B-B14F-4D97-AF65-F5344CB8AC3E}">
        <p14:creationId xmlns:p14="http://schemas.microsoft.com/office/powerpoint/2010/main" val="3819407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DEA5-F3C6-4256-96A2-CC8F3BC5A435}"/>
              </a:ext>
            </a:extLst>
          </p:cNvPr>
          <p:cNvSpPr>
            <a:spLocks noGrp="1"/>
          </p:cNvSpPr>
          <p:nvPr>
            <p:ph type="title"/>
          </p:nvPr>
        </p:nvSpPr>
        <p:spPr>
          <a:xfrm>
            <a:off x="238540" y="2"/>
            <a:ext cx="6692348" cy="681036"/>
          </a:xfrm>
        </p:spPr>
        <p:txBody>
          <a:bodyPr>
            <a:normAutofit/>
          </a:bodyPr>
          <a:lstStyle/>
          <a:p>
            <a:r>
              <a:rPr lang="en-IN" sz="3600" dirty="0"/>
              <a:t>Using Synchronized Methods</a:t>
            </a:r>
          </a:p>
        </p:txBody>
      </p:sp>
      <p:sp>
        <p:nvSpPr>
          <p:cNvPr id="3" name="Content Placeholder 2">
            <a:extLst>
              <a:ext uri="{FF2B5EF4-FFF2-40B4-BE49-F238E27FC236}">
                <a16:creationId xmlns:a16="http://schemas.microsoft.com/office/drawing/2014/main" id="{1B9F5D45-61AC-4976-8767-7B8EEE7C2724}"/>
              </a:ext>
            </a:extLst>
          </p:cNvPr>
          <p:cNvSpPr>
            <a:spLocks noGrp="1"/>
          </p:cNvSpPr>
          <p:nvPr>
            <p:ph sz="half" idx="1"/>
          </p:nvPr>
        </p:nvSpPr>
        <p:spPr>
          <a:xfrm>
            <a:off x="238539" y="681038"/>
            <a:ext cx="5781261" cy="5892040"/>
          </a:xfrm>
        </p:spPr>
        <p:txBody>
          <a:bodyPr>
            <a:normAutofit/>
          </a:bodyPr>
          <a:lstStyle/>
          <a:p>
            <a:r>
              <a:rPr lang="en-US" sz="1800" dirty="0"/>
              <a:t>Synchronization is easy in Java, because all objects have their own implicit monitor associated with them. To enter an object’s monitor, just call a method that has been modified with the synchronized keyword. </a:t>
            </a:r>
          </a:p>
          <a:p>
            <a:r>
              <a:rPr lang="en-US" sz="1800" dirty="0"/>
              <a:t>While a thread is inside a synchronized method, all other threads that try to call it (or any other synchronized method) on the same instance have to wait. </a:t>
            </a:r>
          </a:p>
          <a:p>
            <a:r>
              <a:rPr lang="en-US" sz="1800" dirty="0"/>
              <a:t>To exit the monitor and relinquish control of the object to the next waiting thread, the owner of the monitor simply returns from the synchronized method. To understand the need for synchronization, let’s begin with a simple example that does not use it—but should. The following program has three simple classes. </a:t>
            </a:r>
          </a:p>
          <a:p>
            <a:r>
              <a:rPr lang="en-US" sz="1800" dirty="0"/>
              <a:t>The first one, </a:t>
            </a:r>
            <a:r>
              <a:rPr lang="en-US" sz="1800" dirty="0" err="1"/>
              <a:t>Callme</a:t>
            </a:r>
            <a:r>
              <a:rPr lang="en-US" sz="1800" dirty="0"/>
              <a:t>, has a single method named call( ). The call( ) method takes a String parameter called msg. This method tries to print the msg string inside of square brackets. </a:t>
            </a:r>
          </a:p>
        </p:txBody>
      </p:sp>
      <p:sp>
        <p:nvSpPr>
          <p:cNvPr id="4" name="Content Placeholder 3">
            <a:extLst>
              <a:ext uri="{FF2B5EF4-FFF2-40B4-BE49-F238E27FC236}">
                <a16:creationId xmlns:a16="http://schemas.microsoft.com/office/drawing/2014/main" id="{ED4A7FB2-8A63-47DD-9E72-DCEE4BCE8B82}"/>
              </a:ext>
            </a:extLst>
          </p:cNvPr>
          <p:cNvSpPr>
            <a:spLocks noGrp="1"/>
          </p:cNvSpPr>
          <p:nvPr>
            <p:ph sz="half" idx="2"/>
          </p:nvPr>
        </p:nvSpPr>
        <p:spPr>
          <a:xfrm>
            <a:off x="6172199" y="92766"/>
            <a:ext cx="5781261" cy="6765234"/>
          </a:xfrm>
        </p:spPr>
        <p:txBody>
          <a:bodyPr>
            <a:normAutofit/>
          </a:bodyPr>
          <a:lstStyle/>
          <a:p>
            <a:r>
              <a:rPr lang="en-US" sz="2000" dirty="0"/>
              <a:t>The interesting thing to notice is that after call( ) prints the opening bracket and the msg string, it calls Thread .sleep(1000), which pauses the current thread for one second.</a:t>
            </a:r>
          </a:p>
          <a:p>
            <a:r>
              <a:rPr lang="en-US" sz="2000" dirty="0"/>
              <a:t>The constructor of the next class, Caller, takes a reference to an instance of the </a:t>
            </a:r>
            <a:r>
              <a:rPr lang="en-US" sz="2000" dirty="0" err="1"/>
              <a:t>Callme</a:t>
            </a:r>
            <a:r>
              <a:rPr lang="en-US" sz="2000" dirty="0"/>
              <a:t> class and a String, which are stored in target and msg, respectively. </a:t>
            </a:r>
          </a:p>
          <a:p>
            <a:r>
              <a:rPr lang="en-US" sz="2000" dirty="0"/>
              <a:t>The constructor also creates a new thread that will call this object’s run( ) method. </a:t>
            </a:r>
          </a:p>
          <a:p>
            <a:r>
              <a:rPr lang="en-US" sz="2000" dirty="0"/>
              <a:t>The thread is started immediately. The run( ) method of Caller calls the call( ) method on the target instance of </a:t>
            </a:r>
            <a:r>
              <a:rPr lang="en-US" sz="2000" dirty="0" err="1"/>
              <a:t>Callme</a:t>
            </a:r>
            <a:r>
              <a:rPr lang="en-US" sz="2000" dirty="0"/>
              <a:t>, passing in the msg string.</a:t>
            </a:r>
          </a:p>
          <a:p>
            <a:r>
              <a:rPr lang="en-US" sz="2000" dirty="0"/>
              <a:t>Finally, the Synch class starts by creating a single instance of </a:t>
            </a:r>
            <a:r>
              <a:rPr lang="en-US" sz="2000" dirty="0" err="1"/>
              <a:t>Callme</a:t>
            </a:r>
            <a:r>
              <a:rPr lang="en-US" sz="2000" dirty="0"/>
              <a:t>, and three instances of Caller, each with a unique message string. The same instance of </a:t>
            </a:r>
            <a:r>
              <a:rPr lang="en-US" sz="2000" dirty="0" err="1"/>
              <a:t>Callme</a:t>
            </a:r>
            <a:r>
              <a:rPr lang="en-US" sz="2000" dirty="0"/>
              <a:t> is passed to each Caller.</a:t>
            </a:r>
            <a:endParaRPr lang="en-IN" sz="2000" dirty="0"/>
          </a:p>
        </p:txBody>
      </p:sp>
    </p:spTree>
    <p:extLst>
      <p:ext uri="{BB962C8B-B14F-4D97-AF65-F5344CB8AC3E}">
        <p14:creationId xmlns:p14="http://schemas.microsoft.com/office/powerpoint/2010/main" val="29912889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ED2E67-EECE-4440-B199-9B2C1FCDFE07}"/>
              </a:ext>
            </a:extLst>
          </p:cNvPr>
          <p:cNvSpPr>
            <a:spLocks noGrp="1"/>
          </p:cNvSpPr>
          <p:nvPr>
            <p:ph sz="half" idx="1"/>
          </p:nvPr>
        </p:nvSpPr>
        <p:spPr>
          <a:xfrm>
            <a:off x="145774" y="198783"/>
            <a:ext cx="5874026" cy="6467060"/>
          </a:xfrm>
        </p:spPr>
        <p:txBody>
          <a:bodyPr>
            <a:normAutofit fontScale="77500" lnSpcReduction="20000"/>
          </a:bodyPr>
          <a:lstStyle/>
          <a:p>
            <a:pPr marL="0" indent="0">
              <a:buNone/>
            </a:pPr>
            <a:r>
              <a:rPr lang="en-IN" dirty="0"/>
              <a:t>// This program is not synchronized.</a:t>
            </a:r>
          </a:p>
          <a:p>
            <a:pPr marL="0" indent="0">
              <a:buNone/>
            </a:pPr>
            <a:r>
              <a:rPr lang="en-IN" sz="3800" b="1" dirty="0"/>
              <a:t>class </a:t>
            </a:r>
            <a:r>
              <a:rPr lang="en-IN" sz="3800" b="1" dirty="0" err="1"/>
              <a:t>Callme</a:t>
            </a:r>
            <a:r>
              <a:rPr lang="en-IN" sz="3800" b="1" dirty="0"/>
              <a:t> {</a:t>
            </a:r>
          </a:p>
          <a:p>
            <a:pPr marL="0" indent="0">
              <a:buNone/>
            </a:pPr>
            <a:r>
              <a:rPr lang="en-IN" dirty="0"/>
              <a:t>void call(String </a:t>
            </a:r>
            <a:r>
              <a:rPr lang="en-IN" dirty="0" err="1"/>
              <a:t>msg</a:t>
            </a:r>
            <a:r>
              <a:rPr lang="en-IN" dirty="0"/>
              <a:t>) {</a:t>
            </a:r>
          </a:p>
          <a:p>
            <a:pPr marL="0" indent="0">
              <a:buNone/>
            </a:pPr>
            <a:r>
              <a:rPr lang="en-IN" dirty="0" err="1"/>
              <a:t>System.out.print</a:t>
            </a:r>
            <a:r>
              <a:rPr lang="en-IN" dirty="0"/>
              <a:t>("[" + </a:t>
            </a:r>
            <a:r>
              <a:rPr lang="en-IN" dirty="0" err="1"/>
              <a:t>msg</a:t>
            </a:r>
            <a:r>
              <a:rPr lang="en-IN" dirty="0"/>
              <a:t>);</a:t>
            </a:r>
          </a:p>
          <a:p>
            <a:pPr marL="0" indent="0">
              <a:buNone/>
            </a:pPr>
            <a:r>
              <a:rPr lang="en-IN" dirty="0"/>
              <a:t>try {</a:t>
            </a:r>
          </a:p>
          <a:p>
            <a:pPr marL="0" indent="0">
              <a:buNone/>
            </a:pPr>
            <a:r>
              <a:rPr lang="en-IN" dirty="0" err="1"/>
              <a:t>Thread.sleep</a:t>
            </a:r>
            <a:r>
              <a:rPr lang="en-IN" dirty="0"/>
              <a:t>(1000);</a:t>
            </a:r>
          </a:p>
          <a:p>
            <a:pPr marL="0" indent="0">
              <a:buNone/>
            </a:pPr>
            <a:r>
              <a:rPr lang="en-IN" dirty="0"/>
              <a:t>} catch(</a:t>
            </a:r>
            <a:r>
              <a:rPr lang="en-IN" dirty="0" err="1"/>
              <a:t>InterruptedException</a:t>
            </a:r>
            <a:r>
              <a:rPr lang="en-IN" dirty="0"/>
              <a:t> e) {</a:t>
            </a:r>
          </a:p>
          <a:p>
            <a:pPr marL="0" indent="0">
              <a:buNone/>
            </a:pPr>
            <a:r>
              <a:rPr lang="en-IN" dirty="0" err="1"/>
              <a:t>System.out.println</a:t>
            </a:r>
            <a:r>
              <a:rPr lang="en-IN" dirty="0"/>
              <a:t>("Interrupted");</a:t>
            </a:r>
          </a:p>
          <a:p>
            <a:pPr marL="0" indent="0">
              <a:buNone/>
            </a:pPr>
            <a:r>
              <a:rPr lang="en-IN" dirty="0"/>
              <a:t>}</a:t>
            </a:r>
          </a:p>
          <a:p>
            <a:pPr marL="0" indent="0">
              <a:buNone/>
            </a:pPr>
            <a:r>
              <a:rPr lang="en-IN" dirty="0" err="1"/>
              <a:t>System.out.println</a:t>
            </a:r>
            <a:r>
              <a:rPr lang="en-IN" dirty="0"/>
              <a:t>("]"); } }</a:t>
            </a:r>
          </a:p>
          <a:p>
            <a:pPr marL="0" indent="0">
              <a:buNone/>
            </a:pPr>
            <a:r>
              <a:rPr lang="en-IN" sz="3100" b="1" dirty="0"/>
              <a:t>class Caller implements Runnable {</a:t>
            </a:r>
          </a:p>
          <a:p>
            <a:pPr marL="0" indent="0">
              <a:buNone/>
            </a:pPr>
            <a:r>
              <a:rPr lang="en-IN" dirty="0"/>
              <a:t>String </a:t>
            </a:r>
            <a:r>
              <a:rPr lang="en-IN" dirty="0" err="1"/>
              <a:t>msg</a:t>
            </a:r>
            <a:r>
              <a:rPr lang="en-IN" dirty="0"/>
              <a:t>;</a:t>
            </a:r>
          </a:p>
          <a:p>
            <a:pPr marL="0" indent="0">
              <a:buNone/>
            </a:pPr>
            <a:r>
              <a:rPr lang="en-IN" dirty="0" err="1"/>
              <a:t>Callme</a:t>
            </a:r>
            <a:r>
              <a:rPr lang="en-IN" dirty="0"/>
              <a:t> target;</a:t>
            </a:r>
          </a:p>
          <a:p>
            <a:pPr marL="0" indent="0">
              <a:buNone/>
            </a:pPr>
            <a:r>
              <a:rPr lang="en-IN" dirty="0"/>
              <a:t>Thread t; </a:t>
            </a:r>
          </a:p>
          <a:p>
            <a:pPr marL="0" indent="0">
              <a:buNone/>
            </a:pPr>
            <a:r>
              <a:rPr lang="en-IN" dirty="0"/>
              <a:t>public Caller(</a:t>
            </a:r>
            <a:r>
              <a:rPr lang="en-IN" dirty="0" err="1"/>
              <a:t>Callme</a:t>
            </a:r>
            <a:r>
              <a:rPr lang="en-IN" dirty="0"/>
              <a:t> </a:t>
            </a:r>
            <a:r>
              <a:rPr lang="en-IN" dirty="0" err="1"/>
              <a:t>targ</a:t>
            </a:r>
            <a:r>
              <a:rPr lang="en-IN" dirty="0"/>
              <a:t>, String s) {</a:t>
            </a:r>
          </a:p>
          <a:p>
            <a:pPr marL="0" indent="0">
              <a:buNone/>
            </a:pPr>
            <a:r>
              <a:rPr lang="en-IN" dirty="0"/>
              <a:t>target = </a:t>
            </a:r>
            <a:r>
              <a:rPr lang="en-IN" dirty="0" err="1"/>
              <a:t>targ</a:t>
            </a:r>
            <a:r>
              <a:rPr lang="en-IN" dirty="0"/>
              <a:t>;</a:t>
            </a:r>
          </a:p>
          <a:p>
            <a:pPr marL="0" indent="0">
              <a:buNone/>
            </a:pPr>
            <a:r>
              <a:rPr lang="en-IN" dirty="0" err="1"/>
              <a:t>msg</a:t>
            </a:r>
            <a:r>
              <a:rPr lang="en-IN" dirty="0"/>
              <a:t> = s;</a:t>
            </a:r>
          </a:p>
          <a:p>
            <a:pPr marL="0" indent="0">
              <a:buNone/>
            </a:pPr>
            <a:endParaRPr lang="en-IN" dirty="0"/>
          </a:p>
        </p:txBody>
      </p:sp>
      <p:sp>
        <p:nvSpPr>
          <p:cNvPr id="4" name="Content Placeholder 3">
            <a:extLst>
              <a:ext uri="{FF2B5EF4-FFF2-40B4-BE49-F238E27FC236}">
                <a16:creationId xmlns:a16="http://schemas.microsoft.com/office/drawing/2014/main" id="{B582A6FE-04E2-4401-AEE3-9CECECD6871E}"/>
              </a:ext>
            </a:extLst>
          </p:cNvPr>
          <p:cNvSpPr>
            <a:spLocks noGrp="1"/>
          </p:cNvSpPr>
          <p:nvPr>
            <p:ph sz="half" idx="2"/>
          </p:nvPr>
        </p:nvSpPr>
        <p:spPr>
          <a:xfrm>
            <a:off x="6172199" y="198783"/>
            <a:ext cx="5874025" cy="6467060"/>
          </a:xfrm>
        </p:spPr>
        <p:txBody>
          <a:bodyPr>
            <a:normAutofit fontScale="77500" lnSpcReduction="20000"/>
          </a:bodyPr>
          <a:lstStyle/>
          <a:p>
            <a:pPr marL="0" indent="0">
              <a:buNone/>
            </a:pPr>
            <a:r>
              <a:rPr lang="en-IN" dirty="0"/>
              <a:t>t = new Thread(this);</a:t>
            </a:r>
          </a:p>
          <a:p>
            <a:pPr marL="0" indent="0">
              <a:buNone/>
            </a:pPr>
            <a:r>
              <a:rPr lang="en-IN" dirty="0" err="1"/>
              <a:t>t.start</a:t>
            </a:r>
            <a:r>
              <a:rPr lang="en-IN" dirty="0"/>
              <a:t>();  }</a:t>
            </a:r>
          </a:p>
          <a:p>
            <a:pPr marL="0" indent="0">
              <a:buNone/>
            </a:pPr>
            <a:r>
              <a:rPr lang="en-IN" dirty="0"/>
              <a:t>public void run() {</a:t>
            </a:r>
          </a:p>
          <a:p>
            <a:pPr marL="0" indent="0">
              <a:buNone/>
            </a:pPr>
            <a:r>
              <a:rPr lang="en-IN" dirty="0" err="1"/>
              <a:t>target.call</a:t>
            </a:r>
            <a:r>
              <a:rPr lang="en-IN" dirty="0"/>
              <a:t>(</a:t>
            </a:r>
            <a:r>
              <a:rPr lang="en-IN" dirty="0" err="1"/>
              <a:t>msg</a:t>
            </a:r>
            <a:r>
              <a:rPr lang="en-IN" dirty="0"/>
              <a:t>); } }</a:t>
            </a:r>
          </a:p>
          <a:p>
            <a:pPr marL="0" indent="0">
              <a:buNone/>
            </a:pPr>
            <a:r>
              <a:rPr lang="en-IN" sz="3100" b="1" dirty="0"/>
              <a:t>class Synch {</a:t>
            </a:r>
          </a:p>
          <a:p>
            <a:pPr marL="0" indent="0">
              <a:buNone/>
            </a:pPr>
            <a:r>
              <a:rPr lang="en-IN" dirty="0"/>
              <a:t>public static void main(String </a:t>
            </a:r>
            <a:r>
              <a:rPr lang="en-IN" dirty="0" err="1"/>
              <a:t>args</a:t>
            </a:r>
            <a:r>
              <a:rPr lang="en-IN" dirty="0"/>
              <a:t>[]) {</a:t>
            </a:r>
          </a:p>
          <a:p>
            <a:pPr marL="0" indent="0">
              <a:buNone/>
            </a:pPr>
            <a:r>
              <a:rPr lang="en-IN" dirty="0" err="1"/>
              <a:t>Callme</a:t>
            </a:r>
            <a:r>
              <a:rPr lang="en-IN" dirty="0"/>
              <a:t> target = new </a:t>
            </a:r>
            <a:r>
              <a:rPr lang="en-IN" dirty="0" err="1"/>
              <a:t>Callme</a:t>
            </a:r>
            <a:r>
              <a:rPr lang="en-IN" dirty="0"/>
              <a:t>();</a:t>
            </a:r>
          </a:p>
          <a:p>
            <a:pPr marL="0" indent="0">
              <a:buNone/>
            </a:pPr>
            <a:r>
              <a:rPr lang="en-IN" dirty="0"/>
              <a:t>Caller ob1 = new Caller(target, "Hello");</a:t>
            </a:r>
          </a:p>
          <a:p>
            <a:pPr marL="0" indent="0">
              <a:buNone/>
            </a:pPr>
            <a:r>
              <a:rPr lang="en-IN" dirty="0"/>
              <a:t>Caller ob2 = new Caller(target, "Synchronized");</a:t>
            </a:r>
          </a:p>
          <a:p>
            <a:pPr marL="0" indent="0">
              <a:buNone/>
            </a:pPr>
            <a:r>
              <a:rPr lang="en-IN" dirty="0"/>
              <a:t>Caller ob3 = new Caller(target, "World");</a:t>
            </a:r>
          </a:p>
          <a:p>
            <a:pPr marL="0" indent="0">
              <a:buNone/>
            </a:pPr>
            <a:r>
              <a:rPr lang="en-IN" dirty="0"/>
              <a:t>// wait for threads to end</a:t>
            </a:r>
          </a:p>
          <a:p>
            <a:pPr marL="0" indent="0">
              <a:buNone/>
            </a:pPr>
            <a:r>
              <a:rPr lang="en-IN" dirty="0"/>
              <a:t>try {</a:t>
            </a:r>
          </a:p>
          <a:p>
            <a:pPr marL="0" indent="0">
              <a:buNone/>
            </a:pPr>
            <a:r>
              <a:rPr lang="en-IN" dirty="0"/>
              <a:t>ob1.t.join();</a:t>
            </a:r>
          </a:p>
          <a:p>
            <a:pPr marL="0" indent="0">
              <a:buNone/>
            </a:pPr>
            <a:r>
              <a:rPr lang="en-IN" dirty="0"/>
              <a:t>ob2.t.join();</a:t>
            </a:r>
          </a:p>
          <a:p>
            <a:pPr marL="0" indent="0">
              <a:buNone/>
            </a:pPr>
            <a:r>
              <a:rPr lang="en-IN" dirty="0"/>
              <a:t>ob3.t.join();</a:t>
            </a:r>
          </a:p>
          <a:p>
            <a:pPr marL="0" indent="0">
              <a:buNone/>
            </a:pPr>
            <a:r>
              <a:rPr lang="en-IN" dirty="0"/>
              <a:t>} catch(</a:t>
            </a:r>
            <a:r>
              <a:rPr lang="en-IN" dirty="0" err="1"/>
              <a:t>InterruptedException</a:t>
            </a:r>
            <a:r>
              <a:rPr lang="en-IN" dirty="0"/>
              <a:t> e) {</a:t>
            </a:r>
          </a:p>
          <a:p>
            <a:pPr marL="0" indent="0">
              <a:buNone/>
            </a:pPr>
            <a:r>
              <a:rPr lang="en-IN" dirty="0" err="1"/>
              <a:t>System.out.println</a:t>
            </a:r>
            <a:r>
              <a:rPr lang="en-IN" dirty="0"/>
              <a:t>("Interrupted"); } } }</a:t>
            </a:r>
          </a:p>
        </p:txBody>
      </p:sp>
    </p:spTree>
    <p:extLst>
      <p:ext uri="{BB962C8B-B14F-4D97-AF65-F5344CB8AC3E}">
        <p14:creationId xmlns:p14="http://schemas.microsoft.com/office/powerpoint/2010/main" val="1217098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80C8C-3D98-49C9-872A-15C6DC358A28}"/>
              </a:ext>
            </a:extLst>
          </p:cNvPr>
          <p:cNvSpPr>
            <a:spLocks noGrp="1"/>
          </p:cNvSpPr>
          <p:nvPr>
            <p:ph type="title"/>
          </p:nvPr>
        </p:nvSpPr>
        <p:spPr/>
        <p:txBody>
          <a:bodyPr/>
          <a:lstStyle/>
          <a:p>
            <a:r>
              <a:rPr lang="en-IN" dirty="0"/>
              <a:t>Advantages of Java Multithreading</a:t>
            </a:r>
          </a:p>
        </p:txBody>
      </p:sp>
      <p:sp>
        <p:nvSpPr>
          <p:cNvPr id="3" name="Content Placeholder 2">
            <a:extLst>
              <a:ext uri="{FF2B5EF4-FFF2-40B4-BE49-F238E27FC236}">
                <a16:creationId xmlns:a16="http://schemas.microsoft.com/office/drawing/2014/main" id="{3EB8616D-9FC7-4609-9404-B93B3299E4C9}"/>
              </a:ext>
            </a:extLst>
          </p:cNvPr>
          <p:cNvSpPr>
            <a:spLocks noGrp="1"/>
          </p:cNvSpPr>
          <p:nvPr>
            <p:ph idx="1"/>
          </p:nvPr>
        </p:nvSpPr>
        <p:spPr>
          <a:xfrm>
            <a:off x="291548" y="1590261"/>
            <a:ext cx="11062252" cy="5168348"/>
          </a:xfrm>
        </p:spPr>
        <p:txBody>
          <a:bodyPr>
            <a:normAutofit lnSpcReduction="10000"/>
          </a:bodyPr>
          <a:lstStyle/>
          <a:p>
            <a:pPr marL="342900" indent="-342900">
              <a:buAutoNum type="arabicParenR"/>
            </a:pPr>
            <a:r>
              <a:rPr lang="en-US" sz="1800" dirty="0"/>
              <a:t>It doesn't block the user because threads are independent and you can perform multiple operations at the same time.</a:t>
            </a:r>
          </a:p>
          <a:p>
            <a:pPr marL="342900" indent="-342900">
              <a:buAutoNum type="arabicParenR"/>
            </a:pPr>
            <a:r>
              <a:rPr lang="en-US" sz="1800" dirty="0"/>
              <a:t>You can perform many operations together, so it saves time.</a:t>
            </a:r>
          </a:p>
          <a:p>
            <a:pPr marL="342900" indent="-342900">
              <a:buAutoNum type="arabicParenR"/>
            </a:pPr>
            <a:r>
              <a:rPr lang="en-US" sz="1800" dirty="0"/>
              <a:t>Threads are independent, so it doesn't affect other threads if an exception occurs in a single thread.</a:t>
            </a:r>
          </a:p>
          <a:p>
            <a:pPr marL="0" indent="0">
              <a:buNone/>
            </a:pPr>
            <a:r>
              <a:rPr lang="en-US" sz="1800" b="1" dirty="0"/>
              <a:t>Multitasking</a:t>
            </a:r>
          </a:p>
          <a:p>
            <a:pPr marL="0" indent="0">
              <a:buNone/>
            </a:pPr>
            <a:r>
              <a:rPr lang="en-US" sz="1800" dirty="0"/>
              <a:t>Multitasking is a process of executing multiple tasks simultaneously. We use multitasking to utilize the CPU. Multitasking can be achieved in two ways:</a:t>
            </a:r>
          </a:p>
          <a:p>
            <a:pPr marL="342900" indent="-342900">
              <a:buFont typeface="+mj-lt"/>
              <a:buAutoNum type="arabicPeriod"/>
            </a:pPr>
            <a:r>
              <a:rPr lang="en-US" sz="1800" dirty="0"/>
              <a:t>Process-based Multitasking (Multiprocessing)</a:t>
            </a:r>
          </a:p>
          <a:p>
            <a:pPr marL="342900" indent="-342900">
              <a:buFont typeface="+mj-lt"/>
              <a:buAutoNum type="arabicPeriod"/>
            </a:pPr>
            <a:r>
              <a:rPr lang="en-US" sz="1800" dirty="0"/>
              <a:t>Thread-based Multitasking (Multithreading)</a:t>
            </a:r>
          </a:p>
          <a:p>
            <a:pPr marL="0" indent="0">
              <a:buNone/>
            </a:pPr>
            <a:r>
              <a:rPr lang="en-US" sz="1800" dirty="0"/>
              <a:t>1) Process-based Multitasking (Multiprocessing)</a:t>
            </a:r>
          </a:p>
          <a:p>
            <a:pPr marL="400050" indent="-400050">
              <a:buFont typeface="+mj-lt"/>
              <a:buAutoNum type="romanUcPeriod"/>
            </a:pPr>
            <a:r>
              <a:rPr lang="en-US" sz="1800" dirty="0"/>
              <a:t>Each process has an address in memory. In other words, each process allocates a separate memory area.</a:t>
            </a:r>
          </a:p>
          <a:p>
            <a:pPr marL="400050" indent="-400050">
              <a:buFont typeface="+mj-lt"/>
              <a:buAutoNum type="romanUcPeriod"/>
            </a:pPr>
            <a:r>
              <a:rPr lang="en-US" sz="1800" dirty="0"/>
              <a:t>A process is heavyweight.</a:t>
            </a:r>
          </a:p>
          <a:p>
            <a:pPr marL="400050" indent="-400050">
              <a:buFont typeface="+mj-lt"/>
              <a:buAutoNum type="romanUcPeriod"/>
            </a:pPr>
            <a:r>
              <a:rPr lang="en-US" sz="1800" dirty="0"/>
              <a:t>Cost of communication between the process is high.</a:t>
            </a:r>
          </a:p>
          <a:p>
            <a:pPr marL="400050" indent="-400050">
              <a:buFont typeface="+mj-lt"/>
              <a:buAutoNum type="romanUcPeriod"/>
            </a:pPr>
            <a:r>
              <a:rPr lang="en-US" sz="1800" dirty="0"/>
              <a:t>Switching from one process to another requires some time for saving and loading registers, memory maps, updating lists, etc.</a:t>
            </a:r>
            <a:endParaRPr lang="en-IN" sz="1800" dirty="0"/>
          </a:p>
        </p:txBody>
      </p:sp>
    </p:spTree>
    <p:extLst>
      <p:ext uri="{BB962C8B-B14F-4D97-AF65-F5344CB8AC3E}">
        <p14:creationId xmlns:p14="http://schemas.microsoft.com/office/powerpoint/2010/main" val="2189698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9DE7B4-3964-4A71-B5B1-FDDE75DF655A}"/>
              </a:ext>
            </a:extLst>
          </p:cNvPr>
          <p:cNvSpPr>
            <a:spLocks noGrp="1"/>
          </p:cNvSpPr>
          <p:nvPr>
            <p:ph sz="half" idx="1"/>
          </p:nvPr>
        </p:nvSpPr>
        <p:spPr>
          <a:xfrm>
            <a:off x="212035" y="212035"/>
            <a:ext cx="5807765" cy="5964928"/>
          </a:xfrm>
        </p:spPr>
        <p:txBody>
          <a:bodyPr>
            <a:normAutofit fontScale="62500" lnSpcReduction="20000"/>
          </a:bodyPr>
          <a:lstStyle/>
          <a:p>
            <a:pPr marL="0" indent="0">
              <a:buNone/>
            </a:pPr>
            <a:r>
              <a:rPr lang="en-US" dirty="0"/>
              <a:t>Here is the output produced by this program:</a:t>
            </a:r>
          </a:p>
          <a:p>
            <a:pPr marL="0" indent="0">
              <a:buNone/>
            </a:pPr>
            <a:r>
              <a:rPr lang="en-US" sz="3200" b="1" dirty="0"/>
              <a:t>[Hello[Synchronized[World] ] ]</a:t>
            </a:r>
          </a:p>
          <a:p>
            <a:r>
              <a:rPr lang="en-US" dirty="0"/>
              <a:t>As you can see, by calling sleep( ), the call( ) method allows execution to switch to another thread. </a:t>
            </a:r>
          </a:p>
          <a:p>
            <a:r>
              <a:rPr lang="en-US" dirty="0"/>
              <a:t>This results in the mixed-up output of the three message strings. In this program, nothing exists to stop all three threads from calling the same method, on the same object, at the same time. </a:t>
            </a:r>
          </a:p>
          <a:p>
            <a:r>
              <a:rPr lang="en-US" dirty="0"/>
              <a:t>This is known as a race condition, because the three threads are racing each other to complete the method. This example used sleep( ) to make the effects repeatable and obvious. </a:t>
            </a:r>
          </a:p>
          <a:p>
            <a:r>
              <a:rPr lang="en-US" dirty="0"/>
              <a:t>In most situations, a race condition is more subtle and less predictable, because you can’t be sure when the context switch will occur. </a:t>
            </a:r>
          </a:p>
          <a:p>
            <a:r>
              <a:rPr lang="en-US" dirty="0"/>
              <a:t>This can cause a program to run right one time and wrong the next.</a:t>
            </a:r>
          </a:p>
          <a:p>
            <a:r>
              <a:rPr lang="en-US" dirty="0"/>
              <a:t>To fix the preceding program, you must serialize access to call( ). </a:t>
            </a:r>
          </a:p>
          <a:p>
            <a:r>
              <a:rPr lang="en-US" dirty="0"/>
              <a:t>That is, you must restrict its access to only one thread at a time. </a:t>
            </a:r>
          </a:p>
          <a:p>
            <a:endParaRPr lang="en-IN" dirty="0"/>
          </a:p>
        </p:txBody>
      </p:sp>
      <p:sp>
        <p:nvSpPr>
          <p:cNvPr id="4" name="Content Placeholder 3">
            <a:extLst>
              <a:ext uri="{FF2B5EF4-FFF2-40B4-BE49-F238E27FC236}">
                <a16:creationId xmlns:a16="http://schemas.microsoft.com/office/drawing/2014/main" id="{E3B8AC0D-4C19-437D-8ABB-E9B03D207354}"/>
              </a:ext>
            </a:extLst>
          </p:cNvPr>
          <p:cNvSpPr>
            <a:spLocks noGrp="1"/>
          </p:cNvSpPr>
          <p:nvPr>
            <p:ph sz="half" idx="2"/>
          </p:nvPr>
        </p:nvSpPr>
        <p:spPr>
          <a:xfrm>
            <a:off x="6172200" y="212035"/>
            <a:ext cx="5569226" cy="5964928"/>
          </a:xfrm>
        </p:spPr>
        <p:txBody>
          <a:bodyPr>
            <a:normAutofit fontScale="62500" lnSpcReduction="20000"/>
          </a:bodyPr>
          <a:lstStyle/>
          <a:p>
            <a:r>
              <a:rPr lang="en-US" dirty="0"/>
              <a:t>To do this, you simply need to precede call( )’s definition with the keyword synchronized, as shown here:</a:t>
            </a:r>
          </a:p>
          <a:p>
            <a:pPr marL="0" indent="0">
              <a:buNone/>
            </a:pPr>
            <a:r>
              <a:rPr lang="en-US" dirty="0"/>
              <a:t>class </a:t>
            </a:r>
            <a:r>
              <a:rPr lang="en-US" dirty="0" err="1"/>
              <a:t>Callme</a:t>
            </a:r>
            <a:r>
              <a:rPr lang="en-US" dirty="0"/>
              <a:t> {</a:t>
            </a:r>
          </a:p>
          <a:p>
            <a:r>
              <a:rPr lang="en-US" dirty="0"/>
              <a:t>synchronized void call(String msg) {This prevents other threads from entering call( ) while another thread is using it. After synchronized has been added to call( ), the output of the program is as follows:</a:t>
            </a:r>
          </a:p>
          <a:p>
            <a:pPr marL="0" indent="0">
              <a:buNone/>
            </a:pPr>
            <a:r>
              <a:rPr lang="en-US" dirty="0"/>
              <a:t>[Hello]</a:t>
            </a:r>
          </a:p>
          <a:p>
            <a:pPr marL="0" indent="0">
              <a:buNone/>
            </a:pPr>
            <a:r>
              <a:rPr lang="en-US" dirty="0"/>
              <a:t>[Synchronized]</a:t>
            </a:r>
          </a:p>
          <a:p>
            <a:pPr marL="0" indent="0">
              <a:buNone/>
            </a:pPr>
            <a:r>
              <a:rPr lang="en-US" dirty="0"/>
              <a:t>[World]</a:t>
            </a:r>
          </a:p>
          <a:p>
            <a:r>
              <a:rPr lang="en-US" dirty="0"/>
              <a:t>Any time that you have a method, or group of methods, that manipulates the internal state of an object in a multithreaded situation, you should use the synchronized keyword to guard the state from race conditions. </a:t>
            </a:r>
          </a:p>
          <a:p>
            <a:r>
              <a:rPr lang="en-US" dirty="0"/>
              <a:t>Remember, once a thread enters any synchronized method on an instance, no other thread can enter any other synchronized method on the same instance.</a:t>
            </a:r>
          </a:p>
          <a:p>
            <a:r>
              <a:rPr lang="en-US" dirty="0"/>
              <a:t> However, </a:t>
            </a:r>
            <a:r>
              <a:rPr lang="en-US" dirty="0" err="1"/>
              <a:t>nonsynchronized</a:t>
            </a:r>
            <a:r>
              <a:rPr lang="en-US" dirty="0"/>
              <a:t> methods on that instance will continue to be callable. </a:t>
            </a:r>
            <a:endParaRPr lang="en-IN" dirty="0"/>
          </a:p>
        </p:txBody>
      </p:sp>
    </p:spTree>
    <p:extLst>
      <p:ext uri="{BB962C8B-B14F-4D97-AF65-F5344CB8AC3E}">
        <p14:creationId xmlns:p14="http://schemas.microsoft.com/office/powerpoint/2010/main" val="3477383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5819-D8DD-4E30-9827-648142439498}"/>
              </a:ext>
            </a:extLst>
          </p:cNvPr>
          <p:cNvSpPr>
            <a:spLocks noGrp="1"/>
          </p:cNvSpPr>
          <p:nvPr>
            <p:ph type="title"/>
          </p:nvPr>
        </p:nvSpPr>
        <p:spPr/>
        <p:txBody>
          <a:bodyPr/>
          <a:lstStyle/>
          <a:p>
            <a:r>
              <a:rPr lang="en-IN" dirty="0"/>
              <a:t>The synchronized Statement</a:t>
            </a:r>
          </a:p>
        </p:txBody>
      </p:sp>
      <p:sp>
        <p:nvSpPr>
          <p:cNvPr id="5" name="Content Placeholder 4">
            <a:extLst>
              <a:ext uri="{FF2B5EF4-FFF2-40B4-BE49-F238E27FC236}">
                <a16:creationId xmlns:a16="http://schemas.microsoft.com/office/drawing/2014/main" id="{3FAF2524-938E-4EDE-A779-332B66D91A5F}"/>
              </a:ext>
            </a:extLst>
          </p:cNvPr>
          <p:cNvSpPr>
            <a:spLocks noGrp="1"/>
          </p:cNvSpPr>
          <p:nvPr>
            <p:ph idx="1"/>
          </p:nvPr>
        </p:nvSpPr>
        <p:spPr>
          <a:xfrm>
            <a:off x="424070" y="1690688"/>
            <a:ext cx="11436626" cy="4908895"/>
          </a:xfrm>
        </p:spPr>
        <p:txBody>
          <a:bodyPr>
            <a:normAutofit/>
          </a:bodyPr>
          <a:lstStyle/>
          <a:p>
            <a:r>
              <a:rPr lang="en-US" sz="2000" dirty="0"/>
              <a:t>While creating synchronized methods within classes that you create is an easy and effective means of achieving synchronization, it will not work in all cases. </a:t>
            </a:r>
          </a:p>
          <a:p>
            <a:r>
              <a:rPr lang="en-US" sz="2000" dirty="0"/>
              <a:t>Imagine that you want to synchronize access to objects of a class that was not designed for multithreaded access. That is, the class does not use synchronized methods. </a:t>
            </a:r>
          </a:p>
          <a:p>
            <a:r>
              <a:rPr lang="en-US" sz="2000" dirty="0"/>
              <a:t>Further, this class was not created by you, but by a third party, and you do not have access to the source code. Thus, you can’t add synchronized to the appropriate methods within the class. </a:t>
            </a:r>
          </a:p>
          <a:p>
            <a:r>
              <a:rPr lang="en-US" sz="2000" dirty="0"/>
              <a:t>How can access to an object of this class be synchronized? Fortunately, the solution to this problem is quite easy: You simply put calls to the methods defined by this class inside a synchronized block. </a:t>
            </a:r>
          </a:p>
          <a:p>
            <a:r>
              <a:rPr lang="en-US" sz="2000" dirty="0"/>
              <a:t>This is the general form of the synchronized statement:</a:t>
            </a:r>
          </a:p>
          <a:p>
            <a:pPr marL="0" indent="0">
              <a:buNone/>
            </a:pPr>
            <a:r>
              <a:rPr lang="en-US" sz="2000" dirty="0"/>
              <a:t>synchronized(object) {</a:t>
            </a:r>
          </a:p>
          <a:p>
            <a:pPr marL="0" indent="0">
              <a:buNone/>
            </a:pPr>
            <a:r>
              <a:rPr lang="en-US" sz="2000" dirty="0"/>
              <a:t>// statements to be synchronized</a:t>
            </a:r>
          </a:p>
          <a:p>
            <a:pPr marL="0" indent="0">
              <a:buNone/>
            </a:pPr>
            <a:r>
              <a:rPr lang="en-US" sz="2000" dirty="0"/>
              <a:t>}</a:t>
            </a:r>
            <a:endParaRPr lang="en-IN" sz="2000" dirty="0"/>
          </a:p>
        </p:txBody>
      </p:sp>
    </p:spTree>
    <p:extLst>
      <p:ext uri="{BB962C8B-B14F-4D97-AF65-F5344CB8AC3E}">
        <p14:creationId xmlns:p14="http://schemas.microsoft.com/office/powerpoint/2010/main" val="792452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7694EEA-2688-4FC4-B84C-9CDEF6B44626}"/>
              </a:ext>
            </a:extLst>
          </p:cNvPr>
          <p:cNvSpPr>
            <a:spLocks noGrp="1"/>
          </p:cNvSpPr>
          <p:nvPr>
            <p:ph sz="half" idx="1"/>
          </p:nvPr>
        </p:nvSpPr>
        <p:spPr>
          <a:xfrm>
            <a:off x="106017" y="172278"/>
            <a:ext cx="5913783" cy="6004685"/>
          </a:xfrm>
        </p:spPr>
        <p:txBody>
          <a:bodyPr>
            <a:normAutofit fontScale="62500" lnSpcReduction="20000"/>
          </a:bodyPr>
          <a:lstStyle/>
          <a:p>
            <a:r>
              <a:rPr lang="en-US" dirty="0"/>
              <a:t>Here, object is a reference to the object being synchronized. </a:t>
            </a:r>
          </a:p>
          <a:p>
            <a:r>
              <a:rPr lang="en-US" dirty="0"/>
              <a:t>A synchronized block ensures that a call to a method that is a member of object occurs only after the current thread has successfully entered object’s monitor. </a:t>
            </a:r>
          </a:p>
          <a:p>
            <a:r>
              <a:rPr lang="en-US" dirty="0"/>
              <a:t>Here is an alternative version of the preceding example, using a synchronized block within the run( ) method:</a:t>
            </a:r>
          </a:p>
          <a:p>
            <a:pPr marL="0" indent="0">
              <a:buNone/>
            </a:pPr>
            <a:r>
              <a:rPr lang="en-US" dirty="0"/>
              <a:t>// This program uses a synchronized block.</a:t>
            </a:r>
          </a:p>
          <a:p>
            <a:pPr marL="0" indent="0">
              <a:buNone/>
            </a:pPr>
            <a:r>
              <a:rPr lang="en-US" sz="3200" b="1" dirty="0"/>
              <a:t>class </a:t>
            </a:r>
            <a:r>
              <a:rPr lang="en-US" sz="3200" b="1" dirty="0" err="1"/>
              <a:t>Callme</a:t>
            </a:r>
            <a:r>
              <a:rPr lang="en-US" sz="3200" b="1" dirty="0"/>
              <a:t> {</a:t>
            </a:r>
          </a:p>
          <a:p>
            <a:pPr marL="0" indent="0">
              <a:buNone/>
            </a:pPr>
            <a:r>
              <a:rPr lang="en-US" dirty="0"/>
              <a:t>void call(String msg) {</a:t>
            </a:r>
          </a:p>
          <a:p>
            <a:pPr marL="0" indent="0">
              <a:buNone/>
            </a:pPr>
            <a:r>
              <a:rPr lang="en-US" dirty="0" err="1"/>
              <a:t>System.out.print</a:t>
            </a:r>
            <a:r>
              <a:rPr lang="en-US" dirty="0"/>
              <a:t>("[" + msg);</a:t>
            </a:r>
          </a:p>
          <a:p>
            <a:pPr marL="0" indent="0">
              <a:buNone/>
            </a:pPr>
            <a:r>
              <a:rPr lang="en-US" dirty="0"/>
              <a:t>try {</a:t>
            </a:r>
          </a:p>
          <a:p>
            <a:pPr marL="0" indent="0">
              <a:buNone/>
            </a:pPr>
            <a:r>
              <a:rPr lang="en-US" dirty="0" err="1"/>
              <a:t>Thread.sleep</a:t>
            </a:r>
            <a:r>
              <a:rPr lang="en-US" dirty="0"/>
              <a:t>(1000);</a:t>
            </a:r>
          </a:p>
          <a:p>
            <a:pPr marL="0" indent="0">
              <a:buNone/>
            </a:pPr>
            <a:r>
              <a:rPr lang="en-US" dirty="0"/>
              <a:t>} catch (</a:t>
            </a:r>
            <a:r>
              <a:rPr lang="en-US" dirty="0" err="1"/>
              <a:t>InterruptedException</a:t>
            </a:r>
            <a:r>
              <a:rPr lang="en-US" dirty="0"/>
              <a:t> e) {</a:t>
            </a:r>
          </a:p>
          <a:p>
            <a:pPr marL="0" indent="0">
              <a:buNone/>
            </a:pPr>
            <a:r>
              <a:rPr lang="en-US" dirty="0" err="1"/>
              <a:t>System.out.println</a:t>
            </a:r>
            <a:r>
              <a:rPr lang="en-US" dirty="0"/>
              <a:t>("Interrupted");</a:t>
            </a:r>
          </a:p>
          <a:p>
            <a:pPr marL="0" indent="0">
              <a:buNone/>
            </a:pPr>
            <a:r>
              <a:rPr lang="en-US" dirty="0"/>
              <a:t>}</a:t>
            </a:r>
          </a:p>
          <a:p>
            <a:pPr marL="0" indent="0">
              <a:buNone/>
            </a:pPr>
            <a:r>
              <a:rPr lang="en-US" dirty="0" err="1"/>
              <a:t>System.out.println</a:t>
            </a:r>
            <a:r>
              <a:rPr lang="en-US" dirty="0"/>
              <a:t>("]"); } }</a:t>
            </a:r>
          </a:p>
          <a:p>
            <a:pPr marL="0" indent="0">
              <a:buNone/>
            </a:pPr>
            <a:r>
              <a:rPr lang="en-US" sz="3200" b="1" dirty="0"/>
              <a:t>class Caller implements Runnable {</a:t>
            </a:r>
          </a:p>
          <a:p>
            <a:pPr marL="0" indent="0">
              <a:buNone/>
            </a:pPr>
            <a:r>
              <a:rPr lang="en-US" dirty="0"/>
              <a:t>String msg;</a:t>
            </a:r>
            <a:endParaRPr lang="en-IN" dirty="0"/>
          </a:p>
        </p:txBody>
      </p:sp>
      <p:sp>
        <p:nvSpPr>
          <p:cNvPr id="6" name="Content Placeholder 5">
            <a:extLst>
              <a:ext uri="{FF2B5EF4-FFF2-40B4-BE49-F238E27FC236}">
                <a16:creationId xmlns:a16="http://schemas.microsoft.com/office/drawing/2014/main" id="{A10DCA36-F312-4A3E-A112-D2B00070AB29}"/>
              </a:ext>
            </a:extLst>
          </p:cNvPr>
          <p:cNvSpPr>
            <a:spLocks noGrp="1"/>
          </p:cNvSpPr>
          <p:nvPr>
            <p:ph sz="half" idx="2"/>
          </p:nvPr>
        </p:nvSpPr>
        <p:spPr>
          <a:xfrm>
            <a:off x="6172199" y="172278"/>
            <a:ext cx="5688497" cy="6685722"/>
          </a:xfrm>
        </p:spPr>
        <p:txBody>
          <a:bodyPr>
            <a:normAutofit fontScale="62500" lnSpcReduction="20000"/>
          </a:bodyPr>
          <a:lstStyle/>
          <a:p>
            <a:pPr marL="0" indent="0">
              <a:buNone/>
            </a:pPr>
            <a:r>
              <a:rPr lang="en-IN" dirty="0" err="1"/>
              <a:t>Callme</a:t>
            </a:r>
            <a:r>
              <a:rPr lang="en-IN" dirty="0"/>
              <a:t> target;</a:t>
            </a:r>
          </a:p>
          <a:p>
            <a:pPr marL="0" indent="0">
              <a:buNone/>
            </a:pPr>
            <a:r>
              <a:rPr lang="en-IN" dirty="0"/>
              <a:t>Thread t;</a:t>
            </a:r>
          </a:p>
          <a:p>
            <a:pPr marL="0" indent="0">
              <a:buNone/>
            </a:pPr>
            <a:r>
              <a:rPr lang="en-IN" dirty="0"/>
              <a:t>public Caller(</a:t>
            </a:r>
            <a:r>
              <a:rPr lang="en-IN" dirty="0" err="1"/>
              <a:t>Callme</a:t>
            </a:r>
            <a:r>
              <a:rPr lang="en-IN" dirty="0"/>
              <a:t> </a:t>
            </a:r>
            <a:r>
              <a:rPr lang="en-IN" dirty="0" err="1"/>
              <a:t>targ</a:t>
            </a:r>
            <a:r>
              <a:rPr lang="en-IN" dirty="0"/>
              <a:t>, String s) {</a:t>
            </a:r>
          </a:p>
          <a:p>
            <a:pPr marL="0" indent="0">
              <a:buNone/>
            </a:pPr>
            <a:r>
              <a:rPr lang="en-IN" dirty="0"/>
              <a:t>target = </a:t>
            </a:r>
            <a:r>
              <a:rPr lang="en-IN" dirty="0" err="1"/>
              <a:t>targ</a:t>
            </a:r>
            <a:r>
              <a:rPr lang="en-IN" dirty="0"/>
              <a:t>;</a:t>
            </a:r>
          </a:p>
          <a:p>
            <a:pPr marL="0" indent="0">
              <a:buNone/>
            </a:pPr>
            <a:r>
              <a:rPr lang="en-IN" dirty="0" err="1"/>
              <a:t>msg</a:t>
            </a:r>
            <a:r>
              <a:rPr lang="en-IN" dirty="0"/>
              <a:t> = s;</a:t>
            </a:r>
          </a:p>
          <a:p>
            <a:pPr marL="0" indent="0">
              <a:buNone/>
            </a:pPr>
            <a:r>
              <a:rPr lang="en-IN" dirty="0"/>
              <a:t>t = new Thread(this);</a:t>
            </a:r>
          </a:p>
          <a:p>
            <a:pPr marL="0" indent="0">
              <a:buNone/>
            </a:pPr>
            <a:r>
              <a:rPr lang="en-IN" dirty="0" err="1"/>
              <a:t>t.start</a:t>
            </a:r>
            <a:r>
              <a:rPr lang="en-IN" dirty="0"/>
              <a:t>();</a:t>
            </a:r>
          </a:p>
          <a:p>
            <a:pPr marL="0" indent="0">
              <a:buNone/>
            </a:pPr>
            <a:r>
              <a:rPr lang="en-IN" dirty="0"/>
              <a:t>}</a:t>
            </a:r>
          </a:p>
          <a:p>
            <a:pPr marL="0" indent="0">
              <a:buNone/>
            </a:pPr>
            <a:r>
              <a:rPr lang="en-IN" dirty="0"/>
              <a:t>// synchronize calls to call()</a:t>
            </a:r>
          </a:p>
          <a:p>
            <a:pPr marL="0" indent="0">
              <a:buNone/>
            </a:pPr>
            <a:r>
              <a:rPr lang="en-IN" dirty="0"/>
              <a:t>public void run() {</a:t>
            </a:r>
          </a:p>
          <a:p>
            <a:pPr marL="0" indent="0">
              <a:buNone/>
            </a:pPr>
            <a:r>
              <a:rPr lang="en-IN" dirty="0"/>
              <a:t>synchronized(target) { // synchronized block</a:t>
            </a:r>
          </a:p>
          <a:p>
            <a:pPr marL="0" indent="0">
              <a:buNone/>
            </a:pPr>
            <a:r>
              <a:rPr lang="en-IN" dirty="0" err="1"/>
              <a:t>target.call</a:t>
            </a:r>
            <a:r>
              <a:rPr lang="en-IN" dirty="0"/>
              <a:t>(</a:t>
            </a:r>
            <a:r>
              <a:rPr lang="en-IN" dirty="0" err="1"/>
              <a:t>msg</a:t>
            </a:r>
            <a:r>
              <a:rPr lang="en-IN" dirty="0"/>
              <a:t>);  } } }</a:t>
            </a:r>
          </a:p>
        </p:txBody>
      </p:sp>
    </p:spTree>
    <p:extLst>
      <p:ext uri="{BB962C8B-B14F-4D97-AF65-F5344CB8AC3E}">
        <p14:creationId xmlns:p14="http://schemas.microsoft.com/office/powerpoint/2010/main" val="3830044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18DEDD7-B8FA-404D-8D84-97A261A20393}"/>
              </a:ext>
            </a:extLst>
          </p:cNvPr>
          <p:cNvSpPr>
            <a:spLocks noGrp="1"/>
          </p:cNvSpPr>
          <p:nvPr>
            <p:ph idx="1"/>
          </p:nvPr>
        </p:nvSpPr>
        <p:spPr>
          <a:xfrm>
            <a:off x="291548" y="172278"/>
            <a:ext cx="11062252" cy="6004685"/>
          </a:xfrm>
        </p:spPr>
        <p:txBody>
          <a:bodyPr>
            <a:normAutofit fontScale="77500" lnSpcReduction="20000"/>
          </a:bodyPr>
          <a:lstStyle/>
          <a:p>
            <a:pPr marL="0" indent="0">
              <a:buNone/>
            </a:pPr>
            <a:r>
              <a:rPr lang="en-US" dirty="0"/>
              <a:t>class Synch1 {</a:t>
            </a:r>
          </a:p>
          <a:p>
            <a:pPr marL="0" indent="0">
              <a:buNone/>
            </a:pPr>
            <a:r>
              <a:rPr lang="en-US" dirty="0"/>
              <a:t>public static void main(String </a:t>
            </a:r>
            <a:r>
              <a:rPr lang="en-US" dirty="0" err="1"/>
              <a:t>args</a:t>
            </a:r>
            <a:r>
              <a:rPr lang="en-US" dirty="0"/>
              <a:t>[]) {</a:t>
            </a:r>
          </a:p>
          <a:p>
            <a:pPr marL="0" indent="0">
              <a:buNone/>
            </a:pPr>
            <a:r>
              <a:rPr lang="en-US" dirty="0" err="1"/>
              <a:t>Callme</a:t>
            </a:r>
            <a:r>
              <a:rPr lang="en-US" dirty="0"/>
              <a:t> target = new </a:t>
            </a:r>
            <a:r>
              <a:rPr lang="en-US" dirty="0" err="1"/>
              <a:t>Callme</a:t>
            </a:r>
            <a:r>
              <a:rPr lang="en-US" dirty="0"/>
              <a:t>();</a:t>
            </a:r>
          </a:p>
          <a:p>
            <a:pPr marL="0" indent="0">
              <a:buNone/>
            </a:pPr>
            <a:r>
              <a:rPr lang="en-US" dirty="0"/>
              <a:t>Caller ob1 = new Caller(target, "Hello");</a:t>
            </a:r>
          </a:p>
          <a:p>
            <a:pPr marL="0" indent="0">
              <a:buNone/>
            </a:pPr>
            <a:r>
              <a:rPr lang="en-US" dirty="0"/>
              <a:t>Caller ob2 = new Caller(target, "Synchronized");</a:t>
            </a:r>
          </a:p>
          <a:p>
            <a:pPr marL="0" indent="0">
              <a:buNone/>
            </a:pPr>
            <a:r>
              <a:rPr lang="en-US" dirty="0"/>
              <a:t>Caller ob3 = new Caller(target, "World");</a:t>
            </a:r>
          </a:p>
          <a:p>
            <a:pPr marL="0" indent="0">
              <a:buNone/>
            </a:pPr>
            <a:r>
              <a:rPr lang="en-US" dirty="0"/>
              <a:t>// wait for threads to end</a:t>
            </a:r>
          </a:p>
          <a:p>
            <a:pPr marL="0" indent="0">
              <a:buNone/>
            </a:pPr>
            <a:r>
              <a:rPr lang="en-US" dirty="0"/>
              <a:t>try {</a:t>
            </a:r>
          </a:p>
          <a:p>
            <a:pPr marL="0" indent="0">
              <a:buNone/>
            </a:pPr>
            <a:r>
              <a:rPr lang="en-US" dirty="0"/>
              <a:t>ob1.t.join();</a:t>
            </a:r>
          </a:p>
          <a:p>
            <a:pPr marL="0" indent="0">
              <a:buNone/>
            </a:pPr>
            <a:r>
              <a:rPr lang="en-US" dirty="0"/>
              <a:t>ob2.t.join();</a:t>
            </a:r>
          </a:p>
          <a:p>
            <a:pPr marL="0" indent="0">
              <a:buNone/>
            </a:pPr>
            <a:r>
              <a:rPr lang="en-US" dirty="0"/>
              <a:t>ob3.t.join();</a:t>
            </a:r>
          </a:p>
          <a:p>
            <a:pPr marL="0" indent="0">
              <a:buNone/>
            </a:pPr>
            <a:r>
              <a:rPr lang="en-US" dirty="0"/>
              <a:t>} catch(</a:t>
            </a:r>
            <a:r>
              <a:rPr lang="en-US" dirty="0" err="1"/>
              <a:t>InterruptedException</a:t>
            </a:r>
            <a:r>
              <a:rPr lang="en-US" dirty="0"/>
              <a:t> e) {</a:t>
            </a:r>
          </a:p>
          <a:p>
            <a:pPr marL="0" indent="0">
              <a:buNone/>
            </a:pPr>
            <a:r>
              <a:rPr lang="en-US" dirty="0" err="1"/>
              <a:t>System.out.println</a:t>
            </a:r>
            <a:r>
              <a:rPr lang="en-US" dirty="0"/>
              <a:t>("Interrupted"); } } }</a:t>
            </a:r>
          </a:p>
          <a:p>
            <a:pPr marL="0" indent="0">
              <a:buNone/>
            </a:pPr>
            <a:r>
              <a:rPr lang="en-US" dirty="0"/>
              <a:t>Here, the call( ) method is not modified by synchronized. Instead, the synchronized</a:t>
            </a:r>
          </a:p>
          <a:p>
            <a:pPr marL="0" indent="0">
              <a:buNone/>
            </a:pPr>
            <a:r>
              <a:rPr lang="en-US" dirty="0"/>
              <a:t>statement is used inside Caller’s run( ) method. This causes the same correct output as the</a:t>
            </a:r>
          </a:p>
          <a:p>
            <a:pPr marL="0" indent="0">
              <a:buNone/>
            </a:pPr>
            <a:r>
              <a:rPr lang="en-US" dirty="0"/>
              <a:t>preceding example, because each thread waits for the prior one to finish before proceeding.</a:t>
            </a:r>
            <a:endParaRPr lang="en-IN" dirty="0"/>
          </a:p>
        </p:txBody>
      </p:sp>
    </p:spTree>
    <p:extLst>
      <p:ext uri="{BB962C8B-B14F-4D97-AF65-F5344CB8AC3E}">
        <p14:creationId xmlns:p14="http://schemas.microsoft.com/office/powerpoint/2010/main" val="2725584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F281B-0ECE-F0DD-30A7-90968DB976E7}"/>
              </a:ext>
            </a:extLst>
          </p:cNvPr>
          <p:cNvSpPr>
            <a:spLocks noGrp="1"/>
          </p:cNvSpPr>
          <p:nvPr>
            <p:ph type="title"/>
          </p:nvPr>
        </p:nvSpPr>
        <p:spPr/>
        <p:txBody>
          <a:bodyPr/>
          <a:lstStyle/>
          <a:p>
            <a:r>
              <a:rPr lang="en-IN" dirty="0"/>
              <a:t>Deadlock in Java</a:t>
            </a:r>
          </a:p>
        </p:txBody>
      </p:sp>
      <p:sp>
        <p:nvSpPr>
          <p:cNvPr id="4" name="Content Placeholder 3">
            <a:extLst>
              <a:ext uri="{FF2B5EF4-FFF2-40B4-BE49-F238E27FC236}">
                <a16:creationId xmlns:a16="http://schemas.microsoft.com/office/drawing/2014/main" id="{AC0199E0-403D-4AF6-BDFF-6E0EF9C359EE}"/>
              </a:ext>
            </a:extLst>
          </p:cNvPr>
          <p:cNvSpPr>
            <a:spLocks noGrp="1"/>
          </p:cNvSpPr>
          <p:nvPr>
            <p:ph sz="half" idx="1"/>
          </p:nvPr>
        </p:nvSpPr>
        <p:spPr/>
        <p:txBody>
          <a:bodyPr/>
          <a:lstStyle/>
          <a:p>
            <a:r>
              <a:rPr lang="en-US" dirty="0"/>
              <a:t>Deadlock in Java is a part of multithreading. Deadlock can occur in a situation when a thread is waiting for an object lock, that is acquired by another thread and second thread is waiting for an object lock that is acquired by first thread. Since, both threads are waiting for each other to release the lock, the condition is called deadlock.</a:t>
            </a:r>
            <a:endParaRPr lang="en-IN" dirty="0"/>
          </a:p>
        </p:txBody>
      </p:sp>
      <p:pic>
        <p:nvPicPr>
          <p:cNvPr id="6" name="Content Placeholder 5">
            <a:extLst>
              <a:ext uri="{FF2B5EF4-FFF2-40B4-BE49-F238E27FC236}">
                <a16:creationId xmlns:a16="http://schemas.microsoft.com/office/drawing/2014/main" id="{A92EF942-CBB5-C77F-326D-FB08587F8FC1}"/>
              </a:ext>
            </a:extLst>
          </p:cNvPr>
          <p:cNvPicPr>
            <a:picLocks noGrp="1" noChangeAspect="1"/>
          </p:cNvPicPr>
          <p:nvPr>
            <p:ph sz="half" idx="2"/>
          </p:nvPr>
        </p:nvPicPr>
        <p:blipFill>
          <a:blip r:embed="rId2"/>
          <a:stretch>
            <a:fillRect/>
          </a:stretch>
        </p:blipFill>
        <p:spPr>
          <a:xfrm>
            <a:off x="6362700" y="3301206"/>
            <a:ext cx="4800600" cy="1400175"/>
          </a:xfrm>
          <a:prstGeom prst="rect">
            <a:avLst/>
          </a:prstGeom>
        </p:spPr>
      </p:pic>
    </p:spTree>
    <p:extLst>
      <p:ext uri="{BB962C8B-B14F-4D97-AF65-F5344CB8AC3E}">
        <p14:creationId xmlns:p14="http://schemas.microsoft.com/office/powerpoint/2010/main" val="39215596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015A2-B6B7-5A90-0092-13963D934191}"/>
              </a:ext>
            </a:extLst>
          </p:cNvPr>
          <p:cNvSpPr>
            <a:spLocks noGrp="1"/>
          </p:cNvSpPr>
          <p:nvPr>
            <p:ph sz="half" idx="1"/>
          </p:nvPr>
        </p:nvSpPr>
        <p:spPr>
          <a:xfrm>
            <a:off x="265043" y="265042"/>
            <a:ext cx="5754757" cy="6387547"/>
          </a:xfrm>
        </p:spPr>
        <p:txBody>
          <a:bodyPr>
            <a:normAutofit/>
          </a:bodyPr>
          <a:lstStyle/>
          <a:p>
            <a:pPr marL="0" indent="0">
              <a:buNone/>
            </a:pPr>
            <a:r>
              <a:rPr lang="en-IN" sz="1800" dirty="0"/>
              <a:t>public class TestDeadlockExample1 {  </a:t>
            </a:r>
          </a:p>
          <a:p>
            <a:pPr marL="0" indent="0">
              <a:buNone/>
            </a:pPr>
            <a:r>
              <a:rPr lang="en-IN" sz="1800" dirty="0"/>
              <a:t>  public static void main(String[] </a:t>
            </a:r>
            <a:r>
              <a:rPr lang="en-IN" sz="1800" dirty="0" err="1"/>
              <a:t>args</a:t>
            </a:r>
            <a:r>
              <a:rPr lang="en-IN" sz="1800" dirty="0"/>
              <a:t>) {  </a:t>
            </a:r>
          </a:p>
          <a:p>
            <a:pPr marL="0" indent="0">
              <a:buNone/>
            </a:pPr>
            <a:r>
              <a:rPr lang="en-IN" sz="1800" dirty="0"/>
              <a:t>    final String resource1 = "ratan </a:t>
            </a:r>
            <a:r>
              <a:rPr lang="en-IN" sz="1800" dirty="0" err="1"/>
              <a:t>jaiswal</a:t>
            </a:r>
            <a:r>
              <a:rPr lang="en-IN" sz="1800" dirty="0"/>
              <a:t>";  </a:t>
            </a:r>
          </a:p>
          <a:p>
            <a:pPr marL="0" indent="0">
              <a:buNone/>
            </a:pPr>
            <a:r>
              <a:rPr lang="en-IN" sz="1800" dirty="0"/>
              <a:t>    final String resource2 = "</a:t>
            </a:r>
            <a:r>
              <a:rPr lang="en-IN" sz="1800" dirty="0" err="1"/>
              <a:t>vimal</a:t>
            </a:r>
            <a:r>
              <a:rPr lang="en-IN" sz="1800" dirty="0"/>
              <a:t> </a:t>
            </a:r>
            <a:r>
              <a:rPr lang="en-IN" sz="1800" dirty="0" err="1"/>
              <a:t>jaiswal</a:t>
            </a:r>
            <a:r>
              <a:rPr lang="en-IN" sz="1800" dirty="0"/>
              <a:t>";  </a:t>
            </a:r>
          </a:p>
          <a:p>
            <a:pPr marL="0" indent="0">
              <a:buNone/>
            </a:pPr>
            <a:r>
              <a:rPr lang="en-IN" sz="1800" dirty="0"/>
              <a:t>    // t1 tries to lock resource1 then resource2  </a:t>
            </a:r>
          </a:p>
          <a:p>
            <a:pPr marL="0" indent="0">
              <a:buNone/>
            </a:pPr>
            <a:r>
              <a:rPr lang="en-IN" sz="1800" dirty="0"/>
              <a:t>    Thread t1 = new Thread() {  </a:t>
            </a:r>
          </a:p>
          <a:p>
            <a:pPr marL="0" indent="0">
              <a:buNone/>
            </a:pPr>
            <a:r>
              <a:rPr lang="en-IN" sz="1800" dirty="0"/>
              <a:t>      public void run() {  </a:t>
            </a:r>
          </a:p>
          <a:p>
            <a:pPr marL="0" indent="0">
              <a:buNone/>
            </a:pPr>
            <a:r>
              <a:rPr lang="en-IN" sz="1800" dirty="0"/>
              <a:t>          synchronized (resource1) {  </a:t>
            </a:r>
          </a:p>
          <a:p>
            <a:pPr marL="0" indent="0">
              <a:buNone/>
            </a:pPr>
            <a:r>
              <a:rPr lang="en-IN" sz="1800" dirty="0"/>
              <a:t>           </a:t>
            </a:r>
            <a:r>
              <a:rPr lang="en-IN" sz="1800" dirty="0" err="1"/>
              <a:t>System.out.println</a:t>
            </a:r>
            <a:r>
              <a:rPr lang="en-IN" sz="1800" dirty="0"/>
              <a:t>("Thread 1: locked resource 1");  </a:t>
            </a:r>
          </a:p>
          <a:p>
            <a:pPr marL="0" indent="0">
              <a:buNone/>
            </a:pPr>
            <a:r>
              <a:rPr lang="en-IN" sz="1800" dirty="0"/>
              <a:t>  </a:t>
            </a:r>
          </a:p>
          <a:p>
            <a:pPr marL="0" indent="0">
              <a:buNone/>
            </a:pPr>
            <a:r>
              <a:rPr lang="en-IN" sz="1800" dirty="0"/>
              <a:t>           try { </a:t>
            </a:r>
            <a:r>
              <a:rPr lang="en-IN" sz="1800" dirty="0" err="1"/>
              <a:t>Thread.sleep</a:t>
            </a:r>
            <a:r>
              <a:rPr lang="en-IN" sz="1800" dirty="0"/>
              <a:t>(100);} catch (Exception e) {}  </a:t>
            </a:r>
          </a:p>
          <a:p>
            <a:pPr marL="0" indent="0">
              <a:buNone/>
            </a:pPr>
            <a:r>
              <a:rPr lang="en-IN" sz="1800" dirty="0"/>
              <a:t>  </a:t>
            </a:r>
          </a:p>
          <a:p>
            <a:pPr marL="0" indent="0">
              <a:buNone/>
            </a:pPr>
            <a:r>
              <a:rPr lang="en-IN" sz="1800" dirty="0"/>
              <a:t>           synchronized (resource2) {  </a:t>
            </a:r>
          </a:p>
          <a:p>
            <a:pPr marL="0" indent="0">
              <a:buNone/>
            </a:pPr>
            <a:r>
              <a:rPr lang="en-IN" sz="1800" dirty="0"/>
              <a:t>            </a:t>
            </a:r>
            <a:r>
              <a:rPr lang="en-IN" sz="1800" dirty="0" err="1"/>
              <a:t>System.out.println</a:t>
            </a:r>
            <a:r>
              <a:rPr lang="en-IN" sz="1800" dirty="0"/>
              <a:t>("Thread 1: locked resource 2");  </a:t>
            </a:r>
          </a:p>
          <a:p>
            <a:pPr marL="0" indent="0">
              <a:buNone/>
            </a:pPr>
            <a:r>
              <a:rPr lang="en-IN" sz="1800" dirty="0"/>
              <a:t>           }          }       }     };  </a:t>
            </a:r>
          </a:p>
          <a:p>
            <a:pPr marL="0" indent="0">
              <a:buNone/>
            </a:pPr>
            <a:r>
              <a:rPr lang="en-IN" sz="1800" dirty="0"/>
              <a:t>  </a:t>
            </a:r>
          </a:p>
          <a:p>
            <a:pPr marL="0" indent="0">
              <a:buNone/>
            </a:pPr>
            <a:r>
              <a:rPr lang="en-IN" sz="1800" dirty="0"/>
              <a:t>  </a:t>
            </a:r>
          </a:p>
        </p:txBody>
      </p:sp>
      <p:sp>
        <p:nvSpPr>
          <p:cNvPr id="4" name="Content Placeholder 3">
            <a:extLst>
              <a:ext uri="{FF2B5EF4-FFF2-40B4-BE49-F238E27FC236}">
                <a16:creationId xmlns:a16="http://schemas.microsoft.com/office/drawing/2014/main" id="{576A0078-473C-4152-ECC7-98FAB383E032}"/>
              </a:ext>
            </a:extLst>
          </p:cNvPr>
          <p:cNvSpPr>
            <a:spLocks noGrp="1"/>
          </p:cNvSpPr>
          <p:nvPr>
            <p:ph sz="half" idx="2"/>
          </p:nvPr>
        </p:nvSpPr>
        <p:spPr>
          <a:xfrm>
            <a:off x="6172199" y="437322"/>
            <a:ext cx="5635487" cy="6082748"/>
          </a:xfrm>
        </p:spPr>
        <p:txBody>
          <a:bodyPr>
            <a:normAutofit/>
          </a:bodyPr>
          <a:lstStyle/>
          <a:p>
            <a:pPr marL="0" indent="0">
              <a:buNone/>
            </a:pPr>
            <a:r>
              <a:rPr lang="en-IN" sz="1800" dirty="0"/>
              <a:t> // t2 tries to lock resource2 then resource1  </a:t>
            </a:r>
          </a:p>
          <a:p>
            <a:pPr marL="0" indent="0">
              <a:buNone/>
            </a:pPr>
            <a:r>
              <a:rPr lang="en-IN" sz="1800" dirty="0"/>
              <a:t>    Thread t2 = new Thread() {  </a:t>
            </a:r>
          </a:p>
          <a:p>
            <a:pPr marL="0" indent="0">
              <a:buNone/>
            </a:pPr>
            <a:r>
              <a:rPr lang="en-IN" sz="1800" dirty="0"/>
              <a:t>      public void run() {  </a:t>
            </a:r>
          </a:p>
          <a:p>
            <a:pPr marL="0" indent="0">
              <a:buNone/>
            </a:pPr>
            <a:r>
              <a:rPr lang="en-IN" sz="1800" dirty="0"/>
              <a:t>        synchronized (resource2) {  </a:t>
            </a:r>
          </a:p>
          <a:p>
            <a:pPr marL="0" indent="0">
              <a:buNone/>
            </a:pPr>
            <a:r>
              <a:rPr lang="en-IN" sz="1800" dirty="0"/>
              <a:t>          </a:t>
            </a:r>
            <a:r>
              <a:rPr lang="en-IN" sz="1800" dirty="0" err="1"/>
              <a:t>System.out.println</a:t>
            </a:r>
            <a:r>
              <a:rPr lang="en-IN" sz="1800" dirty="0"/>
              <a:t>("Thread 2: locked resource 2");  </a:t>
            </a:r>
          </a:p>
          <a:p>
            <a:pPr marL="0" indent="0">
              <a:buNone/>
            </a:pPr>
            <a:r>
              <a:rPr lang="en-IN" sz="1800" dirty="0"/>
              <a:t>  </a:t>
            </a:r>
          </a:p>
          <a:p>
            <a:pPr marL="0" indent="0">
              <a:buNone/>
            </a:pPr>
            <a:r>
              <a:rPr lang="en-IN" sz="1800" dirty="0"/>
              <a:t>          try { </a:t>
            </a:r>
            <a:r>
              <a:rPr lang="en-IN" sz="1800" dirty="0" err="1"/>
              <a:t>Thread.sleep</a:t>
            </a:r>
            <a:r>
              <a:rPr lang="en-IN" sz="1800" dirty="0"/>
              <a:t>(100);} catch (Exception e) {}  </a:t>
            </a:r>
          </a:p>
          <a:p>
            <a:pPr marL="0" indent="0">
              <a:buNone/>
            </a:pPr>
            <a:r>
              <a:rPr lang="en-IN" sz="1800" dirty="0"/>
              <a:t>  </a:t>
            </a:r>
          </a:p>
          <a:p>
            <a:pPr marL="0" indent="0">
              <a:buNone/>
            </a:pPr>
            <a:r>
              <a:rPr lang="en-IN" sz="1800" dirty="0"/>
              <a:t>          synchronized (resource1) {  </a:t>
            </a:r>
          </a:p>
          <a:p>
            <a:pPr marL="0" indent="0">
              <a:buNone/>
            </a:pPr>
            <a:r>
              <a:rPr lang="en-IN" sz="1800" dirty="0"/>
              <a:t>            </a:t>
            </a:r>
            <a:r>
              <a:rPr lang="en-IN" sz="1800" dirty="0" err="1"/>
              <a:t>System.out.println</a:t>
            </a:r>
            <a:r>
              <a:rPr lang="en-IN" sz="1800" dirty="0"/>
              <a:t>("Thread 2: locked resource 1");  </a:t>
            </a:r>
          </a:p>
          <a:p>
            <a:pPr marL="0" indent="0">
              <a:buNone/>
            </a:pPr>
            <a:r>
              <a:rPr lang="en-IN" sz="1800" dirty="0"/>
              <a:t>          }          }  }      };  </a:t>
            </a:r>
          </a:p>
          <a:p>
            <a:pPr marL="0" indent="0">
              <a:buNone/>
            </a:pPr>
            <a:r>
              <a:rPr lang="en-IN" sz="1800" dirty="0"/>
              <a:t>  </a:t>
            </a:r>
          </a:p>
          <a:p>
            <a:pPr marL="0" indent="0">
              <a:buNone/>
            </a:pPr>
            <a:r>
              <a:rPr lang="en-IN" sz="1800" dirty="0"/>
              <a:t>     t1.start();  </a:t>
            </a:r>
          </a:p>
          <a:p>
            <a:pPr marL="0" indent="0">
              <a:buNone/>
            </a:pPr>
            <a:r>
              <a:rPr lang="en-IN" sz="1800" dirty="0"/>
              <a:t>    t2.start();  </a:t>
            </a:r>
          </a:p>
          <a:p>
            <a:pPr marL="0" indent="0">
              <a:buNone/>
            </a:pPr>
            <a:r>
              <a:rPr lang="en-IN" sz="1800" dirty="0"/>
              <a:t>  }  }</a:t>
            </a:r>
          </a:p>
        </p:txBody>
      </p:sp>
    </p:spTree>
    <p:extLst>
      <p:ext uri="{BB962C8B-B14F-4D97-AF65-F5344CB8AC3E}">
        <p14:creationId xmlns:p14="http://schemas.microsoft.com/office/powerpoint/2010/main" val="575552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4AF49-207A-4EFD-95A7-00378CFC9733}"/>
              </a:ext>
            </a:extLst>
          </p:cNvPr>
          <p:cNvSpPr>
            <a:spLocks noGrp="1"/>
          </p:cNvSpPr>
          <p:nvPr>
            <p:ph type="title"/>
          </p:nvPr>
        </p:nvSpPr>
        <p:spPr/>
        <p:txBody>
          <a:bodyPr/>
          <a:lstStyle/>
          <a:p>
            <a:r>
              <a:rPr lang="en-IN" dirty="0"/>
              <a:t>Interthread Communication</a:t>
            </a:r>
          </a:p>
        </p:txBody>
      </p:sp>
      <p:sp>
        <p:nvSpPr>
          <p:cNvPr id="3" name="Content Placeholder 2">
            <a:extLst>
              <a:ext uri="{FF2B5EF4-FFF2-40B4-BE49-F238E27FC236}">
                <a16:creationId xmlns:a16="http://schemas.microsoft.com/office/drawing/2014/main" id="{A32CC547-4440-434F-9D06-EDC32ADC0BA9}"/>
              </a:ext>
            </a:extLst>
          </p:cNvPr>
          <p:cNvSpPr>
            <a:spLocks noGrp="1"/>
          </p:cNvSpPr>
          <p:nvPr>
            <p:ph idx="1"/>
          </p:nvPr>
        </p:nvSpPr>
        <p:spPr>
          <a:xfrm>
            <a:off x="838199" y="1524000"/>
            <a:ext cx="11128513" cy="5168348"/>
          </a:xfrm>
        </p:spPr>
        <p:txBody>
          <a:bodyPr>
            <a:normAutofit/>
          </a:bodyPr>
          <a:lstStyle/>
          <a:p>
            <a:r>
              <a:rPr lang="en-US" sz="2000" dirty="0"/>
              <a:t>Inter-thread communication or Co-operation is all about allowing synchronized threads to communicate with each other.</a:t>
            </a:r>
          </a:p>
          <a:p>
            <a:r>
              <a:rPr lang="en-US" sz="2000" dirty="0"/>
              <a:t>Cooperation (Inter-thread communication) is a mechanism in which a thread is paused running in its critical section and another thread is allowed to enter (or lock) in the same critical section to be executed. It is implemented by following methods of Object class:</a:t>
            </a:r>
          </a:p>
          <a:p>
            <a:r>
              <a:rPr lang="en-IN" sz="2000" dirty="0"/>
              <a:t>wait()</a:t>
            </a:r>
          </a:p>
          <a:p>
            <a:r>
              <a:rPr lang="en-IN" sz="2000" dirty="0"/>
              <a:t>notify()</a:t>
            </a:r>
          </a:p>
          <a:p>
            <a:r>
              <a:rPr lang="en-IN" sz="2000" dirty="0" err="1"/>
              <a:t>notifyAll</a:t>
            </a:r>
            <a:r>
              <a:rPr lang="en-IN" sz="2000" dirty="0"/>
              <a:t>()</a:t>
            </a:r>
          </a:p>
          <a:p>
            <a:r>
              <a:rPr lang="en-US" sz="2000" dirty="0"/>
              <a:t>1) wait() method</a:t>
            </a:r>
          </a:p>
          <a:p>
            <a:pPr marL="0" indent="0">
              <a:buNone/>
            </a:pPr>
            <a:r>
              <a:rPr lang="en-US" sz="2000" dirty="0"/>
              <a:t>The wait() method causes current thread to release the lock and wait until either another thread invokes the notify() method or the </a:t>
            </a:r>
            <a:r>
              <a:rPr lang="en-US" sz="2000" dirty="0" err="1"/>
              <a:t>notifyAll</a:t>
            </a:r>
            <a:r>
              <a:rPr lang="en-US" sz="2000" dirty="0"/>
              <a:t>() method for this object, or a specified amount of time has elapsed.</a:t>
            </a:r>
          </a:p>
          <a:p>
            <a:pPr marL="0" indent="0">
              <a:buNone/>
            </a:pPr>
            <a:endParaRPr lang="en-US" sz="2000" dirty="0"/>
          </a:p>
          <a:p>
            <a:pPr marL="0" indent="0">
              <a:buNone/>
            </a:pPr>
            <a:r>
              <a:rPr lang="en-US" sz="2000" dirty="0"/>
              <a:t>The current thread must own this object's monitor, so it must be called from the synchronized method only otherwise it will throw exception.</a:t>
            </a:r>
            <a:endParaRPr lang="en-IN" sz="2000" dirty="0"/>
          </a:p>
        </p:txBody>
      </p:sp>
    </p:spTree>
    <p:extLst>
      <p:ext uri="{BB962C8B-B14F-4D97-AF65-F5344CB8AC3E}">
        <p14:creationId xmlns:p14="http://schemas.microsoft.com/office/powerpoint/2010/main" val="41350562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C4A95-29F6-B5D0-E9B9-23C3E458E74D}"/>
              </a:ext>
            </a:extLst>
          </p:cNvPr>
          <p:cNvSpPr>
            <a:spLocks noGrp="1"/>
          </p:cNvSpPr>
          <p:nvPr>
            <p:ph idx="1"/>
          </p:nvPr>
        </p:nvSpPr>
        <p:spPr/>
        <p:txBody>
          <a:bodyPr/>
          <a:lstStyle/>
          <a:p>
            <a:pPr marL="0" indent="0">
              <a:buNone/>
            </a:pPr>
            <a:r>
              <a:rPr lang="en-US" dirty="0"/>
              <a:t>2) notify() method</a:t>
            </a:r>
          </a:p>
          <a:p>
            <a:r>
              <a:rPr lang="en-US" dirty="0"/>
              <a:t>The notify() method wakes up a single thread that is waiting on this object's monitor. If any threads are waiting on this object, one of them is chosen to be awakened. The choice is arbitrary and occurs at the discretion of the implementation.</a:t>
            </a:r>
          </a:p>
          <a:p>
            <a:pPr marL="0" indent="0">
              <a:buNone/>
            </a:pPr>
            <a:r>
              <a:rPr lang="en-US" dirty="0"/>
              <a:t>3) </a:t>
            </a:r>
            <a:r>
              <a:rPr lang="en-US" dirty="0" err="1"/>
              <a:t>notifyAll</a:t>
            </a:r>
            <a:r>
              <a:rPr lang="en-US" dirty="0"/>
              <a:t>() method</a:t>
            </a:r>
          </a:p>
          <a:p>
            <a:r>
              <a:rPr lang="en-US" dirty="0"/>
              <a:t>Wakes up all threads that are waiting on this object's monitor.</a:t>
            </a:r>
            <a:endParaRPr lang="en-IN" dirty="0"/>
          </a:p>
        </p:txBody>
      </p:sp>
    </p:spTree>
    <p:extLst>
      <p:ext uri="{BB962C8B-B14F-4D97-AF65-F5344CB8AC3E}">
        <p14:creationId xmlns:p14="http://schemas.microsoft.com/office/powerpoint/2010/main" val="2284598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B161-7C68-325D-0B56-459472853CDE}"/>
              </a:ext>
            </a:extLst>
          </p:cNvPr>
          <p:cNvSpPr>
            <a:spLocks noGrp="1"/>
          </p:cNvSpPr>
          <p:nvPr>
            <p:ph type="title"/>
          </p:nvPr>
        </p:nvSpPr>
        <p:spPr/>
        <p:txBody>
          <a:bodyPr>
            <a:normAutofit fontScale="90000"/>
          </a:bodyPr>
          <a:lstStyle/>
          <a:p>
            <a:r>
              <a:rPr lang="en-US" dirty="0"/>
              <a:t>Understanding the process of inter-thread communication</a:t>
            </a:r>
            <a:br>
              <a:rPr lang="en-US" dirty="0"/>
            </a:br>
            <a:endParaRPr lang="en-IN" dirty="0"/>
          </a:p>
        </p:txBody>
      </p:sp>
      <p:pic>
        <p:nvPicPr>
          <p:cNvPr id="4" name="Content Placeholder 3">
            <a:extLst>
              <a:ext uri="{FF2B5EF4-FFF2-40B4-BE49-F238E27FC236}">
                <a16:creationId xmlns:a16="http://schemas.microsoft.com/office/drawing/2014/main" id="{20569D69-A5C6-88B1-BB34-B35AD7AD19EC}"/>
              </a:ext>
            </a:extLst>
          </p:cNvPr>
          <p:cNvPicPr>
            <a:picLocks noGrp="1" noChangeAspect="1"/>
          </p:cNvPicPr>
          <p:nvPr>
            <p:ph sz="half" idx="1"/>
          </p:nvPr>
        </p:nvPicPr>
        <p:blipFill>
          <a:blip r:embed="rId2"/>
          <a:stretch>
            <a:fillRect/>
          </a:stretch>
        </p:blipFill>
        <p:spPr>
          <a:xfrm>
            <a:off x="1047750" y="2782094"/>
            <a:ext cx="4762500" cy="2438400"/>
          </a:xfrm>
          <a:prstGeom prst="rect">
            <a:avLst/>
          </a:prstGeom>
        </p:spPr>
      </p:pic>
      <p:sp>
        <p:nvSpPr>
          <p:cNvPr id="5" name="Content Placeholder 4">
            <a:extLst>
              <a:ext uri="{FF2B5EF4-FFF2-40B4-BE49-F238E27FC236}">
                <a16:creationId xmlns:a16="http://schemas.microsoft.com/office/drawing/2014/main" id="{AE065CA0-4381-4465-E48E-7855BCA0A3FE}"/>
              </a:ext>
            </a:extLst>
          </p:cNvPr>
          <p:cNvSpPr>
            <a:spLocks noGrp="1"/>
          </p:cNvSpPr>
          <p:nvPr>
            <p:ph sz="half" idx="2"/>
          </p:nvPr>
        </p:nvSpPr>
        <p:spPr>
          <a:xfrm>
            <a:off x="6095999" y="795130"/>
            <a:ext cx="5989983" cy="5936974"/>
          </a:xfrm>
        </p:spPr>
        <p:txBody>
          <a:bodyPr>
            <a:normAutofit lnSpcReduction="10000"/>
          </a:bodyPr>
          <a:lstStyle/>
          <a:p>
            <a:r>
              <a:rPr lang="en-US" dirty="0"/>
              <a:t>Threads enter to acquire lock.</a:t>
            </a:r>
          </a:p>
          <a:p>
            <a:r>
              <a:rPr lang="en-US" dirty="0"/>
              <a:t>Lock is acquired by on thread.</a:t>
            </a:r>
          </a:p>
          <a:p>
            <a:r>
              <a:rPr lang="en-US" dirty="0"/>
              <a:t>Now thread goes to waiting state if you call wait() method on the object. Otherwise, it releases the lock and exits.</a:t>
            </a:r>
          </a:p>
          <a:p>
            <a:r>
              <a:rPr lang="en-US" dirty="0"/>
              <a:t>If you call notify() or </a:t>
            </a:r>
            <a:r>
              <a:rPr lang="en-US" dirty="0" err="1"/>
              <a:t>notifyAll</a:t>
            </a:r>
            <a:r>
              <a:rPr lang="en-US" dirty="0"/>
              <a:t>() method, thread moves to the notified state (runnable state).</a:t>
            </a:r>
          </a:p>
          <a:p>
            <a:r>
              <a:rPr lang="en-US" dirty="0"/>
              <a:t>Now thread is available to acquire lock.</a:t>
            </a:r>
          </a:p>
          <a:p>
            <a:r>
              <a:rPr lang="en-US" dirty="0"/>
              <a:t>After completion of the task, thread releases the lock and exits the monitor state of the object.</a:t>
            </a:r>
            <a:endParaRPr lang="en-IN" dirty="0"/>
          </a:p>
        </p:txBody>
      </p:sp>
    </p:spTree>
    <p:extLst>
      <p:ext uri="{BB962C8B-B14F-4D97-AF65-F5344CB8AC3E}">
        <p14:creationId xmlns:p14="http://schemas.microsoft.com/office/powerpoint/2010/main" val="24769470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BF0D-96D2-EC7C-65A8-AF1068D64133}"/>
              </a:ext>
            </a:extLst>
          </p:cNvPr>
          <p:cNvSpPr>
            <a:spLocks noGrp="1"/>
          </p:cNvSpPr>
          <p:nvPr>
            <p:ph type="title"/>
          </p:nvPr>
        </p:nvSpPr>
        <p:spPr/>
        <p:txBody>
          <a:bodyPr>
            <a:noAutofit/>
          </a:bodyPr>
          <a:lstStyle/>
          <a:p>
            <a:r>
              <a:rPr lang="en-US" sz="2800" dirty="0"/>
              <a:t>Why wait(), notify() and </a:t>
            </a:r>
            <a:r>
              <a:rPr lang="en-US" sz="2800" dirty="0" err="1"/>
              <a:t>notifyAll</a:t>
            </a:r>
            <a:r>
              <a:rPr lang="en-US" sz="2800" dirty="0"/>
              <a:t>() methods are defined in Object class not Thread class?</a:t>
            </a:r>
            <a:br>
              <a:rPr lang="en-US" sz="2800" dirty="0"/>
            </a:br>
            <a:r>
              <a:rPr lang="en-US" sz="2800" dirty="0"/>
              <a:t>It is because they are related to lock and object has a lock.</a:t>
            </a:r>
            <a:endParaRPr lang="en-IN" sz="2800" dirty="0"/>
          </a:p>
        </p:txBody>
      </p:sp>
      <p:graphicFrame>
        <p:nvGraphicFramePr>
          <p:cNvPr id="6" name="Content Placeholder 5">
            <a:extLst>
              <a:ext uri="{FF2B5EF4-FFF2-40B4-BE49-F238E27FC236}">
                <a16:creationId xmlns:a16="http://schemas.microsoft.com/office/drawing/2014/main" id="{D10602FA-CE9F-C1C4-42A7-5D29CD97CCD7}"/>
              </a:ext>
            </a:extLst>
          </p:cNvPr>
          <p:cNvGraphicFramePr>
            <a:graphicFrameLocks noGrp="1"/>
          </p:cNvGraphicFramePr>
          <p:nvPr>
            <p:ph idx="1"/>
            <p:extLst>
              <p:ext uri="{D42A27DB-BD31-4B8C-83A1-F6EECF244321}">
                <p14:modId xmlns:p14="http://schemas.microsoft.com/office/powerpoint/2010/main" val="186941484"/>
              </p:ext>
            </p:extLst>
          </p:nvPr>
        </p:nvGraphicFramePr>
        <p:xfrm>
          <a:off x="1298713" y="2292626"/>
          <a:ext cx="9422296" cy="3458817"/>
        </p:xfrm>
        <a:graphic>
          <a:graphicData uri="http://schemas.openxmlformats.org/drawingml/2006/table">
            <a:tbl>
              <a:tblPr/>
              <a:tblGrid>
                <a:gridCol w="4711148">
                  <a:extLst>
                    <a:ext uri="{9D8B030D-6E8A-4147-A177-3AD203B41FA5}">
                      <a16:colId xmlns:a16="http://schemas.microsoft.com/office/drawing/2014/main" val="2370208689"/>
                    </a:ext>
                  </a:extLst>
                </a:gridCol>
                <a:gridCol w="4711148">
                  <a:extLst>
                    <a:ext uri="{9D8B030D-6E8A-4147-A177-3AD203B41FA5}">
                      <a16:colId xmlns:a16="http://schemas.microsoft.com/office/drawing/2014/main" val="4209014359"/>
                    </a:ext>
                  </a:extLst>
                </a:gridCol>
              </a:tblGrid>
              <a:tr h="542211">
                <a:tc>
                  <a:txBody>
                    <a:bodyPr/>
                    <a:lstStyle/>
                    <a:p>
                      <a:pPr algn="l" fontAlgn="t"/>
                      <a:r>
                        <a:rPr lang="en-IN">
                          <a:solidFill>
                            <a:srgbClr val="000000"/>
                          </a:solidFill>
                          <a:effectLst/>
                          <a:latin typeface="times new roman" panose="02020603050405020304" pitchFamily="18" charset="0"/>
                        </a:rPr>
                        <a:t>wait()</a:t>
                      </a:r>
                    </a:p>
                  </a:txBody>
                  <a:tcPr marL="114300" marR="114300" marT="114300" marB="114300">
                    <a:lnL w="9525" cap="flat" cmpd="sng" algn="ctr">
                      <a:solidFill>
                        <a:srgbClr val="2806A1"/>
                      </a:solidFill>
                      <a:prstDash val="solid"/>
                      <a:round/>
                      <a:headEnd type="none" w="med" len="med"/>
                      <a:tailEnd type="none" w="med" len="med"/>
                    </a:lnL>
                    <a:lnR w="9525" cap="flat" cmpd="sng" algn="ctr">
                      <a:solidFill>
                        <a:srgbClr val="2806A1"/>
                      </a:solidFill>
                      <a:prstDash val="solid"/>
                      <a:round/>
                      <a:headEnd type="none" w="med" len="med"/>
                      <a:tailEnd type="none" w="med" len="med"/>
                    </a:lnR>
                    <a:lnT w="9525" cap="flat" cmpd="sng" algn="ctr">
                      <a:solidFill>
                        <a:srgbClr val="2806A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sleep()</a:t>
                      </a:r>
                    </a:p>
                  </a:txBody>
                  <a:tcPr marL="114300" marR="114300" marT="114300" marB="114300">
                    <a:lnL w="9525" cap="flat" cmpd="sng" algn="ctr">
                      <a:solidFill>
                        <a:srgbClr val="2806A1"/>
                      </a:solidFill>
                      <a:prstDash val="solid"/>
                      <a:round/>
                      <a:headEnd type="none" w="med" len="med"/>
                      <a:tailEnd type="none" w="med" len="med"/>
                    </a:lnL>
                    <a:lnR w="9525" cap="flat" cmpd="sng" algn="ctr">
                      <a:solidFill>
                        <a:srgbClr val="2806A1"/>
                      </a:solidFill>
                      <a:prstDash val="solid"/>
                      <a:round/>
                      <a:headEnd type="none" w="med" len="med"/>
                      <a:tailEnd type="none" w="med" len="med"/>
                    </a:lnR>
                    <a:lnT w="9525" cap="flat" cmpd="sng" algn="ctr">
                      <a:solidFill>
                        <a:srgbClr val="2806A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796695497"/>
                  </a:ext>
                </a:extLst>
              </a:tr>
              <a:tr h="755809">
                <a:tc>
                  <a:txBody>
                    <a:bodyPr/>
                    <a:lstStyle/>
                    <a:p>
                      <a:pPr algn="just" fontAlgn="t"/>
                      <a:r>
                        <a:rPr lang="en-US">
                          <a:solidFill>
                            <a:srgbClr val="333333"/>
                          </a:solidFill>
                          <a:effectLst/>
                          <a:latin typeface="inter-regular"/>
                        </a:rPr>
                        <a:t>The wait() method releases the lock.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The sleep() method doesn't release the lock.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42822286"/>
                  </a:ext>
                </a:extLst>
              </a:tr>
              <a:tr h="460057">
                <a:tc>
                  <a:txBody>
                    <a:bodyPr/>
                    <a:lstStyle/>
                    <a:p>
                      <a:pPr algn="just" fontAlgn="t"/>
                      <a:r>
                        <a:rPr lang="en-US">
                          <a:solidFill>
                            <a:srgbClr val="333333"/>
                          </a:solidFill>
                          <a:effectLst/>
                          <a:latin typeface="inter-regular"/>
                        </a:rPr>
                        <a:t>It is a method of Object class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a method of Thread class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18560759"/>
                  </a:ext>
                </a:extLst>
              </a:tr>
              <a:tr h="460057">
                <a:tc>
                  <a:txBody>
                    <a:bodyPr/>
                    <a:lstStyle/>
                    <a:p>
                      <a:pPr algn="just" fontAlgn="t"/>
                      <a:r>
                        <a:rPr lang="en-US">
                          <a:solidFill>
                            <a:srgbClr val="333333"/>
                          </a:solidFill>
                          <a:effectLst/>
                          <a:latin typeface="inter-regular"/>
                        </a:rPr>
                        <a:t>It is the non-static method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the static method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8243020"/>
                  </a:ext>
                </a:extLst>
              </a:tr>
              <a:tr h="1240683">
                <a:tc>
                  <a:txBody>
                    <a:bodyPr/>
                    <a:lstStyle/>
                    <a:p>
                      <a:pPr algn="just" fontAlgn="t"/>
                      <a:r>
                        <a:rPr lang="en-US">
                          <a:solidFill>
                            <a:srgbClr val="333333"/>
                          </a:solidFill>
                          <a:effectLst/>
                          <a:latin typeface="inter-regular"/>
                        </a:rPr>
                        <a:t>It should be notified by notify() or notifyAll() methods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After the specified amount of time, sleep is completed.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90046204"/>
                  </a:ext>
                </a:extLst>
              </a:tr>
            </a:tbl>
          </a:graphicData>
        </a:graphic>
      </p:graphicFrame>
    </p:spTree>
    <p:extLst>
      <p:ext uri="{BB962C8B-B14F-4D97-AF65-F5344CB8AC3E}">
        <p14:creationId xmlns:p14="http://schemas.microsoft.com/office/powerpoint/2010/main" val="1487451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152D9E-E85B-40EA-AFC9-7C47F7E18AD5}"/>
              </a:ext>
            </a:extLst>
          </p:cNvPr>
          <p:cNvSpPr>
            <a:spLocks noGrp="1"/>
          </p:cNvSpPr>
          <p:nvPr>
            <p:ph sz="half" idx="1"/>
          </p:nvPr>
        </p:nvSpPr>
        <p:spPr>
          <a:xfrm>
            <a:off x="323557" y="506437"/>
            <a:ext cx="5696243" cy="6119446"/>
          </a:xfrm>
        </p:spPr>
        <p:txBody>
          <a:bodyPr>
            <a:normAutofit/>
          </a:bodyPr>
          <a:lstStyle/>
          <a:p>
            <a:pPr marL="0" indent="0">
              <a:buNone/>
            </a:pPr>
            <a:r>
              <a:rPr lang="en-US" sz="2000" dirty="0"/>
              <a:t>2) Thread-based Multitasking (Multithreading)</a:t>
            </a:r>
          </a:p>
          <a:p>
            <a:pPr marL="571500" indent="-571500">
              <a:buFont typeface="+mj-lt"/>
              <a:buAutoNum type="romanUcPeriod"/>
            </a:pPr>
            <a:r>
              <a:rPr lang="en-US" sz="2000" dirty="0"/>
              <a:t>Threads share the same address space.</a:t>
            </a:r>
          </a:p>
          <a:p>
            <a:pPr marL="571500" indent="-571500">
              <a:buFont typeface="+mj-lt"/>
              <a:buAutoNum type="romanUcPeriod"/>
            </a:pPr>
            <a:r>
              <a:rPr lang="en-US" sz="2000" dirty="0"/>
              <a:t>A thread is lightweight.</a:t>
            </a:r>
          </a:p>
          <a:p>
            <a:pPr marL="571500" indent="-571500">
              <a:buFont typeface="+mj-lt"/>
              <a:buAutoNum type="romanUcPeriod"/>
            </a:pPr>
            <a:r>
              <a:rPr lang="en-US" sz="2000" dirty="0"/>
              <a:t>Cost of communication between the thread is low.</a:t>
            </a:r>
          </a:p>
          <a:p>
            <a:pPr marL="0" indent="0">
              <a:buNone/>
            </a:pPr>
            <a:r>
              <a:rPr lang="en-US" sz="2000" b="1" dirty="0"/>
              <a:t>What is Thread in java</a:t>
            </a:r>
          </a:p>
          <a:p>
            <a:pPr marL="0" indent="0">
              <a:buNone/>
            </a:pPr>
            <a:r>
              <a:rPr lang="en-US" sz="2000" dirty="0"/>
              <a:t>A thread is a lightweight subprocess, the smallest unit of processing. It is a separate path of execution. Threads are independent. If there occurs exception in one thread, it doesn't affect other threads. It uses a shared memory area.</a:t>
            </a:r>
          </a:p>
          <a:p>
            <a:pPr marL="0" indent="0">
              <a:buNone/>
            </a:pPr>
            <a:r>
              <a:rPr lang="en-US" sz="2000" dirty="0"/>
              <a:t>As shown in the above figure, a thread is executed inside the process. There is context-switching between the threads. There can be multiple processes inside the OS, and one process can have multiple threads.</a:t>
            </a:r>
            <a:endParaRPr lang="en-IN" sz="2000" dirty="0"/>
          </a:p>
        </p:txBody>
      </p:sp>
      <p:pic>
        <p:nvPicPr>
          <p:cNvPr id="6" name="Content Placeholder 5">
            <a:extLst>
              <a:ext uri="{FF2B5EF4-FFF2-40B4-BE49-F238E27FC236}">
                <a16:creationId xmlns:a16="http://schemas.microsoft.com/office/drawing/2014/main" id="{EE4E343F-998A-4A82-BDCD-2B1DF635C2C5}"/>
              </a:ext>
            </a:extLst>
          </p:cNvPr>
          <p:cNvPicPr>
            <a:picLocks noGrp="1" noChangeAspect="1"/>
          </p:cNvPicPr>
          <p:nvPr>
            <p:ph sz="half" idx="2"/>
          </p:nvPr>
        </p:nvPicPr>
        <p:blipFill>
          <a:blip r:embed="rId2"/>
          <a:stretch>
            <a:fillRect/>
          </a:stretch>
        </p:blipFill>
        <p:spPr>
          <a:xfrm>
            <a:off x="6565900" y="769144"/>
            <a:ext cx="5124450" cy="5467350"/>
          </a:xfrm>
          <a:prstGeom prst="rect">
            <a:avLst/>
          </a:prstGeom>
        </p:spPr>
      </p:pic>
    </p:spTree>
    <p:extLst>
      <p:ext uri="{BB962C8B-B14F-4D97-AF65-F5344CB8AC3E}">
        <p14:creationId xmlns:p14="http://schemas.microsoft.com/office/powerpoint/2010/main" val="6385014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311E-98FE-FBC8-55D3-DD6E56113746}"/>
              </a:ext>
            </a:extLst>
          </p:cNvPr>
          <p:cNvSpPr>
            <a:spLocks noGrp="1"/>
          </p:cNvSpPr>
          <p:nvPr>
            <p:ph type="title"/>
          </p:nvPr>
        </p:nvSpPr>
        <p:spPr/>
        <p:txBody>
          <a:bodyPr/>
          <a:lstStyle/>
          <a:p>
            <a:r>
              <a:rPr lang="en-IN" dirty="0"/>
              <a:t>Daemon Thread in Java</a:t>
            </a:r>
          </a:p>
        </p:txBody>
      </p:sp>
      <p:sp>
        <p:nvSpPr>
          <p:cNvPr id="3" name="Content Placeholder 2">
            <a:extLst>
              <a:ext uri="{FF2B5EF4-FFF2-40B4-BE49-F238E27FC236}">
                <a16:creationId xmlns:a16="http://schemas.microsoft.com/office/drawing/2014/main" id="{DD5A94FF-61E0-589B-A1F2-804B63E0D9E9}"/>
              </a:ext>
            </a:extLst>
          </p:cNvPr>
          <p:cNvSpPr>
            <a:spLocks noGrp="1"/>
          </p:cNvSpPr>
          <p:nvPr>
            <p:ph idx="1"/>
          </p:nvPr>
        </p:nvSpPr>
        <p:spPr/>
        <p:txBody>
          <a:bodyPr/>
          <a:lstStyle/>
          <a:p>
            <a:r>
              <a:rPr lang="en-US" dirty="0"/>
              <a:t>Daemon thread in Java is a service provider thread that provides services to the user thread. Its life depend on the mercy of user threads i.e. when all the user threads dies, JVM terminates this thread automatically.</a:t>
            </a:r>
          </a:p>
          <a:p>
            <a:endParaRPr lang="en-US" dirty="0"/>
          </a:p>
          <a:p>
            <a:r>
              <a:rPr lang="en-US" dirty="0"/>
              <a:t>There are many java daemon threads running automatically e.g. </a:t>
            </a:r>
            <a:r>
              <a:rPr lang="en-US" dirty="0" err="1"/>
              <a:t>gc</a:t>
            </a:r>
            <a:r>
              <a:rPr lang="en-US" dirty="0"/>
              <a:t>, finalizer etc.</a:t>
            </a:r>
            <a:endParaRPr lang="en-IN" dirty="0"/>
          </a:p>
        </p:txBody>
      </p:sp>
    </p:spTree>
    <p:extLst>
      <p:ext uri="{BB962C8B-B14F-4D97-AF65-F5344CB8AC3E}">
        <p14:creationId xmlns:p14="http://schemas.microsoft.com/office/powerpoint/2010/main" val="1872369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422C-0D29-3C95-28D8-E4D1CFC1B8F6}"/>
              </a:ext>
            </a:extLst>
          </p:cNvPr>
          <p:cNvSpPr>
            <a:spLocks noGrp="1"/>
          </p:cNvSpPr>
          <p:nvPr>
            <p:ph type="title"/>
          </p:nvPr>
        </p:nvSpPr>
        <p:spPr/>
        <p:txBody>
          <a:bodyPr/>
          <a:lstStyle/>
          <a:p>
            <a:r>
              <a:rPr lang="en-IN" dirty="0"/>
              <a:t>Daemon Thread in Java</a:t>
            </a:r>
          </a:p>
        </p:txBody>
      </p:sp>
      <p:sp>
        <p:nvSpPr>
          <p:cNvPr id="3" name="Content Placeholder 2">
            <a:extLst>
              <a:ext uri="{FF2B5EF4-FFF2-40B4-BE49-F238E27FC236}">
                <a16:creationId xmlns:a16="http://schemas.microsoft.com/office/drawing/2014/main" id="{E8E414DA-5B57-D5B2-228F-EB450E249830}"/>
              </a:ext>
            </a:extLst>
          </p:cNvPr>
          <p:cNvSpPr>
            <a:spLocks noGrp="1"/>
          </p:cNvSpPr>
          <p:nvPr>
            <p:ph idx="1"/>
          </p:nvPr>
        </p:nvSpPr>
        <p:spPr/>
        <p:txBody>
          <a:bodyPr/>
          <a:lstStyle/>
          <a:p>
            <a:r>
              <a:rPr lang="en-US" dirty="0"/>
              <a:t>It provides services to user threads for background supporting tasks. It has no role in life than to serve user threads.</a:t>
            </a:r>
          </a:p>
          <a:p>
            <a:r>
              <a:rPr lang="en-US" dirty="0"/>
              <a:t>Its life depends on user threads.</a:t>
            </a:r>
          </a:p>
          <a:p>
            <a:r>
              <a:rPr lang="en-US" dirty="0"/>
              <a:t>It is a low priority thread. </a:t>
            </a:r>
          </a:p>
          <a:p>
            <a:r>
              <a:rPr lang="en-US" dirty="0"/>
              <a:t>Why JVM terminates the daemon thread if there is no user thread? The sole purpose of the daemon thread is that it provides services to user thread for background supporting task. If there is no user thread, why should JVM keep running this thread. That is why JVM terminates the daemon thread if there is no user thread.</a:t>
            </a:r>
            <a:endParaRPr lang="en-IN" dirty="0"/>
          </a:p>
        </p:txBody>
      </p:sp>
    </p:spTree>
    <p:extLst>
      <p:ext uri="{BB962C8B-B14F-4D97-AF65-F5344CB8AC3E}">
        <p14:creationId xmlns:p14="http://schemas.microsoft.com/office/powerpoint/2010/main" val="41483536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12E12-574B-25BB-AD16-59CA4DD4A790}"/>
              </a:ext>
            </a:extLst>
          </p:cNvPr>
          <p:cNvSpPr>
            <a:spLocks noGrp="1"/>
          </p:cNvSpPr>
          <p:nvPr>
            <p:ph type="title"/>
          </p:nvPr>
        </p:nvSpPr>
        <p:spPr/>
        <p:txBody>
          <a:bodyPr>
            <a:normAutofit fontScale="90000"/>
          </a:bodyPr>
          <a:lstStyle/>
          <a:p>
            <a:r>
              <a:rPr lang="en-US" b="0" i="0" dirty="0">
                <a:solidFill>
                  <a:srgbClr val="610B4B"/>
                </a:solidFill>
                <a:effectLst/>
                <a:latin typeface="erdana"/>
              </a:rPr>
              <a:t>Methods for Java Daemon thread by Thread class</a:t>
            </a:r>
            <a:br>
              <a:rPr lang="en-US" b="0" i="0" dirty="0">
                <a:solidFill>
                  <a:srgbClr val="610B4B"/>
                </a:solidFill>
                <a:effectLst/>
                <a:latin typeface="erdana"/>
              </a:rPr>
            </a:br>
            <a:endParaRPr lang="en-IN" dirty="0"/>
          </a:p>
        </p:txBody>
      </p:sp>
      <p:graphicFrame>
        <p:nvGraphicFramePr>
          <p:cNvPr id="5" name="Content Placeholder 4">
            <a:extLst>
              <a:ext uri="{FF2B5EF4-FFF2-40B4-BE49-F238E27FC236}">
                <a16:creationId xmlns:a16="http://schemas.microsoft.com/office/drawing/2014/main" id="{5C62A985-5616-9656-B2D5-645A2A5E364B}"/>
              </a:ext>
            </a:extLst>
          </p:cNvPr>
          <p:cNvGraphicFramePr>
            <a:graphicFrameLocks noGrp="1"/>
          </p:cNvGraphicFramePr>
          <p:nvPr>
            <p:ph idx="1"/>
            <p:extLst>
              <p:ext uri="{D42A27DB-BD31-4B8C-83A1-F6EECF244321}">
                <p14:modId xmlns:p14="http://schemas.microsoft.com/office/powerpoint/2010/main" val="1592607690"/>
              </p:ext>
            </p:extLst>
          </p:nvPr>
        </p:nvGraphicFramePr>
        <p:xfrm>
          <a:off x="838201" y="1934817"/>
          <a:ext cx="9379225" cy="3293297"/>
        </p:xfrm>
        <a:graphic>
          <a:graphicData uri="http://schemas.openxmlformats.org/drawingml/2006/table">
            <a:tbl>
              <a:tblPr/>
              <a:tblGrid>
                <a:gridCol w="1397686">
                  <a:extLst>
                    <a:ext uri="{9D8B030D-6E8A-4147-A177-3AD203B41FA5}">
                      <a16:colId xmlns:a16="http://schemas.microsoft.com/office/drawing/2014/main" val="1751016443"/>
                    </a:ext>
                  </a:extLst>
                </a:gridCol>
                <a:gridCol w="3892293">
                  <a:extLst>
                    <a:ext uri="{9D8B030D-6E8A-4147-A177-3AD203B41FA5}">
                      <a16:colId xmlns:a16="http://schemas.microsoft.com/office/drawing/2014/main" val="894430247"/>
                    </a:ext>
                  </a:extLst>
                </a:gridCol>
                <a:gridCol w="4089246">
                  <a:extLst>
                    <a:ext uri="{9D8B030D-6E8A-4147-A177-3AD203B41FA5}">
                      <a16:colId xmlns:a16="http://schemas.microsoft.com/office/drawing/2014/main" val="2740268132"/>
                    </a:ext>
                  </a:extLst>
                </a:gridCol>
              </a:tblGrid>
              <a:tr h="675024">
                <a:tc>
                  <a:txBody>
                    <a:bodyPr/>
                    <a:lstStyle/>
                    <a:p>
                      <a:pPr algn="l" fontAlgn="t"/>
                      <a:r>
                        <a:rPr lang="en-IN">
                          <a:solidFill>
                            <a:srgbClr val="000000"/>
                          </a:solidFill>
                          <a:effectLst/>
                          <a:latin typeface="times new roman" panose="02020603050405020304" pitchFamily="18" charset="0"/>
                        </a:rPr>
                        <a:t>No.</a:t>
                      </a:r>
                    </a:p>
                  </a:txBody>
                  <a:tcPr marL="114300" marR="114300" marT="114300" marB="114300">
                    <a:lnL w="9525" cap="flat" cmpd="sng" algn="ctr">
                      <a:solidFill>
                        <a:srgbClr val="C07BD8"/>
                      </a:solidFill>
                      <a:prstDash val="solid"/>
                      <a:round/>
                      <a:headEnd type="none" w="med" len="med"/>
                      <a:tailEnd type="none" w="med" len="med"/>
                    </a:lnL>
                    <a:lnR w="9525" cap="flat" cmpd="sng" algn="ctr">
                      <a:solidFill>
                        <a:srgbClr val="C07BD8"/>
                      </a:solidFill>
                      <a:prstDash val="solid"/>
                      <a:round/>
                      <a:headEnd type="none" w="med" len="med"/>
                      <a:tailEnd type="none" w="med" len="med"/>
                    </a:lnR>
                    <a:lnT w="9525" cap="flat" cmpd="sng" algn="ctr">
                      <a:solidFill>
                        <a:srgbClr val="C07BD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Method</a:t>
                      </a:r>
                    </a:p>
                  </a:txBody>
                  <a:tcPr marL="114300" marR="114300" marT="114300" marB="114300">
                    <a:lnL w="9525" cap="flat" cmpd="sng" algn="ctr">
                      <a:solidFill>
                        <a:srgbClr val="C07BD8"/>
                      </a:solidFill>
                      <a:prstDash val="solid"/>
                      <a:round/>
                      <a:headEnd type="none" w="med" len="med"/>
                      <a:tailEnd type="none" w="med" len="med"/>
                    </a:lnL>
                    <a:lnR w="9525" cap="flat" cmpd="sng" algn="ctr">
                      <a:solidFill>
                        <a:srgbClr val="C07BD8"/>
                      </a:solidFill>
                      <a:prstDash val="solid"/>
                      <a:round/>
                      <a:headEnd type="none" w="med" len="med"/>
                      <a:tailEnd type="none" w="med" len="med"/>
                    </a:lnR>
                    <a:lnT w="9525" cap="flat" cmpd="sng" algn="ctr">
                      <a:solidFill>
                        <a:srgbClr val="C07BD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L="114300" marR="114300" marT="114300" marB="114300">
                    <a:lnL w="9525" cap="flat" cmpd="sng" algn="ctr">
                      <a:solidFill>
                        <a:srgbClr val="C07BD8"/>
                      </a:solidFill>
                      <a:prstDash val="solid"/>
                      <a:round/>
                      <a:headEnd type="none" w="med" len="med"/>
                      <a:tailEnd type="none" w="med" len="med"/>
                    </a:lnL>
                    <a:lnR w="9525" cap="flat" cmpd="sng" algn="ctr">
                      <a:solidFill>
                        <a:srgbClr val="C07BD8"/>
                      </a:solidFill>
                      <a:prstDash val="solid"/>
                      <a:round/>
                      <a:headEnd type="none" w="med" len="med"/>
                      <a:tailEnd type="none" w="med" len="med"/>
                    </a:lnR>
                    <a:lnT w="9525" cap="flat" cmpd="sng" algn="ctr">
                      <a:solidFill>
                        <a:srgbClr val="C07BD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83280107"/>
                  </a:ext>
                </a:extLst>
              </a:tr>
              <a:tr h="1677331">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public void setDaemon(boolean status)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is used to mark the current thread as daemon thread or user thread.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80622610"/>
                  </a:ext>
                </a:extLst>
              </a:tr>
              <a:tr h="940942">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public boolean isDaemon()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is used to check that current is daemon.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09015660"/>
                  </a:ext>
                </a:extLst>
              </a:tr>
            </a:tbl>
          </a:graphicData>
        </a:graphic>
      </p:graphicFrame>
    </p:spTree>
    <p:extLst>
      <p:ext uri="{BB962C8B-B14F-4D97-AF65-F5344CB8AC3E}">
        <p14:creationId xmlns:p14="http://schemas.microsoft.com/office/powerpoint/2010/main" val="30365938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5CCBE4-6894-2E35-1711-B937C8658DD2}"/>
              </a:ext>
            </a:extLst>
          </p:cNvPr>
          <p:cNvSpPr>
            <a:spLocks noGrp="1"/>
          </p:cNvSpPr>
          <p:nvPr>
            <p:ph sz="half" idx="1"/>
          </p:nvPr>
        </p:nvSpPr>
        <p:spPr>
          <a:xfrm>
            <a:off x="278296" y="384313"/>
            <a:ext cx="5741504" cy="5792650"/>
          </a:xfrm>
        </p:spPr>
        <p:txBody>
          <a:bodyPr>
            <a:normAutofit/>
          </a:bodyPr>
          <a:lstStyle/>
          <a:p>
            <a:pPr marL="0" indent="0" algn="just">
              <a:buNone/>
            </a:pPr>
            <a:r>
              <a:rPr lang="en-IN" sz="1800" b="1" i="0" dirty="0">
                <a:solidFill>
                  <a:srgbClr val="006699"/>
                </a:solidFill>
                <a:effectLst/>
                <a:latin typeface="inter-regular"/>
              </a:rPr>
              <a:t>public</a:t>
            </a:r>
            <a:r>
              <a:rPr lang="en-IN" sz="1800" b="0" i="0" dirty="0">
                <a:solidFill>
                  <a:srgbClr val="000000"/>
                </a:solidFill>
                <a:effectLst/>
                <a:latin typeface="inter-regular"/>
              </a:rPr>
              <a:t> </a:t>
            </a:r>
            <a:r>
              <a:rPr lang="en-IN" sz="1800" b="1" i="0" dirty="0">
                <a:solidFill>
                  <a:srgbClr val="006699"/>
                </a:solidFill>
                <a:effectLst/>
                <a:latin typeface="inter-regular"/>
              </a:rPr>
              <a:t>class</a:t>
            </a:r>
            <a:r>
              <a:rPr lang="en-IN" sz="1800" b="0" i="0" dirty="0">
                <a:solidFill>
                  <a:srgbClr val="000000"/>
                </a:solidFill>
                <a:effectLst/>
                <a:latin typeface="inter-regular"/>
              </a:rPr>
              <a:t> TestDaemonThread1 </a:t>
            </a:r>
            <a:r>
              <a:rPr lang="en-IN" sz="1800" b="1" i="0" dirty="0">
                <a:solidFill>
                  <a:srgbClr val="006699"/>
                </a:solidFill>
                <a:effectLst/>
                <a:latin typeface="inter-regular"/>
              </a:rPr>
              <a:t>extends</a:t>
            </a:r>
            <a:r>
              <a:rPr lang="en-IN" sz="1800" b="0" i="0" dirty="0">
                <a:solidFill>
                  <a:srgbClr val="000000"/>
                </a:solidFill>
                <a:effectLst/>
                <a:latin typeface="inter-regular"/>
              </a:rPr>
              <a:t> Thread{  </a:t>
            </a:r>
          </a:p>
          <a:p>
            <a:pPr marL="0" indent="0" algn="just">
              <a:buNone/>
            </a:pPr>
            <a:r>
              <a:rPr lang="en-IN" sz="1800" b="0" i="0" dirty="0">
                <a:solidFill>
                  <a:srgbClr val="000000"/>
                </a:solidFill>
                <a:effectLst/>
                <a:latin typeface="inter-regular"/>
              </a:rPr>
              <a:t> </a:t>
            </a:r>
            <a:r>
              <a:rPr lang="en-IN" sz="1800" b="1" i="0" dirty="0">
                <a:solidFill>
                  <a:srgbClr val="006699"/>
                </a:solidFill>
                <a:effectLst/>
                <a:latin typeface="inter-regular"/>
              </a:rPr>
              <a:t>public</a:t>
            </a:r>
            <a:r>
              <a:rPr lang="en-IN" sz="1800" b="0" i="0" dirty="0">
                <a:solidFill>
                  <a:srgbClr val="000000"/>
                </a:solidFill>
                <a:effectLst/>
                <a:latin typeface="inter-regular"/>
              </a:rPr>
              <a:t> </a:t>
            </a:r>
            <a:r>
              <a:rPr lang="en-IN" sz="1800" b="1" i="0" dirty="0">
                <a:solidFill>
                  <a:srgbClr val="006699"/>
                </a:solidFill>
                <a:effectLst/>
                <a:latin typeface="inter-regular"/>
              </a:rPr>
              <a:t>void</a:t>
            </a:r>
            <a:r>
              <a:rPr lang="en-IN" sz="1800" b="0" i="0" dirty="0">
                <a:solidFill>
                  <a:srgbClr val="000000"/>
                </a:solidFill>
                <a:effectLst/>
                <a:latin typeface="inter-regular"/>
              </a:rPr>
              <a:t> run(){  </a:t>
            </a:r>
          </a:p>
          <a:p>
            <a:pPr marL="0" indent="0" algn="just">
              <a:buNone/>
            </a:pPr>
            <a:r>
              <a:rPr lang="en-IN" sz="1800" b="0" i="0" dirty="0">
                <a:solidFill>
                  <a:srgbClr val="000000"/>
                </a:solidFill>
                <a:effectLst/>
                <a:latin typeface="inter-regular"/>
              </a:rPr>
              <a:t>  </a:t>
            </a:r>
            <a:r>
              <a:rPr lang="en-IN" sz="1800" b="1" i="0" dirty="0">
                <a:solidFill>
                  <a:srgbClr val="006699"/>
                </a:solidFill>
                <a:effectLst/>
                <a:latin typeface="inter-regular"/>
              </a:rPr>
              <a:t>if</a:t>
            </a:r>
            <a:r>
              <a:rPr lang="en-IN" sz="1800" b="0" i="0" dirty="0">
                <a:solidFill>
                  <a:srgbClr val="000000"/>
                </a:solidFill>
                <a:effectLst/>
                <a:latin typeface="inter-regular"/>
              </a:rPr>
              <a:t>(</a:t>
            </a:r>
            <a:r>
              <a:rPr lang="en-IN" sz="1800" b="0" i="0" dirty="0" err="1">
                <a:solidFill>
                  <a:srgbClr val="000000"/>
                </a:solidFill>
                <a:effectLst/>
                <a:latin typeface="inter-regular"/>
              </a:rPr>
              <a:t>Thread.currentThread</a:t>
            </a:r>
            <a:r>
              <a:rPr lang="en-IN" sz="1800" b="0" i="0" dirty="0">
                <a:solidFill>
                  <a:srgbClr val="000000"/>
                </a:solidFill>
                <a:effectLst/>
                <a:latin typeface="inter-regular"/>
              </a:rPr>
              <a:t>().</a:t>
            </a:r>
            <a:r>
              <a:rPr lang="en-IN" sz="1800" b="0" i="0" dirty="0" err="1">
                <a:solidFill>
                  <a:srgbClr val="000000"/>
                </a:solidFill>
                <a:effectLst/>
                <a:latin typeface="inter-regular"/>
              </a:rPr>
              <a:t>isDaemon</a:t>
            </a:r>
            <a:r>
              <a:rPr lang="en-IN" sz="1800" b="0" i="0" dirty="0">
                <a:solidFill>
                  <a:srgbClr val="000000"/>
                </a:solidFill>
                <a:effectLst/>
                <a:latin typeface="inter-regular"/>
              </a:rPr>
              <a:t>()){</a:t>
            </a:r>
            <a:r>
              <a:rPr lang="en-IN" sz="1800" b="0" i="0" dirty="0">
                <a:solidFill>
                  <a:srgbClr val="008200"/>
                </a:solidFill>
                <a:effectLst/>
                <a:latin typeface="inter-regular"/>
              </a:rPr>
              <a:t>//checking for daemon thread</a:t>
            </a: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a:t>
            </a:r>
            <a:r>
              <a:rPr lang="en-IN" sz="1800" b="0" i="0" dirty="0" err="1">
                <a:solidFill>
                  <a:srgbClr val="000000"/>
                </a:solidFill>
                <a:effectLst/>
                <a:latin typeface="inter-regular"/>
              </a:rPr>
              <a:t>System.out.println</a:t>
            </a:r>
            <a:r>
              <a:rPr lang="en-IN" sz="1800" b="0" i="0" dirty="0">
                <a:solidFill>
                  <a:srgbClr val="000000"/>
                </a:solidFill>
                <a:effectLst/>
                <a:latin typeface="inter-regular"/>
              </a:rPr>
              <a:t>(</a:t>
            </a:r>
            <a:r>
              <a:rPr lang="en-IN" sz="1800" b="0" i="0" dirty="0">
                <a:solidFill>
                  <a:srgbClr val="0000FF"/>
                </a:solidFill>
                <a:effectLst/>
                <a:latin typeface="inter-regular"/>
              </a:rPr>
              <a:t>"daemon thread work"</a:t>
            </a: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  </a:t>
            </a:r>
          </a:p>
          <a:p>
            <a:pPr marL="0" indent="0" algn="just">
              <a:buNone/>
            </a:pPr>
            <a:r>
              <a:rPr lang="en-IN" sz="1800" b="0" i="0" dirty="0">
                <a:solidFill>
                  <a:srgbClr val="000000"/>
                </a:solidFill>
                <a:effectLst/>
                <a:latin typeface="inter-regular"/>
              </a:rPr>
              <a:t>  </a:t>
            </a:r>
            <a:r>
              <a:rPr lang="en-IN" sz="1800" b="1" i="0" dirty="0">
                <a:solidFill>
                  <a:srgbClr val="006699"/>
                </a:solidFill>
                <a:effectLst/>
                <a:latin typeface="inter-regular"/>
              </a:rPr>
              <a:t>else</a:t>
            </a: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a:t>
            </a:r>
            <a:r>
              <a:rPr lang="en-IN" sz="1800" b="0" i="0" dirty="0" err="1">
                <a:solidFill>
                  <a:srgbClr val="000000"/>
                </a:solidFill>
                <a:effectLst/>
                <a:latin typeface="inter-regular"/>
              </a:rPr>
              <a:t>System.out.println</a:t>
            </a:r>
            <a:r>
              <a:rPr lang="en-IN" sz="1800" b="0" i="0" dirty="0">
                <a:solidFill>
                  <a:srgbClr val="000000"/>
                </a:solidFill>
                <a:effectLst/>
                <a:latin typeface="inter-regular"/>
              </a:rPr>
              <a:t>(</a:t>
            </a:r>
            <a:r>
              <a:rPr lang="en-IN" sz="1800" b="0" i="0" dirty="0">
                <a:solidFill>
                  <a:srgbClr val="0000FF"/>
                </a:solidFill>
                <a:effectLst/>
                <a:latin typeface="inter-regular"/>
              </a:rPr>
              <a:t>"user thread work"</a:t>
            </a: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  </a:t>
            </a:r>
          </a:p>
          <a:p>
            <a:pPr marL="0" indent="0" algn="just">
              <a:buNone/>
            </a:pPr>
            <a:r>
              <a:rPr lang="en-IN" sz="1800" b="0" i="0" dirty="0">
                <a:solidFill>
                  <a:srgbClr val="000000"/>
                </a:solidFill>
                <a:effectLst/>
                <a:latin typeface="inter-regular"/>
              </a:rPr>
              <a:t> }  </a:t>
            </a:r>
          </a:p>
          <a:p>
            <a:pPr marL="0" indent="0" algn="just">
              <a:buNone/>
            </a:pPr>
            <a:r>
              <a:rPr lang="en-IN" sz="1800" b="0" i="0" dirty="0">
                <a:solidFill>
                  <a:srgbClr val="000000"/>
                </a:solidFill>
                <a:effectLst/>
                <a:latin typeface="inter-regular"/>
              </a:rPr>
              <a:t> </a:t>
            </a:r>
            <a:r>
              <a:rPr lang="en-IN" sz="1800" b="1" i="0" dirty="0">
                <a:solidFill>
                  <a:srgbClr val="006699"/>
                </a:solidFill>
                <a:effectLst/>
                <a:latin typeface="inter-regular"/>
              </a:rPr>
              <a:t>public</a:t>
            </a:r>
            <a:r>
              <a:rPr lang="en-IN" sz="1800" b="0" i="0" dirty="0">
                <a:solidFill>
                  <a:srgbClr val="000000"/>
                </a:solidFill>
                <a:effectLst/>
                <a:latin typeface="inter-regular"/>
              </a:rPr>
              <a:t> </a:t>
            </a:r>
            <a:r>
              <a:rPr lang="en-IN" sz="1800" b="1" i="0" dirty="0">
                <a:solidFill>
                  <a:srgbClr val="006699"/>
                </a:solidFill>
                <a:effectLst/>
                <a:latin typeface="inter-regular"/>
              </a:rPr>
              <a:t>static</a:t>
            </a:r>
            <a:r>
              <a:rPr lang="en-IN" sz="1800" b="0" i="0" dirty="0">
                <a:solidFill>
                  <a:srgbClr val="000000"/>
                </a:solidFill>
                <a:effectLst/>
                <a:latin typeface="inter-regular"/>
              </a:rPr>
              <a:t> </a:t>
            </a:r>
            <a:r>
              <a:rPr lang="en-IN" sz="1800" b="1" i="0" dirty="0">
                <a:solidFill>
                  <a:srgbClr val="006699"/>
                </a:solidFill>
                <a:effectLst/>
                <a:latin typeface="inter-regular"/>
              </a:rPr>
              <a:t>void</a:t>
            </a:r>
            <a:r>
              <a:rPr lang="en-IN" sz="1800" b="0" i="0" dirty="0">
                <a:solidFill>
                  <a:srgbClr val="000000"/>
                </a:solidFill>
                <a:effectLst/>
                <a:latin typeface="inter-regular"/>
              </a:rPr>
              <a:t> main(String[] </a:t>
            </a:r>
            <a:r>
              <a:rPr lang="en-IN" sz="1800" b="0" i="0" dirty="0" err="1">
                <a:solidFill>
                  <a:srgbClr val="000000"/>
                </a:solidFill>
                <a:effectLst/>
                <a:latin typeface="inter-regular"/>
              </a:rPr>
              <a:t>args</a:t>
            </a: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TestDaemonThread1 t1=</a:t>
            </a:r>
            <a:r>
              <a:rPr lang="en-IN" sz="1800" b="1" i="0" dirty="0">
                <a:solidFill>
                  <a:srgbClr val="006699"/>
                </a:solidFill>
                <a:effectLst/>
                <a:latin typeface="inter-regular"/>
              </a:rPr>
              <a:t>new</a:t>
            </a:r>
            <a:r>
              <a:rPr lang="en-IN" sz="1800" b="0" i="0" dirty="0">
                <a:solidFill>
                  <a:srgbClr val="000000"/>
                </a:solidFill>
                <a:effectLst/>
                <a:latin typeface="inter-regular"/>
              </a:rPr>
              <a:t> TestDaemonThread1();</a:t>
            </a:r>
            <a:r>
              <a:rPr lang="en-IN" sz="1800" b="0" i="0" dirty="0">
                <a:solidFill>
                  <a:srgbClr val="008200"/>
                </a:solidFill>
                <a:effectLst/>
                <a:latin typeface="inter-regular"/>
              </a:rPr>
              <a:t>//creating thread</a:t>
            </a: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TestDaemonThread1 t2=</a:t>
            </a:r>
            <a:r>
              <a:rPr lang="en-IN" sz="1800" b="1" i="0" dirty="0">
                <a:solidFill>
                  <a:srgbClr val="006699"/>
                </a:solidFill>
                <a:effectLst/>
                <a:latin typeface="inter-regular"/>
              </a:rPr>
              <a:t>new</a:t>
            </a:r>
            <a:r>
              <a:rPr lang="en-IN" sz="1800" b="0" i="0" dirty="0">
                <a:solidFill>
                  <a:srgbClr val="000000"/>
                </a:solidFill>
                <a:effectLst/>
                <a:latin typeface="inter-regular"/>
              </a:rPr>
              <a:t> TestDaemonThread1();  </a:t>
            </a:r>
          </a:p>
          <a:p>
            <a:pPr marL="0" indent="0" algn="just">
              <a:buNone/>
            </a:pPr>
            <a:r>
              <a:rPr lang="en-IN" sz="1800" b="0" i="0" dirty="0">
                <a:solidFill>
                  <a:srgbClr val="000000"/>
                </a:solidFill>
                <a:effectLst/>
                <a:latin typeface="inter-regular"/>
              </a:rPr>
              <a:t>  TestDaemonThread1 t3=</a:t>
            </a:r>
            <a:r>
              <a:rPr lang="en-IN" sz="1800" b="1" i="0" dirty="0">
                <a:solidFill>
                  <a:srgbClr val="006699"/>
                </a:solidFill>
                <a:effectLst/>
                <a:latin typeface="inter-regular"/>
              </a:rPr>
              <a:t>new</a:t>
            </a:r>
            <a:r>
              <a:rPr lang="en-IN" sz="1800" b="0" i="0" dirty="0">
                <a:solidFill>
                  <a:srgbClr val="000000"/>
                </a:solidFill>
                <a:effectLst/>
                <a:latin typeface="inter-regular"/>
              </a:rPr>
              <a:t> TestDaemonThread1();  </a:t>
            </a:r>
          </a:p>
          <a:p>
            <a:pPr marL="0" indent="0" algn="just">
              <a:buNone/>
            </a:pPr>
            <a:r>
              <a:rPr lang="en-IN" sz="1800" b="0" i="0" dirty="0">
                <a:solidFill>
                  <a:srgbClr val="000000"/>
                </a:solidFill>
                <a:effectLst/>
                <a:latin typeface="inter-regular"/>
              </a:rPr>
              <a:t>  </a:t>
            </a:r>
          </a:p>
        </p:txBody>
      </p:sp>
      <p:sp>
        <p:nvSpPr>
          <p:cNvPr id="4" name="Content Placeholder 3">
            <a:extLst>
              <a:ext uri="{FF2B5EF4-FFF2-40B4-BE49-F238E27FC236}">
                <a16:creationId xmlns:a16="http://schemas.microsoft.com/office/drawing/2014/main" id="{DACBFFE5-4B53-96D3-5FB7-ABBE5C1E88B9}"/>
              </a:ext>
            </a:extLst>
          </p:cNvPr>
          <p:cNvSpPr>
            <a:spLocks noGrp="1"/>
          </p:cNvSpPr>
          <p:nvPr>
            <p:ph sz="half" idx="2"/>
          </p:nvPr>
        </p:nvSpPr>
        <p:spPr>
          <a:xfrm>
            <a:off x="6172200" y="365125"/>
            <a:ext cx="5887278" cy="5811838"/>
          </a:xfrm>
        </p:spPr>
        <p:txBody>
          <a:bodyPr>
            <a:normAutofit/>
          </a:bodyPr>
          <a:lstStyle/>
          <a:p>
            <a:pPr marL="0" indent="0" algn="just">
              <a:buNone/>
            </a:pPr>
            <a:r>
              <a:rPr lang="en-IN" sz="1800" b="0" i="0" dirty="0">
                <a:solidFill>
                  <a:srgbClr val="000000"/>
                </a:solidFill>
                <a:effectLst/>
                <a:latin typeface="inter-regular"/>
              </a:rPr>
              <a:t>  t1.setDaemon(</a:t>
            </a:r>
            <a:r>
              <a:rPr lang="en-IN" sz="1800" b="1" i="0" dirty="0">
                <a:solidFill>
                  <a:srgbClr val="006699"/>
                </a:solidFill>
                <a:effectLst/>
                <a:latin typeface="inter-regular"/>
              </a:rPr>
              <a:t>true</a:t>
            </a:r>
            <a:r>
              <a:rPr lang="en-IN" sz="1800" b="0" i="0" dirty="0">
                <a:solidFill>
                  <a:srgbClr val="000000"/>
                </a:solidFill>
                <a:effectLst/>
                <a:latin typeface="inter-regular"/>
              </a:rPr>
              <a:t>);</a:t>
            </a:r>
            <a:r>
              <a:rPr lang="en-IN" sz="1800" b="0" i="0" dirty="0">
                <a:solidFill>
                  <a:srgbClr val="008200"/>
                </a:solidFill>
                <a:effectLst/>
                <a:latin typeface="inter-regular"/>
              </a:rPr>
              <a:t>//now t1 is daemon thread</a:t>
            </a: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t1.start();</a:t>
            </a:r>
            <a:r>
              <a:rPr lang="en-IN" sz="1800" b="0" i="0" dirty="0">
                <a:solidFill>
                  <a:srgbClr val="008200"/>
                </a:solidFill>
                <a:effectLst/>
                <a:latin typeface="inter-regular"/>
              </a:rPr>
              <a:t>//starting threads</a:t>
            </a: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t2.start();  </a:t>
            </a:r>
          </a:p>
          <a:p>
            <a:pPr marL="0" indent="0" algn="just">
              <a:buNone/>
            </a:pPr>
            <a:r>
              <a:rPr lang="en-IN" sz="1800" b="0" i="0" dirty="0">
                <a:solidFill>
                  <a:srgbClr val="000000"/>
                </a:solidFill>
                <a:effectLst/>
                <a:latin typeface="inter-regular"/>
              </a:rPr>
              <a:t>  t3.start();  </a:t>
            </a:r>
          </a:p>
          <a:p>
            <a:pPr marL="0" indent="0" algn="just">
              <a:buNone/>
            </a:pPr>
            <a:r>
              <a:rPr lang="en-IN" sz="1800" b="0" i="0" dirty="0">
                <a:solidFill>
                  <a:srgbClr val="000000"/>
                </a:solidFill>
                <a:effectLst/>
                <a:latin typeface="inter-regular"/>
              </a:rPr>
              <a:t> }  </a:t>
            </a:r>
          </a:p>
          <a:p>
            <a:pPr marL="0" indent="0" algn="just">
              <a:buNone/>
            </a:pPr>
            <a:r>
              <a:rPr lang="en-IN" sz="1800" b="0" i="0" dirty="0">
                <a:solidFill>
                  <a:srgbClr val="000000"/>
                </a:solidFill>
                <a:effectLst/>
                <a:latin typeface="inter-regular"/>
              </a:rPr>
              <a:t>}  </a:t>
            </a:r>
          </a:p>
          <a:p>
            <a:pPr marL="0" indent="0">
              <a:buNone/>
            </a:pPr>
            <a:r>
              <a:rPr lang="en-US" sz="1800" dirty="0"/>
              <a:t>Note: If you want to make a user thread as Daemon, it must not be started otherwise it will throw </a:t>
            </a:r>
            <a:r>
              <a:rPr lang="en-US" sz="1800" dirty="0" err="1"/>
              <a:t>IllegalThreadStateException</a:t>
            </a:r>
            <a:r>
              <a:rPr lang="en-US" sz="1800" dirty="0"/>
              <a:t>.</a:t>
            </a:r>
            <a:endParaRPr lang="en-IN" sz="1800" dirty="0"/>
          </a:p>
          <a:p>
            <a:endParaRPr lang="en-IN" sz="1800" dirty="0"/>
          </a:p>
        </p:txBody>
      </p:sp>
      <p:sp>
        <p:nvSpPr>
          <p:cNvPr id="6" name="Rectangle 5">
            <a:extLst>
              <a:ext uri="{FF2B5EF4-FFF2-40B4-BE49-F238E27FC236}">
                <a16:creationId xmlns:a16="http://schemas.microsoft.com/office/drawing/2014/main" id="{C57EB3C7-88FE-93D1-60A2-F3D1A429B2C8}"/>
              </a:ext>
            </a:extLst>
          </p:cNvPr>
          <p:cNvSpPr/>
          <p:nvPr/>
        </p:nvSpPr>
        <p:spPr>
          <a:xfrm>
            <a:off x="6599582" y="5446643"/>
            <a:ext cx="3988904" cy="10462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daemon thread work</a:t>
            </a:r>
          </a:p>
          <a:p>
            <a:pPr algn="ctr"/>
            <a:r>
              <a:rPr lang="en-US" dirty="0"/>
              <a:t>user thread work</a:t>
            </a:r>
          </a:p>
          <a:p>
            <a:pPr algn="ctr"/>
            <a:r>
              <a:rPr lang="en-US" dirty="0"/>
              <a:t>user thread work</a:t>
            </a:r>
            <a:endParaRPr lang="en-IN" dirty="0"/>
          </a:p>
        </p:txBody>
      </p:sp>
    </p:spTree>
    <p:extLst>
      <p:ext uri="{BB962C8B-B14F-4D97-AF65-F5344CB8AC3E}">
        <p14:creationId xmlns:p14="http://schemas.microsoft.com/office/powerpoint/2010/main" val="3301281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473A-A353-6619-DB81-FFEAE5F32F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8B53AF-43B1-043E-FEA6-3C447B27AE9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55791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C27C-AC65-4F89-9515-BEAC0574B595}"/>
              </a:ext>
            </a:extLst>
          </p:cNvPr>
          <p:cNvSpPr>
            <a:spLocks noGrp="1"/>
          </p:cNvSpPr>
          <p:nvPr>
            <p:ph type="title"/>
          </p:nvPr>
        </p:nvSpPr>
        <p:spPr>
          <a:xfrm>
            <a:off x="344557" y="92765"/>
            <a:ext cx="11317356" cy="1152939"/>
          </a:xfrm>
        </p:spPr>
        <p:txBody>
          <a:bodyPr>
            <a:noAutofit/>
          </a:bodyPr>
          <a:lstStyle/>
          <a:p>
            <a:r>
              <a:rPr lang="en-IN" sz="2000" dirty="0"/>
              <a:t>Java Thread class: </a:t>
            </a:r>
            <a:r>
              <a:rPr lang="en-US" sz="2000" dirty="0"/>
              <a:t>Java provides Thread class to achieve thread programming. Thread class provides constructors and methods to create and perform operations on a thread. Thread class extends Object class and implements Runnable interface.</a:t>
            </a:r>
            <a:endParaRPr lang="en-IN" sz="2000" dirty="0"/>
          </a:p>
        </p:txBody>
      </p:sp>
      <p:graphicFrame>
        <p:nvGraphicFramePr>
          <p:cNvPr id="6" name="Content Placeholder 5">
            <a:extLst>
              <a:ext uri="{FF2B5EF4-FFF2-40B4-BE49-F238E27FC236}">
                <a16:creationId xmlns:a16="http://schemas.microsoft.com/office/drawing/2014/main" id="{DF2B084D-B17B-4589-9FCD-CF337AD39027}"/>
              </a:ext>
            </a:extLst>
          </p:cNvPr>
          <p:cNvGraphicFramePr>
            <a:graphicFrameLocks noGrp="1"/>
          </p:cNvGraphicFramePr>
          <p:nvPr>
            <p:ph idx="1"/>
            <p:extLst>
              <p:ext uri="{D42A27DB-BD31-4B8C-83A1-F6EECF244321}">
                <p14:modId xmlns:p14="http://schemas.microsoft.com/office/powerpoint/2010/main" val="2358458795"/>
              </p:ext>
            </p:extLst>
          </p:nvPr>
        </p:nvGraphicFramePr>
        <p:xfrm>
          <a:off x="344558" y="1245704"/>
          <a:ext cx="11502886" cy="5229911"/>
        </p:xfrm>
        <a:graphic>
          <a:graphicData uri="http://schemas.openxmlformats.org/drawingml/2006/table">
            <a:tbl>
              <a:tblPr/>
              <a:tblGrid>
                <a:gridCol w="584626">
                  <a:extLst>
                    <a:ext uri="{9D8B030D-6E8A-4147-A177-3AD203B41FA5}">
                      <a16:colId xmlns:a16="http://schemas.microsoft.com/office/drawing/2014/main" val="1983488326"/>
                    </a:ext>
                  </a:extLst>
                </a:gridCol>
                <a:gridCol w="2227894">
                  <a:extLst>
                    <a:ext uri="{9D8B030D-6E8A-4147-A177-3AD203B41FA5}">
                      <a16:colId xmlns:a16="http://schemas.microsoft.com/office/drawing/2014/main" val="3282391866"/>
                    </a:ext>
                  </a:extLst>
                </a:gridCol>
                <a:gridCol w="3081130">
                  <a:extLst>
                    <a:ext uri="{9D8B030D-6E8A-4147-A177-3AD203B41FA5}">
                      <a16:colId xmlns:a16="http://schemas.microsoft.com/office/drawing/2014/main" val="3905596317"/>
                    </a:ext>
                  </a:extLst>
                </a:gridCol>
                <a:gridCol w="5609236">
                  <a:extLst>
                    <a:ext uri="{9D8B030D-6E8A-4147-A177-3AD203B41FA5}">
                      <a16:colId xmlns:a16="http://schemas.microsoft.com/office/drawing/2014/main" val="1366108125"/>
                    </a:ext>
                  </a:extLst>
                </a:gridCol>
              </a:tblGrid>
              <a:tr h="721388">
                <a:tc>
                  <a:txBody>
                    <a:bodyPr/>
                    <a:lstStyle/>
                    <a:p>
                      <a:pPr algn="l" fontAlgn="t"/>
                      <a:r>
                        <a:rPr lang="en-IN" sz="2000">
                          <a:solidFill>
                            <a:srgbClr val="000000"/>
                          </a:solidFill>
                          <a:effectLst/>
                          <a:latin typeface="times new roman" panose="02020603050405020304" pitchFamily="18" charset="0"/>
                        </a:rPr>
                        <a:t>S.N.</a:t>
                      </a:r>
                    </a:p>
                  </a:txBody>
                  <a:tcPr marL="63978" marR="63978" marT="63978" marB="63978">
                    <a:lnL w="9525" cap="flat" cmpd="sng" algn="ctr">
                      <a:solidFill>
                        <a:srgbClr val="F0733F"/>
                      </a:solidFill>
                      <a:prstDash val="solid"/>
                      <a:round/>
                      <a:headEnd type="none" w="med" len="med"/>
                      <a:tailEnd type="none" w="med" len="med"/>
                    </a:lnL>
                    <a:lnR w="9525" cap="flat" cmpd="sng" algn="ctr">
                      <a:solidFill>
                        <a:srgbClr val="F0733F"/>
                      </a:solidFill>
                      <a:prstDash val="solid"/>
                      <a:round/>
                      <a:headEnd type="none" w="med" len="med"/>
                      <a:tailEnd type="none" w="med" len="med"/>
                    </a:lnR>
                    <a:lnT w="9525" cap="flat" cmpd="sng" algn="ctr">
                      <a:solidFill>
                        <a:srgbClr val="F0733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panose="02020603050405020304" pitchFamily="18" charset="0"/>
                        </a:rPr>
                        <a:t>Modifier and Type</a:t>
                      </a:r>
                    </a:p>
                  </a:txBody>
                  <a:tcPr marL="63978" marR="63978" marT="63978" marB="63978">
                    <a:lnL w="9525" cap="flat" cmpd="sng" algn="ctr">
                      <a:solidFill>
                        <a:srgbClr val="F0733F"/>
                      </a:solidFill>
                      <a:prstDash val="solid"/>
                      <a:round/>
                      <a:headEnd type="none" w="med" len="med"/>
                      <a:tailEnd type="none" w="med" len="med"/>
                    </a:lnL>
                    <a:lnR w="9525" cap="flat" cmpd="sng" algn="ctr">
                      <a:solidFill>
                        <a:srgbClr val="F0733F"/>
                      </a:solidFill>
                      <a:prstDash val="solid"/>
                      <a:round/>
                      <a:headEnd type="none" w="med" len="med"/>
                      <a:tailEnd type="none" w="med" len="med"/>
                    </a:lnR>
                    <a:lnT w="9525" cap="flat" cmpd="sng" algn="ctr">
                      <a:solidFill>
                        <a:srgbClr val="F0733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panose="02020603050405020304" pitchFamily="18" charset="0"/>
                        </a:rPr>
                        <a:t>Method</a:t>
                      </a:r>
                    </a:p>
                  </a:txBody>
                  <a:tcPr marL="63978" marR="63978" marT="63978" marB="63978">
                    <a:lnL w="9525" cap="flat" cmpd="sng" algn="ctr">
                      <a:solidFill>
                        <a:srgbClr val="F0733F"/>
                      </a:solidFill>
                      <a:prstDash val="solid"/>
                      <a:round/>
                      <a:headEnd type="none" w="med" len="med"/>
                      <a:tailEnd type="none" w="med" len="med"/>
                    </a:lnL>
                    <a:lnR w="9525" cap="flat" cmpd="sng" algn="ctr">
                      <a:solidFill>
                        <a:srgbClr val="F0733F"/>
                      </a:solidFill>
                      <a:prstDash val="solid"/>
                      <a:round/>
                      <a:headEnd type="none" w="med" len="med"/>
                      <a:tailEnd type="none" w="med" len="med"/>
                    </a:lnR>
                    <a:lnT w="9525" cap="flat" cmpd="sng" algn="ctr">
                      <a:solidFill>
                        <a:srgbClr val="F0733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panose="02020603050405020304" pitchFamily="18" charset="0"/>
                        </a:rPr>
                        <a:t>Description</a:t>
                      </a:r>
                    </a:p>
                  </a:txBody>
                  <a:tcPr marL="63978" marR="63978" marT="63978" marB="63978">
                    <a:lnL w="9525" cap="flat" cmpd="sng" algn="ctr">
                      <a:solidFill>
                        <a:srgbClr val="F0733F"/>
                      </a:solidFill>
                      <a:prstDash val="solid"/>
                      <a:round/>
                      <a:headEnd type="none" w="med" len="med"/>
                      <a:tailEnd type="none" w="med" len="med"/>
                    </a:lnL>
                    <a:lnR w="9525" cap="flat" cmpd="sng" algn="ctr">
                      <a:solidFill>
                        <a:srgbClr val="F0733F"/>
                      </a:solidFill>
                      <a:prstDash val="solid"/>
                      <a:round/>
                      <a:headEnd type="none" w="med" len="med"/>
                      <a:tailEnd type="none" w="med" len="med"/>
                    </a:lnR>
                    <a:lnT w="9525" cap="flat" cmpd="sng" algn="ctr">
                      <a:solidFill>
                        <a:srgbClr val="F0733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75198665"/>
                  </a:ext>
                </a:extLst>
              </a:tr>
              <a:tr h="524000">
                <a:tc>
                  <a:txBody>
                    <a:bodyPr/>
                    <a:lstStyle/>
                    <a:p>
                      <a:pPr algn="just" fontAlgn="t"/>
                      <a:r>
                        <a:rPr lang="en-IN" sz="2000">
                          <a:solidFill>
                            <a:srgbClr val="333333"/>
                          </a:solidFill>
                          <a:effectLst/>
                          <a:latin typeface="inter-regular"/>
                        </a:rPr>
                        <a:t>1)</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void</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u="none" strike="noStrike">
                          <a:solidFill>
                            <a:srgbClr val="008000"/>
                          </a:solidFill>
                          <a:effectLst/>
                          <a:latin typeface="inter-regular"/>
                          <a:hlinkClick r:id="rId2"/>
                        </a:rPr>
                        <a:t>start()</a:t>
                      </a:r>
                      <a:endParaRPr lang="en-IN" sz="2000">
                        <a:solidFill>
                          <a:srgbClr val="333333"/>
                        </a:solidFill>
                        <a:effectLst/>
                        <a:latin typeface="inter-regular"/>
                      </a:endParaRP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is used to start the execution of the thread.</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21791777"/>
                  </a:ext>
                </a:extLst>
              </a:tr>
              <a:tr h="524000">
                <a:tc>
                  <a:txBody>
                    <a:bodyPr/>
                    <a:lstStyle/>
                    <a:p>
                      <a:pPr algn="just" fontAlgn="t"/>
                      <a:r>
                        <a:rPr lang="en-IN" sz="2000">
                          <a:solidFill>
                            <a:srgbClr val="333333"/>
                          </a:solidFill>
                          <a:effectLst/>
                          <a:latin typeface="inter-regular"/>
                        </a:rPr>
                        <a:t>2)</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void</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u="none" strike="noStrike">
                          <a:solidFill>
                            <a:srgbClr val="008000"/>
                          </a:solidFill>
                          <a:effectLst/>
                          <a:latin typeface="inter-regular"/>
                          <a:hlinkClick r:id="rId3"/>
                        </a:rPr>
                        <a:t>run()</a:t>
                      </a:r>
                      <a:endParaRPr lang="en-IN" sz="2000">
                        <a:solidFill>
                          <a:srgbClr val="333333"/>
                        </a:solidFill>
                        <a:effectLst/>
                        <a:latin typeface="inter-regular"/>
                      </a:endParaRP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is used to do an action for a thread.</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78960860"/>
                  </a:ext>
                </a:extLst>
              </a:tr>
              <a:tr h="679671">
                <a:tc>
                  <a:txBody>
                    <a:bodyPr/>
                    <a:lstStyle/>
                    <a:p>
                      <a:pPr algn="just" fontAlgn="t"/>
                      <a:r>
                        <a:rPr lang="en-IN" sz="2000">
                          <a:solidFill>
                            <a:srgbClr val="333333"/>
                          </a:solidFill>
                          <a:effectLst/>
                          <a:latin typeface="inter-regular"/>
                        </a:rPr>
                        <a:t>3)</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static void</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u="none" strike="noStrike">
                          <a:solidFill>
                            <a:srgbClr val="008000"/>
                          </a:solidFill>
                          <a:effectLst/>
                          <a:latin typeface="inter-regular"/>
                          <a:hlinkClick r:id="rId4"/>
                        </a:rPr>
                        <a:t>sleep()</a:t>
                      </a:r>
                      <a:endParaRPr lang="en-IN" sz="2000">
                        <a:solidFill>
                          <a:srgbClr val="333333"/>
                        </a:solidFill>
                        <a:effectLst/>
                        <a:latin typeface="inter-regular"/>
                      </a:endParaRP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sleeps a thread for the specified amount of time.</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18649903"/>
                  </a:ext>
                </a:extLst>
              </a:tr>
              <a:tr h="818748">
                <a:tc>
                  <a:txBody>
                    <a:bodyPr/>
                    <a:lstStyle/>
                    <a:p>
                      <a:pPr algn="just" fontAlgn="t"/>
                      <a:r>
                        <a:rPr lang="en-IN" sz="2000">
                          <a:solidFill>
                            <a:srgbClr val="333333"/>
                          </a:solidFill>
                          <a:effectLst/>
                          <a:latin typeface="inter-regular"/>
                        </a:rPr>
                        <a:t>4)</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static Thread</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u="none" strike="noStrike">
                          <a:solidFill>
                            <a:srgbClr val="008000"/>
                          </a:solidFill>
                          <a:effectLst/>
                          <a:latin typeface="inter-regular"/>
                          <a:hlinkClick r:id="rId5"/>
                        </a:rPr>
                        <a:t>currentThread()</a:t>
                      </a:r>
                      <a:endParaRPr lang="en-IN" sz="2000">
                        <a:solidFill>
                          <a:srgbClr val="333333"/>
                        </a:solidFill>
                        <a:effectLst/>
                        <a:latin typeface="inter-regular"/>
                      </a:endParaRP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It returns a reference to the currently executing thread object.</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27566904"/>
                  </a:ext>
                </a:extLst>
              </a:tr>
              <a:tr h="381552">
                <a:tc>
                  <a:txBody>
                    <a:bodyPr/>
                    <a:lstStyle/>
                    <a:p>
                      <a:pPr algn="just" fontAlgn="t"/>
                      <a:r>
                        <a:rPr lang="en-IN" sz="2000">
                          <a:solidFill>
                            <a:srgbClr val="333333"/>
                          </a:solidFill>
                          <a:effectLst/>
                          <a:latin typeface="inter-regular"/>
                        </a:rPr>
                        <a:t>5)</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void</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u="none" strike="noStrike">
                          <a:solidFill>
                            <a:srgbClr val="008000"/>
                          </a:solidFill>
                          <a:effectLst/>
                          <a:latin typeface="inter-regular"/>
                          <a:hlinkClick r:id="rId6"/>
                        </a:rPr>
                        <a:t>join()</a:t>
                      </a:r>
                      <a:endParaRPr lang="en-IN" sz="2000">
                        <a:solidFill>
                          <a:srgbClr val="333333"/>
                        </a:solidFill>
                        <a:effectLst/>
                        <a:latin typeface="inter-regular"/>
                      </a:endParaRP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waits for a thread to die.</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8312930"/>
                  </a:ext>
                </a:extLst>
              </a:tr>
              <a:tr h="524000">
                <a:tc>
                  <a:txBody>
                    <a:bodyPr/>
                    <a:lstStyle/>
                    <a:p>
                      <a:pPr algn="just" fontAlgn="t"/>
                      <a:r>
                        <a:rPr lang="en-IN" sz="2000">
                          <a:solidFill>
                            <a:srgbClr val="333333"/>
                          </a:solidFill>
                          <a:effectLst/>
                          <a:latin typeface="inter-regular"/>
                        </a:rPr>
                        <a:t>6)</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int</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u="none" strike="noStrike">
                          <a:solidFill>
                            <a:srgbClr val="008000"/>
                          </a:solidFill>
                          <a:effectLst/>
                          <a:latin typeface="inter-regular"/>
                          <a:hlinkClick r:id="rId7"/>
                        </a:rPr>
                        <a:t>getPriority()</a:t>
                      </a:r>
                      <a:endParaRPr lang="en-IN" sz="2000">
                        <a:solidFill>
                          <a:srgbClr val="333333"/>
                        </a:solidFill>
                        <a:effectLst/>
                        <a:latin typeface="inter-regular"/>
                      </a:endParaRP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returns the priority of the thread.</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94683463"/>
                  </a:ext>
                </a:extLst>
              </a:tr>
              <a:tr h="524000">
                <a:tc>
                  <a:txBody>
                    <a:bodyPr/>
                    <a:lstStyle/>
                    <a:p>
                      <a:pPr algn="just" fontAlgn="t"/>
                      <a:r>
                        <a:rPr lang="en-IN" sz="2000">
                          <a:solidFill>
                            <a:srgbClr val="333333"/>
                          </a:solidFill>
                          <a:effectLst/>
                          <a:latin typeface="inter-regular"/>
                        </a:rPr>
                        <a:t>7)</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void</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u="none" strike="noStrike">
                          <a:solidFill>
                            <a:srgbClr val="008000"/>
                          </a:solidFill>
                          <a:effectLst/>
                          <a:latin typeface="inter-regular"/>
                          <a:hlinkClick r:id="rId8"/>
                        </a:rPr>
                        <a:t>setPriority()</a:t>
                      </a:r>
                      <a:endParaRPr lang="en-IN" sz="2000">
                        <a:solidFill>
                          <a:srgbClr val="333333"/>
                        </a:solidFill>
                        <a:effectLst/>
                        <a:latin typeface="inter-regular"/>
                      </a:endParaRP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changes the priority of the thread.</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34937013"/>
                  </a:ext>
                </a:extLst>
              </a:tr>
              <a:tr h="524000">
                <a:tc>
                  <a:txBody>
                    <a:bodyPr/>
                    <a:lstStyle/>
                    <a:p>
                      <a:pPr algn="just" fontAlgn="t"/>
                      <a:r>
                        <a:rPr lang="en-IN" sz="2000">
                          <a:solidFill>
                            <a:srgbClr val="333333"/>
                          </a:solidFill>
                          <a:effectLst/>
                          <a:latin typeface="inter-regular"/>
                        </a:rPr>
                        <a:t>8)</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String</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u="none" strike="noStrike">
                          <a:solidFill>
                            <a:srgbClr val="008000"/>
                          </a:solidFill>
                          <a:effectLst/>
                          <a:latin typeface="inter-regular"/>
                          <a:hlinkClick r:id="rId9"/>
                        </a:rPr>
                        <a:t>getName()</a:t>
                      </a:r>
                      <a:endParaRPr lang="en-IN" sz="2000">
                        <a:solidFill>
                          <a:srgbClr val="333333"/>
                        </a:solidFill>
                        <a:effectLst/>
                        <a:latin typeface="inter-regular"/>
                      </a:endParaRP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It returns the name of the thread.</a:t>
                      </a:r>
                    </a:p>
                  </a:txBody>
                  <a:tcPr marL="42652" marR="42652" marT="42652" marB="426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5100257"/>
                  </a:ext>
                </a:extLst>
              </a:tr>
            </a:tbl>
          </a:graphicData>
        </a:graphic>
      </p:graphicFrame>
    </p:spTree>
    <p:extLst>
      <p:ext uri="{BB962C8B-B14F-4D97-AF65-F5344CB8AC3E}">
        <p14:creationId xmlns:p14="http://schemas.microsoft.com/office/powerpoint/2010/main" val="2499129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5ADAB6B-A661-4ADC-8FD8-0D4FB039AE0B}"/>
              </a:ext>
            </a:extLst>
          </p:cNvPr>
          <p:cNvGraphicFramePr>
            <a:graphicFrameLocks noGrp="1"/>
          </p:cNvGraphicFramePr>
          <p:nvPr>
            <p:ph idx="1"/>
            <p:extLst>
              <p:ext uri="{D42A27DB-BD31-4B8C-83A1-F6EECF244321}">
                <p14:modId xmlns:p14="http://schemas.microsoft.com/office/powerpoint/2010/main" val="2756952116"/>
              </p:ext>
            </p:extLst>
          </p:nvPr>
        </p:nvGraphicFramePr>
        <p:xfrm>
          <a:off x="349348" y="173384"/>
          <a:ext cx="11723382" cy="6511232"/>
        </p:xfrm>
        <a:graphic>
          <a:graphicData uri="http://schemas.openxmlformats.org/drawingml/2006/table">
            <a:tbl>
              <a:tblPr/>
              <a:tblGrid>
                <a:gridCol w="889656">
                  <a:extLst>
                    <a:ext uri="{9D8B030D-6E8A-4147-A177-3AD203B41FA5}">
                      <a16:colId xmlns:a16="http://schemas.microsoft.com/office/drawing/2014/main" val="3276287496"/>
                    </a:ext>
                  </a:extLst>
                </a:gridCol>
                <a:gridCol w="1636861">
                  <a:extLst>
                    <a:ext uri="{9D8B030D-6E8A-4147-A177-3AD203B41FA5}">
                      <a16:colId xmlns:a16="http://schemas.microsoft.com/office/drawing/2014/main" val="2746793977"/>
                    </a:ext>
                  </a:extLst>
                </a:gridCol>
                <a:gridCol w="1716718">
                  <a:extLst>
                    <a:ext uri="{9D8B030D-6E8A-4147-A177-3AD203B41FA5}">
                      <a16:colId xmlns:a16="http://schemas.microsoft.com/office/drawing/2014/main" val="981386613"/>
                    </a:ext>
                  </a:extLst>
                </a:gridCol>
                <a:gridCol w="7480147">
                  <a:extLst>
                    <a:ext uri="{9D8B030D-6E8A-4147-A177-3AD203B41FA5}">
                      <a16:colId xmlns:a16="http://schemas.microsoft.com/office/drawing/2014/main" val="946089579"/>
                    </a:ext>
                  </a:extLst>
                </a:gridCol>
              </a:tblGrid>
              <a:tr h="370174">
                <a:tc>
                  <a:txBody>
                    <a:bodyPr/>
                    <a:lstStyle/>
                    <a:p>
                      <a:pPr algn="just" fontAlgn="t"/>
                      <a:r>
                        <a:rPr lang="en-IN" sz="2000">
                          <a:solidFill>
                            <a:srgbClr val="333333"/>
                          </a:solidFill>
                          <a:effectLst/>
                          <a:latin typeface="inter-regular"/>
                        </a:rPr>
                        <a:t>9)</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void</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u="none" strike="noStrike">
                          <a:solidFill>
                            <a:srgbClr val="008000"/>
                          </a:solidFill>
                          <a:effectLst/>
                          <a:latin typeface="inter-regular"/>
                          <a:hlinkClick r:id="rId2"/>
                        </a:rPr>
                        <a:t>setName()</a:t>
                      </a:r>
                      <a:endParaRPr lang="en-IN" sz="2000">
                        <a:solidFill>
                          <a:srgbClr val="333333"/>
                        </a:solidFill>
                        <a:effectLst/>
                        <a:latin typeface="inter-regular"/>
                      </a:endParaRP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changes the name of the thread.</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57820263"/>
                  </a:ext>
                </a:extLst>
              </a:tr>
              <a:tr h="266063">
                <a:tc>
                  <a:txBody>
                    <a:bodyPr/>
                    <a:lstStyle/>
                    <a:p>
                      <a:pPr algn="just" fontAlgn="t"/>
                      <a:r>
                        <a:rPr lang="en-IN" sz="2000">
                          <a:solidFill>
                            <a:srgbClr val="333333"/>
                          </a:solidFill>
                          <a:effectLst/>
                          <a:latin typeface="inter-regular"/>
                        </a:rPr>
                        <a:t>10)</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long</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u="none" strike="noStrike">
                          <a:solidFill>
                            <a:srgbClr val="008000"/>
                          </a:solidFill>
                          <a:effectLst/>
                          <a:latin typeface="inter-regular"/>
                          <a:hlinkClick r:id="rId3"/>
                        </a:rPr>
                        <a:t>getId()</a:t>
                      </a:r>
                      <a:endParaRPr lang="en-IN" sz="2000">
                        <a:solidFill>
                          <a:srgbClr val="333333"/>
                        </a:solidFill>
                        <a:effectLst/>
                        <a:latin typeface="inter-regular"/>
                      </a:endParaRP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returns the id of the thread.</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28153148"/>
                  </a:ext>
                </a:extLst>
              </a:tr>
              <a:tr h="266063">
                <a:tc>
                  <a:txBody>
                    <a:bodyPr/>
                    <a:lstStyle/>
                    <a:p>
                      <a:pPr algn="just" fontAlgn="t"/>
                      <a:r>
                        <a:rPr lang="en-IN" sz="2000">
                          <a:solidFill>
                            <a:srgbClr val="333333"/>
                          </a:solidFill>
                          <a:effectLst/>
                          <a:latin typeface="inter-regular"/>
                        </a:rPr>
                        <a:t>11)</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boolean</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u="none" strike="noStrike">
                          <a:solidFill>
                            <a:srgbClr val="008000"/>
                          </a:solidFill>
                          <a:effectLst/>
                          <a:latin typeface="inter-regular"/>
                          <a:hlinkClick r:id="rId4"/>
                        </a:rPr>
                        <a:t>isAlive()</a:t>
                      </a:r>
                      <a:endParaRPr lang="en-IN" sz="2000">
                        <a:solidFill>
                          <a:srgbClr val="333333"/>
                        </a:solidFill>
                        <a:effectLst/>
                        <a:latin typeface="inter-regular"/>
                      </a:endParaRP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tests if the thread is alive.</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35919989"/>
                  </a:ext>
                </a:extLst>
              </a:tr>
              <a:tr h="890733">
                <a:tc>
                  <a:txBody>
                    <a:bodyPr/>
                    <a:lstStyle/>
                    <a:p>
                      <a:pPr algn="just" fontAlgn="t"/>
                      <a:r>
                        <a:rPr lang="en-IN" sz="2000" dirty="0">
                          <a:solidFill>
                            <a:srgbClr val="333333"/>
                          </a:solidFill>
                          <a:effectLst/>
                          <a:latin typeface="inter-regular"/>
                        </a:rPr>
                        <a:t>12)</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dirty="0">
                          <a:solidFill>
                            <a:srgbClr val="333333"/>
                          </a:solidFill>
                          <a:effectLst/>
                          <a:latin typeface="inter-regular"/>
                        </a:rPr>
                        <a:t>static void</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u="none" strike="noStrike" dirty="0">
                          <a:solidFill>
                            <a:srgbClr val="008000"/>
                          </a:solidFill>
                          <a:effectLst/>
                          <a:latin typeface="inter-regular"/>
                          <a:hlinkClick r:id="rId5"/>
                        </a:rPr>
                        <a:t>yield()</a:t>
                      </a:r>
                      <a:endParaRPr lang="en-IN" sz="2000" dirty="0">
                        <a:solidFill>
                          <a:srgbClr val="333333"/>
                        </a:solidFill>
                        <a:effectLst/>
                        <a:latin typeface="inter-regular"/>
                      </a:endParaRP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causes the currently executing thread object to pause and allow other threads to execute temporarily.</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53099771"/>
                  </a:ext>
                </a:extLst>
              </a:tr>
              <a:tr h="370174">
                <a:tc>
                  <a:txBody>
                    <a:bodyPr/>
                    <a:lstStyle/>
                    <a:p>
                      <a:pPr algn="just" fontAlgn="t"/>
                      <a:r>
                        <a:rPr lang="en-IN" sz="2000">
                          <a:solidFill>
                            <a:srgbClr val="333333"/>
                          </a:solidFill>
                          <a:effectLst/>
                          <a:latin typeface="inter-regular"/>
                        </a:rPr>
                        <a:t>13)</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void</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u="none" strike="noStrike" dirty="0">
                          <a:solidFill>
                            <a:srgbClr val="008000"/>
                          </a:solidFill>
                          <a:effectLst/>
                          <a:latin typeface="inter-regular"/>
                          <a:hlinkClick r:id="rId6"/>
                        </a:rPr>
                        <a:t>suspend()</a:t>
                      </a:r>
                      <a:endParaRPr lang="en-IN" sz="2000" dirty="0">
                        <a:solidFill>
                          <a:srgbClr val="333333"/>
                        </a:solidFill>
                        <a:effectLst/>
                        <a:latin typeface="inter-regular"/>
                      </a:endParaRP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is used to suspend the thread.</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00887399"/>
                  </a:ext>
                </a:extLst>
              </a:tr>
              <a:tr h="474285">
                <a:tc>
                  <a:txBody>
                    <a:bodyPr/>
                    <a:lstStyle/>
                    <a:p>
                      <a:pPr algn="just" fontAlgn="t"/>
                      <a:r>
                        <a:rPr lang="en-IN" sz="2000">
                          <a:solidFill>
                            <a:srgbClr val="333333"/>
                          </a:solidFill>
                          <a:effectLst/>
                          <a:latin typeface="inter-regular"/>
                        </a:rPr>
                        <a:t>14)</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void</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u="none" strike="noStrike">
                          <a:solidFill>
                            <a:srgbClr val="008000"/>
                          </a:solidFill>
                          <a:effectLst/>
                          <a:latin typeface="inter-regular"/>
                          <a:hlinkClick r:id="rId7"/>
                        </a:rPr>
                        <a:t>resume()</a:t>
                      </a:r>
                      <a:endParaRPr lang="en-IN" sz="2000">
                        <a:solidFill>
                          <a:srgbClr val="333333"/>
                        </a:solidFill>
                        <a:effectLst/>
                        <a:latin typeface="inter-regular"/>
                      </a:endParaRP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is used to resume the suspended thread.</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28002115"/>
                  </a:ext>
                </a:extLst>
              </a:tr>
              <a:tr h="266063">
                <a:tc>
                  <a:txBody>
                    <a:bodyPr/>
                    <a:lstStyle/>
                    <a:p>
                      <a:pPr algn="just" fontAlgn="t"/>
                      <a:r>
                        <a:rPr lang="en-IN" sz="2000">
                          <a:solidFill>
                            <a:srgbClr val="333333"/>
                          </a:solidFill>
                          <a:effectLst/>
                          <a:latin typeface="inter-regular"/>
                        </a:rPr>
                        <a:t>15)</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void</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u="none" strike="noStrike">
                          <a:solidFill>
                            <a:srgbClr val="008000"/>
                          </a:solidFill>
                          <a:effectLst/>
                          <a:latin typeface="inter-regular"/>
                          <a:hlinkClick r:id="rId8"/>
                        </a:rPr>
                        <a:t>stop()</a:t>
                      </a:r>
                      <a:endParaRPr lang="en-IN" sz="2000">
                        <a:solidFill>
                          <a:srgbClr val="333333"/>
                        </a:solidFill>
                        <a:effectLst/>
                        <a:latin typeface="inter-regular"/>
                      </a:endParaRP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is used to stop the thread.</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6786740"/>
                  </a:ext>
                </a:extLst>
              </a:tr>
              <a:tr h="578397">
                <a:tc>
                  <a:txBody>
                    <a:bodyPr/>
                    <a:lstStyle/>
                    <a:p>
                      <a:pPr algn="just" fontAlgn="t"/>
                      <a:r>
                        <a:rPr lang="en-IN" sz="2000">
                          <a:solidFill>
                            <a:srgbClr val="333333"/>
                          </a:solidFill>
                          <a:effectLst/>
                          <a:latin typeface="inter-regular"/>
                        </a:rPr>
                        <a:t>16)</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void</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u="none" strike="noStrike">
                          <a:solidFill>
                            <a:srgbClr val="008000"/>
                          </a:solidFill>
                          <a:effectLst/>
                          <a:latin typeface="inter-regular"/>
                          <a:hlinkClick r:id="rId9"/>
                        </a:rPr>
                        <a:t>destroy()</a:t>
                      </a:r>
                      <a:endParaRPr lang="en-IN" sz="2000">
                        <a:solidFill>
                          <a:srgbClr val="333333"/>
                        </a:solidFill>
                        <a:effectLst/>
                        <a:latin typeface="inter-regular"/>
                      </a:endParaRP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is used to destroy the thread group and all of its subgroups.</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84238062"/>
                  </a:ext>
                </a:extLst>
              </a:tr>
              <a:tr h="370174">
                <a:tc>
                  <a:txBody>
                    <a:bodyPr/>
                    <a:lstStyle/>
                    <a:p>
                      <a:pPr algn="just" fontAlgn="t"/>
                      <a:r>
                        <a:rPr lang="en-IN" sz="2000">
                          <a:solidFill>
                            <a:srgbClr val="333333"/>
                          </a:solidFill>
                          <a:effectLst/>
                          <a:latin typeface="inter-regular"/>
                        </a:rPr>
                        <a:t>17)</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boolean</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u="none" strike="noStrike">
                          <a:solidFill>
                            <a:srgbClr val="008000"/>
                          </a:solidFill>
                          <a:effectLst/>
                          <a:latin typeface="inter-regular"/>
                          <a:hlinkClick r:id="rId10"/>
                        </a:rPr>
                        <a:t>isDaemon()</a:t>
                      </a:r>
                      <a:endParaRPr lang="en-IN" sz="2000">
                        <a:solidFill>
                          <a:srgbClr val="333333"/>
                        </a:solidFill>
                        <a:effectLst/>
                        <a:latin typeface="inter-regular"/>
                      </a:endParaRP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tests if the thread is a daemon thread.</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40202044"/>
                  </a:ext>
                </a:extLst>
              </a:tr>
              <a:tr h="474285">
                <a:tc>
                  <a:txBody>
                    <a:bodyPr/>
                    <a:lstStyle/>
                    <a:p>
                      <a:pPr algn="just" fontAlgn="t"/>
                      <a:r>
                        <a:rPr lang="en-IN" sz="2000">
                          <a:solidFill>
                            <a:srgbClr val="333333"/>
                          </a:solidFill>
                          <a:effectLst/>
                          <a:latin typeface="inter-regular"/>
                        </a:rPr>
                        <a:t>18)</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void</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u="none" strike="noStrike">
                          <a:solidFill>
                            <a:srgbClr val="008000"/>
                          </a:solidFill>
                          <a:effectLst/>
                          <a:latin typeface="inter-regular"/>
                          <a:hlinkClick r:id="rId11"/>
                        </a:rPr>
                        <a:t>setDaemon()</a:t>
                      </a:r>
                      <a:endParaRPr lang="en-IN" sz="2000">
                        <a:solidFill>
                          <a:srgbClr val="333333"/>
                        </a:solidFill>
                        <a:effectLst/>
                        <a:latin typeface="inter-regular"/>
                      </a:endParaRP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marks the thread as daemon or user thread.</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85260638"/>
                  </a:ext>
                </a:extLst>
              </a:tr>
              <a:tr h="266063">
                <a:tc>
                  <a:txBody>
                    <a:bodyPr/>
                    <a:lstStyle/>
                    <a:p>
                      <a:pPr algn="just" fontAlgn="t"/>
                      <a:r>
                        <a:rPr lang="en-IN" sz="2000">
                          <a:solidFill>
                            <a:srgbClr val="333333"/>
                          </a:solidFill>
                          <a:effectLst/>
                          <a:latin typeface="inter-regular"/>
                        </a:rPr>
                        <a:t>19)</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void</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u="none" strike="noStrike">
                          <a:solidFill>
                            <a:srgbClr val="008000"/>
                          </a:solidFill>
                          <a:effectLst/>
                          <a:latin typeface="inter-regular"/>
                          <a:hlinkClick r:id="rId12"/>
                        </a:rPr>
                        <a:t>interrupt()</a:t>
                      </a:r>
                      <a:endParaRPr lang="en-IN" sz="2000">
                        <a:solidFill>
                          <a:srgbClr val="333333"/>
                        </a:solidFill>
                        <a:effectLst/>
                        <a:latin typeface="inter-regular"/>
                      </a:endParaRP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It interrupts the thread.</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10621060"/>
                  </a:ext>
                </a:extLst>
              </a:tr>
              <a:tr h="474285">
                <a:tc>
                  <a:txBody>
                    <a:bodyPr/>
                    <a:lstStyle/>
                    <a:p>
                      <a:pPr algn="just" fontAlgn="t"/>
                      <a:r>
                        <a:rPr lang="en-IN" sz="2000">
                          <a:solidFill>
                            <a:srgbClr val="333333"/>
                          </a:solidFill>
                          <a:effectLst/>
                          <a:latin typeface="inter-regular"/>
                        </a:rPr>
                        <a:t>20)</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boolean</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u="none" strike="noStrike">
                          <a:solidFill>
                            <a:srgbClr val="008000"/>
                          </a:solidFill>
                          <a:effectLst/>
                          <a:latin typeface="inter-regular"/>
                          <a:hlinkClick r:id="rId13"/>
                        </a:rPr>
                        <a:t>isinterrupted()</a:t>
                      </a:r>
                      <a:endParaRPr lang="en-IN" sz="2000">
                        <a:solidFill>
                          <a:srgbClr val="333333"/>
                        </a:solidFill>
                        <a:effectLst/>
                        <a:latin typeface="inter-regular"/>
                      </a:endParaRP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tests whether the thread has been interrupted.</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47563606"/>
                  </a:ext>
                </a:extLst>
              </a:tr>
              <a:tr h="474285">
                <a:tc>
                  <a:txBody>
                    <a:bodyPr/>
                    <a:lstStyle/>
                    <a:p>
                      <a:pPr algn="just" fontAlgn="t"/>
                      <a:r>
                        <a:rPr lang="en-IN" sz="2000">
                          <a:solidFill>
                            <a:srgbClr val="333333"/>
                          </a:solidFill>
                          <a:effectLst/>
                          <a:latin typeface="inter-regular"/>
                        </a:rPr>
                        <a:t>21)</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static boolean</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u="none" strike="noStrike">
                          <a:solidFill>
                            <a:srgbClr val="008000"/>
                          </a:solidFill>
                          <a:effectLst/>
                          <a:latin typeface="inter-regular"/>
                          <a:hlinkClick r:id="rId14"/>
                        </a:rPr>
                        <a:t>interrupted()</a:t>
                      </a:r>
                      <a:endParaRPr lang="en-IN" sz="2000">
                        <a:solidFill>
                          <a:srgbClr val="333333"/>
                        </a:solidFill>
                        <a:effectLst/>
                        <a:latin typeface="inter-regular"/>
                      </a:endParaRP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tests whether the current thread has been interrupted.</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55186764"/>
                  </a:ext>
                </a:extLst>
              </a:tr>
              <a:tr h="578397">
                <a:tc>
                  <a:txBody>
                    <a:bodyPr/>
                    <a:lstStyle/>
                    <a:p>
                      <a:pPr algn="just" fontAlgn="t"/>
                      <a:r>
                        <a:rPr lang="en-IN" sz="2000">
                          <a:solidFill>
                            <a:srgbClr val="333333"/>
                          </a:solidFill>
                          <a:effectLst/>
                          <a:latin typeface="inter-regular"/>
                        </a:rPr>
                        <a:t>22)</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static int</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u="none" strike="noStrike">
                          <a:solidFill>
                            <a:srgbClr val="008000"/>
                          </a:solidFill>
                          <a:effectLst/>
                          <a:latin typeface="inter-regular"/>
                          <a:hlinkClick r:id="rId15"/>
                        </a:rPr>
                        <a:t>activeCount()</a:t>
                      </a:r>
                      <a:endParaRPr lang="en-IN" sz="2000">
                        <a:solidFill>
                          <a:srgbClr val="333333"/>
                        </a:solidFill>
                        <a:effectLst/>
                        <a:latin typeface="inter-regular"/>
                      </a:endParaRP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It returns the number of active threads in the current thread's thread group.</a:t>
                      </a:r>
                    </a:p>
                  </a:txBody>
                  <a:tcPr marL="20564" marR="20564" marT="20564" marB="205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36839692"/>
                  </a:ext>
                </a:extLst>
              </a:tr>
            </a:tbl>
          </a:graphicData>
        </a:graphic>
      </p:graphicFrame>
    </p:spTree>
    <p:extLst>
      <p:ext uri="{BB962C8B-B14F-4D97-AF65-F5344CB8AC3E}">
        <p14:creationId xmlns:p14="http://schemas.microsoft.com/office/powerpoint/2010/main" val="28602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E8E4ACA-6B7E-4619-99B1-668B1B288040}"/>
              </a:ext>
            </a:extLst>
          </p:cNvPr>
          <p:cNvGraphicFramePr>
            <a:graphicFrameLocks noGrp="1"/>
          </p:cNvGraphicFramePr>
          <p:nvPr>
            <p:ph idx="1"/>
            <p:extLst>
              <p:ext uri="{D42A27DB-BD31-4B8C-83A1-F6EECF244321}">
                <p14:modId xmlns:p14="http://schemas.microsoft.com/office/powerpoint/2010/main" val="1815049159"/>
              </p:ext>
            </p:extLst>
          </p:nvPr>
        </p:nvGraphicFramePr>
        <p:xfrm>
          <a:off x="331304" y="265043"/>
          <a:ext cx="11688419" cy="6732469"/>
        </p:xfrm>
        <a:graphic>
          <a:graphicData uri="http://schemas.openxmlformats.org/drawingml/2006/table">
            <a:tbl>
              <a:tblPr/>
              <a:tblGrid>
                <a:gridCol w="643301">
                  <a:extLst>
                    <a:ext uri="{9D8B030D-6E8A-4147-A177-3AD203B41FA5}">
                      <a16:colId xmlns:a16="http://schemas.microsoft.com/office/drawing/2014/main" val="494380974"/>
                    </a:ext>
                  </a:extLst>
                </a:gridCol>
                <a:gridCol w="1980412">
                  <a:extLst>
                    <a:ext uri="{9D8B030D-6E8A-4147-A177-3AD203B41FA5}">
                      <a16:colId xmlns:a16="http://schemas.microsoft.com/office/drawing/2014/main" val="1111261224"/>
                    </a:ext>
                  </a:extLst>
                </a:gridCol>
                <a:gridCol w="2472192">
                  <a:extLst>
                    <a:ext uri="{9D8B030D-6E8A-4147-A177-3AD203B41FA5}">
                      <a16:colId xmlns:a16="http://schemas.microsoft.com/office/drawing/2014/main" val="2893414245"/>
                    </a:ext>
                  </a:extLst>
                </a:gridCol>
                <a:gridCol w="6592514">
                  <a:extLst>
                    <a:ext uri="{9D8B030D-6E8A-4147-A177-3AD203B41FA5}">
                      <a16:colId xmlns:a16="http://schemas.microsoft.com/office/drawing/2014/main" val="154030425"/>
                    </a:ext>
                  </a:extLst>
                </a:gridCol>
              </a:tblGrid>
              <a:tr h="464228">
                <a:tc>
                  <a:txBody>
                    <a:bodyPr/>
                    <a:lstStyle/>
                    <a:p>
                      <a:pPr algn="just" fontAlgn="t"/>
                      <a:r>
                        <a:rPr lang="en-IN" sz="1600">
                          <a:solidFill>
                            <a:srgbClr val="333333"/>
                          </a:solidFill>
                          <a:effectLst/>
                          <a:latin typeface="inter-regular"/>
                        </a:rPr>
                        <a:t>23)</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void</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u="none" strike="noStrike">
                          <a:solidFill>
                            <a:srgbClr val="008000"/>
                          </a:solidFill>
                          <a:effectLst/>
                          <a:latin typeface="inter-regular"/>
                          <a:hlinkClick r:id="rId2"/>
                        </a:rPr>
                        <a:t>checkAccess()</a:t>
                      </a:r>
                      <a:endParaRPr lang="en-IN" sz="1600">
                        <a:solidFill>
                          <a:srgbClr val="333333"/>
                        </a:solidFill>
                        <a:effectLst/>
                        <a:latin typeface="inter-regular"/>
                      </a:endParaRP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determines if the currently running thread has permission to modify the thread.</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72144796"/>
                  </a:ext>
                </a:extLst>
              </a:tr>
              <a:tr h="535043">
                <a:tc>
                  <a:txBody>
                    <a:bodyPr/>
                    <a:lstStyle/>
                    <a:p>
                      <a:pPr algn="just" fontAlgn="t"/>
                      <a:r>
                        <a:rPr lang="en-IN" sz="1600">
                          <a:solidFill>
                            <a:srgbClr val="333333"/>
                          </a:solidFill>
                          <a:effectLst/>
                          <a:latin typeface="inter-regular"/>
                        </a:rPr>
                        <a:t>24)</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static boolean</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u="none" strike="noStrike">
                          <a:solidFill>
                            <a:srgbClr val="008000"/>
                          </a:solidFill>
                          <a:effectLst/>
                          <a:latin typeface="inter-regular"/>
                          <a:hlinkClick r:id="rId3"/>
                        </a:rPr>
                        <a:t>holdLock()</a:t>
                      </a:r>
                      <a:endParaRPr lang="en-IN" sz="1600">
                        <a:solidFill>
                          <a:srgbClr val="333333"/>
                        </a:solidFill>
                        <a:effectLst/>
                        <a:latin typeface="inter-regular"/>
                      </a:endParaRP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returns true if and only if the current thread holds the monitor lock on the specified object.</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59259589"/>
                  </a:ext>
                </a:extLst>
              </a:tr>
              <a:tr h="464228">
                <a:tc>
                  <a:txBody>
                    <a:bodyPr/>
                    <a:lstStyle/>
                    <a:p>
                      <a:pPr algn="just" fontAlgn="t"/>
                      <a:r>
                        <a:rPr lang="en-IN" sz="1600">
                          <a:solidFill>
                            <a:srgbClr val="333333"/>
                          </a:solidFill>
                          <a:effectLst/>
                          <a:latin typeface="inter-regular"/>
                        </a:rPr>
                        <a:t>25)</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static void</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u="none" strike="noStrike" dirty="0" err="1">
                          <a:solidFill>
                            <a:srgbClr val="008000"/>
                          </a:solidFill>
                          <a:effectLst/>
                          <a:latin typeface="inter-regular"/>
                          <a:hlinkClick r:id="rId4"/>
                        </a:rPr>
                        <a:t>dumpStack</a:t>
                      </a:r>
                      <a:r>
                        <a:rPr lang="en-IN" sz="1600" u="none" strike="noStrike" dirty="0">
                          <a:solidFill>
                            <a:srgbClr val="008000"/>
                          </a:solidFill>
                          <a:effectLst/>
                          <a:latin typeface="inter-regular"/>
                          <a:hlinkClick r:id="rId4"/>
                        </a:rPr>
                        <a:t>()</a:t>
                      </a:r>
                      <a:endParaRPr lang="en-IN" sz="1600" dirty="0">
                        <a:solidFill>
                          <a:srgbClr val="333333"/>
                        </a:solidFill>
                        <a:effectLst/>
                        <a:latin typeface="inter-regular"/>
                      </a:endParaRP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print a stack trace of the current thread to the standard error stream.</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12213186"/>
                  </a:ext>
                </a:extLst>
              </a:tr>
              <a:tr h="464228">
                <a:tc>
                  <a:txBody>
                    <a:bodyPr/>
                    <a:lstStyle/>
                    <a:p>
                      <a:pPr algn="just" fontAlgn="t"/>
                      <a:r>
                        <a:rPr lang="en-IN" sz="1600">
                          <a:solidFill>
                            <a:srgbClr val="333333"/>
                          </a:solidFill>
                          <a:effectLst/>
                          <a:latin typeface="inter-regular"/>
                        </a:rPr>
                        <a:t>26)</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StackTraceElement[]</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u="none" strike="noStrike">
                          <a:solidFill>
                            <a:srgbClr val="008000"/>
                          </a:solidFill>
                          <a:effectLst/>
                          <a:latin typeface="inter-regular"/>
                          <a:hlinkClick r:id="rId5"/>
                        </a:rPr>
                        <a:t>getStackTrace()</a:t>
                      </a:r>
                      <a:endParaRPr lang="en-IN" sz="1600">
                        <a:solidFill>
                          <a:srgbClr val="333333"/>
                        </a:solidFill>
                        <a:effectLst/>
                        <a:latin typeface="inter-regular"/>
                      </a:endParaRP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returns an array of stack trace elements representing the stack dump of the thread.</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9632585"/>
                  </a:ext>
                </a:extLst>
              </a:tr>
              <a:tr h="535043">
                <a:tc>
                  <a:txBody>
                    <a:bodyPr/>
                    <a:lstStyle/>
                    <a:p>
                      <a:pPr algn="just" fontAlgn="t"/>
                      <a:r>
                        <a:rPr lang="en-IN" sz="1600">
                          <a:solidFill>
                            <a:srgbClr val="333333"/>
                          </a:solidFill>
                          <a:effectLst/>
                          <a:latin typeface="inter-regular"/>
                        </a:rPr>
                        <a:t>27)</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static int</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u="none" strike="noStrike" dirty="0">
                          <a:solidFill>
                            <a:srgbClr val="008000"/>
                          </a:solidFill>
                          <a:effectLst/>
                          <a:latin typeface="inter-regular"/>
                          <a:hlinkClick r:id="rId6"/>
                        </a:rPr>
                        <a:t>enumerate()</a:t>
                      </a:r>
                      <a:endParaRPr lang="en-IN" sz="1600" dirty="0">
                        <a:solidFill>
                          <a:srgbClr val="333333"/>
                        </a:solidFill>
                        <a:effectLst/>
                        <a:latin typeface="inter-regular"/>
                      </a:endParaRP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copy every active thread's thread group and its subgroup into the specified array.</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77995333"/>
                  </a:ext>
                </a:extLst>
              </a:tr>
              <a:tr h="251785">
                <a:tc>
                  <a:txBody>
                    <a:bodyPr/>
                    <a:lstStyle/>
                    <a:p>
                      <a:pPr algn="just" fontAlgn="t"/>
                      <a:r>
                        <a:rPr lang="en-IN" sz="1600">
                          <a:solidFill>
                            <a:srgbClr val="333333"/>
                          </a:solidFill>
                          <a:effectLst/>
                          <a:latin typeface="inter-regular"/>
                        </a:rPr>
                        <a:t>28)</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Thread.State</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u="none" strike="noStrike">
                          <a:solidFill>
                            <a:srgbClr val="008000"/>
                          </a:solidFill>
                          <a:effectLst/>
                          <a:latin typeface="inter-regular"/>
                          <a:hlinkClick r:id="rId7"/>
                        </a:rPr>
                        <a:t>getState()</a:t>
                      </a:r>
                      <a:endParaRPr lang="en-IN" sz="1600">
                        <a:solidFill>
                          <a:srgbClr val="333333"/>
                        </a:solidFill>
                        <a:effectLst/>
                        <a:latin typeface="inter-regular"/>
                      </a:endParaRP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return the state of the thread.</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08769441"/>
                  </a:ext>
                </a:extLst>
              </a:tr>
              <a:tr h="393413">
                <a:tc>
                  <a:txBody>
                    <a:bodyPr/>
                    <a:lstStyle/>
                    <a:p>
                      <a:pPr algn="just" fontAlgn="t"/>
                      <a:r>
                        <a:rPr lang="en-IN" sz="1600">
                          <a:solidFill>
                            <a:srgbClr val="333333"/>
                          </a:solidFill>
                          <a:effectLst/>
                          <a:latin typeface="inter-regular"/>
                        </a:rPr>
                        <a:t>29)</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ThreadGroup</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u="none" strike="noStrike" dirty="0" err="1">
                          <a:solidFill>
                            <a:srgbClr val="008000"/>
                          </a:solidFill>
                          <a:effectLst/>
                          <a:latin typeface="inter-regular"/>
                          <a:hlinkClick r:id="rId8"/>
                        </a:rPr>
                        <a:t>getThreadGroup</a:t>
                      </a:r>
                      <a:r>
                        <a:rPr lang="en-IN" sz="1600" u="none" strike="noStrike" dirty="0">
                          <a:solidFill>
                            <a:srgbClr val="008000"/>
                          </a:solidFill>
                          <a:effectLst/>
                          <a:latin typeface="inter-regular"/>
                          <a:hlinkClick r:id="rId8"/>
                        </a:rPr>
                        <a:t>()</a:t>
                      </a:r>
                      <a:endParaRPr lang="en-IN" sz="1600" dirty="0">
                        <a:solidFill>
                          <a:srgbClr val="333333"/>
                        </a:solidFill>
                        <a:effectLst/>
                        <a:latin typeface="inter-regular"/>
                      </a:endParaRP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return the thread group to which this thread belongs</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76829129"/>
                  </a:ext>
                </a:extLst>
              </a:tr>
              <a:tr h="605856">
                <a:tc>
                  <a:txBody>
                    <a:bodyPr/>
                    <a:lstStyle/>
                    <a:p>
                      <a:pPr algn="just" fontAlgn="t"/>
                      <a:r>
                        <a:rPr lang="en-IN" sz="1600">
                          <a:solidFill>
                            <a:srgbClr val="333333"/>
                          </a:solidFill>
                          <a:effectLst/>
                          <a:latin typeface="inter-regular"/>
                        </a:rPr>
                        <a:t>30)</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String</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u="none" strike="noStrike" dirty="0" err="1">
                          <a:solidFill>
                            <a:srgbClr val="008000"/>
                          </a:solidFill>
                          <a:effectLst/>
                          <a:latin typeface="inter-regular"/>
                          <a:hlinkClick r:id="rId9"/>
                        </a:rPr>
                        <a:t>toString</a:t>
                      </a:r>
                      <a:r>
                        <a:rPr lang="en-IN" sz="1600" u="none" strike="noStrike" dirty="0">
                          <a:solidFill>
                            <a:srgbClr val="008000"/>
                          </a:solidFill>
                          <a:effectLst/>
                          <a:latin typeface="inter-regular"/>
                          <a:hlinkClick r:id="rId9"/>
                        </a:rPr>
                        <a:t>()</a:t>
                      </a:r>
                      <a:endParaRPr lang="en-IN" sz="1600" dirty="0">
                        <a:solidFill>
                          <a:srgbClr val="333333"/>
                        </a:solidFill>
                        <a:effectLst/>
                        <a:latin typeface="inter-regular"/>
                      </a:endParaRP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used to return a string representation of this thread, including the thread's name, priority, and thread group.</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80814358"/>
                  </a:ext>
                </a:extLst>
              </a:tr>
              <a:tr h="464228">
                <a:tc>
                  <a:txBody>
                    <a:bodyPr/>
                    <a:lstStyle/>
                    <a:p>
                      <a:pPr algn="just" fontAlgn="t"/>
                      <a:r>
                        <a:rPr lang="en-IN" sz="1600">
                          <a:solidFill>
                            <a:srgbClr val="333333"/>
                          </a:solidFill>
                          <a:effectLst/>
                          <a:latin typeface="inter-regular"/>
                        </a:rPr>
                        <a:t>31)</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void</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u="none" strike="noStrike">
                          <a:solidFill>
                            <a:srgbClr val="008000"/>
                          </a:solidFill>
                          <a:effectLst/>
                          <a:latin typeface="inter-regular"/>
                          <a:hlinkClick r:id="rId10"/>
                        </a:rPr>
                        <a:t>notify()</a:t>
                      </a:r>
                      <a:endParaRPr lang="en-IN" sz="1600">
                        <a:solidFill>
                          <a:srgbClr val="333333"/>
                        </a:solidFill>
                        <a:effectLst/>
                        <a:latin typeface="inter-regular"/>
                      </a:endParaRP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give the notification for only one thread which is waiting for a particular object.</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99713367"/>
                  </a:ext>
                </a:extLst>
              </a:tr>
              <a:tr h="393413">
                <a:tc>
                  <a:txBody>
                    <a:bodyPr/>
                    <a:lstStyle/>
                    <a:p>
                      <a:pPr algn="just" fontAlgn="t"/>
                      <a:r>
                        <a:rPr lang="en-IN" sz="1600">
                          <a:solidFill>
                            <a:srgbClr val="333333"/>
                          </a:solidFill>
                          <a:effectLst/>
                          <a:latin typeface="inter-regular"/>
                        </a:rPr>
                        <a:t>32)</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void</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u="none" strike="noStrike">
                          <a:solidFill>
                            <a:srgbClr val="008000"/>
                          </a:solidFill>
                          <a:effectLst/>
                          <a:latin typeface="inter-regular"/>
                          <a:hlinkClick r:id="rId11"/>
                        </a:rPr>
                        <a:t>notifyAll()</a:t>
                      </a:r>
                      <a:endParaRPr lang="en-IN" sz="1600">
                        <a:solidFill>
                          <a:srgbClr val="333333"/>
                        </a:solidFill>
                        <a:effectLst/>
                        <a:latin typeface="inter-regular"/>
                      </a:endParaRP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give the notification to all waiting threads of a particular object.</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20747325"/>
                  </a:ext>
                </a:extLst>
              </a:tr>
              <a:tr h="322599">
                <a:tc>
                  <a:txBody>
                    <a:bodyPr/>
                    <a:lstStyle/>
                    <a:p>
                      <a:pPr algn="just" fontAlgn="t"/>
                      <a:r>
                        <a:rPr lang="en-IN" sz="1600">
                          <a:solidFill>
                            <a:srgbClr val="333333"/>
                          </a:solidFill>
                          <a:effectLst/>
                          <a:latin typeface="inter-regular"/>
                        </a:rPr>
                        <a:t>33)</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void</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u="none" strike="noStrike">
                          <a:solidFill>
                            <a:srgbClr val="008000"/>
                          </a:solidFill>
                          <a:effectLst/>
                          <a:latin typeface="inter-regular"/>
                          <a:hlinkClick r:id="rId12"/>
                        </a:rPr>
                        <a:t>setContextClassLoader()</a:t>
                      </a:r>
                      <a:endParaRPr lang="en-IN" sz="1600">
                        <a:solidFill>
                          <a:srgbClr val="333333"/>
                        </a:solidFill>
                        <a:effectLst/>
                        <a:latin typeface="inter-regular"/>
                      </a:endParaRP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sets the context ClassLoader for the Thread.</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28435094"/>
                  </a:ext>
                </a:extLst>
              </a:tr>
              <a:tr h="322599">
                <a:tc>
                  <a:txBody>
                    <a:bodyPr/>
                    <a:lstStyle/>
                    <a:p>
                      <a:pPr algn="just" fontAlgn="t"/>
                      <a:r>
                        <a:rPr lang="en-IN" sz="1600">
                          <a:solidFill>
                            <a:srgbClr val="333333"/>
                          </a:solidFill>
                          <a:effectLst/>
                          <a:latin typeface="inter-regular"/>
                        </a:rPr>
                        <a:t>34)</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ClassLoader</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u="none" strike="noStrike">
                          <a:solidFill>
                            <a:srgbClr val="008000"/>
                          </a:solidFill>
                          <a:effectLst/>
                          <a:latin typeface="inter-regular"/>
                          <a:hlinkClick r:id="rId13"/>
                        </a:rPr>
                        <a:t>getContextClassLoader()</a:t>
                      </a:r>
                      <a:endParaRPr lang="en-IN" sz="1600">
                        <a:solidFill>
                          <a:srgbClr val="333333"/>
                        </a:solidFill>
                        <a:effectLst/>
                        <a:latin typeface="inter-regular"/>
                      </a:endParaRP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returns the context ClassLoader for the thread.</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60744577"/>
                  </a:ext>
                </a:extLst>
              </a:tr>
              <a:tr h="587818">
                <a:tc>
                  <a:txBody>
                    <a:bodyPr/>
                    <a:lstStyle/>
                    <a:p>
                      <a:pPr algn="just" fontAlgn="t"/>
                      <a:r>
                        <a:rPr lang="en-IN" sz="1600">
                          <a:solidFill>
                            <a:srgbClr val="333333"/>
                          </a:solidFill>
                          <a:effectLst/>
                          <a:latin typeface="inter-regular"/>
                        </a:rPr>
                        <a:t>35)</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static Thread.UncaughtExceptionHandler</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u="none" strike="noStrike">
                          <a:solidFill>
                            <a:srgbClr val="008000"/>
                          </a:solidFill>
                          <a:effectLst/>
                          <a:latin typeface="inter-regular"/>
                          <a:hlinkClick r:id="rId14"/>
                        </a:rPr>
                        <a:t>getDefaultUncaughtExceptionHandler()</a:t>
                      </a:r>
                      <a:endParaRPr lang="en-IN" sz="1600">
                        <a:solidFill>
                          <a:srgbClr val="333333"/>
                        </a:solidFill>
                        <a:effectLst/>
                        <a:latin typeface="inter-regular"/>
                      </a:endParaRP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returns the default handler invoked when a thread abruptly terminates due to an uncaught exception.</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78934167"/>
                  </a:ext>
                </a:extLst>
              </a:tr>
              <a:tr h="535043">
                <a:tc>
                  <a:txBody>
                    <a:bodyPr/>
                    <a:lstStyle/>
                    <a:p>
                      <a:pPr algn="just" fontAlgn="t"/>
                      <a:r>
                        <a:rPr lang="en-IN" sz="1600">
                          <a:solidFill>
                            <a:srgbClr val="333333"/>
                          </a:solidFill>
                          <a:effectLst/>
                          <a:latin typeface="inter-regular"/>
                        </a:rPr>
                        <a:t>36)</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static void</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u="none" strike="noStrike">
                          <a:solidFill>
                            <a:srgbClr val="008000"/>
                          </a:solidFill>
                          <a:effectLst/>
                          <a:latin typeface="inter-regular"/>
                          <a:hlinkClick r:id="rId15"/>
                        </a:rPr>
                        <a:t>setDefaultUncaughtExceptionHandler()</a:t>
                      </a:r>
                      <a:endParaRPr lang="en-IN" sz="1600">
                        <a:solidFill>
                          <a:srgbClr val="333333"/>
                        </a:solidFill>
                        <a:effectLst/>
                        <a:latin typeface="inter-regular"/>
                      </a:endParaRP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sets the default handler invoked when a thread abruptly terminates due to an uncaught exception.</a:t>
                      </a:r>
                    </a:p>
                  </a:txBody>
                  <a:tcPr marL="13615" marR="13615" marT="13615" marB="1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77637315"/>
                  </a:ext>
                </a:extLst>
              </a:tr>
            </a:tbl>
          </a:graphicData>
        </a:graphic>
      </p:graphicFrame>
    </p:spTree>
    <p:extLst>
      <p:ext uri="{BB962C8B-B14F-4D97-AF65-F5344CB8AC3E}">
        <p14:creationId xmlns:p14="http://schemas.microsoft.com/office/powerpoint/2010/main" val="3896525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A529-636A-457A-A4BA-6FDF622F2C07}"/>
              </a:ext>
            </a:extLst>
          </p:cNvPr>
          <p:cNvSpPr>
            <a:spLocks noGrp="1"/>
          </p:cNvSpPr>
          <p:nvPr>
            <p:ph type="title"/>
          </p:nvPr>
        </p:nvSpPr>
        <p:spPr/>
        <p:txBody>
          <a:bodyPr/>
          <a:lstStyle/>
          <a:p>
            <a:r>
              <a:rPr lang="en-US" dirty="0"/>
              <a:t>Life cycle of a Thread (Thread States)</a:t>
            </a:r>
            <a:endParaRPr lang="en-IN" dirty="0"/>
          </a:p>
        </p:txBody>
      </p:sp>
      <p:sp>
        <p:nvSpPr>
          <p:cNvPr id="3" name="Content Placeholder 2">
            <a:extLst>
              <a:ext uri="{FF2B5EF4-FFF2-40B4-BE49-F238E27FC236}">
                <a16:creationId xmlns:a16="http://schemas.microsoft.com/office/drawing/2014/main" id="{1B45479B-7E16-46E7-B076-79312B82A3E8}"/>
              </a:ext>
            </a:extLst>
          </p:cNvPr>
          <p:cNvSpPr>
            <a:spLocks noGrp="1"/>
          </p:cNvSpPr>
          <p:nvPr>
            <p:ph idx="1"/>
          </p:nvPr>
        </p:nvSpPr>
        <p:spPr/>
        <p:txBody>
          <a:bodyPr/>
          <a:lstStyle/>
          <a:p>
            <a:r>
              <a:rPr lang="en-US" dirty="0"/>
              <a:t>In Java, a thread always exists in any one of the following states. These states are:</a:t>
            </a:r>
          </a:p>
          <a:p>
            <a:endParaRPr lang="en-US" dirty="0"/>
          </a:p>
          <a:p>
            <a:r>
              <a:rPr lang="en-US" dirty="0"/>
              <a:t>New</a:t>
            </a:r>
          </a:p>
          <a:p>
            <a:r>
              <a:rPr lang="en-US" dirty="0"/>
              <a:t>Active</a:t>
            </a:r>
          </a:p>
          <a:p>
            <a:r>
              <a:rPr lang="en-US" dirty="0"/>
              <a:t>Blocked / Waiting</a:t>
            </a:r>
          </a:p>
          <a:p>
            <a:r>
              <a:rPr lang="en-US" dirty="0"/>
              <a:t>Timed Waiting</a:t>
            </a:r>
          </a:p>
          <a:p>
            <a:r>
              <a:rPr lang="en-US" dirty="0"/>
              <a:t>Terminated</a:t>
            </a:r>
            <a:endParaRPr lang="en-IN" dirty="0"/>
          </a:p>
        </p:txBody>
      </p:sp>
    </p:spTree>
    <p:extLst>
      <p:ext uri="{BB962C8B-B14F-4D97-AF65-F5344CB8AC3E}">
        <p14:creationId xmlns:p14="http://schemas.microsoft.com/office/powerpoint/2010/main" val="564466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3982</TotalTime>
  <Words>9431</Words>
  <Application>Microsoft Office PowerPoint</Application>
  <PresentationFormat>Widescreen</PresentationFormat>
  <Paragraphs>830</Paragraphs>
  <Slides>54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54</vt:i4>
      </vt:variant>
    </vt:vector>
  </HeadingPairs>
  <TitlesOfParts>
    <vt:vector size="69" baseType="lpstr">
      <vt:lpstr>Arial</vt:lpstr>
      <vt:lpstr>Calibri</vt:lpstr>
      <vt:lpstr>Calibri Light</vt:lpstr>
      <vt:lpstr>Courier</vt:lpstr>
      <vt:lpstr>Courier New</vt:lpstr>
      <vt:lpstr>erdana</vt:lpstr>
      <vt:lpstr>FranklinGothic-Book</vt:lpstr>
      <vt:lpstr>FranklinGothic-Demi</vt:lpstr>
      <vt:lpstr>FranklinGothic-DemiCnd</vt:lpstr>
      <vt:lpstr>inter-regular</vt:lpstr>
      <vt:lpstr>Palatino-Bold</vt:lpstr>
      <vt:lpstr>Palatino-Italic</vt:lpstr>
      <vt:lpstr>Palatino-Roman</vt:lpstr>
      <vt:lpstr>times new roman</vt:lpstr>
      <vt:lpstr>Office Theme</vt:lpstr>
      <vt:lpstr>Chapter 4</vt:lpstr>
      <vt:lpstr>PowerPoint Presentation</vt:lpstr>
      <vt:lpstr>Multithreading in Java</vt:lpstr>
      <vt:lpstr>Advantages of Java Multithreading</vt:lpstr>
      <vt:lpstr>PowerPoint Presentation</vt:lpstr>
      <vt:lpstr>Java Thread class: Java provides Thread class to achieve thread programming. Thread class provides constructors and methods to create and perform operations on a thread. Thread class extends Object class and implements Runnable interface.</vt:lpstr>
      <vt:lpstr>PowerPoint Presentation</vt:lpstr>
      <vt:lpstr>PowerPoint Presentation</vt:lpstr>
      <vt:lpstr>Life cycle of a Thread (Thread States)</vt:lpstr>
      <vt:lpstr>PowerPoint Presentation</vt:lpstr>
      <vt:lpstr>PowerPoint Presentation</vt:lpstr>
      <vt:lpstr>PowerPoint Presentation</vt:lpstr>
      <vt:lpstr>PowerPoint Presentation</vt:lpstr>
      <vt:lpstr>Implementation of Thread States: In Java, one can get the current state of a thread using the Thread.getState() method. The java.lang.Thread.State class of Java provides the constants ENUM to represent the state of a thread. These constants are:</vt:lpstr>
      <vt:lpstr>PowerPoint Presentation</vt:lpstr>
      <vt:lpstr>PowerPoint Presentation</vt:lpstr>
      <vt:lpstr>Messaging</vt:lpstr>
      <vt:lpstr>The Thread Class and the Runnable Interface</vt:lpstr>
      <vt:lpstr>PowerPoint Presentation</vt:lpstr>
      <vt:lpstr>PowerPoint Presentation</vt:lpstr>
      <vt:lpstr>Creating a Thread</vt:lpstr>
      <vt:lpstr>PowerPoint Presentation</vt:lpstr>
      <vt:lpstr>PowerPoint Presentation</vt:lpstr>
      <vt:lpstr>PowerPoint Presentation</vt:lpstr>
      <vt:lpstr>Extending Thread </vt:lpstr>
      <vt:lpstr>PowerPoint Presentation</vt:lpstr>
      <vt:lpstr>Creating Multiple Threads: So far, you have been using only two threads: the main thread and one child thread. However, your program can spawn as many threads as it needs. For example, the following program creates three child threads:</vt:lpstr>
      <vt:lpstr>PowerPoint Presentation</vt:lpstr>
      <vt:lpstr>Using isAlive( ) and join( )</vt:lpstr>
      <vt:lpstr>PowerPoint Presentation</vt:lpstr>
      <vt:lpstr>PowerPoint Presentation</vt:lpstr>
      <vt:lpstr>PowerPoint Presentation</vt:lpstr>
      <vt:lpstr>Thread Priorities</vt:lpstr>
      <vt:lpstr>PowerPoint Presentation</vt:lpstr>
      <vt:lpstr>PowerPoint Presentation</vt:lpstr>
      <vt:lpstr>PowerPoint Presentation</vt:lpstr>
      <vt:lpstr>Synchronization</vt:lpstr>
      <vt:lpstr>Using Synchronized Methods</vt:lpstr>
      <vt:lpstr>PowerPoint Presentation</vt:lpstr>
      <vt:lpstr>PowerPoint Presentation</vt:lpstr>
      <vt:lpstr>The synchronized Statement</vt:lpstr>
      <vt:lpstr>PowerPoint Presentation</vt:lpstr>
      <vt:lpstr>PowerPoint Presentation</vt:lpstr>
      <vt:lpstr>Deadlock in Java</vt:lpstr>
      <vt:lpstr>PowerPoint Presentation</vt:lpstr>
      <vt:lpstr>Interthread Communication</vt:lpstr>
      <vt:lpstr>PowerPoint Presentation</vt:lpstr>
      <vt:lpstr>Understanding the process of inter-thread communication </vt:lpstr>
      <vt:lpstr>Why wait(), notify() and notifyAll() methods are defined in Object class not Thread class? It is because they are related to lock and object has a lock.</vt:lpstr>
      <vt:lpstr>Daemon Thread in Java</vt:lpstr>
      <vt:lpstr>Daemon Thread in Java</vt:lpstr>
      <vt:lpstr>Methods for Java Daemon thread by Thread class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Ashwinikumar Jha</dc:creator>
  <cp:lastModifiedBy>Ashwinikumar Jha</cp:lastModifiedBy>
  <cp:revision>77</cp:revision>
  <dcterms:created xsi:type="dcterms:W3CDTF">2022-04-27T04:27:32Z</dcterms:created>
  <dcterms:modified xsi:type="dcterms:W3CDTF">2022-05-06T04:02:06Z</dcterms:modified>
</cp:coreProperties>
</file>