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3FF1-525E-8789-B5E5-347E174CAF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2312E1-1C5B-A145-1ACB-93D99862BB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E56007-1CD3-7AEF-608D-6FCA0687FBA6}"/>
              </a:ext>
            </a:extLst>
          </p:cNvPr>
          <p:cNvSpPr>
            <a:spLocks noGrp="1"/>
          </p:cNvSpPr>
          <p:nvPr>
            <p:ph type="dt" sz="half" idx="10"/>
          </p:nvPr>
        </p:nvSpPr>
        <p:spPr/>
        <p:txBody>
          <a:bodyPr/>
          <a:lstStyle/>
          <a:p>
            <a:fld id="{55DBA2D2-7CF2-4643-8C61-F6486E1EC518}" type="datetimeFigureOut">
              <a:rPr lang="en-IN" smtClean="0"/>
              <a:t>08-05-2022</a:t>
            </a:fld>
            <a:endParaRPr lang="en-IN"/>
          </a:p>
        </p:txBody>
      </p:sp>
      <p:sp>
        <p:nvSpPr>
          <p:cNvPr id="5" name="Footer Placeholder 4">
            <a:extLst>
              <a:ext uri="{FF2B5EF4-FFF2-40B4-BE49-F238E27FC236}">
                <a16:creationId xmlns:a16="http://schemas.microsoft.com/office/drawing/2014/main" id="{A7B3FF9E-BE18-ACF4-7842-11B65F2F1E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C61F69-7E8D-9267-29FB-BCE8B48E4EAD}"/>
              </a:ext>
            </a:extLst>
          </p:cNvPr>
          <p:cNvSpPr>
            <a:spLocks noGrp="1"/>
          </p:cNvSpPr>
          <p:nvPr>
            <p:ph type="sldNum" sz="quarter" idx="12"/>
          </p:nvPr>
        </p:nvSpPr>
        <p:spPr/>
        <p:txBody>
          <a:bodyPr/>
          <a:lstStyle/>
          <a:p>
            <a:fld id="{BFD29279-01A3-42D0-BCE9-94C6C41833B2}" type="slidenum">
              <a:rPr lang="en-IN" smtClean="0"/>
              <a:t>‹#›</a:t>
            </a:fld>
            <a:endParaRPr lang="en-IN"/>
          </a:p>
        </p:txBody>
      </p:sp>
    </p:spTree>
    <p:extLst>
      <p:ext uri="{BB962C8B-B14F-4D97-AF65-F5344CB8AC3E}">
        <p14:creationId xmlns:p14="http://schemas.microsoft.com/office/powerpoint/2010/main" val="603782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EBD5-2C2F-9895-B68A-E87F2A68E9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3FBCC8-AC82-FFDD-5ED3-1B2B42AE89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80F6E4-352A-56BA-4653-3CF53DCD05A4}"/>
              </a:ext>
            </a:extLst>
          </p:cNvPr>
          <p:cNvSpPr>
            <a:spLocks noGrp="1"/>
          </p:cNvSpPr>
          <p:nvPr>
            <p:ph type="dt" sz="half" idx="10"/>
          </p:nvPr>
        </p:nvSpPr>
        <p:spPr/>
        <p:txBody>
          <a:bodyPr/>
          <a:lstStyle/>
          <a:p>
            <a:fld id="{55DBA2D2-7CF2-4643-8C61-F6486E1EC518}" type="datetimeFigureOut">
              <a:rPr lang="en-IN" smtClean="0"/>
              <a:t>08-05-2022</a:t>
            </a:fld>
            <a:endParaRPr lang="en-IN"/>
          </a:p>
        </p:txBody>
      </p:sp>
      <p:sp>
        <p:nvSpPr>
          <p:cNvPr id="5" name="Footer Placeholder 4">
            <a:extLst>
              <a:ext uri="{FF2B5EF4-FFF2-40B4-BE49-F238E27FC236}">
                <a16:creationId xmlns:a16="http://schemas.microsoft.com/office/drawing/2014/main" id="{F351A0B7-BB8B-B3C2-B015-074464016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F3E690-78F7-BF82-B5F6-EA801CE3CBB8}"/>
              </a:ext>
            </a:extLst>
          </p:cNvPr>
          <p:cNvSpPr>
            <a:spLocks noGrp="1"/>
          </p:cNvSpPr>
          <p:nvPr>
            <p:ph type="sldNum" sz="quarter" idx="12"/>
          </p:nvPr>
        </p:nvSpPr>
        <p:spPr/>
        <p:txBody>
          <a:bodyPr/>
          <a:lstStyle/>
          <a:p>
            <a:fld id="{BFD29279-01A3-42D0-BCE9-94C6C41833B2}" type="slidenum">
              <a:rPr lang="en-IN" smtClean="0"/>
              <a:t>‹#›</a:t>
            </a:fld>
            <a:endParaRPr lang="en-IN"/>
          </a:p>
        </p:txBody>
      </p:sp>
    </p:spTree>
    <p:extLst>
      <p:ext uri="{BB962C8B-B14F-4D97-AF65-F5344CB8AC3E}">
        <p14:creationId xmlns:p14="http://schemas.microsoft.com/office/powerpoint/2010/main" val="781133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2B2A5B-CDD2-A070-7D7C-0F61C6FF08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1390FD-C3F7-24A8-DCBC-C394F209DB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912D38-EBFD-CB9A-AD59-2507923CF5C9}"/>
              </a:ext>
            </a:extLst>
          </p:cNvPr>
          <p:cNvSpPr>
            <a:spLocks noGrp="1"/>
          </p:cNvSpPr>
          <p:nvPr>
            <p:ph type="dt" sz="half" idx="10"/>
          </p:nvPr>
        </p:nvSpPr>
        <p:spPr/>
        <p:txBody>
          <a:bodyPr/>
          <a:lstStyle/>
          <a:p>
            <a:fld id="{55DBA2D2-7CF2-4643-8C61-F6486E1EC518}" type="datetimeFigureOut">
              <a:rPr lang="en-IN" smtClean="0"/>
              <a:t>08-05-2022</a:t>
            </a:fld>
            <a:endParaRPr lang="en-IN"/>
          </a:p>
        </p:txBody>
      </p:sp>
      <p:sp>
        <p:nvSpPr>
          <p:cNvPr id="5" name="Footer Placeholder 4">
            <a:extLst>
              <a:ext uri="{FF2B5EF4-FFF2-40B4-BE49-F238E27FC236}">
                <a16:creationId xmlns:a16="http://schemas.microsoft.com/office/drawing/2014/main" id="{F605D4C1-FB91-500B-BC66-027438501B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677C94-4D75-CAB1-1E32-817E0E9F796F}"/>
              </a:ext>
            </a:extLst>
          </p:cNvPr>
          <p:cNvSpPr>
            <a:spLocks noGrp="1"/>
          </p:cNvSpPr>
          <p:nvPr>
            <p:ph type="sldNum" sz="quarter" idx="12"/>
          </p:nvPr>
        </p:nvSpPr>
        <p:spPr/>
        <p:txBody>
          <a:bodyPr/>
          <a:lstStyle/>
          <a:p>
            <a:fld id="{BFD29279-01A3-42D0-BCE9-94C6C41833B2}" type="slidenum">
              <a:rPr lang="en-IN" smtClean="0"/>
              <a:t>‹#›</a:t>
            </a:fld>
            <a:endParaRPr lang="en-IN"/>
          </a:p>
        </p:txBody>
      </p:sp>
    </p:spTree>
    <p:extLst>
      <p:ext uri="{BB962C8B-B14F-4D97-AF65-F5344CB8AC3E}">
        <p14:creationId xmlns:p14="http://schemas.microsoft.com/office/powerpoint/2010/main" val="375837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1FB71-B870-510E-919C-1BF94C4A96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C0B77C-2C15-ECDC-0F80-EE3B184DCF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F33A27-C5FC-6FE7-0A47-C375BFEA85C9}"/>
              </a:ext>
            </a:extLst>
          </p:cNvPr>
          <p:cNvSpPr>
            <a:spLocks noGrp="1"/>
          </p:cNvSpPr>
          <p:nvPr>
            <p:ph type="dt" sz="half" idx="10"/>
          </p:nvPr>
        </p:nvSpPr>
        <p:spPr/>
        <p:txBody>
          <a:bodyPr/>
          <a:lstStyle/>
          <a:p>
            <a:fld id="{55DBA2D2-7CF2-4643-8C61-F6486E1EC518}" type="datetimeFigureOut">
              <a:rPr lang="en-IN" smtClean="0"/>
              <a:t>08-05-2022</a:t>
            </a:fld>
            <a:endParaRPr lang="en-IN"/>
          </a:p>
        </p:txBody>
      </p:sp>
      <p:sp>
        <p:nvSpPr>
          <p:cNvPr id="5" name="Footer Placeholder 4">
            <a:extLst>
              <a:ext uri="{FF2B5EF4-FFF2-40B4-BE49-F238E27FC236}">
                <a16:creationId xmlns:a16="http://schemas.microsoft.com/office/drawing/2014/main" id="{FA15EE8B-1DF7-AC91-385F-A4CEC26603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0DEA20-EF75-F4DD-2EC7-34533537FD43}"/>
              </a:ext>
            </a:extLst>
          </p:cNvPr>
          <p:cNvSpPr>
            <a:spLocks noGrp="1"/>
          </p:cNvSpPr>
          <p:nvPr>
            <p:ph type="sldNum" sz="quarter" idx="12"/>
          </p:nvPr>
        </p:nvSpPr>
        <p:spPr/>
        <p:txBody>
          <a:bodyPr/>
          <a:lstStyle/>
          <a:p>
            <a:fld id="{BFD29279-01A3-42D0-BCE9-94C6C41833B2}" type="slidenum">
              <a:rPr lang="en-IN" smtClean="0"/>
              <a:t>‹#›</a:t>
            </a:fld>
            <a:endParaRPr lang="en-IN"/>
          </a:p>
        </p:txBody>
      </p:sp>
    </p:spTree>
    <p:extLst>
      <p:ext uri="{BB962C8B-B14F-4D97-AF65-F5344CB8AC3E}">
        <p14:creationId xmlns:p14="http://schemas.microsoft.com/office/powerpoint/2010/main" val="2687822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F1D1-E681-4AD4-B26D-30BD3744C7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95B168-D936-5424-EACA-E436032CA1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F39C91-BDB6-8F5A-C7A0-346BE9713749}"/>
              </a:ext>
            </a:extLst>
          </p:cNvPr>
          <p:cNvSpPr>
            <a:spLocks noGrp="1"/>
          </p:cNvSpPr>
          <p:nvPr>
            <p:ph type="dt" sz="half" idx="10"/>
          </p:nvPr>
        </p:nvSpPr>
        <p:spPr/>
        <p:txBody>
          <a:bodyPr/>
          <a:lstStyle/>
          <a:p>
            <a:fld id="{55DBA2D2-7CF2-4643-8C61-F6486E1EC518}" type="datetimeFigureOut">
              <a:rPr lang="en-IN" smtClean="0"/>
              <a:t>08-05-2022</a:t>
            </a:fld>
            <a:endParaRPr lang="en-IN"/>
          </a:p>
        </p:txBody>
      </p:sp>
      <p:sp>
        <p:nvSpPr>
          <p:cNvPr id="5" name="Footer Placeholder 4">
            <a:extLst>
              <a:ext uri="{FF2B5EF4-FFF2-40B4-BE49-F238E27FC236}">
                <a16:creationId xmlns:a16="http://schemas.microsoft.com/office/drawing/2014/main" id="{540B80CB-CCB8-F05D-54FD-BEF30D3A1B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F11811-4786-2CD7-FE51-6E38EFD23CB8}"/>
              </a:ext>
            </a:extLst>
          </p:cNvPr>
          <p:cNvSpPr>
            <a:spLocks noGrp="1"/>
          </p:cNvSpPr>
          <p:nvPr>
            <p:ph type="sldNum" sz="quarter" idx="12"/>
          </p:nvPr>
        </p:nvSpPr>
        <p:spPr/>
        <p:txBody>
          <a:bodyPr/>
          <a:lstStyle/>
          <a:p>
            <a:fld id="{BFD29279-01A3-42D0-BCE9-94C6C41833B2}" type="slidenum">
              <a:rPr lang="en-IN" smtClean="0"/>
              <a:t>‹#›</a:t>
            </a:fld>
            <a:endParaRPr lang="en-IN"/>
          </a:p>
        </p:txBody>
      </p:sp>
    </p:spTree>
    <p:extLst>
      <p:ext uri="{BB962C8B-B14F-4D97-AF65-F5344CB8AC3E}">
        <p14:creationId xmlns:p14="http://schemas.microsoft.com/office/powerpoint/2010/main" val="298812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A48D1-AC87-4855-3CF9-C367B4F93F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5C42F3-4E7B-A31A-EBC2-0349D83566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72DF66-A178-0771-C1EC-23AB1CE652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77125E-8D2F-142E-E641-467510FD00B5}"/>
              </a:ext>
            </a:extLst>
          </p:cNvPr>
          <p:cNvSpPr>
            <a:spLocks noGrp="1"/>
          </p:cNvSpPr>
          <p:nvPr>
            <p:ph type="dt" sz="half" idx="10"/>
          </p:nvPr>
        </p:nvSpPr>
        <p:spPr/>
        <p:txBody>
          <a:bodyPr/>
          <a:lstStyle/>
          <a:p>
            <a:fld id="{55DBA2D2-7CF2-4643-8C61-F6486E1EC518}" type="datetimeFigureOut">
              <a:rPr lang="en-IN" smtClean="0"/>
              <a:t>08-05-2022</a:t>
            </a:fld>
            <a:endParaRPr lang="en-IN"/>
          </a:p>
        </p:txBody>
      </p:sp>
      <p:sp>
        <p:nvSpPr>
          <p:cNvPr id="6" name="Footer Placeholder 5">
            <a:extLst>
              <a:ext uri="{FF2B5EF4-FFF2-40B4-BE49-F238E27FC236}">
                <a16:creationId xmlns:a16="http://schemas.microsoft.com/office/drawing/2014/main" id="{DE6168AF-5F02-3D09-646F-79EC780A00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693C26-967A-CEF2-0708-E653D610AD52}"/>
              </a:ext>
            </a:extLst>
          </p:cNvPr>
          <p:cNvSpPr>
            <a:spLocks noGrp="1"/>
          </p:cNvSpPr>
          <p:nvPr>
            <p:ph type="sldNum" sz="quarter" idx="12"/>
          </p:nvPr>
        </p:nvSpPr>
        <p:spPr/>
        <p:txBody>
          <a:bodyPr/>
          <a:lstStyle/>
          <a:p>
            <a:fld id="{BFD29279-01A3-42D0-BCE9-94C6C41833B2}" type="slidenum">
              <a:rPr lang="en-IN" smtClean="0"/>
              <a:t>‹#›</a:t>
            </a:fld>
            <a:endParaRPr lang="en-IN"/>
          </a:p>
        </p:txBody>
      </p:sp>
    </p:spTree>
    <p:extLst>
      <p:ext uri="{BB962C8B-B14F-4D97-AF65-F5344CB8AC3E}">
        <p14:creationId xmlns:p14="http://schemas.microsoft.com/office/powerpoint/2010/main" val="23258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E157-80BA-3A90-98E1-A45CF4DF45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9B4625-0CF2-4BBC-1B34-D5B6791D53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B92E1E-300E-905A-D7CD-3C09056BEC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527FBB-B593-485C-F7BE-50A12E2BE3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72B641-F737-2DEA-6721-1B01F5F1FB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2CB34A-8B5C-D905-358C-C7AFBDA44E0D}"/>
              </a:ext>
            </a:extLst>
          </p:cNvPr>
          <p:cNvSpPr>
            <a:spLocks noGrp="1"/>
          </p:cNvSpPr>
          <p:nvPr>
            <p:ph type="dt" sz="half" idx="10"/>
          </p:nvPr>
        </p:nvSpPr>
        <p:spPr/>
        <p:txBody>
          <a:bodyPr/>
          <a:lstStyle/>
          <a:p>
            <a:fld id="{55DBA2D2-7CF2-4643-8C61-F6486E1EC518}" type="datetimeFigureOut">
              <a:rPr lang="en-IN" smtClean="0"/>
              <a:t>08-05-2022</a:t>
            </a:fld>
            <a:endParaRPr lang="en-IN"/>
          </a:p>
        </p:txBody>
      </p:sp>
      <p:sp>
        <p:nvSpPr>
          <p:cNvPr id="8" name="Footer Placeholder 7">
            <a:extLst>
              <a:ext uri="{FF2B5EF4-FFF2-40B4-BE49-F238E27FC236}">
                <a16:creationId xmlns:a16="http://schemas.microsoft.com/office/drawing/2014/main" id="{E9E99113-BC0E-A762-2D5F-66FD219808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34114C-D820-6B94-0485-A9C949174873}"/>
              </a:ext>
            </a:extLst>
          </p:cNvPr>
          <p:cNvSpPr>
            <a:spLocks noGrp="1"/>
          </p:cNvSpPr>
          <p:nvPr>
            <p:ph type="sldNum" sz="quarter" idx="12"/>
          </p:nvPr>
        </p:nvSpPr>
        <p:spPr/>
        <p:txBody>
          <a:bodyPr/>
          <a:lstStyle/>
          <a:p>
            <a:fld id="{BFD29279-01A3-42D0-BCE9-94C6C41833B2}" type="slidenum">
              <a:rPr lang="en-IN" smtClean="0"/>
              <a:t>‹#›</a:t>
            </a:fld>
            <a:endParaRPr lang="en-IN"/>
          </a:p>
        </p:txBody>
      </p:sp>
    </p:spTree>
    <p:extLst>
      <p:ext uri="{BB962C8B-B14F-4D97-AF65-F5344CB8AC3E}">
        <p14:creationId xmlns:p14="http://schemas.microsoft.com/office/powerpoint/2010/main" val="832690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86E6A-9225-452D-C0FD-D9CB43ACA5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1B1E0BD-BAAA-5BFB-EE7C-DA9CB6D69E2F}"/>
              </a:ext>
            </a:extLst>
          </p:cNvPr>
          <p:cNvSpPr>
            <a:spLocks noGrp="1"/>
          </p:cNvSpPr>
          <p:nvPr>
            <p:ph type="dt" sz="half" idx="10"/>
          </p:nvPr>
        </p:nvSpPr>
        <p:spPr/>
        <p:txBody>
          <a:bodyPr/>
          <a:lstStyle/>
          <a:p>
            <a:fld id="{55DBA2D2-7CF2-4643-8C61-F6486E1EC518}" type="datetimeFigureOut">
              <a:rPr lang="en-IN" smtClean="0"/>
              <a:t>08-05-2022</a:t>
            </a:fld>
            <a:endParaRPr lang="en-IN"/>
          </a:p>
        </p:txBody>
      </p:sp>
      <p:sp>
        <p:nvSpPr>
          <p:cNvPr id="4" name="Footer Placeholder 3">
            <a:extLst>
              <a:ext uri="{FF2B5EF4-FFF2-40B4-BE49-F238E27FC236}">
                <a16:creationId xmlns:a16="http://schemas.microsoft.com/office/drawing/2014/main" id="{09A0AE90-E288-CD59-3642-86400B581C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F832CF-FD5A-E2C6-FD47-EDFE5CDDD71B}"/>
              </a:ext>
            </a:extLst>
          </p:cNvPr>
          <p:cNvSpPr>
            <a:spLocks noGrp="1"/>
          </p:cNvSpPr>
          <p:nvPr>
            <p:ph type="sldNum" sz="quarter" idx="12"/>
          </p:nvPr>
        </p:nvSpPr>
        <p:spPr/>
        <p:txBody>
          <a:bodyPr/>
          <a:lstStyle/>
          <a:p>
            <a:fld id="{BFD29279-01A3-42D0-BCE9-94C6C41833B2}" type="slidenum">
              <a:rPr lang="en-IN" smtClean="0"/>
              <a:t>‹#›</a:t>
            </a:fld>
            <a:endParaRPr lang="en-IN"/>
          </a:p>
        </p:txBody>
      </p:sp>
    </p:spTree>
    <p:extLst>
      <p:ext uri="{BB962C8B-B14F-4D97-AF65-F5344CB8AC3E}">
        <p14:creationId xmlns:p14="http://schemas.microsoft.com/office/powerpoint/2010/main" val="2851847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1A1947-DBF5-C6BA-A291-6F0F910A42DD}"/>
              </a:ext>
            </a:extLst>
          </p:cNvPr>
          <p:cNvSpPr>
            <a:spLocks noGrp="1"/>
          </p:cNvSpPr>
          <p:nvPr>
            <p:ph type="dt" sz="half" idx="10"/>
          </p:nvPr>
        </p:nvSpPr>
        <p:spPr/>
        <p:txBody>
          <a:bodyPr/>
          <a:lstStyle/>
          <a:p>
            <a:fld id="{55DBA2D2-7CF2-4643-8C61-F6486E1EC518}" type="datetimeFigureOut">
              <a:rPr lang="en-IN" smtClean="0"/>
              <a:t>08-05-2022</a:t>
            </a:fld>
            <a:endParaRPr lang="en-IN"/>
          </a:p>
        </p:txBody>
      </p:sp>
      <p:sp>
        <p:nvSpPr>
          <p:cNvPr id="3" name="Footer Placeholder 2">
            <a:extLst>
              <a:ext uri="{FF2B5EF4-FFF2-40B4-BE49-F238E27FC236}">
                <a16:creationId xmlns:a16="http://schemas.microsoft.com/office/drawing/2014/main" id="{5BB88594-5A49-3B18-BBEA-017BDC6C4A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71FAA3-0F9A-796F-0518-A08A928471ED}"/>
              </a:ext>
            </a:extLst>
          </p:cNvPr>
          <p:cNvSpPr>
            <a:spLocks noGrp="1"/>
          </p:cNvSpPr>
          <p:nvPr>
            <p:ph type="sldNum" sz="quarter" idx="12"/>
          </p:nvPr>
        </p:nvSpPr>
        <p:spPr/>
        <p:txBody>
          <a:bodyPr/>
          <a:lstStyle/>
          <a:p>
            <a:fld id="{BFD29279-01A3-42D0-BCE9-94C6C41833B2}" type="slidenum">
              <a:rPr lang="en-IN" smtClean="0"/>
              <a:t>‹#›</a:t>
            </a:fld>
            <a:endParaRPr lang="en-IN"/>
          </a:p>
        </p:txBody>
      </p:sp>
    </p:spTree>
    <p:extLst>
      <p:ext uri="{BB962C8B-B14F-4D97-AF65-F5344CB8AC3E}">
        <p14:creationId xmlns:p14="http://schemas.microsoft.com/office/powerpoint/2010/main" val="3393908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C0A67-4CCE-44F1-CA40-D6E9BA801A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85EAE1-8584-A8D4-34CB-8CA0F73E52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2149BA-B566-0846-73FE-0F6EC74F6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99703-F10F-7B41-83E2-97CF2C435410}"/>
              </a:ext>
            </a:extLst>
          </p:cNvPr>
          <p:cNvSpPr>
            <a:spLocks noGrp="1"/>
          </p:cNvSpPr>
          <p:nvPr>
            <p:ph type="dt" sz="half" idx="10"/>
          </p:nvPr>
        </p:nvSpPr>
        <p:spPr/>
        <p:txBody>
          <a:bodyPr/>
          <a:lstStyle/>
          <a:p>
            <a:fld id="{55DBA2D2-7CF2-4643-8C61-F6486E1EC518}" type="datetimeFigureOut">
              <a:rPr lang="en-IN" smtClean="0"/>
              <a:t>08-05-2022</a:t>
            </a:fld>
            <a:endParaRPr lang="en-IN"/>
          </a:p>
        </p:txBody>
      </p:sp>
      <p:sp>
        <p:nvSpPr>
          <p:cNvPr id="6" name="Footer Placeholder 5">
            <a:extLst>
              <a:ext uri="{FF2B5EF4-FFF2-40B4-BE49-F238E27FC236}">
                <a16:creationId xmlns:a16="http://schemas.microsoft.com/office/drawing/2014/main" id="{DE6CAB23-9E41-A92A-382B-26BD15235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18FB64-8F22-444C-7A88-2471FC86AFFC}"/>
              </a:ext>
            </a:extLst>
          </p:cNvPr>
          <p:cNvSpPr>
            <a:spLocks noGrp="1"/>
          </p:cNvSpPr>
          <p:nvPr>
            <p:ph type="sldNum" sz="quarter" idx="12"/>
          </p:nvPr>
        </p:nvSpPr>
        <p:spPr/>
        <p:txBody>
          <a:bodyPr/>
          <a:lstStyle/>
          <a:p>
            <a:fld id="{BFD29279-01A3-42D0-BCE9-94C6C41833B2}" type="slidenum">
              <a:rPr lang="en-IN" smtClean="0"/>
              <a:t>‹#›</a:t>
            </a:fld>
            <a:endParaRPr lang="en-IN"/>
          </a:p>
        </p:txBody>
      </p:sp>
    </p:spTree>
    <p:extLst>
      <p:ext uri="{BB962C8B-B14F-4D97-AF65-F5344CB8AC3E}">
        <p14:creationId xmlns:p14="http://schemas.microsoft.com/office/powerpoint/2010/main" val="3211181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40BB7-D6A7-F805-3655-C659A95036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8E326D-37AA-ED9B-B0BD-6C6C1C40C0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646306-0DB5-304F-8BE0-50358AC744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EC320-7175-BA80-9D42-1CDE8DFE1371}"/>
              </a:ext>
            </a:extLst>
          </p:cNvPr>
          <p:cNvSpPr>
            <a:spLocks noGrp="1"/>
          </p:cNvSpPr>
          <p:nvPr>
            <p:ph type="dt" sz="half" idx="10"/>
          </p:nvPr>
        </p:nvSpPr>
        <p:spPr/>
        <p:txBody>
          <a:bodyPr/>
          <a:lstStyle/>
          <a:p>
            <a:fld id="{55DBA2D2-7CF2-4643-8C61-F6486E1EC518}" type="datetimeFigureOut">
              <a:rPr lang="en-IN" smtClean="0"/>
              <a:t>08-05-2022</a:t>
            </a:fld>
            <a:endParaRPr lang="en-IN"/>
          </a:p>
        </p:txBody>
      </p:sp>
      <p:sp>
        <p:nvSpPr>
          <p:cNvPr id="6" name="Footer Placeholder 5">
            <a:extLst>
              <a:ext uri="{FF2B5EF4-FFF2-40B4-BE49-F238E27FC236}">
                <a16:creationId xmlns:a16="http://schemas.microsoft.com/office/drawing/2014/main" id="{C87E4BA2-0114-82A7-7799-5E13EC160B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1565DE-BEB1-E765-082B-81A3558F6278}"/>
              </a:ext>
            </a:extLst>
          </p:cNvPr>
          <p:cNvSpPr>
            <a:spLocks noGrp="1"/>
          </p:cNvSpPr>
          <p:nvPr>
            <p:ph type="sldNum" sz="quarter" idx="12"/>
          </p:nvPr>
        </p:nvSpPr>
        <p:spPr/>
        <p:txBody>
          <a:bodyPr/>
          <a:lstStyle/>
          <a:p>
            <a:fld id="{BFD29279-01A3-42D0-BCE9-94C6C41833B2}" type="slidenum">
              <a:rPr lang="en-IN" smtClean="0"/>
              <a:t>‹#›</a:t>
            </a:fld>
            <a:endParaRPr lang="en-IN"/>
          </a:p>
        </p:txBody>
      </p:sp>
    </p:spTree>
    <p:extLst>
      <p:ext uri="{BB962C8B-B14F-4D97-AF65-F5344CB8AC3E}">
        <p14:creationId xmlns:p14="http://schemas.microsoft.com/office/powerpoint/2010/main" val="2866561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0BE0E6-A3F6-239F-87D0-ED748C5D32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4F3409-3E92-728B-A54F-0A7C939CD7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1E0D45-705C-3AED-7D71-C543D97389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BA2D2-7CF2-4643-8C61-F6486E1EC518}" type="datetimeFigureOut">
              <a:rPr lang="en-IN" smtClean="0"/>
              <a:t>08-05-2022</a:t>
            </a:fld>
            <a:endParaRPr lang="en-IN"/>
          </a:p>
        </p:txBody>
      </p:sp>
      <p:sp>
        <p:nvSpPr>
          <p:cNvPr id="5" name="Footer Placeholder 4">
            <a:extLst>
              <a:ext uri="{FF2B5EF4-FFF2-40B4-BE49-F238E27FC236}">
                <a16:creationId xmlns:a16="http://schemas.microsoft.com/office/drawing/2014/main" id="{1A54BB70-DBE8-BD1D-8728-67861F5EC8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78A591-A0C7-2799-78CB-3212CF7EB0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D29279-01A3-42D0-BCE9-94C6C41833B2}" type="slidenum">
              <a:rPr lang="en-IN" smtClean="0"/>
              <a:t>‹#›</a:t>
            </a:fld>
            <a:endParaRPr lang="en-IN"/>
          </a:p>
        </p:txBody>
      </p:sp>
    </p:spTree>
    <p:extLst>
      <p:ext uri="{BB962C8B-B14F-4D97-AF65-F5344CB8AC3E}">
        <p14:creationId xmlns:p14="http://schemas.microsoft.com/office/powerpoint/2010/main" val="2629020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javatpoint.com/java-filterwriter-class" TargetMode="External"/><Relationship Id="rId2" Type="http://schemas.openxmlformats.org/officeDocument/2006/relationships/hyperlink" Target="https://www.javatpoint.com/java-file-class" TargetMode="External"/><Relationship Id="rId1" Type="http://schemas.openxmlformats.org/officeDocument/2006/relationships/slideLayout" Target="../slideLayouts/slideLayout4.xml"/><Relationship Id="rId4" Type="http://schemas.openxmlformats.org/officeDocument/2006/relationships/hyperlink" Target="https://www.javatpoint.com/array-in-jav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www.javatpoint.com/java-8-stream" TargetMode="External"/><Relationship Id="rId2" Type="http://schemas.openxmlformats.org/officeDocument/2006/relationships/hyperlink" Target="https://www.javatpoint.com/java-filedescriptor-class"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www.javatpoint.com/java-tutorial"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4.xml"/><Relationship Id="rId4" Type="http://schemas.openxmlformats.org/officeDocument/2006/relationships/hyperlink" Target="https://www.javatpoint.com/java-str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javatpoint.com/array-in-java" TargetMode="External"/><Relationship Id="rId2" Type="http://schemas.openxmlformats.org/officeDocument/2006/relationships/hyperlink" Target="https://www.javatpoint.com/java-string"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javatpoint.com/java-tutorial" TargetMode="External"/><Relationship Id="rId2" Type="http://schemas.openxmlformats.org/officeDocument/2006/relationships/hyperlink" Target="https://www.javatpoint.com/java-file-class" TargetMode="External"/><Relationship Id="rId1" Type="http://schemas.openxmlformats.org/officeDocument/2006/relationships/slideLayout" Target="../slideLayouts/slideLayout4.xml"/><Relationship Id="rId4" Type="http://schemas.openxmlformats.org/officeDocument/2006/relationships/hyperlink" Target="https://www.javatpoint.com/array-in-jav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www.javatpoint.com/java-file-class" TargetMode="External"/><Relationship Id="rId2" Type="http://schemas.openxmlformats.org/officeDocument/2006/relationships/hyperlink" Target="https://www.javatpoint.com/java-string"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hyperlink" Target="https://www.javatpoint.com/java-string"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javatpoint.com/post/java-scanner-hasnextline-method" TargetMode="External"/><Relationship Id="rId2" Type="http://schemas.openxmlformats.org/officeDocument/2006/relationships/hyperlink" Target="https://www.javatpoint.com/Scanner-class" TargetMode="Externa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hyperlink" Target="https://www.javatpoint.com/post/java-scanner-nextline-metho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FB84-5920-2EE9-C09C-A76A6EA67BFB}"/>
              </a:ext>
            </a:extLst>
          </p:cNvPr>
          <p:cNvSpPr>
            <a:spLocks noGrp="1"/>
          </p:cNvSpPr>
          <p:nvPr>
            <p:ph type="ctrTitle"/>
          </p:nvPr>
        </p:nvSpPr>
        <p:spPr/>
        <p:txBody>
          <a:bodyPr/>
          <a:lstStyle/>
          <a:p>
            <a:r>
              <a:rPr lang="en-IN" dirty="0"/>
              <a:t>Chapter 5</a:t>
            </a:r>
          </a:p>
        </p:txBody>
      </p:sp>
      <p:sp>
        <p:nvSpPr>
          <p:cNvPr id="3" name="Subtitle 2">
            <a:extLst>
              <a:ext uri="{FF2B5EF4-FFF2-40B4-BE49-F238E27FC236}">
                <a16:creationId xmlns:a16="http://schemas.microsoft.com/office/drawing/2014/main" id="{476B7220-2A0C-F5E8-65F7-5A9778DE88BC}"/>
              </a:ext>
            </a:extLst>
          </p:cNvPr>
          <p:cNvSpPr>
            <a:spLocks noGrp="1" noRot="1" noMove="1" noResize="1" noEditPoints="1" noAdjustHandles="1" noChangeArrowheads="1" noChangeShapeType="1"/>
          </p:cNvSpPr>
          <p:nvPr>
            <p:ph type="subTitle" idx="1"/>
          </p:nvPr>
        </p:nvSpPr>
        <p:spPr/>
        <p:txBody>
          <a:bodyPr/>
          <a:lstStyle/>
          <a:p>
            <a:r>
              <a:rPr lang="en-IN" b="0" i="0" dirty="0">
                <a:solidFill>
                  <a:srgbClr val="610B38"/>
                </a:solidFill>
                <a:effectLst/>
                <a:latin typeface="erdana"/>
              </a:rPr>
              <a:t>File Operations in Java</a:t>
            </a:r>
          </a:p>
          <a:p>
            <a:endParaRPr lang="en-IN" dirty="0"/>
          </a:p>
        </p:txBody>
      </p:sp>
    </p:spTree>
    <p:extLst>
      <p:ext uri="{BB962C8B-B14F-4D97-AF65-F5344CB8AC3E}">
        <p14:creationId xmlns:p14="http://schemas.microsoft.com/office/powerpoint/2010/main" val="907397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AB0F-5489-079B-753C-0953DE06BA3D}"/>
              </a:ext>
            </a:extLst>
          </p:cNvPr>
          <p:cNvSpPr>
            <a:spLocks noGrp="1"/>
          </p:cNvSpPr>
          <p:nvPr>
            <p:ph type="title"/>
          </p:nvPr>
        </p:nvSpPr>
        <p:spPr/>
        <p:txBody>
          <a:bodyPr/>
          <a:lstStyle/>
          <a:p>
            <a:r>
              <a:rPr lang="en-IN" b="0" i="0" dirty="0" err="1">
                <a:solidFill>
                  <a:srgbClr val="610B38"/>
                </a:solidFill>
                <a:effectLst/>
                <a:latin typeface="erdana"/>
              </a:rPr>
              <a:t>OutputStream</a:t>
            </a:r>
            <a:r>
              <a:rPr lang="en-IN" b="0" i="0" dirty="0">
                <a:solidFill>
                  <a:srgbClr val="610B38"/>
                </a:solidFill>
                <a:effectLst/>
                <a:latin typeface="erdana"/>
              </a:rPr>
              <a:t> vs </a:t>
            </a:r>
            <a:r>
              <a:rPr lang="en-IN" b="0" i="0" dirty="0" err="1">
                <a:solidFill>
                  <a:srgbClr val="610B38"/>
                </a:solidFill>
                <a:effectLst/>
                <a:latin typeface="erdana"/>
              </a:rPr>
              <a:t>InputStream</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788F03A-8597-0DC1-2CB9-D4FE5CFA77BC}"/>
              </a:ext>
            </a:extLst>
          </p:cNvPr>
          <p:cNvSpPr>
            <a:spLocks noGrp="1"/>
          </p:cNvSpPr>
          <p:nvPr>
            <p:ph sz="half" idx="1"/>
          </p:nvPr>
        </p:nvSpPr>
        <p:spPr/>
        <p:txBody>
          <a:bodyPr>
            <a:normAutofit/>
          </a:bodyPr>
          <a:lstStyle/>
          <a:p>
            <a:pPr marL="0" indent="0" algn="just">
              <a:buNone/>
            </a:pPr>
            <a:r>
              <a:rPr lang="en-US" sz="2400" b="0" i="0" dirty="0" err="1">
                <a:solidFill>
                  <a:srgbClr val="610B4B"/>
                </a:solidFill>
                <a:effectLst/>
                <a:latin typeface="erdana"/>
              </a:rPr>
              <a:t>OutputStream</a:t>
            </a:r>
            <a:endParaRPr lang="en-US" sz="2400" b="0" i="0" dirty="0">
              <a:solidFill>
                <a:srgbClr val="610B4B"/>
              </a:solidFill>
              <a:effectLst/>
              <a:latin typeface="erdana"/>
            </a:endParaRPr>
          </a:p>
          <a:p>
            <a:pPr marL="457200" indent="-457200" algn="just">
              <a:buFont typeface="+mj-lt"/>
              <a:buAutoNum type="arabicPeriod"/>
            </a:pPr>
            <a:r>
              <a:rPr lang="en-US" sz="2400" b="0" i="0" dirty="0">
                <a:solidFill>
                  <a:srgbClr val="333333"/>
                </a:solidFill>
                <a:effectLst/>
                <a:latin typeface="inter-regular"/>
              </a:rPr>
              <a:t>Java application uses an output stream to write data to a destination; it may be a file, an array, peripheral device or socket.</a:t>
            </a:r>
          </a:p>
          <a:p>
            <a:pPr marL="0" indent="0" algn="just">
              <a:buNone/>
            </a:pPr>
            <a:r>
              <a:rPr lang="en-US" sz="2400" b="0" i="0" dirty="0" err="1">
                <a:solidFill>
                  <a:srgbClr val="610B4B"/>
                </a:solidFill>
                <a:effectLst/>
                <a:latin typeface="erdana"/>
              </a:rPr>
              <a:t>InputStream</a:t>
            </a:r>
            <a:endParaRPr lang="en-US" sz="2400" b="0" i="0" dirty="0">
              <a:solidFill>
                <a:srgbClr val="610B4B"/>
              </a:solidFill>
              <a:effectLst/>
              <a:latin typeface="erdana"/>
            </a:endParaRPr>
          </a:p>
          <a:p>
            <a:pPr marL="342900" indent="-342900" algn="just">
              <a:buFont typeface="+mj-lt"/>
              <a:buAutoNum type="arabicPeriod"/>
            </a:pPr>
            <a:r>
              <a:rPr lang="en-US" sz="2400" b="0" i="0" dirty="0">
                <a:solidFill>
                  <a:srgbClr val="333333"/>
                </a:solidFill>
                <a:effectLst/>
                <a:latin typeface="inter-regular"/>
              </a:rPr>
              <a:t>Java application uses an input stream to read data from a source; it may be a file, an array, peripheral device or socket.</a:t>
            </a:r>
          </a:p>
        </p:txBody>
      </p:sp>
      <p:pic>
        <p:nvPicPr>
          <p:cNvPr id="6146" name="Picture 2" descr="Java IO">
            <a:extLst>
              <a:ext uri="{FF2B5EF4-FFF2-40B4-BE49-F238E27FC236}">
                <a16:creationId xmlns:a16="http://schemas.microsoft.com/office/drawing/2014/main" id="{130B8D2C-BCF1-D48D-106D-F34811BF08E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3177836"/>
            <a:ext cx="5181600" cy="164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029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B7B2-D091-7E50-9143-099363B64183}"/>
              </a:ext>
            </a:extLst>
          </p:cNvPr>
          <p:cNvSpPr>
            <a:spLocks noGrp="1"/>
          </p:cNvSpPr>
          <p:nvPr>
            <p:ph type="title"/>
          </p:nvPr>
        </p:nvSpPr>
        <p:spPr>
          <a:xfrm>
            <a:off x="251791" y="365125"/>
            <a:ext cx="11595652" cy="1325563"/>
          </a:xfrm>
        </p:spPr>
        <p:txBody>
          <a:bodyPr>
            <a:noAutofit/>
          </a:bodyPr>
          <a:lstStyle/>
          <a:p>
            <a:r>
              <a:rPr lang="en-US" sz="2400" b="0" i="0" dirty="0" err="1">
                <a:solidFill>
                  <a:srgbClr val="610B38"/>
                </a:solidFill>
                <a:effectLst/>
                <a:latin typeface="erdana"/>
              </a:rPr>
              <a:t>OutputStream</a:t>
            </a:r>
            <a:r>
              <a:rPr lang="en-US" sz="2400" b="0" i="0" dirty="0">
                <a:solidFill>
                  <a:srgbClr val="610B38"/>
                </a:solidFill>
                <a:effectLst/>
                <a:latin typeface="erdana"/>
              </a:rPr>
              <a:t> class</a:t>
            </a:r>
            <a:br>
              <a:rPr lang="en-US" sz="2400" b="0" i="0" dirty="0">
                <a:solidFill>
                  <a:srgbClr val="610B38"/>
                </a:solidFill>
                <a:effectLst/>
                <a:latin typeface="erdana"/>
              </a:rPr>
            </a:br>
            <a:r>
              <a:rPr lang="en-US" sz="2400" b="0" i="0" dirty="0" err="1">
                <a:solidFill>
                  <a:srgbClr val="333333"/>
                </a:solidFill>
                <a:effectLst/>
                <a:latin typeface="inter-regular"/>
              </a:rPr>
              <a:t>OutputStream</a:t>
            </a:r>
            <a:r>
              <a:rPr lang="en-US" sz="2400" b="0" i="0" dirty="0">
                <a:solidFill>
                  <a:srgbClr val="333333"/>
                </a:solidFill>
                <a:effectLst/>
                <a:latin typeface="inter-regular"/>
              </a:rPr>
              <a:t> class is an abstract class. It is the superclass of all classes representing an output stream of bytes. An output stream accepts output bytes and sends them to some sink.</a:t>
            </a:r>
            <a:br>
              <a:rPr lang="en-US" sz="2400" b="0" i="0" dirty="0">
                <a:solidFill>
                  <a:srgbClr val="333333"/>
                </a:solidFill>
                <a:effectLst/>
                <a:latin typeface="inter-regular"/>
              </a:rPr>
            </a:br>
            <a:endParaRPr lang="en-IN" sz="2400" dirty="0"/>
          </a:p>
        </p:txBody>
      </p:sp>
      <p:graphicFrame>
        <p:nvGraphicFramePr>
          <p:cNvPr id="5" name="Content Placeholder 4">
            <a:extLst>
              <a:ext uri="{FF2B5EF4-FFF2-40B4-BE49-F238E27FC236}">
                <a16:creationId xmlns:a16="http://schemas.microsoft.com/office/drawing/2014/main" id="{69AC5A3F-92DF-9B16-6301-BEB92E8D9B92}"/>
              </a:ext>
            </a:extLst>
          </p:cNvPr>
          <p:cNvGraphicFramePr>
            <a:graphicFrameLocks noGrp="1"/>
          </p:cNvGraphicFramePr>
          <p:nvPr>
            <p:ph sz="half" idx="1"/>
            <p:extLst>
              <p:ext uri="{D42A27DB-BD31-4B8C-83A1-F6EECF244321}">
                <p14:modId xmlns:p14="http://schemas.microsoft.com/office/powerpoint/2010/main" val="360971876"/>
              </p:ext>
            </p:extLst>
          </p:nvPr>
        </p:nvGraphicFramePr>
        <p:xfrm>
          <a:off x="251791" y="2213114"/>
          <a:ext cx="5768010" cy="2169628"/>
        </p:xfrm>
        <a:graphic>
          <a:graphicData uri="http://schemas.openxmlformats.org/drawingml/2006/table">
            <a:tbl>
              <a:tblPr/>
              <a:tblGrid>
                <a:gridCol w="2884005">
                  <a:extLst>
                    <a:ext uri="{9D8B030D-6E8A-4147-A177-3AD203B41FA5}">
                      <a16:colId xmlns:a16="http://schemas.microsoft.com/office/drawing/2014/main" val="2996488209"/>
                    </a:ext>
                  </a:extLst>
                </a:gridCol>
                <a:gridCol w="2884005">
                  <a:extLst>
                    <a:ext uri="{9D8B030D-6E8A-4147-A177-3AD203B41FA5}">
                      <a16:colId xmlns:a16="http://schemas.microsoft.com/office/drawing/2014/main" val="3583294469"/>
                    </a:ext>
                  </a:extLst>
                </a:gridCol>
              </a:tblGrid>
              <a:tr h="542407">
                <a:tc>
                  <a:txBody>
                    <a:bodyPr/>
                    <a:lstStyle/>
                    <a:p>
                      <a:pPr algn="just" fontAlgn="t"/>
                      <a:r>
                        <a:rPr lang="en-US" sz="1300">
                          <a:solidFill>
                            <a:srgbClr val="333333"/>
                          </a:solidFill>
                          <a:effectLst/>
                          <a:latin typeface="inter-regular"/>
                        </a:rPr>
                        <a:t>1) public void write(int)throws IOException</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is used to write a byte to the current output stream.</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18686370"/>
                  </a:ext>
                </a:extLst>
              </a:tr>
              <a:tr h="542407">
                <a:tc>
                  <a:txBody>
                    <a:bodyPr/>
                    <a:lstStyle/>
                    <a:p>
                      <a:pPr algn="just" fontAlgn="t"/>
                      <a:r>
                        <a:rPr lang="en-US" sz="1300">
                          <a:solidFill>
                            <a:srgbClr val="333333"/>
                          </a:solidFill>
                          <a:effectLst/>
                          <a:latin typeface="inter-regular"/>
                        </a:rPr>
                        <a:t>2) public void write(byte[])throws IOException</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is used to write an array of byte to the current output stream.</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91032971"/>
                  </a:ext>
                </a:extLst>
              </a:tr>
              <a:tr h="542407">
                <a:tc>
                  <a:txBody>
                    <a:bodyPr/>
                    <a:lstStyle/>
                    <a:p>
                      <a:pPr algn="just" fontAlgn="t"/>
                      <a:r>
                        <a:rPr lang="en-US" sz="1300">
                          <a:solidFill>
                            <a:srgbClr val="333333"/>
                          </a:solidFill>
                          <a:effectLst/>
                          <a:latin typeface="inter-regular"/>
                        </a:rPr>
                        <a:t>3) public void flush()throws IOException</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flushes the current output stream.</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88257421"/>
                  </a:ext>
                </a:extLst>
              </a:tr>
              <a:tr h="542407">
                <a:tc>
                  <a:txBody>
                    <a:bodyPr/>
                    <a:lstStyle/>
                    <a:p>
                      <a:pPr algn="just" fontAlgn="t"/>
                      <a:r>
                        <a:rPr lang="en-US" sz="1300">
                          <a:solidFill>
                            <a:srgbClr val="333333"/>
                          </a:solidFill>
                          <a:effectLst/>
                          <a:latin typeface="inter-regular"/>
                        </a:rPr>
                        <a:t>4) public void close()throws IOException</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is used to close the current output stream.</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90322669"/>
                  </a:ext>
                </a:extLst>
              </a:tr>
            </a:tbl>
          </a:graphicData>
        </a:graphic>
      </p:graphicFrame>
      <p:pic>
        <p:nvPicPr>
          <p:cNvPr id="7170" name="Picture 2" descr="Java output stream hierarchy">
            <a:extLst>
              <a:ext uri="{FF2B5EF4-FFF2-40B4-BE49-F238E27FC236}">
                <a16:creationId xmlns:a16="http://schemas.microsoft.com/office/drawing/2014/main" id="{AF96AEF9-83D3-FA98-C01A-09D3B288A06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26" y="2213114"/>
            <a:ext cx="5576209" cy="2169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423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0CA38-3D5F-A5B7-D103-70D81BE5B3AB}"/>
              </a:ext>
            </a:extLst>
          </p:cNvPr>
          <p:cNvSpPr>
            <a:spLocks noGrp="1"/>
          </p:cNvSpPr>
          <p:nvPr>
            <p:ph type="title"/>
          </p:nvPr>
        </p:nvSpPr>
        <p:spPr>
          <a:xfrm>
            <a:off x="198783" y="365125"/>
            <a:ext cx="11767930" cy="1325563"/>
          </a:xfrm>
        </p:spPr>
        <p:txBody>
          <a:bodyPr>
            <a:noAutofit/>
          </a:bodyPr>
          <a:lstStyle/>
          <a:p>
            <a:r>
              <a:rPr lang="en-US" sz="2400" b="0" i="0" dirty="0" err="1">
                <a:solidFill>
                  <a:srgbClr val="610B38"/>
                </a:solidFill>
                <a:effectLst/>
                <a:latin typeface="erdana"/>
              </a:rPr>
              <a:t>InputStream</a:t>
            </a:r>
            <a:r>
              <a:rPr lang="en-US" sz="2400" b="0" i="0" dirty="0">
                <a:solidFill>
                  <a:srgbClr val="610B38"/>
                </a:solidFill>
                <a:effectLst/>
                <a:latin typeface="erdana"/>
              </a:rPr>
              <a:t> class</a:t>
            </a:r>
            <a:br>
              <a:rPr lang="en-US" sz="2400" b="0" i="0" dirty="0">
                <a:solidFill>
                  <a:srgbClr val="610B38"/>
                </a:solidFill>
                <a:effectLst/>
                <a:latin typeface="erdana"/>
              </a:rPr>
            </a:br>
            <a:r>
              <a:rPr lang="en-US" sz="2400" b="0" i="0" dirty="0" err="1">
                <a:solidFill>
                  <a:srgbClr val="333333"/>
                </a:solidFill>
                <a:effectLst/>
                <a:latin typeface="inter-regular"/>
              </a:rPr>
              <a:t>InputStream</a:t>
            </a:r>
            <a:r>
              <a:rPr lang="en-US" sz="2400" b="0" i="0" dirty="0">
                <a:solidFill>
                  <a:srgbClr val="333333"/>
                </a:solidFill>
                <a:effectLst/>
                <a:latin typeface="inter-regular"/>
              </a:rPr>
              <a:t> class is an abstract class. It is the superclass of all classes representing an input stream of bytes.</a:t>
            </a:r>
            <a:br>
              <a:rPr lang="en-US" sz="2400" b="0" i="0" dirty="0">
                <a:solidFill>
                  <a:srgbClr val="333333"/>
                </a:solidFill>
                <a:effectLst/>
                <a:latin typeface="inter-regular"/>
              </a:rPr>
            </a:br>
            <a:endParaRPr lang="en-IN" sz="2400" dirty="0"/>
          </a:p>
        </p:txBody>
      </p:sp>
      <p:graphicFrame>
        <p:nvGraphicFramePr>
          <p:cNvPr id="5" name="Content Placeholder 4">
            <a:extLst>
              <a:ext uri="{FF2B5EF4-FFF2-40B4-BE49-F238E27FC236}">
                <a16:creationId xmlns:a16="http://schemas.microsoft.com/office/drawing/2014/main" id="{73D69510-7F2A-A594-9BDE-B3EAC9DA75DB}"/>
              </a:ext>
            </a:extLst>
          </p:cNvPr>
          <p:cNvGraphicFramePr>
            <a:graphicFrameLocks noGrp="1"/>
          </p:cNvGraphicFramePr>
          <p:nvPr>
            <p:ph sz="half" idx="1"/>
            <p:extLst>
              <p:ext uri="{D42A27DB-BD31-4B8C-83A1-F6EECF244321}">
                <p14:modId xmlns:p14="http://schemas.microsoft.com/office/powerpoint/2010/main" val="3919825859"/>
              </p:ext>
            </p:extLst>
          </p:nvPr>
        </p:nvGraphicFramePr>
        <p:xfrm>
          <a:off x="198783" y="2809461"/>
          <a:ext cx="5821018" cy="2166615"/>
        </p:xfrm>
        <a:graphic>
          <a:graphicData uri="http://schemas.openxmlformats.org/drawingml/2006/table">
            <a:tbl>
              <a:tblPr/>
              <a:tblGrid>
                <a:gridCol w="2910509">
                  <a:extLst>
                    <a:ext uri="{9D8B030D-6E8A-4147-A177-3AD203B41FA5}">
                      <a16:colId xmlns:a16="http://schemas.microsoft.com/office/drawing/2014/main" val="4240534185"/>
                    </a:ext>
                  </a:extLst>
                </a:gridCol>
                <a:gridCol w="2910509">
                  <a:extLst>
                    <a:ext uri="{9D8B030D-6E8A-4147-A177-3AD203B41FA5}">
                      <a16:colId xmlns:a16="http://schemas.microsoft.com/office/drawing/2014/main" val="2777428627"/>
                    </a:ext>
                  </a:extLst>
                </a:gridCol>
              </a:tblGrid>
              <a:tr h="796916">
                <a:tc>
                  <a:txBody>
                    <a:bodyPr/>
                    <a:lstStyle/>
                    <a:p>
                      <a:pPr algn="just" fontAlgn="t"/>
                      <a:r>
                        <a:rPr lang="en-US" sz="1300">
                          <a:solidFill>
                            <a:srgbClr val="333333"/>
                          </a:solidFill>
                          <a:effectLst/>
                          <a:latin typeface="inter-regular"/>
                        </a:rPr>
                        <a:t>1) public abstract int read()throws IOException</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effectLst/>
                          <a:latin typeface="inter-regular"/>
                        </a:rPr>
                        <a:t>reads the next byte of data from the input stream. It returns -1 at the end of the file.</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66970843"/>
                  </a:ext>
                </a:extLst>
              </a:tr>
              <a:tr h="796916">
                <a:tc>
                  <a:txBody>
                    <a:bodyPr/>
                    <a:lstStyle/>
                    <a:p>
                      <a:pPr algn="just" fontAlgn="t"/>
                      <a:r>
                        <a:rPr lang="en-US" sz="1300">
                          <a:solidFill>
                            <a:srgbClr val="333333"/>
                          </a:solidFill>
                          <a:effectLst/>
                          <a:latin typeface="inter-regular"/>
                        </a:rPr>
                        <a:t>2) public int available()throws IOException</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returns an estimate of the number of bytes that can be read from the current input stream.</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97744157"/>
                  </a:ext>
                </a:extLst>
              </a:tr>
              <a:tr h="572783">
                <a:tc>
                  <a:txBody>
                    <a:bodyPr/>
                    <a:lstStyle/>
                    <a:p>
                      <a:pPr algn="just" fontAlgn="t"/>
                      <a:r>
                        <a:rPr lang="en-US" sz="1300">
                          <a:solidFill>
                            <a:srgbClr val="333333"/>
                          </a:solidFill>
                          <a:effectLst/>
                          <a:latin typeface="inter-regular"/>
                        </a:rPr>
                        <a:t>3) public void close()throws IOException</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effectLst/>
                          <a:latin typeface="inter-regular"/>
                        </a:rPr>
                        <a:t>is used to close the current input stream.</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63615503"/>
                  </a:ext>
                </a:extLst>
              </a:tr>
            </a:tbl>
          </a:graphicData>
        </a:graphic>
      </p:graphicFrame>
      <p:pic>
        <p:nvPicPr>
          <p:cNvPr id="8194" name="Picture 2" descr="Java input stream hierarchy">
            <a:extLst>
              <a:ext uri="{FF2B5EF4-FFF2-40B4-BE49-F238E27FC236}">
                <a16:creationId xmlns:a16="http://schemas.microsoft.com/office/drawing/2014/main" id="{6E32CF52-C330-8B6E-76AB-80F31D4B2AC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993248"/>
            <a:ext cx="5181600" cy="2016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11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C366-B5C9-41B1-3467-DED2D17CDEAE}"/>
              </a:ext>
            </a:extLst>
          </p:cNvPr>
          <p:cNvSpPr>
            <a:spLocks noGrp="1"/>
          </p:cNvSpPr>
          <p:nvPr>
            <p:ph type="title"/>
          </p:nvPr>
        </p:nvSpPr>
        <p:spPr>
          <a:xfrm>
            <a:off x="278296" y="365125"/>
            <a:ext cx="5181600" cy="668545"/>
          </a:xfrm>
        </p:spPr>
        <p:txBody>
          <a:bodyPr>
            <a:noAutofit/>
          </a:bodyPr>
          <a:lstStyle/>
          <a:p>
            <a:r>
              <a:rPr lang="en-US" sz="3200" b="0" i="0" dirty="0">
                <a:solidFill>
                  <a:srgbClr val="610B38"/>
                </a:solidFill>
                <a:effectLst/>
                <a:latin typeface="erdana"/>
              </a:rPr>
              <a:t>Java </a:t>
            </a:r>
            <a:r>
              <a:rPr lang="en-US" sz="3200" b="0" i="0" dirty="0" err="1">
                <a:solidFill>
                  <a:srgbClr val="610B38"/>
                </a:solidFill>
                <a:effectLst/>
                <a:latin typeface="erdana"/>
              </a:rPr>
              <a:t>FileOutputStream</a:t>
            </a:r>
            <a:r>
              <a:rPr lang="en-US" sz="3200" b="0" i="0" dirty="0">
                <a:solidFill>
                  <a:srgbClr val="610B38"/>
                </a:solidFill>
                <a:effectLst/>
                <a:latin typeface="erdana"/>
              </a:rPr>
              <a:t> Class</a:t>
            </a:r>
            <a:br>
              <a:rPr lang="en-US" sz="3200" b="0" i="0" dirty="0">
                <a:solidFill>
                  <a:srgbClr val="610B38"/>
                </a:solidFill>
                <a:effectLst/>
                <a:latin typeface="erdana"/>
              </a:rPr>
            </a:br>
            <a:endParaRPr lang="en-IN" sz="3200" dirty="0"/>
          </a:p>
        </p:txBody>
      </p:sp>
      <p:sp>
        <p:nvSpPr>
          <p:cNvPr id="3" name="Content Placeholder 2">
            <a:extLst>
              <a:ext uri="{FF2B5EF4-FFF2-40B4-BE49-F238E27FC236}">
                <a16:creationId xmlns:a16="http://schemas.microsoft.com/office/drawing/2014/main" id="{20BAF702-6A66-E888-C409-97DD6C5061C6}"/>
              </a:ext>
            </a:extLst>
          </p:cNvPr>
          <p:cNvSpPr>
            <a:spLocks noGrp="1"/>
          </p:cNvSpPr>
          <p:nvPr>
            <p:ph sz="half" idx="1"/>
          </p:nvPr>
        </p:nvSpPr>
        <p:spPr>
          <a:xfrm>
            <a:off x="132522" y="1033670"/>
            <a:ext cx="5327374" cy="5143293"/>
          </a:xfrm>
        </p:spPr>
        <p:txBody>
          <a:bodyPr>
            <a:normAutofit/>
          </a:bodyPr>
          <a:lstStyle/>
          <a:p>
            <a:pPr algn="just"/>
            <a:r>
              <a:rPr lang="en-US" sz="2000" b="0" i="0" dirty="0">
                <a:solidFill>
                  <a:srgbClr val="333333"/>
                </a:solidFill>
                <a:effectLst/>
                <a:latin typeface="inter-regular"/>
              </a:rPr>
              <a:t>Java </a:t>
            </a:r>
            <a:r>
              <a:rPr lang="en-US" sz="2000" b="0" i="0" dirty="0" err="1">
                <a:solidFill>
                  <a:srgbClr val="333333"/>
                </a:solidFill>
                <a:effectLst/>
                <a:latin typeface="inter-regular"/>
              </a:rPr>
              <a:t>FileOutputStream</a:t>
            </a:r>
            <a:r>
              <a:rPr lang="en-US" sz="2000" b="0" i="0" dirty="0">
                <a:solidFill>
                  <a:srgbClr val="333333"/>
                </a:solidFill>
                <a:effectLst/>
                <a:latin typeface="inter-regular"/>
              </a:rPr>
              <a:t> is an output stream used for writing data to a </a:t>
            </a:r>
            <a:r>
              <a:rPr lang="en-US" sz="2000" b="0" i="0" u="none" strike="noStrike" dirty="0">
                <a:solidFill>
                  <a:srgbClr val="008000"/>
                </a:solidFill>
                <a:effectLst/>
                <a:latin typeface="inter-regular"/>
                <a:hlinkClick r:id="rId2"/>
              </a:rPr>
              <a:t>file</a:t>
            </a:r>
            <a:r>
              <a:rPr lang="en-US" sz="2000" b="0" i="0" dirty="0">
                <a:solidFill>
                  <a:srgbClr val="333333"/>
                </a:solidFill>
                <a:effectLst/>
                <a:latin typeface="inter-regular"/>
              </a:rPr>
              <a:t>.</a:t>
            </a:r>
          </a:p>
          <a:p>
            <a:pPr algn="just"/>
            <a:r>
              <a:rPr lang="en-US" sz="2000" b="0" i="0" dirty="0">
                <a:solidFill>
                  <a:srgbClr val="333333"/>
                </a:solidFill>
                <a:effectLst/>
                <a:latin typeface="inter-regular"/>
              </a:rPr>
              <a:t>If you have to write primitive values into a file, use </a:t>
            </a:r>
            <a:r>
              <a:rPr lang="en-US" sz="2000" b="0" i="0" dirty="0" err="1">
                <a:solidFill>
                  <a:srgbClr val="333333"/>
                </a:solidFill>
                <a:effectLst/>
                <a:latin typeface="inter-regular"/>
              </a:rPr>
              <a:t>FileOutputStream</a:t>
            </a:r>
            <a:r>
              <a:rPr lang="en-US" sz="2000" b="0" i="0" dirty="0">
                <a:solidFill>
                  <a:srgbClr val="333333"/>
                </a:solidFill>
                <a:effectLst/>
                <a:latin typeface="inter-regular"/>
              </a:rPr>
              <a:t> class. You can write byte-oriented as well as character-oriented data through </a:t>
            </a:r>
            <a:r>
              <a:rPr lang="en-US" sz="2000" b="0" i="0" dirty="0" err="1">
                <a:solidFill>
                  <a:srgbClr val="333333"/>
                </a:solidFill>
                <a:effectLst/>
                <a:latin typeface="inter-regular"/>
              </a:rPr>
              <a:t>FileOutputStream</a:t>
            </a:r>
            <a:r>
              <a:rPr lang="en-US" sz="2000" b="0" i="0" dirty="0">
                <a:solidFill>
                  <a:srgbClr val="333333"/>
                </a:solidFill>
                <a:effectLst/>
                <a:latin typeface="inter-regular"/>
              </a:rPr>
              <a:t> class. But, for character-oriented data, it is preferred to use </a:t>
            </a:r>
            <a:r>
              <a:rPr lang="en-US" sz="2000" b="0" i="0" u="none" strike="noStrike" dirty="0" err="1">
                <a:solidFill>
                  <a:srgbClr val="008000"/>
                </a:solidFill>
                <a:effectLst/>
                <a:latin typeface="inter-regular"/>
                <a:hlinkClick r:id="rId3"/>
              </a:rPr>
              <a:t>FileWriter</a:t>
            </a:r>
            <a:r>
              <a:rPr lang="en-US" sz="2000" b="0" i="0" dirty="0">
                <a:solidFill>
                  <a:srgbClr val="333333"/>
                </a:solidFill>
                <a:effectLst/>
                <a:latin typeface="inter-regular"/>
              </a:rPr>
              <a:t> than </a:t>
            </a:r>
            <a:r>
              <a:rPr lang="en-US" sz="2000" b="0" i="0" dirty="0" err="1">
                <a:solidFill>
                  <a:srgbClr val="333333"/>
                </a:solidFill>
                <a:effectLst/>
                <a:latin typeface="inter-regular"/>
              </a:rPr>
              <a:t>FileOutputStream</a:t>
            </a:r>
            <a:r>
              <a:rPr lang="en-US" sz="2000" b="0" i="0" dirty="0">
                <a:solidFill>
                  <a:srgbClr val="333333"/>
                </a:solidFill>
                <a:effectLst/>
                <a:latin typeface="inter-regular"/>
              </a:rPr>
              <a:t>.</a:t>
            </a:r>
          </a:p>
          <a:p>
            <a:pPr algn="just"/>
            <a:r>
              <a:rPr lang="en-US" sz="2000" b="0" i="0" dirty="0" err="1">
                <a:solidFill>
                  <a:srgbClr val="610B38"/>
                </a:solidFill>
                <a:effectLst/>
                <a:latin typeface="erdana"/>
              </a:rPr>
              <a:t>FileOutputStream</a:t>
            </a:r>
            <a:r>
              <a:rPr lang="en-US" sz="2000" b="0" i="0" dirty="0">
                <a:solidFill>
                  <a:srgbClr val="610B38"/>
                </a:solidFill>
                <a:effectLst/>
                <a:latin typeface="erdana"/>
              </a:rPr>
              <a:t> class declaration</a:t>
            </a:r>
          </a:p>
          <a:p>
            <a:pPr algn="just"/>
            <a:r>
              <a:rPr lang="en-US" sz="2000" b="0" i="0" dirty="0">
                <a:solidFill>
                  <a:srgbClr val="333333"/>
                </a:solidFill>
                <a:effectLst/>
                <a:latin typeface="inter-regular"/>
              </a:rPr>
              <a:t>Let's see the declaration for </a:t>
            </a:r>
            <a:r>
              <a:rPr lang="en-US" sz="2000" b="0" i="0" dirty="0" err="1">
                <a:solidFill>
                  <a:srgbClr val="333333"/>
                </a:solidFill>
                <a:effectLst/>
                <a:latin typeface="inter-regular"/>
              </a:rPr>
              <a:t>Java.io.FileOutputStream</a:t>
            </a:r>
            <a:r>
              <a:rPr lang="en-US" sz="2000" b="0" i="0" dirty="0">
                <a:solidFill>
                  <a:srgbClr val="333333"/>
                </a:solidFill>
                <a:effectLst/>
                <a:latin typeface="inter-regular"/>
              </a:rPr>
              <a:t> class:</a:t>
            </a:r>
          </a:p>
          <a:p>
            <a:pPr algn="just">
              <a:buFont typeface="+mj-lt"/>
              <a:buAutoNum type="arabicPeriod"/>
            </a:pPr>
            <a:r>
              <a:rPr lang="en-US" sz="2000" b="1" i="0" dirty="0">
                <a:solidFill>
                  <a:srgbClr val="006699"/>
                </a:solidFill>
                <a:effectLst/>
                <a:latin typeface="inter-regular"/>
              </a:rPr>
              <a:t>public</a:t>
            </a:r>
            <a:r>
              <a:rPr lang="en-US" sz="2000" b="0" i="0" dirty="0">
                <a:solidFill>
                  <a:srgbClr val="000000"/>
                </a:solidFill>
                <a:effectLst/>
                <a:latin typeface="inter-regular"/>
              </a:rPr>
              <a:t> </a:t>
            </a:r>
            <a:r>
              <a:rPr lang="en-US" sz="2000" b="1" i="0" dirty="0">
                <a:solidFill>
                  <a:srgbClr val="006699"/>
                </a:solidFill>
                <a:effectLst/>
                <a:latin typeface="inter-regular"/>
              </a:rPr>
              <a:t>class</a:t>
            </a:r>
            <a:r>
              <a:rPr lang="en-US" sz="2000" b="0" i="0" dirty="0">
                <a:solidFill>
                  <a:srgbClr val="000000"/>
                </a:solidFill>
                <a:effectLst/>
                <a:latin typeface="inter-regular"/>
              </a:rPr>
              <a:t> </a:t>
            </a:r>
            <a:r>
              <a:rPr lang="en-US" sz="2000" b="0" i="0" dirty="0" err="1">
                <a:solidFill>
                  <a:srgbClr val="000000"/>
                </a:solidFill>
                <a:effectLst/>
                <a:latin typeface="inter-regular"/>
              </a:rPr>
              <a:t>FileOutputStream</a:t>
            </a:r>
            <a:r>
              <a:rPr lang="en-US" sz="2000" b="0" i="0" dirty="0">
                <a:solidFill>
                  <a:srgbClr val="000000"/>
                </a:solidFill>
                <a:effectLst/>
                <a:latin typeface="inter-regular"/>
              </a:rPr>
              <a:t> </a:t>
            </a:r>
            <a:r>
              <a:rPr lang="en-US" sz="2000" b="1" i="0" dirty="0">
                <a:solidFill>
                  <a:srgbClr val="006699"/>
                </a:solidFill>
                <a:effectLst/>
                <a:latin typeface="inter-regular"/>
              </a:rPr>
              <a:t>extends</a:t>
            </a:r>
            <a:r>
              <a:rPr lang="en-US" sz="2000" b="0" i="0" dirty="0">
                <a:solidFill>
                  <a:srgbClr val="000000"/>
                </a:solidFill>
                <a:effectLst/>
                <a:latin typeface="inter-regular"/>
              </a:rPr>
              <a:t> </a:t>
            </a:r>
            <a:r>
              <a:rPr lang="en-US" sz="2000" b="0" i="0" dirty="0" err="1">
                <a:solidFill>
                  <a:srgbClr val="000000"/>
                </a:solidFill>
                <a:effectLst/>
                <a:latin typeface="inter-regular"/>
              </a:rPr>
              <a:t>OutputStream</a:t>
            </a:r>
            <a:r>
              <a:rPr lang="en-US" sz="2000" b="0" i="0" dirty="0">
                <a:solidFill>
                  <a:srgbClr val="000000"/>
                </a:solidFill>
                <a:effectLst/>
                <a:latin typeface="inter-regular"/>
              </a:rPr>
              <a:t>  </a:t>
            </a:r>
          </a:p>
          <a:p>
            <a:endParaRPr lang="en-IN" sz="2000" dirty="0"/>
          </a:p>
        </p:txBody>
      </p:sp>
      <p:graphicFrame>
        <p:nvGraphicFramePr>
          <p:cNvPr id="5" name="Content Placeholder 4">
            <a:extLst>
              <a:ext uri="{FF2B5EF4-FFF2-40B4-BE49-F238E27FC236}">
                <a16:creationId xmlns:a16="http://schemas.microsoft.com/office/drawing/2014/main" id="{21D19689-B3F2-CD4D-7E6F-197789B923C4}"/>
              </a:ext>
            </a:extLst>
          </p:cNvPr>
          <p:cNvGraphicFramePr>
            <a:graphicFrameLocks noGrp="1"/>
          </p:cNvGraphicFramePr>
          <p:nvPr>
            <p:ph sz="half" idx="2"/>
            <p:extLst>
              <p:ext uri="{D42A27DB-BD31-4B8C-83A1-F6EECF244321}">
                <p14:modId xmlns:p14="http://schemas.microsoft.com/office/powerpoint/2010/main" val="3233307254"/>
              </p:ext>
            </p:extLst>
          </p:nvPr>
        </p:nvGraphicFramePr>
        <p:xfrm>
          <a:off x="5605670" y="365125"/>
          <a:ext cx="6268278" cy="6127749"/>
        </p:xfrm>
        <a:graphic>
          <a:graphicData uri="http://schemas.openxmlformats.org/drawingml/2006/table">
            <a:tbl>
              <a:tblPr/>
              <a:tblGrid>
                <a:gridCol w="2743349">
                  <a:extLst>
                    <a:ext uri="{9D8B030D-6E8A-4147-A177-3AD203B41FA5}">
                      <a16:colId xmlns:a16="http://schemas.microsoft.com/office/drawing/2014/main" val="1116067416"/>
                    </a:ext>
                  </a:extLst>
                </a:gridCol>
                <a:gridCol w="3524929">
                  <a:extLst>
                    <a:ext uri="{9D8B030D-6E8A-4147-A177-3AD203B41FA5}">
                      <a16:colId xmlns:a16="http://schemas.microsoft.com/office/drawing/2014/main" val="692354598"/>
                    </a:ext>
                  </a:extLst>
                </a:gridCol>
              </a:tblGrid>
              <a:tr h="473573">
                <a:tc>
                  <a:txBody>
                    <a:bodyPr/>
                    <a:lstStyle/>
                    <a:p>
                      <a:pPr algn="l" fontAlgn="t"/>
                      <a:r>
                        <a:rPr lang="en-IN" sz="1600" dirty="0">
                          <a:solidFill>
                            <a:srgbClr val="000000"/>
                          </a:solidFill>
                          <a:effectLst/>
                          <a:latin typeface="times new roman" panose="02020603050405020304" pitchFamily="18" charset="0"/>
                        </a:rPr>
                        <a:t>Method</a:t>
                      </a:r>
                    </a:p>
                  </a:txBody>
                  <a:tcPr marL="76429" marR="76429" marT="76429" marB="76429">
                    <a:lnL w="9525" cap="flat" cmpd="sng" algn="ctr">
                      <a:solidFill>
                        <a:srgbClr val="9819CD"/>
                      </a:solidFill>
                      <a:prstDash val="solid"/>
                      <a:round/>
                      <a:headEnd type="none" w="med" len="med"/>
                      <a:tailEnd type="none" w="med" len="med"/>
                    </a:lnL>
                    <a:lnR w="9525" cap="flat" cmpd="sng" algn="ctr">
                      <a:solidFill>
                        <a:srgbClr val="9819CD"/>
                      </a:solidFill>
                      <a:prstDash val="solid"/>
                      <a:round/>
                      <a:headEnd type="none" w="med" len="med"/>
                      <a:tailEnd type="none" w="med" len="med"/>
                    </a:lnR>
                    <a:lnT w="9525" cap="flat" cmpd="sng" algn="ctr">
                      <a:solidFill>
                        <a:srgbClr val="9819C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rPr>
                        <a:t>Description</a:t>
                      </a:r>
                    </a:p>
                  </a:txBody>
                  <a:tcPr marL="76429" marR="76429" marT="76429" marB="76429">
                    <a:lnL w="9525" cap="flat" cmpd="sng" algn="ctr">
                      <a:solidFill>
                        <a:srgbClr val="9819CD"/>
                      </a:solidFill>
                      <a:prstDash val="solid"/>
                      <a:round/>
                      <a:headEnd type="none" w="med" len="med"/>
                      <a:tailEnd type="none" w="med" len="med"/>
                    </a:lnL>
                    <a:lnR w="9525" cap="flat" cmpd="sng" algn="ctr">
                      <a:solidFill>
                        <a:srgbClr val="9819CD"/>
                      </a:solidFill>
                      <a:prstDash val="solid"/>
                      <a:round/>
                      <a:headEnd type="none" w="med" len="med"/>
                      <a:tailEnd type="none" w="med" len="med"/>
                    </a:lnR>
                    <a:lnT w="9525" cap="flat" cmpd="sng" algn="ctr">
                      <a:solidFill>
                        <a:srgbClr val="9819C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861782356"/>
                  </a:ext>
                </a:extLst>
              </a:tr>
              <a:tr h="660132">
                <a:tc>
                  <a:txBody>
                    <a:bodyPr/>
                    <a:lstStyle/>
                    <a:p>
                      <a:pPr algn="just" fontAlgn="t"/>
                      <a:r>
                        <a:rPr lang="en-IN" sz="1600" dirty="0">
                          <a:solidFill>
                            <a:srgbClr val="333333"/>
                          </a:solidFill>
                          <a:effectLst/>
                          <a:latin typeface="inter-regular"/>
                        </a:rPr>
                        <a:t>protected void finalize()</a:t>
                      </a:r>
                    </a:p>
                  </a:txBody>
                  <a:tcPr marL="50952" marR="50952" marT="50952" marB="50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clean up the connection with the file output stream.</a:t>
                      </a:r>
                    </a:p>
                  </a:txBody>
                  <a:tcPr marL="50952" marR="50952" marT="50952" marB="50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32831034"/>
                  </a:ext>
                </a:extLst>
              </a:tr>
              <a:tr h="918445">
                <a:tc>
                  <a:txBody>
                    <a:bodyPr/>
                    <a:lstStyle/>
                    <a:p>
                      <a:pPr algn="just" fontAlgn="t"/>
                      <a:r>
                        <a:rPr lang="en-IN" sz="1600" dirty="0">
                          <a:solidFill>
                            <a:srgbClr val="333333"/>
                          </a:solidFill>
                          <a:effectLst/>
                          <a:latin typeface="inter-regular"/>
                        </a:rPr>
                        <a:t>void write(byte[] </a:t>
                      </a:r>
                      <a:r>
                        <a:rPr lang="en-IN" sz="1600" dirty="0" err="1">
                          <a:solidFill>
                            <a:srgbClr val="333333"/>
                          </a:solidFill>
                          <a:effectLst/>
                          <a:latin typeface="inter-regular"/>
                        </a:rPr>
                        <a:t>ary</a:t>
                      </a:r>
                      <a:r>
                        <a:rPr lang="en-IN" sz="1600" dirty="0">
                          <a:solidFill>
                            <a:srgbClr val="333333"/>
                          </a:solidFill>
                          <a:effectLst/>
                          <a:latin typeface="inter-regular"/>
                        </a:rPr>
                        <a:t>)</a:t>
                      </a:r>
                    </a:p>
                  </a:txBody>
                  <a:tcPr marL="50952" marR="50952" marT="50952" marB="50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used to write </a:t>
                      </a:r>
                      <a:r>
                        <a:rPr lang="en-US" sz="1600" b="1">
                          <a:solidFill>
                            <a:srgbClr val="333333"/>
                          </a:solidFill>
                          <a:effectLst/>
                          <a:latin typeface="inter-bold"/>
                        </a:rPr>
                        <a:t>ary.length</a:t>
                      </a:r>
                      <a:r>
                        <a:rPr lang="en-US" sz="1600">
                          <a:solidFill>
                            <a:srgbClr val="333333"/>
                          </a:solidFill>
                          <a:effectLst/>
                          <a:latin typeface="inter-regular"/>
                        </a:rPr>
                        <a:t> bytes from the byte </a:t>
                      </a:r>
                      <a:r>
                        <a:rPr lang="en-US" sz="1600" u="none" strike="noStrike">
                          <a:solidFill>
                            <a:srgbClr val="008000"/>
                          </a:solidFill>
                          <a:effectLst/>
                          <a:latin typeface="inter-regular"/>
                          <a:hlinkClick r:id="rId4"/>
                        </a:rPr>
                        <a:t>array</a:t>
                      </a:r>
                      <a:r>
                        <a:rPr lang="en-US" sz="1600">
                          <a:solidFill>
                            <a:srgbClr val="333333"/>
                          </a:solidFill>
                          <a:effectLst/>
                          <a:latin typeface="inter-regular"/>
                        </a:rPr>
                        <a:t> to the file output stream.</a:t>
                      </a:r>
                    </a:p>
                  </a:txBody>
                  <a:tcPr marL="50952" marR="50952" marT="50952" marB="50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63135030"/>
                  </a:ext>
                </a:extLst>
              </a:tr>
              <a:tr h="918445">
                <a:tc>
                  <a:txBody>
                    <a:bodyPr/>
                    <a:lstStyle/>
                    <a:p>
                      <a:pPr algn="just" fontAlgn="t"/>
                      <a:r>
                        <a:rPr lang="en-US" sz="1600">
                          <a:solidFill>
                            <a:srgbClr val="333333"/>
                          </a:solidFill>
                          <a:effectLst/>
                          <a:latin typeface="inter-regular"/>
                        </a:rPr>
                        <a:t>void write(byte[] ary, int off, int len)</a:t>
                      </a:r>
                    </a:p>
                  </a:txBody>
                  <a:tcPr marL="50952" marR="50952" marT="50952" marB="50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write </a:t>
                      </a:r>
                      <a:r>
                        <a:rPr lang="en-US" sz="1600" b="1">
                          <a:solidFill>
                            <a:srgbClr val="333333"/>
                          </a:solidFill>
                          <a:effectLst/>
                          <a:latin typeface="inter-bold"/>
                        </a:rPr>
                        <a:t>len</a:t>
                      </a:r>
                      <a:r>
                        <a:rPr lang="en-US" sz="1600">
                          <a:solidFill>
                            <a:srgbClr val="333333"/>
                          </a:solidFill>
                          <a:effectLst/>
                          <a:latin typeface="inter-regular"/>
                        </a:rPr>
                        <a:t> bytes from the byte array starting at offset </a:t>
                      </a:r>
                      <a:r>
                        <a:rPr lang="en-US" sz="1600" b="1">
                          <a:solidFill>
                            <a:srgbClr val="333333"/>
                          </a:solidFill>
                          <a:effectLst/>
                          <a:latin typeface="inter-bold"/>
                        </a:rPr>
                        <a:t>off</a:t>
                      </a:r>
                      <a:r>
                        <a:rPr lang="en-US" sz="1600">
                          <a:solidFill>
                            <a:srgbClr val="333333"/>
                          </a:solidFill>
                          <a:effectLst/>
                          <a:latin typeface="inter-regular"/>
                        </a:rPr>
                        <a:t> to the file output stream.</a:t>
                      </a:r>
                    </a:p>
                  </a:txBody>
                  <a:tcPr marL="50952" marR="50952" marT="50952" marB="50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01816395"/>
                  </a:ext>
                </a:extLst>
              </a:tr>
              <a:tr h="660132">
                <a:tc>
                  <a:txBody>
                    <a:bodyPr/>
                    <a:lstStyle/>
                    <a:p>
                      <a:pPr algn="just" fontAlgn="t"/>
                      <a:r>
                        <a:rPr lang="en-IN" sz="1600" dirty="0">
                          <a:solidFill>
                            <a:srgbClr val="333333"/>
                          </a:solidFill>
                          <a:effectLst/>
                          <a:latin typeface="inter-regular"/>
                        </a:rPr>
                        <a:t>void write(int b)</a:t>
                      </a:r>
                    </a:p>
                  </a:txBody>
                  <a:tcPr marL="50952" marR="50952" marT="50952" marB="50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used to write the specified byte to the file output stream.</a:t>
                      </a:r>
                    </a:p>
                  </a:txBody>
                  <a:tcPr marL="50952" marR="50952" marT="50952" marB="50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75102224"/>
                  </a:ext>
                </a:extLst>
              </a:tr>
              <a:tr h="918445">
                <a:tc>
                  <a:txBody>
                    <a:bodyPr/>
                    <a:lstStyle/>
                    <a:p>
                      <a:pPr algn="just" fontAlgn="t"/>
                      <a:r>
                        <a:rPr lang="en-IN" sz="1600">
                          <a:solidFill>
                            <a:srgbClr val="333333"/>
                          </a:solidFill>
                          <a:effectLst/>
                          <a:latin typeface="inter-regular"/>
                        </a:rPr>
                        <a:t>FileChannel getChannel()</a:t>
                      </a:r>
                    </a:p>
                  </a:txBody>
                  <a:tcPr marL="50952" marR="50952" marT="50952" marB="50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return the file channel object associated with the file output stream.</a:t>
                      </a:r>
                    </a:p>
                  </a:txBody>
                  <a:tcPr marL="50952" marR="50952" marT="50952" marB="50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15057323"/>
                  </a:ext>
                </a:extLst>
              </a:tr>
              <a:tr h="918445">
                <a:tc>
                  <a:txBody>
                    <a:bodyPr/>
                    <a:lstStyle/>
                    <a:p>
                      <a:pPr algn="just" fontAlgn="t"/>
                      <a:r>
                        <a:rPr lang="en-IN" sz="1600">
                          <a:solidFill>
                            <a:srgbClr val="333333"/>
                          </a:solidFill>
                          <a:effectLst/>
                          <a:latin typeface="inter-regular"/>
                        </a:rPr>
                        <a:t>FileDescriptor getFD()</a:t>
                      </a:r>
                    </a:p>
                  </a:txBody>
                  <a:tcPr marL="50952" marR="50952" marT="50952" marB="50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used to return the file descriptor associated with the stream.</a:t>
                      </a:r>
                    </a:p>
                  </a:txBody>
                  <a:tcPr marL="50952" marR="50952" marT="50952" marB="50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00299103"/>
                  </a:ext>
                </a:extLst>
              </a:tr>
              <a:tr h="660132">
                <a:tc>
                  <a:txBody>
                    <a:bodyPr/>
                    <a:lstStyle/>
                    <a:p>
                      <a:pPr algn="just" fontAlgn="t"/>
                      <a:r>
                        <a:rPr lang="en-IN" sz="1600">
                          <a:solidFill>
                            <a:srgbClr val="333333"/>
                          </a:solidFill>
                          <a:effectLst/>
                          <a:latin typeface="inter-regular"/>
                        </a:rPr>
                        <a:t>void close()</a:t>
                      </a:r>
                    </a:p>
                  </a:txBody>
                  <a:tcPr marL="50952" marR="50952" marT="50952" marB="50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is used to closes the file output stream.</a:t>
                      </a:r>
                    </a:p>
                  </a:txBody>
                  <a:tcPr marL="50952" marR="50952" marT="50952" marB="50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99495316"/>
                  </a:ext>
                </a:extLst>
              </a:tr>
            </a:tbl>
          </a:graphicData>
        </a:graphic>
      </p:graphicFrame>
    </p:spTree>
    <p:extLst>
      <p:ext uri="{BB962C8B-B14F-4D97-AF65-F5344CB8AC3E}">
        <p14:creationId xmlns:p14="http://schemas.microsoft.com/office/powerpoint/2010/main" val="2514229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CEADB-BDD1-76E9-42E7-3C25EC56D3DB}"/>
              </a:ext>
            </a:extLst>
          </p:cNvPr>
          <p:cNvSpPr>
            <a:spLocks noGrp="1"/>
          </p:cNvSpPr>
          <p:nvPr>
            <p:ph type="title"/>
          </p:nvPr>
        </p:nvSpPr>
        <p:spPr>
          <a:xfrm>
            <a:off x="291548" y="365126"/>
            <a:ext cx="4876800" cy="456509"/>
          </a:xfrm>
        </p:spPr>
        <p:txBody>
          <a:bodyPr>
            <a:noAutofit/>
          </a:bodyPr>
          <a:lstStyle/>
          <a:p>
            <a:r>
              <a:rPr lang="en-US" sz="2000" dirty="0"/>
              <a:t>Java </a:t>
            </a:r>
            <a:r>
              <a:rPr lang="en-US" sz="2000" dirty="0" err="1"/>
              <a:t>FileOutputStream</a:t>
            </a:r>
            <a:r>
              <a:rPr lang="en-US" sz="2000" dirty="0"/>
              <a:t> Example 1: write byte</a:t>
            </a:r>
            <a:endParaRPr lang="en-IN" sz="2000" dirty="0"/>
          </a:p>
        </p:txBody>
      </p:sp>
      <p:sp>
        <p:nvSpPr>
          <p:cNvPr id="3" name="Content Placeholder 2">
            <a:extLst>
              <a:ext uri="{FF2B5EF4-FFF2-40B4-BE49-F238E27FC236}">
                <a16:creationId xmlns:a16="http://schemas.microsoft.com/office/drawing/2014/main" id="{5F6D7636-4828-DA72-24BD-C1462814C7D3}"/>
              </a:ext>
            </a:extLst>
          </p:cNvPr>
          <p:cNvSpPr>
            <a:spLocks noGrp="1"/>
          </p:cNvSpPr>
          <p:nvPr>
            <p:ph sz="half" idx="1"/>
          </p:nvPr>
        </p:nvSpPr>
        <p:spPr>
          <a:xfrm>
            <a:off x="291548" y="821635"/>
            <a:ext cx="5728252" cy="5355328"/>
          </a:xfrm>
        </p:spPr>
        <p:txBody>
          <a:bodyPr>
            <a:normAutofit/>
          </a:bodyPr>
          <a:lstStyle/>
          <a:p>
            <a:pPr marL="0" indent="0" algn="just">
              <a:buNone/>
            </a:pPr>
            <a:r>
              <a:rPr lang="en-IN" sz="1200" b="1" i="0" dirty="0">
                <a:solidFill>
                  <a:srgbClr val="006699"/>
                </a:solidFill>
                <a:effectLst/>
                <a:latin typeface="inter-regular"/>
              </a:rPr>
              <a:t>import</a:t>
            </a:r>
            <a:r>
              <a:rPr lang="en-IN" sz="1200" b="0" i="0" dirty="0">
                <a:solidFill>
                  <a:srgbClr val="000000"/>
                </a:solidFill>
                <a:effectLst/>
                <a:latin typeface="inter-regular"/>
              </a:rPr>
              <a:t> </a:t>
            </a:r>
            <a:r>
              <a:rPr lang="en-IN" sz="1200" b="0" i="0" dirty="0" err="1">
                <a:solidFill>
                  <a:srgbClr val="000000"/>
                </a:solidFill>
                <a:effectLst/>
                <a:latin typeface="inter-regular"/>
              </a:rPr>
              <a:t>java.io.FileOutputStream</a:t>
            </a:r>
            <a:r>
              <a:rPr lang="en-IN" sz="1200" b="0" i="0" dirty="0">
                <a:solidFill>
                  <a:srgbClr val="000000"/>
                </a:solidFill>
                <a:effectLst/>
                <a:latin typeface="inter-regular"/>
              </a:rPr>
              <a:t>;  </a:t>
            </a:r>
          </a:p>
          <a:p>
            <a:pPr marL="0" indent="0" algn="just">
              <a:buNone/>
            </a:pPr>
            <a:r>
              <a:rPr lang="en-IN" sz="1200" b="1" i="0" dirty="0">
                <a:solidFill>
                  <a:srgbClr val="006699"/>
                </a:solidFill>
                <a:effectLst/>
                <a:latin typeface="inter-regular"/>
              </a:rPr>
              <a:t>public</a:t>
            </a:r>
            <a:r>
              <a:rPr lang="en-IN" sz="1200" b="0" i="0" dirty="0">
                <a:solidFill>
                  <a:srgbClr val="000000"/>
                </a:solidFill>
                <a:effectLst/>
                <a:latin typeface="inter-regular"/>
              </a:rPr>
              <a:t> </a:t>
            </a:r>
            <a:r>
              <a:rPr lang="en-IN" sz="1200" b="1" i="0" dirty="0">
                <a:solidFill>
                  <a:srgbClr val="006699"/>
                </a:solidFill>
                <a:effectLst/>
                <a:latin typeface="inter-regular"/>
              </a:rPr>
              <a:t>class</a:t>
            </a:r>
            <a:r>
              <a:rPr lang="en-IN" sz="1200" b="0" i="0" dirty="0">
                <a:solidFill>
                  <a:srgbClr val="000000"/>
                </a:solidFill>
                <a:effectLst/>
                <a:latin typeface="inter-regular"/>
              </a:rPr>
              <a:t> </a:t>
            </a:r>
            <a:r>
              <a:rPr lang="en-IN" sz="1200" b="0" i="0" dirty="0" err="1">
                <a:solidFill>
                  <a:srgbClr val="000000"/>
                </a:solidFill>
                <a:effectLst/>
                <a:latin typeface="inter-regular"/>
              </a:rPr>
              <a:t>FileOutputStreamExample</a:t>
            </a:r>
            <a:r>
              <a:rPr lang="en-IN" sz="1200" b="0" i="0" dirty="0">
                <a:solidFill>
                  <a:srgbClr val="000000"/>
                </a:solidFill>
                <a:effectLst/>
                <a:latin typeface="inter-regular"/>
              </a:rPr>
              <a:t> {  </a:t>
            </a:r>
          </a:p>
          <a:p>
            <a:pPr marL="0" indent="0" algn="just">
              <a:buNone/>
            </a:pPr>
            <a:r>
              <a:rPr lang="en-IN" sz="1200" b="0" i="0" dirty="0">
                <a:solidFill>
                  <a:srgbClr val="000000"/>
                </a:solidFill>
                <a:effectLst/>
                <a:latin typeface="inter-regular"/>
              </a:rPr>
              <a:t>    </a:t>
            </a:r>
            <a:r>
              <a:rPr lang="en-IN" sz="1200" b="1" i="0" dirty="0">
                <a:solidFill>
                  <a:srgbClr val="006699"/>
                </a:solidFill>
                <a:effectLst/>
                <a:latin typeface="inter-regular"/>
              </a:rPr>
              <a:t>public</a:t>
            </a:r>
            <a:r>
              <a:rPr lang="en-IN" sz="1200" b="0" i="0" dirty="0">
                <a:solidFill>
                  <a:srgbClr val="000000"/>
                </a:solidFill>
                <a:effectLst/>
                <a:latin typeface="inter-regular"/>
              </a:rPr>
              <a:t> </a:t>
            </a:r>
            <a:r>
              <a:rPr lang="en-IN" sz="1200" b="1" i="0" dirty="0">
                <a:solidFill>
                  <a:srgbClr val="006699"/>
                </a:solidFill>
                <a:effectLst/>
                <a:latin typeface="inter-regular"/>
              </a:rPr>
              <a:t>static</a:t>
            </a:r>
            <a:r>
              <a:rPr lang="en-IN" sz="1200" b="0" i="0" dirty="0">
                <a:solidFill>
                  <a:srgbClr val="000000"/>
                </a:solidFill>
                <a:effectLst/>
                <a:latin typeface="inter-regular"/>
              </a:rPr>
              <a:t> </a:t>
            </a:r>
            <a:r>
              <a:rPr lang="en-IN" sz="1200" b="1" i="0" dirty="0">
                <a:solidFill>
                  <a:srgbClr val="006699"/>
                </a:solidFill>
                <a:effectLst/>
                <a:latin typeface="inter-regular"/>
              </a:rPr>
              <a:t>void</a:t>
            </a:r>
            <a:r>
              <a:rPr lang="en-IN" sz="1200" b="0" i="0" dirty="0">
                <a:solidFill>
                  <a:srgbClr val="000000"/>
                </a:solidFill>
                <a:effectLst/>
                <a:latin typeface="inter-regular"/>
              </a:rPr>
              <a:t> main(String </a:t>
            </a:r>
            <a:r>
              <a:rPr lang="en-IN" sz="1200" b="0" i="0" dirty="0" err="1">
                <a:solidFill>
                  <a:srgbClr val="000000"/>
                </a:solidFill>
                <a:effectLst/>
                <a:latin typeface="inter-regular"/>
              </a:rPr>
              <a:t>args</a:t>
            </a:r>
            <a:r>
              <a:rPr lang="en-IN" sz="1200" b="0" i="0" dirty="0">
                <a:solidFill>
                  <a:srgbClr val="000000"/>
                </a:solidFill>
                <a:effectLst/>
                <a:latin typeface="inter-regular"/>
              </a:rPr>
              <a:t>[]){    </a:t>
            </a:r>
          </a:p>
          <a:p>
            <a:pPr marL="0" indent="0" algn="just">
              <a:buNone/>
            </a:pPr>
            <a:r>
              <a:rPr lang="en-IN" sz="1200" b="0" i="0" dirty="0">
                <a:solidFill>
                  <a:srgbClr val="000000"/>
                </a:solidFill>
                <a:effectLst/>
                <a:latin typeface="inter-regular"/>
              </a:rPr>
              <a:t>           </a:t>
            </a:r>
            <a:r>
              <a:rPr lang="en-IN" sz="1200" b="1" i="0" dirty="0">
                <a:solidFill>
                  <a:srgbClr val="006699"/>
                </a:solidFill>
                <a:effectLst/>
                <a:latin typeface="inter-regular"/>
              </a:rPr>
              <a:t>try</a:t>
            </a:r>
            <a:r>
              <a:rPr lang="en-IN" sz="1200" b="0" i="0" dirty="0">
                <a:solidFill>
                  <a:srgbClr val="000000"/>
                </a:solidFill>
                <a:effectLst/>
                <a:latin typeface="inter-regular"/>
              </a:rPr>
              <a:t>{    </a:t>
            </a:r>
          </a:p>
          <a:p>
            <a:pPr marL="0" indent="0" algn="just">
              <a:buNone/>
            </a:pPr>
            <a:r>
              <a:rPr lang="en-IN" sz="1200" b="0" i="0" dirty="0">
                <a:solidFill>
                  <a:srgbClr val="000000"/>
                </a:solidFill>
                <a:effectLst/>
                <a:latin typeface="inter-regular"/>
              </a:rPr>
              <a:t>             </a:t>
            </a:r>
            <a:r>
              <a:rPr lang="en-IN" sz="1200" b="0" i="0" dirty="0" err="1">
                <a:solidFill>
                  <a:srgbClr val="000000"/>
                </a:solidFill>
                <a:effectLst/>
                <a:latin typeface="inter-regular"/>
              </a:rPr>
              <a:t>FileOutputStream</a:t>
            </a:r>
            <a:r>
              <a:rPr lang="en-IN" sz="1200" b="0" i="0" dirty="0">
                <a:solidFill>
                  <a:srgbClr val="000000"/>
                </a:solidFill>
                <a:effectLst/>
                <a:latin typeface="inter-regular"/>
              </a:rPr>
              <a:t> </a:t>
            </a:r>
            <a:r>
              <a:rPr lang="en-IN" sz="1200" b="0" i="0" dirty="0" err="1">
                <a:solidFill>
                  <a:srgbClr val="000000"/>
                </a:solidFill>
                <a:effectLst/>
                <a:latin typeface="inter-regular"/>
              </a:rPr>
              <a:t>fout</a:t>
            </a:r>
            <a:r>
              <a:rPr lang="en-IN" sz="1200" b="0" i="0" dirty="0">
                <a:solidFill>
                  <a:srgbClr val="000000"/>
                </a:solidFill>
                <a:effectLst/>
                <a:latin typeface="inter-regular"/>
              </a:rPr>
              <a:t>=</a:t>
            </a:r>
            <a:r>
              <a:rPr lang="en-IN" sz="1200" b="1" i="0" dirty="0">
                <a:solidFill>
                  <a:srgbClr val="006699"/>
                </a:solidFill>
                <a:effectLst/>
                <a:latin typeface="inter-regular"/>
              </a:rPr>
              <a:t>new</a:t>
            </a:r>
            <a:r>
              <a:rPr lang="en-IN" sz="1200" b="0" i="0" dirty="0">
                <a:solidFill>
                  <a:srgbClr val="000000"/>
                </a:solidFill>
                <a:effectLst/>
                <a:latin typeface="inter-regular"/>
              </a:rPr>
              <a:t> </a:t>
            </a:r>
            <a:r>
              <a:rPr lang="en-IN" sz="1200" b="0" i="0" dirty="0" err="1">
                <a:solidFill>
                  <a:srgbClr val="000000"/>
                </a:solidFill>
                <a:effectLst/>
                <a:latin typeface="inter-regular"/>
              </a:rPr>
              <a:t>FileOutputStream</a:t>
            </a:r>
            <a:r>
              <a:rPr lang="en-IN" sz="1200" b="0" i="0" dirty="0">
                <a:solidFill>
                  <a:srgbClr val="000000"/>
                </a:solidFill>
                <a:effectLst/>
                <a:latin typeface="inter-regular"/>
              </a:rPr>
              <a:t>(</a:t>
            </a:r>
            <a:r>
              <a:rPr lang="en-IN" sz="1200" b="0" i="0" dirty="0">
                <a:solidFill>
                  <a:srgbClr val="0000FF"/>
                </a:solidFill>
                <a:effectLst/>
                <a:latin typeface="inter-regular"/>
              </a:rPr>
              <a:t>"D:\\testout.txt"</a:t>
            </a:r>
            <a:r>
              <a:rPr lang="en-IN" sz="1200" b="0" i="0" dirty="0">
                <a:solidFill>
                  <a:srgbClr val="000000"/>
                </a:solidFill>
                <a:effectLst/>
                <a:latin typeface="inter-regular"/>
              </a:rPr>
              <a:t>);    </a:t>
            </a:r>
          </a:p>
          <a:p>
            <a:pPr marL="0" indent="0" algn="just">
              <a:buNone/>
            </a:pPr>
            <a:r>
              <a:rPr lang="en-IN" sz="1200" b="0" i="0" dirty="0">
                <a:solidFill>
                  <a:srgbClr val="000000"/>
                </a:solidFill>
                <a:effectLst/>
                <a:latin typeface="inter-regular"/>
              </a:rPr>
              <a:t>             </a:t>
            </a:r>
            <a:r>
              <a:rPr lang="en-IN" sz="1200" b="0" i="0" dirty="0" err="1">
                <a:solidFill>
                  <a:srgbClr val="000000"/>
                </a:solidFill>
                <a:effectLst/>
                <a:latin typeface="inter-regular"/>
              </a:rPr>
              <a:t>fout.write</a:t>
            </a:r>
            <a:r>
              <a:rPr lang="en-IN" sz="1200" b="0" i="0" dirty="0">
                <a:solidFill>
                  <a:srgbClr val="000000"/>
                </a:solidFill>
                <a:effectLst/>
                <a:latin typeface="inter-regular"/>
              </a:rPr>
              <a:t>(</a:t>
            </a:r>
            <a:r>
              <a:rPr lang="en-IN" sz="1200" b="0" i="0" dirty="0">
                <a:solidFill>
                  <a:srgbClr val="C00000"/>
                </a:solidFill>
                <a:effectLst/>
                <a:latin typeface="inter-regular"/>
              </a:rPr>
              <a:t>65</a:t>
            </a:r>
            <a:r>
              <a:rPr lang="en-IN" sz="1200" b="0" i="0" dirty="0">
                <a:solidFill>
                  <a:srgbClr val="000000"/>
                </a:solidFill>
                <a:effectLst/>
                <a:latin typeface="inter-regular"/>
              </a:rPr>
              <a:t>);    </a:t>
            </a:r>
          </a:p>
          <a:p>
            <a:pPr marL="0" indent="0" algn="just">
              <a:buNone/>
            </a:pPr>
            <a:r>
              <a:rPr lang="en-IN" sz="1200" b="0" i="0" dirty="0">
                <a:solidFill>
                  <a:srgbClr val="000000"/>
                </a:solidFill>
                <a:effectLst/>
                <a:latin typeface="inter-regular"/>
              </a:rPr>
              <a:t>             </a:t>
            </a:r>
            <a:r>
              <a:rPr lang="en-IN" sz="1200" b="0" i="0" dirty="0" err="1">
                <a:solidFill>
                  <a:srgbClr val="000000"/>
                </a:solidFill>
                <a:effectLst/>
                <a:latin typeface="inter-regular"/>
              </a:rPr>
              <a:t>fout.close</a:t>
            </a:r>
            <a:r>
              <a:rPr lang="en-IN" sz="1200" b="0" i="0" dirty="0">
                <a:solidFill>
                  <a:srgbClr val="000000"/>
                </a:solidFill>
                <a:effectLst/>
                <a:latin typeface="inter-regular"/>
              </a:rPr>
              <a:t>();    </a:t>
            </a:r>
          </a:p>
          <a:p>
            <a:pPr marL="0" indent="0" algn="just">
              <a:buNone/>
            </a:pPr>
            <a:r>
              <a:rPr lang="en-IN" sz="1200" b="0" i="0" dirty="0">
                <a:solidFill>
                  <a:srgbClr val="000000"/>
                </a:solidFill>
                <a:effectLst/>
                <a:latin typeface="inter-regular"/>
              </a:rPr>
              <a:t>             </a:t>
            </a:r>
            <a:r>
              <a:rPr lang="en-IN" sz="1200" b="0" i="0" dirty="0" err="1">
                <a:solidFill>
                  <a:srgbClr val="000000"/>
                </a:solidFill>
                <a:effectLst/>
                <a:latin typeface="inter-regular"/>
              </a:rPr>
              <a:t>System.out.println</a:t>
            </a:r>
            <a:r>
              <a:rPr lang="en-IN" sz="1200" b="0" i="0" dirty="0">
                <a:solidFill>
                  <a:srgbClr val="000000"/>
                </a:solidFill>
                <a:effectLst/>
                <a:latin typeface="inter-regular"/>
              </a:rPr>
              <a:t>(</a:t>
            </a:r>
            <a:r>
              <a:rPr lang="en-IN" sz="1200" b="0" i="0" dirty="0">
                <a:solidFill>
                  <a:srgbClr val="0000FF"/>
                </a:solidFill>
                <a:effectLst/>
                <a:latin typeface="inter-regular"/>
              </a:rPr>
              <a:t>"success..."</a:t>
            </a:r>
            <a:r>
              <a:rPr lang="en-IN" sz="1200" b="0" i="0" dirty="0">
                <a:solidFill>
                  <a:srgbClr val="000000"/>
                </a:solidFill>
                <a:effectLst/>
                <a:latin typeface="inter-regular"/>
              </a:rPr>
              <a:t>);    </a:t>
            </a:r>
          </a:p>
          <a:p>
            <a:pPr marL="0" indent="0" algn="just">
              <a:buNone/>
            </a:pPr>
            <a:r>
              <a:rPr lang="en-IN" sz="1200" b="0" i="0" dirty="0">
                <a:solidFill>
                  <a:srgbClr val="000000"/>
                </a:solidFill>
                <a:effectLst/>
                <a:latin typeface="inter-regular"/>
              </a:rPr>
              <a:t>            }</a:t>
            </a:r>
            <a:r>
              <a:rPr lang="en-IN" sz="1200" b="1" i="0" dirty="0">
                <a:solidFill>
                  <a:srgbClr val="006699"/>
                </a:solidFill>
                <a:effectLst/>
                <a:latin typeface="inter-regular"/>
              </a:rPr>
              <a:t>catch</a:t>
            </a:r>
            <a:r>
              <a:rPr lang="en-IN" sz="1200" b="0" i="0" dirty="0">
                <a:solidFill>
                  <a:srgbClr val="000000"/>
                </a:solidFill>
                <a:effectLst/>
                <a:latin typeface="inter-regular"/>
              </a:rPr>
              <a:t>(Exception e){</a:t>
            </a:r>
            <a:r>
              <a:rPr lang="en-IN" sz="1200" b="0" i="0" dirty="0" err="1">
                <a:solidFill>
                  <a:srgbClr val="000000"/>
                </a:solidFill>
                <a:effectLst/>
                <a:latin typeface="inter-regular"/>
              </a:rPr>
              <a:t>System.out.println</a:t>
            </a:r>
            <a:r>
              <a:rPr lang="en-IN" sz="1200" b="0" i="0" dirty="0">
                <a:solidFill>
                  <a:srgbClr val="000000"/>
                </a:solidFill>
                <a:effectLst/>
                <a:latin typeface="inter-regular"/>
              </a:rPr>
              <a:t>(e);}          }    }  </a:t>
            </a:r>
          </a:p>
          <a:p>
            <a:pPr marL="0" indent="0">
              <a:buNone/>
            </a:pPr>
            <a:r>
              <a:rPr lang="en-US" sz="1200" dirty="0"/>
              <a:t>Success...</a:t>
            </a:r>
          </a:p>
          <a:p>
            <a:pPr marL="0" indent="0">
              <a:buNone/>
            </a:pPr>
            <a:r>
              <a:rPr lang="en-US" sz="1200" dirty="0"/>
              <a:t>The content of a text file testout.txt is set with the data A.</a:t>
            </a:r>
          </a:p>
          <a:p>
            <a:pPr marL="0" indent="0">
              <a:buNone/>
            </a:pPr>
            <a:r>
              <a:rPr lang="en-US" sz="1200" dirty="0"/>
              <a:t>testout.txt</a:t>
            </a:r>
          </a:p>
          <a:p>
            <a:pPr marL="0" indent="0">
              <a:buNone/>
            </a:pPr>
            <a:r>
              <a:rPr lang="en-IN" sz="1200" dirty="0"/>
              <a:t>A</a:t>
            </a:r>
          </a:p>
        </p:txBody>
      </p:sp>
      <p:sp>
        <p:nvSpPr>
          <p:cNvPr id="4" name="Content Placeholder 3">
            <a:extLst>
              <a:ext uri="{FF2B5EF4-FFF2-40B4-BE49-F238E27FC236}">
                <a16:creationId xmlns:a16="http://schemas.microsoft.com/office/drawing/2014/main" id="{2A216565-0337-0B9B-9456-42FD4B3BF83C}"/>
              </a:ext>
            </a:extLst>
          </p:cNvPr>
          <p:cNvSpPr>
            <a:spLocks noGrp="1"/>
          </p:cNvSpPr>
          <p:nvPr>
            <p:ph sz="half" idx="2"/>
          </p:nvPr>
        </p:nvSpPr>
        <p:spPr>
          <a:xfrm>
            <a:off x="6281530" y="365126"/>
            <a:ext cx="5459896" cy="6062178"/>
          </a:xfrm>
        </p:spPr>
        <p:txBody>
          <a:bodyPr>
            <a:noAutofit/>
          </a:bodyPr>
          <a:lstStyle/>
          <a:p>
            <a:pPr marL="0" indent="0">
              <a:buNone/>
            </a:pPr>
            <a:r>
              <a:rPr lang="en-IN" sz="1400" b="1" dirty="0"/>
              <a:t>Java </a:t>
            </a:r>
            <a:r>
              <a:rPr lang="en-IN" sz="1400" b="1" dirty="0" err="1"/>
              <a:t>FileOutputStream</a:t>
            </a:r>
            <a:r>
              <a:rPr lang="en-IN" sz="1400" b="1" dirty="0"/>
              <a:t> example 2: write string</a:t>
            </a:r>
          </a:p>
          <a:p>
            <a:pPr marL="0" indent="0">
              <a:buNone/>
            </a:pPr>
            <a:r>
              <a:rPr lang="en-IN" sz="1400" dirty="0"/>
              <a:t>import </a:t>
            </a:r>
            <a:r>
              <a:rPr lang="en-IN" sz="1400" dirty="0" err="1"/>
              <a:t>java.io.FileOutputStream</a:t>
            </a:r>
            <a:r>
              <a:rPr lang="en-IN" sz="1400" dirty="0"/>
              <a:t>;  </a:t>
            </a:r>
          </a:p>
          <a:p>
            <a:pPr marL="0" indent="0">
              <a:buNone/>
            </a:pPr>
            <a:r>
              <a:rPr lang="en-IN" sz="1400" dirty="0"/>
              <a:t>public class </a:t>
            </a:r>
            <a:r>
              <a:rPr lang="en-IN" sz="1400" dirty="0" err="1"/>
              <a:t>FileOutputStreamExample</a:t>
            </a:r>
            <a:r>
              <a:rPr lang="en-IN" sz="1400" dirty="0"/>
              <a:t> {  </a:t>
            </a:r>
          </a:p>
          <a:p>
            <a:pPr marL="0" indent="0">
              <a:buNone/>
            </a:pPr>
            <a:r>
              <a:rPr lang="en-IN" sz="1400" dirty="0"/>
              <a:t>    public static void main(String </a:t>
            </a:r>
            <a:r>
              <a:rPr lang="en-IN" sz="1400" dirty="0" err="1"/>
              <a:t>args</a:t>
            </a:r>
            <a:r>
              <a:rPr lang="en-IN" sz="1400" dirty="0"/>
              <a:t>[]){    </a:t>
            </a:r>
          </a:p>
          <a:p>
            <a:pPr marL="0" indent="0">
              <a:buNone/>
            </a:pPr>
            <a:r>
              <a:rPr lang="en-IN" sz="1400" dirty="0"/>
              <a:t>           try{    </a:t>
            </a:r>
          </a:p>
          <a:p>
            <a:pPr marL="0" indent="0">
              <a:buNone/>
            </a:pPr>
            <a:r>
              <a:rPr lang="en-IN" sz="1400" dirty="0"/>
              <a:t>             </a:t>
            </a:r>
            <a:r>
              <a:rPr lang="en-IN" sz="1400" dirty="0" err="1"/>
              <a:t>FileOutputStream</a:t>
            </a:r>
            <a:r>
              <a:rPr lang="en-IN" sz="1400" dirty="0"/>
              <a:t> </a:t>
            </a:r>
            <a:r>
              <a:rPr lang="en-IN" sz="1400" dirty="0" err="1"/>
              <a:t>fout</a:t>
            </a:r>
            <a:r>
              <a:rPr lang="en-IN" sz="1400" dirty="0"/>
              <a:t>=new </a:t>
            </a:r>
            <a:r>
              <a:rPr lang="en-IN" sz="1400" dirty="0" err="1"/>
              <a:t>FileOutputStream</a:t>
            </a:r>
            <a:r>
              <a:rPr lang="en-IN" sz="1400" dirty="0"/>
              <a:t>("D:\\testout.txt");    </a:t>
            </a:r>
          </a:p>
          <a:p>
            <a:pPr marL="0" indent="0">
              <a:buNone/>
            </a:pPr>
            <a:r>
              <a:rPr lang="en-IN" sz="1400" dirty="0"/>
              <a:t>             String s="Welcome to </a:t>
            </a:r>
            <a:r>
              <a:rPr lang="en-IN" sz="1400" dirty="0" err="1"/>
              <a:t>javaTpoint</a:t>
            </a:r>
            <a:r>
              <a:rPr lang="en-IN" sz="1400" dirty="0"/>
              <a:t>.";    </a:t>
            </a:r>
          </a:p>
          <a:p>
            <a:pPr marL="0" indent="0">
              <a:buNone/>
            </a:pPr>
            <a:r>
              <a:rPr lang="en-IN" sz="1400" dirty="0"/>
              <a:t>             byte b[]=</a:t>
            </a:r>
            <a:r>
              <a:rPr lang="en-IN" sz="1400" dirty="0" err="1"/>
              <a:t>s.getBytes</a:t>
            </a:r>
            <a:r>
              <a:rPr lang="en-IN" sz="1400" dirty="0"/>
              <a:t>();//converting string into byte array    </a:t>
            </a:r>
          </a:p>
          <a:p>
            <a:pPr marL="0" indent="0">
              <a:buNone/>
            </a:pPr>
            <a:r>
              <a:rPr lang="en-IN" sz="1400" dirty="0"/>
              <a:t>             </a:t>
            </a:r>
            <a:r>
              <a:rPr lang="en-IN" sz="1400" dirty="0" err="1"/>
              <a:t>fout.write</a:t>
            </a:r>
            <a:r>
              <a:rPr lang="en-IN" sz="1400" dirty="0"/>
              <a:t>(b);    </a:t>
            </a:r>
          </a:p>
          <a:p>
            <a:pPr marL="0" indent="0">
              <a:buNone/>
            </a:pPr>
            <a:r>
              <a:rPr lang="en-IN" sz="1400" dirty="0"/>
              <a:t>             </a:t>
            </a:r>
            <a:r>
              <a:rPr lang="en-IN" sz="1400" dirty="0" err="1"/>
              <a:t>fout.close</a:t>
            </a:r>
            <a:r>
              <a:rPr lang="en-IN" sz="1400" dirty="0"/>
              <a:t>();    </a:t>
            </a:r>
          </a:p>
          <a:p>
            <a:pPr marL="0" indent="0">
              <a:buNone/>
            </a:pPr>
            <a:r>
              <a:rPr lang="en-IN" sz="1400" dirty="0"/>
              <a:t>             </a:t>
            </a:r>
            <a:r>
              <a:rPr lang="en-IN" sz="1400" dirty="0" err="1"/>
              <a:t>System.out.println</a:t>
            </a:r>
            <a:r>
              <a:rPr lang="en-IN" sz="1400" dirty="0"/>
              <a:t>("success...");    </a:t>
            </a:r>
          </a:p>
          <a:p>
            <a:pPr marL="0" indent="0">
              <a:buNone/>
            </a:pPr>
            <a:r>
              <a:rPr lang="en-IN" sz="1400" dirty="0"/>
              <a:t>            }catch(Exception e){</a:t>
            </a:r>
            <a:r>
              <a:rPr lang="en-IN" sz="1400" dirty="0" err="1"/>
              <a:t>System.out.println</a:t>
            </a:r>
            <a:r>
              <a:rPr lang="en-IN" sz="1400" dirty="0"/>
              <a:t>(e);}    </a:t>
            </a:r>
          </a:p>
          <a:p>
            <a:pPr marL="0" indent="0">
              <a:buNone/>
            </a:pPr>
            <a:r>
              <a:rPr lang="en-IN" sz="1400" dirty="0"/>
              <a:t>      }    </a:t>
            </a:r>
          </a:p>
          <a:p>
            <a:pPr marL="0" indent="0">
              <a:buNone/>
            </a:pPr>
            <a:r>
              <a:rPr lang="en-IN" sz="1400" dirty="0"/>
              <a:t>}  </a:t>
            </a:r>
          </a:p>
          <a:p>
            <a:pPr marL="0" indent="0">
              <a:buNone/>
            </a:pPr>
            <a:r>
              <a:rPr lang="en-IN" sz="1400" dirty="0"/>
              <a:t>Output:</a:t>
            </a:r>
          </a:p>
          <a:p>
            <a:pPr marL="0" indent="0">
              <a:buNone/>
            </a:pPr>
            <a:endParaRPr lang="en-IN" sz="1400" dirty="0"/>
          </a:p>
          <a:p>
            <a:pPr marL="0" indent="0">
              <a:buNone/>
            </a:pPr>
            <a:r>
              <a:rPr lang="en-IN" sz="1400" dirty="0"/>
              <a:t>Success...</a:t>
            </a:r>
          </a:p>
          <a:p>
            <a:pPr marL="0" indent="0">
              <a:buNone/>
            </a:pPr>
            <a:r>
              <a:rPr lang="en-IN" sz="1400" dirty="0"/>
              <a:t>The content of a text file testout.txt is set with the data Welcome to </a:t>
            </a:r>
            <a:r>
              <a:rPr lang="en-IN" sz="1400" dirty="0" err="1"/>
              <a:t>javaTpoint</a:t>
            </a:r>
            <a:r>
              <a:rPr lang="en-IN" sz="1400" dirty="0"/>
              <a:t>.</a:t>
            </a:r>
          </a:p>
          <a:p>
            <a:pPr marL="0" indent="0">
              <a:buNone/>
            </a:pPr>
            <a:r>
              <a:rPr lang="en-IN" sz="1400" dirty="0"/>
              <a:t>testout.txt</a:t>
            </a:r>
          </a:p>
          <a:p>
            <a:pPr marL="0" indent="0">
              <a:buNone/>
            </a:pPr>
            <a:r>
              <a:rPr lang="en-IN" sz="1400" dirty="0"/>
              <a:t>Welcome to </a:t>
            </a:r>
            <a:r>
              <a:rPr lang="en-IN" sz="1400" dirty="0" err="1"/>
              <a:t>javaTpoint.N</a:t>
            </a:r>
            <a:endParaRPr lang="en-IN" sz="1400" dirty="0"/>
          </a:p>
        </p:txBody>
      </p:sp>
    </p:spTree>
    <p:extLst>
      <p:ext uri="{BB962C8B-B14F-4D97-AF65-F5344CB8AC3E}">
        <p14:creationId xmlns:p14="http://schemas.microsoft.com/office/powerpoint/2010/main" val="2743237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136D2-366D-23D0-CC76-EBCA153F9EA1}"/>
              </a:ext>
            </a:extLst>
          </p:cNvPr>
          <p:cNvSpPr>
            <a:spLocks noGrp="1"/>
          </p:cNvSpPr>
          <p:nvPr>
            <p:ph type="title"/>
          </p:nvPr>
        </p:nvSpPr>
        <p:spPr>
          <a:xfrm>
            <a:off x="215348" y="18255"/>
            <a:ext cx="11791122" cy="1325563"/>
          </a:xfrm>
        </p:spPr>
        <p:txBody>
          <a:bodyPr>
            <a:noAutofit/>
          </a:bodyPr>
          <a:lstStyle/>
          <a:p>
            <a:r>
              <a:rPr lang="en-US" sz="1600" dirty="0"/>
              <a:t>Java </a:t>
            </a:r>
            <a:r>
              <a:rPr lang="en-US" sz="1600" dirty="0" err="1"/>
              <a:t>FileInputStream</a:t>
            </a:r>
            <a:r>
              <a:rPr lang="en-US" sz="1600" dirty="0"/>
              <a:t> Class</a:t>
            </a:r>
            <a:br>
              <a:rPr lang="en-US" sz="1600" dirty="0"/>
            </a:br>
            <a:endParaRPr lang="en-IN" sz="1600" dirty="0"/>
          </a:p>
        </p:txBody>
      </p:sp>
      <p:sp>
        <p:nvSpPr>
          <p:cNvPr id="3" name="Content Placeholder 2">
            <a:extLst>
              <a:ext uri="{FF2B5EF4-FFF2-40B4-BE49-F238E27FC236}">
                <a16:creationId xmlns:a16="http://schemas.microsoft.com/office/drawing/2014/main" id="{6DC9B3AC-5DE5-2991-60E6-05D4BCE2AEE6}"/>
              </a:ext>
            </a:extLst>
          </p:cNvPr>
          <p:cNvSpPr>
            <a:spLocks noGrp="1"/>
          </p:cNvSpPr>
          <p:nvPr>
            <p:ph sz="half" idx="1"/>
          </p:nvPr>
        </p:nvSpPr>
        <p:spPr>
          <a:xfrm>
            <a:off x="185530" y="1179442"/>
            <a:ext cx="5834270" cy="5459895"/>
          </a:xfrm>
        </p:spPr>
        <p:txBody>
          <a:bodyPr>
            <a:normAutofit/>
          </a:bodyPr>
          <a:lstStyle/>
          <a:p>
            <a:r>
              <a:rPr lang="en-US" sz="2000" dirty="0"/>
              <a:t>Java </a:t>
            </a:r>
            <a:r>
              <a:rPr lang="en-US" sz="2000" dirty="0" err="1"/>
              <a:t>FileInputStream</a:t>
            </a:r>
            <a:r>
              <a:rPr lang="en-US" sz="2000" dirty="0"/>
              <a:t> class obtains input bytes from a file. It is used for reading byte-oriented data (streams of raw bytes) such as image data, audio, video etc. You can also read character-stream data. But, for reading streams of characters, it is recommended to use </a:t>
            </a:r>
            <a:r>
              <a:rPr lang="en-US" sz="2000" dirty="0" err="1"/>
              <a:t>FileReader</a:t>
            </a:r>
            <a:r>
              <a:rPr lang="en-US" sz="2000" dirty="0"/>
              <a:t> class.</a:t>
            </a:r>
            <a:endParaRPr lang="en-IN" sz="2000" dirty="0"/>
          </a:p>
          <a:p>
            <a:r>
              <a:rPr lang="en-IN" sz="2000" dirty="0"/>
              <a:t>Java </a:t>
            </a:r>
            <a:r>
              <a:rPr lang="en-IN" sz="2000" dirty="0" err="1"/>
              <a:t>FileInputStream</a:t>
            </a:r>
            <a:r>
              <a:rPr lang="en-IN" sz="2000" dirty="0"/>
              <a:t> class declaration</a:t>
            </a:r>
            <a:br>
              <a:rPr lang="en-IN" sz="2000" dirty="0"/>
            </a:br>
            <a:r>
              <a:rPr lang="en-IN" sz="2000" dirty="0" err="1"/>
              <a:t>java.io.FileInputStream</a:t>
            </a:r>
            <a:r>
              <a:rPr lang="en-IN" sz="2000" dirty="0"/>
              <a:t> class:</a:t>
            </a:r>
          </a:p>
          <a:p>
            <a:r>
              <a:rPr lang="en-IN" sz="2000" dirty="0"/>
              <a:t>public class </a:t>
            </a:r>
            <a:r>
              <a:rPr lang="en-IN" sz="2000" dirty="0" err="1"/>
              <a:t>FileInputStream</a:t>
            </a:r>
            <a:r>
              <a:rPr lang="en-IN" sz="2000" dirty="0"/>
              <a:t> extends </a:t>
            </a:r>
            <a:r>
              <a:rPr lang="en-IN" sz="2000" dirty="0" err="1"/>
              <a:t>InputStream</a:t>
            </a:r>
            <a:r>
              <a:rPr lang="en-IN" sz="2000" dirty="0"/>
              <a:t> </a:t>
            </a:r>
          </a:p>
          <a:p>
            <a:endParaRPr lang="en-IN" sz="2000" dirty="0"/>
          </a:p>
        </p:txBody>
      </p:sp>
      <p:graphicFrame>
        <p:nvGraphicFramePr>
          <p:cNvPr id="6" name="Content Placeholder 5">
            <a:extLst>
              <a:ext uri="{FF2B5EF4-FFF2-40B4-BE49-F238E27FC236}">
                <a16:creationId xmlns:a16="http://schemas.microsoft.com/office/drawing/2014/main" id="{B3B11D63-B405-A436-30EC-3C6DA95F784A}"/>
              </a:ext>
            </a:extLst>
          </p:cNvPr>
          <p:cNvGraphicFramePr>
            <a:graphicFrameLocks noGrp="1"/>
          </p:cNvGraphicFramePr>
          <p:nvPr>
            <p:ph sz="half" idx="2"/>
            <p:extLst>
              <p:ext uri="{D42A27DB-BD31-4B8C-83A1-F6EECF244321}">
                <p14:modId xmlns:p14="http://schemas.microsoft.com/office/powerpoint/2010/main" val="1190128270"/>
              </p:ext>
            </p:extLst>
          </p:nvPr>
        </p:nvGraphicFramePr>
        <p:xfrm>
          <a:off x="6641812" y="1179514"/>
          <a:ext cx="4864676" cy="5459409"/>
        </p:xfrm>
        <a:graphic>
          <a:graphicData uri="http://schemas.openxmlformats.org/drawingml/2006/table">
            <a:tbl>
              <a:tblPr/>
              <a:tblGrid>
                <a:gridCol w="2432338">
                  <a:extLst>
                    <a:ext uri="{9D8B030D-6E8A-4147-A177-3AD203B41FA5}">
                      <a16:colId xmlns:a16="http://schemas.microsoft.com/office/drawing/2014/main" val="2050185634"/>
                    </a:ext>
                  </a:extLst>
                </a:gridCol>
                <a:gridCol w="2432338">
                  <a:extLst>
                    <a:ext uri="{9D8B030D-6E8A-4147-A177-3AD203B41FA5}">
                      <a16:colId xmlns:a16="http://schemas.microsoft.com/office/drawing/2014/main" val="3239136481"/>
                    </a:ext>
                  </a:extLst>
                </a:gridCol>
              </a:tblGrid>
              <a:tr h="347130">
                <a:tc>
                  <a:txBody>
                    <a:bodyPr/>
                    <a:lstStyle/>
                    <a:p>
                      <a:pPr algn="l" fontAlgn="t"/>
                      <a:r>
                        <a:rPr lang="en-IN" sz="1200">
                          <a:solidFill>
                            <a:srgbClr val="000000"/>
                          </a:solidFill>
                          <a:effectLst/>
                          <a:latin typeface="times new roman" panose="02020603050405020304" pitchFamily="18" charset="0"/>
                        </a:rPr>
                        <a:t>Method</a:t>
                      </a:r>
                    </a:p>
                  </a:txBody>
                  <a:tcPr marL="78893" marR="78893" marT="78893" marB="78893">
                    <a:lnL w="9525" cap="flat" cmpd="sng" algn="ctr">
                      <a:solidFill>
                        <a:srgbClr val="004DD6"/>
                      </a:solidFill>
                      <a:prstDash val="solid"/>
                      <a:round/>
                      <a:headEnd type="none" w="med" len="med"/>
                      <a:tailEnd type="none" w="med" len="med"/>
                    </a:lnL>
                    <a:lnR w="9525" cap="flat" cmpd="sng" algn="ctr">
                      <a:solidFill>
                        <a:srgbClr val="004DD6"/>
                      </a:solidFill>
                      <a:prstDash val="solid"/>
                      <a:round/>
                      <a:headEnd type="none" w="med" len="med"/>
                      <a:tailEnd type="none" w="med" len="med"/>
                    </a:lnR>
                    <a:lnT w="9525" cap="flat" cmpd="sng" algn="ctr">
                      <a:solidFill>
                        <a:srgbClr val="004DD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panose="02020603050405020304" pitchFamily="18" charset="0"/>
                        </a:rPr>
                        <a:t>Description</a:t>
                      </a:r>
                    </a:p>
                  </a:txBody>
                  <a:tcPr marL="78893" marR="78893" marT="78893" marB="78893">
                    <a:lnL w="9525" cap="flat" cmpd="sng" algn="ctr">
                      <a:solidFill>
                        <a:srgbClr val="004DD6"/>
                      </a:solidFill>
                      <a:prstDash val="solid"/>
                      <a:round/>
                      <a:headEnd type="none" w="med" len="med"/>
                      <a:tailEnd type="none" w="med" len="med"/>
                    </a:lnL>
                    <a:lnR w="9525" cap="flat" cmpd="sng" algn="ctr">
                      <a:solidFill>
                        <a:srgbClr val="004DD6"/>
                      </a:solidFill>
                      <a:prstDash val="solid"/>
                      <a:round/>
                      <a:headEnd type="none" w="med" len="med"/>
                      <a:tailEnd type="none" w="med" len="med"/>
                    </a:lnR>
                    <a:lnT w="9525" cap="flat" cmpd="sng" algn="ctr">
                      <a:solidFill>
                        <a:srgbClr val="004DD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471899592"/>
                  </a:ext>
                </a:extLst>
              </a:tr>
              <a:tr h="673222">
                <a:tc>
                  <a:txBody>
                    <a:bodyPr/>
                    <a:lstStyle/>
                    <a:p>
                      <a:pPr algn="just" fontAlgn="t"/>
                      <a:r>
                        <a:rPr lang="en-IN" sz="1200">
                          <a:solidFill>
                            <a:srgbClr val="333333"/>
                          </a:solidFill>
                          <a:effectLst/>
                          <a:latin typeface="inter-regular"/>
                        </a:rPr>
                        <a:t>int available()</a:t>
                      </a:r>
                    </a:p>
                  </a:txBody>
                  <a:tcPr marL="52595" marR="52595" marT="52595" marB="525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is used to return the estimated number of bytes that can be read from the input stream.</a:t>
                      </a:r>
                    </a:p>
                  </a:txBody>
                  <a:tcPr marL="52595" marR="52595" marT="52595" marB="525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46285830"/>
                  </a:ext>
                </a:extLst>
              </a:tr>
              <a:tr h="483878">
                <a:tc>
                  <a:txBody>
                    <a:bodyPr/>
                    <a:lstStyle/>
                    <a:p>
                      <a:pPr algn="just" fontAlgn="t"/>
                      <a:r>
                        <a:rPr lang="en-IN" sz="1200">
                          <a:solidFill>
                            <a:srgbClr val="333333"/>
                          </a:solidFill>
                          <a:effectLst/>
                          <a:latin typeface="inter-regular"/>
                        </a:rPr>
                        <a:t>int read()</a:t>
                      </a:r>
                    </a:p>
                  </a:txBody>
                  <a:tcPr marL="52595" marR="52595" marT="52595" marB="525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to read the byte of data from the input stream.</a:t>
                      </a:r>
                    </a:p>
                  </a:txBody>
                  <a:tcPr marL="52595" marR="52595" marT="52595" marB="525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75804514"/>
                  </a:ext>
                </a:extLst>
              </a:tr>
              <a:tr h="673222">
                <a:tc>
                  <a:txBody>
                    <a:bodyPr/>
                    <a:lstStyle/>
                    <a:p>
                      <a:pPr algn="just" fontAlgn="t"/>
                      <a:r>
                        <a:rPr lang="en-IN" sz="1200">
                          <a:solidFill>
                            <a:srgbClr val="333333"/>
                          </a:solidFill>
                          <a:effectLst/>
                          <a:latin typeface="inter-regular"/>
                        </a:rPr>
                        <a:t>int read(byte[] b)</a:t>
                      </a:r>
                    </a:p>
                  </a:txBody>
                  <a:tcPr marL="52595" marR="52595" marT="52595" marB="525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is used to read up to </a:t>
                      </a:r>
                      <a:r>
                        <a:rPr lang="en-US" sz="1200" b="1">
                          <a:solidFill>
                            <a:srgbClr val="333333"/>
                          </a:solidFill>
                          <a:effectLst/>
                          <a:latin typeface="inter-bold"/>
                        </a:rPr>
                        <a:t>b.length</a:t>
                      </a:r>
                      <a:r>
                        <a:rPr lang="en-US" sz="1200">
                          <a:solidFill>
                            <a:srgbClr val="333333"/>
                          </a:solidFill>
                          <a:effectLst/>
                          <a:latin typeface="inter-regular"/>
                        </a:rPr>
                        <a:t> bytes of data from the input stream.</a:t>
                      </a:r>
                    </a:p>
                  </a:txBody>
                  <a:tcPr marL="52595" marR="52595" marT="52595" marB="525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95227557"/>
                  </a:ext>
                </a:extLst>
              </a:tr>
              <a:tr h="483878">
                <a:tc>
                  <a:txBody>
                    <a:bodyPr/>
                    <a:lstStyle/>
                    <a:p>
                      <a:pPr algn="just" fontAlgn="t"/>
                      <a:r>
                        <a:rPr lang="en-US" sz="1200">
                          <a:solidFill>
                            <a:srgbClr val="333333"/>
                          </a:solidFill>
                          <a:effectLst/>
                          <a:latin typeface="inter-regular"/>
                        </a:rPr>
                        <a:t>int read(byte[] b, int off, int len)</a:t>
                      </a:r>
                    </a:p>
                  </a:txBody>
                  <a:tcPr marL="52595" marR="52595" marT="52595" marB="525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to read up to </a:t>
                      </a:r>
                      <a:r>
                        <a:rPr lang="en-US" sz="1200" b="1">
                          <a:solidFill>
                            <a:srgbClr val="333333"/>
                          </a:solidFill>
                          <a:effectLst/>
                          <a:latin typeface="inter-bold"/>
                        </a:rPr>
                        <a:t>len</a:t>
                      </a:r>
                      <a:r>
                        <a:rPr lang="en-US" sz="1200">
                          <a:solidFill>
                            <a:srgbClr val="333333"/>
                          </a:solidFill>
                          <a:effectLst/>
                          <a:latin typeface="inter-regular"/>
                        </a:rPr>
                        <a:t> bytes of data from the input stream.</a:t>
                      </a:r>
                    </a:p>
                  </a:txBody>
                  <a:tcPr marL="52595" marR="52595" marT="52595" marB="525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3293608"/>
                  </a:ext>
                </a:extLst>
              </a:tr>
              <a:tr h="483878">
                <a:tc>
                  <a:txBody>
                    <a:bodyPr/>
                    <a:lstStyle/>
                    <a:p>
                      <a:pPr algn="just" fontAlgn="t"/>
                      <a:r>
                        <a:rPr lang="en-IN" sz="1200">
                          <a:solidFill>
                            <a:srgbClr val="333333"/>
                          </a:solidFill>
                          <a:effectLst/>
                          <a:latin typeface="inter-regular"/>
                        </a:rPr>
                        <a:t>long skip(long x)</a:t>
                      </a:r>
                    </a:p>
                  </a:txBody>
                  <a:tcPr marL="52595" marR="52595" marT="52595" marB="525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is used to skip over and discards x bytes of data from the input stream.</a:t>
                      </a:r>
                    </a:p>
                  </a:txBody>
                  <a:tcPr marL="52595" marR="52595" marT="52595" marB="525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48641527"/>
                  </a:ext>
                </a:extLst>
              </a:tr>
              <a:tr h="673222">
                <a:tc>
                  <a:txBody>
                    <a:bodyPr/>
                    <a:lstStyle/>
                    <a:p>
                      <a:pPr algn="just" fontAlgn="t"/>
                      <a:r>
                        <a:rPr lang="en-IN" sz="1200">
                          <a:solidFill>
                            <a:srgbClr val="333333"/>
                          </a:solidFill>
                          <a:effectLst/>
                          <a:latin typeface="inter-regular"/>
                        </a:rPr>
                        <a:t>FileChannel getChannel()</a:t>
                      </a:r>
                    </a:p>
                  </a:txBody>
                  <a:tcPr marL="52595" marR="52595" marT="52595" marB="525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inter-regular"/>
                        </a:rPr>
                        <a:t>It is used to return the unique </a:t>
                      </a:r>
                      <a:r>
                        <a:rPr lang="en-US" sz="1200" dirty="0" err="1">
                          <a:solidFill>
                            <a:srgbClr val="333333"/>
                          </a:solidFill>
                          <a:effectLst/>
                          <a:latin typeface="inter-regular"/>
                        </a:rPr>
                        <a:t>FileChannel</a:t>
                      </a:r>
                      <a:r>
                        <a:rPr lang="en-US" sz="1200" dirty="0">
                          <a:solidFill>
                            <a:srgbClr val="333333"/>
                          </a:solidFill>
                          <a:effectLst/>
                          <a:latin typeface="inter-regular"/>
                        </a:rPr>
                        <a:t> object associated with the file input stream.</a:t>
                      </a:r>
                    </a:p>
                  </a:txBody>
                  <a:tcPr marL="52595" marR="52595" marT="52595" marB="525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16739007"/>
                  </a:ext>
                </a:extLst>
              </a:tr>
              <a:tr h="483878">
                <a:tc>
                  <a:txBody>
                    <a:bodyPr/>
                    <a:lstStyle/>
                    <a:p>
                      <a:pPr algn="just" fontAlgn="t"/>
                      <a:r>
                        <a:rPr lang="en-IN" sz="1200">
                          <a:solidFill>
                            <a:srgbClr val="333333"/>
                          </a:solidFill>
                          <a:effectLst/>
                          <a:latin typeface="inter-regular"/>
                        </a:rPr>
                        <a:t>FileDescriptor getFD()</a:t>
                      </a:r>
                    </a:p>
                  </a:txBody>
                  <a:tcPr marL="52595" marR="52595" marT="52595" marB="525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inter-regular"/>
                        </a:rPr>
                        <a:t>It is used to return the </a:t>
                      </a:r>
                      <a:r>
                        <a:rPr lang="en-US" sz="1200" u="none" strike="noStrike" dirty="0" err="1">
                          <a:solidFill>
                            <a:srgbClr val="008000"/>
                          </a:solidFill>
                          <a:effectLst/>
                          <a:latin typeface="inter-regular"/>
                          <a:hlinkClick r:id="rId2"/>
                        </a:rPr>
                        <a:t>FileDescriptor</a:t>
                      </a:r>
                      <a:r>
                        <a:rPr lang="en-US" sz="1200" dirty="0">
                          <a:solidFill>
                            <a:srgbClr val="333333"/>
                          </a:solidFill>
                          <a:effectLst/>
                          <a:latin typeface="inter-regular"/>
                        </a:rPr>
                        <a:t> object.</a:t>
                      </a:r>
                    </a:p>
                  </a:txBody>
                  <a:tcPr marL="52595" marR="52595" marT="52595" marB="525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32628670"/>
                  </a:ext>
                </a:extLst>
              </a:tr>
              <a:tr h="862566">
                <a:tc>
                  <a:txBody>
                    <a:bodyPr/>
                    <a:lstStyle/>
                    <a:p>
                      <a:pPr algn="just" fontAlgn="t"/>
                      <a:r>
                        <a:rPr lang="en-IN" sz="1200">
                          <a:solidFill>
                            <a:srgbClr val="333333"/>
                          </a:solidFill>
                          <a:effectLst/>
                          <a:latin typeface="inter-regular"/>
                        </a:rPr>
                        <a:t>protected void finalize()</a:t>
                      </a:r>
                    </a:p>
                  </a:txBody>
                  <a:tcPr marL="52595" marR="52595" marT="52595" marB="525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to ensure that the close method is call when there is no more reference to the file input stream.</a:t>
                      </a:r>
                    </a:p>
                  </a:txBody>
                  <a:tcPr marL="52595" marR="52595" marT="52595" marB="525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36472503"/>
                  </a:ext>
                </a:extLst>
              </a:tr>
              <a:tr h="294535">
                <a:tc>
                  <a:txBody>
                    <a:bodyPr/>
                    <a:lstStyle/>
                    <a:p>
                      <a:pPr algn="just" fontAlgn="t"/>
                      <a:r>
                        <a:rPr lang="en-IN" sz="1200">
                          <a:solidFill>
                            <a:srgbClr val="333333"/>
                          </a:solidFill>
                          <a:effectLst/>
                          <a:latin typeface="inter-regular"/>
                        </a:rPr>
                        <a:t>void close()</a:t>
                      </a:r>
                    </a:p>
                  </a:txBody>
                  <a:tcPr marL="52595" marR="52595" marT="52595" marB="525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inter-regular"/>
                        </a:rPr>
                        <a:t>It is used to closes the </a:t>
                      </a:r>
                      <a:r>
                        <a:rPr lang="en-US" sz="1200" u="none" strike="noStrike" dirty="0">
                          <a:solidFill>
                            <a:srgbClr val="008000"/>
                          </a:solidFill>
                          <a:effectLst/>
                          <a:latin typeface="inter-regular"/>
                          <a:hlinkClick r:id="rId3"/>
                        </a:rPr>
                        <a:t>stream</a:t>
                      </a:r>
                      <a:r>
                        <a:rPr lang="en-US" sz="1200" dirty="0">
                          <a:solidFill>
                            <a:srgbClr val="333333"/>
                          </a:solidFill>
                          <a:effectLst/>
                          <a:latin typeface="inter-regular"/>
                        </a:rPr>
                        <a:t>.</a:t>
                      </a:r>
                    </a:p>
                  </a:txBody>
                  <a:tcPr marL="52595" marR="52595" marT="52595" marB="525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2765205"/>
                  </a:ext>
                </a:extLst>
              </a:tr>
            </a:tbl>
          </a:graphicData>
        </a:graphic>
      </p:graphicFrame>
    </p:spTree>
    <p:extLst>
      <p:ext uri="{BB962C8B-B14F-4D97-AF65-F5344CB8AC3E}">
        <p14:creationId xmlns:p14="http://schemas.microsoft.com/office/powerpoint/2010/main" val="3918953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324ED-BB5C-CE67-B987-B9132B0AB355}"/>
              </a:ext>
            </a:extLst>
          </p:cNvPr>
          <p:cNvSpPr>
            <a:spLocks noGrp="1"/>
          </p:cNvSpPr>
          <p:nvPr>
            <p:ph sz="half" idx="1"/>
          </p:nvPr>
        </p:nvSpPr>
        <p:spPr>
          <a:xfrm>
            <a:off x="291548" y="145774"/>
            <a:ext cx="5728252" cy="6031189"/>
          </a:xfrm>
        </p:spPr>
        <p:txBody>
          <a:bodyPr>
            <a:normAutofit fontScale="55000" lnSpcReduction="20000"/>
          </a:bodyPr>
          <a:lstStyle/>
          <a:p>
            <a:pPr marL="0" indent="0">
              <a:buNone/>
            </a:pPr>
            <a:r>
              <a:rPr lang="en-IN" b="1" dirty="0"/>
              <a:t>Java </a:t>
            </a:r>
            <a:r>
              <a:rPr lang="en-IN" b="1" dirty="0" err="1"/>
              <a:t>FileInputStream</a:t>
            </a:r>
            <a:r>
              <a:rPr lang="en-IN" b="1" dirty="0"/>
              <a:t> example 1: read single character</a:t>
            </a:r>
          </a:p>
          <a:p>
            <a:pPr marL="0" indent="0">
              <a:buNone/>
            </a:pPr>
            <a:r>
              <a:rPr lang="en-IN" dirty="0"/>
              <a:t>import </a:t>
            </a:r>
            <a:r>
              <a:rPr lang="en-IN" dirty="0" err="1"/>
              <a:t>java.io.FileInputStream</a:t>
            </a:r>
            <a:r>
              <a:rPr lang="en-IN" dirty="0"/>
              <a:t>;  </a:t>
            </a:r>
          </a:p>
          <a:p>
            <a:pPr marL="0" indent="0">
              <a:buNone/>
            </a:pPr>
            <a:r>
              <a:rPr lang="en-IN" dirty="0"/>
              <a:t>public class </a:t>
            </a:r>
            <a:r>
              <a:rPr lang="en-IN" dirty="0" err="1"/>
              <a:t>DataStreamExample</a:t>
            </a:r>
            <a:r>
              <a:rPr lang="en-IN" dirty="0"/>
              <a:t> {  </a:t>
            </a:r>
          </a:p>
          <a:p>
            <a:pPr marL="0" indent="0">
              <a:buNone/>
            </a:pPr>
            <a:r>
              <a:rPr lang="en-IN" dirty="0"/>
              <a:t>     public static void main(String </a:t>
            </a:r>
            <a:r>
              <a:rPr lang="en-IN" dirty="0" err="1"/>
              <a:t>args</a:t>
            </a:r>
            <a:r>
              <a:rPr lang="en-IN" dirty="0"/>
              <a:t>[]){    </a:t>
            </a:r>
          </a:p>
          <a:p>
            <a:pPr marL="0" indent="0">
              <a:buNone/>
            </a:pPr>
            <a:r>
              <a:rPr lang="en-IN" dirty="0"/>
              <a:t>          try{    </a:t>
            </a:r>
          </a:p>
          <a:p>
            <a:pPr marL="0" indent="0">
              <a:buNone/>
            </a:pPr>
            <a:r>
              <a:rPr lang="en-IN" dirty="0"/>
              <a:t>            </a:t>
            </a:r>
            <a:r>
              <a:rPr lang="en-IN" dirty="0" err="1"/>
              <a:t>FileInputStream</a:t>
            </a:r>
            <a:r>
              <a:rPr lang="en-IN" dirty="0"/>
              <a:t> fin=new </a:t>
            </a:r>
            <a:r>
              <a:rPr lang="en-IN" dirty="0" err="1"/>
              <a:t>FileInputStream</a:t>
            </a:r>
            <a:r>
              <a:rPr lang="en-IN" dirty="0"/>
              <a:t>("D:\\testout.txt");    </a:t>
            </a:r>
          </a:p>
          <a:p>
            <a:pPr marL="0" indent="0">
              <a:buNone/>
            </a:pPr>
            <a:r>
              <a:rPr lang="en-IN" dirty="0"/>
              <a:t>            int </a:t>
            </a:r>
            <a:r>
              <a:rPr lang="en-IN" dirty="0" err="1"/>
              <a:t>i</a:t>
            </a:r>
            <a:r>
              <a:rPr lang="en-IN" dirty="0"/>
              <a:t>=</a:t>
            </a:r>
            <a:r>
              <a:rPr lang="en-IN" dirty="0" err="1"/>
              <a:t>fin.read</a:t>
            </a:r>
            <a:r>
              <a:rPr lang="en-IN" dirty="0"/>
              <a:t>();  </a:t>
            </a:r>
          </a:p>
          <a:p>
            <a:pPr marL="0" indent="0">
              <a:buNone/>
            </a:pPr>
            <a:r>
              <a:rPr lang="en-IN" dirty="0"/>
              <a:t>            </a:t>
            </a:r>
            <a:r>
              <a:rPr lang="en-IN" dirty="0" err="1"/>
              <a:t>System.out.print</a:t>
            </a:r>
            <a:r>
              <a:rPr lang="en-IN" dirty="0"/>
              <a:t>((char)</a:t>
            </a:r>
            <a:r>
              <a:rPr lang="en-IN" dirty="0" err="1"/>
              <a:t>i</a:t>
            </a:r>
            <a:r>
              <a:rPr lang="en-IN" dirty="0"/>
              <a:t>);    </a:t>
            </a:r>
          </a:p>
          <a:p>
            <a:pPr marL="0" indent="0">
              <a:buNone/>
            </a:pPr>
            <a:r>
              <a:rPr lang="en-IN" dirty="0"/>
              <a:t>  </a:t>
            </a:r>
          </a:p>
          <a:p>
            <a:pPr marL="0" indent="0">
              <a:buNone/>
            </a:pPr>
            <a:r>
              <a:rPr lang="en-IN" dirty="0"/>
              <a:t>            </a:t>
            </a:r>
            <a:r>
              <a:rPr lang="en-IN" dirty="0" err="1"/>
              <a:t>fin.close</a:t>
            </a:r>
            <a:r>
              <a:rPr lang="en-IN" dirty="0"/>
              <a:t>();    </a:t>
            </a:r>
          </a:p>
          <a:p>
            <a:pPr marL="0" indent="0">
              <a:buNone/>
            </a:pPr>
            <a:r>
              <a:rPr lang="en-IN" dirty="0"/>
              <a:t>          }catch(Exception e){</a:t>
            </a:r>
            <a:r>
              <a:rPr lang="en-IN" dirty="0" err="1"/>
              <a:t>System.out.println</a:t>
            </a:r>
            <a:r>
              <a:rPr lang="en-IN" dirty="0"/>
              <a:t>(e);}    </a:t>
            </a:r>
          </a:p>
          <a:p>
            <a:pPr marL="0" indent="0">
              <a:buNone/>
            </a:pPr>
            <a:r>
              <a:rPr lang="en-IN" dirty="0"/>
              <a:t>         }    </a:t>
            </a:r>
          </a:p>
          <a:p>
            <a:pPr marL="0" indent="0">
              <a:buNone/>
            </a:pPr>
            <a:r>
              <a:rPr lang="en-IN" dirty="0"/>
              <a:t>        }  </a:t>
            </a:r>
          </a:p>
          <a:p>
            <a:pPr marL="0" indent="0">
              <a:buNone/>
            </a:pPr>
            <a:r>
              <a:rPr lang="en-IN" dirty="0"/>
              <a:t>Note: Before running the code, a text file named as "testout.txt" is required to be created. In this file, we are having following content:</a:t>
            </a:r>
          </a:p>
          <a:p>
            <a:pPr marL="0" indent="0">
              <a:buNone/>
            </a:pPr>
            <a:endParaRPr lang="en-IN" dirty="0"/>
          </a:p>
          <a:p>
            <a:pPr marL="0" indent="0">
              <a:buNone/>
            </a:pPr>
            <a:r>
              <a:rPr lang="en-IN" dirty="0"/>
              <a:t>Welcome to </a:t>
            </a:r>
            <a:r>
              <a:rPr lang="en-IN" dirty="0" err="1"/>
              <a:t>javatpoint</a:t>
            </a:r>
            <a:r>
              <a:rPr lang="en-IN" dirty="0"/>
              <a:t>.</a:t>
            </a:r>
          </a:p>
          <a:p>
            <a:pPr marL="0" indent="0">
              <a:buNone/>
            </a:pPr>
            <a:r>
              <a:rPr lang="en-IN" dirty="0"/>
              <a:t>Output:</a:t>
            </a:r>
          </a:p>
          <a:p>
            <a:pPr marL="0" indent="0">
              <a:buNone/>
            </a:pPr>
            <a:endParaRPr lang="en-IN" dirty="0"/>
          </a:p>
          <a:p>
            <a:pPr marL="0" indent="0">
              <a:buNone/>
            </a:pPr>
            <a:r>
              <a:rPr lang="en-IN" dirty="0"/>
              <a:t>W</a:t>
            </a:r>
          </a:p>
        </p:txBody>
      </p:sp>
      <p:sp>
        <p:nvSpPr>
          <p:cNvPr id="4" name="Content Placeholder 3">
            <a:extLst>
              <a:ext uri="{FF2B5EF4-FFF2-40B4-BE49-F238E27FC236}">
                <a16:creationId xmlns:a16="http://schemas.microsoft.com/office/drawing/2014/main" id="{A1519B0B-B5EE-5FD6-9E4E-05E96E0633C7}"/>
              </a:ext>
            </a:extLst>
          </p:cNvPr>
          <p:cNvSpPr>
            <a:spLocks noGrp="1"/>
          </p:cNvSpPr>
          <p:nvPr>
            <p:ph sz="half" idx="2"/>
          </p:nvPr>
        </p:nvSpPr>
        <p:spPr>
          <a:xfrm>
            <a:off x="6172199" y="145774"/>
            <a:ext cx="5516217" cy="6031189"/>
          </a:xfrm>
        </p:spPr>
        <p:txBody>
          <a:bodyPr>
            <a:normAutofit fontScale="55000" lnSpcReduction="20000"/>
          </a:bodyPr>
          <a:lstStyle/>
          <a:p>
            <a:pPr marL="0" indent="0">
              <a:buNone/>
            </a:pPr>
            <a:r>
              <a:rPr lang="en-IN" b="1" dirty="0"/>
              <a:t>Java </a:t>
            </a:r>
            <a:r>
              <a:rPr lang="en-IN" b="1" dirty="0" err="1"/>
              <a:t>FileInputStream</a:t>
            </a:r>
            <a:r>
              <a:rPr lang="en-IN" b="1" dirty="0"/>
              <a:t> example 2: read all characters</a:t>
            </a:r>
          </a:p>
          <a:p>
            <a:pPr marL="0" indent="0">
              <a:buNone/>
            </a:pPr>
            <a:r>
              <a:rPr lang="en-IN" dirty="0"/>
              <a:t>package </a:t>
            </a:r>
            <a:r>
              <a:rPr lang="en-IN" dirty="0" err="1"/>
              <a:t>com.javatpoint</a:t>
            </a:r>
            <a:r>
              <a:rPr lang="en-IN" dirty="0"/>
              <a:t>;  </a:t>
            </a:r>
          </a:p>
          <a:p>
            <a:pPr marL="0" indent="0">
              <a:buNone/>
            </a:pPr>
            <a:r>
              <a:rPr lang="en-IN" dirty="0"/>
              <a:t>  </a:t>
            </a:r>
          </a:p>
          <a:p>
            <a:pPr marL="0" indent="0">
              <a:buNone/>
            </a:pPr>
            <a:r>
              <a:rPr lang="en-IN" dirty="0"/>
              <a:t>import </a:t>
            </a:r>
            <a:r>
              <a:rPr lang="en-IN" dirty="0" err="1"/>
              <a:t>java.io.FileInputStream</a:t>
            </a:r>
            <a:r>
              <a:rPr lang="en-IN" dirty="0"/>
              <a:t>;  </a:t>
            </a:r>
          </a:p>
          <a:p>
            <a:pPr marL="0" indent="0">
              <a:buNone/>
            </a:pPr>
            <a:r>
              <a:rPr lang="en-IN" dirty="0"/>
              <a:t>public class </a:t>
            </a:r>
            <a:r>
              <a:rPr lang="en-IN" dirty="0" err="1"/>
              <a:t>DataStreamExample</a:t>
            </a:r>
            <a:r>
              <a:rPr lang="en-IN" dirty="0"/>
              <a:t> {  </a:t>
            </a:r>
          </a:p>
          <a:p>
            <a:pPr marL="0" indent="0">
              <a:buNone/>
            </a:pPr>
            <a:r>
              <a:rPr lang="en-IN" dirty="0"/>
              <a:t>     public static void main(String </a:t>
            </a:r>
            <a:r>
              <a:rPr lang="en-IN" dirty="0" err="1"/>
              <a:t>args</a:t>
            </a:r>
            <a:r>
              <a:rPr lang="en-IN" dirty="0"/>
              <a:t>[]){    </a:t>
            </a:r>
          </a:p>
          <a:p>
            <a:pPr marL="0" indent="0">
              <a:buNone/>
            </a:pPr>
            <a:r>
              <a:rPr lang="en-IN" dirty="0"/>
              <a:t>          try{    </a:t>
            </a:r>
          </a:p>
          <a:p>
            <a:pPr marL="0" indent="0">
              <a:buNone/>
            </a:pPr>
            <a:r>
              <a:rPr lang="en-IN" dirty="0"/>
              <a:t>            </a:t>
            </a:r>
            <a:r>
              <a:rPr lang="en-IN" dirty="0" err="1"/>
              <a:t>FileInputStream</a:t>
            </a:r>
            <a:r>
              <a:rPr lang="en-IN" dirty="0"/>
              <a:t> fin=new </a:t>
            </a:r>
            <a:r>
              <a:rPr lang="en-IN" dirty="0" err="1"/>
              <a:t>FileInputStream</a:t>
            </a:r>
            <a:r>
              <a:rPr lang="en-IN" dirty="0"/>
              <a:t>("D:\\testout.txt");    </a:t>
            </a:r>
          </a:p>
          <a:p>
            <a:pPr marL="0" indent="0">
              <a:buNone/>
            </a:pPr>
            <a:r>
              <a:rPr lang="en-IN" dirty="0"/>
              <a:t>            int </a:t>
            </a:r>
            <a:r>
              <a:rPr lang="en-IN" dirty="0" err="1"/>
              <a:t>i</a:t>
            </a:r>
            <a:r>
              <a:rPr lang="en-IN" dirty="0"/>
              <a:t>=0;    </a:t>
            </a:r>
          </a:p>
          <a:p>
            <a:pPr marL="0" indent="0">
              <a:buNone/>
            </a:pPr>
            <a:r>
              <a:rPr lang="en-IN" dirty="0"/>
              <a:t>            while((</a:t>
            </a:r>
            <a:r>
              <a:rPr lang="en-IN" dirty="0" err="1"/>
              <a:t>i</a:t>
            </a:r>
            <a:r>
              <a:rPr lang="en-IN" dirty="0"/>
              <a:t>=</a:t>
            </a:r>
            <a:r>
              <a:rPr lang="en-IN" dirty="0" err="1"/>
              <a:t>fin.read</a:t>
            </a:r>
            <a:r>
              <a:rPr lang="en-IN" dirty="0"/>
              <a:t>())!=-1){    </a:t>
            </a:r>
          </a:p>
          <a:p>
            <a:pPr marL="0" indent="0">
              <a:buNone/>
            </a:pPr>
            <a:r>
              <a:rPr lang="en-IN" dirty="0"/>
              <a:t>             </a:t>
            </a:r>
            <a:r>
              <a:rPr lang="en-IN" dirty="0" err="1"/>
              <a:t>System.out.print</a:t>
            </a:r>
            <a:r>
              <a:rPr lang="en-IN" dirty="0"/>
              <a:t>((char)</a:t>
            </a:r>
            <a:r>
              <a:rPr lang="en-IN" dirty="0" err="1"/>
              <a:t>i</a:t>
            </a:r>
            <a:r>
              <a:rPr lang="en-IN" dirty="0"/>
              <a:t>);    </a:t>
            </a:r>
          </a:p>
          <a:p>
            <a:pPr marL="0" indent="0">
              <a:buNone/>
            </a:pPr>
            <a:r>
              <a:rPr lang="en-IN" dirty="0"/>
              <a:t>            }    </a:t>
            </a:r>
          </a:p>
          <a:p>
            <a:pPr marL="0" indent="0">
              <a:buNone/>
            </a:pPr>
            <a:r>
              <a:rPr lang="en-IN" dirty="0"/>
              <a:t>            </a:t>
            </a:r>
            <a:r>
              <a:rPr lang="en-IN" dirty="0" err="1"/>
              <a:t>fin.close</a:t>
            </a:r>
            <a:r>
              <a:rPr lang="en-IN" dirty="0"/>
              <a:t>();    </a:t>
            </a:r>
          </a:p>
          <a:p>
            <a:pPr marL="0" indent="0">
              <a:buNone/>
            </a:pPr>
            <a:r>
              <a:rPr lang="en-IN" dirty="0"/>
              <a:t>          }catch(Exception e){</a:t>
            </a:r>
            <a:r>
              <a:rPr lang="en-IN" dirty="0" err="1"/>
              <a:t>System.out.println</a:t>
            </a:r>
            <a:r>
              <a:rPr lang="en-IN" dirty="0"/>
              <a:t>(e);}    </a:t>
            </a:r>
          </a:p>
          <a:p>
            <a:pPr marL="0" indent="0">
              <a:buNone/>
            </a:pPr>
            <a:r>
              <a:rPr lang="en-IN" dirty="0"/>
              <a:t>         }    </a:t>
            </a:r>
          </a:p>
          <a:p>
            <a:pPr marL="0" indent="0">
              <a:buNone/>
            </a:pPr>
            <a:r>
              <a:rPr lang="en-IN" dirty="0"/>
              <a:t>        }  </a:t>
            </a:r>
          </a:p>
          <a:p>
            <a:pPr marL="0" indent="0">
              <a:buNone/>
            </a:pPr>
            <a:r>
              <a:rPr lang="en-IN" dirty="0"/>
              <a:t>Output:</a:t>
            </a:r>
          </a:p>
          <a:p>
            <a:pPr marL="0" indent="0">
              <a:buNone/>
            </a:pPr>
            <a:endParaRPr lang="en-IN" dirty="0"/>
          </a:p>
          <a:p>
            <a:pPr marL="0" indent="0">
              <a:buNone/>
            </a:pPr>
            <a:r>
              <a:rPr lang="en-IN" dirty="0"/>
              <a:t>Welcome to </a:t>
            </a:r>
            <a:r>
              <a:rPr lang="en-IN" dirty="0" err="1"/>
              <a:t>javaTpoint</a:t>
            </a:r>
            <a:endParaRPr lang="en-IN" dirty="0"/>
          </a:p>
          <a:p>
            <a:pPr marL="0" indent="0">
              <a:buNone/>
            </a:pPr>
            <a:endParaRPr lang="en-IN" dirty="0"/>
          </a:p>
        </p:txBody>
      </p:sp>
    </p:spTree>
    <p:extLst>
      <p:ext uri="{BB962C8B-B14F-4D97-AF65-F5344CB8AC3E}">
        <p14:creationId xmlns:p14="http://schemas.microsoft.com/office/powerpoint/2010/main" val="3980464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DEA4-2AEE-14D6-6A32-7D5CF0C9CB5F}"/>
              </a:ext>
            </a:extLst>
          </p:cNvPr>
          <p:cNvSpPr>
            <a:spLocks noGrp="1"/>
          </p:cNvSpPr>
          <p:nvPr>
            <p:ph type="title"/>
          </p:nvPr>
        </p:nvSpPr>
        <p:spPr>
          <a:xfrm>
            <a:off x="238540" y="365125"/>
            <a:ext cx="6069496" cy="827571"/>
          </a:xfrm>
        </p:spPr>
        <p:txBody>
          <a:bodyPr>
            <a:noAutofit/>
          </a:bodyPr>
          <a:lstStyle/>
          <a:p>
            <a:r>
              <a:rPr lang="en-IN" sz="3200" b="0" i="0" dirty="0">
                <a:solidFill>
                  <a:srgbClr val="610B38"/>
                </a:solidFill>
                <a:effectLst/>
                <a:latin typeface="erdana"/>
              </a:rPr>
              <a:t>Java </a:t>
            </a:r>
            <a:r>
              <a:rPr lang="en-IN" sz="3200" b="0" i="0" dirty="0" err="1">
                <a:solidFill>
                  <a:srgbClr val="610B38"/>
                </a:solidFill>
                <a:effectLst/>
                <a:latin typeface="erdana"/>
              </a:rPr>
              <a:t>DataOutputStream</a:t>
            </a:r>
            <a:r>
              <a:rPr lang="en-IN" sz="3200" b="0" i="0" dirty="0">
                <a:solidFill>
                  <a:srgbClr val="610B38"/>
                </a:solidFill>
                <a:effectLst/>
                <a:latin typeface="erdana"/>
              </a:rPr>
              <a:t> Class</a:t>
            </a:r>
            <a:endParaRPr lang="en-IN" sz="3200" dirty="0"/>
          </a:p>
        </p:txBody>
      </p:sp>
      <p:sp>
        <p:nvSpPr>
          <p:cNvPr id="3" name="Content Placeholder 2">
            <a:extLst>
              <a:ext uri="{FF2B5EF4-FFF2-40B4-BE49-F238E27FC236}">
                <a16:creationId xmlns:a16="http://schemas.microsoft.com/office/drawing/2014/main" id="{81C89534-2A95-F26D-B6BB-62F25642286E}"/>
              </a:ext>
            </a:extLst>
          </p:cNvPr>
          <p:cNvSpPr>
            <a:spLocks noGrp="1"/>
          </p:cNvSpPr>
          <p:nvPr>
            <p:ph sz="half" idx="1"/>
          </p:nvPr>
        </p:nvSpPr>
        <p:spPr>
          <a:xfrm>
            <a:off x="238540" y="1167639"/>
            <a:ext cx="5781260" cy="5009324"/>
          </a:xfrm>
        </p:spPr>
        <p:txBody>
          <a:bodyPr>
            <a:normAutofit/>
          </a:bodyPr>
          <a:lstStyle/>
          <a:p>
            <a:pPr algn="just"/>
            <a:r>
              <a:rPr lang="en-US" sz="2000" b="0" i="0" dirty="0">
                <a:solidFill>
                  <a:srgbClr val="333333"/>
                </a:solidFill>
                <a:effectLst/>
                <a:latin typeface="inter-regular"/>
              </a:rPr>
              <a:t>Java </a:t>
            </a:r>
            <a:r>
              <a:rPr lang="en-US" sz="2000" b="0" i="0" dirty="0" err="1">
                <a:solidFill>
                  <a:srgbClr val="333333"/>
                </a:solidFill>
                <a:effectLst/>
                <a:latin typeface="inter-regular"/>
              </a:rPr>
              <a:t>DataOutputStream</a:t>
            </a:r>
            <a:r>
              <a:rPr lang="en-US" sz="2000" b="0" i="0" dirty="0">
                <a:solidFill>
                  <a:srgbClr val="333333"/>
                </a:solidFill>
                <a:effectLst/>
                <a:latin typeface="inter-regular"/>
              </a:rPr>
              <a:t> </a:t>
            </a:r>
            <a:r>
              <a:rPr lang="en-US" sz="2000" b="0" i="0" u="none" strike="noStrike" dirty="0">
                <a:solidFill>
                  <a:srgbClr val="008000"/>
                </a:solidFill>
                <a:effectLst/>
                <a:latin typeface="inter-regular"/>
                <a:hlinkClick r:id="rId2"/>
              </a:rPr>
              <a:t>class</a:t>
            </a:r>
            <a:r>
              <a:rPr lang="en-US" sz="2000" b="0" i="0" dirty="0">
                <a:solidFill>
                  <a:srgbClr val="333333"/>
                </a:solidFill>
                <a:effectLst/>
                <a:latin typeface="inter-regular"/>
              </a:rPr>
              <a:t> allows an application to write primitive </a:t>
            </a:r>
            <a:r>
              <a:rPr lang="en-US" sz="2000" b="0" i="0" u="none" strike="noStrike" dirty="0">
                <a:solidFill>
                  <a:srgbClr val="008000"/>
                </a:solidFill>
                <a:effectLst/>
                <a:latin typeface="inter-regular"/>
                <a:hlinkClick r:id="rId3"/>
              </a:rPr>
              <a:t>Java</a:t>
            </a:r>
            <a:r>
              <a:rPr lang="en-US" sz="2000" b="0" i="0" dirty="0">
                <a:solidFill>
                  <a:srgbClr val="333333"/>
                </a:solidFill>
                <a:effectLst/>
                <a:latin typeface="inter-regular"/>
              </a:rPr>
              <a:t> data types to the output stream in a machine-independent way.</a:t>
            </a:r>
          </a:p>
          <a:p>
            <a:pPr algn="just"/>
            <a:r>
              <a:rPr lang="en-US" sz="2000" b="0" i="0" dirty="0">
                <a:solidFill>
                  <a:srgbClr val="333333"/>
                </a:solidFill>
                <a:effectLst/>
                <a:latin typeface="inter-regular"/>
              </a:rPr>
              <a:t>Java application generally uses the data output stream to write data that can later be read by a data input stream.</a:t>
            </a:r>
          </a:p>
          <a:p>
            <a:pPr algn="just"/>
            <a:r>
              <a:rPr lang="en-IN" sz="2000" b="0" i="0" dirty="0">
                <a:solidFill>
                  <a:srgbClr val="610B38"/>
                </a:solidFill>
                <a:effectLst/>
                <a:latin typeface="erdana"/>
              </a:rPr>
              <a:t>Java </a:t>
            </a:r>
            <a:r>
              <a:rPr lang="en-IN" sz="2000" b="0" i="0" dirty="0" err="1">
                <a:solidFill>
                  <a:srgbClr val="610B38"/>
                </a:solidFill>
                <a:effectLst/>
                <a:latin typeface="erdana"/>
              </a:rPr>
              <a:t>DataOutputStream</a:t>
            </a:r>
            <a:r>
              <a:rPr lang="en-IN" sz="2000" b="0" i="0" dirty="0">
                <a:solidFill>
                  <a:srgbClr val="610B38"/>
                </a:solidFill>
                <a:effectLst/>
                <a:latin typeface="erdana"/>
              </a:rPr>
              <a:t> class declaration</a:t>
            </a:r>
          </a:p>
          <a:p>
            <a:pPr algn="just"/>
            <a:r>
              <a:rPr lang="en-IN" sz="2000" b="0" i="0" dirty="0">
                <a:solidFill>
                  <a:srgbClr val="333333"/>
                </a:solidFill>
                <a:effectLst/>
                <a:latin typeface="inter-regular"/>
              </a:rPr>
              <a:t>Let's see the declaration for </a:t>
            </a:r>
            <a:r>
              <a:rPr lang="en-IN" sz="2000" b="0" i="0" dirty="0" err="1">
                <a:solidFill>
                  <a:srgbClr val="333333"/>
                </a:solidFill>
                <a:effectLst/>
                <a:latin typeface="inter-regular"/>
              </a:rPr>
              <a:t>java.io.DataOutputStream</a:t>
            </a:r>
            <a:r>
              <a:rPr lang="en-IN" sz="2000" b="0" i="0" dirty="0">
                <a:solidFill>
                  <a:srgbClr val="333333"/>
                </a:solidFill>
                <a:effectLst/>
                <a:latin typeface="inter-regular"/>
              </a:rPr>
              <a:t> class:</a:t>
            </a:r>
          </a:p>
          <a:p>
            <a:pPr algn="just">
              <a:buFont typeface="+mj-lt"/>
              <a:buAutoNum type="arabicPeriod"/>
            </a:pPr>
            <a:r>
              <a:rPr lang="en-IN" sz="2000" b="1" i="0" dirty="0">
                <a:solidFill>
                  <a:srgbClr val="006699"/>
                </a:solidFill>
                <a:effectLst/>
                <a:latin typeface="inter-regular"/>
              </a:rPr>
              <a:t>public</a:t>
            </a:r>
            <a:r>
              <a:rPr lang="en-IN" sz="2000" b="0" i="0" dirty="0">
                <a:solidFill>
                  <a:srgbClr val="000000"/>
                </a:solidFill>
                <a:effectLst/>
                <a:latin typeface="inter-regular"/>
              </a:rPr>
              <a:t> </a:t>
            </a:r>
            <a:r>
              <a:rPr lang="en-IN" sz="2000" b="1" i="0" dirty="0">
                <a:solidFill>
                  <a:srgbClr val="006699"/>
                </a:solidFill>
                <a:effectLst/>
                <a:latin typeface="inter-regular"/>
              </a:rPr>
              <a:t>class</a:t>
            </a:r>
            <a:r>
              <a:rPr lang="en-IN" sz="2000" b="0" i="0" dirty="0">
                <a:solidFill>
                  <a:srgbClr val="000000"/>
                </a:solidFill>
                <a:effectLst/>
                <a:latin typeface="inter-regular"/>
              </a:rPr>
              <a:t> </a:t>
            </a:r>
            <a:r>
              <a:rPr lang="en-IN" sz="2000" b="0" i="0" dirty="0" err="1">
                <a:solidFill>
                  <a:srgbClr val="000000"/>
                </a:solidFill>
                <a:effectLst/>
                <a:latin typeface="inter-regular"/>
              </a:rPr>
              <a:t>DataOutputStream</a:t>
            </a:r>
            <a:r>
              <a:rPr lang="en-IN" sz="2000" b="0" i="0" dirty="0">
                <a:solidFill>
                  <a:srgbClr val="000000"/>
                </a:solidFill>
                <a:effectLst/>
                <a:latin typeface="inter-regular"/>
              </a:rPr>
              <a:t> </a:t>
            </a:r>
            <a:r>
              <a:rPr lang="en-IN" sz="2000" b="1" i="0" dirty="0">
                <a:solidFill>
                  <a:srgbClr val="006699"/>
                </a:solidFill>
                <a:effectLst/>
                <a:latin typeface="inter-regular"/>
              </a:rPr>
              <a:t>extends</a:t>
            </a:r>
            <a:r>
              <a:rPr lang="en-IN" sz="2000" b="0" i="0" dirty="0">
                <a:solidFill>
                  <a:srgbClr val="000000"/>
                </a:solidFill>
                <a:effectLst/>
                <a:latin typeface="inter-regular"/>
              </a:rPr>
              <a:t> </a:t>
            </a:r>
            <a:r>
              <a:rPr lang="en-IN" sz="2000" b="0" i="0" dirty="0" err="1">
                <a:solidFill>
                  <a:srgbClr val="000000"/>
                </a:solidFill>
                <a:effectLst/>
                <a:latin typeface="inter-regular"/>
              </a:rPr>
              <a:t>FilterOutputStream</a:t>
            </a:r>
            <a:r>
              <a:rPr lang="en-IN" sz="2000" b="0" i="0" dirty="0">
                <a:solidFill>
                  <a:srgbClr val="000000"/>
                </a:solidFill>
                <a:effectLst/>
                <a:latin typeface="inter-regular"/>
              </a:rPr>
              <a:t> </a:t>
            </a:r>
            <a:r>
              <a:rPr lang="en-IN" sz="2000" b="1" i="0" dirty="0">
                <a:solidFill>
                  <a:srgbClr val="006699"/>
                </a:solidFill>
                <a:effectLst/>
                <a:latin typeface="inter-regular"/>
              </a:rPr>
              <a:t>implements</a:t>
            </a:r>
            <a:r>
              <a:rPr lang="en-IN" sz="2000" b="0" i="0" dirty="0">
                <a:solidFill>
                  <a:srgbClr val="000000"/>
                </a:solidFill>
                <a:effectLst/>
                <a:latin typeface="inter-regular"/>
              </a:rPr>
              <a:t> </a:t>
            </a:r>
            <a:r>
              <a:rPr lang="en-IN" sz="2000" b="0" i="0" dirty="0" err="1">
                <a:solidFill>
                  <a:srgbClr val="000000"/>
                </a:solidFill>
                <a:effectLst/>
                <a:latin typeface="inter-regular"/>
              </a:rPr>
              <a:t>DataOutput</a:t>
            </a:r>
            <a:r>
              <a:rPr lang="en-IN" sz="2000" b="0" i="0" dirty="0">
                <a:solidFill>
                  <a:srgbClr val="000000"/>
                </a:solidFill>
                <a:effectLst/>
                <a:latin typeface="inter-regular"/>
              </a:rPr>
              <a:t>  </a:t>
            </a:r>
          </a:p>
          <a:p>
            <a:endParaRPr lang="en-IN" sz="2000" dirty="0"/>
          </a:p>
        </p:txBody>
      </p:sp>
      <p:graphicFrame>
        <p:nvGraphicFramePr>
          <p:cNvPr id="5" name="Content Placeholder 4">
            <a:extLst>
              <a:ext uri="{FF2B5EF4-FFF2-40B4-BE49-F238E27FC236}">
                <a16:creationId xmlns:a16="http://schemas.microsoft.com/office/drawing/2014/main" id="{1B3C2E45-7E2A-D124-6AF9-BAC0672A7057}"/>
              </a:ext>
            </a:extLst>
          </p:cNvPr>
          <p:cNvGraphicFramePr>
            <a:graphicFrameLocks noGrp="1"/>
          </p:cNvGraphicFramePr>
          <p:nvPr>
            <p:ph sz="half" idx="2"/>
            <p:extLst>
              <p:ext uri="{D42A27DB-BD31-4B8C-83A1-F6EECF244321}">
                <p14:modId xmlns:p14="http://schemas.microsoft.com/office/powerpoint/2010/main" val="2046617615"/>
              </p:ext>
            </p:extLst>
          </p:nvPr>
        </p:nvGraphicFramePr>
        <p:xfrm>
          <a:off x="6172201" y="477078"/>
          <a:ext cx="5648738" cy="6122502"/>
        </p:xfrm>
        <a:graphic>
          <a:graphicData uri="http://schemas.openxmlformats.org/drawingml/2006/table">
            <a:tbl>
              <a:tblPr/>
              <a:tblGrid>
                <a:gridCol w="1659834">
                  <a:extLst>
                    <a:ext uri="{9D8B030D-6E8A-4147-A177-3AD203B41FA5}">
                      <a16:colId xmlns:a16="http://schemas.microsoft.com/office/drawing/2014/main" val="353969304"/>
                    </a:ext>
                  </a:extLst>
                </a:gridCol>
                <a:gridCol w="3988904">
                  <a:extLst>
                    <a:ext uri="{9D8B030D-6E8A-4147-A177-3AD203B41FA5}">
                      <a16:colId xmlns:a16="http://schemas.microsoft.com/office/drawing/2014/main" val="1638997837"/>
                    </a:ext>
                  </a:extLst>
                </a:gridCol>
              </a:tblGrid>
              <a:tr h="547263">
                <a:tc>
                  <a:txBody>
                    <a:bodyPr/>
                    <a:lstStyle/>
                    <a:p>
                      <a:pPr algn="just" fontAlgn="t"/>
                      <a:r>
                        <a:rPr lang="en-IN" sz="1050">
                          <a:solidFill>
                            <a:srgbClr val="333333"/>
                          </a:solidFill>
                          <a:effectLst/>
                          <a:latin typeface="inter-regular"/>
                        </a:rPr>
                        <a:t>int size()</a:t>
                      </a:r>
                    </a:p>
                  </a:txBody>
                  <a:tcPr marL="30386" marR="30386" marT="30386" marB="303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a:solidFill>
                            <a:srgbClr val="333333"/>
                          </a:solidFill>
                          <a:effectLst/>
                          <a:latin typeface="inter-regular"/>
                        </a:rPr>
                        <a:t>It is used to return the number of bytes written to the data output stream.</a:t>
                      </a:r>
                    </a:p>
                  </a:txBody>
                  <a:tcPr marL="30386" marR="30386" marT="30386" marB="303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49727730"/>
                  </a:ext>
                </a:extLst>
              </a:tr>
              <a:tr h="393345">
                <a:tc>
                  <a:txBody>
                    <a:bodyPr/>
                    <a:lstStyle/>
                    <a:p>
                      <a:pPr algn="just" fontAlgn="t"/>
                      <a:r>
                        <a:rPr lang="en-IN" sz="1050">
                          <a:solidFill>
                            <a:srgbClr val="333333"/>
                          </a:solidFill>
                          <a:effectLst/>
                          <a:latin typeface="inter-regular"/>
                        </a:rPr>
                        <a:t>void write(int b)</a:t>
                      </a:r>
                    </a:p>
                  </a:txBody>
                  <a:tcPr marL="30386" marR="30386" marT="30386" marB="303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a:solidFill>
                            <a:srgbClr val="333333"/>
                          </a:solidFill>
                          <a:effectLst/>
                          <a:latin typeface="inter-regular"/>
                        </a:rPr>
                        <a:t>It is used to write the specified byte to the underlying output stream.</a:t>
                      </a:r>
                    </a:p>
                  </a:txBody>
                  <a:tcPr marL="30386" marR="30386" marT="30386" marB="303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11562197"/>
                  </a:ext>
                </a:extLst>
              </a:tr>
              <a:tr h="393345">
                <a:tc>
                  <a:txBody>
                    <a:bodyPr/>
                    <a:lstStyle/>
                    <a:p>
                      <a:pPr algn="just" fontAlgn="t"/>
                      <a:r>
                        <a:rPr lang="en-US" sz="1050">
                          <a:solidFill>
                            <a:srgbClr val="333333"/>
                          </a:solidFill>
                          <a:effectLst/>
                          <a:latin typeface="inter-regular"/>
                        </a:rPr>
                        <a:t>void write(byte[] b, int off, int len)</a:t>
                      </a:r>
                    </a:p>
                  </a:txBody>
                  <a:tcPr marL="30386" marR="30386" marT="30386" marB="303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a:solidFill>
                            <a:srgbClr val="333333"/>
                          </a:solidFill>
                          <a:effectLst/>
                          <a:latin typeface="inter-regular"/>
                        </a:rPr>
                        <a:t>It is used to write len bytes of data to the output stream.</a:t>
                      </a:r>
                    </a:p>
                  </a:txBody>
                  <a:tcPr marL="30386" marR="30386" marT="30386" marB="303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29477839"/>
                  </a:ext>
                </a:extLst>
              </a:tr>
              <a:tr h="393345">
                <a:tc>
                  <a:txBody>
                    <a:bodyPr/>
                    <a:lstStyle/>
                    <a:p>
                      <a:pPr algn="just" fontAlgn="t"/>
                      <a:r>
                        <a:rPr lang="en-IN" sz="1050" dirty="0">
                          <a:solidFill>
                            <a:srgbClr val="333333"/>
                          </a:solidFill>
                          <a:effectLst/>
                          <a:latin typeface="inter-regular"/>
                        </a:rPr>
                        <a:t>void </a:t>
                      </a:r>
                      <a:r>
                        <a:rPr lang="en-IN" sz="1050" dirty="0" err="1">
                          <a:solidFill>
                            <a:srgbClr val="333333"/>
                          </a:solidFill>
                          <a:effectLst/>
                          <a:latin typeface="inter-regular"/>
                        </a:rPr>
                        <a:t>writeBoolean</a:t>
                      </a:r>
                      <a:r>
                        <a:rPr lang="en-IN" sz="1050" dirty="0">
                          <a:solidFill>
                            <a:srgbClr val="333333"/>
                          </a:solidFill>
                          <a:effectLst/>
                          <a:latin typeface="inter-regular"/>
                        </a:rPr>
                        <a:t>(</a:t>
                      </a:r>
                      <a:r>
                        <a:rPr lang="en-IN" sz="1050" dirty="0" err="1">
                          <a:solidFill>
                            <a:srgbClr val="333333"/>
                          </a:solidFill>
                          <a:effectLst/>
                          <a:latin typeface="inter-regular"/>
                        </a:rPr>
                        <a:t>boolean</a:t>
                      </a:r>
                      <a:r>
                        <a:rPr lang="en-IN" sz="1050" dirty="0">
                          <a:solidFill>
                            <a:srgbClr val="333333"/>
                          </a:solidFill>
                          <a:effectLst/>
                          <a:latin typeface="inter-regular"/>
                        </a:rPr>
                        <a:t> v)</a:t>
                      </a:r>
                    </a:p>
                  </a:txBody>
                  <a:tcPr marL="30386" marR="30386" marT="30386" marB="303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a:solidFill>
                            <a:srgbClr val="333333"/>
                          </a:solidFill>
                          <a:effectLst/>
                          <a:latin typeface="inter-regular"/>
                        </a:rPr>
                        <a:t>It is used to write Boolean to the output stream as a 1-byte value.</a:t>
                      </a:r>
                    </a:p>
                  </a:txBody>
                  <a:tcPr marL="30386" marR="30386" marT="30386" marB="303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67811347"/>
                  </a:ext>
                </a:extLst>
              </a:tr>
              <a:tr h="393345">
                <a:tc>
                  <a:txBody>
                    <a:bodyPr/>
                    <a:lstStyle/>
                    <a:p>
                      <a:pPr algn="just" fontAlgn="t"/>
                      <a:r>
                        <a:rPr lang="en-IN" sz="1050" dirty="0">
                          <a:solidFill>
                            <a:srgbClr val="333333"/>
                          </a:solidFill>
                          <a:effectLst/>
                          <a:latin typeface="inter-regular"/>
                        </a:rPr>
                        <a:t>void </a:t>
                      </a:r>
                      <a:r>
                        <a:rPr lang="en-IN" sz="1050" dirty="0" err="1">
                          <a:solidFill>
                            <a:srgbClr val="333333"/>
                          </a:solidFill>
                          <a:effectLst/>
                          <a:latin typeface="inter-regular"/>
                        </a:rPr>
                        <a:t>writeChar</a:t>
                      </a:r>
                      <a:r>
                        <a:rPr lang="en-IN" sz="1050" dirty="0">
                          <a:solidFill>
                            <a:srgbClr val="333333"/>
                          </a:solidFill>
                          <a:effectLst/>
                          <a:latin typeface="inter-regular"/>
                        </a:rPr>
                        <a:t>(int v)</a:t>
                      </a:r>
                    </a:p>
                  </a:txBody>
                  <a:tcPr marL="30386" marR="30386" marT="30386" marB="303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a:solidFill>
                            <a:srgbClr val="333333"/>
                          </a:solidFill>
                          <a:effectLst/>
                          <a:latin typeface="inter-regular"/>
                        </a:rPr>
                        <a:t>It is used to write char to the output stream as a 2-byte value.</a:t>
                      </a:r>
                    </a:p>
                  </a:txBody>
                  <a:tcPr marL="30386" marR="30386" marT="30386" marB="303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0518388"/>
                  </a:ext>
                </a:extLst>
              </a:tr>
              <a:tr h="547263">
                <a:tc>
                  <a:txBody>
                    <a:bodyPr/>
                    <a:lstStyle/>
                    <a:p>
                      <a:pPr algn="just" fontAlgn="t"/>
                      <a:r>
                        <a:rPr lang="en-IN" sz="1050" dirty="0">
                          <a:solidFill>
                            <a:srgbClr val="333333"/>
                          </a:solidFill>
                          <a:effectLst/>
                          <a:latin typeface="inter-regular"/>
                        </a:rPr>
                        <a:t>void </a:t>
                      </a:r>
                      <a:r>
                        <a:rPr lang="en-IN" sz="1050" dirty="0" err="1">
                          <a:solidFill>
                            <a:srgbClr val="333333"/>
                          </a:solidFill>
                          <a:effectLst/>
                          <a:latin typeface="inter-regular"/>
                        </a:rPr>
                        <a:t>writeChars</a:t>
                      </a:r>
                      <a:r>
                        <a:rPr lang="en-IN" sz="1050" dirty="0">
                          <a:solidFill>
                            <a:srgbClr val="333333"/>
                          </a:solidFill>
                          <a:effectLst/>
                          <a:latin typeface="inter-regular"/>
                        </a:rPr>
                        <a:t>(String s)</a:t>
                      </a:r>
                    </a:p>
                  </a:txBody>
                  <a:tcPr marL="30386" marR="30386" marT="30386" marB="303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a:solidFill>
                            <a:srgbClr val="333333"/>
                          </a:solidFill>
                          <a:effectLst/>
                          <a:latin typeface="inter-regular"/>
                        </a:rPr>
                        <a:t>It is used to write </a:t>
                      </a:r>
                      <a:r>
                        <a:rPr lang="en-US" sz="1050" u="none" strike="noStrike">
                          <a:solidFill>
                            <a:srgbClr val="008000"/>
                          </a:solidFill>
                          <a:effectLst/>
                          <a:latin typeface="inter-regular"/>
                          <a:hlinkClick r:id="rId4"/>
                        </a:rPr>
                        <a:t>string</a:t>
                      </a:r>
                      <a:r>
                        <a:rPr lang="en-US" sz="1050">
                          <a:solidFill>
                            <a:srgbClr val="333333"/>
                          </a:solidFill>
                          <a:effectLst/>
                          <a:latin typeface="inter-regular"/>
                        </a:rPr>
                        <a:t> to the output stream as a sequence of characters.</a:t>
                      </a:r>
                    </a:p>
                  </a:txBody>
                  <a:tcPr marL="30386" marR="30386" marT="30386" marB="303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80034247"/>
                  </a:ext>
                </a:extLst>
              </a:tr>
              <a:tr h="393345">
                <a:tc>
                  <a:txBody>
                    <a:bodyPr/>
                    <a:lstStyle/>
                    <a:p>
                      <a:pPr algn="just" fontAlgn="t"/>
                      <a:r>
                        <a:rPr lang="en-IN" sz="1050" dirty="0">
                          <a:solidFill>
                            <a:srgbClr val="333333"/>
                          </a:solidFill>
                          <a:effectLst/>
                          <a:latin typeface="inter-regular"/>
                        </a:rPr>
                        <a:t>void </a:t>
                      </a:r>
                      <a:r>
                        <a:rPr lang="en-IN" sz="1050" dirty="0" err="1">
                          <a:solidFill>
                            <a:srgbClr val="333333"/>
                          </a:solidFill>
                          <a:effectLst/>
                          <a:latin typeface="inter-regular"/>
                        </a:rPr>
                        <a:t>writeByte</a:t>
                      </a:r>
                      <a:r>
                        <a:rPr lang="en-IN" sz="1050" dirty="0">
                          <a:solidFill>
                            <a:srgbClr val="333333"/>
                          </a:solidFill>
                          <a:effectLst/>
                          <a:latin typeface="inter-regular"/>
                        </a:rPr>
                        <a:t>(int v)</a:t>
                      </a:r>
                    </a:p>
                  </a:txBody>
                  <a:tcPr marL="30386" marR="30386" marT="30386" marB="303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a:solidFill>
                            <a:srgbClr val="333333"/>
                          </a:solidFill>
                          <a:effectLst/>
                          <a:latin typeface="inter-regular"/>
                        </a:rPr>
                        <a:t>It is used to write a byte to the output stream as a 1-byte value.</a:t>
                      </a:r>
                    </a:p>
                  </a:txBody>
                  <a:tcPr marL="30386" marR="30386" marT="30386" marB="303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40602866"/>
                  </a:ext>
                </a:extLst>
              </a:tr>
              <a:tr h="547263">
                <a:tc>
                  <a:txBody>
                    <a:bodyPr/>
                    <a:lstStyle/>
                    <a:p>
                      <a:pPr algn="just" fontAlgn="t"/>
                      <a:r>
                        <a:rPr lang="en-IN" sz="1050">
                          <a:solidFill>
                            <a:srgbClr val="333333"/>
                          </a:solidFill>
                          <a:effectLst/>
                          <a:latin typeface="inter-regular"/>
                        </a:rPr>
                        <a:t>void writeBytes(String s)</a:t>
                      </a:r>
                    </a:p>
                  </a:txBody>
                  <a:tcPr marL="30386" marR="30386" marT="30386" marB="303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a:solidFill>
                            <a:srgbClr val="333333"/>
                          </a:solidFill>
                          <a:effectLst/>
                          <a:latin typeface="inter-regular"/>
                        </a:rPr>
                        <a:t>It is used to write string to the output stream as a sequence of bytes.</a:t>
                      </a:r>
                    </a:p>
                  </a:txBody>
                  <a:tcPr marL="30386" marR="30386" marT="30386" marB="303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03584808"/>
                  </a:ext>
                </a:extLst>
              </a:tr>
              <a:tr h="393345">
                <a:tc>
                  <a:txBody>
                    <a:bodyPr/>
                    <a:lstStyle/>
                    <a:p>
                      <a:pPr algn="just" fontAlgn="t"/>
                      <a:r>
                        <a:rPr lang="en-IN" sz="1050">
                          <a:solidFill>
                            <a:srgbClr val="333333"/>
                          </a:solidFill>
                          <a:effectLst/>
                          <a:latin typeface="inter-regular"/>
                        </a:rPr>
                        <a:t>void writeInt(int v)</a:t>
                      </a:r>
                    </a:p>
                  </a:txBody>
                  <a:tcPr marL="30386" marR="30386" marT="30386" marB="303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a:solidFill>
                            <a:srgbClr val="333333"/>
                          </a:solidFill>
                          <a:effectLst/>
                          <a:latin typeface="inter-regular"/>
                        </a:rPr>
                        <a:t>It is used to write an int to the output stream</a:t>
                      </a:r>
                    </a:p>
                  </a:txBody>
                  <a:tcPr marL="30386" marR="30386" marT="30386" marB="303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10906632"/>
                  </a:ext>
                </a:extLst>
              </a:tr>
              <a:tr h="393345">
                <a:tc>
                  <a:txBody>
                    <a:bodyPr/>
                    <a:lstStyle/>
                    <a:p>
                      <a:pPr algn="just" fontAlgn="t"/>
                      <a:r>
                        <a:rPr lang="en-IN" sz="1050">
                          <a:solidFill>
                            <a:srgbClr val="333333"/>
                          </a:solidFill>
                          <a:effectLst/>
                          <a:latin typeface="inter-regular"/>
                        </a:rPr>
                        <a:t>void writeShort(int v)</a:t>
                      </a:r>
                    </a:p>
                  </a:txBody>
                  <a:tcPr marL="30386" marR="30386" marT="30386" marB="303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a:solidFill>
                            <a:srgbClr val="333333"/>
                          </a:solidFill>
                          <a:effectLst/>
                          <a:latin typeface="inter-regular"/>
                        </a:rPr>
                        <a:t>It is used to write a short to the output stream.</a:t>
                      </a:r>
                    </a:p>
                  </a:txBody>
                  <a:tcPr marL="30386" marR="30386" marT="30386" marB="303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18374873"/>
                  </a:ext>
                </a:extLst>
              </a:tr>
              <a:tr h="393345">
                <a:tc>
                  <a:txBody>
                    <a:bodyPr/>
                    <a:lstStyle/>
                    <a:p>
                      <a:pPr algn="just" fontAlgn="t"/>
                      <a:r>
                        <a:rPr lang="en-IN" sz="1050">
                          <a:solidFill>
                            <a:srgbClr val="333333"/>
                          </a:solidFill>
                          <a:effectLst/>
                          <a:latin typeface="inter-regular"/>
                        </a:rPr>
                        <a:t>void writeShort(int v)</a:t>
                      </a:r>
                    </a:p>
                  </a:txBody>
                  <a:tcPr marL="30386" marR="30386" marT="30386" marB="303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a:solidFill>
                            <a:srgbClr val="333333"/>
                          </a:solidFill>
                          <a:effectLst/>
                          <a:latin typeface="inter-regular"/>
                        </a:rPr>
                        <a:t>It is used to write a short to the output stream.</a:t>
                      </a:r>
                    </a:p>
                  </a:txBody>
                  <a:tcPr marL="30386" marR="30386" marT="30386" marB="303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92834763"/>
                  </a:ext>
                </a:extLst>
              </a:tr>
              <a:tr h="393345">
                <a:tc>
                  <a:txBody>
                    <a:bodyPr/>
                    <a:lstStyle/>
                    <a:p>
                      <a:pPr algn="just" fontAlgn="t"/>
                      <a:r>
                        <a:rPr lang="en-IN" sz="1050">
                          <a:solidFill>
                            <a:srgbClr val="333333"/>
                          </a:solidFill>
                          <a:effectLst/>
                          <a:latin typeface="inter-regular"/>
                        </a:rPr>
                        <a:t>void writeLong(long v)</a:t>
                      </a:r>
                    </a:p>
                  </a:txBody>
                  <a:tcPr marL="30386" marR="30386" marT="30386" marB="303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a:solidFill>
                            <a:srgbClr val="333333"/>
                          </a:solidFill>
                          <a:effectLst/>
                          <a:latin typeface="inter-regular"/>
                        </a:rPr>
                        <a:t>It is used to write a long to the output stream.</a:t>
                      </a:r>
                    </a:p>
                  </a:txBody>
                  <a:tcPr marL="30386" marR="30386" marT="30386" marB="303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19397596"/>
                  </a:ext>
                </a:extLst>
              </a:tr>
              <a:tr h="547263">
                <a:tc>
                  <a:txBody>
                    <a:bodyPr/>
                    <a:lstStyle/>
                    <a:p>
                      <a:pPr algn="just" fontAlgn="t"/>
                      <a:r>
                        <a:rPr lang="en-IN" sz="1050">
                          <a:solidFill>
                            <a:srgbClr val="333333"/>
                          </a:solidFill>
                          <a:effectLst/>
                          <a:latin typeface="inter-regular"/>
                        </a:rPr>
                        <a:t>void writeUTF(String str)</a:t>
                      </a:r>
                    </a:p>
                  </a:txBody>
                  <a:tcPr marL="30386" marR="30386" marT="30386" marB="303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a:solidFill>
                            <a:srgbClr val="333333"/>
                          </a:solidFill>
                          <a:effectLst/>
                          <a:latin typeface="inter-regular"/>
                        </a:rPr>
                        <a:t>It is used to write a string to the output stream using UTF-8 encoding in portable manner.</a:t>
                      </a:r>
                    </a:p>
                  </a:txBody>
                  <a:tcPr marL="30386" marR="30386" marT="30386" marB="303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09666489"/>
                  </a:ext>
                </a:extLst>
              </a:tr>
              <a:tr h="393345">
                <a:tc>
                  <a:txBody>
                    <a:bodyPr/>
                    <a:lstStyle/>
                    <a:p>
                      <a:pPr algn="just" fontAlgn="t"/>
                      <a:r>
                        <a:rPr lang="en-IN" sz="1050">
                          <a:solidFill>
                            <a:srgbClr val="333333"/>
                          </a:solidFill>
                          <a:effectLst/>
                          <a:latin typeface="inter-regular"/>
                        </a:rPr>
                        <a:t>void flush()</a:t>
                      </a:r>
                    </a:p>
                  </a:txBody>
                  <a:tcPr marL="30386" marR="30386" marT="30386" marB="303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dirty="0">
                          <a:solidFill>
                            <a:srgbClr val="333333"/>
                          </a:solidFill>
                          <a:effectLst/>
                          <a:latin typeface="inter-regular"/>
                        </a:rPr>
                        <a:t>It is used to flushes the data output stream.</a:t>
                      </a:r>
                    </a:p>
                  </a:txBody>
                  <a:tcPr marL="30386" marR="30386" marT="30386" marB="303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08392911"/>
                  </a:ext>
                </a:extLst>
              </a:tr>
            </a:tbl>
          </a:graphicData>
        </a:graphic>
      </p:graphicFrame>
    </p:spTree>
    <p:extLst>
      <p:ext uri="{BB962C8B-B14F-4D97-AF65-F5344CB8AC3E}">
        <p14:creationId xmlns:p14="http://schemas.microsoft.com/office/powerpoint/2010/main" val="2318362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7797E-5999-00AC-3336-E0DD657AC3D9}"/>
              </a:ext>
            </a:extLst>
          </p:cNvPr>
          <p:cNvSpPr>
            <a:spLocks noGrp="1"/>
          </p:cNvSpPr>
          <p:nvPr>
            <p:ph type="title"/>
          </p:nvPr>
        </p:nvSpPr>
        <p:spPr>
          <a:xfrm>
            <a:off x="225287" y="365125"/>
            <a:ext cx="11128513" cy="536023"/>
          </a:xfrm>
        </p:spPr>
        <p:txBody>
          <a:bodyPr>
            <a:noAutofit/>
          </a:bodyPr>
          <a:lstStyle/>
          <a:p>
            <a:r>
              <a:rPr lang="en-US" sz="2000" b="1" dirty="0"/>
              <a:t>Example of </a:t>
            </a:r>
            <a:r>
              <a:rPr lang="en-US" sz="2000" b="1" dirty="0" err="1"/>
              <a:t>DataOutputStream</a:t>
            </a:r>
            <a:r>
              <a:rPr lang="en-US" sz="2000" b="1" dirty="0"/>
              <a:t> class</a:t>
            </a:r>
            <a:br>
              <a:rPr lang="en-US" sz="2000" b="1" dirty="0"/>
            </a:br>
            <a:r>
              <a:rPr lang="en-US" sz="2000" dirty="0"/>
              <a:t>In this example, we are writing the data to a text file testout.txt using </a:t>
            </a:r>
            <a:r>
              <a:rPr lang="en-US" sz="2000" dirty="0" err="1"/>
              <a:t>DataOutputStream</a:t>
            </a:r>
            <a:r>
              <a:rPr lang="en-US" sz="2000" dirty="0"/>
              <a:t> class.</a:t>
            </a:r>
            <a:endParaRPr lang="en-IN" sz="2000" dirty="0"/>
          </a:p>
        </p:txBody>
      </p:sp>
      <p:sp>
        <p:nvSpPr>
          <p:cNvPr id="3" name="Content Placeholder 2">
            <a:extLst>
              <a:ext uri="{FF2B5EF4-FFF2-40B4-BE49-F238E27FC236}">
                <a16:creationId xmlns:a16="http://schemas.microsoft.com/office/drawing/2014/main" id="{F7C73101-6D0A-16A0-4FAA-55800144F1E5}"/>
              </a:ext>
            </a:extLst>
          </p:cNvPr>
          <p:cNvSpPr>
            <a:spLocks noGrp="1"/>
          </p:cNvSpPr>
          <p:nvPr>
            <p:ph idx="1"/>
          </p:nvPr>
        </p:nvSpPr>
        <p:spPr>
          <a:xfrm>
            <a:off x="371061" y="1166191"/>
            <a:ext cx="10982739" cy="5499652"/>
          </a:xfrm>
        </p:spPr>
        <p:txBody>
          <a:bodyPr>
            <a:normAutofit/>
          </a:bodyPr>
          <a:lstStyle/>
          <a:p>
            <a:pPr marL="0" indent="0" algn="just">
              <a:buNone/>
            </a:pPr>
            <a:r>
              <a:rPr lang="en-IN" sz="1400" b="1" i="0" dirty="0">
                <a:solidFill>
                  <a:srgbClr val="006699"/>
                </a:solidFill>
                <a:effectLst/>
                <a:latin typeface="inter-regular"/>
              </a:rPr>
              <a:t>package</a:t>
            </a:r>
            <a:r>
              <a:rPr lang="en-IN" sz="1400" b="0" i="0" dirty="0">
                <a:solidFill>
                  <a:srgbClr val="000000"/>
                </a:solidFill>
                <a:effectLst/>
                <a:latin typeface="inter-regular"/>
              </a:rPr>
              <a:t> </a:t>
            </a:r>
            <a:r>
              <a:rPr lang="en-IN" sz="1400" b="0" i="0" dirty="0" err="1">
                <a:solidFill>
                  <a:srgbClr val="000000"/>
                </a:solidFill>
                <a:effectLst/>
                <a:latin typeface="inter-regular"/>
              </a:rPr>
              <a:t>com.javatpoint</a:t>
            </a:r>
            <a:r>
              <a:rPr lang="en-IN" sz="1400" b="0" i="0" dirty="0">
                <a:solidFill>
                  <a:srgbClr val="000000"/>
                </a:solidFill>
                <a:effectLst/>
                <a:latin typeface="inter-regular"/>
              </a:rPr>
              <a:t>;  </a:t>
            </a:r>
          </a:p>
          <a:p>
            <a:pPr marL="0" indent="0" algn="just">
              <a:buNone/>
            </a:pPr>
            <a:r>
              <a:rPr lang="en-IN" sz="1400" b="0" i="0" dirty="0">
                <a:solidFill>
                  <a:srgbClr val="000000"/>
                </a:solidFill>
                <a:effectLst/>
                <a:latin typeface="inter-regular"/>
              </a:rPr>
              <a:t>  </a:t>
            </a:r>
            <a:r>
              <a:rPr lang="en-IN" sz="1400" b="1" i="0" dirty="0">
                <a:solidFill>
                  <a:srgbClr val="006699"/>
                </a:solidFill>
                <a:effectLst/>
                <a:latin typeface="inter-regular"/>
              </a:rPr>
              <a:t>import</a:t>
            </a:r>
            <a:r>
              <a:rPr lang="en-IN" sz="1400" b="0" i="0" dirty="0">
                <a:solidFill>
                  <a:srgbClr val="000000"/>
                </a:solidFill>
                <a:effectLst/>
                <a:latin typeface="inter-regular"/>
              </a:rPr>
              <a:t> java.io.*;  </a:t>
            </a:r>
          </a:p>
          <a:p>
            <a:pPr marL="0" indent="0" algn="just">
              <a:buNone/>
            </a:pPr>
            <a:r>
              <a:rPr lang="en-IN" sz="1400" b="1" i="0" dirty="0">
                <a:solidFill>
                  <a:srgbClr val="006699"/>
                </a:solidFill>
                <a:effectLst/>
                <a:latin typeface="inter-regular"/>
              </a:rPr>
              <a:t>public</a:t>
            </a:r>
            <a:r>
              <a:rPr lang="en-IN" sz="1400" b="0" i="0" dirty="0">
                <a:solidFill>
                  <a:srgbClr val="000000"/>
                </a:solidFill>
                <a:effectLst/>
                <a:latin typeface="inter-regular"/>
              </a:rPr>
              <a:t> </a:t>
            </a:r>
            <a:r>
              <a:rPr lang="en-IN" sz="1400" b="1" i="0" dirty="0">
                <a:solidFill>
                  <a:srgbClr val="006699"/>
                </a:solidFill>
                <a:effectLst/>
                <a:latin typeface="inter-regular"/>
              </a:rPr>
              <a:t>class</a:t>
            </a:r>
            <a:r>
              <a:rPr lang="en-IN" sz="1400" b="0" i="0" dirty="0">
                <a:solidFill>
                  <a:srgbClr val="000000"/>
                </a:solidFill>
                <a:effectLst/>
                <a:latin typeface="inter-regular"/>
              </a:rPr>
              <a:t> </a:t>
            </a:r>
            <a:r>
              <a:rPr lang="en-IN" sz="1400" b="0" i="0" dirty="0" err="1">
                <a:solidFill>
                  <a:srgbClr val="000000"/>
                </a:solidFill>
                <a:effectLst/>
                <a:latin typeface="inter-regular"/>
              </a:rPr>
              <a:t>OutputExample</a:t>
            </a:r>
            <a:r>
              <a:rPr lang="en-IN" sz="1400" b="0" i="0" dirty="0">
                <a:solidFill>
                  <a:srgbClr val="000000"/>
                </a:solidFill>
                <a:effectLst/>
                <a:latin typeface="inter-regular"/>
              </a:rPr>
              <a:t> {  </a:t>
            </a:r>
          </a:p>
          <a:p>
            <a:pPr marL="0" indent="0" algn="just">
              <a:buNone/>
            </a:pPr>
            <a:r>
              <a:rPr lang="en-IN" sz="1400" b="0" i="0" dirty="0">
                <a:solidFill>
                  <a:srgbClr val="000000"/>
                </a:solidFill>
                <a:effectLst/>
                <a:latin typeface="inter-regular"/>
              </a:rPr>
              <a:t>    </a:t>
            </a:r>
            <a:r>
              <a:rPr lang="en-IN" sz="1400" b="1" i="0" dirty="0">
                <a:solidFill>
                  <a:srgbClr val="006699"/>
                </a:solidFill>
                <a:effectLst/>
                <a:latin typeface="inter-regular"/>
              </a:rPr>
              <a:t>public</a:t>
            </a:r>
            <a:r>
              <a:rPr lang="en-IN" sz="1400" b="0" i="0" dirty="0">
                <a:solidFill>
                  <a:srgbClr val="000000"/>
                </a:solidFill>
                <a:effectLst/>
                <a:latin typeface="inter-regular"/>
              </a:rPr>
              <a:t> </a:t>
            </a:r>
            <a:r>
              <a:rPr lang="en-IN" sz="1400" b="1" i="0" dirty="0">
                <a:solidFill>
                  <a:srgbClr val="006699"/>
                </a:solidFill>
                <a:effectLst/>
                <a:latin typeface="inter-regular"/>
              </a:rPr>
              <a:t>static</a:t>
            </a:r>
            <a:r>
              <a:rPr lang="en-IN" sz="1400" b="0" i="0" dirty="0">
                <a:solidFill>
                  <a:srgbClr val="000000"/>
                </a:solidFill>
                <a:effectLst/>
                <a:latin typeface="inter-regular"/>
              </a:rPr>
              <a:t> </a:t>
            </a:r>
            <a:r>
              <a:rPr lang="en-IN" sz="1400" b="1" i="0" dirty="0">
                <a:solidFill>
                  <a:srgbClr val="006699"/>
                </a:solidFill>
                <a:effectLst/>
                <a:latin typeface="inter-regular"/>
              </a:rPr>
              <a:t>void</a:t>
            </a:r>
            <a:r>
              <a:rPr lang="en-IN" sz="1400" b="0" i="0" dirty="0">
                <a:solidFill>
                  <a:srgbClr val="000000"/>
                </a:solidFill>
                <a:effectLst/>
                <a:latin typeface="inter-regular"/>
              </a:rPr>
              <a:t> main(String[] </a:t>
            </a:r>
            <a:r>
              <a:rPr lang="en-IN" sz="1400" b="0" i="0" dirty="0" err="1">
                <a:solidFill>
                  <a:srgbClr val="000000"/>
                </a:solidFill>
                <a:effectLst/>
                <a:latin typeface="inter-regular"/>
              </a:rPr>
              <a:t>args</a:t>
            </a:r>
            <a:r>
              <a:rPr lang="en-IN" sz="1400" b="0" i="0" dirty="0">
                <a:solidFill>
                  <a:srgbClr val="000000"/>
                </a:solidFill>
                <a:effectLst/>
                <a:latin typeface="inter-regular"/>
              </a:rPr>
              <a:t>) </a:t>
            </a:r>
            <a:r>
              <a:rPr lang="en-IN" sz="1400" b="1" i="0" dirty="0">
                <a:solidFill>
                  <a:srgbClr val="006699"/>
                </a:solidFill>
                <a:effectLst/>
                <a:latin typeface="inter-regular"/>
              </a:rPr>
              <a:t>throws</a:t>
            </a:r>
            <a:r>
              <a:rPr lang="en-IN" sz="1400" b="0" i="0" dirty="0">
                <a:solidFill>
                  <a:srgbClr val="000000"/>
                </a:solidFill>
                <a:effectLst/>
                <a:latin typeface="inter-regular"/>
              </a:rPr>
              <a:t> </a:t>
            </a:r>
            <a:r>
              <a:rPr lang="en-IN" sz="1400" b="0" i="0" dirty="0" err="1">
                <a:solidFill>
                  <a:srgbClr val="000000"/>
                </a:solidFill>
                <a:effectLst/>
                <a:latin typeface="inter-regular"/>
              </a:rPr>
              <a:t>IOException</a:t>
            </a:r>
            <a:r>
              <a:rPr lang="en-IN" sz="1400" b="0" i="0" dirty="0">
                <a:solidFill>
                  <a:srgbClr val="000000"/>
                </a:solidFill>
                <a:effectLst/>
                <a:latin typeface="inter-regular"/>
              </a:rPr>
              <a:t> {  </a:t>
            </a:r>
          </a:p>
          <a:p>
            <a:pPr marL="0" indent="0" algn="just">
              <a:buNone/>
            </a:pPr>
            <a:r>
              <a:rPr lang="en-IN" sz="1400" b="0" i="0" dirty="0">
                <a:solidFill>
                  <a:srgbClr val="000000"/>
                </a:solidFill>
                <a:effectLst/>
                <a:latin typeface="inter-regular"/>
              </a:rPr>
              <a:t>        </a:t>
            </a:r>
            <a:r>
              <a:rPr lang="en-IN" sz="1400" b="0" i="0" dirty="0" err="1">
                <a:solidFill>
                  <a:srgbClr val="000000"/>
                </a:solidFill>
                <a:effectLst/>
                <a:latin typeface="inter-regular"/>
              </a:rPr>
              <a:t>FileOutputStream</a:t>
            </a:r>
            <a:r>
              <a:rPr lang="en-IN" sz="1400" b="0" i="0" dirty="0">
                <a:solidFill>
                  <a:srgbClr val="000000"/>
                </a:solidFill>
                <a:effectLst/>
                <a:latin typeface="inter-regular"/>
              </a:rPr>
              <a:t> file = </a:t>
            </a:r>
            <a:r>
              <a:rPr lang="en-IN" sz="1400" b="1" i="0" dirty="0">
                <a:solidFill>
                  <a:srgbClr val="006699"/>
                </a:solidFill>
                <a:effectLst/>
                <a:latin typeface="inter-regular"/>
              </a:rPr>
              <a:t>new</a:t>
            </a:r>
            <a:r>
              <a:rPr lang="en-IN" sz="1400" b="0" i="0" dirty="0">
                <a:solidFill>
                  <a:srgbClr val="000000"/>
                </a:solidFill>
                <a:effectLst/>
                <a:latin typeface="inter-regular"/>
              </a:rPr>
              <a:t> </a:t>
            </a:r>
            <a:r>
              <a:rPr lang="en-IN" sz="1400" b="0" i="0" dirty="0" err="1">
                <a:solidFill>
                  <a:srgbClr val="000000"/>
                </a:solidFill>
                <a:effectLst/>
                <a:latin typeface="inter-regular"/>
              </a:rPr>
              <a:t>FileOutputStream</a:t>
            </a:r>
            <a:r>
              <a:rPr lang="en-IN" sz="1400" b="0" i="0" dirty="0">
                <a:solidFill>
                  <a:srgbClr val="000000"/>
                </a:solidFill>
                <a:effectLst/>
                <a:latin typeface="inter-regular"/>
              </a:rPr>
              <a:t>(D:\\testout.txt);  </a:t>
            </a:r>
          </a:p>
          <a:p>
            <a:pPr marL="0" indent="0" algn="just">
              <a:buNone/>
            </a:pPr>
            <a:r>
              <a:rPr lang="en-IN" sz="1400" b="0" i="0" dirty="0">
                <a:solidFill>
                  <a:srgbClr val="000000"/>
                </a:solidFill>
                <a:effectLst/>
                <a:latin typeface="inter-regular"/>
              </a:rPr>
              <a:t>        </a:t>
            </a:r>
            <a:r>
              <a:rPr lang="en-IN" sz="1400" b="0" i="0" dirty="0" err="1">
                <a:solidFill>
                  <a:srgbClr val="000000"/>
                </a:solidFill>
                <a:effectLst/>
                <a:latin typeface="inter-regular"/>
              </a:rPr>
              <a:t>DataOutputStream</a:t>
            </a:r>
            <a:r>
              <a:rPr lang="en-IN" sz="1400" b="0" i="0" dirty="0">
                <a:solidFill>
                  <a:srgbClr val="000000"/>
                </a:solidFill>
                <a:effectLst/>
                <a:latin typeface="inter-regular"/>
              </a:rPr>
              <a:t> data = </a:t>
            </a:r>
            <a:r>
              <a:rPr lang="en-IN" sz="1400" b="1" i="0" dirty="0">
                <a:solidFill>
                  <a:srgbClr val="006699"/>
                </a:solidFill>
                <a:effectLst/>
                <a:latin typeface="inter-regular"/>
              </a:rPr>
              <a:t>new</a:t>
            </a:r>
            <a:r>
              <a:rPr lang="en-IN" sz="1400" b="0" i="0" dirty="0">
                <a:solidFill>
                  <a:srgbClr val="000000"/>
                </a:solidFill>
                <a:effectLst/>
                <a:latin typeface="inter-regular"/>
              </a:rPr>
              <a:t> </a:t>
            </a:r>
            <a:r>
              <a:rPr lang="en-IN" sz="1400" b="0" i="0" dirty="0" err="1">
                <a:solidFill>
                  <a:srgbClr val="000000"/>
                </a:solidFill>
                <a:effectLst/>
                <a:latin typeface="inter-regular"/>
              </a:rPr>
              <a:t>DataOutputStream</a:t>
            </a:r>
            <a:r>
              <a:rPr lang="en-IN" sz="1400" b="0" i="0" dirty="0">
                <a:solidFill>
                  <a:srgbClr val="000000"/>
                </a:solidFill>
                <a:effectLst/>
                <a:latin typeface="inter-regular"/>
              </a:rPr>
              <a:t>(file);  </a:t>
            </a:r>
          </a:p>
          <a:p>
            <a:pPr marL="0" indent="0" algn="just">
              <a:buNone/>
            </a:pPr>
            <a:r>
              <a:rPr lang="en-IN" sz="1400" b="0" i="0" dirty="0">
                <a:solidFill>
                  <a:srgbClr val="000000"/>
                </a:solidFill>
                <a:effectLst/>
                <a:latin typeface="inter-regular"/>
              </a:rPr>
              <a:t>        </a:t>
            </a:r>
            <a:r>
              <a:rPr lang="en-IN" sz="1400" b="0" i="0" dirty="0" err="1">
                <a:solidFill>
                  <a:srgbClr val="000000"/>
                </a:solidFill>
                <a:effectLst/>
                <a:latin typeface="inter-regular"/>
              </a:rPr>
              <a:t>data.writeInt</a:t>
            </a:r>
            <a:r>
              <a:rPr lang="en-IN" sz="1400" b="0" i="0" dirty="0">
                <a:solidFill>
                  <a:srgbClr val="000000"/>
                </a:solidFill>
                <a:effectLst/>
                <a:latin typeface="inter-regular"/>
              </a:rPr>
              <a:t>(</a:t>
            </a:r>
            <a:r>
              <a:rPr lang="en-IN" sz="1400" b="0" i="0" dirty="0">
                <a:solidFill>
                  <a:srgbClr val="C00000"/>
                </a:solidFill>
                <a:effectLst/>
                <a:latin typeface="inter-regular"/>
              </a:rPr>
              <a:t>65</a:t>
            </a:r>
            <a:r>
              <a:rPr lang="en-IN" sz="1400" b="0" i="0" dirty="0">
                <a:solidFill>
                  <a:srgbClr val="000000"/>
                </a:solidFill>
                <a:effectLst/>
                <a:latin typeface="inter-regular"/>
              </a:rPr>
              <a:t>);  </a:t>
            </a:r>
          </a:p>
          <a:p>
            <a:pPr marL="0" indent="0" algn="just">
              <a:buNone/>
            </a:pPr>
            <a:r>
              <a:rPr lang="en-IN" sz="1400" b="0" i="0" dirty="0">
                <a:solidFill>
                  <a:srgbClr val="000000"/>
                </a:solidFill>
                <a:effectLst/>
                <a:latin typeface="inter-regular"/>
              </a:rPr>
              <a:t>        </a:t>
            </a:r>
            <a:r>
              <a:rPr lang="en-IN" sz="1400" b="0" i="0" dirty="0" err="1">
                <a:solidFill>
                  <a:srgbClr val="000000"/>
                </a:solidFill>
                <a:effectLst/>
                <a:latin typeface="inter-regular"/>
              </a:rPr>
              <a:t>data.flush</a:t>
            </a:r>
            <a:r>
              <a:rPr lang="en-IN" sz="1400" b="0" i="0" dirty="0">
                <a:solidFill>
                  <a:srgbClr val="000000"/>
                </a:solidFill>
                <a:effectLst/>
                <a:latin typeface="inter-regular"/>
              </a:rPr>
              <a:t>();  </a:t>
            </a:r>
          </a:p>
          <a:p>
            <a:pPr marL="0" indent="0" algn="just">
              <a:buNone/>
            </a:pPr>
            <a:r>
              <a:rPr lang="en-IN" sz="1400" b="0" i="0" dirty="0">
                <a:solidFill>
                  <a:srgbClr val="000000"/>
                </a:solidFill>
                <a:effectLst/>
                <a:latin typeface="inter-regular"/>
              </a:rPr>
              <a:t>        </a:t>
            </a:r>
            <a:r>
              <a:rPr lang="en-IN" sz="1400" b="0" i="0" dirty="0" err="1">
                <a:solidFill>
                  <a:srgbClr val="000000"/>
                </a:solidFill>
                <a:effectLst/>
                <a:latin typeface="inter-regular"/>
              </a:rPr>
              <a:t>data.close</a:t>
            </a:r>
            <a:r>
              <a:rPr lang="en-IN" sz="1400" b="0" i="0" dirty="0">
                <a:solidFill>
                  <a:srgbClr val="000000"/>
                </a:solidFill>
                <a:effectLst/>
                <a:latin typeface="inter-regular"/>
              </a:rPr>
              <a:t>();  </a:t>
            </a:r>
          </a:p>
          <a:p>
            <a:pPr marL="0" indent="0" algn="just">
              <a:buNone/>
            </a:pPr>
            <a:r>
              <a:rPr lang="en-IN" sz="1400" b="0" i="0" dirty="0">
                <a:solidFill>
                  <a:srgbClr val="000000"/>
                </a:solidFill>
                <a:effectLst/>
                <a:latin typeface="inter-regular"/>
              </a:rPr>
              <a:t>        </a:t>
            </a:r>
            <a:r>
              <a:rPr lang="en-IN" sz="1400" b="0" i="0" dirty="0" err="1">
                <a:solidFill>
                  <a:srgbClr val="000000"/>
                </a:solidFill>
                <a:effectLst/>
                <a:latin typeface="inter-regular"/>
              </a:rPr>
              <a:t>System.out.println</a:t>
            </a:r>
            <a:r>
              <a:rPr lang="en-IN" sz="1400" b="0" i="0" dirty="0">
                <a:solidFill>
                  <a:srgbClr val="000000"/>
                </a:solidFill>
                <a:effectLst/>
                <a:latin typeface="inter-regular"/>
              </a:rPr>
              <a:t>(</a:t>
            </a:r>
            <a:r>
              <a:rPr lang="en-IN" sz="1400" b="0" i="0" dirty="0">
                <a:solidFill>
                  <a:srgbClr val="0000FF"/>
                </a:solidFill>
                <a:effectLst/>
                <a:latin typeface="inter-regular"/>
              </a:rPr>
              <a:t>"</a:t>
            </a:r>
            <a:r>
              <a:rPr lang="en-IN" sz="1400" b="0" i="0" dirty="0" err="1">
                <a:solidFill>
                  <a:srgbClr val="0000FF"/>
                </a:solidFill>
                <a:effectLst/>
                <a:latin typeface="inter-regular"/>
              </a:rPr>
              <a:t>Succcess</a:t>
            </a:r>
            <a:r>
              <a:rPr lang="en-IN" sz="1400" b="0" i="0" dirty="0">
                <a:solidFill>
                  <a:srgbClr val="0000FF"/>
                </a:solidFill>
                <a:effectLst/>
                <a:latin typeface="inter-regular"/>
              </a:rPr>
              <a:t>..."</a:t>
            </a:r>
            <a:r>
              <a:rPr lang="en-IN" sz="1400" b="0" i="0" dirty="0">
                <a:solidFill>
                  <a:srgbClr val="000000"/>
                </a:solidFill>
                <a:effectLst/>
                <a:latin typeface="inter-regular"/>
              </a:rPr>
              <a:t>);  </a:t>
            </a:r>
          </a:p>
          <a:p>
            <a:pPr marL="0" indent="0" algn="just">
              <a:buNone/>
            </a:pPr>
            <a:r>
              <a:rPr lang="en-IN" sz="1400" b="0" i="0" dirty="0">
                <a:solidFill>
                  <a:srgbClr val="000000"/>
                </a:solidFill>
                <a:effectLst/>
                <a:latin typeface="inter-regular"/>
              </a:rPr>
              <a:t>    }  </a:t>
            </a:r>
          </a:p>
          <a:p>
            <a:pPr marL="0" indent="0" algn="just">
              <a:buNone/>
            </a:pPr>
            <a:r>
              <a:rPr lang="en-IN" sz="1400" b="0" i="0" dirty="0">
                <a:solidFill>
                  <a:srgbClr val="000000"/>
                </a:solidFill>
                <a:effectLst/>
                <a:latin typeface="inter-regular"/>
              </a:rPr>
              <a:t>}  </a:t>
            </a:r>
          </a:p>
          <a:p>
            <a:pPr marL="0" indent="0" algn="just">
              <a:buNone/>
            </a:pPr>
            <a:r>
              <a:rPr lang="en-US" sz="1400" b="0" i="0" dirty="0">
                <a:solidFill>
                  <a:srgbClr val="000000"/>
                </a:solidFill>
                <a:effectLst/>
                <a:latin typeface="inter-regular"/>
              </a:rPr>
              <a:t>Output:</a:t>
            </a:r>
          </a:p>
          <a:p>
            <a:pPr marL="0" indent="0" algn="just">
              <a:buNone/>
            </a:pPr>
            <a:r>
              <a:rPr lang="en-US" sz="1400" b="0" i="0" dirty="0" err="1">
                <a:solidFill>
                  <a:srgbClr val="000000"/>
                </a:solidFill>
                <a:effectLst/>
                <a:latin typeface="inter-regular"/>
              </a:rPr>
              <a:t>Succcess</a:t>
            </a:r>
            <a:r>
              <a:rPr lang="en-US" sz="1400" b="0" i="0" dirty="0">
                <a:solidFill>
                  <a:srgbClr val="000000"/>
                </a:solidFill>
                <a:effectLst/>
                <a:latin typeface="inter-regular"/>
              </a:rPr>
              <a:t>...</a:t>
            </a:r>
          </a:p>
          <a:p>
            <a:pPr marL="0" indent="0" algn="just">
              <a:buNone/>
            </a:pPr>
            <a:r>
              <a:rPr lang="en-US" sz="1400" b="0" i="0" dirty="0">
                <a:solidFill>
                  <a:srgbClr val="000000"/>
                </a:solidFill>
                <a:effectLst/>
                <a:latin typeface="inter-regular"/>
              </a:rPr>
              <a:t>testout.txt:</a:t>
            </a:r>
          </a:p>
          <a:p>
            <a:pPr marL="0" indent="0" algn="just">
              <a:buNone/>
            </a:pPr>
            <a:r>
              <a:rPr lang="en-US" sz="1400" b="0" i="0" dirty="0">
                <a:solidFill>
                  <a:srgbClr val="000000"/>
                </a:solidFill>
                <a:effectLst/>
                <a:latin typeface="inter-regular"/>
              </a:rPr>
              <a:t>A</a:t>
            </a:r>
            <a:endParaRPr lang="en-IN" sz="1400" b="0" i="0" dirty="0">
              <a:solidFill>
                <a:srgbClr val="000000"/>
              </a:solidFill>
              <a:effectLst/>
              <a:latin typeface="inter-regular"/>
            </a:endParaRPr>
          </a:p>
        </p:txBody>
      </p:sp>
    </p:spTree>
    <p:extLst>
      <p:ext uri="{BB962C8B-B14F-4D97-AF65-F5344CB8AC3E}">
        <p14:creationId xmlns:p14="http://schemas.microsoft.com/office/powerpoint/2010/main" val="1586278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65507-F510-8D9A-E55E-D7C3770D1553}"/>
              </a:ext>
            </a:extLst>
          </p:cNvPr>
          <p:cNvSpPr>
            <a:spLocks noGrp="1"/>
          </p:cNvSpPr>
          <p:nvPr>
            <p:ph type="title"/>
          </p:nvPr>
        </p:nvSpPr>
        <p:spPr>
          <a:xfrm>
            <a:off x="112542" y="365125"/>
            <a:ext cx="7202658" cy="619613"/>
          </a:xfrm>
        </p:spPr>
        <p:txBody>
          <a:bodyPr>
            <a:noAutofit/>
          </a:bodyPr>
          <a:lstStyle/>
          <a:p>
            <a:r>
              <a:rPr lang="en-IN" sz="3600" dirty="0"/>
              <a:t>Java </a:t>
            </a:r>
            <a:r>
              <a:rPr lang="en-IN" sz="3600" dirty="0" err="1"/>
              <a:t>DataInputStream</a:t>
            </a:r>
            <a:r>
              <a:rPr lang="en-IN" sz="3600" dirty="0"/>
              <a:t> Class</a:t>
            </a:r>
          </a:p>
        </p:txBody>
      </p:sp>
      <p:sp>
        <p:nvSpPr>
          <p:cNvPr id="3" name="Content Placeholder 2">
            <a:extLst>
              <a:ext uri="{FF2B5EF4-FFF2-40B4-BE49-F238E27FC236}">
                <a16:creationId xmlns:a16="http://schemas.microsoft.com/office/drawing/2014/main" id="{494CC902-F396-6DD6-306D-F4F41916EC2A}"/>
              </a:ext>
            </a:extLst>
          </p:cNvPr>
          <p:cNvSpPr>
            <a:spLocks noGrp="1"/>
          </p:cNvSpPr>
          <p:nvPr>
            <p:ph sz="half" idx="1"/>
          </p:nvPr>
        </p:nvSpPr>
        <p:spPr>
          <a:xfrm>
            <a:off x="112542" y="1139483"/>
            <a:ext cx="5907258" cy="5037480"/>
          </a:xfrm>
        </p:spPr>
        <p:txBody>
          <a:bodyPr>
            <a:normAutofit fontScale="92500"/>
          </a:bodyPr>
          <a:lstStyle/>
          <a:p>
            <a:r>
              <a:rPr lang="en-US" dirty="0"/>
              <a:t>Java </a:t>
            </a:r>
            <a:r>
              <a:rPr lang="en-US" dirty="0" err="1"/>
              <a:t>DataInputStream</a:t>
            </a:r>
            <a:r>
              <a:rPr lang="en-US" dirty="0"/>
              <a:t> class allows an application to read primitive data from the input stream in a machine-independent way.</a:t>
            </a:r>
          </a:p>
          <a:p>
            <a:pPr algn="just"/>
            <a:r>
              <a:rPr lang="en-US" dirty="0"/>
              <a:t>Java application generally uses the data output stream to write data that can later be read by a data input stream. </a:t>
            </a:r>
            <a:r>
              <a:rPr lang="en-IN" b="0" i="0" dirty="0">
                <a:solidFill>
                  <a:srgbClr val="610B38"/>
                </a:solidFill>
                <a:effectLst/>
                <a:latin typeface="erdana"/>
              </a:rPr>
              <a:t>Java </a:t>
            </a:r>
            <a:r>
              <a:rPr lang="en-IN" b="0" i="0" dirty="0" err="1">
                <a:solidFill>
                  <a:srgbClr val="610B38"/>
                </a:solidFill>
                <a:effectLst/>
                <a:latin typeface="erdana"/>
              </a:rPr>
              <a:t>DataInputStream</a:t>
            </a:r>
            <a:r>
              <a:rPr lang="en-IN" b="0" i="0" dirty="0">
                <a:solidFill>
                  <a:srgbClr val="610B38"/>
                </a:solidFill>
                <a:effectLst/>
                <a:latin typeface="erdana"/>
              </a:rPr>
              <a:t> class declaration</a:t>
            </a:r>
          </a:p>
          <a:p>
            <a:pPr algn="just"/>
            <a:r>
              <a:rPr lang="en-IN" b="0" i="0" dirty="0">
                <a:solidFill>
                  <a:srgbClr val="333333"/>
                </a:solidFill>
                <a:effectLst/>
                <a:latin typeface="inter-regular"/>
              </a:rPr>
              <a:t>declaration for </a:t>
            </a:r>
            <a:r>
              <a:rPr lang="en-IN" b="0" i="0" dirty="0" err="1">
                <a:solidFill>
                  <a:srgbClr val="333333"/>
                </a:solidFill>
                <a:effectLst/>
                <a:latin typeface="inter-regular"/>
              </a:rPr>
              <a:t>java.io.DataInputStream</a:t>
            </a:r>
            <a:r>
              <a:rPr lang="en-IN" b="0" i="0" dirty="0">
                <a:solidFill>
                  <a:srgbClr val="333333"/>
                </a:solidFill>
                <a:effectLst/>
                <a:latin typeface="inter-regular"/>
              </a:rPr>
              <a:t> class:</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DataInputStream</a:t>
            </a:r>
            <a:r>
              <a:rPr lang="en-IN" b="0" i="0" dirty="0">
                <a:solidFill>
                  <a:srgbClr val="000000"/>
                </a:solidFill>
                <a:effectLst/>
                <a:latin typeface="inter-regular"/>
              </a:rPr>
              <a:t> </a:t>
            </a:r>
            <a:r>
              <a:rPr lang="en-IN" b="1" i="0" dirty="0">
                <a:solidFill>
                  <a:srgbClr val="006699"/>
                </a:solidFill>
                <a:effectLst/>
                <a:latin typeface="inter-regular"/>
              </a:rPr>
              <a:t>extends</a:t>
            </a:r>
            <a:r>
              <a:rPr lang="en-IN" b="0" i="0" dirty="0">
                <a:solidFill>
                  <a:srgbClr val="000000"/>
                </a:solidFill>
                <a:effectLst/>
                <a:latin typeface="inter-regular"/>
              </a:rPr>
              <a:t> </a:t>
            </a:r>
            <a:r>
              <a:rPr lang="en-IN" b="0" i="0" dirty="0" err="1">
                <a:solidFill>
                  <a:srgbClr val="000000"/>
                </a:solidFill>
                <a:effectLst/>
                <a:latin typeface="inter-regular"/>
              </a:rPr>
              <a:t>FilterInputStream</a:t>
            </a:r>
            <a:r>
              <a:rPr lang="en-IN" b="0" i="0" dirty="0">
                <a:solidFill>
                  <a:srgbClr val="000000"/>
                </a:solidFill>
                <a:effectLst/>
                <a:latin typeface="inter-regular"/>
              </a:rPr>
              <a:t> </a:t>
            </a:r>
            <a:r>
              <a:rPr lang="en-IN" b="1" i="0" dirty="0">
                <a:solidFill>
                  <a:srgbClr val="006699"/>
                </a:solidFill>
                <a:effectLst/>
                <a:latin typeface="inter-regular"/>
              </a:rPr>
              <a:t>implements</a:t>
            </a:r>
            <a:r>
              <a:rPr lang="en-IN" b="0" i="0" dirty="0">
                <a:solidFill>
                  <a:srgbClr val="000000"/>
                </a:solidFill>
                <a:effectLst/>
                <a:latin typeface="inter-regular"/>
              </a:rPr>
              <a:t> </a:t>
            </a:r>
            <a:r>
              <a:rPr lang="en-IN" b="0" i="0" dirty="0" err="1">
                <a:solidFill>
                  <a:srgbClr val="000000"/>
                </a:solidFill>
                <a:effectLst/>
                <a:latin typeface="inter-regular"/>
              </a:rPr>
              <a:t>DataInput</a:t>
            </a:r>
            <a:endParaRPr lang="en-IN" b="0" i="0" dirty="0">
              <a:solidFill>
                <a:srgbClr val="000000"/>
              </a:solidFill>
              <a:effectLst/>
              <a:latin typeface="inter-regular"/>
            </a:endParaRPr>
          </a:p>
        </p:txBody>
      </p:sp>
      <p:graphicFrame>
        <p:nvGraphicFramePr>
          <p:cNvPr id="5" name="Content Placeholder 4">
            <a:extLst>
              <a:ext uri="{FF2B5EF4-FFF2-40B4-BE49-F238E27FC236}">
                <a16:creationId xmlns:a16="http://schemas.microsoft.com/office/drawing/2014/main" id="{4098C857-9351-2E8C-628F-6B9DA38F5486}"/>
              </a:ext>
            </a:extLst>
          </p:cNvPr>
          <p:cNvGraphicFramePr>
            <a:graphicFrameLocks noGrp="1"/>
          </p:cNvGraphicFramePr>
          <p:nvPr>
            <p:ph sz="half" idx="2"/>
            <p:extLst>
              <p:ext uri="{D42A27DB-BD31-4B8C-83A1-F6EECF244321}">
                <p14:modId xmlns:p14="http://schemas.microsoft.com/office/powerpoint/2010/main" val="3930593851"/>
              </p:ext>
            </p:extLst>
          </p:nvPr>
        </p:nvGraphicFramePr>
        <p:xfrm>
          <a:off x="6172200" y="365125"/>
          <a:ext cx="5644662" cy="6288889"/>
        </p:xfrm>
        <a:graphic>
          <a:graphicData uri="http://schemas.openxmlformats.org/drawingml/2006/table">
            <a:tbl>
              <a:tblPr/>
              <a:tblGrid>
                <a:gridCol w="2822331">
                  <a:extLst>
                    <a:ext uri="{9D8B030D-6E8A-4147-A177-3AD203B41FA5}">
                      <a16:colId xmlns:a16="http://schemas.microsoft.com/office/drawing/2014/main" val="4146793309"/>
                    </a:ext>
                  </a:extLst>
                </a:gridCol>
                <a:gridCol w="2822331">
                  <a:extLst>
                    <a:ext uri="{9D8B030D-6E8A-4147-A177-3AD203B41FA5}">
                      <a16:colId xmlns:a16="http://schemas.microsoft.com/office/drawing/2014/main" val="2565668776"/>
                    </a:ext>
                  </a:extLst>
                </a:gridCol>
              </a:tblGrid>
              <a:tr h="516587">
                <a:tc>
                  <a:txBody>
                    <a:bodyPr/>
                    <a:lstStyle/>
                    <a:p>
                      <a:pPr algn="just" fontAlgn="t"/>
                      <a:r>
                        <a:rPr lang="en-IN" sz="1100">
                          <a:solidFill>
                            <a:srgbClr val="333333"/>
                          </a:solidFill>
                          <a:effectLst/>
                          <a:latin typeface="inter-regular"/>
                        </a:rPr>
                        <a:t>int read(byte[] b)</a:t>
                      </a:r>
                    </a:p>
                  </a:txBody>
                  <a:tcPr marL="38851" marR="38851" marT="38851" marB="388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a:solidFill>
                            <a:srgbClr val="333333"/>
                          </a:solidFill>
                          <a:effectLst/>
                          <a:latin typeface="inter-regular"/>
                        </a:rPr>
                        <a:t>It is used to read the number of bytes from the input stream.</a:t>
                      </a:r>
                    </a:p>
                  </a:txBody>
                  <a:tcPr marL="38851" marR="38851" marT="38851" marB="388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32157183"/>
                  </a:ext>
                </a:extLst>
              </a:tr>
              <a:tr h="516587">
                <a:tc>
                  <a:txBody>
                    <a:bodyPr/>
                    <a:lstStyle/>
                    <a:p>
                      <a:pPr algn="just" fontAlgn="t"/>
                      <a:r>
                        <a:rPr lang="en-US" sz="1100">
                          <a:solidFill>
                            <a:srgbClr val="333333"/>
                          </a:solidFill>
                          <a:effectLst/>
                          <a:latin typeface="inter-regular"/>
                        </a:rPr>
                        <a:t>int read(byte[] b, int off, int len)</a:t>
                      </a:r>
                    </a:p>
                  </a:txBody>
                  <a:tcPr marL="38851" marR="38851" marT="38851" marB="388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a:solidFill>
                            <a:srgbClr val="333333"/>
                          </a:solidFill>
                          <a:effectLst/>
                          <a:latin typeface="inter-regular"/>
                        </a:rPr>
                        <a:t>It is used to read </a:t>
                      </a:r>
                      <a:r>
                        <a:rPr lang="en-US" sz="1100" b="1">
                          <a:solidFill>
                            <a:srgbClr val="333333"/>
                          </a:solidFill>
                          <a:effectLst/>
                          <a:latin typeface="inter-bold"/>
                        </a:rPr>
                        <a:t>len</a:t>
                      </a:r>
                      <a:r>
                        <a:rPr lang="en-US" sz="1100">
                          <a:solidFill>
                            <a:srgbClr val="333333"/>
                          </a:solidFill>
                          <a:effectLst/>
                          <a:latin typeface="inter-regular"/>
                        </a:rPr>
                        <a:t> bytes of data from the input stream.</a:t>
                      </a:r>
                    </a:p>
                  </a:txBody>
                  <a:tcPr marL="38851" marR="38851" marT="38851" marB="388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83654900"/>
                  </a:ext>
                </a:extLst>
              </a:tr>
              <a:tr h="516587">
                <a:tc>
                  <a:txBody>
                    <a:bodyPr/>
                    <a:lstStyle/>
                    <a:p>
                      <a:pPr algn="just" fontAlgn="t"/>
                      <a:r>
                        <a:rPr lang="en-IN" sz="1100">
                          <a:solidFill>
                            <a:srgbClr val="333333"/>
                          </a:solidFill>
                          <a:effectLst/>
                          <a:latin typeface="inter-regular"/>
                        </a:rPr>
                        <a:t>int readInt()</a:t>
                      </a:r>
                    </a:p>
                  </a:txBody>
                  <a:tcPr marL="38851" marR="38851" marT="38851" marB="388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a:solidFill>
                            <a:srgbClr val="333333"/>
                          </a:solidFill>
                          <a:effectLst/>
                          <a:latin typeface="inter-regular"/>
                        </a:rPr>
                        <a:t>It is used to read input bytes and return an int value.</a:t>
                      </a:r>
                    </a:p>
                  </a:txBody>
                  <a:tcPr marL="38851" marR="38851" marT="38851" marB="388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900961"/>
                  </a:ext>
                </a:extLst>
              </a:tr>
              <a:tr h="516587">
                <a:tc>
                  <a:txBody>
                    <a:bodyPr/>
                    <a:lstStyle/>
                    <a:p>
                      <a:pPr algn="just" fontAlgn="t"/>
                      <a:r>
                        <a:rPr lang="en-IN" sz="1100">
                          <a:solidFill>
                            <a:srgbClr val="333333"/>
                          </a:solidFill>
                          <a:effectLst/>
                          <a:latin typeface="inter-regular"/>
                        </a:rPr>
                        <a:t>byte readByte()</a:t>
                      </a:r>
                    </a:p>
                  </a:txBody>
                  <a:tcPr marL="38851" marR="38851" marT="38851" marB="388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a:solidFill>
                            <a:srgbClr val="333333"/>
                          </a:solidFill>
                          <a:effectLst/>
                          <a:latin typeface="inter-regular"/>
                        </a:rPr>
                        <a:t>It is used to read and return the one input byte.</a:t>
                      </a:r>
                    </a:p>
                  </a:txBody>
                  <a:tcPr marL="38851" marR="38851" marT="38851" marB="388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05998310"/>
                  </a:ext>
                </a:extLst>
              </a:tr>
              <a:tr h="516587">
                <a:tc>
                  <a:txBody>
                    <a:bodyPr/>
                    <a:lstStyle/>
                    <a:p>
                      <a:pPr algn="just" fontAlgn="t"/>
                      <a:r>
                        <a:rPr lang="en-IN" sz="1100">
                          <a:solidFill>
                            <a:srgbClr val="333333"/>
                          </a:solidFill>
                          <a:effectLst/>
                          <a:latin typeface="inter-regular"/>
                        </a:rPr>
                        <a:t>char readChar()</a:t>
                      </a:r>
                    </a:p>
                  </a:txBody>
                  <a:tcPr marL="38851" marR="38851" marT="38851" marB="388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a:solidFill>
                            <a:srgbClr val="333333"/>
                          </a:solidFill>
                          <a:effectLst/>
                          <a:latin typeface="inter-regular"/>
                        </a:rPr>
                        <a:t>It is used to read two input bytes and returns a char value.</a:t>
                      </a:r>
                    </a:p>
                  </a:txBody>
                  <a:tcPr marL="38851" marR="38851" marT="38851" marB="388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16200597"/>
                  </a:ext>
                </a:extLst>
              </a:tr>
              <a:tr h="516587">
                <a:tc>
                  <a:txBody>
                    <a:bodyPr/>
                    <a:lstStyle/>
                    <a:p>
                      <a:pPr algn="just" fontAlgn="t"/>
                      <a:r>
                        <a:rPr lang="en-IN" sz="1100">
                          <a:solidFill>
                            <a:srgbClr val="333333"/>
                          </a:solidFill>
                          <a:effectLst/>
                          <a:latin typeface="inter-regular"/>
                        </a:rPr>
                        <a:t>double readDouble()</a:t>
                      </a:r>
                    </a:p>
                  </a:txBody>
                  <a:tcPr marL="38851" marR="38851" marT="38851" marB="388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a:solidFill>
                            <a:srgbClr val="333333"/>
                          </a:solidFill>
                          <a:effectLst/>
                          <a:latin typeface="inter-regular"/>
                        </a:rPr>
                        <a:t>It is used to read eight input bytes and returns a double value.</a:t>
                      </a:r>
                    </a:p>
                  </a:txBody>
                  <a:tcPr marL="38851" marR="38851" marT="38851" marB="388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63932144"/>
                  </a:ext>
                </a:extLst>
              </a:tr>
              <a:tr h="718731">
                <a:tc>
                  <a:txBody>
                    <a:bodyPr/>
                    <a:lstStyle/>
                    <a:p>
                      <a:pPr algn="just" fontAlgn="t"/>
                      <a:r>
                        <a:rPr lang="en-IN" sz="1100" dirty="0" err="1">
                          <a:solidFill>
                            <a:srgbClr val="333333"/>
                          </a:solidFill>
                          <a:effectLst/>
                          <a:latin typeface="inter-regular"/>
                        </a:rPr>
                        <a:t>boolean</a:t>
                      </a:r>
                      <a:r>
                        <a:rPr lang="en-IN" sz="1100" dirty="0">
                          <a:solidFill>
                            <a:srgbClr val="333333"/>
                          </a:solidFill>
                          <a:effectLst/>
                          <a:latin typeface="inter-regular"/>
                        </a:rPr>
                        <a:t> </a:t>
                      </a:r>
                      <a:r>
                        <a:rPr lang="en-IN" sz="1100" dirty="0" err="1">
                          <a:solidFill>
                            <a:srgbClr val="333333"/>
                          </a:solidFill>
                          <a:effectLst/>
                          <a:latin typeface="inter-regular"/>
                        </a:rPr>
                        <a:t>readBoolean</a:t>
                      </a:r>
                      <a:r>
                        <a:rPr lang="en-IN" sz="1100" dirty="0">
                          <a:solidFill>
                            <a:srgbClr val="333333"/>
                          </a:solidFill>
                          <a:effectLst/>
                          <a:latin typeface="inter-regular"/>
                        </a:rPr>
                        <a:t>()</a:t>
                      </a:r>
                    </a:p>
                  </a:txBody>
                  <a:tcPr marL="38851" marR="38851" marT="38851" marB="388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a:solidFill>
                            <a:srgbClr val="333333"/>
                          </a:solidFill>
                          <a:effectLst/>
                          <a:latin typeface="inter-regular"/>
                        </a:rPr>
                        <a:t>It is used to read one input byte and return true if byte is non zero, false if byte is zero.</a:t>
                      </a:r>
                    </a:p>
                  </a:txBody>
                  <a:tcPr marL="38851" marR="38851" marT="38851" marB="388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34830414"/>
                  </a:ext>
                </a:extLst>
              </a:tr>
              <a:tr h="516587">
                <a:tc>
                  <a:txBody>
                    <a:bodyPr/>
                    <a:lstStyle/>
                    <a:p>
                      <a:pPr algn="just" fontAlgn="t"/>
                      <a:r>
                        <a:rPr lang="en-IN" sz="1100">
                          <a:solidFill>
                            <a:srgbClr val="333333"/>
                          </a:solidFill>
                          <a:effectLst/>
                          <a:latin typeface="inter-regular"/>
                        </a:rPr>
                        <a:t>int skipBytes(int x)</a:t>
                      </a:r>
                    </a:p>
                  </a:txBody>
                  <a:tcPr marL="38851" marR="38851" marT="38851" marB="388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a:solidFill>
                            <a:srgbClr val="333333"/>
                          </a:solidFill>
                          <a:effectLst/>
                          <a:latin typeface="inter-regular"/>
                        </a:rPr>
                        <a:t>It is used to skip over x bytes of data from the input stream.</a:t>
                      </a:r>
                    </a:p>
                  </a:txBody>
                  <a:tcPr marL="38851" marR="38851" marT="38851" marB="388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85779650"/>
                  </a:ext>
                </a:extLst>
              </a:tr>
              <a:tr h="718731">
                <a:tc>
                  <a:txBody>
                    <a:bodyPr/>
                    <a:lstStyle/>
                    <a:p>
                      <a:pPr algn="just" fontAlgn="t"/>
                      <a:r>
                        <a:rPr lang="en-IN" sz="1100">
                          <a:solidFill>
                            <a:srgbClr val="333333"/>
                          </a:solidFill>
                          <a:effectLst/>
                          <a:latin typeface="inter-regular"/>
                        </a:rPr>
                        <a:t>String readUTF()</a:t>
                      </a:r>
                    </a:p>
                  </a:txBody>
                  <a:tcPr marL="38851" marR="38851" marT="38851" marB="388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a:solidFill>
                            <a:srgbClr val="333333"/>
                          </a:solidFill>
                          <a:effectLst/>
                          <a:latin typeface="inter-regular"/>
                        </a:rPr>
                        <a:t>It is used to read a </a:t>
                      </a:r>
                      <a:r>
                        <a:rPr lang="en-US" sz="1100" u="none" strike="noStrike">
                          <a:solidFill>
                            <a:srgbClr val="008000"/>
                          </a:solidFill>
                          <a:effectLst/>
                          <a:latin typeface="inter-regular"/>
                          <a:hlinkClick r:id="rId2"/>
                        </a:rPr>
                        <a:t>string</a:t>
                      </a:r>
                      <a:r>
                        <a:rPr lang="en-US" sz="1100">
                          <a:solidFill>
                            <a:srgbClr val="333333"/>
                          </a:solidFill>
                          <a:effectLst/>
                          <a:latin typeface="inter-regular"/>
                        </a:rPr>
                        <a:t> that has been encoded using the UTF-8 format.</a:t>
                      </a:r>
                    </a:p>
                  </a:txBody>
                  <a:tcPr marL="38851" marR="38851" marT="38851" marB="388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64871689"/>
                  </a:ext>
                </a:extLst>
              </a:tr>
              <a:tr h="718731">
                <a:tc>
                  <a:txBody>
                    <a:bodyPr/>
                    <a:lstStyle/>
                    <a:p>
                      <a:pPr algn="just" fontAlgn="t"/>
                      <a:r>
                        <a:rPr lang="en-IN" sz="1100">
                          <a:solidFill>
                            <a:srgbClr val="333333"/>
                          </a:solidFill>
                          <a:effectLst/>
                          <a:latin typeface="inter-regular"/>
                        </a:rPr>
                        <a:t>void readFully(byte[] b)</a:t>
                      </a:r>
                    </a:p>
                  </a:txBody>
                  <a:tcPr marL="38851" marR="38851" marT="38851" marB="388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a:solidFill>
                            <a:srgbClr val="333333"/>
                          </a:solidFill>
                          <a:effectLst/>
                          <a:latin typeface="inter-regular"/>
                        </a:rPr>
                        <a:t>It is used to read bytes from the input stream and store them into the buffer </a:t>
                      </a:r>
                      <a:r>
                        <a:rPr lang="en-US" sz="1100" u="none" strike="noStrike">
                          <a:solidFill>
                            <a:srgbClr val="008000"/>
                          </a:solidFill>
                          <a:effectLst/>
                          <a:latin typeface="inter-regular"/>
                          <a:hlinkClick r:id="rId3"/>
                        </a:rPr>
                        <a:t>array</a:t>
                      </a:r>
                      <a:r>
                        <a:rPr lang="en-US" sz="1100">
                          <a:solidFill>
                            <a:srgbClr val="333333"/>
                          </a:solidFill>
                          <a:effectLst/>
                          <a:latin typeface="inter-regular"/>
                        </a:rPr>
                        <a:t>.</a:t>
                      </a:r>
                    </a:p>
                  </a:txBody>
                  <a:tcPr marL="38851" marR="38851" marT="38851" marB="388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41956370"/>
                  </a:ext>
                </a:extLst>
              </a:tr>
              <a:tr h="516587">
                <a:tc>
                  <a:txBody>
                    <a:bodyPr/>
                    <a:lstStyle/>
                    <a:p>
                      <a:pPr algn="just" fontAlgn="t"/>
                      <a:r>
                        <a:rPr lang="en-US" sz="1100">
                          <a:solidFill>
                            <a:srgbClr val="333333"/>
                          </a:solidFill>
                          <a:effectLst/>
                          <a:latin typeface="inter-regular"/>
                        </a:rPr>
                        <a:t>void readFully(byte[] b, int off, int len)</a:t>
                      </a:r>
                    </a:p>
                  </a:txBody>
                  <a:tcPr marL="38851" marR="38851" marT="38851" marB="388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dirty="0">
                          <a:solidFill>
                            <a:srgbClr val="333333"/>
                          </a:solidFill>
                          <a:effectLst/>
                          <a:latin typeface="inter-regular"/>
                        </a:rPr>
                        <a:t>It is used to read </a:t>
                      </a:r>
                      <a:r>
                        <a:rPr lang="en-US" sz="1100" b="1" dirty="0" err="1">
                          <a:solidFill>
                            <a:srgbClr val="333333"/>
                          </a:solidFill>
                          <a:effectLst/>
                          <a:latin typeface="inter-bold"/>
                        </a:rPr>
                        <a:t>len</a:t>
                      </a:r>
                      <a:r>
                        <a:rPr lang="en-US" sz="1100" dirty="0">
                          <a:solidFill>
                            <a:srgbClr val="333333"/>
                          </a:solidFill>
                          <a:effectLst/>
                          <a:latin typeface="inter-regular"/>
                        </a:rPr>
                        <a:t> bytes from the input stream.</a:t>
                      </a:r>
                    </a:p>
                  </a:txBody>
                  <a:tcPr marL="38851" marR="38851" marT="38851" marB="388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65993302"/>
                  </a:ext>
                </a:extLst>
              </a:tr>
            </a:tbl>
          </a:graphicData>
        </a:graphic>
      </p:graphicFrame>
    </p:spTree>
    <p:extLst>
      <p:ext uri="{BB962C8B-B14F-4D97-AF65-F5344CB8AC3E}">
        <p14:creationId xmlns:p14="http://schemas.microsoft.com/office/powerpoint/2010/main" val="400177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59293-4053-D428-F20B-171DB0B5093D}"/>
              </a:ext>
            </a:extLst>
          </p:cNvPr>
          <p:cNvSpPr>
            <a:spLocks noGrp="1"/>
          </p:cNvSpPr>
          <p:nvPr>
            <p:ph type="title"/>
          </p:nvPr>
        </p:nvSpPr>
        <p:spPr/>
        <p:txBody>
          <a:bodyPr>
            <a:noAutofit/>
          </a:bodyPr>
          <a:lstStyle/>
          <a:p>
            <a:r>
              <a:rPr lang="en-US" sz="2800" dirty="0"/>
              <a:t>In Java, a File is an abstract data type. A named location used to store related information is known as a File. There are several File Operations like creating a new File, getting information about File, writing into a File, reading from a File and deleting a File.</a:t>
            </a:r>
            <a:endParaRPr lang="en-IN" sz="2800" dirty="0"/>
          </a:p>
        </p:txBody>
      </p:sp>
      <p:sp>
        <p:nvSpPr>
          <p:cNvPr id="3" name="Content Placeholder 2">
            <a:extLst>
              <a:ext uri="{FF2B5EF4-FFF2-40B4-BE49-F238E27FC236}">
                <a16:creationId xmlns:a16="http://schemas.microsoft.com/office/drawing/2014/main" id="{FCE6030A-C2DF-DCF1-C647-4A5C34836DA9}"/>
              </a:ext>
            </a:extLst>
          </p:cNvPr>
          <p:cNvSpPr>
            <a:spLocks noGrp="1"/>
          </p:cNvSpPr>
          <p:nvPr>
            <p:ph sz="half" idx="1"/>
          </p:nvPr>
        </p:nvSpPr>
        <p:spPr/>
        <p:txBody>
          <a:bodyPr/>
          <a:lstStyle/>
          <a:p>
            <a:pPr marL="0" indent="0">
              <a:buNone/>
            </a:pPr>
            <a:r>
              <a:rPr lang="en-IN" dirty="0"/>
              <a:t>Stream and File methods.</a:t>
            </a:r>
          </a:p>
          <a:p>
            <a:r>
              <a:rPr lang="en-US" dirty="0"/>
              <a:t>Stream: A series of data is referred to as a stream. In Java, Stream is classified into two types, i.e., Byte Stream and Character Stream.</a:t>
            </a:r>
            <a:endParaRPr lang="en-IN" dirty="0"/>
          </a:p>
        </p:txBody>
      </p:sp>
      <p:pic>
        <p:nvPicPr>
          <p:cNvPr id="1026" name="Picture 2" descr="File Operations in Java">
            <a:extLst>
              <a:ext uri="{FF2B5EF4-FFF2-40B4-BE49-F238E27FC236}">
                <a16:creationId xmlns:a16="http://schemas.microsoft.com/office/drawing/2014/main" id="{2247FAC4-E39A-B596-9457-0D2AA2BF781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11135" y="1825625"/>
            <a:ext cx="430373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895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5C89F-68A4-3F28-FA6B-0283C01FF3D3}"/>
              </a:ext>
            </a:extLst>
          </p:cNvPr>
          <p:cNvSpPr>
            <a:spLocks noGrp="1"/>
          </p:cNvSpPr>
          <p:nvPr>
            <p:ph type="title"/>
          </p:nvPr>
        </p:nvSpPr>
        <p:spPr>
          <a:xfrm>
            <a:off x="149087" y="131762"/>
            <a:ext cx="10515600" cy="549275"/>
          </a:xfrm>
        </p:spPr>
        <p:txBody>
          <a:bodyPr>
            <a:normAutofit fontScale="90000"/>
          </a:bodyPr>
          <a:lstStyle/>
          <a:p>
            <a:r>
              <a:rPr lang="en-IN" sz="3600" b="0" i="0" dirty="0" err="1">
                <a:solidFill>
                  <a:srgbClr val="610B38"/>
                </a:solidFill>
                <a:effectLst/>
                <a:latin typeface="erdana"/>
              </a:rPr>
              <a:t>DataInputStream</a:t>
            </a:r>
            <a:r>
              <a:rPr lang="en-IN" sz="3600" b="0" i="0" dirty="0">
                <a:solidFill>
                  <a:srgbClr val="610B38"/>
                </a:solidFill>
                <a:effectLst/>
                <a:latin typeface="erdana"/>
              </a:rPr>
              <a:t> class</a:t>
            </a:r>
            <a:endParaRPr lang="en-IN" sz="3600" dirty="0"/>
          </a:p>
        </p:txBody>
      </p:sp>
      <p:sp>
        <p:nvSpPr>
          <p:cNvPr id="3" name="Content Placeholder 2">
            <a:extLst>
              <a:ext uri="{FF2B5EF4-FFF2-40B4-BE49-F238E27FC236}">
                <a16:creationId xmlns:a16="http://schemas.microsoft.com/office/drawing/2014/main" id="{18627072-EFD4-F72C-D634-70DFBC3B1EF7}"/>
              </a:ext>
            </a:extLst>
          </p:cNvPr>
          <p:cNvSpPr>
            <a:spLocks noGrp="1"/>
          </p:cNvSpPr>
          <p:nvPr>
            <p:ph idx="1"/>
          </p:nvPr>
        </p:nvSpPr>
        <p:spPr>
          <a:xfrm>
            <a:off x="265043" y="834887"/>
            <a:ext cx="11582400" cy="5764696"/>
          </a:xfrm>
        </p:spPr>
        <p:txBody>
          <a:bodyPr>
            <a:normAutofit fontScale="62500" lnSpcReduction="20000"/>
          </a:bodyPr>
          <a:lstStyle/>
          <a:p>
            <a:pPr marL="0" indent="0" algn="just">
              <a:buNone/>
            </a:pPr>
            <a:r>
              <a:rPr lang="en-IN" b="1" i="0" dirty="0">
                <a:solidFill>
                  <a:srgbClr val="006699"/>
                </a:solidFill>
                <a:effectLst/>
                <a:latin typeface="inter-regular"/>
              </a:rPr>
              <a:t>package</a:t>
            </a:r>
            <a:r>
              <a:rPr lang="en-IN" b="0" i="0" dirty="0">
                <a:solidFill>
                  <a:srgbClr val="000000"/>
                </a:solidFill>
                <a:effectLst/>
                <a:latin typeface="inter-regular"/>
              </a:rPr>
              <a:t> </a:t>
            </a:r>
            <a:r>
              <a:rPr lang="en-IN" b="0" i="0" dirty="0" err="1">
                <a:solidFill>
                  <a:srgbClr val="000000"/>
                </a:solidFill>
                <a:effectLst/>
                <a:latin typeface="inter-regular"/>
              </a:rPr>
              <a:t>com.javatpoint</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import</a:t>
            </a:r>
            <a:r>
              <a:rPr lang="en-IN" b="0" i="0" dirty="0">
                <a:solidFill>
                  <a:srgbClr val="000000"/>
                </a:solidFill>
                <a:effectLst/>
                <a:latin typeface="inter-regular"/>
              </a:rPr>
              <a:t> java.io.*;    </a:t>
            </a:r>
          </a:p>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DataStreamExample</a:t>
            </a: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r>
              <a:rPr lang="en-IN" b="1" i="0" dirty="0">
                <a:solidFill>
                  <a:srgbClr val="006699"/>
                </a:solidFill>
                <a:effectLst/>
                <a:latin typeface="inter-regular"/>
              </a:rPr>
              <a:t>throws</a:t>
            </a:r>
            <a:r>
              <a:rPr lang="en-IN" b="0" i="0" dirty="0">
                <a:solidFill>
                  <a:srgbClr val="000000"/>
                </a:solidFill>
                <a:effectLst/>
                <a:latin typeface="inter-regular"/>
              </a:rPr>
              <a:t> </a:t>
            </a:r>
            <a:r>
              <a:rPr lang="en-IN" b="0" i="0" dirty="0" err="1">
                <a:solidFill>
                  <a:srgbClr val="000000"/>
                </a:solidFill>
                <a:effectLst/>
                <a:latin typeface="inter-regular"/>
              </a:rPr>
              <a:t>IOException</a:t>
            </a: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InputStream</a:t>
            </a:r>
            <a:r>
              <a:rPr lang="en-IN" b="0" i="0" dirty="0">
                <a:solidFill>
                  <a:srgbClr val="000000"/>
                </a:solidFill>
                <a:effectLst/>
                <a:latin typeface="inter-regular"/>
              </a:rPr>
              <a:t> input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FileInputStream</a:t>
            </a:r>
            <a:r>
              <a:rPr lang="en-IN" b="0" i="0" dirty="0">
                <a:solidFill>
                  <a:srgbClr val="000000"/>
                </a:solidFill>
                <a:effectLst/>
                <a:latin typeface="inter-regular"/>
              </a:rPr>
              <a:t>(</a:t>
            </a:r>
            <a:r>
              <a:rPr lang="en-IN" b="0" i="0" dirty="0">
                <a:solidFill>
                  <a:srgbClr val="0000FF"/>
                </a:solidFill>
                <a:effectLst/>
                <a:latin typeface="inter-regular"/>
              </a:rPr>
              <a:t>"D:\\testout.txt"</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DataInputStream</a:t>
            </a:r>
            <a:r>
              <a:rPr lang="en-IN" b="0" i="0" dirty="0">
                <a:solidFill>
                  <a:srgbClr val="000000"/>
                </a:solidFill>
                <a:effectLst/>
                <a:latin typeface="inter-regular"/>
              </a:rPr>
              <a:t> </a:t>
            </a:r>
            <a:r>
              <a:rPr lang="en-IN" b="0" i="0" dirty="0" err="1">
                <a:solidFill>
                  <a:srgbClr val="000000"/>
                </a:solidFill>
                <a:effectLst/>
                <a:latin typeface="inter-regular"/>
              </a:rPr>
              <a:t>inst</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DataInputStream</a:t>
            </a:r>
            <a:r>
              <a:rPr lang="en-IN" b="0" i="0" dirty="0">
                <a:solidFill>
                  <a:srgbClr val="000000"/>
                </a:solidFill>
                <a:effectLst/>
                <a:latin typeface="inter-regular"/>
              </a:rPr>
              <a:t>(input);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count = </a:t>
            </a:r>
            <a:r>
              <a:rPr lang="en-IN" b="0" i="0" dirty="0" err="1">
                <a:solidFill>
                  <a:srgbClr val="000000"/>
                </a:solidFill>
                <a:effectLst/>
                <a:latin typeface="inter-regular"/>
              </a:rPr>
              <a:t>input.available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byte</a:t>
            </a:r>
            <a:r>
              <a:rPr lang="en-IN" b="0" i="0" dirty="0">
                <a:solidFill>
                  <a:srgbClr val="000000"/>
                </a:solidFill>
                <a:effectLst/>
                <a:latin typeface="inter-regular"/>
              </a:rPr>
              <a:t>[] </a:t>
            </a:r>
            <a:r>
              <a:rPr lang="en-IN" b="0" i="0" dirty="0" err="1">
                <a:solidFill>
                  <a:srgbClr val="000000"/>
                </a:solidFill>
                <a:effectLst/>
                <a:latin typeface="inter-regular"/>
              </a:rPr>
              <a:t>ary</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t>
            </a:r>
            <a:r>
              <a:rPr lang="en-IN" b="1" i="0" dirty="0">
                <a:solidFill>
                  <a:srgbClr val="006699"/>
                </a:solidFill>
                <a:effectLst/>
                <a:latin typeface="inter-regular"/>
              </a:rPr>
              <a:t>byte</a:t>
            </a:r>
            <a:r>
              <a:rPr lang="en-IN" b="0" i="0" dirty="0">
                <a:solidFill>
                  <a:srgbClr val="000000"/>
                </a:solidFill>
                <a:effectLst/>
                <a:latin typeface="inter-regular"/>
              </a:rPr>
              <a:t>[count];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inst.read</a:t>
            </a:r>
            <a:r>
              <a:rPr lang="en-IN" b="0" i="0" dirty="0">
                <a:solidFill>
                  <a:srgbClr val="000000"/>
                </a:solidFill>
                <a:effectLst/>
                <a:latin typeface="inter-regular"/>
              </a:rPr>
              <a:t>(</a:t>
            </a:r>
            <a:r>
              <a:rPr lang="en-IN" b="0" i="0" dirty="0" err="1">
                <a:solidFill>
                  <a:srgbClr val="000000"/>
                </a:solidFill>
                <a:effectLst/>
                <a:latin typeface="inter-regular"/>
              </a:rPr>
              <a:t>ary</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 (</a:t>
            </a:r>
            <a:r>
              <a:rPr lang="en-IN" b="1" i="0" dirty="0">
                <a:solidFill>
                  <a:srgbClr val="006699"/>
                </a:solidFill>
                <a:effectLst/>
                <a:latin typeface="inter-regular"/>
              </a:rPr>
              <a:t>byte</a:t>
            </a:r>
            <a:r>
              <a:rPr lang="en-IN" b="0" i="0" dirty="0">
                <a:solidFill>
                  <a:srgbClr val="000000"/>
                </a:solidFill>
                <a:effectLst/>
                <a:latin typeface="inter-regular"/>
              </a:rPr>
              <a:t> </a:t>
            </a:r>
            <a:r>
              <a:rPr lang="en-IN" b="0" i="0" dirty="0" err="1">
                <a:solidFill>
                  <a:srgbClr val="000000"/>
                </a:solidFill>
                <a:effectLst/>
                <a:latin typeface="inter-regular"/>
              </a:rPr>
              <a:t>bt</a:t>
            </a:r>
            <a:r>
              <a:rPr lang="en-IN" b="0" i="0" dirty="0">
                <a:solidFill>
                  <a:srgbClr val="000000"/>
                </a:solidFill>
                <a:effectLst/>
                <a:latin typeface="inter-regular"/>
              </a:rPr>
              <a:t> : </a:t>
            </a:r>
            <a:r>
              <a:rPr lang="en-IN" b="0" i="0" dirty="0" err="1">
                <a:solidFill>
                  <a:srgbClr val="000000"/>
                </a:solidFill>
                <a:effectLst/>
                <a:latin typeface="inter-regular"/>
              </a:rPr>
              <a:t>ary</a:t>
            </a: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char</a:t>
            </a:r>
            <a:r>
              <a:rPr lang="en-IN" b="0" i="0" dirty="0">
                <a:solidFill>
                  <a:srgbClr val="000000"/>
                </a:solidFill>
                <a:effectLst/>
                <a:latin typeface="inter-regular"/>
              </a:rPr>
              <a:t> k = (</a:t>
            </a:r>
            <a:r>
              <a:rPr lang="en-IN" b="1" i="0" dirty="0">
                <a:solidFill>
                  <a:srgbClr val="006699"/>
                </a:solidFill>
                <a:effectLst/>
                <a:latin typeface="inter-regular"/>
              </a:rPr>
              <a:t>char</a:t>
            </a:r>
            <a:r>
              <a:rPr lang="en-IN" b="0" i="0" dirty="0">
                <a:solidFill>
                  <a:srgbClr val="000000"/>
                </a:solidFill>
                <a:effectLst/>
                <a:latin typeface="inter-regular"/>
              </a:rPr>
              <a:t>) </a:t>
            </a:r>
            <a:r>
              <a:rPr lang="en-IN" b="0" i="0" dirty="0" err="1">
                <a:solidFill>
                  <a:srgbClr val="000000"/>
                </a:solidFill>
                <a:effectLst/>
                <a:latin typeface="inter-regular"/>
              </a:rPr>
              <a:t>bt</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a:t>
            </a:r>
            <a:r>
              <a:rPr lang="en-IN" b="0" i="0" dirty="0">
                <a:solidFill>
                  <a:srgbClr val="000000"/>
                </a:solidFill>
                <a:effectLst/>
                <a:latin typeface="inter-regular"/>
              </a:rPr>
              <a:t>(k+</a:t>
            </a:r>
            <a:r>
              <a:rPr lang="en-IN" b="0" i="0" dirty="0">
                <a:solidFill>
                  <a:srgbClr val="0000FF"/>
                </a:solidFill>
                <a:effectLst/>
                <a:latin typeface="inter-regular"/>
              </a:rPr>
              <a:t>"-"</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p>
          <a:p>
            <a:pPr marL="0" indent="0">
              <a:buNone/>
            </a:pPr>
            <a:r>
              <a:rPr lang="en-IN" dirty="0"/>
              <a:t>JAVA</a:t>
            </a:r>
          </a:p>
          <a:p>
            <a:pPr marL="0" indent="0">
              <a:buNone/>
            </a:pPr>
            <a:r>
              <a:rPr lang="en-IN" dirty="0"/>
              <a:t>Output:</a:t>
            </a:r>
          </a:p>
          <a:p>
            <a:pPr marL="0" indent="0">
              <a:buNone/>
            </a:pPr>
            <a:r>
              <a:rPr lang="en-IN" dirty="0"/>
              <a:t>J-A-V-A</a:t>
            </a:r>
          </a:p>
        </p:txBody>
      </p:sp>
    </p:spTree>
    <p:extLst>
      <p:ext uri="{BB962C8B-B14F-4D97-AF65-F5344CB8AC3E}">
        <p14:creationId xmlns:p14="http://schemas.microsoft.com/office/powerpoint/2010/main" val="4158912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77E2-5823-F48E-1E76-A4B9AC63D6BB}"/>
              </a:ext>
            </a:extLst>
          </p:cNvPr>
          <p:cNvSpPr>
            <a:spLocks noGrp="1"/>
          </p:cNvSpPr>
          <p:nvPr>
            <p:ph type="title"/>
          </p:nvPr>
        </p:nvSpPr>
        <p:spPr/>
        <p:txBody>
          <a:bodyPr/>
          <a:lstStyle/>
          <a:p>
            <a:r>
              <a:rPr lang="en-IN" b="0" i="0" dirty="0">
                <a:solidFill>
                  <a:srgbClr val="610B38"/>
                </a:solidFill>
                <a:effectLst/>
                <a:latin typeface="erdana"/>
              </a:rPr>
              <a:t>Java </a:t>
            </a:r>
            <a:r>
              <a:rPr lang="en-IN" b="0" i="0" dirty="0" err="1">
                <a:solidFill>
                  <a:srgbClr val="610B38"/>
                </a:solidFill>
                <a:effectLst/>
                <a:latin typeface="erdana"/>
              </a:rPr>
              <a:t>FileWriter</a:t>
            </a:r>
            <a:r>
              <a:rPr lang="en-IN" b="0" i="0" dirty="0">
                <a:solidFill>
                  <a:srgbClr val="610B38"/>
                </a:solidFill>
                <a:effectLst/>
                <a:latin typeface="erdana"/>
              </a:rPr>
              <a:t> Class</a:t>
            </a:r>
            <a:br>
              <a:rPr lang="en-IN" b="0" i="0" dirty="0">
                <a:solidFill>
                  <a:srgbClr val="610B38"/>
                </a:solidFill>
                <a:effectLst/>
                <a:latin typeface="erdana"/>
              </a:rPr>
            </a:br>
            <a:endParaRPr lang="en-IN" dirty="0"/>
          </a:p>
        </p:txBody>
      </p:sp>
      <p:sp>
        <p:nvSpPr>
          <p:cNvPr id="4" name="Content Placeholder 3">
            <a:extLst>
              <a:ext uri="{FF2B5EF4-FFF2-40B4-BE49-F238E27FC236}">
                <a16:creationId xmlns:a16="http://schemas.microsoft.com/office/drawing/2014/main" id="{DDFED4C9-06BA-00C7-D2CF-0EC11ED6451D}"/>
              </a:ext>
            </a:extLst>
          </p:cNvPr>
          <p:cNvSpPr>
            <a:spLocks noGrp="1"/>
          </p:cNvSpPr>
          <p:nvPr>
            <p:ph sz="half" idx="1"/>
          </p:nvPr>
        </p:nvSpPr>
        <p:spPr/>
        <p:txBody>
          <a:bodyPr>
            <a:normAutofit/>
          </a:bodyPr>
          <a:lstStyle/>
          <a:p>
            <a:pPr algn="just"/>
            <a:r>
              <a:rPr lang="en-US" b="0" i="0" dirty="0">
                <a:solidFill>
                  <a:srgbClr val="333333"/>
                </a:solidFill>
                <a:effectLst/>
                <a:latin typeface="inter-regular"/>
              </a:rPr>
              <a:t>Java </a:t>
            </a:r>
            <a:r>
              <a:rPr lang="en-US" b="0" i="0" dirty="0" err="1">
                <a:solidFill>
                  <a:srgbClr val="333333"/>
                </a:solidFill>
                <a:effectLst/>
                <a:latin typeface="inter-regular"/>
              </a:rPr>
              <a:t>FileWriter</a:t>
            </a:r>
            <a:r>
              <a:rPr lang="en-US" b="0" i="0" dirty="0">
                <a:solidFill>
                  <a:srgbClr val="333333"/>
                </a:solidFill>
                <a:effectLst/>
                <a:latin typeface="inter-regular"/>
              </a:rPr>
              <a:t> class is used to write character-oriented data to a </a:t>
            </a:r>
            <a:r>
              <a:rPr lang="en-US" b="0" i="0" u="none" strike="noStrike" dirty="0">
                <a:solidFill>
                  <a:srgbClr val="008000"/>
                </a:solidFill>
                <a:effectLst/>
                <a:latin typeface="inter-regular"/>
                <a:hlinkClick r:id="rId2"/>
              </a:rPr>
              <a:t>file</a:t>
            </a:r>
            <a:r>
              <a:rPr lang="en-US" b="0" i="0" dirty="0">
                <a:solidFill>
                  <a:srgbClr val="333333"/>
                </a:solidFill>
                <a:effectLst/>
                <a:latin typeface="inter-regular"/>
              </a:rPr>
              <a:t>. It is character-oriented class which is used for file handling in </a:t>
            </a:r>
            <a:r>
              <a:rPr lang="en-US" b="0" i="0" u="none" strike="noStrike" dirty="0">
                <a:solidFill>
                  <a:srgbClr val="008000"/>
                </a:solidFill>
                <a:effectLst/>
                <a:latin typeface="inter-regular"/>
                <a:hlinkClick r:id="rId3"/>
              </a:rPr>
              <a:t>java</a:t>
            </a:r>
            <a:r>
              <a:rPr lang="en-US" b="0" i="0" dirty="0">
                <a:solidFill>
                  <a:srgbClr val="333333"/>
                </a:solidFill>
                <a:effectLst/>
                <a:latin typeface="inter-regular"/>
              </a:rPr>
              <a:t>.</a:t>
            </a:r>
          </a:p>
          <a:p>
            <a:pPr algn="just"/>
            <a:r>
              <a:rPr lang="en-US" b="0" i="0" dirty="0">
                <a:solidFill>
                  <a:srgbClr val="333333"/>
                </a:solidFill>
                <a:effectLst/>
                <a:latin typeface="inter-regular"/>
              </a:rPr>
              <a:t>Unlike </a:t>
            </a:r>
            <a:r>
              <a:rPr lang="en-US" b="0" i="0" dirty="0" err="1">
                <a:solidFill>
                  <a:srgbClr val="333333"/>
                </a:solidFill>
                <a:effectLst/>
                <a:latin typeface="inter-regular"/>
              </a:rPr>
              <a:t>FileOutputStream</a:t>
            </a:r>
            <a:r>
              <a:rPr lang="en-US" b="0" i="0" dirty="0">
                <a:solidFill>
                  <a:srgbClr val="333333"/>
                </a:solidFill>
                <a:effectLst/>
                <a:latin typeface="inter-regular"/>
              </a:rPr>
              <a:t> class, you don't need to convert string into byte </a:t>
            </a:r>
            <a:r>
              <a:rPr lang="en-US" b="0" i="0" u="none" strike="noStrike" dirty="0">
                <a:solidFill>
                  <a:srgbClr val="008000"/>
                </a:solidFill>
                <a:effectLst/>
                <a:latin typeface="inter-regular"/>
                <a:hlinkClick r:id="rId4"/>
              </a:rPr>
              <a:t>array</a:t>
            </a:r>
            <a:r>
              <a:rPr lang="en-US" b="0" i="0" dirty="0">
                <a:solidFill>
                  <a:srgbClr val="333333"/>
                </a:solidFill>
                <a:effectLst/>
                <a:latin typeface="inter-regular"/>
              </a:rPr>
              <a:t> because it provides method to write string directly.</a:t>
            </a:r>
          </a:p>
          <a:p>
            <a:endParaRPr lang="en-IN" dirty="0"/>
          </a:p>
        </p:txBody>
      </p:sp>
      <p:sp>
        <p:nvSpPr>
          <p:cNvPr id="5" name="Content Placeholder 4">
            <a:extLst>
              <a:ext uri="{FF2B5EF4-FFF2-40B4-BE49-F238E27FC236}">
                <a16:creationId xmlns:a16="http://schemas.microsoft.com/office/drawing/2014/main" id="{AF4012A1-7066-1E5B-0271-9DCABDA29092}"/>
              </a:ext>
            </a:extLst>
          </p:cNvPr>
          <p:cNvSpPr>
            <a:spLocks noGrp="1"/>
          </p:cNvSpPr>
          <p:nvPr>
            <p:ph sz="half" idx="2"/>
          </p:nvPr>
        </p:nvSpPr>
        <p:spPr>
          <a:xfrm>
            <a:off x="6172200" y="365125"/>
            <a:ext cx="5181600" cy="5811838"/>
          </a:xfrm>
        </p:spPr>
        <p:txBody>
          <a:bodyPr>
            <a:normAutofit/>
          </a:bodyPr>
          <a:lstStyle/>
          <a:p>
            <a:pPr marL="0" indent="0">
              <a:buNone/>
            </a:pPr>
            <a:r>
              <a:rPr lang="en-US" dirty="0"/>
              <a:t>Java </a:t>
            </a:r>
            <a:r>
              <a:rPr lang="en-US" dirty="0" err="1"/>
              <a:t>FileWriter</a:t>
            </a:r>
            <a:r>
              <a:rPr lang="en-US" dirty="0"/>
              <a:t> class declaration</a:t>
            </a:r>
          </a:p>
          <a:p>
            <a:pPr marL="0" indent="0">
              <a:buNone/>
            </a:pPr>
            <a:r>
              <a:rPr lang="en-US" dirty="0"/>
              <a:t>Let's see the declaration for </a:t>
            </a:r>
            <a:r>
              <a:rPr lang="en-US" dirty="0" err="1"/>
              <a:t>Java.io.FileWriter</a:t>
            </a:r>
            <a:r>
              <a:rPr lang="en-US" dirty="0"/>
              <a:t> class:</a:t>
            </a:r>
          </a:p>
          <a:p>
            <a:pPr marL="0" indent="0">
              <a:buNone/>
            </a:pPr>
            <a:endParaRPr lang="en-US" dirty="0"/>
          </a:p>
          <a:p>
            <a:pPr marL="0" indent="0">
              <a:buNone/>
            </a:pPr>
            <a:r>
              <a:rPr lang="en-US" dirty="0"/>
              <a:t>public class </a:t>
            </a:r>
            <a:r>
              <a:rPr lang="en-US" dirty="0" err="1"/>
              <a:t>FileWriter</a:t>
            </a:r>
            <a:r>
              <a:rPr lang="en-US" dirty="0"/>
              <a:t> extends </a:t>
            </a:r>
            <a:r>
              <a:rPr lang="en-US" dirty="0" err="1"/>
              <a:t>OutputStreamWriter</a:t>
            </a:r>
            <a:r>
              <a:rPr lang="en-US" dirty="0"/>
              <a:t>  </a:t>
            </a:r>
          </a:p>
          <a:p>
            <a:pPr marL="0" indent="0">
              <a:buNone/>
            </a:pPr>
            <a:r>
              <a:rPr lang="en-US" dirty="0"/>
              <a:t>Constructors of </a:t>
            </a:r>
            <a:r>
              <a:rPr lang="en-US" dirty="0" err="1"/>
              <a:t>FileWriter</a:t>
            </a:r>
            <a:r>
              <a:rPr lang="en-US" dirty="0"/>
              <a:t> class</a:t>
            </a:r>
          </a:p>
          <a:p>
            <a:pPr marL="0" indent="0">
              <a:buNone/>
            </a:pPr>
            <a:r>
              <a:rPr lang="en-US" dirty="0"/>
              <a:t>Constructor	Description</a:t>
            </a:r>
          </a:p>
          <a:p>
            <a:pPr marL="0" indent="0">
              <a:buNone/>
            </a:pPr>
            <a:r>
              <a:rPr lang="en-US" dirty="0" err="1"/>
              <a:t>FileWriter</a:t>
            </a:r>
            <a:r>
              <a:rPr lang="en-US" dirty="0"/>
              <a:t>(String file)	Creates a new file. It gets file name in string.</a:t>
            </a:r>
          </a:p>
          <a:p>
            <a:pPr marL="0" indent="0">
              <a:buNone/>
            </a:pPr>
            <a:r>
              <a:rPr lang="en-US" dirty="0" err="1"/>
              <a:t>FileWriter</a:t>
            </a:r>
            <a:r>
              <a:rPr lang="en-US" dirty="0"/>
              <a:t>(File file)	Creates a new file. It gets file name in File object.</a:t>
            </a:r>
            <a:endParaRPr lang="en-IN" dirty="0"/>
          </a:p>
        </p:txBody>
      </p:sp>
    </p:spTree>
    <p:extLst>
      <p:ext uri="{BB962C8B-B14F-4D97-AF65-F5344CB8AC3E}">
        <p14:creationId xmlns:p14="http://schemas.microsoft.com/office/powerpoint/2010/main" val="2724650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FB7B44BB-120B-5DC1-3126-15709B3CD86A}"/>
              </a:ext>
            </a:extLst>
          </p:cNvPr>
          <p:cNvGraphicFramePr>
            <a:graphicFrameLocks noGrp="1"/>
          </p:cNvGraphicFramePr>
          <p:nvPr>
            <p:ph sz="half" idx="1"/>
            <p:extLst>
              <p:ext uri="{D42A27DB-BD31-4B8C-83A1-F6EECF244321}">
                <p14:modId xmlns:p14="http://schemas.microsoft.com/office/powerpoint/2010/main" val="3031328101"/>
              </p:ext>
            </p:extLst>
          </p:nvPr>
        </p:nvGraphicFramePr>
        <p:xfrm>
          <a:off x="289560" y="1256218"/>
          <a:ext cx="5181600" cy="2745076"/>
        </p:xfrm>
        <a:graphic>
          <a:graphicData uri="http://schemas.openxmlformats.org/drawingml/2006/table">
            <a:tbl>
              <a:tblPr/>
              <a:tblGrid>
                <a:gridCol w="2590800">
                  <a:extLst>
                    <a:ext uri="{9D8B030D-6E8A-4147-A177-3AD203B41FA5}">
                      <a16:colId xmlns:a16="http://schemas.microsoft.com/office/drawing/2014/main" val="1760975629"/>
                    </a:ext>
                  </a:extLst>
                </a:gridCol>
                <a:gridCol w="2590800">
                  <a:extLst>
                    <a:ext uri="{9D8B030D-6E8A-4147-A177-3AD203B41FA5}">
                      <a16:colId xmlns:a16="http://schemas.microsoft.com/office/drawing/2014/main" val="115467632"/>
                    </a:ext>
                  </a:extLst>
                </a:gridCol>
              </a:tblGrid>
              <a:tr h="369745">
                <a:tc>
                  <a:txBody>
                    <a:bodyPr/>
                    <a:lstStyle/>
                    <a:p>
                      <a:pPr algn="l" fontAlgn="t"/>
                      <a:r>
                        <a:rPr lang="en-IN" sz="1300" dirty="0">
                          <a:solidFill>
                            <a:srgbClr val="000000"/>
                          </a:solidFill>
                          <a:effectLst/>
                          <a:latin typeface="times new roman" panose="02020603050405020304" pitchFamily="18" charset="0"/>
                        </a:rPr>
                        <a:t>Method</a:t>
                      </a:r>
                    </a:p>
                  </a:txBody>
                  <a:tcPr marL="84033" marR="84033" marT="84033" marB="84033">
                    <a:lnL w="9525" cap="flat" cmpd="sng" algn="ctr">
                      <a:solidFill>
                        <a:srgbClr val="D0D853"/>
                      </a:solidFill>
                      <a:prstDash val="solid"/>
                      <a:round/>
                      <a:headEnd type="none" w="med" len="med"/>
                      <a:tailEnd type="none" w="med" len="med"/>
                    </a:lnL>
                    <a:lnR w="9525" cap="flat" cmpd="sng" algn="ctr">
                      <a:solidFill>
                        <a:srgbClr val="D0D853"/>
                      </a:solidFill>
                      <a:prstDash val="solid"/>
                      <a:round/>
                      <a:headEnd type="none" w="med" len="med"/>
                      <a:tailEnd type="none" w="med" len="med"/>
                    </a:lnR>
                    <a:lnT w="9525" cap="flat" cmpd="sng" algn="ctr">
                      <a:solidFill>
                        <a:srgbClr val="D0D85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300">
                          <a:solidFill>
                            <a:srgbClr val="000000"/>
                          </a:solidFill>
                          <a:effectLst/>
                          <a:latin typeface="times new roman" panose="02020603050405020304" pitchFamily="18" charset="0"/>
                        </a:rPr>
                        <a:t>Description</a:t>
                      </a:r>
                    </a:p>
                  </a:txBody>
                  <a:tcPr marL="84033" marR="84033" marT="84033" marB="84033">
                    <a:lnL w="9525" cap="flat" cmpd="sng" algn="ctr">
                      <a:solidFill>
                        <a:srgbClr val="D0D853"/>
                      </a:solidFill>
                      <a:prstDash val="solid"/>
                      <a:round/>
                      <a:headEnd type="none" w="med" len="med"/>
                      <a:tailEnd type="none" w="med" len="med"/>
                    </a:lnL>
                    <a:lnR w="9525" cap="flat" cmpd="sng" algn="ctr">
                      <a:solidFill>
                        <a:srgbClr val="D0D853"/>
                      </a:solidFill>
                      <a:prstDash val="solid"/>
                      <a:round/>
                      <a:headEnd type="none" w="med" len="med"/>
                      <a:tailEnd type="none" w="med" len="med"/>
                    </a:lnR>
                    <a:lnT w="9525" cap="flat" cmpd="sng" algn="ctr">
                      <a:solidFill>
                        <a:srgbClr val="D0D85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827803909"/>
                  </a:ext>
                </a:extLst>
              </a:tr>
              <a:tr h="515402">
                <a:tc>
                  <a:txBody>
                    <a:bodyPr/>
                    <a:lstStyle/>
                    <a:p>
                      <a:pPr algn="just" fontAlgn="t"/>
                      <a:r>
                        <a:rPr lang="en-IN" sz="1300">
                          <a:solidFill>
                            <a:srgbClr val="333333"/>
                          </a:solidFill>
                          <a:effectLst/>
                          <a:latin typeface="inter-regular"/>
                        </a:rPr>
                        <a:t>void write(String text)</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write the string into FileWriter.</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24705265"/>
                  </a:ext>
                </a:extLst>
              </a:tr>
              <a:tr h="515402">
                <a:tc>
                  <a:txBody>
                    <a:bodyPr/>
                    <a:lstStyle/>
                    <a:p>
                      <a:pPr algn="just" fontAlgn="t"/>
                      <a:r>
                        <a:rPr lang="en-IN" sz="1300">
                          <a:solidFill>
                            <a:srgbClr val="333333"/>
                          </a:solidFill>
                          <a:effectLst/>
                          <a:latin typeface="inter-regular"/>
                        </a:rPr>
                        <a:t>void write(char c)</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write the char into FileWriter.</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24978094"/>
                  </a:ext>
                </a:extLst>
              </a:tr>
              <a:tr h="515402">
                <a:tc>
                  <a:txBody>
                    <a:bodyPr/>
                    <a:lstStyle/>
                    <a:p>
                      <a:pPr algn="just" fontAlgn="t"/>
                      <a:r>
                        <a:rPr lang="en-IN" sz="1300">
                          <a:solidFill>
                            <a:srgbClr val="333333"/>
                          </a:solidFill>
                          <a:effectLst/>
                          <a:latin typeface="inter-regular"/>
                        </a:rPr>
                        <a:t>void write(char[] c)</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write char array into FileWriter.</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80781166"/>
                  </a:ext>
                </a:extLst>
              </a:tr>
              <a:tr h="515402">
                <a:tc>
                  <a:txBody>
                    <a:bodyPr/>
                    <a:lstStyle/>
                    <a:p>
                      <a:pPr algn="just" fontAlgn="t"/>
                      <a:r>
                        <a:rPr lang="en-IN" sz="1300">
                          <a:solidFill>
                            <a:srgbClr val="333333"/>
                          </a:solidFill>
                          <a:effectLst/>
                          <a:latin typeface="inter-regular"/>
                        </a:rPr>
                        <a:t>void flush()</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flushes the data of FileWriter.</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22859137"/>
                  </a:ext>
                </a:extLst>
              </a:tr>
              <a:tr h="313723">
                <a:tc>
                  <a:txBody>
                    <a:bodyPr/>
                    <a:lstStyle/>
                    <a:p>
                      <a:pPr algn="just" fontAlgn="t"/>
                      <a:r>
                        <a:rPr lang="en-IN" sz="1300">
                          <a:solidFill>
                            <a:srgbClr val="333333"/>
                          </a:solidFill>
                          <a:effectLst/>
                          <a:latin typeface="inter-regular"/>
                        </a:rPr>
                        <a:t>void close()</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effectLst/>
                          <a:latin typeface="inter-regular"/>
                        </a:rPr>
                        <a:t>It is used to close the </a:t>
                      </a:r>
                      <a:r>
                        <a:rPr lang="en-US" sz="1300" dirty="0" err="1">
                          <a:solidFill>
                            <a:srgbClr val="333333"/>
                          </a:solidFill>
                          <a:effectLst/>
                          <a:latin typeface="inter-regular"/>
                        </a:rPr>
                        <a:t>FileWriter</a:t>
                      </a:r>
                      <a:r>
                        <a:rPr lang="en-US" sz="1300" dirty="0">
                          <a:solidFill>
                            <a:srgbClr val="333333"/>
                          </a:solidFill>
                          <a:effectLst/>
                          <a:latin typeface="inter-regular"/>
                        </a:rPr>
                        <a:t>.</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9328030"/>
                  </a:ext>
                </a:extLst>
              </a:tr>
            </a:tbl>
          </a:graphicData>
        </a:graphic>
      </p:graphicFrame>
      <p:sp>
        <p:nvSpPr>
          <p:cNvPr id="4" name="Content Placeholder 3">
            <a:extLst>
              <a:ext uri="{FF2B5EF4-FFF2-40B4-BE49-F238E27FC236}">
                <a16:creationId xmlns:a16="http://schemas.microsoft.com/office/drawing/2014/main" id="{0665C6C0-7AD0-1795-76B6-A8FDB6BC6BC3}"/>
              </a:ext>
            </a:extLst>
          </p:cNvPr>
          <p:cNvSpPr>
            <a:spLocks noGrp="1"/>
          </p:cNvSpPr>
          <p:nvPr>
            <p:ph sz="half" idx="2"/>
          </p:nvPr>
        </p:nvSpPr>
        <p:spPr>
          <a:xfrm>
            <a:off x="6172199" y="154744"/>
            <a:ext cx="5489917" cy="6703255"/>
          </a:xfrm>
        </p:spPr>
        <p:txBody>
          <a:bodyPr>
            <a:normAutofit fontScale="77500" lnSpcReduction="20000"/>
          </a:bodyPr>
          <a:lstStyle/>
          <a:p>
            <a:pPr marL="0" indent="0">
              <a:buNone/>
            </a:pPr>
            <a:r>
              <a:rPr lang="en-IN" dirty="0"/>
              <a:t>package </a:t>
            </a:r>
            <a:r>
              <a:rPr lang="en-IN" dirty="0" err="1"/>
              <a:t>com.javatpoint</a:t>
            </a:r>
            <a:r>
              <a:rPr lang="en-IN" dirty="0"/>
              <a:t>;  </a:t>
            </a:r>
          </a:p>
          <a:p>
            <a:pPr marL="0" indent="0">
              <a:buNone/>
            </a:pPr>
            <a:r>
              <a:rPr lang="en-IN" dirty="0"/>
              <a:t>import </a:t>
            </a:r>
            <a:r>
              <a:rPr lang="en-IN" dirty="0" err="1"/>
              <a:t>java.io.FileWriter</a:t>
            </a:r>
            <a:r>
              <a:rPr lang="en-IN" dirty="0"/>
              <a:t>;  </a:t>
            </a:r>
          </a:p>
          <a:p>
            <a:pPr marL="0" indent="0">
              <a:buNone/>
            </a:pPr>
            <a:r>
              <a:rPr lang="en-IN" dirty="0"/>
              <a:t>public class </a:t>
            </a:r>
            <a:r>
              <a:rPr lang="en-IN" dirty="0" err="1"/>
              <a:t>FileWriterExample</a:t>
            </a:r>
            <a:r>
              <a:rPr lang="en-IN" dirty="0"/>
              <a:t> {  </a:t>
            </a:r>
          </a:p>
          <a:p>
            <a:pPr marL="0" indent="0">
              <a:buNone/>
            </a:pPr>
            <a:r>
              <a:rPr lang="en-IN" dirty="0"/>
              <a:t>    public static void main(String </a:t>
            </a:r>
            <a:r>
              <a:rPr lang="en-IN" dirty="0" err="1"/>
              <a:t>args</a:t>
            </a:r>
            <a:r>
              <a:rPr lang="en-IN" dirty="0"/>
              <a:t>[]){    </a:t>
            </a:r>
          </a:p>
          <a:p>
            <a:pPr marL="0" indent="0">
              <a:buNone/>
            </a:pPr>
            <a:r>
              <a:rPr lang="en-IN" dirty="0"/>
              <a:t>         try{    </a:t>
            </a:r>
          </a:p>
          <a:p>
            <a:pPr marL="0" indent="0">
              <a:buNone/>
            </a:pPr>
            <a:r>
              <a:rPr lang="en-IN" dirty="0"/>
              <a:t>           </a:t>
            </a:r>
            <a:r>
              <a:rPr lang="en-IN" dirty="0" err="1"/>
              <a:t>FileWriter</a:t>
            </a:r>
            <a:r>
              <a:rPr lang="en-IN" dirty="0"/>
              <a:t> </a:t>
            </a:r>
            <a:r>
              <a:rPr lang="en-IN" dirty="0" err="1"/>
              <a:t>fw</a:t>
            </a:r>
            <a:r>
              <a:rPr lang="en-IN" dirty="0"/>
              <a:t>=new </a:t>
            </a:r>
            <a:r>
              <a:rPr lang="en-IN" dirty="0" err="1"/>
              <a:t>FileWriter</a:t>
            </a:r>
            <a:r>
              <a:rPr lang="en-IN" dirty="0"/>
              <a:t>("D:\\testout.txt");    </a:t>
            </a:r>
          </a:p>
          <a:p>
            <a:pPr marL="0" indent="0">
              <a:buNone/>
            </a:pPr>
            <a:r>
              <a:rPr lang="en-IN" dirty="0"/>
              <a:t>           </a:t>
            </a:r>
            <a:r>
              <a:rPr lang="en-IN" dirty="0" err="1"/>
              <a:t>fw.write</a:t>
            </a:r>
            <a:r>
              <a:rPr lang="en-IN" dirty="0"/>
              <a:t>("Welcome to </a:t>
            </a:r>
            <a:r>
              <a:rPr lang="en-IN" dirty="0" err="1"/>
              <a:t>javaTpoint</a:t>
            </a:r>
            <a:r>
              <a:rPr lang="en-IN" dirty="0"/>
              <a:t>.");    </a:t>
            </a:r>
          </a:p>
          <a:p>
            <a:pPr marL="0" indent="0">
              <a:buNone/>
            </a:pPr>
            <a:r>
              <a:rPr lang="en-IN" dirty="0"/>
              <a:t>           </a:t>
            </a:r>
            <a:r>
              <a:rPr lang="en-IN" dirty="0" err="1"/>
              <a:t>fw.close</a:t>
            </a:r>
            <a:r>
              <a:rPr lang="en-IN" dirty="0"/>
              <a:t>();    </a:t>
            </a:r>
          </a:p>
          <a:p>
            <a:pPr marL="0" indent="0">
              <a:buNone/>
            </a:pPr>
            <a:r>
              <a:rPr lang="en-IN" dirty="0"/>
              <a:t>          }catch(Exception e){</a:t>
            </a:r>
            <a:r>
              <a:rPr lang="en-IN" dirty="0" err="1"/>
              <a:t>System.out.println</a:t>
            </a:r>
            <a:r>
              <a:rPr lang="en-IN" dirty="0"/>
              <a:t>(e);}    </a:t>
            </a:r>
          </a:p>
          <a:p>
            <a:pPr marL="0" indent="0">
              <a:buNone/>
            </a:pPr>
            <a:r>
              <a:rPr lang="en-IN" dirty="0"/>
              <a:t>          </a:t>
            </a:r>
            <a:r>
              <a:rPr lang="en-IN" dirty="0" err="1"/>
              <a:t>System.out.println</a:t>
            </a:r>
            <a:r>
              <a:rPr lang="en-IN" dirty="0"/>
              <a:t>("Success...");    </a:t>
            </a:r>
          </a:p>
          <a:p>
            <a:pPr marL="0" indent="0">
              <a:buNone/>
            </a:pPr>
            <a:r>
              <a:rPr lang="en-IN" dirty="0"/>
              <a:t>     }    </a:t>
            </a:r>
          </a:p>
          <a:p>
            <a:pPr marL="0" indent="0">
              <a:buNone/>
            </a:pPr>
            <a:r>
              <a:rPr lang="en-IN" dirty="0"/>
              <a:t>}  </a:t>
            </a:r>
          </a:p>
          <a:p>
            <a:pPr marL="0" indent="0">
              <a:buNone/>
            </a:pPr>
            <a:r>
              <a:rPr lang="en-IN" dirty="0"/>
              <a:t>Output:</a:t>
            </a:r>
          </a:p>
          <a:p>
            <a:pPr marL="0" indent="0">
              <a:buNone/>
            </a:pPr>
            <a:endParaRPr lang="en-IN" dirty="0"/>
          </a:p>
          <a:p>
            <a:pPr marL="0" indent="0">
              <a:buNone/>
            </a:pPr>
            <a:r>
              <a:rPr lang="en-IN" dirty="0"/>
              <a:t>Success...</a:t>
            </a:r>
          </a:p>
          <a:p>
            <a:pPr marL="0" indent="0">
              <a:buNone/>
            </a:pPr>
            <a:r>
              <a:rPr lang="en-IN" dirty="0"/>
              <a:t>testout.txt:</a:t>
            </a:r>
          </a:p>
          <a:p>
            <a:pPr marL="0" indent="0">
              <a:buNone/>
            </a:pPr>
            <a:r>
              <a:rPr lang="en-IN" dirty="0"/>
              <a:t>Welcome to </a:t>
            </a:r>
            <a:r>
              <a:rPr lang="en-IN" dirty="0" err="1"/>
              <a:t>javaTpoint</a:t>
            </a:r>
            <a:r>
              <a:rPr lang="en-IN" dirty="0"/>
              <a:t>.</a:t>
            </a:r>
          </a:p>
        </p:txBody>
      </p:sp>
    </p:spTree>
    <p:extLst>
      <p:ext uri="{BB962C8B-B14F-4D97-AF65-F5344CB8AC3E}">
        <p14:creationId xmlns:p14="http://schemas.microsoft.com/office/powerpoint/2010/main" val="2652102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F040-99A2-0D13-899C-08A93747E198}"/>
              </a:ext>
            </a:extLst>
          </p:cNvPr>
          <p:cNvSpPr>
            <a:spLocks noGrp="1"/>
          </p:cNvSpPr>
          <p:nvPr>
            <p:ph type="title"/>
          </p:nvPr>
        </p:nvSpPr>
        <p:spPr/>
        <p:txBody>
          <a:bodyPr/>
          <a:lstStyle/>
          <a:p>
            <a:r>
              <a:rPr lang="en-IN" b="0" i="0" dirty="0">
                <a:solidFill>
                  <a:srgbClr val="610B38"/>
                </a:solidFill>
                <a:effectLst/>
                <a:latin typeface="erdana"/>
              </a:rPr>
              <a:t>Java </a:t>
            </a:r>
            <a:r>
              <a:rPr lang="en-IN" b="0" i="0" dirty="0" err="1">
                <a:solidFill>
                  <a:srgbClr val="610B38"/>
                </a:solidFill>
                <a:effectLst/>
                <a:latin typeface="erdana"/>
              </a:rPr>
              <a:t>FileReader</a:t>
            </a:r>
            <a:r>
              <a:rPr lang="en-IN" b="0" i="0" dirty="0">
                <a:solidFill>
                  <a:srgbClr val="610B38"/>
                </a:solidFill>
                <a:effectLst/>
                <a:latin typeface="erdana"/>
              </a:rPr>
              <a:t> Class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7593083-DDB2-4D81-32DE-6855E42E9824}"/>
              </a:ext>
            </a:extLst>
          </p:cNvPr>
          <p:cNvSpPr>
            <a:spLocks noGrp="1"/>
          </p:cNvSpPr>
          <p:nvPr>
            <p:ph sz="half" idx="1"/>
          </p:nvPr>
        </p:nvSpPr>
        <p:spPr/>
        <p:txBody>
          <a:bodyPr>
            <a:normAutofit fontScale="85000" lnSpcReduction="20000"/>
          </a:bodyPr>
          <a:lstStyle/>
          <a:p>
            <a:r>
              <a:rPr lang="en-US" dirty="0"/>
              <a:t>Java </a:t>
            </a:r>
            <a:r>
              <a:rPr lang="en-US" dirty="0" err="1"/>
              <a:t>FileReader</a:t>
            </a:r>
            <a:r>
              <a:rPr lang="en-US" dirty="0"/>
              <a:t> class is used to read data from the file. It returns data in byte format like </a:t>
            </a:r>
            <a:r>
              <a:rPr lang="en-US" dirty="0" err="1"/>
              <a:t>FileInputStream</a:t>
            </a:r>
            <a:r>
              <a:rPr lang="en-US" dirty="0"/>
              <a:t> class.</a:t>
            </a:r>
          </a:p>
          <a:p>
            <a:endParaRPr lang="en-US" dirty="0"/>
          </a:p>
          <a:p>
            <a:r>
              <a:rPr lang="en-US" dirty="0"/>
              <a:t>It is character-oriented class which is used for file handling in java.</a:t>
            </a:r>
          </a:p>
          <a:p>
            <a:endParaRPr lang="en-US" dirty="0"/>
          </a:p>
          <a:p>
            <a:r>
              <a:rPr lang="en-US" dirty="0"/>
              <a:t>Java </a:t>
            </a:r>
            <a:r>
              <a:rPr lang="en-US" dirty="0" err="1"/>
              <a:t>FileReader</a:t>
            </a:r>
            <a:r>
              <a:rPr lang="en-US" dirty="0"/>
              <a:t> class declaration</a:t>
            </a:r>
          </a:p>
          <a:p>
            <a:r>
              <a:rPr lang="en-US" dirty="0"/>
              <a:t>Let's see the declaration for </a:t>
            </a:r>
            <a:r>
              <a:rPr lang="en-US" dirty="0" err="1"/>
              <a:t>Java.io.FileReader</a:t>
            </a:r>
            <a:r>
              <a:rPr lang="en-US" dirty="0"/>
              <a:t> class:</a:t>
            </a:r>
          </a:p>
          <a:p>
            <a:endParaRPr lang="en-US" dirty="0"/>
          </a:p>
          <a:p>
            <a:r>
              <a:rPr lang="en-US" dirty="0"/>
              <a:t>public class </a:t>
            </a:r>
            <a:r>
              <a:rPr lang="en-US" dirty="0" err="1"/>
              <a:t>FileReader</a:t>
            </a:r>
            <a:r>
              <a:rPr lang="en-US" dirty="0"/>
              <a:t> extends </a:t>
            </a:r>
            <a:r>
              <a:rPr lang="en-US" dirty="0" err="1"/>
              <a:t>InputStreamReader</a:t>
            </a:r>
            <a:r>
              <a:rPr lang="en-US" dirty="0"/>
              <a:t> </a:t>
            </a:r>
            <a:endParaRPr lang="en-IN" dirty="0"/>
          </a:p>
        </p:txBody>
      </p:sp>
      <p:graphicFrame>
        <p:nvGraphicFramePr>
          <p:cNvPr id="15" name="Content Placeholder 14">
            <a:extLst>
              <a:ext uri="{FF2B5EF4-FFF2-40B4-BE49-F238E27FC236}">
                <a16:creationId xmlns:a16="http://schemas.microsoft.com/office/drawing/2014/main" id="{0BB7A17B-7639-2EA3-A3BE-63759950D5CD}"/>
              </a:ext>
            </a:extLst>
          </p:cNvPr>
          <p:cNvGraphicFramePr>
            <a:graphicFrameLocks noGrp="1"/>
          </p:cNvGraphicFramePr>
          <p:nvPr>
            <p:ph sz="half" idx="2"/>
          </p:nvPr>
        </p:nvGraphicFramePr>
        <p:xfrm>
          <a:off x="6172200" y="2897660"/>
          <a:ext cx="5181600" cy="2207267"/>
        </p:xfrm>
        <a:graphic>
          <a:graphicData uri="http://schemas.openxmlformats.org/drawingml/2006/table">
            <a:tbl>
              <a:tblPr/>
              <a:tblGrid>
                <a:gridCol w="2590800">
                  <a:extLst>
                    <a:ext uri="{9D8B030D-6E8A-4147-A177-3AD203B41FA5}">
                      <a16:colId xmlns:a16="http://schemas.microsoft.com/office/drawing/2014/main" val="2757878419"/>
                    </a:ext>
                  </a:extLst>
                </a:gridCol>
                <a:gridCol w="2590800">
                  <a:extLst>
                    <a:ext uri="{9D8B030D-6E8A-4147-A177-3AD203B41FA5}">
                      <a16:colId xmlns:a16="http://schemas.microsoft.com/office/drawing/2014/main" val="4117562978"/>
                    </a:ext>
                  </a:extLst>
                </a:gridCol>
              </a:tblGrid>
              <a:tr h="369745">
                <a:tc>
                  <a:txBody>
                    <a:bodyPr/>
                    <a:lstStyle/>
                    <a:p>
                      <a:pPr algn="l" fontAlgn="t"/>
                      <a:r>
                        <a:rPr lang="en-IN" sz="1300">
                          <a:solidFill>
                            <a:srgbClr val="000000"/>
                          </a:solidFill>
                          <a:effectLst/>
                          <a:latin typeface="times new roman" panose="02020603050405020304" pitchFamily="18" charset="0"/>
                        </a:rPr>
                        <a:t>Constructor</a:t>
                      </a:r>
                    </a:p>
                  </a:txBody>
                  <a:tcPr marL="84033" marR="84033" marT="84033" marB="84033">
                    <a:lnL w="9525" cap="flat" cmpd="sng" algn="ctr">
                      <a:solidFill>
                        <a:srgbClr val="5019F1"/>
                      </a:solidFill>
                      <a:prstDash val="solid"/>
                      <a:round/>
                      <a:headEnd type="none" w="med" len="med"/>
                      <a:tailEnd type="none" w="med" len="med"/>
                    </a:lnL>
                    <a:lnR w="9525" cap="flat" cmpd="sng" algn="ctr">
                      <a:solidFill>
                        <a:srgbClr val="5019F1"/>
                      </a:solidFill>
                      <a:prstDash val="solid"/>
                      <a:round/>
                      <a:headEnd type="none" w="med" len="med"/>
                      <a:tailEnd type="none" w="med" len="med"/>
                    </a:lnR>
                    <a:lnT w="9525" cap="flat" cmpd="sng" algn="ctr">
                      <a:solidFill>
                        <a:srgbClr val="5019F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300">
                          <a:solidFill>
                            <a:srgbClr val="000000"/>
                          </a:solidFill>
                          <a:effectLst/>
                          <a:latin typeface="times new roman" panose="02020603050405020304" pitchFamily="18" charset="0"/>
                        </a:rPr>
                        <a:t>Description</a:t>
                      </a:r>
                    </a:p>
                  </a:txBody>
                  <a:tcPr marL="84033" marR="84033" marT="84033" marB="84033">
                    <a:lnL w="9525" cap="flat" cmpd="sng" algn="ctr">
                      <a:solidFill>
                        <a:srgbClr val="5019F1"/>
                      </a:solidFill>
                      <a:prstDash val="solid"/>
                      <a:round/>
                      <a:headEnd type="none" w="med" len="med"/>
                      <a:tailEnd type="none" w="med" len="med"/>
                    </a:lnL>
                    <a:lnR w="9525" cap="flat" cmpd="sng" algn="ctr">
                      <a:solidFill>
                        <a:srgbClr val="5019F1"/>
                      </a:solidFill>
                      <a:prstDash val="solid"/>
                      <a:round/>
                      <a:headEnd type="none" w="med" len="med"/>
                      <a:tailEnd type="none" w="med" len="med"/>
                    </a:lnR>
                    <a:lnT w="9525" cap="flat" cmpd="sng" algn="ctr">
                      <a:solidFill>
                        <a:srgbClr val="5019F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333198945"/>
                  </a:ext>
                </a:extLst>
              </a:tr>
              <a:tr h="918761">
                <a:tc>
                  <a:txBody>
                    <a:bodyPr/>
                    <a:lstStyle/>
                    <a:p>
                      <a:pPr algn="just" fontAlgn="t"/>
                      <a:r>
                        <a:rPr lang="en-IN" sz="1300" dirty="0" err="1">
                          <a:solidFill>
                            <a:srgbClr val="333333"/>
                          </a:solidFill>
                          <a:effectLst/>
                          <a:latin typeface="inter-regular"/>
                        </a:rPr>
                        <a:t>FileReader</a:t>
                      </a:r>
                      <a:r>
                        <a:rPr lang="en-IN" sz="1300" dirty="0">
                          <a:solidFill>
                            <a:srgbClr val="333333"/>
                          </a:solidFill>
                          <a:effectLst/>
                          <a:latin typeface="inter-regular"/>
                        </a:rPr>
                        <a:t>(String file)</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gets filename in </a:t>
                      </a:r>
                      <a:r>
                        <a:rPr lang="en-US" sz="1300" u="none" strike="noStrike">
                          <a:solidFill>
                            <a:srgbClr val="008000"/>
                          </a:solidFill>
                          <a:effectLst/>
                          <a:latin typeface="inter-regular"/>
                          <a:hlinkClick r:id="rId2"/>
                        </a:rPr>
                        <a:t>string</a:t>
                      </a:r>
                      <a:r>
                        <a:rPr lang="en-US" sz="1300">
                          <a:solidFill>
                            <a:srgbClr val="333333"/>
                          </a:solidFill>
                          <a:effectLst/>
                          <a:latin typeface="inter-regular"/>
                        </a:rPr>
                        <a:t>. It opens the given file in read mode. If file doesn't exist, it throws FileNotFoundException.</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25076197"/>
                  </a:ext>
                </a:extLst>
              </a:tr>
              <a:tr h="918761">
                <a:tc>
                  <a:txBody>
                    <a:bodyPr/>
                    <a:lstStyle/>
                    <a:p>
                      <a:pPr algn="just" fontAlgn="t"/>
                      <a:r>
                        <a:rPr lang="en-IN" sz="1300">
                          <a:solidFill>
                            <a:srgbClr val="333333"/>
                          </a:solidFill>
                          <a:effectLst/>
                          <a:latin typeface="inter-regular"/>
                        </a:rPr>
                        <a:t>FileReader(File file)</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It gets filename in </a:t>
                      </a:r>
                      <a:r>
                        <a:rPr lang="en-US" sz="1300" u="none" strike="noStrike" dirty="0">
                          <a:solidFill>
                            <a:srgbClr val="008000"/>
                          </a:solidFill>
                          <a:effectLst/>
                          <a:latin typeface="inter-regular"/>
                          <a:hlinkClick r:id="rId3"/>
                        </a:rPr>
                        <a:t>file</a:t>
                      </a:r>
                      <a:r>
                        <a:rPr lang="en-US" sz="1300" dirty="0">
                          <a:solidFill>
                            <a:srgbClr val="333333"/>
                          </a:solidFill>
                          <a:effectLst/>
                          <a:latin typeface="inter-regular"/>
                        </a:rPr>
                        <a:t> instance. It opens the given file in read mode. If file doesn't exist, it throws </a:t>
                      </a:r>
                      <a:r>
                        <a:rPr lang="en-US" sz="1300" dirty="0" err="1">
                          <a:solidFill>
                            <a:srgbClr val="333333"/>
                          </a:solidFill>
                          <a:effectLst/>
                          <a:latin typeface="inter-regular"/>
                        </a:rPr>
                        <a:t>FileNotFoundException</a:t>
                      </a:r>
                      <a:r>
                        <a:rPr lang="en-US" sz="1300" dirty="0">
                          <a:solidFill>
                            <a:srgbClr val="333333"/>
                          </a:solidFill>
                          <a:effectLst/>
                          <a:latin typeface="inter-regular"/>
                        </a:rPr>
                        <a:t>.</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79713005"/>
                  </a:ext>
                </a:extLst>
              </a:tr>
            </a:tbl>
          </a:graphicData>
        </a:graphic>
      </p:graphicFrame>
    </p:spTree>
    <p:extLst>
      <p:ext uri="{BB962C8B-B14F-4D97-AF65-F5344CB8AC3E}">
        <p14:creationId xmlns:p14="http://schemas.microsoft.com/office/powerpoint/2010/main" val="3982539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80477737-48AF-B92A-71A1-47FF36EA5E48}"/>
              </a:ext>
            </a:extLst>
          </p:cNvPr>
          <p:cNvGraphicFramePr>
            <a:graphicFrameLocks noGrp="1"/>
          </p:cNvGraphicFramePr>
          <p:nvPr>
            <p:ph sz="half" idx="1"/>
          </p:nvPr>
        </p:nvGraphicFramePr>
        <p:xfrm>
          <a:off x="838200" y="3200180"/>
          <a:ext cx="5181600" cy="1602228"/>
        </p:xfrm>
        <a:graphic>
          <a:graphicData uri="http://schemas.openxmlformats.org/drawingml/2006/table">
            <a:tbl>
              <a:tblPr/>
              <a:tblGrid>
                <a:gridCol w="2590800">
                  <a:extLst>
                    <a:ext uri="{9D8B030D-6E8A-4147-A177-3AD203B41FA5}">
                      <a16:colId xmlns:a16="http://schemas.microsoft.com/office/drawing/2014/main" val="3539854941"/>
                    </a:ext>
                  </a:extLst>
                </a:gridCol>
                <a:gridCol w="2590800">
                  <a:extLst>
                    <a:ext uri="{9D8B030D-6E8A-4147-A177-3AD203B41FA5}">
                      <a16:colId xmlns:a16="http://schemas.microsoft.com/office/drawing/2014/main" val="1080303944"/>
                    </a:ext>
                  </a:extLst>
                </a:gridCol>
              </a:tblGrid>
              <a:tr h="369745">
                <a:tc>
                  <a:txBody>
                    <a:bodyPr/>
                    <a:lstStyle/>
                    <a:p>
                      <a:pPr algn="l" fontAlgn="t"/>
                      <a:r>
                        <a:rPr lang="en-IN" sz="1300" dirty="0">
                          <a:solidFill>
                            <a:srgbClr val="000000"/>
                          </a:solidFill>
                          <a:effectLst/>
                          <a:latin typeface="times new roman" panose="02020603050405020304" pitchFamily="18" charset="0"/>
                        </a:rPr>
                        <a:t>Method</a:t>
                      </a:r>
                    </a:p>
                  </a:txBody>
                  <a:tcPr marL="84033" marR="84033" marT="84033" marB="84033">
                    <a:lnL w="9525" cap="flat" cmpd="sng" algn="ctr">
                      <a:solidFill>
                        <a:srgbClr val="A05034"/>
                      </a:solidFill>
                      <a:prstDash val="solid"/>
                      <a:round/>
                      <a:headEnd type="none" w="med" len="med"/>
                      <a:tailEnd type="none" w="med" len="med"/>
                    </a:lnL>
                    <a:lnR w="9525" cap="flat" cmpd="sng" algn="ctr">
                      <a:solidFill>
                        <a:srgbClr val="A05034"/>
                      </a:solidFill>
                      <a:prstDash val="solid"/>
                      <a:round/>
                      <a:headEnd type="none" w="med" len="med"/>
                      <a:tailEnd type="none" w="med" len="med"/>
                    </a:lnR>
                    <a:lnT w="9525" cap="flat" cmpd="sng" algn="ctr">
                      <a:solidFill>
                        <a:srgbClr val="A0503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300">
                          <a:solidFill>
                            <a:srgbClr val="000000"/>
                          </a:solidFill>
                          <a:effectLst/>
                          <a:latin typeface="times new roman" panose="02020603050405020304" pitchFamily="18" charset="0"/>
                        </a:rPr>
                        <a:t>Description</a:t>
                      </a:r>
                    </a:p>
                  </a:txBody>
                  <a:tcPr marL="84033" marR="84033" marT="84033" marB="84033">
                    <a:lnL w="9525" cap="flat" cmpd="sng" algn="ctr">
                      <a:solidFill>
                        <a:srgbClr val="A05034"/>
                      </a:solidFill>
                      <a:prstDash val="solid"/>
                      <a:round/>
                      <a:headEnd type="none" w="med" len="med"/>
                      <a:tailEnd type="none" w="med" len="med"/>
                    </a:lnL>
                    <a:lnR w="9525" cap="flat" cmpd="sng" algn="ctr">
                      <a:solidFill>
                        <a:srgbClr val="A05034"/>
                      </a:solidFill>
                      <a:prstDash val="solid"/>
                      <a:round/>
                      <a:headEnd type="none" w="med" len="med"/>
                      <a:tailEnd type="none" w="med" len="med"/>
                    </a:lnR>
                    <a:lnT w="9525" cap="flat" cmpd="sng" algn="ctr">
                      <a:solidFill>
                        <a:srgbClr val="A0503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277310837"/>
                  </a:ext>
                </a:extLst>
              </a:tr>
              <a:tr h="717081">
                <a:tc>
                  <a:txBody>
                    <a:bodyPr/>
                    <a:lstStyle/>
                    <a:p>
                      <a:pPr algn="just" fontAlgn="t"/>
                      <a:r>
                        <a:rPr lang="en-IN" sz="1300">
                          <a:solidFill>
                            <a:srgbClr val="333333"/>
                          </a:solidFill>
                          <a:effectLst/>
                          <a:latin typeface="inter-regular"/>
                        </a:rPr>
                        <a:t>int read()</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return a character in ASCII form. It returns -1 at the end of file.</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95994981"/>
                  </a:ext>
                </a:extLst>
              </a:tr>
              <a:tr h="515402">
                <a:tc>
                  <a:txBody>
                    <a:bodyPr/>
                    <a:lstStyle/>
                    <a:p>
                      <a:pPr algn="just" fontAlgn="t"/>
                      <a:r>
                        <a:rPr lang="en-IN" sz="1300">
                          <a:solidFill>
                            <a:srgbClr val="333333"/>
                          </a:solidFill>
                          <a:effectLst/>
                          <a:latin typeface="inter-regular"/>
                        </a:rPr>
                        <a:t>void close()</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It is used to close the </a:t>
                      </a:r>
                      <a:r>
                        <a:rPr lang="en-US" sz="1300" dirty="0" err="1">
                          <a:solidFill>
                            <a:srgbClr val="333333"/>
                          </a:solidFill>
                          <a:effectLst/>
                          <a:latin typeface="inter-regular"/>
                        </a:rPr>
                        <a:t>FileReader</a:t>
                      </a:r>
                      <a:r>
                        <a:rPr lang="en-US" sz="1300" dirty="0">
                          <a:solidFill>
                            <a:srgbClr val="333333"/>
                          </a:solidFill>
                          <a:effectLst/>
                          <a:latin typeface="inter-regular"/>
                        </a:rPr>
                        <a:t> class.</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57039788"/>
                  </a:ext>
                </a:extLst>
              </a:tr>
            </a:tbl>
          </a:graphicData>
        </a:graphic>
      </p:graphicFrame>
      <p:sp>
        <p:nvSpPr>
          <p:cNvPr id="4" name="Content Placeholder 3">
            <a:extLst>
              <a:ext uri="{FF2B5EF4-FFF2-40B4-BE49-F238E27FC236}">
                <a16:creationId xmlns:a16="http://schemas.microsoft.com/office/drawing/2014/main" id="{CA130B0C-F739-365C-7C50-EFD171836077}"/>
              </a:ext>
            </a:extLst>
          </p:cNvPr>
          <p:cNvSpPr>
            <a:spLocks noGrp="1"/>
          </p:cNvSpPr>
          <p:nvPr>
            <p:ph sz="half" idx="2"/>
          </p:nvPr>
        </p:nvSpPr>
        <p:spPr>
          <a:xfrm>
            <a:off x="6172200" y="159026"/>
            <a:ext cx="5834270" cy="6480313"/>
          </a:xfrm>
        </p:spPr>
        <p:txBody>
          <a:bodyPr>
            <a:normAutofit fontScale="62500" lnSpcReduction="20000"/>
          </a:bodyPr>
          <a:lstStyle/>
          <a:p>
            <a:pPr marL="0" indent="0">
              <a:buNone/>
            </a:pPr>
            <a:r>
              <a:rPr lang="en-IN" dirty="0"/>
              <a:t>package </a:t>
            </a:r>
            <a:r>
              <a:rPr lang="en-IN" dirty="0" err="1"/>
              <a:t>com.javatpoint</a:t>
            </a:r>
            <a:r>
              <a:rPr lang="en-IN" dirty="0"/>
              <a:t>;  </a:t>
            </a:r>
          </a:p>
          <a:p>
            <a:pPr marL="0" indent="0">
              <a:buNone/>
            </a:pPr>
            <a:r>
              <a:rPr lang="en-IN" dirty="0"/>
              <a:t>  </a:t>
            </a:r>
          </a:p>
          <a:p>
            <a:pPr marL="0" indent="0">
              <a:buNone/>
            </a:pPr>
            <a:r>
              <a:rPr lang="en-IN" dirty="0"/>
              <a:t>import </a:t>
            </a:r>
            <a:r>
              <a:rPr lang="en-IN" dirty="0" err="1"/>
              <a:t>java.io.FileReader</a:t>
            </a:r>
            <a:r>
              <a:rPr lang="en-IN" dirty="0"/>
              <a:t>;  </a:t>
            </a:r>
          </a:p>
          <a:p>
            <a:pPr marL="0" indent="0">
              <a:buNone/>
            </a:pPr>
            <a:r>
              <a:rPr lang="en-IN" dirty="0"/>
              <a:t>public class </a:t>
            </a:r>
            <a:r>
              <a:rPr lang="en-IN" dirty="0" err="1"/>
              <a:t>FileReaderExample</a:t>
            </a:r>
            <a:r>
              <a:rPr lang="en-IN" dirty="0"/>
              <a:t> {  </a:t>
            </a:r>
          </a:p>
          <a:p>
            <a:pPr marL="0" indent="0">
              <a:buNone/>
            </a:pPr>
            <a:r>
              <a:rPr lang="en-IN" dirty="0"/>
              <a:t>    public static void main(String </a:t>
            </a:r>
            <a:r>
              <a:rPr lang="en-IN" dirty="0" err="1"/>
              <a:t>args</a:t>
            </a:r>
            <a:r>
              <a:rPr lang="en-IN" dirty="0"/>
              <a:t>[])throws Exception{    </a:t>
            </a:r>
          </a:p>
          <a:p>
            <a:pPr marL="0" indent="0">
              <a:buNone/>
            </a:pPr>
            <a:r>
              <a:rPr lang="en-IN" dirty="0"/>
              <a:t>          </a:t>
            </a:r>
            <a:r>
              <a:rPr lang="en-IN" dirty="0" err="1"/>
              <a:t>FileReader</a:t>
            </a:r>
            <a:r>
              <a:rPr lang="en-IN" dirty="0"/>
              <a:t> </a:t>
            </a:r>
            <a:r>
              <a:rPr lang="en-IN" dirty="0" err="1"/>
              <a:t>fr</a:t>
            </a:r>
            <a:r>
              <a:rPr lang="en-IN" dirty="0"/>
              <a:t>=new </a:t>
            </a:r>
            <a:r>
              <a:rPr lang="en-IN" dirty="0" err="1"/>
              <a:t>FileReader</a:t>
            </a:r>
            <a:r>
              <a:rPr lang="en-IN" dirty="0"/>
              <a:t>("D:\\testout.txt");    </a:t>
            </a:r>
          </a:p>
          <a:p>
            <a:pPr marL="0" indent="0">
              <a:buNone/>
            </a:pPr>
            <a:r>
              <a:rPr lang="en-IN" dirty="0"/>
              <a:t>          int </a:t>
            </a:r>
            <a:r>
              <a:rPr lang="en-IN" dirty="0" err="1"/>
              <a:t>i</a:t>
            </a:r>
            <a:r>
              <a:rPr lang="en-IN" dirty="0"/>
              <a:t>;    </a:t>
            </a:r>
          </a:p>
          <a:p>
            <a:pPr marL="0" indent="0">
              <a:buNone/>
            </a:pPr>
            <a:r>
              <a:rPr lang="en-IN" dirty="0"/>
              <a:t>          while((</a:t>
            </a:r>
            <a:r>
              <a:rPr lang="en-IN" dirty="0" err="1"/>
              <a:t>i</a:t>
            </a:r>
            <a:r>
              <a:rPr lang="en-IN" dirty="0"/>
              <a:t>=</a:t>
            </a:r>
            <a:r>
              <a:rPr lang="en-IN" dirty="0" err="1"/>
              <a:t>fr.read</a:t>
            </a:r>
            <a:r>
              <a:rPr lang="en-IN" dirty="0"/>
              <a:t>())!=-1)    </a:t>
            </a:r>
          </a:p>
          <a:p>
            <a:pPr marL="0" indent="0">
              <a:buNone/>
            </a:pPr>
            <a:r>
              <a:rPr lang="en-IN" dirty="0"/>
              <a:t>          </a:t>
            </a:r>
            <a:r>
              <a:rPr lang="en-IN" dirty="0" err="1"/>
              <a:t>System.out.print</a:t>
            </a:r>
            <a:r>
              <a:rPr lang="en-IN" dirty="0"/>
              <a:t>((char)</a:t>
            </a:r>
            <a:r>
              <a:rPr lang="en-IN" dirty="0" err="1"/>
              <a:t>i</a:t>
            </a:r>
            <a:r>
              <a:rPr lang="en-IN" dirty="0"/>
              <a:t>);    </a:t>
            </a:r>
          </a:p>
          <a:p>
            <a:pPr marL="0" indent="0">
              <a:buNone/>
            </a:pPr>
            <a:r>
              <a:rPr lang="en-IN" dirty="0"/>
              <a:t>          </a:t>
            </a:r>
            <a:r>
              <a:rPr lang="en-IN" dirty="0" err="1"/>
              <a:t>fr.close</a:t>
            </a:r>
            <a:r>
              <a:rPr lang="en-IN" dirty="0"/>
              <a:t>();    </a:t>
            </a:r>
          </a:p>
          <a:p>
            <a:pPr marL="0" indent="0">
              <a:buNone/>
            </a:pPr>
            <a:r>
              <a:rPr lang="en-IN" dirty="0"/>
              <a:t>    }    </a:t>
            </a:r>
          </a:p>
          <a:p>
            <a:pPr marL="0" indent="0">
              <a:buNone/>
            </a:pPr>
            <a:r>
              <a:rPr lang="en-IN" dirty="0"/>
              <a:t>}    </a:t>
            </a:r>
          </a:p>
          <a:p>
            <a:pPr marL="0" indent="0">
              <a:buNone/>
            </a:pPr>
            <a:r>
              <a:rPr lang="en-IN" dirty="0"/>
              <a:t>Here, we are assuming that you have following data in "testout.txt" file:</a:t>
            </a:r>
          </a:p>
          <a:p>
            <a:pPr marL="0" indent="0">
              <a:buNone/>
            </a:pPr>
            <a:endParaRPr lang="en-IN" dirty="0"/>
          </a:p>
          <a:p>
            <a:pPr marL="0" indent="0">
              <a:buNone/>
            </a:pPr>
            <a:r>
              <a:rPr lang="en-IN" dirty="0"/>
              <a:t>Welcome to </a:t>
            </a:r>
            <a:r>
              <a:rPr lang="en-IN" dirty="0" err="1"/>
              <a:t>javaTpoint</a:t>
            </a:r>
            <a:r>
              <a:rPr lang="en-IN" dirty="0"/>
              <a:t>.</a:t>
            </a:r>
          </a:p>
          <a:p>
            <a:pPr marL="0" indent="0">
              <a:buNone/>
            </a:pPr>
            <a:r>
              <a:rPr lang="en-IN" dirty="0"/>
              <a:t>Output:</a:t>
            </a:r>
          </a:p>
          <a:p>
            <a:pPr marL="0" indent="0">
              <a:buNone/>
            </a:pPr>
            <a:endParaRPr lang="en-IN" dirty="0"/>
          </a:p>
          <a:p>
            <a:pPr marL="0" indent="0">
              <a:buNone/>
            </a:pPr>
            <a:r>
              <a:rPr lang="en-IN" dirty="0"/>
              <a:t>Welcome to </a:t>
            </a:r>
            <a:r>
              <a:rPr lang="en-IN" dirty="0" err="1"/>
              <a:t>javaTpoint</a:t>
            </a:r>
            <a:r>
              <a:rPr lang="en-IN" dirty="0"/>
              <a:t>.</a:t>
            </a:r>
          </a:p>
        </p:txBody>
      </p:sp>
    </p:spTree>
    <p:extLst>
      <p:ext uri="{BB962C8B-B14F-4D97-AF65-F5344CB8AC3E}">
        <p14:creationId xmlns:p14="http://schemas.microsoft.com/office/powerpoint/2010/main" val="1373610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3F5AE-3106-3E06-ED09-8CA357ED4962}"/>
              </a:ext>
            </a:extLst>
          </p:cNvPr>
          <p:cNvSpPr>
            <a:spLocks noGrp="1"/>
          </p:cNvSpPr>
          <p:nvPr>
            <p:ph type="title"/>
          </p:nvPr>
        </p:nvSpPr>
        <p:spPr>
          <a:xfrm>
            <a:off x="238539" y="365125"/>
            <a:ext cx="11714922" cy="1325563"/>
          </a:xfrm>
        </p:spPr>
        <p:txBody>
          <a:bodyPr>
            <a:noAutofit/>
          </a:bodyPr>
          <a:lstStyle/>
          <a:p>
            <a:r>
              <a:rPr lang="en-US" sz="2400" b="0" i="0" dirty="0">
                <a:solidFill>
                  <a:srgbClr val="610B38"/>
                </a:solidFill>
                <a:effectLst/>
                <a:latin typeface="erdana"/>
              </a:rPr>
              <a:t>Java File Class</a:t>
            </a:r>
            <a:br>
              <a:rPr lang="en-US" sz="2400" b="0" i="0" dirty="0">
                <a:solidFill>
                  <a:srgbClr val="610B38"/>
                </a:solidFill>
                <a:effectLst/>
                <a:latin typeface="erdana"/>
              </a:rPr>
            </a:br>
            <a:r>
              <a:rPr lang="en-US" sz="2400" b="0" i="0" dirty="0">
                <a:solidFill>
                  <a:srgbClr val="333333"/>
                </a:solidFill>
                <a:effectLst/>
                <a:latin typeface="inter-regular"/>
              </a:rPr>
              <a:t>The File class is an abstract representation of file and directory pathname. A pathname can be either absolute or relative. </a:t>
            </a:r>
            <a:br>
              <a:rPr lang="en-US" sz="2400" b="0" i="0" dirty="0">
                <a:solidFill>
                  <a:srgbClr val="333333"/>
                </a:solidFill>
                <a:effectLst/>
                <a:latin typeface="inter-regular"/>
              </a:rPr>
            </a:br>
            <a:br>
              <a:rPr lang="en-US" sz="2400" b="0" i="0" dirty="0">
                <a:solidFill>
                  <a:srgbClr val="333333"/>
                </a:solidFill>
                <a:effectLst/>
                <a:latin typeface="inter-regular"/>
              </a:rPr>
            </a:br>
            <a:r>
              <a:rPr lang="en-US" sz="2400" b="1" i="0" dirty="0">
                <a:solidFill>
                  <a:srgbClr val="333333"/>
                </a:solidFill>
                <a:effectLst/>
                <a:latin typeface="inter-regular"/>
              </a:rPr>
              <a:t>Fields</a:t>
            </a:r>
            <a:br>
              <a:rPr lang="en-US" sz="2400" b="0" i="0" dirty="0">
                <a:solidFill>
                  <a:srgbClr val="333333"/>
                </a:solidFill>
                <a:effectLst/>
                <a:latin typeface="inter-regular"/>
              </a:rPr>
            </a:br>
            <a:endParaRPr lang="en-IN" sz="2400" dirty="0"/>
          </a:p>
        </p:txBody>
      </p:sp>
      <p:graphicFrame>
        <p:nvGraphicFramePr>
          <p:cNvPr id="5" name="Content Placeholder 4">
            <a:extLst>
              <a:ext uri="{FF2B5EF4-FFF2-40B4-BE49-F238E27FC236}">
                <a16:creationId xmlns:a16="http://schemas.microsoft.com/office/drawing/2014/main" id="{6ED3658C-5159-C287-5297-9C95A8C37EB7}"/>
              </a:ext>
            </a:extLst>
          </p:cNvPr>
          <p:cNvGraphicFramePr>
            <a:graphicFrameLocks noGrp="1"/>
          </p:cNvGraphicFramePr>
          <p:nvPr>
            <p:ph sz="half" idx="1"/>
            <p:extLst>
              <p:ext uri="{D42A27DB-BD31-4B8C-83A1-F6EECF244321}">
                <p14:modId xmlns:p14="http://schemas.microsoft.com/office/powerpoint/2010/main" val="1060797049"/>
              </p:ext>
            </p:extLst>
          </p:nvPr>
        </p:nvGraphicFramePr>
        <p:xfrm>
          <a:off x="238539" y="1805234"/>
          <a:ext cx="5322160" cy="4351338"/>
        </p:xfrm>
        <a:graphic>
          <a:graphicData uri="http://schemas.openxmlformats.org/drawingml/2006/table">
            <a:tbl>
              <a:tblPr/>
              <a:tblGrid>
                <a:gridCol w="715618">
                  <a:extLst>
                    <a:ext uri="{9D8B030D-6E8A-4147-A177-3AD203B41FA5}">
                      <a16:colId xmlns:a16="http://schemas.microsoft.com/office/drawing/2014/main" val="2811488349"/>
                    </a:ext>
                  </a:extLst>
                </a:gridCol>
                <a:gridCol w="834886">
                  <a:extLst>
                    <a:ext uri="{9D8B030D-6E8A-4147-A177-3AD203B41FA5}">
                      <a16:colId xmlns:a16="http://schemas.microsoft.com/office/drawing/2014/main" val="2686861580"/>
                    </a:ext>
                  </a:extLst>
                </a:gridCol>
                <a:gridCol w="1431235">
                  <a:extLst>
                    <a:ext uri="{9D8B030D-6E8A-4147-A177-3AD203B41FA5}">
                      <a16:colId xmlns:a16="http://schemas.microsoft.com/office/drawing/2014/main" val="2806863491"/>
                    </a:ext>
                  </a:extLst>
                </a:gridCol>
                <a:gridCol w="2340421">
                  <a:extLst>
                    <a:ext uri="{9D8B030D-6E8A-4147-A177-3AD203B41FA5}">
                      <a16:colId xmlns:a16="http://schemas.microsoft.com/office/drawing/2014/main" val="2126098670"/>
                    </a:ext>
                  </a:extLst>
                </a:gridCol>
              </a:tblGrid>
              <a:tr h="1253775">
                <a:tc>
                  <a:txBody>
                    <a:bodyPr/>
                    <a:lstStyle/>
                    <a:p>
                      <a:pPr algn="just" fontAlgn="t"/>
                      <a:r>
                        <a:rPr lang="en-IN" sz="1600" dirty="0">
                          <a:solidFill>
                            <a:srgbClr val="333333"/>
                          </a:solidFill>
                          <a:effectLst/>
                          <a:latin typeface="inter-regular"/>
                        </a:rPr>
                        <a:t>static</a:t>
                      </a:r>
                    </a:p>
                  </a:txBody>
                  <a:tcPr marL="46095" marR="46095" marT="46095" marB="460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String</a:t>
                      </a:r>
                    </a:p>
                  </a:txBody>
                  <a:tcPr marL="46095" marR="46095" marT="46095" marB="460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dirty="0" err="1">
                          <a:solidFill>
                            <a:srgbClr val="333333"/>
                          </a:solidFill>
                          <a:effectLst/>
                          <a:latin typeface="inter-regular"/>
                        </a:rPr>
                        <a:t>pathSeparator</a:t>
                      </a:r>
                      <a:endParaRPr lang="en-IN" sz="1600" dirty="0">
                        <a:solidFill>
                          <a:srgbClr val="333333"/>
                        </a:solidFill>
                        <a:effectLst/>
                        <a:latin typeface="inter-regular"/>
                      </a:endParaRPr>
                    </a:p>
                  </a:txBody>
                  <a:tcPr marL="46095" marR="46095" marT="46095" marB="460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is system-dependent path-separator character, represented as a </a:t>
                      </a:r>
                      <a:r>
                        <a:rPr lang="en-US" sz="1600" u="none" strike="noStrike" dirty="0">
                          <a:solidFill>
                            <a:srgbClr val="008000"/>
                          </a:solidFill>
                          <a:effectLst/>
                          <a:latin typeface="inter-regular"/>
                          <a:hlinkClick r:id="rId2"/>
                        </a:rPr>
                        <a:t>string</a:t>
                      </a:r>
                    </a:p>
                    <a:p>
                      <a:pPr algn="just" fontAlgn="t"/>
                      <a:r>
                        <a:rPr lang="en-US" sz="1600" dirty="0">
                          <a:solidFill>
                            <a:srgbClr val="333333"/>
                          </a:solidFill>
                          <a:effectLst/>
                          <a:latin typeface="inter-regular"/>
                        </a:rPr>
                        <a:t>for convenience.</a:t>
                      </a:r>
                    </a:p>
                  </a:txBody>
                  <a:tcPr marL="46095" marR="46095" marT="46095" marB="460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95347063"/>
                  </a:ext>
                </a:extLst>
              </a:tr>
              <a:tr h="755953">
                <a:tc>
                  <a:txBody>
                    <a:bodyPr/>
                    <a:lstStyle/>
                    <a:p>
                      <a:pPr algn="just" fontAlgn="t"/>
                      <a:r>
                        <a:rPr lang="en-IN" sz="1600">
                          <a:solidFill>
                            <a:srgbClr val="333333"/>
                          </a:solidFill>
                          <a:effectLst/>
                          <a:latin typeface="inter-regular"/>
                        </a:rPr>
                        <a:t>static</a:t>
                      </a:r>
                    </a:p>
                  </a:txBody>
                  <a:tcPr marL="46095" marR="46095" marT="46095" marB="460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inter-regular"/>
                        </a:rPr>
                        <a:t>char</a:t>
                      </a:r>
                    </a:p>
                  </a:txBody>
                  <a:tcPr marL="46095" marR="46095" marT="46095" marB="460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err="1">
                          <a:solidFill>
                            <a:srgbClr val="333333"/>
                          </a:solidFill>
                          <a:effectLst/>
                          <a:latin typeface="inter-regular"/>
                        </a:rPr>
                        <a:t>pathSeparatorChar</a:t>
                      </a:r>
                      <a:endParaRPr lang="en-IN" sz="1600" dirty="0">
                        <a:solidFill>
                          <a:srgbClr val="333333"/>
                        </a:solidFill>
                        <a:effectLst/>
                        <a:latin typeface="inter-regular"/>
                      </a:endParaRPr>
                    </a:p>
                  </a:txBody>
                  <a:tcPr marL="46095" marR="46095" marT="46095" marB="460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is system-dependent path-separator character.</a:t>
                      </a:r>
                    </a:p>
                  </a:txBody>
                  <a:tcPr marL="46095" marR="46095" marT="46095" marB="460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27327961"/>
                  </a:ext>
                </a:extLst>
              </a:tr>
              <a:tr h="1419716">
                <a:tc>
                  <a:txBody>
                    <a:bodyPr/>
                    <a:lstStyle/>
                    <a:p>
                      <a:pPr algn="just" fontAlgn="t"/>
                      <a:r>
                        <a:rPr lang="en-IN" sz="1600">
                          <a:solidFill>
                            <a:srgbClr val="333333"/>
                          </a:solidFill>
                          <a:effectLst/>
                          <a:latin typeface="inter-regular"/>
                        </a:rPr>
                        <a:t>static</a:t>
                      </a:r>
                    </a:p>
                  </a:txBody>
                  <a:tcPr marL="46095" marR="46095" marT="46095" marB="460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String</a:t>
                      </a:r>
                    </a:p>
                  </a:txBody>
                  <a:tcPr marL="46095" marR="46095" marT="46095" marB="460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separator</a:t>
                      </a:r>
                    </a:p>
                  </a:txBody>
                  <a:tcPr marL="46095" marR="46095" marT="46095" marB="460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system-dependent default name-separator character, represented as a string for convenience.</a:t>
                      </a:r>
                    </a:p>
                  </a:txBody>
                  <a:tcPr marL="46095" marR="46095" marT="46095" marB="460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14913153"/>
                  </a:ext>
                </a:extLst>
              </a:tr>
              <a:tr h="921894">
                <a:tc>
                  <a:txBody>
                    <a:bodyPr/>
                    <a:lstStyle/>
                    <a:p>
                      <a:pPr algn="just" fontAlgn="t"/>
                      <a:r>
                        <a:rPr lang="en-IN" sz="1600">
                          <a:solidFill>
                            <a:srgbClr val="333333"/>
                          </a:solidFill>
                          <a:effectLst/>
                          <a:latin typeface="inter-regular"/>
                        </a:rPr>
                        <a:t>static</a:t>
                      </a:r>
                    </a:p>
                  </a:txBody>
                  <a:tcPr marL="46095" marR="46095" marT="46095" marB="460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char</a:t>
                      </a:r>
                    </a:p>
                  </a:txBody>
                  <a:tcPr marL="46095" marR="46095" marT="46095" marB="460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separatorChar</a:t>
                      </a:r>
                    </a:p>
                  </a:txBody>
                  <a:tcPr marL="46095" marR="46095" marT="46095" marB="460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is system-dependent default name-separator character.</a:t>
                      </a:r>
                    </a:p>
                  </a:txBody>
                  <a:tcPr marL="46095" marR="46095" marT="46095" marB="460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8370397"/>
                  </a:ext>
                </a:extLst>
              </a:tr>
            </a:tbl>
          </a:graphicData>
        </a:graphic>
      </p:graphicFrame>
      <p:graphicFrame>
        <p:nvGraphicFramePr>
          <p:cNvPr id="6" name="Content Placeholder 5">
            <a:extLst>
              <a:ext uri="{FF2B5EF4-FFF2-40B4-BE49-F238E27FC236}">
                <a16:creationId xmlns:a16="http://schemas.microsoft.com/office/drawing/2014/main" id="{8D2965CB-B06F-36A1-10ED-0910C765301D}"/>
              </a:ext>
            </a:extLst>
          </p:cNvPr>
          <p:cNvGraphicFramePr>
            <a:graphicFrameLocks noGrp="1"/>
          </p:cNvGraphicFramePr>
          <p:nvPr>
            <p:ph sz="half" idx="2"/>
            <p:extLst>
              <p:ext uri="{D42A27DB-BD31-4B8C-83A1-F6EECF244321}">
                <p14:modId xmlns:p14="http://schemas.microsoft.com/office/powerpoint/2010/main" val="3124739271"/>
              </p:ext>
            </p:extLst>
          </p:nvPr>
        </p:nvGraphicFramePr>
        <p:xfrm>
          <a:off x="5870712" y="1690689"/>
          <a:ext cx="5989984" cy="4670353"/>
        </p:xfrm>
        <a:graphic>
          <a:graphicData uri="http://schemas.openxmlformats.org/drawingml/2006/table">
            <a:tbl>
              <a:tblPr/>
              <a:tblGrid>
                <a:gridCol w="2425149">
                  <a:extLst>
                    <a:ext uri="{9D8B030D-6E8A-4147-A177-3AD203B41FA5}">
                      <a16:colId xmlns:a16="http://schemas.microsoft.com/office/drawing/2014/main" val="1259483030"/>
                    </a:ext>
                  </a:extLst>
                </a:gridCol>
                <a:gridCol w="3564835">
                  <a:extLst>
                    <a:ext uri="{9D8B030D-6E8A-4147-A177-3AD203B41FA5}">
                      <a16:colId xmlns:a16="http://schemas.microsoft.com/office/drawing/2014/main" val="1116828824"/>
                    </a:ext>
                  </a:extLst>
                </a:gridCol>
              </a:tblGrid>
              <a:tr h="533293">
                <a:tc>
                  <a:txBody>
                    <a:bodyPr/>
                    <a:lstStyle/>
                    <a:p>
                      <a:pPr algn="l" fontAlgn="t"/>
                      <a:r>
                        <a:rPr lang="en-IN" sz="1600">
                          <a:solidFill>
                            <a:srgbClr val="000000"/>
                          </a:solidFill>
                          <a:effectLst/>
                          <a:latin typeface="times new roman" panose="02020603050405020304" pitchFamily="18" charset="0"/>
                        </a:rPr>
                        <a:t>Constructor</a:t>
                      </a:r>
                    </a:p>
                  </a:txBody>
                  <a:tcPr marL="84033" marR="84033" marT="84033" marB="84033">
                    <a:lnL w="9525" cap="flat" cmpd="sng" algn="ctr">
                      <a:solidFill>
                        <a:srgbClr val="50F68B"/>
                      </a:solidFill>
                      <a:prstDash val="solid"/>
                      <a:round/>
                      <a:headEnd type="none" w="med" len="med"/>
                      <a:tailEnd type="none" w="med" len="med"/>
                    </a:lnL>
                    <a:lnR w="9525" cap="flat" cmpd="sng" algn="ctr">
                      <a:solidFill>
                        <a:srgbClr val="50F68B"/>
                      </a:solidFill>
                      <a:prstDash val="solid"/>
                      <a:round/>
                      <a:headEnd type="none" w="med" len="med"/>
                      <a:tailEnd type="none" w="med" len="med"/>
                    </a:lnR>
                    <a:lnT w="9525" cap="flat" cmpd="sng" algn="ctr">
                      <a:solidFill>
                        <a:srgbClr val="50F68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rPr>
                        <a:t>Description</a:t>
                      </a:r>
                    </a:p>
                  </a:txBody>
                  <a:tcPr marL="84033" marR="84033" marT="84033" marB="84033">
                    <a:lnL w="9525" cap="flat" cmpd="sng" algn="ctr">
                      <a:solidFill>
                        <a:srgbClr val="50F68B"/>
                      </a:solidFill>
                      <a:prstDash val="solid"/>
                      <a:round/>
                      <a:headEnd type="none" w="med" len="med"/>
                      <a:tailEnd type="none" w="med" len="med"/>
                    </a:lnL>
                    <a:lnR w="9525" cap="flat" cmpd="sng" algn="ctr">
                      <a:solidFill>
                        <a:srgbClr val="50F68B"/>
                      </a:solidFill>
                      <a:prstDash val="solid"/>
                      <a:round/>
                      <a:headEnd type="none" w="med" len="med"/>
                      <a:tailEnd type="none" w="med" len="med"/>
                    </a:lnR>
                    <a:lnT w="9525" cap="flat" cmpd="sng" algn="ctr">
                      <a:solidFill>
                        <a:srgbClr val="50F68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2372578"/>
                  </a:ext>
                </a:extLst>
              </a:tr>
              <a:tr h="1034265">
                <a:tc>
                  <a:txBody>
                    <a:bodyPr/>
                    <a:lstStyle/>
                    <a:p>
                      <a:pPr algn="just" fontAlgn="t"/>
                      <a:r>
                        <a:rPr lang="en-US" sz="1600" dirty="0">
                          <a:solidFill>
                            <a:srgbClr val="333333"/>
                          </a:solidFill>
                          <a:effectLst/>
                          <a:latin typeface="inter-regular"/>
                        </a:rPr>
                        <a:t>File(File parent, String child)</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creates a new File instance from a parent abstract pathname and a child pathname string.</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75870639"/>
                  </a:ext>
                </a:extLst>
              </a:tr>
              <a:tr h="1034265">
                <a:tc>
                  <a:txBody>
                    <a:bodyPr/>
                    <a:lstStyle/>
                    <a:p>
                      <a:pPr algn="just" fontAlgn="t"/>
                      <a:r>
                        <a:rPr lang="en-IN" sz="1600" dirty="0">
                          <a:solidFill>
                            <a:srgbClr val="333333"/>
                          </a:solidFill>
                          <a:effectLst/>
                          <a:latin typeface="inter-regular"/>
                        </a:rPr>
                        <a:t>File(String pathname)</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creates a new File instance by converting the given pathname string into an abstract pathname.</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38738243"/>
                  </a:ext>
                </a:extLst>
              </a:tr>
              <a:tr h="1034265">
                <a:tc>
                  <a:txBody>
                    <a:bodyPr/>
                    <a:lstStyle/>
                    <a:p>
                      <a:pPr algn="just" fontAlgn="t"/>
                      <a:r>
                        <a:rPr lang="en-US" sz="1600">
                          <a:solidFill>
                            <a:srgbClr val="333333"/>
                          </a:solidFill>
                          <a:effectLst/>
                          <a:latin typeface="inter-regular"/>
                        </a:rPr>
                        <a:t>File(String parent, String child)</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creates a new File instance from a parent pathname string and a child pathname string.</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89122916"/>
                  </a:ext>
                </a:extLst>
              </a:tr>
              <a:tr h="1034265">
                <a:tc>
                  <a:txBody>
                    <a:bodyPr/>
                    <a:lstStyle/>
                    <a:p>
                      <a:pPr algn="just" fontAlgn="t"/>
                      <a:r>
                        <a:rPr lang="en-IN" sz="1600">
                          <a:solidFill>
                            <a:srgbClr val="333333"/>
                          </a:solidFill>
                          <a:effectLst/>
                          <a:latin typeface="inter-regular"/>
                        </a:rPr>
                        <a:t>File(URI uri)</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creates a new File instance by converting the given file: URI into an abstract pathname.</a:t>
                      </a:r>
                    </a:p>
                  </a:txBody>
                  <a:tcPr marL="56022" marR="56022" marT="56022" marB="560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96642235"/>
                  </a:ext>
                </a:extLst>
              </a:tr>
            </a:tbl>
          </a:graphicData>
        </a:graphic>
      </p:graphicFrame>
    </p:spTree>
    <p:extLst>
      <p:ext uri="{BB962C8B-B14F-4D97-AF65-F5344CB8AC3E}">
        <p14:creationId xmlns:p14="http://schemas.microsoft.com/office/powerpoint/2010/main" val="653466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130BEAB1-802B-A73F-38E9-8B4CF292F033}"/>
              </a:ext>
            </a:extLst>
          </p:cNvPr>
          <p:cNvGraphicFramePr>
            <a:graphicFrameLocks noGrp="1"/>
          </p:cNvGraphicFramePr>
          <p:nvPr>
            <p:ph idx="1"/>
            <p:extLst>
              <p:ext uri="{D42A27DB-BD31-4B8C-83A1-F6EECF244321}">
                <p14:modId xmlns:p14="http://schemas.microsoft.com/office/powerpoint/2010/main" val="3361753493"/>
              </p:ext>
            </p:extLst>
          </p:nvPr>
        </p:nvGraphicFramePr>
        <p:xfrm>
          <a:off x="492369" y="506437"/>
          <a:ext cx="11366697" cy="6319968"/>
        </p:xfrm>
        <a:graphic>
          <a:graphicData uri="http://schemas.openxmlformats.org/drawingml/2006/table">
            <a:tbl>
              <a:tblPr/>
              <a:tblGrid>
                <a:gridCol w="1336431">
                  <a:extLst>
                    <a:ext uri="{9D8B030D-6E8A-4147-A177-3AD203B41FA5}">
                      <a16:colId xmlns:a16="http://schemas.microsoft.com/office/drawing/2014/main" val="3826175611"/>
                    </a:ext>
                  </a:extLst>
                </a:gridCol>
                <a:gridCol w="2146852">
                  <a:extLst>
                    <a:ext uri="{9D8B030D-6E8A-4147-A177-3AD203B41FA5}">
                      <a16:colId xmlns:a16="http://schemas.microsoft.com/office/drawing/2014/main" val="935468962"/>
                    </a:ext>
                  </a:extLst>
                </a:gridCol>
                <a:gridCol w="7883414">
                  <a:extLst>
                    <a:ext uri="{9D8B030D-6E8A-4147-A177-3AD203B41FA5}">
                      <a16:colId xmlns:a16="http://schemas.microsoft.com/office/drawing/2014/main" val="289634182"/>
                    </a:ext>
                  </a:extLst>
                </a:gridCol>
              </a:tblGrid>
              <a:tr h="236939">
                <a:tc>
                  <a:txBody>
                    <a:bodyPr/>
                    <a:lstStyle/>
                    <a:p>
                      <a:pPr algn="l" fontAlgn="t"/>
                      <a:r>
                        <a:rPr lang="en-IN" sz="1800">
                          <a:solidFill>
                            <a:srgbClr val="000000"/>
                          </a:solidFill>
                          <a:effectLst/>
                          <a:latin typeface="times new roman" panose="02020603050405020304" pitchFamily="18" charset="0"/>
                        </a:rPr>
                        <a:t>Modifier and Type</a:t>
                      </a:r>
                    </a:p>
                  </a:txBody>
                  <a:tcPr marL="42884" marR="42884" marT="42884" marB="42884">
                    <a:lnL w="9525" cap="flat" cmpd="sng" algn="ctr">
                      <a:solidFill>
                        <a:srgbClr val="A0B868"/>
                      </a:solidFill>
                      <a:prstDash val="solid"/>
                      <a:round/>
                      <a:headEnd type="none" w="med" len="med"/>
                      <a:tailEnd type="none" w="med" len="med"/>
                    </a:lnL>
                    <a:lnR w="9525" cap="flat" cmpd="sng" algn="ctr">
                      <a:solidFill>
                        <a:srgbClr val="A0B868"/>
                      </a:solidFill>
                      <a:prstDash val="solid"/>
                      <a:round/>
                      <a:headEnd type="none" w="med" len="med"/>
                      <a:tailEnd type="none" w="med" len="med"/>
                    </a:lnR>
                    <a:lnT w="9525" cap="flat" cmpd="sng" algn="ctr">
                      <a:solidFill>
                        <a:srgbClr val="A0B86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panose="02020603050405020304" pitchFamily="18" charset="0"/>
                        </a:rPr>
                        <a:t>Method</a:t>
                      </a:r>
                    </a:p>
                  </a:txBody>
                  <a:tcPr marL="42884" marR="42884" marT="42884" marB="42884">
                    <a:lnL w="9525" cap="flat" cmpd="sng" algn="ctr">
                      <a:solidFill>
                        <a:srgbClr val="A0B868"/>
                      </a:solidFill>
                      <a:prstDash val="solid"/>
                      <a:round/>
                      <a:headEnd type="none" w="med" len="med"/>
                      <a:tailEnd type="none" w="med" len="med"/>
                    </a:lnL>
                    <a:lnR w="9525" cap="flat" cmpd="sng" algn="ctr">
                      <a:solidFill>
                        <a:srgbClr val="A0B868"/>
                      </a:solidFill>
                      <a:prstDash val="solid"/>
                      <a:round/>
                      <a:headEnd type="none" w="med" len="med"/>
                      <a:tailEnd type="none" w="med" len="med"/>
                    </a:lnR>
                    <a:lnT w="9525" cap="flat" cmpd="sng" algn="ctr">
                      <a:solidFill>
                        <a:srgbClr val="A0B86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panose="02020603050405020304" pitchFamily="18" charset="0"/>
                        </a:rPr>
                        <a:t>Description</a:t>
                      </a:r>
                    </a:p>
                  </a:txBody>
                  <a:tcPr marL="42884" marR="42884" marT="42884" marB="42884">
                    <a:lnL w="9525" cap="flat" cmpd="sng" algn="ctr">
                      <a:solidFill>
                        <a:srgbClr val="A0B868"/>
                      </a:solidFill>
                      <a:prstDash val="solid"/>
                      <a:round/>
                      <a:headEnd type="none" w="med" len="med"/>
                      <a:tailEnd type="none" w="med" len="med"/>
                    </a:lnL>
                    <a:lnR w="9525" cap="flat" cmpd="sng" algn="ctr">
                      <a:solidFill>
                        <a:srgbClr val="A0B868"/>
                      </a:solidFill>
                      <a:prstDash val="solid"/>
                      <a:round/>
                      <a:headEnd type="none" w="med" len="med"/>
                      <a:tailEnd type="none" w="med" len="med"/>
                    </a:lnR>
                    <a:lnT w="9525" cap="flat" cmpd="sng" algn="ctr">
                      <a:solidFill>
                        <a:srgbClr val="A0B86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59508335"/>
                  </a:ext>
                </a:extLst>
              </a:tr>
              <a:tr h="858455">
                <a:tc>
                  <a:txBody>
                    <a:bodyPr/>
                    <a:lstStyle/>
                    <a:p>
                      <a:pPr algn="just" fontAlgn="t"/>
                      <a:r>
                        <a:rPr lang="en-IN" sz="1800">
                          <a:solidFill>
                            <a:srgbClr val="333333"/>
                          </a:solidFill>
                          <a:effectLst/>
                          <a:latin typeface="inter-regular"/>
                        </a:rPr>
                        <a:t>static File</a:t>
                      </a:r>
                    </a:p>
                  </a:txBody>
                  <a:tcPr marL="28590" marR="28590" marT="28590" marB="285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createTempFile(String prefix, String suffix)</a:t>
                      </a:r>
                    </a:p>
                  </a:txBody>
                  <a:tcPr marL="28590" marR="28590" marT="28590" marB="285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creates an empty file in the default temporary-file directory, using the given prefix and suffix to generate its name.</a:t>
                      </a:r>
                    </a:p>
                  </a:txBody>
                  <a:tcPr marL="28590" marR="28590" marT="28590" marB="285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59254921"/>
                  </a:ext>
                </a:extLst>
              </a:tr>
              <a:tr h="989798">
                <a:tc>
                  <a:txBody>
                    <a:bodyPr/>
                    <a:lstStyle/>
                    <a:p>
                      <a:pPr algn="just" fontAlgn="t"/>
                      <a:r>
                        <a:rPr lang="en-IN" sz="1800" dirty="0" err="1">
                          <a:solidFill>
                            <a:srgbClr val="333333"/>
                          </a:solidFill>
                          <a:effectLst/>
                          <a:latin typeface="inter-regular"/>
                        </a:rPr>
                        <a:t>boolean</a:t>
                      </a:r>
                      <a:endParaRPr lang="en-IN" sz="1800" dirty="0">
                        <a:solidFill>
                          <a:srgbClr val="333333"/>
                        </a:solidFill>
                        <a:effectLst/>
                        <a:latin typeface="inter-regular"/>
                      </a:endParaRPr>
                    </a:p>
                  </a:txBody>
                  <a:tcPr marL="28590" marR="28590" marT="28590" marB="285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createNewFile()</a:t>
                      </a:r>
                    </a:p>
                  </a:txBody>
                  <a:tcPr marL="28590" marR="28590" marT="28590" marB="285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It atomically creates a new, empty file named by this abstract pathname if and only if a file with this name does not yet exist.</a:t>
                      </a:r>
                    </a:p>
                  </a:txBody>
                  <a:tcPr marL="28590" marR="28590" marT="28590" marB="285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7490902"/>
                  </a:ext>
                </a:extLst>
              </a:tr>
              <a:tr h="727113">
                <a:tc>
                  <a:txBody>
                    <a:bodyPr/>
                    <a:lstStyle/>
                    <a:p>
                      <a:pPr algn="just" fontAlgn="t"/>
                      <a:r>
                        <a:rPr lang="en-IN" sz="1800">
                          <a:solidFill>
                            <a:srgbClr val="333333"/>
                          </a:solidFill>
                          <a:effectLst/>
                          <a:latin typeface="inter-regular"/>
                        </a:rPr>
                        <a:t>boolean</a:t>
                      </a:r>
                    </a:p>
                  </a:txBody>
                  <a:tcPr marL="28590" marR="28590" marT="28590" marB="285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canWrite()</a:t>
                      </a:r>
                    </a:p>
                  </a:txBody>
                  <a:tcPr marL="28590" marR="28590" marT="28590" marB="285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tests whether the application can modify the file denoted by this abstract pathname.String[]</a:t>
                      </a:r>
                    </a:p>
                  </a:txBody>
                  <a:tcPr marL="28590" marR="28590" marT="28590" marB="285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50672469"/>
                  </a:ext>
                </a:extLst>
              </a:tr>
              <a:tr h="727113">
                <a:tc>
                  <a:txBody>
                    <a:bodyPr/>
                    <a:lstStyle/>
                    <a:p>
                      <a:pPr algn="just" fontAlgn="t"/>
                      <a:r>
                        <a:rPr lang="en-IN" sz="1800">
                          <a:solidFill>
                            <a:srgbClr val="333333"/>
                          </a:solidFill>
                          <a:effectLst/>
                          <a:latin typeface="inter-regular"/>
                        </a:rPr>
                        <a:t>boolean</a:t>
                      </a:r>
                    </a:p>
                  </a:txBody>
                  <a:tcPr marL="28590" marR="28590" marT="28590" marB="285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canExecute()</a:t>
                      </a:r>
                    </a:p>
                  </a:txBody>
                  <a:tcPr marL="28590" marR="28590" marT="28590" marB="285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tests whether the application can execute the file denoted by this abstract pathname.</a:t>
                      </a:r>
                    </a:p>
                  </a:txBody>
                  <a:tcPr marL="28590" marR="28590" marT="28590" marB="285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38707332"/>
                  </a:ext>
                </a:extLst>
              </a:tr>
              <a:tr h="727113">
                <a:tc>
                  <a:txBody>
                    <a:bodyPr/>
                    <a:lstStyle/>
                    <a:p>
                      <a:pPr algn="just" fontAlgn="t"/>
                      <a:r>
                        <a:rPr lang="en-IN" sz="1800">
                          <a:solidFill>
                            <a:srgbClr val="333333"/>
                          </a:solidFill>
                          <a:effectLst/>
                          <a:latin typeface="inter-regular"/>
                        </a:rPr>
                        <a:t>boolean</a:t>
                      </a:r>
                    </a:p>
                  </a:txBody>
                  <a:tcPr marL="28590" marR="28590" marT="28590" marB="285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canRead()</a:t>
                      </a:r>
                    </a:p>
                  </a:txBody>
                  <a:tcPr marL="28590" marR="28590" marT="28590" marB="285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tests whether the application can read the file denoted by this abstract pathname.</a:t>
                      </a:r>
                    </a:p>
                  </a:txBody>
                  <a:tcPr marL="28590" marR="28590" marT="28590" marB="285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44352253"/>
                  </a:ext>
                </a:extLst>
              </a:tr>
              <a:tr h="464428">
                <a:tc>
                  <a:txBody>
                    <a:bodyPr/>
                    <a:lstStyle/>
                    <a:p>
                      <a:pPr algn="just" fontAlgn="t"/>
                      <a:r>
                        <a:rPr lang="en-IN" sz="1800">
                          <a:solidFill>
                            <a:srgbClr val="333333"/>
                          </a:solidFill>
                          <a:effectLst/>
                          <a:latin typeface="inter-regular"/>
                        </a:rPr>
                        <a:t>boolean</a:t>
                      </a:r>
                    </a:p>
                  </a:txBody>
                  <a:tcPr marL="28590" marR="28590" marT="28590" marB="285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isAbsolute()</a:t>
                      </a:r>
                    </a:p>
                  </a:txBody>
                  <a:tcPr marL="28590" marR="28590" marT="28590" marB="285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tests whether this abstract pathname is absolute.</a:t>
                      </a:r>
                    </a:p>
                  </a:txBody>
                  <a:tcPr marL="28590" marR="28590" marT="28590" marB="285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70623884"/>
                  </a:ext>
                </a:extLst>
              </a:tr>
              <a:tr h="595770">
                <a:tc>
                  <a:txBody>
                    <a:bodyPr/>
                    <a:lstStyle/>
                    <a:p>
                      <a:pPr algn="just" fontAlgn="t"/>
                      <a:r>
                        <a:rPr lang="en-IN" sz="1800">
                          <a:solidFill>
                            <a:srgbClr val="333333"/>
                          </a:solidFill>
                          <a:effectLst/>
                          <a:latin typeface="inter-regular"/>
                        </a:rPr>
                        <a:t>boolean</a:t>
                      </a:r>
                    </a:p>
                  </a:txBody>
                  <a:tcPr marL="28590" marR="28590" marT="28590" marB="285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isDirectory()</a:t>
                      </a:r>
                    </a:p>
                  </a:txBody>
                  <a:tcPr marL="28590" marR="28590" marT="28590" marB="285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tests whether the file denoted by this abstract pathname is a directory.</a:t>
                      </a:r>
                    </a:p>
                  </a:txBody>
                  <a:tcPr marL="28590" marR="28590" marT="28590" marB="285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33985455"/>
                  </a:ext>
                </a:extLst>
              </a:tr>
              <a:tr h="595770">
                <a:tc>
                  <a:txBody>
                    <a:bodyPr/>
                    <a:lstStyle/>
                    <a:p>
                      <a:pPr algn="just" fontAlgn="t"/>
                      <a:r>
                        <a:rPr lang="en-IN" sz="1800">
                          <a:solidFill>
                            <a:srgbClr val="333333"/>
                          </a:solidFill>
                          <a:effectLst/>
                          <a:latin typeface="inter-regular"/>
                        </a:rPr>
                        <a:t>boolean</a:t>
                      </a:r>
                    </a:p>
                  </a:txBody>
                  <a:tcPr marL="28590" marR="28590" marT="28590" marB="285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isFile()</a:t>
                      </a:r>
                    </a:p>
                  </a:txBody>
                  <a:tcPr marL="28590" marR="28590" marT="28590" marB="285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It tests whether the file denoted by this abstract pathname is a normal file.</a:t>
                      </a:r>
                    </a:p>
                  </a:txBody>
                  <a:tcPr marL="28590" marR="28590" marT="28590" marB="285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38498355"/>
                  </a:ext>
                </a:extLst>
              </a:tr>
            </a:tbl>
          </a:graphicData>
        </a:graphic>
      </p:graphicFrame>
    </p:spTree>
    <p:extLst>
      <p:ext uri="{BB962C8B-B14F-4D97-AF65-F5344CB8AC3E}">
        <p14:creationId xmlns:p14="http://schemas.microsoft.com/office/powerpoint/2010/main" val="3542573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77049-A194-508F-903B-DA9FD61BFBBE}"/>
              </a:ext>
            </a:extLst>
          </p:cNvPr>
          <p:cNvSpPr>
            <a:spLocks noGrp="1"/>
          </p:cNvSpPr>
          <p:nvPr>
            <p:ph sz="half" idx="1"/>
          </p:nvPr>
        </p:nvSpPr>
        <p:spPr>
          <a:xfrm>
            <a:off x="168812" y="225083"/>
            <a:ext cx="5850988" cy="5951880"/>
          </a:xfrm>
        </p:spPr>
        <p:txBody>
          <a:bodyPr>
            <a:normAutofit fontScale="55000" lnSpcReduction="20000"/>
          </a:bodyPr>
          <a:lstStyle/>
          <a:p>
            <a:pPr marL="0" indent="0">
              <a:buNone/>
            </a:pPr>
            <a:r>
              <a:rPr lang="en-IN" dirty="0"/>
              <a:t>Java File Example 1</a:t>
            </a:r>
          </a:p>
          <a:p>
            <a:pPr marL="0" indent="0">
              <a:buNone/>
            </a:pPr>
            <a:r>
              <a:rPr lang="en-IN" dirty="0"/>
              <a:t>import java.io.*;  </a:t>
            </a:r>
          </a:p>
          <a:p>
            <a:pPr marL="0" indent="0">
              <a:buNone/>
            </a:pPr>
            <a:r>
              <a:rPr lang="en-IN" dirty="0"/>
              <a:t>public class </a:t>
            </a:r>
            <a:r>
              <a:rPr lang="en-IN" dirty="0" err="1"/>
              <a:t>FileDemo</a:t>
            </a:r>
            <a:r>
              <a:rPr lang="en-IN" dirty="0"/>
              <a:t> {  </a:t>
            </a:r>
          </a:p>
          <a:p>
            <a:pPr marL="0" indent="0">
              <a:buNone/>
            </a:pPr>
            <a:r>
              <a:rPr lang="en-IN" dirty="0"/>
              <a:t>    public static void main(String[] </a:t>
            </a:r>
            <a:r>
              <a:rPr lang="en-IN" dirty="0" err="1"/>
              <a:t>args</a:t>
            </a:r>
            <a:r>
              <a:rPr lang="en-IN" dirty="0"/>
              <a:t>) {  </a:t>
            </a:r>
          </a:p>
          <a:p>
            <a:pPr marL="0" indent="0">
              <a:buNone/>
            </a:pPr>
            <a:r>
              <a:rPr lang="en-IN" dirty="0"/>
              <a:t>  </a:t>
            </a:r>
          </a:p>
          <a:p>
            <a:pPr marL="0" indent="0">
              <a:buNone/>
            </a:pPr>
            <a:r>
              <a:rPr lang="en-IN" dirty="0"/>
              <a:t>        try {  </a:t>
            </a:r>
          </a:p>
          <a:p>
            <a:pPr marL="0" indent="0">
              <a:buNone/>
            </a:pPr>
            <a:r>
              <a:rPr lang="en-IN" dirty="0"/>
              <a:t>            File </a:t>
            </a:r>
            <a:r>
              <a:rPr lang="en-IN" dirty="0" err="1"/>
              <a:t>file</a:t>
            </a:r>
            <a:r>
              <a:rPr lang="en-IN" dirty="0"/>
              <a:t> = new File("javaFile123.txt");  </a:t>
            </a:r>
          </a:p>
          <a:p>
            <a:pPr marL="0" indent="0">
              <a:buNone/>
            </a:pPr>
            <a:r>
              <a:rPr lang="en-IN" dirty="0"/>
              <a:t>            if (</a:t>
            </a:r>
            <a:r>
              <a:rPr lang="en-IN" dirty="0" err="1"/>
              <a:t>file.createNewFile</a:t>
            </a:r>
            <a:r>
              <a:rPr lang="en-IN" dirty="0"/>
              <a:t>()) {  </a:t>
            </a:r>
          </a:p>
          <a:p>
            <a:pPr marL="0" indent="0">
              <a:buNone/>
            </a:pPr>
            <a:r>
              <a:rPr lang="en-IN" dirty="0"/>
              <a:t>                </a:t>
            </a:r>
            <a:r>
              <a:rPr lang="en-IN" dirty="0" err="1"/>
              <a:t>System.out.println</a:t>
            </a:r>
            <a:r>
              <a:rPr lang="en-IN" dirty="0"/>
              <a:t>("New File is created!");  </a:t>
            </a:r>
          </a:p>
          <a:p>
            <a:pPr marL="0" indent="0">
              <a:buNone/>
            </a:pPr>
            <a:r>
              <a:rPr lang="en-IN" dirty="0"/>
              <a:t>            } else {  </a:t>
            </a:r>
          </a:p>
          <a:p>
            <a:pPr marL="0" indent="0">
              <a:buNone/>
            </a:pPr>
            <a:r>
              <a:rPr lang="en-IN" dirty="0"/>
              <a:t>                </a:t>
            </a:r>
            <a:r>
              <a:rPr lang="en-IN" dirty="0" err="1"/>
              <a:t>System.out.println</a:t>
            </a:r>
            <a:r>
              <a:rPr lang="en-IN" dirty="0"/>
              <a:t>("File already exists.");  </a:t>
            </a:r>
          </a:p>
          <a:p>
            <a:pPr marL="0" indent="0">
              <a:buNone/>
            </a:pPr>
            <a:r>
              <a:rPr lang="en-IN" dirty="0"/>
              <a:t>            }  </a:t>
            </a:r>
          </a:p>
          <a:p>
            <a:pPr marL="0" indent="0">
              <a:buNone/>
            </a:pPr>
            <a:r>
              <a:rPr lang="en-IN" dirty="0"/>
              <a:t>        } catch (</a:t>
            </a:r>
            <a:r>
              <a:rPr lang="en-IN" dirty="0" err="1"/>
              <a:t>IOException</a:t>
            </a:r>
            <a:r>
              <a:rPr lang="en-IN" dirty="0"/>
              <a:t> e) {  </a:t>
            </a:r>
          </a:p>
          <a:p>
            <a:pPr marL="0" indent="0">
              <a:buNone/>
            </a:pPr>
            <a:r>
              <a:rPr lang="en-IN" dirty="0"/>
              <a:t>            </a:t>
            </a:r>
            <a:r>
              <a:rPr lang="en-IN" dirty="0" err="1"/>
              <a:t>e.printStackTrace</a:t>
            </a:r>
            <a:r>
              <a:rPr lang="en-IN" dirty="0"/>
              <a:t>();  </a:t>
            </a:r>
          </a:p>
          <a:p>
            <a:pPr marL="0" indent="0">
              <a:buNone/>
            </a:pPr>
            <a:r>
              <a:rPr lang="en-IN" dirty="0"/>
              <a:t>        }  </a:t>
            </a:r>
          </a:p>
          <a:p>
            <a:pPr marL="0" indent="0">
              <a:buNone/>
            </a:pPr>
            <a:r>
              <a:rPr lang="en-IN" dirty="0"/>
              <a:t>      }  </a:t>
            </a:r>
          </a:p>
          <a:p>
            <a:pPr marL="0" indent="0">
              <a:buNone/>
            </a:pPr>
            <a:r>
              <a:rPr lang="en-IN" dirty="0"/>
              <a:t>}  </a:t>
            </a:r>
          </a:p>
          <a:p>
            <a:pPr marL="0" indent="0">
              <a:buNone/>
            </a:pPr>
            <a:r>
              <a:rPr lang="en-IN" dirty="0"/>
              <a:t>Output:</a:t>
            </a:r>
          </a:p>
          <a:p>
            <a:pPr marL="0" indent="0">
              <a:buNone/>
            </a:pPr>
            <a:r>
              <a:rPr lang="en-IN" dirty="0"/>
              <a:t>New File is created!</a:t>
            </a:r>
          </a:p>
          <a:p>
            <a:pPr marL="0" indent="0">
              <a:buNone/>
            </a:pPr>
            <a:endParaRPr lang="en-IN" dirty="0"/>
          </a:p>
        </p:txBody>
      </p:sp>
      <p:sp>
        <p:nvSpPr>
          <p:cNvPr id="5" name="Content Placeholder 4">
            <a:extLst>
              <a:ext uri="{FF2B5EF4-FFF2-40B4-BE49-F238E27FC236}">
                <a16:creationId xmlns:a16="http://schemas.microsoft.com/office/drawing/2014/main" id="{5B190233-9BCF-00D0-56BE-FFFC8DE925EC}"/>
              </a:ext>
            </a:extLst>
          </p:cNvPr>
          <p:cNvSpPr>
            <a:spLocks noGrp="1"/>
          </p:cNvSpPr>
          <p:nvPr>
            <p:ph sz="half" idx="2"/>
          </p:nvPr>
        </p:nvSpPr>
        <p:spPr>
          <a:xfrm>
            <a:off x="5317588" y="225082"/>
            <a:ext cx="6705600" cy="6632917"/>
          </a:xfrm>
        </p:spPr>
        <p:txBody>
          <a:bodyPr>
            <a:normAutofit fontScale="55000" lnSpcReduction="20000"/>
          </a:bodyPr>
          <a:lstStyle/>
          <a:p>
            <a:pPr marL="0" indent="0">
              <a:buNone/>
            </a:pPr>
            <a:r>
              <a:rPr lang="en-IN" dirty="0"/>
              <a:t>Java File Example 2</a:t>
            </a:r>
          </a:p>
          <a:p>
            <a:pPr marL="0" indent="0">
              <a:buNone/>
            </a:pPr>
            <a:r>
              <a:rPr lang="en-IN" dirty="0"/>
              <a:t>import java.io.*;  </a:t>
            </a:r>
          </a:p>
          <a:p>
            <a:pPr marL="0" indent="0">
              <a:buNone/>
            </a:pPr>
            <a:r>
              <a:rPr lang="en-IN" dirty="0"/>
              <a:t>public class FileDemo2 {  </a:t>
            </a:r>
          </a:p>
          <a:p>
            <a:pPr marL="0" indent="0">
              <a:buNone/>
            </a:pPr>
            <a:r>
              <a:rPr lang="en-IN" dirty="0"/>
              <a:t>    public static void main(String[] </a:t>
            </a:r>
            <a:r>
              <a:rPr lang="en-IN" dirty="0" err="1"/>
              <a:t>args</a:t>
            </a:r>
            <a:r>
              <a:rPr lang="en-IN" dirty="0"/>
              <a:t>) {  </a:t>
            </a:r>
          </a:p>
          <a:p>
            <a:pPr marL="0" indent="0">
              <a:buNone/>
            </a:pPr>
            <a:r>
              <a:rPr lang="en-IN" dirty="0"/>
              <a:t>          String path = "";  </a:t>
            </a:r>
          </a:p>
          <a:p>
            <a:pPr marL="0" indent="0">
              <a:buNone/>
            </a:pPr>
            <a:r>
              <a:rPr lang="en-IN" dirty="0"/>
              <a:t>        </a:t>
            </a:r>
            <a:r>
              <a:rPr lang="en-IN" dirty="0" err="1"/>
              <a:t>boolean</a:t>
            </a:r>
            <a:r>
              <a:rPr lang="en-IN" dirty="0"/>
              <a:t> bool = false;  </a:t>
            </a:r>
          </a:p>
          <a:p>
            <a:pPr marL="0" indent="0">
              <a:buNone/>
            </a:pPr>
            <a:r>
              <a:rPr lang="en-IN" dirty="0"/>
              <a:t>        try {             // </a:t>
            </a:r>
            <a:r>
              <a:rPr lang="en-IN" dirty="0" err="1"/>
              <a:t>createing</a:t>
            </a:r>
            <a:r>
              <a:rPr lang="en-IN" dirty="0"/>
              <a:t>  new files  </a:t>
            </a:r>
          </a:p>
          <a:p>
            <a:pPr marL="0" indent="0">
              <a:buNone/>
            </a:pPr>
            <a:r>
              <a:rPr lang="en-IN" dirty="0"/>
              <a:t>            File </a:t>
            </a:r>
            <a:r>
              <a:rPr lang="en-IN" dirty="0" err="1"/>
              <a:t>file</a:t>
            </a:r>
            <a:r>
              <a:rPr lang="en-IN" dirty="0"/>
              <a:t>  = new File("testFile1.txt");  </a:t>
            </a:r>
          </a:p>
          <a:p>
            <a:pPr marL="0" indent="0">
              <a:buNone/>
            </a:pPr>
            <a:r>
              <a:rPr lang="en-IN" dirty="0"/>
              <a:t>            </a:t>
            </a:r>
            <a:r>
              <a:rPr lang="en-IN" dirty="0" err="1"/>
              <a:t>file.createNewFile</a:t>
            </a:r>
            <a:r>
              <a:rPr lang="en-IN" dirty="0"/>
              <a:t>();  </a:t>
            </a:r>
          </a:p>
          <a:p>
            <a:pPr marL="0" indent="0">
              <a:buNone/>
            </a:pPr>
            <a:r>
              <a:rPr lang="en-IN" dirty="0"/>
              <a:t>            </a:t>
            </a:r>
            <a:r>
              <a:rPr lang="en-IN" dirty="0" err="1"/>
              <a:t>System.out.println</a:t>
            </a:r>
            <a:r>
              <a:rPr lang="en-IN" dirty="0"/>
              <a:t>(file);           // </a:t>
            </a:r>
            <a:r>
              <a:rPr lang="en-IN" dirty="0" err="1"/>
              <a:t>createing</a:t>
            </a:r>
            <a:r>
              <a:rPr lang="en-IN" dirty="0"/>
              <a:t> new canonical from file object  </a:t>
            </a:r>
          </a:p>
          <a:p>
            <a:pPr marL="0" indent="0">
              <a:buNone/>
            </a:pPr>
            <a:r>
              <a:rPr lang="en-IN" dirty="0"/>
              <a:t>            File file2 = </a:t>
            </a:r>
            <a:r>
              <a:rPr lang="en-IN" dirty="0" err="1"/>
              <a:t>file.getCanonicalFile</a:t>
            </a:r>
            <a:r>
              <a:rPr lang="en-IN" dirty="0"/>
              <a:t>();              // returns true if the file exists  </a:t>
            </a:r>
          </a:p>
          <a:p>
            <a:pPr marL="0" indent="0">
              <a:buNone/>
            </a:pPr>
            <a:r>
              <a:rPr lang="en-IN" dirty="0"/>
              <a:t>            </a:t>
            </a:r>
            <a:r>
              <a:rPr lang="en-IN" dirty="0" err="1"/>
              <a:t>System.out.println</a:t>
            </a:r>
            <a:r>
              <a:rPr lang="en-IN" dirty="0"/>
              <a:t>(file2);  </a:t>
            </a:r>
          </a:p>
          <a:p>
            <a:pPr marL="0" indent="0">
              <a:buNone/>
            </a:pPr>
            <a:r>
              <a:rPr lang="en-IN" dirty="0"/>
              <a:t>            bool = file2.exists();   // returns absolute pathname  </a:t>
            </a:r>
          </a:p>
          <a:p>
            <a:pPr marL="0" indent="0">
              <a:buNone/>
            </a:pPr>
            <a:r>
              <a:rPr lang="en-IN" dirty="0"/>
              <a:t>            path = file2.getAbsolutePath();  </a:t>
            </a:r>
          </a:p>
          <a:p>
            <a:pPr marL="0" indent="0">
              <a:buNone/>
            </a:pPr>
            <a:r>
              <a:rPr lang="en-IN" dirty="0"/>
              <a:t>            </a:t>
            </a:r>
            <a:r>
              <a:rPr lang="en-IN" dirty="0" err="1"/>
              <a:t>System.out.println</a:t>
            </a:r>
            <a:r>
              <a:rPr lang="en-IN" dirty="0"/>
              <a:t>(bool);          // if file exists  </a:t>
            </a:r>
          </a:p>
          <a:p>
            <a:pPr marL="0" indent="0">
              <a:buNone/>
            </a:pPr>
            <a:r>
              <a:rPr lang="en-IN" dirty="0"/>
              <a:t>            if (bool) {                  // prints  </a:t>
            </a:r>
          </a:p>
          <a:p>
            <a:pPr marL="0" indent="0">
              <a:buNone/>
            </a:pPr>
            <a:r>
              <a:rPr lang="en-IN" dirty="0"/>
              <a:t>                </a:t>
            </a:r>
            <a:r>
              <a:rPr lang="en-IN" dirty="0" err="1"/>
              <a:t>System.out.print</a:t>
            </a:r>
            <a:r>
              <a:rPr lang="en-IN" dirty="0"/>
              <a:t>(path + " Exists? " + bool);  </a:t>
            </a:r>
          </a:p>
          <a:p>
            <a:pPr marL="0" indent="0">
              <a:buNone/>
            </a:pPr>
            <a:r>
              <a:rPr lang="en-IN" dirty="0"/>
              <a:t>            }  </a:t>
            </a:r>
          </a:p>
          <a:p>
            <a:pPr marL="0" indent="0">
              <a:buNone/>
            </a:pPr>
            <a:r>
              <a:rPr lang="en-IN" dirty="0"/>
              <a:t>        } catch (Exception e) {              // if any error occurs  </a:t>
            </a:r>
          </a:p>
          <a:p>
            <a:pPr marL="0" indent="0">
              <a:buNone/>
            </a:pPr>
            <a:r>
              <a:rPr lang="en-IN" dirty="0"/>
              <a:t>            </a:t>
            </a:r>
            <a:r>
              <a:rPr lang="en-IN" dirty="0" err="1"/>
              <a:t>e.printStackTrace</a:t>
            </a:r>
            <a:r>
              <a:rPr lang="en-IN" dirty="0"/>
              <a:t>();  </a:t>
            </a:r>
          </a:p>
          <a:p>
            <a:pPr marL="0" indent="0">
              <a:buNone/>
            </a:pPr>
            <a:r>
              <a:rPr lang="en-IN" dirty="0"/>
              <a:t>        }     }  }  </a:t>
            </a:r>
          </a:p>
          <a:p>
            <a:pPr marL="0" indent="0">
              <a:buNone/>
            </a:pPr>
            <a:r>
              <a:rPr lang="en-IN" dirty="0"/>
              <a:t>Output:</a:t>
            </a:r>
          </a:p>
          <a:p>
            <a:pPr marL="0" indent="0">
              <a:buNone/>
            </a:pPr>
            <a:endParaRPr lang="en-IN" dirty="0"/>
          </a:p>
        </p:txBody>
      </p:sp>
    </p:spTree>
    <p:extLst>
      <p:ext uri="{BB962C8B-B14F-4D97-AF65-F5344CB8AC3E}">
        <p14:creationId xmlns:p14="http://schemas.microsoft.com/office/powerpoint/2010/main" val="410920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200A-DD2B-7B8B-889F-34CAEBDA5A0D}"/>
              </a:ext>
            </a:extLst>
          </p:cNvPr>
          <p:cNvSpPr>
            <a:spLocks noGrp="1"/>
          </p:cNvSpPr>
          <p:nvPr>
            <p:ph type="title"/>
          </p:nvPr>
        </p:nvSpPr>
        <p:spPr/>
        <p:txBody>
          <a:bodyPr/>
          <a:lstStyle/>
          <a:p>
            <a:r>
              <a:rPr lang="en-IN" b="0" i="0" dirty="0">
                <a:solidFill>
                  <a:srgbClr val="610B38"/>
                </a:solidFill>
                <a:effectLst/>
                <a:latin typeface="erdana"/>
              </a:rPr>
              <a:t>Java Console Class</a:t>
            </a:r>
            <a:endParaRPr lang="en-IN" dirty="0"/>
          </a:p>
        </p:txBody>
      </p:sp>
      <p:sp>
        <p:nvSpPr>
          <p:cNvPr id="3" name="Content Placeholder 2">
            <a:extLst>
              <a:ext uri="{FF2B5EF4-FFF2-40B4-BE49-F238E27FC236}">
                <a16:creationId xmlns:a16="http://schemas.microsoft.com/office/drawing/2014/main" id="{CFDA8AB0-E0B3-5BC1-3A85-48E5A2B50C15}"/>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491E8497-5A0B-1CFE-5E5C-6E5E2B4AD8E5}"/>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1463479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0E754B6-ED94-D264-D6AB-20422FE0DCC1}"/>
              </a:ext>
            </a:extLst>
          </p:cNvPr>
          <p:cNvSpPr>
            <a:spLocks noGrp="1"/>
          </p:cNvSpPr>
          <p:nvPr>
            <p:ph idx="1"/>
          </p:nvPr>
        </p:nvSpPr>
        <p:spPr>
          <a:xfrm>
            <a:off x="516835" y="636104"/>
            <a:ext cx="10836965" cy="5540859"/>
          </a:xfrm>
        </p:spPr>
        <p:txBody>
          <a:bodyPr/>
          <a:lstStyle/>
          <a:p>
            <a:r>
              <a:rPr lang="en-US" sz="2800" b="1" dirty="0"/>
              <a:t>Byte Stream</a:t>
            </a:r>
            <a:endParaRPr lang="en-US" b="1" dirty="0"/>
          </a:p>
          <a:p>
            <a:pPr marL="0" indent="0">
              <a:buNone/>
            </a:pPr>
            <a:r>
              <a:rPr lang="en-US" sz="2800" dirty="0"/>
              <a:t>Byte Stream is mainly involved with byte data. A file handling process with a byte stream is a process in which an input is provided and executed with the byte data.</a:t>
            </a:r>
          </a:p>
          <a:p>
            <a:pPr algn="just"/>
            <a:r>
              <a:rPr lang="en-US" b="1" dirty="0"/>
              <a:t>Character Stream</a:t>
            </a:r>
          </a:p>
          <a:p>
            <a:pPr marL="0" indent="0" algn="just">
              <a:buNone/>
            </a:pPr>
            <a:r>
              <a:rPr lang="en-US" b="1" i="0" dirty="0">
                <a:solidFill>
                  <a:srgbClr val="333333"/>
                </a:solidFill>
                <a:effectLst/>
                <a:latin typeface="inter-bold"/>
              </a:rPr>
              <a:t>Character Stream</a:t>
            </a:r>
            <a:r>
              <a:rPr lang="en-US" b="0" i="0" dirty="0">
                <a:solidFill>
                  <a:srgbClr val="333333"/>
                </a:solidFill>
                <a:effectLst/>
                <a:latin typeface="inter-regular"/>
              </a:rPr>
              <a:t> is mainly involved with character data. A file handling process with a character stream is a process in which an input is provided and executed with the character data.</a:t>
            </a:r>
          </a:p>
          <a:p>
            <a:endParaRPr lang="en-IN" dirty="0"/>
          </a:p>
        </p:txBody>
      </p:sp>
    </p:spTree>
    <p:extLst>
      <p:ext uri="{BB962C8B-B14F-4D97-AF65-F5344CB8AC3E}">
        <p14:creationId xmlns:p14="http://schemas.microsoft.com/office/powerpoint/2010/main" val="3642406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B4934-B637-8669-6649-4F58ABF76128}"/>
              </a:ext>
            </a:extLst>
          </p:cNvPr>
          <p:cNvSpPr>
            <a:spLocks noGrp="1"/>
          </p:cNvSpPr>
          <p:nvPr>
            <p:ph type="title"/>
          </p:nvPr>
        </p:nvSpPr>
        <p:spPr/>
        <p:txBody>
          <a:bodyPr/>
          <a:lstStyle/>
          <a:p>
            <a:r>
              <a:rPr lang="en-IN" dirty="0"/>
              <a:t>Java File Class Methods</a:t>
            </a:r>
          </a:p>
        </p:txBody>
      </p:sp>
      <p:graphicFrame>
        <p:nvGraphicFramePr>
          <p:cNvPr id="4" name="Content Placeholder 3">
            <a:extLst>
              <a:ext uri="{FF2B5EF4-FFF2-40B4-BE49-F238E27FC236}">
                <a16:creationId xmlns:a16="http://schemas.microsoft.com/office/drawing/2014/main" id="{A05CF3FE-EBBF-2D28-F8B6-CCD0EDC6EBC5}"/>
              </a:ext>
            </a:extLst>
          </p:cNvPr>
          <p:cNvGraphicFramePr>
            <a:graphicFrameLocks noGrp="1"/>
          </p:cNvGraphicFramePr>
          <p:nvPr>
            <p:ph idx="1"/>
            <p:extLst>
              <p:ext uri="{D42A27DB-BD31-4B8C-83A1-F6EECF244321}">
                <p14:modId xmlns:p14="http://schemas.microsoft.com/office/powerpoint/2010/main" val="2349583832"/>
              </p:ext>
            </p:extLst>
          </p:nvPr>
        </p:nvGraphicFramePr>
        <p:xfrm>
          <a:off x="566532" y="1384901"/>
          <a:ext cx="11347172" cy="5294196"/>
        </p:xfrm>
        <a:graphic>
          <a:graphicData uri="http://schemas.openxmlformats.org/drawingml/2006/table">
            <a:tbl>
              <a:tblPr/>
              <a:tblGrid>
                <a:gridCol w="515781">
                  <a:extLst>
                    <a:ext uri="{9D8B030D-6E8A-4147-A177-3AD203B41FA5}">
                      <a16:colId xmlns:a16="http://schemas.microsoft.com/office/drawing/2014/main" val="4252097224"/>
                    </a:ext>
                  </a:extLst>
                </a:gridCol>
                <a:gridCol w="2031948">
                  <a:extLst>
                    <a:ext uri="{9D8B030D-6E8A-4147-A177-3AD203B41FA5}">
                      <a16:colId xmlns:a16="http://schemas.microsoft.com/office/drawing/2014/main" val="3654186671"/>
                    </a:ext>
                  </a:extLst>
                </a:gridCol>
                <a:gridCol w="1152939">
                  <a:extLst>
                    <a:ext uri="{9D8B030D-6E8A-4147-A177-3AD203B41FA5}">
                      <a16:colId xmlns:a16="http://schemas.microsoft.com/office/drawing/2014/main" val="2143251847"/>
                    </a:ext>
                  </a:extLst>
                </a:gridCol>
                <a:gridCol w="7646504">
                  <a:extLst>
                    <a:ext uri="{9D8B030D-6E8A-4147-A177-3AD203B41FA5}">
                      <a16:colId xmlns:a16="http://schemas.microsoft.com/office/drawing/2014/main" val="1460730742"/>
                    </a:ext>
                  </a:extLst>
                </a:gridCol>
              </a:tblGrid>
              <a:tr h="633336">
                <a:tc>
                  <a:txBody>
                    <a:bodyPr/>
                    <a:lstStyle/>
                    <a:p>
                      <a:pPr algn="just" fontAlgn="t"/>
                      <a:r>
                        <a:rPr lang="en-IN" sz="1800">
                          <a:solidFill>
                            <a:srgbClr val="333333"/>
                          </a:solidFill>
                          <a:effectLst/>
                          <a:latin typeface="inter-regular"/>
                        </a:rPr>
                        <a:t>1.</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canRead()</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Boolean</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The </a:t>
                      </a:r>
                      <a:r>
                        <a:rPr lang="en-US" sz="1800" b="1">
                          <a:solidFill>
                            <a:srgbClr val="333333"/>
                          </a:solidFill>
                          <a:effectLst/>
                          <a:latin typeface="inter-bold"/>
                        </a:rPr>
                        <a:t>canRead()</a:t>
                      </a:r>
                      <a:r>
                        <a:rPr lang="en-US" sz="1800">
                          <a:solidFill>
                            <a:srgbClr val="333333"/>
                          </a:solidFill>
                          <a:effectLst/>
                          <a:latin typeface="inter-regular"/>
                        </a:rPr>
                        <a:t> method is used to check whether we can read the data of the file or not.</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54998003"/>
                  </a:ext>
                </a:extLst>
              </a:tr>
              <a:tr h="633336">
                <a:tc>
                  <a:txBody>
                    <a:bodyPr/>
                    <a:lstStyle/>
                    <a:p>
                      <a:pPr algn="just" fontAlgn="t"/>
                      <a:r>
                        <a:rPr lang="en-IN" sz="1800">
                          <a:solidFill>
                            <a:srgbClr val="333333"/>
                          </a:solidFill>
                          <a:effectLst/>
                          <a:latin typeface="inter-regular"/>
                        </a:rPr>
                        <a:t>2.</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createNewFile()</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Boolean</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The </a:t>
                      </a:r>
                      <a:r>
                        <a:rPr lang="en-US" sz="1800" b="1">
                          <a:solidFill>
                            <a:srgbClr val="333333"/>
                          </a:solidFill>
                          <a:effectLst/>
                          <a:latin typeface="inter-bold"/>
                        </a:rPr>
                        <a:t>createNewFile()</a:t>
                      </a:r>
                      <a:r>
                        <a:rPr lang="en-US" sz="1800">
                          <a:solidFill>
                            <a:srgbClr val="333333"/>
                          </a:solidFill>
                          <a:effectLst/>
                          <a:latin typeface="inter-regular"/>
                        </a:rPr>
                        <a:t> method is used to create a new empty file.</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3676762"/>
                  </a:ext>
                </a:extLst>
              </a:tr>
              <a:tr h="636927">
                <a:tc>
                  <a:txBody>
                    <a:bodyPr/>
                    <a:lstStyle/>
                    <a:p>
                      <a:pPr algn="just" fontAlgn="t"/>
                      <a:r>
                        <a:rPr lang="en-IN" sz="1800">
                          <a:solidFill>
                            <a:srgbClr val="333333"/>
                          </a:solidFill>
                          <a:effectLst/>
                          <a:latin typeface="inter-regular"/>
                        </a:rPr>
                        <a:t>3.</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canWrite()</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Boolean</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The </a:t>
                      </a:r>
                      <a:r>
                        <a:rPr lang="en-US" sz="1800" b="1" dirty="0" err="1">
                          <a:solidFill>
                            <a:srgbClr val="333333"/>
                          </a:solidFill>
                          <a:effectLst/>
                          <a:latin typeface="inter-bold"/>
                        </a:rPr>
                        <a:t>canWrite</a:t>
                      </a:r>
                      <a:r>
                        <a:rPr lang="en-US" sz="1800" b="1" dirty="0">
                          <a:solidFill>
                            <a:srgbClr val="333333"/>
                          </a:solidFill>
                          <a:effectLst/>
                          <a:latin typeface="inter-bold"/>
                        </a:rPr>
                        <a:t>()</a:t>
                      </a:r>
                      <a:r>
                        <a:rPr lang="en-US" sz="1800" dirty="0">
                          <a:solidFill>
                            <a:srgbClr val="333333"/>
                          </a:solidFill>
                          <a:effectLst/>
                          <a:latin typeface="inter-regular"/>
                        </a:rPr>
                        <a:t> method is used to check whether we can write the data into the file or not.</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11685283"/>
                  </a:ext>
                </a:extLst>
              </a:tr>
              <a:tr h="633336">
                <a:tc>
                  <a:txBody>
                    <a:bodyPr/>
                    <a:lstStyle/>
                    <a:p>
                      <a:pPr algn="just" fontAlgn="t"/>
                      <a:r>
                        <a:rPr lang="en-IN" sz="1800">
                          <a:solidFill>
                            <a:srgbClr val="333333"/>
                          </a:solidFill>
                          <a:effectLst/>
                          <a:latin typeface="inter-regular"/>
                        </a:rPr>
                        <a:t>4.</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exists()</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dirty="0">
                          <a:solidFill>
                            <a:srgbClr val="333333"/>
                          </a:solidFill>
                          <a:effectLst/>
                          <a:latin typeface="inter-regular"/>
                        </a:rPr>
                        <a:t>Boolean</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The </a:t>
                      </a:r>
                      <a:r>
                        <a:rPr lang="en-US" sz="1800" b="1" dirty="0">
                          <a:solidFill>
                            <a:srgbClr val="333333"/>
                          </a:solidFill>
                          <a:effectLst/>
                          <a:latin typeface="inter-bold"/>
                        </a:rPr>
                        <a:t>exists()</a:t>
                      </a:r>
                      <a:r>
                        <a:rPr lang="en-US" sz="1800" dirty="0">
                          <a:solidFill>
                            <a:srgbClr val="333333"/>
                          </a:solidFill>
                          <a:effectLst/>
                          <a:latin typeface="inter-regular"/>
                        </a:rPr>
                        <a:t> method is used to check whether the specified file is present or not.</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00580918"/>
                  </a:ext>
                </a:extLst>
              </a:tr>
              <a:tr h="338499">
                <a:tc>
                  <a:txBody>
                    <a:bodyPr/>
                    <a:lstStyle/>
                    <a:p>
                      <a:pPr algn="just" fontAlgn="t"/>
                      <a:r>
                        <a:rPr lang="en-IN" sz="1800">
                          <a:solidFill>
                            <a:srgbClr val="333333"/>
                          </a:solidFill>
                          <a:effectLst/>
                          <a:latin typeface="inter-regular"/>
                        </a:rPr>
                        <a:t>5.</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delete()</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Boolean</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The </a:t>
                      </a:r>
                      <a:r>
                        <a:rPr lang="en-US" sz="1800" b="1">
                          <a:solidFill>
                            <a:srgbClr val="333333"/>
                          </a:solidFill>
                          <a:effectLst/>
                          <a:latin typeface="inter-bold"/>
                        </a:rPr>
                        <a:t>delete()</a:t>
                      </a:r>
                      <a:r>
                        <a:rPr lang="en-US" sz="1800">
                          <a:solidFill>
                            <a:srgbClr val="333333"/>
                          </a:solidFill>
                          <a:effectLst/>
                          <a:latin typeface="inter-regular"/>
                        </a:rPr>
                        <a:t> method is used to delete a file.</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04354340"/>
                  </a:ext>
                </a:extLst>
              </a:tr>
              <a:tr h="384030">
                <a:tc>
                  <a:txBody>
                    <a:bodyPr/>
                    <a:lstStyle/>
                    <a:p>
                      <a:pPr algn="just" fontAlgn="t"/>
                      <a:r>
                        <a:rPr lang="en-IN" sz="1800">
                          <a:solidFill>
                            <a:srgbClr val="333333"/>
                          </a:solidFill>
                          <a:effectLst/>
                          <a:latin typeface="inter-regular"/>
                        </a:rPr>
                        <a:t>6.</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getName()</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String</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The </a:t>
                      </a:r>
                      <a:r>
                        <a:rPr lang="en-US" sz="1800" b="1">
                          <a:solidFill>
                            <a:srgbClr val="333333"/>
                          </a:solidFill>
                          <a:effectLst/>
                          <a:latin typeface="inter-bold"/>
                        </a:rPr>
                        <a:t>getName()</a:t>
                      </a:r>
                      <a:r>
                        <a:rPr lang="en-US" sz="1800">
                          <a:solidFill>
                            <a:srgbClr val="333333"/>
                          </a:solidFill>
                          <a:effectLst/>
                          <a:latin typeface="inter-regular"/>
                        </a:rPr>
                        <a:t> method is used to find the file name.</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70967673"/>
                  </a:ext>
                </a:extLst>
              </a:tr>
              <a:tr h="633336">
                <a:tc>
                  <a:txBody>
                    <a:bodyPr/>
                    <a:lstStyle/>
                    <a:p>
                      <a:pPr algn="just" fontAlgn="t"/>
                      <a:r>
                        <a:rPr lang="en-IN" sz="1800">
                          <a:solidFill>
                            <a:srgbClr val="333333"/>
                          </a:solidFill>
                          <a:effectLst/>
                          <a:latin typeface="inter-regular"/>
                        </a:rPr>
                        <a:t>7.</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getAbsolutePath()</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String</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The </a:t>
                      </a:r>
                      <a:r>
                        <a:rPr lang="en-US" sz="1800" b="1">
                          <a:solidFill>
                            <a:srgbClr val="333333"/>
                          </a:solidFill>
                          <a:effectLst/>
                          <a:latin typeface="inter-bold"/>
                        </a:rPr>
                        <a:t>getAbsolutePath()</a:t>
                      </a:r>
                      <a:r>
                        <a:rPr lang="en-US" sz="1800">
                          <a:solidFill>
                            <a:srgbClr val="333333"/>
                          </a:solidFill>
                          <a:effectLst/>
                          <a:latin typeface="inter-regular"/>
                        </a:rPr>
                        <a:t> method is used to get the absolute pathname of the file.</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51322100"/>
                  </a:ext>
                </a:extLst>
              </a:tr>
              <a:tr h="384030">
                <a:tc>
                  <a:txBody>
                    <a:bodyPr/>
                    <a:lstStyle/>
                    <a:p>
                      <a:pPr algn="just" fontAlgn="t"/>
                      <a:r>
                        <a:rPr lang="en-IN" sz="1800">
                          <a:solidFill>
                            <a:srgbClr val="333333"/>
                          </a:solidFill>
                          <a:effectLst/>
                          <a:latin typeface="inter-regular"/>
                        </a:rPr>
                        <a:t>8.</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length()</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Long</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The </a:t>
                      </a:r>
                      <a:r>
                        <a:rPr lang="en-US" sz="1800" b="1">
                          <a:solidFill>
                            <a:srgbClr val="333333"/>
                          </a:solidFill>
                          <a:effectLst/>
                          <a:latin typeface="inter-bold"/>
                        </a:rPr>
                        <a:t>length()</a:t>
                      </a:r>
                      <a:r>
                        <a:rPr lang="en-US" sz="1800">
                          <a:solidFill>
                            <a:srgbClr val="333333"/>
                          </a:solidFill>
                          <a:effectLst/>
                          <a:latin typeface="inter-regular"/>
                        </a:rPr>
                        <a:t> method is used to get the size of the file in bytes.</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78928714"/>
                  </a:ext>
                </a:extLst>
              </a:tr>
              <a:tr h="633336">
                <a:tc>
                  <a:txBody>
                    <a:bodyPr/>
                    <a:lstStyle/>
                    <a:p>
                      <a:pPr algn="just" fontAlgn="t"/>
                      <a:r>
                        <a:rPr lang="en-IN" sz="1800">
                          <a:solidFill>
                            <a:srgbClr val="333333"/>
                          </a:solidFill>
                          <a:effectLst/>
                          <a:latin typeface="inter-regular"/>
                        </a:rPr>
                        <a:t>9.</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list()</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String[]</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The </a:t>
                      </a:r>
                      <a:r>
                        <a:rPr lang="en-US" sz="1800" b="1">
                          <a:solidFill>
                            <a:srgbClr val="333333"/>
                          </a:solidFill>
                          <a:effectLst/>
                          <a:latin typeface="inter-bold"/>
                        </a:rPr>
                        <a:t>list()</a:t>
                      </a:r>
                      <a:r>
                        <a:rPr lang="en-US" sz="1800">
                          <a:solidFill>
                            <a:srgbClr val="333333"/>
                          </a:solidFill>
                          <a:effectLst/>
                          <a:latin typeface="inter-regular"/>
                        </a:rPr>
                        <a:t> method is used to get an array of the files available in the directory.</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43012826"/>
                  </a:ext>
                </a:extLst>
              </a:tr>
              <a:tr h="384030">
                <a:tc>
                  <a:txBody>
                    <a:bodyPr/>
                    <a:lstStyle/>
                    <a:p>
                      <a:pPr algn="just" fontAlgn="t"/>
                      <a:r>
                        <a:rPr lang="en-IN" sz="1800">
                          <a:solidFill>
                            <a:srgbClr val="333333"/>
                          </a:solidFill>
                          <a:effectLst/>
                          <a:latin typeface="inter-regular"/>
                        </a:rPr>
                        <a:t>10.</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mkdir()</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Boolean</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The </a:t>
                      </a:r>
                      <a:r>
                        <a:rPr lang="en-US" sz="1800" b="1" dirty="0" err="1">
                          <a:solidFill>
                            <a:srgbClr val="333333"/>
                          </a:solidFill>
                          <a:effectLst/>
                          <a:latin typeface="inter-bold"/>
                        </a:rPr>
                        <a:t>mkdir</a:t>
                      </a:r>
                      <a:r>
                        <a:rPr lang="en-US" sz="1800" b="1" dirty="0">
                          <a:solidFill>
                            <a:srgbClr val="333333"/>
                          </a:solidFill>
                          <a:effectLst/>
                          <a:latin typeface="inter-bold"/>
                        </a:rPr>
                        <a:t>()</a:t>
                      </a:r>
                      <a:r>
                        <a:rPr lang="en-US" sz="1800" dirty="0">
                          <a:solidFill>
                            <a:srgbClr val="333333"/>
                          </a:solidFill>
                          <a:effectLst/>
                          <a:latin typeface="inter-regular"/>
                        </a:rPr>
                        <a:t> method is used for creating a new directory.</a:t>
                      </a:r>
                    </a:p>
                  </a:txBody>
                  <a:tcPr marL="22569" marR="22569" marT="22569" marB="225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5048794"/>
                  </a:ext>
                </a:extLst>
              </a:tr>
            </a:tbl>
          </a:graphicData>
        </a:graphic>
      </p:graphicFrame>
    </p:spTree>
    <p:extLst>
      <p:ext uri="{BB962C8B-B14F-4D97-AF65-F5344CB8AC3E}">
        <p14:creationId xmlns:p14="http://schemas.microsoft.com/office/powerpoint/2010/main" val="3347114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A2D0955-9EA1-C5EF-1657-03EB068AFB58}"/>
              </a:ext>
            </a:extLst>
          </p:cNvPr>
          <p:cNvSpPr>
            <a:spLocks noGrp="1"/>
          </p:cNvSpPr>
          <p:nvPr>
            <p:ph sz="half" idx="1"/>
          </p:nvPr>
        </p:nvSpPr>
        <p:spPr/>
        <p:txBody>
          <a:bodyPr/>
          <a:lstStyle/>
          <a:p>
            <a:pPr marL="0" indent="0" algn="just">
              <a:buNone/>
            </a:pPr>
            <a:r>
              <a:rPr lang="en-US" b="0" i="0" dirty="0">
                <a:solidFill>
                  <a:srgbClr val="610B38"/>
                </a:solidFill>
                <a:effectLst/>
                <a:latin typeface="erdana"/>
              </a:rPr>
              <a:t>File Operations: </a:t>
            </a:r>
            <a:r>
              <a:rPr lang="en-US" b="0" i="0" dirty="0">
                <a:solidFill>
                  <a:srgbClr val="333333"/>
                </a:solidFill>
                <a:effectLst/>
                <a:latin typeface="inter-regular"/>
              </a:rPr>
              <a:t>We can perform the following operation on a file:</a:t>
            </a:r>
          </a:p>
          <a:p>
            <a:pPr marL="514350" indent="-514350" algn="just">
              <a:buFont typeface="+mj-lt"/>
              <a:buAutoNum type="arabicPeriod"/>
            </a:pPr>
            <a:r>
              <a:rPr lang="en-US" b="0" i="0" dirty="0">
                <a:solidFill>
                  <a:srgbClr val="000000"/>
                </a:solidFill>
                <a:effectLst/>
                <a:latin typeface="inter-regular"/>
              </a:rPr>
              <a:t>Create a File</a:t>
            </a:r>
          </a:p>
          <a:p>
            <a:pPr marL="514350" indent="-514350" algn="just">
              <a:buFont typeface="+mj-lt"/>
              <a:buAutoNum type="arabicPeriod"/>
            </a:pPr>
            <a:r>
              <a:rPr lang="en-US" b="0" i="0" dirty="0">
                <a:solidFill>
                  <a:srgbClr val="000000"/>
                </a:solidFill>
                <a:effectLst/>
                <a:latin typeface="inter-regular"/>
              </a:rPr>
              <a:t>Get File Information</a:t>
            </a:r>
          </a:p>
          <a:p>
            <a:pPr marL="514350" indent="-514350" algn="just">
              <a:buFont typeface="+mj-lt"/>
              <a:buAutoNum type="arabicPeriod"/>
            </a:pPr>
            <a:r>
              <a:rPr lang="en-US" b="0" i="0" dirty="0">
                <a:solidFill>
                  <a:srgbClr val="000000"/>
                </a:solidFill>
                <a:effectLst/>
                <a:latin typeface="inter-regular"/>
              </a:rPr>
              <a:t>Write to a File</a:t>
            </a:r>
          </a:p>
          <a:p>
            <a:pPr marL="514350" indent="-514350" algn="just">
              <a:buFont typeface="+mj-lt"/>
              <a:buAutoNum type="arabicPeriod"/>
            </a:pPr>
            <a:r>
              <a:rPr lang="en-US" b="0" i="0" dirty="0">
                <a:solidFill>
                  <a:srgbClr val="000000"/>
                </a:solidFill>
                <a:effectLst/>
                <a:latin typeface="inter-regular"/>
              </a:rPr>
              <a:t>Read from a File</a:t>
            </a:r>
          </a:p>
          <a:p>
            <a:pPr marL="514350" indent="-514350" algn="just">
              <a:buFont typeface="+mj-lt"/>
              <a:buAutoNum type="arabicPeriod"/>
            </a:pPr>
            <a:r>
              <a:rPr lang="en-US" b="0" i="0" dirty="0">
                <a:solidFill>
                  <a:srgbClr val="000000"/>
                </a:solidFill>
                <a:effectLst/>
                <a:latin typeface="inter-regular"/>
              </a:rPr>
              <a:t>Delete a File</a:t>
            </a:r>
          </a:p>
          <a:p>
            <a:endParaRPr lang="en-IN" dirty="0"/>
          </a:p>
        </p:txBody>
      </p:sp>
      <p:pic>
        <p:nvPicPr>
          <p:cNvPr id="3074" name="Picture 2" descr="File Operations in Java">
            <a:extLst>
              <a:ext uri="{FF2B5EF4-FFF2-40B4-BE49-F238E27FC236}">
                <a16:creationId xmlns:a16="http://schemas.microsoft.com/office/drawing/2014/main" id="{9BEBDFF4-D31E-F60F-422E-C946F21EEFD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242609"/>
            <a:ext cx="5181600" cy="3517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546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2A8A-BFBC-ED2F-8821-9C897C5CBED9}"/>
              </a:ext>
            </a:extLst>
          </p:cNvPr>
          <p:cNvSpPr>
            <a:spLocks noGrp="1"/>
          </p:cNvSpPr>
          <p:nvPr>
            <p:ph type="title"/>
          </p:nvPr>
        </p:nvSpPr>
        <p:spPr>
          <a:xfrm>
            <a:off x="238539" y="365126"/>
            <a:ext cx="11714922" cy="774562"/>
          </a:xfrm>
        </p:spPr>
        <p:txBody>
          <a:bodyPr>
            <a:noAutofit/>
          </a:bodyPr>
          <a:lstStyle/>
          <a:p>
            <a:r>
              <a:rPr lang="en-US" sz="2000" b="0" i="0" dirty="0">
                <a:solidFill>
                  <a:srgbClr val="610B4B"/>
                </a:solidFill>
                <a:effectLst/>
                <a:latin typeface="erdana"/>
              </a:rPr>
              <a:t>Create a File</a:t>
            </a:r>
            <a:br>
              <a:rPr lang="en-US" sz="2000" b="0" i="0" dirty="0">
                <a:solidFill>
                  <a:srgbClr val="610B4B"/>
                </a:solidFill>
                <a:effectLst/>
                <a:latin typeface="erdana"/>
              </a:rPr>
            </a:br>
            <a:r>
              <a:rPr lang="en-US" sz="2000" b="1" i="0" dirty="0">
                <a:solidFill>
                  <a:srgbClr val="333333"/>
                </a:solidFill>
                <a:effectLst/>
                <a:latin typeface="inter-bold"/>
              </a:rPr>
              <a:t>Create a File</a:t>
            </a:r>
            <a:r>
              <a:rPr lang="en-US" sz="2000" b="0" i="0" dirty="0">
                <a:solidFill>
                  <a:srgbClr val="333333"/>
                </a:solidFill>
                <a:effectLst/>
                <a:latin typeface="inter-regular"/>
              </a:rPr>
              <a:t> operation is performed to create a new file. We use the </a:t>
            </a:r>
            <a:r>
              <a:rPr lang="en-US" sz="2000" b="1" i="0" dirty="0" err="1">
                <a:solidFill>
                  <a:srgbClr val="333333"/>
                </a:solidFill>
                <a:effectLst/>
                <a:latin typeface="inter-bold"/>
              </a:rPr>
              <a:t>createNewFile</a:t>
            </a:r>
            <a:r>
              <a:rPr lang="en-US" sz="2000" b="1" i="0" dirty="0">
                <a:solidFill>
                  <a:srgbClr val="333333"/>
                </a:solidFill>
                <a:effectLst/>
                <a:latin typeface="inter-bold"/>
              </a:rPr>
              <a:t>()</a:t>
            </a:r>
            <a:r>
              <a:rPr lang="en-US" sz="2000" b="0" i="0" dirty="0">
                <a:solidFill>
                  <a:srgbClr val="333333"/>
                </a:solidFill>
                <a:effectLst/>
                <a:latin typeface="inter-regular"/>
              </a:rPr>
              <a:t> method of file. The </a:t>
            </a:r>
            <a:r>
              <a:rPr lang="en-US" sz="2000" b="1" i="0" dirty="0" err="1">
                <a:solidFill>
                  <a:srgbClr val="333333"/>
                </a:solidFill>
                <a:effectLst/>
                <a:latin typeface="inter-bold"/>
              </a:rPr>
              <a:t>createNewFile</a:t>
            </a:r>
            <a:r>
              <a:rPr lang="en-US" sz="2000" b="1" i="0" dirty="0">
                <a:solidFill>
                  <a:srgbClr val="333333"/>
                </a:solidFill>
                <a:effectLst/>
                <a:latin typeface="inter-bold"/>
              </a:rPr>
              <a:t>()</a:t>
            </a:r>
            <a:r>
              <a:rPr lang="en-US" sz="2000" b="0" i="0" dirty="0">
                <a:solidFill>
                  <a:srgbClr val="333333"/>
                </a:solidFill>
                <a:effectLst/>
                <a:latin typeface="inter-regular"/>
              </a:rPr>
              <a:t> method returns true when it successfully creates a new file and returns false when the file already exists.</a:t>
            </a:r>
            <a:br>
              <a:rPr lang="en-US" sz="2000" b="0" i="0" dirty="0">
                <a:solidFill>
                  <a:srgbClr val="333333"/>
                </a:solidFill>
                <a:effectLst/>
                <a:latin typeface="inter-regular"/>
              </a:rPr>
            </a:br>
            <a:endParaRPr lang="en-IN" sz="2000" dirty="0"/>
          </a:p>
        </p:txBody>
      </p:sp>
      <p:sp>
        <p:nvSpPr>
          <p:cNvPr id="3" name="Content Placeholder 2">
            <a:extLst>
              <a:ext uri="{FF2B5EF4-FFF2-40B4-BE49-F238E27FC236}">
                <a16:creationId xmlns:a16="http://schemas.microsoft.com/office/drawing/2014/main" id="{D02391FC-E6AB-5B2F-1410-44B0E86F7A6F}"/>
              </a:ext>
            </a:extLst>
          </p:cNvPr>
          <p:cNvSpPr>
            <a:spLocks noGrp="1"/>
          </p:cNvSpPr>
          <p:nvPr>
            <p:ph sz="half" idx="1"/>
          </p:nvPr>
        </p:nvSpPr>
        <p:spPr>
          <a:xfrm>
            <a:off x="238539" y="1404730"/>
            <a:ext cx="6042991" cy="5453270"/>
          </a:xfrm>
        </p:spPr>
        <p:txBody>
          <a:bodyPr>
            <a:normAutofit fontScale="55000" lnSpcReduction="20000"/>
          </a:bodyPr>
          <a:lstStyle/>
          <a:p>
            <a:pPr marL="0" indent="0" algn="just">
              <a:buNone/>
            </a:pPr>
            <a:r>
              <a:rPr lang="en-IN" b="0" i="0" dirty="0">
                <a:solidFill>
                  <a:srgbClr val="008200"/>
                </a:solidFill>
                <a:effectLst/>
                <a:latin typeface="inter-regular"/>
              </a:rPr>
              <a:t>// Importing File class</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java.io.File</a:t>
            </a:r>
            <a:r>
              <a:rPr lang="en-IN" b="0" i="0" dirty="0">
                <a:solidFill>
                  <a:srgbClr val="000000"/>
                </a:solidFill>
                <a:effectLst/>
                <a:latin typeface="inter-regular"/>
              </a:rPr>
              <a:t>;  </a:t>
            </a:r>
            <a:r>
              <a:rPr lang="en-IN" b="0" i="0" dirty="0">
                <a:solidFill>
                  <a:srgbClr val="008200"/>
                </a:solidFill>
                <a:effectLst/>
                <a:latin typeface="inter-regular"/>
              </a:rPr>
              <a:t>// Importing the </a:t>
            </a:r>
            <a:r>
              <a:rPr lang="en-IN" b="0" i="0" dirty="0" err="1">
                <a:solidFill>
                  <a:srgbClr val="008200"/>
                </a:solidFill>
                <a:effectLst/>
                <a:latin typeface="inter-regular"/>
              </a:rPr>
              <a:t>IOException</a:t>
            </a:r>
            <a:r>
              <a:rPr lang="en-IN" b="0" i="0" dirty="0">
                <a:solidFill>
                  <a:srgbClr val="008200"/>
                </a:solidFill>
                <a:effectLst/>
                <a:latin typeface="inter-regular"/>
              </a:rPr>
              <a:t> class for handling errors</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java.io.IOException</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CreateFile</a:t>
            </a: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try</a:t>
            </a:r>
            <a:r>
              <a:rPr lang="en-IN" b="0" i="0" dirty="0">
                <a:solidFill>
                  <a:srgbClr val="000000"/>
                </a:solidFill>
                <a:effectLst/>
                <a:latin typeface="inter-regular"/>
              </a:rPr>
              <a:t> {                          </a:t>
            </a:r>
            <a:r>
              <a:rPr lang="en-IN" b="0" i="0" dirty="0">
                <a:solidFill>
                  <a:srgbClr val="008200"/>
                </a:solidFill>
                <a:effectLst/>
                <a:latin typeface="inter-regular"/>
              </a:rPr>
              <a:t>// Creating an object of a file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File f0 = </a:t>
            </a:r>
            <a:r>
              <a:rPr lang="en-IN" b="1" i="0" dirty="0">
                <a:solidFill>
                  <a:srgbClr val="006699"/>
                </a:solidFill>
                <a:effectLst/>
                <a:latin typeface="inter-regular"/>
              </a:rPr>
              <a:t>new</a:t>
            </a:r>
            <a:r>
              <a:rPr lang="en-IN" b="0" i="0" dirty="0">
                <a:solidFill>
                  <a:srgbClr val="000000"/>
                </a:solidFill>
                <a:effectLst/>
                <a:latin typeface="inter-regular"/>
              </a:rPr>
              <a:t> File(</a:t>
            </a:r>
            <a:r>
              <a:rPr lang="en-IN" b="0" i="0" dirty="0">
                <a:solidFill>
                  <a:srgbClr val="0000FF"/>
                </a:solidFill>
                <a:effectLst/>
                <a:latin typeface="inter-regular"/>
              </a:rPr>
              <a:t>"D:FileOperationExample.txt"</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 (f0.createNewFile()) {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"File "</a:t>
            </a:r>
            <a:r>
              <a:rPr lang="en-IN" b="0" i="0" dirty="0">
                <a:solidFill>
                  <a:srgbClr val="000000"/>
                </a:solidFill>
                <a:effectLst/>
                <a:latin typeface="inter-regular"/>
              </a:rPr>
              <a:t> + f0.getName() + </a:t>
            </a:r>
            <a:r>
              <a:rPr lang="en-IN" b="0" i="0" dirty="0">
                <a:solidFill>
                  <a:srgbClr val="0000FF"/>
                </a:solidFill>
                <a:effectLst/>
                <a:latin typeface="inter-regular"/>
              </a:rPr>
              <a:t>" is created successfully."</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r>
              <a:rPr lang="en-IN" b="1" i="0" dirty="0">
                <a:solidFill>
                  <a:srgbClr val="006699"/>
                </a:solidFill>
                <a:effectLst/>
                <a:latin typeface="inter-regular"/>
              </a:rPr>
              <a:t>else</a:t>
            </a: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"File is already exist in the directory."</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 </a:t>
            </a:r>
            <a:r>
              <a:rPr lang="en-IN" b="1" i="0" dirty="0">
                <a:solidFill>
                  <a:srgbClr val="006699"/>
                </a:solidFill>
                <a:effectLst/>
                <a:latin typeface="inter-regular"/>
              </a:rPr>
              <a:t>catch</a:t>
            </a:r>
            <a:r>
              <a:rPr lang="en-IN" b="0" i="0" dirty="0">
                <a:solidFill>
                  <a:srgbClr val="000000"/>
                </a:solidFill>
                <a:effectLst/>
                <a:latin typeface="inter-regular"/>
              </a:rPr>
              <a:t> (</a:t>
            </a:r>
            <a:r>
              <a:rPr lang="en-IN" b="0" i="0" dirty="0" err="1">
                <a:solidFill>
                  <a:srgbClr val="000000"/>
                </a:solidFill>
                <a:effectLst/>
                <a:latin typeface="inter-regular"/>
              </a:rPr>
              <a:t>IOException</a:t>
            </a:r>
            <a:r>
              <a:rPr lang="en-IN" b="0" i="0" dirty="0">
                <a:solidFill>
                  <a:srgbClr val="000000"/>
                </a:solidFill>
                <a:effectLst/>
                <a:latin typeface="inter-regular"/>
              </a:rPr>
              <a:t> exception) {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"An unexpected error is occurred."</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exception.printStackTrace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   }  </a:t>
            </a:r>
          </a:p>
          <a:p>
            <a:pPr marL="0" indent="0">
              <a:buNone/>
            </a:pPr>
            <a:endParaRPr lang="en-IN" dirty="0"/>
          </a:p>
        </p:txBody>
      </p:sp>
      <p:pic>
        <p:nvPicPr>
          <p:cNvPr id="6" name="Content Placeholder 5">
            <a:extLst>
              <a:ext uri="{FF2B5EF4-FFF2-40B4-BE49-F238E27FC236}">
                <a16:creationId xmlns:a16="http://schemas.microsoft.com/office/drawing/2014/main" id="{CDFEBC52-2E9A-2587-AFFA-DFC145581A14}"/>
              </a:ext>
            </a:extLst>
          </p:cNvPr>
          <p:cNvPicPr>
            <a:picLocks noGrp="1" noChangeAspect="1"/>
          </p:cNvPicPr>
          <p:nvPr>
            <p:ph sz="half" idx="2"/>
          </p:nvPr>
        </p:nvPicPr>
        <p:blipFill>
          <a:blip r:embed="rId2"/>
          <a:stretch>
            <a:fillRect/>
          </a:stretch>
        </p:blipFill>
        <p:spPr>
          <a:xfrm>
            <a:off x="6172202" y="1306375"/>
            <a:ext cx="5595478" cy="1984088"/>
          </a:xfrm>
          <a:prstGeom prst="rect">
            <a:avLst/>
          </a:prstGeom>
        </p:spPr>
      </p:pic>
      <p:sp>
        <p:nvSpPr>
          <p:cNvPr id="8" name="TextBox 7">
            <a:extLst>
              <a:ext uri="{FF2B5EF4-FFF2-40B4-BE49-F238E27FC236}">
                <a16:creationId xmlns:a16="http://schemas.microsoft.com/office/drawing/2014/main" id="{5CCE653E-3E57-0B50-231E-8651FCFE1CE2}"/>
              </a:ext>
            </a:extLst>
          </p:cNvPr>
          <p:cNvSpPr txBox="1"/>
          <p:nvPr/>
        </p:nvSpPr>
        <p:spPr>
          <a:xfrm>
            <a:off x="6493565" y="3457150"/>
            <a:ext cx="5459895" cy="2862322"/>
          </a:xfrm>
          <a:prstGeom prst="rect">
            <a:avLst/>
          </a:prstGeom>
          <a:noFill/>
        </p:spPr>
        <p:txBody>
          <a:bodyPr wrap="square">
            <a:spAutoFit/>
          </a:bodyPr>
          <a:lstStyle/>
          <a:p>
            <a:pPr marL="285750" indent="-285750">
              <a:buFont typeface="Arial" panose="020B0604020202020204" pitchFamily="34" charset="0"/>
              <a:buChar char="•"/>
            </a:pPr>
            <a:r>
              <a:rPr lang="en-US" dirty="0"/>
              <a:t>In the above code, we import the File and </a:t>
            </a:r>
            <a:r>
              <a:rPr lang="en-US" dirty="0" err="1"/>
              <a:t>IOException</a:t>
            </a:r>
            <a:r>
              <a:rPr lang="en-US" dirty="0"/>
              <a:t> class for performing file operation and handling errors, respectively. We create the f0 object of the File class and specify the location of the directory where we want to create a file. </a:t>
            </a:r>
          </a:p>
          <a:p>
            <a:pPr marL="285750" indent="-285750">
              <a:buFont typeface="Arial" panose="020B0604020202020204" pitchFamily="34" charset="0"/>
              <a:buChar char="•"/>
            </a:pPr>
            <a:r>
              <a:rPr lang="en-US" dirty="0"/>
              <a:t>In the try block, we call the </a:t>
            </a:r>
            <a:r>
              <a:rPr lang="en-US" dirty="0" err="1"/>
              <a:t>createNewFile</a:t>
            </a:r>
            <a:r>
              <a:rPr lang="en-US" dirty="0"/>
              <a:t>() method through the f0 object to create a new file in the specified location. If the method returns false, it will jump to the else section. If there is any error, it gets handled in the catch block.</a:t>
            </a:r>
            <a:endParaRPr lang="en-IN" dirty="0"/>
          </a:p>
        </p:txBody>
      </p:sp>
    </p:spTree>
    <p:extLst>
      <p:ext uri="{BB962C8B-B14F-4D97-AF65-F5344CB8AC3E}">
        <p14:creationId xmlns:p14="http://schemas.microsoft.com/office/powerpoint/2010/main" val="989989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712CD-5C30-C925-AC51-A7F1373094BE}"/>
              </a:ext>
            </a:extLst>
          </p:cNvPr>
          <p:cNvSpPr>
            <a:spLocks noGrp="1"/>
          </p:cNvSpPr>
          <p:nvPr>
            <p:ph type="title"/>
          </p:nvPr>
        </p:nvSpPr>
        <p:spPr>
          <a:xfrm>
            <a:off x="198783" y="14289"/>
            <a:ext cx="11794434" cy="1676399"/>
          </a:xfrm>
        </p:spPr>
        <p:txBody>
          <a:bodyPr>
            <a:noAutofit/>
          </a:bodyPr>
          <a:lstStyle/>
          <a:p>
            <a:r>
              <a:rPr lang="en-IN" sz="2000" b="1" i="0" dirty="0">
                <a:solidFill>
                  <a:srgbClr val="610B4B"/>
                </a:solidFill>
                <a:effectLst/>
                <a:latin typeface="erdana"/>
              </a:rPr>
              <a:t>Write to a File</a:t>
            </a:r>
            <a:br>
              <a:rPr lang="en-IN" sz="2000" b="0" i="0" dirty="0">
                <a:solidFill>
                  <a:srgbClr val="610B4B"/>
                </a:solidFill>
                <a:effectLst/>
                <a:latin typeface="erdana"/>
              </a:rPr>
            </a:br>
            <a:r>
              <a:rPr lang="en-US" sz="2000" b="0" i="0" dirty="0">
                <a:solidFill>
                  <a:srgbClr val="610B4B"/>
                </a:solidFill>
                <a:effectLst/>
                <a:latin typeface="erdana"/>
              </a:rPr>
              <a:t>The next operation which we can perform on a file is "writing into a file". In order to write data into a file, we will use the </a:t>
            </a:r>
            <a:r>
              <a:rPr lang="en-US" sz="2000" b="0" i="0" dirty="0" err="1">
                <a:solidFill>
                  <a:srgbClr val="610B4B"/>
                </a:solidFill>
                <a:effectLst/>
                <a:latin typeface="erdana"/>
              </a:rPr>
              <a:t>FileWriter</a:t>
            </a:r>
            <a:r>
              <a:rPr lang="en-US" sz="2000" b="0" i="0" dirty="0">
                <a:solidFill>
                  <a:srgbClr val="610B4B"/>
                </a:solidFill>
                <a:effectLst/>
                <a:latin typeface="erdana"/>
              </a:rPr>
              <a:t> class and its write() method together. We need to close the stream using the close() method to retrieve the allocated resources.</a:t>
            </a:r>
            <a:endParaRPr lang="en-IN" sz="2000" dirty="0"/>
          </a:p>
        </p:txBody>
      </p:sp>
      <p:sp>
        <p:nvSpPr>
          <p:cNvPr id="3" name="Content Placeholder 2">
            <a:extLst>
              <a:ext uri="{FF2B5EF4-FFF2-40B4-BE49-F238E27FC236}">
                <a16:creationId xmlns:a16="http://schemas.microsoft.com/office/drawing/2014/main" id="{9430B87D-E601-B017-F945-781D81F18744}"/>
              </a:ext>
            </a:extLst>
          </p:cNvPr>
          <p:cNvSpPr>
            <a:spLocks noGrp="1"/>
          </p:cNvSpPr>
          <p:nvPr>
            <p:ph sz="half" idx="1"/>
          </p:nvPr>
        </p:nvSpPr>
        <p:spPr>
          <a:xfrm>
            <a:off x="198783" y="1825624"/>
            <a:ext cx="5821017" cy="5032375"/>
          </a:xfrm>
        </p:spPr>
        <p:txBody>
          <a:bodyPr>
            <a:normAutofit fontScale="55000" lnSpcReduction="20000"/>
          </a:bodyPr>
          <a:lstStyle/>
          <a:p>
            <a:pPr marL="0" indent="0" algn="just">
              <a:buNone/>
            </a:pPr>
            <a:r>
              <a:rPr lang="en-IN" b="0" i="0" dirty="0">
                <a:solidFill>
                  <a:srgbClr val="008200"/>
                </a:solidFill>
                <a:effectLst/>
                <a:latin typeface="inter-regular"/>
              </a:rPr>
              <a:t>// Importing the </a:t>
            </a:r>
            <a:r>
              <a:rPr lang="en-IN" b="0" i="0" dirty="0" err="1">
                <a:solidFill>
                  <a:srgbClr val="008200"/>
                </a:solidFill>
                <a:effectLst/>
                <a:latin typeface="inter-regular"/>
              </a:rPr>
              <a:t>FileWriter</a:t>
            </a:r>
            <a:r>
              <a:rPr lang="en-IN" b="0" i="0" dirty="0">
                <a:solidFill>
                  <a:srgbClr val="008200"/>
                </a:solidFill>
                <a:effectLst/>
                <a:latin typeface="inter-regular"/>
              </a:rPr>
              <a:t> class</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java.io.FileWriter</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a:solidFill>
                  <a:srgbClr val="008200"/>
                </a:solidFill>
                <a:effectLst/>
                <a:latin typeface="inter-regular"/>
              </a:rPr>
              <a:t>// Importing the </a:t>
            </a:r>
            <a:r>
              <a:rPr lang="en-IN" b="0" i="0" dirty="0" err="1">
                <a:solidFill>
                  <a:srgbClr val="008200"/>
                </a:solidFill>
                <a:effectLst/>
                <a:latin typeface="inter-regular"/>
              </a:rPr>
              <a:t>IOException</a:t>
            </a:r>
            <a:r>
              <a:rPr lang="en-IN" b="0" i="0" dirty="0">
                <a:solidFill>
                  <a:srgbClr val="008200"/>
                </a:solidFill>
                <a:effectLst/>
                <a:latin typeface="inter-regular"/>
              </a:rPr>
              <a:t> class for handling errors</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java.io.IOException</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WriteToFile</a:t>
            </a: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try</a:t>
            </a: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FileWriter</a:t>
            </a:r>
            <a:r>
              <a:rPr lang="en-IN" b="0" i="0" dirty="0">
                <a:solidFill>
                  <a:srgbClr val="000000"/>
                </a:solidFill>
                <a:effectLst/>
                <a:latin typeface="inter-regular"/>
              </a:rPr>
              <a:t> </a:t>
            </a:r>
            <a:r>
              <a:rPr lang="en-IN" b="0" i="0" dirty="0" err="1">
                <a:solidFill>
                  <a:srgbClr val="000000"/>
                </a:solidFill>
                <a:effectLst/>
                <a:latin typeface="inter-regular"/>
              </a:rPr>
              <a:t>fwrite</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FileWriter</a:t>
            </a:r>
            <a:r>
              <a:rPr lang="en-IN" b="0" i="0" dirty="0">
                <a:solidFill>
                  <a:srgbClr val="000000"/>
                </a:solidFill>
                <a:effectLst/>
                <a:latin typeface="inter-regular"/>
              </a:rPr>
              <a:t>(</a:t>
            </a:r>
            <a:r>
              <a:rPr lang="en-IN" b="0" i="0" dirty="0">
                <a:solidFill>
                  <a:srgbClr val="0000FF"/>
                </a:solidFill>
                <a:effectLst/>
                <a:latin typeface="inter-regular"/>
              </a:rPr>
              <a:t>"D:FileOperationExample.txt"</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a:solidFill>
                  <a:srgbClr val="008200"/>
                </a:solidFill>
                <a:effectLst/>
                <a:latin typeface="inter-regular"/>
              </a:rPr>
              <a:t>// writing the content into the FileOperationExample.txt file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fwrite.write</a:t>
            </a:r>
            <a:r>
              <a:rPr lang="en-IN" b="0" i="0" dirty="0">
                <a:solidFill>
                  <a:srgbClr val="000000"/>
                </a:solidFill>
                <a:effectLst/>
                <a:latin typeface="inter-regular"/>
              </a:rPr>
              <a:t>(</a:t>
            </a:r>
            <a:r>
              <a:rPr lang="en-IN" b="0" i="0" dirty="0">
                <a:solidFill>
                  <a:srgbClr val="0000FF"/>
                </a:solidFill>
                <a:effectLst/>
                <a:latin typeface="inter-regular"/>
              </a:rPr>
              <a:t>"A named location used to store related information is referred to as a File."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a:solidFill>
                  <a:srgbClr val="008200"/>
                </a:solidFill>
                <a:effectLst/>
                <a:latin typeface="inter-regular"/>
              </a:rPr>
              <a:t>// Closing the stream</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fwrite.close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"Content is successfully wrote to the file."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r>
              <a:rPr lang="en-IN" b="1" i="0" dirty="0">
                <a:solidFill>
                  <a:srgbClr val="006699"/>
                </a:solidFill>
                <a:effectLst/>
                <a:latin typeface="inter-regular"/>
              </a:rPr>
              <a:t>catch</a:t>
            </a:r>
            <a:r>
              <a:rPr lang="en-IN" b="0" i="0" dirty="0">
                <a:solidFill>
                  <a:srgbClr val="000000"/>
                </a:solidFill>
                <a:effectLst/>
                <a:latin typeface="inter-regular"/>
              </a:rPr>
              <a:t> (</a:t>
            </a:r>
            <a:r>
              <a:rPr lang="en-IN" b="0" i="0" dirty="0" err="1">
                <a:solidFill>
                  <a:srgbClr val="000000"/>
                </a:solidFill>
                <a:effectLst/>
                <a:latin typeface="inter-regular"/>
              </a:rPr>
              <a:t>IOException</a:t>
            </a:r>
            <a:r>
              <a:rPr lang="en-IN" b="0" i="0" dirty="0">
                <a:solidFill>
                  <a:srgbClr val="000000"/>
                </a:solidFill>
                <a:effectLst/>
                <a:latin typeface="inter-regular"/>
              </a:rPr>
              <a:t> e) {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"Unexpected error occurred"</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e.printStackTrace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r>
              <a:rPr lang="en-IN" dirty="0">
                <a:solidFill>
                  <a:srgbClr val="000000"/>
                </a:solidFill>
                <a:latin typeface="inter-regular"/>
              </a:rPr>
              <a:t> </a:t>
            </a:r>
            <a:r>
              <a:rPr lang="en-IN" b="0" i="0" dirty="0">
                <a:solidFill>
                  <a:srgbClr val="000000"/>
                </a:solidFill>
                <a:effectLst/>
                <a:latin typeface="inter-regular"/>
              </a:rPr>
              <a:t>}  </a:t>
            </a:r>
          </a:p>
          <a:p>
            <a:pPr marL="0" indent="0">
              <a:buNone/>
            </a:pPr>
            <a:endParaRPr lang="en-IN" dirty="0"/>
          </a:p>
        </p:txBody>
      </p:sp>
      <p:pic>
        <p:nvPicPr>
          <p:cNvPr id="5" name="Content Placeholder 4">
            <a:extLst>
              <a:ext uri="{FF2B5EF4-FFF2-40B4-BE49-F238E27FC236}">
                <a16:creationId xmlns:a16="http://schemas.microsoft.com/office/drawing/2014/main" id="{7CAE03E5-0C72-9F57-025A-40D2CC559F46}"/>
              </a:ext>
            </a:extLst>
          </p:cNvPr>
          <p:cNvPicPr>
            <a:picLocks noGrp="1" noChangeAspect="1"/>
          </p:cNvPicPr>
          <p:nvPr>
            <p:ph sz="half" idx="2"/>
          </p:nvPr>
        </p:nvPicPr>
        <p:blipFill>
          <a:blip r:embed="rId2"/>
          <a:stretch>
            <a:fillRect/>
          </a:stretch>
        </p:blipFill>
        <p:spPr>
          <a:xfrm>
            <a:off x="6019800" y="1825624"/>
            <a:ext cx="5724525" cy="1986635"/>
          </a:xfrm>
          <a:prstGeom prst="rect">
            <a:avLst/>
          </a:prstGeom>
        </p:spPr>
      </p:pic>
      <p:pic>
        <p:nvPicPr>
          <p:cNvPr id="6" name="Picture 5">
            <a:extLst>
              <a:ext uri="{FF2B5EF4-FFF2-40B4-BE49-F238E27FC236}">
                <a16:creationId xmlns:a16="http://schemas.microsoft.com/office/drawing/2014/main" id="{85CC1409-B653-DFD8-1CBC-188255A16B7E}"/>
              </a:ext>
            </a:extLst>
          </p:cNvPr>
          <p:cNvPicPr>
            <a:picLocks noChangeAspect="1"/>
          </p:cNvPicPr>
          <p:nvPr/>
        </p:nvPicPr>
        <p:blipFill>
          <a:blip r:embed="rId3"/>
          <a:stretch>
            <a:fillRect/>
          </a:stretch>
        </p:blipFill>
        <p:spPr>
          <a:xfrm>
            <a:off x="6172202" y="4169533"/>
            <a:ext cx="5724525" cy="1676400"/>
          </a:xfrm>
          <a:prstGeom prst="rect">
            <a:avLst/>
          </a:prstGeom>
        </p:spPr>
      </p:pic>
    </p:spTree>
    <p:extLst>
      <p:ext uri="{BB962C8B-B14F-4D97-AF65-F5344CB8AC3E}">
        <p14:creationId xmlns:p14="http://schemas.microsoft.com/office/powerpoint/2010/main" val="4100124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ED60C-179F-2E81-7251-CD6C1B33AC95}"/>
              </a:ext>
            </a:extLst>
          </p:cNvPr>
          <p:cNvSpPr>
            <a:spLocks noGrp="1"/>
          </p:cNvSpPr>
          <p:nvPr>
            <p:ph type="title"/>
          </p:nvPr>
        </p:nvSpPr>
        <p:spPr>
          <a:xfrm>
            <a:off x="198783" y="225287"/>
            <a:ext cx="11847443" cy="916371"/>
          </a:xfrm>
        </p:spPr>
        <p:txBody>
          <a:bodyPr>
            <a:noAutofit/>
          </a:bodyPr>
          <a:lstStyle/>
          <a:p>
            <a:r>
              <a:rPr lang="en-IN" sz="2000" b="0" i="0" dirty="0">
                <a:solidFill>
                  <a:srgbClr val="610B4B"/>
                </a:solidFill>
                <a:effectLst/>
                <a:latin typeface="erdana"/>
              </a:rPr>
              <a:t>Read from a File</a:t>
            </a:r>
            <a:br>
              <a:rPr lang="en-IN" sz="2000" b="0" i="0" dirty="0">
                <a:solidFill>
                  <a:srgbClr val="610B4B"/>
                </a:solidFill>
                <a:effectLst/>
                <a:latin typeface="erdana"/>
              </a:rPr>
            </a:br>
            <a:r>
              <a:rPr lang="en-US" sz="2000" b="0" i="0" dirty="0">
                <a:solidFill>
                  <a:srgbClr val="333333"/>
                </a:solidFill>
                <a:effectLst/>
                <a:latin typeface="inter-regular"/>
              </a:rPr>
              <a:t>The next operation which we can perform on a file is </a:t>
            </a:r>
            <a:r>
              <a:rPr lang="en-US" sz="2000" b="1" i="0" dirty="0">
                <a:solidFill>
                  <a:srgbClr val="333333"/>
                </a:solidFill>
                <a:effectLst/>
                <a:latin typeface="inter-bold"/>
              </a:rPr>
              <a:t>"read from a file"</a:t>
            </a:r>
            <a:r>
              <a:rPr lang="en-US" sz="2000" b="0" i="0" dirty="0">
                <a:solidFill>
                  <a:srgbClr val="333333"/>
                </a:solidFill>
                <a:effectLst/>
                <a:latin typeface="inter-regular"/>
              </a:rPr>
              <a:t>. In order to write data into a file, we will use the </a:t>
            </a:r>
            <a:r>
              <a:rPr lang="en-US" sz="2000" b="1" i="0" dirty="0">
                <a:solidFill>
                  <a:srgbClr val="333333"/>
                </a:solidFill>
                <a:effectLst/>
                <a:latin typeface="inter-bold"/>
              </a:rPr>
              <a:t>Scanner</a:t>
            </a:r>
            <a:r>
              <a:rPr lang="en-US" sz="2000" b="0" i="0" dirty="0">
                <a:solidFill>
                  <a:srgbClr val="333333"/>
                </a:solidFill>
                <a:effectLst/>
                <a:latin typeface="inter-regular"/>
              </a:rPr>
              <a:t> class. Here, we need to close the stream using the </a:t>
            </a:r>
            <a:r>
              <a:rPr lang="en-US" sz="2000" b="1" i="0" dirty="0">
                <a:solidFill>
                  <a:srgbClr val="333333"/>
                </a:solidFill>
                <a:effectLst/>
                <a:latin typeface="inter-bold"/>
              </a:rPr>
              <a:t>close()</a:t>
            </a:r>
            <a:r>
              <a:rPr lang="en-US" sz="2000" b="0" i="0" dirty="0">
                <a:solidFill>
                  <a:srgbClr val="333333"/>
                </a:solidFill>
                <a:effectLst/>
                <a:latin typeface="inter-regular"/>
              </a:rPr>
              <a:t> method. We will create an instance of the </a:t>
            </a:r>
            <a:r>
              <a:rPr lang="en-US" sz="2000" b="0" i="0" u="none" strike="noStrike" dirty="0">
                <a:solidFill>
                  <a:srgbClr val="008000"/>
                </a:solidFill>
                <a:effectLst/>
                <a:latin typeface="inter-regular"/>
                <a:hlinkClick r:id="rId2"/>
              </a:rPr>
              <a:t>Scanner class</a:t>
            </a:r>
            <a:r>
              <a:rPr lang="en-US" sz="2000" b="0" i="0" dirty="0">
                <a:solidFill>
                  <a:srgbClr val="333333"/>
                </a:solidFill>
                <a:effectLst/>
                <a:latin typeface="inter-regular"/>
              </a:rPr>
              <a:t> and use the </a:t>
            </a:r>
            <a:r>
              <a:rPr lang="en-US" sz="2000" b="1" i="0" u="none" strike="noStrike" dirty="0" err="1">
                <a:solidFill>
                  <a:srgbClr val="008000"/>
                </a:solidFill>
                <a:effectLst/>
                <a:latin typeface="inter-bold"/>
                <a:hlinkClick r:id="rId3"/>
              </a:rPr>
              <a:t>hasNextLine</a:t>
            </a:r>
            <a:r>
              <a:rPr lang="en-US" sz="2000" b="1" i="0" u="none" strike="noStrike" dirty="0">
                <a:solidFill>
                  <a:srgbClr val="008000"/>
                </a:solidFill>
                <a:effectLst/>
                <a:latin typeface="inter-bold"/>
                <a:hlinkClick r:id="rId3"/>
              </a:rPr>
              <a:t>()</a:t>
            </a:r>
            <a:r>
              <a:rPr lang="en-US" sz="2000" b="0" i="0" u="none" strike="noStrike" dirty="0">
                <a:solidFill>
                  <a:srgbClr val="008000"/>
                </a:solidFill>
                <a:effectLst/>
                <a:latin typeface="inter-regular"/>
                <a:hlinkClick r:id="rId3"/>
              </a:rPr>
              <a:t> method</a:t>
            </a:r>
            <a:r>
              <a:rPr lang="en-US" sz="2000" b="0" i="0" dirty="0">
                <a:solidFill>
                  <a:srgbClr val="333333"/>
                </a:solidFill>
                <a:effectLst/>
                <a:latin typeface="inter-regular"/>
              </a:rPr>
              <a:t> </a:t>
            </a:r>
            <a:r>
              <a:rPr lang="en-US" sz="2000" b="1" i="0" u="none" strike="noStrike" dirty="0" err="1">
                <a:solidFill>
                  <a:srgbClr val="008000"/>
                </a:solidFill>
                <a:effectLst/>
                <a:latin typeface="inter-bold"/>
                <a:hlinkClick r:id="rId4"/>
              </a:rPr>
              <a:t>nextLine</a:t>
            </a:r>
            <a:r>
              <a:rPr lang="en-US" sz="2000" b="1" i="0" u="none" strike="noStrike" dirty="0">
                <a:solidFill>
                  <a:srgbClr val="008000"/>
                </a:solidFill>
                <a:effectLst/>
                <a:latin typeface="inter-bold"/>
                <a:hlinkClick r:id="rId4"/>
              </a:rPr>
              <a:t>()</a:t>
            </a:r>
            <a:r>
              <a:rPr lang="en-US" sz="2000" b="0" i="0" u="none" strike="noStrike" dirty="0">
                <a:solidFill>
                  <a:srgbClr val="008000"/>
                </a:solidFill>
                <a:effectLst/>
                <a:latin typeface="inter-regular"/>
                <a:hlinkClick r:id="rId4"/>
              </a:rPr>
              <a:t> method</a:t>
            </a:r>
            <a:r>
              <a:rPr lang="en-US" sz="2000" b="0" i="0" dirty="0">
                <a:solidFill>
                  <a:srgbClr val="333333"/>
                </a:solidFill>
                <a:effectLst/>
                <a:latin typeface="inter-regular"/>
              </a:rPr>
              <a:t> to get data from the file.</a:t>
            </a:r>
            <a:endParaRPr lang="en-IN" sz="2000" dirty="0"/>
          </a:p>
        </p:txBody>
      </p:sp>
      <p:sp>
        <p:nvSpPr>
          <p:cNvPr id="3" name="Content Placeholder 2">
            <a:extLst>
              <a:ext uri="{FF2B5EF4-FFF2-40B4-BE49-F238E27FC236}">
                <a16:creationId xmlns:a16="http://schemas.microsoft.com/office/drawing/2014/main" id="{CBBAA07E-0ACB-F1F6-B5B6-CFE28293943F}"/>
              </a:ext>
            </a:extLst>
          </p:cNvPr>
          <p:cNvSpPr>
            <a:spLocks noGrp="1"/>
          </p:cNvSpPr>
          <p:nvPr>
            <p:ph sz="half" idx="1"/>
          </p:nvPr>
        </p:nvSpPr>
        <p:spPr>
          <a:xfrm>
            <a:off x="318053" y="1378226"/>
            <a:ext cx="5701747" cy="5380383"/>
          </a:xfrm>
        </p:spPr>
        <p:txBody>
          <a:bodyPr>
            <a:normAutofit fontScale="47500" lnSpcReduction="20000"/>
          </a:bodyPr>
          <a:lstStyle/>
          <a:p>
            <a:pPr marL="0" indent="0" algn="just">
              <a:buNone/>
            </a:pPr>
            <a:r>
              <a:rPr lang="en-IN" b="0" i="0" dirty="0">
                <a:solidFill>
                  <a:srgbClr val="008200"/>
                </a:solidFill>
                <a:effectLst/>
                <a:latin typeface="inter-regular"/>
              </a:rPr>
              <a:t>// Importing the File class</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java.io.File</a:t>
            </a:r>
            <a:r>
              <a:rPr lang="en-IN" b="0" i="0" dirty="0">
                <a:solidFill>
                  <a:srgbClr val="000000"/>
                </a:solidFill>
                <a:effectLst/>
                <a:latin typeface="inter-regular"/>
              </a:rPr>
              <a:t>;   </a:t>
            </a:r>
          </a:p>
          <a:p>
            <a:pPr marL="0" indent="0" algn="just">
              <a:buNone/>
            </a:pPr>
            <a:r>
              <a:rPr lang="en-IN" b="0" i="0" dirty="0">
                <a:solidFill>
                  <a:srgbClr val="008200"/>
                </a:solidFill>
                <a:effectLst/>
                <a:latin typeface="inter-regular"/>
              </a:rPr>
              <a:t>// Importing </a:t>
            </a:r>
            <a:r>
              <a:rPr lang="en-IN" b="0" i="0" dirty="0" err="1">
                <a:solidFill>
                  <a:srgbClr val="008200"/>
                </a:solidFill>
                <a:effectLst/>
                <a:latin typeface="inter-regular"/>
              </a:rPr>
              <a:t>FileNotFoundException</a:t>
            </a:r>
            <a:r>
              <a:rPr lang="en-IN" b="0" i="0" dirty="0">
                <a:solidFill>
                  <a:srgbClr val="008200"/>
                </a:solidFill>
                <a:effectLst/>
                <a:latin typeface="inter-regular"/>
              </a:rPr>
              <a:t> class for handling errors</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java.io.FileNotFoundException</a:t>
            </a:r>
            <a:r>
              <a:rPr lang="en-IN" b="0" i="0" dirty="0">
                <a:solidFill>
                  <a:srgbClr val="000000"/>
                </a:solidFill>
                <a:effectLst/>
                <a:latin typeface="inter-regular"/>
              </a:rPr>
              <a:t>;   </a:t>
            </a:r>
          </a:p>
          <a:p>
            <a:pPr marL="0" indent="0" algn="just">
              <a:buNone/>
            </a:pPr>
            <a:r>
              <a:rPr lang="en-IN" b="0" i="0" dirty="0">
                <a:solidFill>
                  <a:srgbClr val="008200"/>
                </a:solidFill>
                <a:effectLst/>
                <a:latin typeface="inter-regular"/>
              </a:rPr>
              <a:t>// Importing the Scanner class for reading text files</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java.util.Scanner</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ReadFromFile</a:t>
            </a: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try</a:t>
            </a:r>
            <a:r>
              <a:rPr lang="en-IN" b="0" i="0" dirty="0">
                <a:solidFill>
                  <a:srgbClr val="000000"/>
                </a:solidFill>
                <a:effectLst/>
                <a:latin typeface="inter-regular"/>
              </a:rPr>
              <a:t> {              </a:t>
            </a:r>
            <a:r>
              <a:rPr lang="en-IN" b="0" i="0" dirty="0">
                <a:solidFill>
                  <a:srgbClr val="008200"/>
                </a:solidFill>
                <a:effectLst/>
                <a:latin typeface="inter-regular"/>
              </a:rPr>
              <a:t>// Create f1 object of the file to read data</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File f1 = </a:t>
            </a:r>
            <a:r>
              <a:rPr lang="en-IN" b="1" i="0" dirty="0">
                <a:solidFill>
                  <a:srgbClr val="006699"/>
                </a:solidFill>
                <a:effectLst/>
                <a:latin typeface="inter-regular"/>
              </a:rPr>
              <a:t>new</a:t>
            </a:r>
            <a:r>
              <a:rPr lang="en-IN" b="0" i="0" dirty="0">
                <a:solidFill>
                  <a:srgbClr val="000000"/>
                </a:solidFill>
                <a:effectLst/>
                <a:latin typeface="inter-regular"/>
              </a:rPr>
              <a:t> File(</a:t>
            </a:r>
            <a:r>
              <a:rPr lang="en-IN" b="0" i="0" dirty="0">
                <a:solidFill>
                  <a:srgbClr val="0000FF"/>
                </a:solidFill>
                <a:effectLst/>
                <a:latin typeface="inter-regular"/>
              </a:rPr>
              <a:t>"D:FileOperationExample.txt"</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Scanner </a:t>
            </a:r>
            <a:r>
              <a:rPr lang="en-IN" b="0" i="0" dirty="0" err="1">
                <a:solidFill>
                  <a:srgbClr val="000000"/>
                </a:solidFill>
                <a:effectLst/>
                <a:latin typeface="inter-regular"/>
              </a:rPr>
              <a:t>dataReader</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Scanner(f1);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while</a:t>
            </a:r>
            <a:r>
              <a:rPr lang="en-IN" b="0" i="0" dirty="0">
                <a:solidFill>
                  <a:srgbClr val="000000"/>
                </a:solidFill>
                <a:effectLst/>
                <a:latin typeface="inter-regular"/>
              </a:rPr>
              <a:t> (</a:t>
            </a:r>
            <a:r>
              <a:rPr lang="en-IN" b="0" i="0" dirty="0" err="1">
                <a:solidFill>
                  <a:srgbClr val="000000"/>
                </a:solidFill>
                <a:effectLst/>
                <a:latin typeface="inter-regular"/>
              </a:rPr>
              <a:t>dataReader.hasNextLine</a:t>
            </a: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String </a:t>
            </a:r>
            <a:r>
              <a:rPr lang="en-IN" b="0" i="0" dirty="0" err="1">
                <a:solidFill>
                  <a:srgbClr val="000000"/>
                </a:solidFill>
                <a:effectLst/>
                <a:latin typeface="inter-regular"/>
              </a:rPr>
              <a:t>fileData</a:t>
            </a:r>
            <a:r>
              <a:rPr lang="en-IN" b="0" i="0" dirty="0">
                <a:solidFill>
                  <a:srgbClr val="000000"/>
                </a:solidFill>
                <a:effectLst/>
                <a:latin typeface="inter-regular"/>
              </a:rPr>
              <a:t> = </a:t>
            </a:r>
            <a:r>
              <a:rPr lang="en-IN" b="0" i="0" dirty="0" err="1">
                <a:solidFill>
                  <a:srgbClr val="000000"/>
                </a:solidFill>
                <a:effectLst/>
                <a:latin typeface="inter-regular"/>
              </a:rPr>
              <a:t>dataReader.nextLine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fileData</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dataReader.close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r>
              <a:rPr lang="en-IN" b="1" i="0" dirty="0">
                <a:solidFill>
                  <a:srgbClr val="006699"/>
                </a:solidFill>
                <a:effectLst/>
                <a:latin typeface="inter-regular"/>
              </a:rPr>
              <a:t>catch</a:t>
            </a:r>
            <a:r>
              <a:rPr lang="en-IN" b="0" i="0" dirty="0">
                <a:solidFill>
                  <a:srgbClr val="000000"/>
                </a:solidFill>
                <a:effectLst/>
                <a:latin typeface="inter-regular"/>
              </a:rPr>
              <a:t> (</a:t>
            </a:r>
            <a:r>
              <a:rPr lang="en-IN" b="0" i="0" dirty="0" err="1">
                <a:solidFill>
                  <a:srgbClr val="000000"/>
                </a:solidFill>
                <a:effectLst/>
                <a:latin typeface="inter-regular"/>
              </a:rPr>
              <a:t>FileNotFoundException</a:t>
            </a:r>
            <a:r>
              <a:rPr lang="en-IN" b="0" i="0" dirty="0">
                <a:solidFill>
                  <a:srgbClr val="000000"/>
                </a:solidFill>
                <a:effectLst/>
                <a:latin typeface="inter-regular"/>
              </a:rPr>
              <a:t> exception) {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Unexcpected</a:t>
            </a:r>
            <a:r>
              <a:rPr lang="en-IN" b="0" i="0" dirty="0">
                <a:solidFill>
                  <a:srgbClr val="0000FF"/>
                </a:solidFill>
                <a:effectLst/>
                <a:latin typeface="inter-regular"/>
              </a:rPr>
              <a:t> error occurred!"</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exception.printStackTrace</a:t>
            </a:r>
            <a:r>
              <a:rPr lang="en-IN" b="0" i="0" dirty="0">
                <a:solidFill>
                  <a:srgbClr val="000000"/>
                </a:solidFill>
                <a:effectLst/>
                <a:latin typeface="inter-regular"/>
              </a:rPr>
              <a:t>();         }    } } </a:t>
            </a:r>
          </a:p>
          <a:p>
            <a:pPr marL="0" indent="0">
              <a:buNone/>
            </a:pPr>
            <a:endParaRPr lang="en-IN" dirty="0"/>
          </a:p>
        </p:txBody>
      </p:sp>
      <p:pic>
        <p:nvPicPr>
          <p:cNvPr id="5122" name="Picture 2" descr="File Operations in Java">
            <a:extLst>
              <a:ext uri="{FF2B5EF4-FFF2-40B4-BE49-F238E27FC236}">
                <a16:creationId xmlns:a16="http://schemas.microsoft.com/office/drawing/2014/main" id="{3AB124C8-BAAA-F43F-CB88-ACDD8C536745}"/>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5751443" y="2336731"/>
            <a:ext cx="6294783" cy="2184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86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FAD4-B66B-36E8-BBB6-B584593CF3F8}"/>
              </a:ext>
            </a:extLst>
          </p:cNvPr>
          <p:cNvSpPr>
            <a:spLocks noGrp="1"/>
          </p:cNvSpPr>
          <p:nvPr>
            <p:ph type="title"/>
          </p:nvPr>
        </p:nvSpPr>
        <p:spPr>
          <a:xfrm>
            <a:off x="202094" y="412200"/>
            <a:ext cx="11940209" cy="893832"/>
          </a:xfrm>
        </p:spPr>
        <p:txBody>
          <a:bodyPr>
            <a:noAutofit/>
          </a:bodyPr>
          <a:lstStyle/>
          <a:p>
            <a:r>
              <a:rPr lang="en-US" sz="2800" b="1" i="0" dirty="0">
                <a:solidFill>
                  <a:srgbClr val="333333"/>
                </a:solidFill>
                <a:effectLst/>
                <a:latin typeface="inter-bold"/>
              </a:rPr>
              <a:t>Java I/O</a:t>
            </a:r>
            <a:r>
              <a:rPr lang="en-US" sz="2800" b="0" i="0" dirty="0">
                <a:solidFill>
                  <a:srgbClr val="333333"/>
                </a:solidFill>
                <a:effectLst/>
                <a:latin typeface="inter-regular"/>
              </a:rPr>
              <a:t> (Input and Output) is used </a:t>
            </a:r>
            <a:r>
              <a:rPr lang="en-US" sz="2800" b="0" i="1" dirty="0">
                <a:solidFill>
                  <a:srgbClr val="333333"/>
                </a:solidFill>
                <a:effectLst/>
                <a:latin typeface="inter-regular"/>
              </a:rPr>
              <a:t>to process the input</a:t>
            </a:r>
            <a:r>
              <a:rPr lang="en-US" sz="2800" b="0" i="0" dirty="0">
                <a:solidFill>
                  <a:srgbClr val="333333"/>
                </a:solidFill>
                <a:effectLst/>
                <a:latin typeface="inter-regular"/>
              </a:rPr>
              <a:t> and </a:t>
            </a:r>
            <a:r>
              <a:rPr lang="en-US" sz="2800" b="0" i="1" dirty="0">
                <a:solidFill>
                  <a:srgbClr val="333333"/>
                </a:solidFill>
                <a:effectLst/>
                <a:latin typeface="inter-regular"/>
              </a:rPr>
              <a:t>produce the output</a:t>
            </a:r>
            <a:r>
              <a:rPr lang="en-US" sz="2800" b="0" i="0" dirty="0">
                <a:solidFill>
                  <a:srgbClr val="333333"/>
                </a:solidFill>
                <a:effectLst/>
                <a:latin typeface="inter-regular"/>
              </a:rPr>
              <a:t>.</a:t>
            </a:r>
            <a:endParaRPr lang="en-IN" sz="2800" dirty="0"/>
          </a:p>
        </p:txBody>
      </p:sp>
      <p:sp>
        <p:nvSpPr>
          <p:cNvPr id="3" name="Content Placeholder 2">
            <a:extLst>
              <a:ext uri="{FF2B5EF4-FFF2-40B4-BE49-F238E27FC236}">
                <a16:creationId xmlns:a16="http://schemas.microsoft.com/office/drawing/2014/main" id="{393AE932-B5B7-6A55-65EA-5E17422BC2EC}"/>
              </a:ext>
            </a:extLst>
          </p:cNvPr>
          <p:cNvSpPr>
            <a:spLocks noGrp="1"/>
          </p:cNvSpPr>
          <p:nvPr>
            <p:ph sz="half" idx="1"/>
          </p:nvPr>
        </p:nvSpPr>
        <p:spPr>
          <a:xfrm>
            <a:off x="251791" y="1378226"/>
            <a:ext cx="5768009" cy="4798737"/>
          </a:xfrm>
        </p:spPr>
        <p:txBody>
          <a:bodyPr>
            <a:normAutofit/>
          </a:bodyPr>
          <a:lstStyle/>
          <a:p>
            <a:pPr marL="0" indent="0">
              <a:buNone/>
            </a:pPr>
            <a:r>
              <a:rPr lang="en-US" sz="1600" b="0" i="0" dirty="0">
                <a:solidFill>
                  <a:srgbClr val="333333"/>
                </a:solidFill>
                <a:effectLst/>
                <a:latin typeface="inter-regular"/>
              </a:rPr>
              <a:t>Java uses the concept of a stream to make I/O operation fast. The java.io package contains all the classes required for input and output operations.</a:t>
            </a:r>
          </a:p>
          <a:p>
            <a:pPr marL="0" indent="0" algn="just">
              <a:buNone/>
            </a:pPr>
            <a:r>
              <a:rPr lang="en-US" sz="1600" b="0" i="0" dirty="0">
                <a:solidFill>
                  <a:srgbClr val="610B38"/>
                </a:solidFill>
                <a:effectLst/>
                <a:latin typeface="erdana"/>
              </a:rPr>
              <a:t>Stream</a:t>
            </a:r>
          </a:p>
          <a:p>
            <a:pPr marL="0" indent="0" algn="just">
              <a:buNone/>
            </a:pPr>
            <a:r>
              <a:rPr lang="en-US" sz="1600" b="0" i="0" dirty="0">
                <a:solidFill>
                  <a:srgbClr val="333333"/>
                </a:solidFill>
                <a:effectLst/>
                <a:latin typeface="inter-regular"/>
              </a:rPr>
              <a:t>A stream is a sequence of data. In Java, a stream is composed of bytes. It's called a stream because it is like a stream of water that continues to flow.</a:t>
            </a:r>
          </a:p>
          <a:p>
            <a:pPr marL="0" indent="0" algn="just">
              <a:buNone/>
            </a:pPr>
            <a:r>
              <a:rPr lang="en-US" sz="1600" b="0" i="0" dirty="0">
                <a:solidFill>
                  <a:srgbClr val="333333"/>
                </a:solidFill>
                <a:effectLst/>
                <a:latin typeface="inter-regular"/>
              </a:rPr>
              <a:t>In Java, 3 streams are created for us automatically. All these streams are attached with the console.</a:t>
            </a:r>
          </a:p>
          <a:p>
            <a:pPr marL="0" indent="0" algn="just">
              <a:buNone/>
            </a:pPr>
            <a:r>
              <a:rPr lang="en-US" sz="1600" b="1" i="0" dirty="0">
                <a:solidFill>
                  <a:srgbClr val="333333"/>
                </a:solidFill>
                <a:effectLst/>
                <a:latin typeface="inter-bold"/>
              </a:rPr>
              <a:t>1) </a:t>
            </a:r>
            <a:r>
              <a:rPr lang="en-US" sz="1600" b="1" i="0" dirty="0" err="1">
                <a:solidFill>
                  <a:srgbClr val="333333"/>
                </a:solidFill>
                <a:effectLst/>
                <a:latin typeface="inter-bold"/>
              </a:rPr>
              <a:t>System.out</a:t>
            </a:r>
            <a:r>
              <a:rPr lang="en-US" sz="1600" b="1" i="0" dirty="0">
                <a:solidFill>
                  <a:srgbClr val="333333"/>
                </a:solidFill>
                <a:effectLst/>
                <a:latin typeface="inter-bold"/>
              </a:rPr>
              <a:t>: </a:t>
            </a:r>
            <a:r>
              <a:rPr lang="en-US" sz="1600" b="0" i="0" dirty="0">
                <a:solidFill>
                  <a:srgbClr val="333333"/>
                </a:solidFill>
                <a:effectLst/>
                <a:latin typeface="inter-regular"/>
              </a:rPr>
              <a:t>standard output stream</a:t>
            </a:r>
          </a:p>
          <a:p>
            <a:pPr marL="0" indent="0" algn="just">
              <a:buNone/>
            </a:pPr>
            <a:r>
              <a:rPr lang="en-US" sz="1600" b="1" i="0" dirty="0">
                <a:solidFill>
                  <a:srgbClr val="333333"/>
                </a:solidFill>
                <a:effectLst/>
                <a:latin typeface="inter-bold"/>
              </a:rPr>
              <a:t>2) System.in: </a:t>
            </a:r>
            <a:r>
              <a:rPr lang="en-US" sz="1600" b="0" i="0" dirty="0">
                <a:solidFill>
                  <a:srgbClr val="333333"/>
                </a:solidFill>
                <a:effectLst/>
                <a:latin typeface="inter-regular"/>
              </a:rPr>
              <a:t>standard input stream</a:t>
            </a:r>
          </a:p>
          <a:p>
            <a:pPr marL="0" indent="0" algn="just">
              <a:buNone/>
            </a:pPr>
            <a:r>
              <a:rPr lang="en-US" sz="1600" b="1" i="0" dirty="0">
                <a:solidFill>
                  <a:srgbClr val="333333"/>
                </a:solidFill>
                <a:effectLst/>
                <a:latin typeface="inter-bold"/>
              </a:rPr>
              <a:t>3) </a:t>
            </a:r>
            <a:r>
              <a:rPr lang="en-US" sz="1600" b="1" i="0" dirty="0" err="1">
                <a:solidFill>
                  <a:srgbClr val="333333"/>
                </a:solidFill>
                <a:effectLst/>
                <a:latin typeface="inter-bold"/>
              </a:rPr>
              <a:t>System.err</a:t>
            </a:r>
            <a:r>
              <a:rPr lang="en-US" sz="1600" b="1" i="0" dirty="0">
                <a:solidFill>
                  <a:srgbClr val="333333"/>
                </a:solidFill>
                <a:effectLst/>
                <a:latin typeface="inter-bold"/>
              </a:rPr>
              <a:t>: </a:t>
            </a:r>
            <a:r>
              <a:rPr lang="en-US" sz="1600" b="0" i="0" dirty="0">
                <a:solidFill>
                  <a:srgbClr val="333333"/>
                </a:solidFill>
                <a:effectLst/>
                <a:latin typeface="inter-regular"/>
              </a:rPr>
              <a:t>standard error stream</a:t>
            </a:r>
            <a:endParaRPr lang="en-IN" sz="1600" dirty="0"/>
          </a:p>
        </p:txBody>
      </p:sp>
      <p:sp>
        <p:nvSpPr>
          <p:cNvPr id="4" name="Content Placeholder 3">
            <a:extLst>
              <a:ext uri="{FF2B5EF4-FFF2-40B4-BE49-F238E27FC236}">
                <a16:creationId xmlns:a16="http://schemas.microsoft.com/office/drawing/2014/main" id="{D17DDA35-F4B8-7E2A-3F56-8FA3DDFB6CDD}"/>
              </a:ext>
            </a:extLst>
          </p:cNvPr>
          <p:cNvSpPr>
            <a:spLocks noGrp="1"/>
          </p:cNvSpPr>
          <p:nvPr>
            <p:ph sz="half" idx="2"/>
          </p:nvPr>
        </p:nvSpPr>
        <p:spPr>
          <a:xfrm>
            <a:off x="6172199" y="1258958"/>
            <a:ext cx="6019801" cy="5233916"/>
          </a:xfrm>
        </p:spPr>
        <p:txBody>
          <a:bodyPr>
            <a:normAutofit/>
          </a:bodyPr>
          <a:lstStyle/>
          <a:p>
            <a:pPr marL="0" indent="0" algn="just">
              <a:buNone/>
            </a:pPr>
            <a:r>
              <a:rPr lang="en-IN" sz="1800" b="0" i="0" dirty="0">
                <a:solidFill>
                  <a:srgbClr val="333333"/>
                </a:solidFill>
                <a:effectLst/>
                <a:latin typeface="inter-regular"/>
              </a:rPr>
              <a:t>Let's see the code to print </a:t>
            </a:r>
            <a:r>
              <a:rPr lang="en-IN" sz="1800" b="1" i="0" dirty="0">
                <a:solidFill>
                  <a:srgbClr val="333333"/>
                </a:solidFill>
                <a:effectLst/>
                <a:latin typeface="inter-bold"/>
              </a:rPr>
              <a:t>output and an error</a:t>
            </a:r>
            <a:r>
              <a:rPr lang="en-IN" sz="1800" b="0" i="0" dirty="0">
                <a:solidFill>
                  <a:srgbClr val="333333"/>
                </a:solidFill>
                <a:effectLst/>
                <a:latin typeface="inter-regular"/>
              </a:rPr>
              <a:t> message to the console.</a:t>
            </a:r>
          </a:p>
          <a:p>
            <a:pPr marL="0" indent="0" algn="just">
              <a:buNone/>
            </a:pPr>
            <a:r>
              <a:rPr lang="en-IN" sz="1800" b="0" i="0" dirty="0" err="1">
                <a:solidFill>
                  <a:srgbClr val="000000"/>
                </a:solidFill>
                <a:effectLst/>
                <a:latin typeface="inter-regular"/>
              </a:rPr>
              <a:t>System.out.println</a:t>
            </a:r>
            <a:r>
              <a:rPr lang="en-IN" sz="1800" b="0" i="0" dirty="0">
                <a:solidFill>
                  <a:srgbClr val="000000"/>
                </a:solidFill>
                <a:effectLst/>
                <a:latin typeface="inter-regular"/>
              </a:rPr>
              <a:t>(</a:t>
            </a:r>
            <a:r>
              <a:rPr lang="en-IN" sz="1800" b="0" i="0" dirty="0">
                <a:solidFill>
                  <a:srgbClr val="0000FF"/>
                </a:solidFill>
                <a:effectLst/>
                <a:latin typeface="inter-regular"/>
              </a:rPr>
              <a:t>"simple message"</a:t>
            </a:r>
            <a:r>
              <a:rPr lang="en-IN" sz="1800" b="0" i="0" dirty="0">
                <a:solidFill>
                  <a:srgbClr val="000000"/>
                </a:solidFill>
                <a:effectLst/>
                <a:latin typeface="inter-regular"/>
              </a:rPr>
              <a:t>);  </a:t>
            </a:r>
          </a:p>
          <a:p>
            <a:pPr marL="0" indent="0" algn="just">
              <a:buNone/>
            </a:pPr>
            <a:r>
              <a:rPr lang="en-IN" sz="1800" b="0" i="0" dirty="0" err="1">
                <a:solidFill>
                  <a:srgbClr val="000000"/>
                </a:solidFill>
                <a:effectLst/>
                <a:latin typeface="inter-regular"/>
              </a:rPr>
              <a:t>System.err.println</a:t>
            </a:r>
            <a:r>
              <a:rPr lang="en-IN" sz="1800" b="0" i="0" dirty="0">
                <a:solidFill>
                  <a:srgbClr val="000000"/>
                </a:solidFill>
                <a:effectLst/>
                <a:latin typeface="inter-regular"/>
              </a:rPr>
              <a:t>(</a:t>
            </a:r>
            <a:r>
              <a:rPr lang="en-IN" sz="1800" b="0" i="0" dirty="0">
                <a:solidFill>
                  <a:srgbClr val="0000FF"/>
                </a:solidFill>
                <a:effectLst/>
                <a:latin typeface="inter-regular"/>
              </a:rPr>
              <a:t>"error message"</a:t>
            </a:r>
            <a:r>
              <a:rPr lang="en-IN" sz="1800" b="0" i="0" dirty="0">
                <a:solidFill>
                  <a:srgbClr val="000000"/>
                </a:solidFill>
                <a:effectLst/>
                <a:latin typeface="inter-regular"/>
              </a:rPr>
              <a:t>);  </a:t>
            </a:r>
          </a:p>
          <a:p>
            <a:pPr marL="0" indent="0" algn="just">
              <a:buNone/>
            </a:pPr>
            <a:r>
              <a:rPr lang="en-IN" sz="1800" b="0" i="0" dirty="0">
                <a:solidFill>
                  <a:srgbClr val="333333"/>
                </a:solidFill>
                <a:effectLst/>
                <a:latin typeface="inter-regular"/>
              </a:rPr>
              <a:t>Let's see the code to get </a:t>
            </a:r>
            <a:r>
              <a:rPr lang="en-IN" sz="1800" b="1" i="0" dirty="0">
                <a:solidFill>
                  <a:srgbClr val="333333"/>
                </a:solidFill>
                <a:effectLst/>
                <a:latin typeface="inter-bold"/>
              </a:rPr>
              <a:t>input</a:t>
            </a:r>
            <a:r>
              <a:rPr lang="en-IN" sz="1800" b="0" i="0" dirty="0">
                <a:solidFill>
                  <a:srgbClr val="333333"/>
                </a:solidFill>
                <a:effectLst/>
                <a:latin typeface="inter-regular"/>
              </a:rPr>
              <a:t> from console.</a:t>
            </a:r>
          </a:p>
          <a:p>
            <a:pPr marL="0" indent="0" algn="just">
              <a:buNone/>
            </a:pPr>
            <a:r>
              <a:rPr lang="en-IN" sz="1800" b="1" i="0" dirty="0">
                <a:solidFill>
                  <a:srgbClr val="006699"/>
                </a:solidFill>
                <a:effectLst/>
                <a:latin typeface="inter-regular"/>
              </a:rPr>
              <a:t>int</a:t>
            </a:r>
            <a:r>
              <a:rPr lang="en-IN" sz="1800" b="0" i="0" dirty="0">
                <a:solidFill>
                  <a:srgbClr val="000000"/>
                </a:solidFill>
                <a:effectLst/>
                <a:latin typeface="inter-regular"/>
              </a:rPr>
              <a:t> </a:t>
            </a:r>
            <a:r>
              <a:rPr lang="en-IN" sz="1800" b="0" i="0" dirty="0" err="1">
                <a:solidFill>
                  <a:srgbClr val="000000"/>
                </a:solidFill>
                <a:effectLst/>
                <a:latin typeface="inter-regular"/>
              </a:rPr>
              <a:t>i</a:t>
            </a:r>
            <a:r>
              <a:rPr lang="en-IN" sz="1800" b="0" i="0" dirty="0">
                <a:solidFill>
                  <a:srgbClr val="000000"/>
                </a:solidFill>
                <a:effectLst/>
                <a:latin typeface="inter-regular"/>
              </a:rPr>
              <a:t>=</a:t>
            </a:r>
            <a:r>
              <a:rPr lang="en-IN" sz="1800" b="0" i="0" dirty="0" err="1">
                <a:solidFill>
                  <a:srgbClr val="000000"/>
                </a:solidFill>
                <a:effectLst/>
                <a:latin typeface="inter-regular"/>
              </a:rPr>
              <a:t>System.in.read</a:t>
            </a:r>
            <a:r>
              <a:rPr lang="en-IN" sz="1800" b="0" i="0" dirty="0">
                <a:solidFill>
                  <a:srgbClr val="000000"/>
                </a:solidFill>
                <a:effectLst/>
                <a:latin typeface="inter-regular"/>
              </a:rPr>
              <a:t>();</a:t>
            </a:r>
            <a:r>
              <a:rPr lang="en-IN" sz="1800" b="0" i="0" dirty="0">
                <a:solidFill>
                  <a:srgbClr val="008200"/>
                </a:solidFill>
                <a:effectLst/>
                <a:latin typeface="inter-regular"/>
              </a:rPr>
              <a:t>//returns ASCII code of 1st character</a:t>
            </a:r>
            <a:r>
              <a:rPr lang="en-IN" sz="1800" b="0" i="0" dirty="0">
                <a:solidFill>
                  <a:srgbClr val="000000"/>
                </a:solidFill>
                <a:effectLst/>
                <a:latin typeface="inter-regular"/>
              </a:rPr>
              <a:t>  </a:t>
            </a:r>
          </a:p>
          <a:p>
            <a:pPr marL="0" indent="0" algn="just">
              <a:buNone/>
            </a:pPr>
            <a:r>
              <a:rPr lang="en-IN" sz="1800" b="0" i="0" dirty="0" err="1">
                <a:solidFill>
                  <a:srgbClr val="000000"/>
                </a:solidFill>
                <a:effectLst/>
                <a:latin typeface="inter-regular"/>
              </a:rPr>
              <a:t>System.out.println</a:t>
            </a:r>
            <a:r>
              <a:rPr lang="en-IN" sz="1800" b="0" i="0" dirty="0">
                <a:solidFill>
                  <a:srgbClr val="000000"/>
                </a:solidFill>
                <a:effectLst/>
                <a:latin typeface="inter-regular"/>
              </a:rPr>
              <a:t>((</a:t>
            </a:r>
            <a:r>
              <a:rPr lang="en-IN" sz="1800" b="1" i="0" dirty="0">
                <a:solidFill>
                  <a:srgbClr val="006699"/>
                </a:solidFill>
                <a:effectLst/>
                <a:latin typeface="inter-regular"/>
              </a:rPr>
              <a:t>char</a:t>
            </a:r>
            <a:r>
              <a:rPr lang="en-IN" sz="1800" b="0" i="0" dirty="0">
                <a:solidFill>
                  <a:srgbClr val="000000"/>
                </a:solidFill>
                <a:effectLst/>
                <a:latin typeface="inter-regular"/>
              </a:rPr>
              <a:t>)</a:t>
            </a:r>
            <a:r>
              <a:rPr lang="en-IN" sz="1800" b="0" i="0" dirty="0" err="1">
                <a:solidFill>
                  <a:srgbClr val="000000"/>
                </a:solidFill>
                <a:effectLst/>
                <a:latin typeface="inter-regular"/>
              </a:rPr>
              <a:t>i</a:t>
            </a:r>
            <a:r>
              <a:rPr lang="en-IN" sz="1800" b="0" i="0" dirty="0">
                <a:solidFill>
                  <a:srgbClr val="000000"/>
                </a:solidFill>
                <a:effectLst/>
                <a:latin typeface="inter-regular"/>
              </a:rPr>
              <a:t>);</a:t>
            </a:r>
            <a:r>
              <a:rPr lang="en-IN" sz="1800" b="0" i="0" dirty="0">
                <a:solidFill>
                  <a:srgbClr val="008200"/>
                </a:solidFill>
                <a:effectLst/>
                <a:latin typeface="inter-regular"/>
              </a:rPr>
              <a:t>//will print the character</a:t>
            </a:r>
            <a:r>
              <a:rPr lang="en-IN" sz="1800" b="0" i="0" dirty="0">
                <a:solidFill>
                  <a:srgbClr val="000000"/>
                </a:solidFill>
                <a:effectLst/>
                <a:latin typeface="inter-regular"/>
              </a:rPr>
              <a:t>  </a:t>
            </a:r>
          </a:p>
          <a:p>
            <a:pPr marL="0" indent="0">
              <a:buNone/>
            </a:pPr>
            <a:endParaRPr lang="en-IN" sz="1800" dirty="0"/>
          </a:p>
        </p:txBody>
      </p:sp>
    </p:spTree>
    <p:extLst>
      <p:ext uri="{BB962C8B-B14F-4D97-AF65-F5344CB8AC3E}">
        <p14:creationId xmlns:p14="http://schemas.microsoft.com/office/powerpoint/2010/main" val="1025704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935</TotalTime>
  <Words>4625</Words>
  <Application>Microsoft Office PowerPoint</Application>
  <PresentationFormat>Widescreen</PresentationFormat>
  <Paragraphs>539</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erdana</vt:lpstr>
      <vt:lpstr>inter-bold</vt:lpstr>
      <vt:lpstr>inter-regular</vt:lpstr>
      <vt:lpstr>Times New Roman</vt:lpstr>
      <vt:lpstr>Office Theme</vt:lpstr>
      <vt:lpstr>Chapter 5</vt:lpstr>
      <vt:lpstr>In Java, a File is an abstract data type. A named location used to store related information is known as a File. There are several File Operations like creating a new File, getting information about File, writing into a File, reading from a File and deleting a File.</vt:lpstr>
      <vt:lpstr>PowerPoint Presentation</vt:lpstr>
      <vt:lpstr>Java File Class Methods</vt:lpstr>
      <vt:lpstr>PowerPoint Presentation</vt:lpstr>
      <vt:lpstr>Create a File Create a File operation is performed to create a new file. We use the createNewFile() method of file. The createNewFile() method returns true when it successfully creates a new file and returns false when the file already exists. </vt:lpstr>
      <vt:lpstr>Write to a File The next operation which we can perform on a file is "writing into a file". In order to write data into a file, we will use the FileWriter class and its write() method together. We need to close the stream using the close() method to retrieve the allocated resources.</vt:lpstr>
      <vt:lpstr>Read from a File The next operation which we can perform on a file is "read from a file". In order to write data into a file, we will use the Scanner class. Here, we need to close the stream using the close() method. We will create an instance of the Scanner class and use the hasNextLine() method nextLine() method to get data from the file.</vt:lpstr>
      <vt:lpstr>Java I/O (Input and Output) is used to process the input and produce the output.</vt:lpstr>
      <vt:lpstr>OutputStream vs InputStream </vt:lpstr>
      <vt:lpstr>OutputStream class OutputStream class is an abstract class. It is the superclass of all classes representing an output stream of bytes. An output stream accepts output bytes and sends them to some sink. </vt:lpstr>
      <vt:lpstr>InputStream class InputStream class is an abstract class. It is the superclass of all classes representing an input stream of bytes. </vt:lpstr>
      <vt:lpstr>Java FileOutputStream Class </vt:lpstr>
      <vt:lpstr>Java FileOutputStream Example 1: write byte</vt:lpstr>
      <vt:lpstr>Java FileInputStream Class </vt:lpstr>
      <vt:lpstr>PowerPoint Presentation</vt:lpstr>
      <vt:lpstr>Java DataOutputStream Class</vt:lpstr>
      <vt:lpstr>Example of DataOutputStream class In this example, we are writing the data to a text file testout.txt using DataOutputStream class.</vt:lpstr>
      <vt:lpstr>Java DataInputStream Class</vt:lpstr>
      <vt:lpstr>DataInputStream class</vt:lpstr>
      <vt:lpstr>Java FileWriter Class </vt:lpstr>
      <vt:lpstr>PowerPoint Presentation</vt:lpstr>
      <vt:lpstr>Java FileReader Class </vt:lpstr>
      <vt:lpstr>PowerPoint Presentation</vt:lpstr>
      <vt:lpstr>Java File Class The File class is an abstract representation of file and directory pathname. A pathname can be either absolute or relative.   Fields </vt:lpstr>
      <vt:lpstr>PowerPoint Presentation</vt:lpstr>
      <vt:lpstr>PowerPoint Presentation</vt:lpstr>
      <vt:lpstr>Java Console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Ashwinikumar Jha</dc:creator>
  <cp:lastModifiedBy>Ashwinikumar Jha</cp:lastModifiedBy>
  <cp:revision>47</cp:revision>
  <dcterms:created xsi:type="dcterms:W3CDTF">2022-05-08T12:33:35Z</dcterms:created>
  <dcterms:modified xsi:type="dcterms:W3CDTF">2022-05-09T04:09:24Z</dcterms:modified>
</cp:coreProperties>
</file>