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www.javatpoint.com/java-arraylis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javatpoint.com/java-arraylist"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1B7E32-59F1-4E7B-A9DF-9EB7CFCB167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7EE45A7-869F-436C-BA2B-1DF243B435DB}">
      <dgm:prSet/>
      <dgm:spPr/>
      <dgm:t>
        <a:bodyPr/>
        <a:lstStyle/>
        <a:p>
          <a:r>
            <a:rPr lang="en-US" b="0" i="0"/>
            <a:t>The </a:t>
          </a:r>
          <a:r>
            <a:rPr lang="en-US" b="1" i="0"/>
            <a:t>Collection in Java</a:t>
          </a:r>
          <a:r>
            <a:rPr lang="en-US" b="0" i="0"/>
            <a:t> is a framework that provides an architecture to store and manipulate the group of objects.</a:t>
          </a:r>
          <a:endParaRPr lang="en-US"/>
        </a:p>
      </dgm:t>
    </dgm:pt>
    <dgm:pt modelId="{A3ABE3C7-A640-4E00-9A3E-32F5BEB412DD}" type="parTrans" cxnId="{2A630230-CA28-4752-9FC8-F6007EE9631B}">
      <dgm:prSet/>
      <dgm:spPr/>
      <dgm:t>
        <a:bodyPr/>
        <a:lstStyle/>
        <a:p>
          <a:endParaRPr lang="en-US"/>
        </a:p>
      </dgm:t>
    </dgm:pt>
    <dgm:pt modelId="{0B5C1E0C-4A11-4462-95D9-125167BA98E3}" type="sibTrans" cxnId="{2A630230-CA28-4752-9FC8-F6007EE9631B}">
      <dgm:prSet/>
      <dgm:spPr/>
      <dgm:t>
        <a:bodyPr/>
        <a:lstStyle/>
        <a:p>
          <a:endParaRPr lang="en-US"/>
        </a:p>
      </dgm:t>
    </dgm:pt>
    <dgm:pt modelId="{36C7A4F1-6896-4E21-8D97-ED5837CA8C49}">
      <dgm:prSet/>
      <dgm:spPr/>
      <dgm:t>
        <a:bodyPr/>
        <a:lstStyle/>
        <a:p>
          <a:r>
            <a:rPr lang="en-US" b="0" i="0"/>
            <a:t>Java Collections can achieve all the operations that you perform on a data such as searching, sorting, insertion, manipulation, and deletion.</a:t>
          </a:r>
          <a:endParaRPr lang="en-US"/>
        </a:p>
      </dgm:t>
    </dgm:pt>
    <dgm:pt modelId="{8CCD28D5-1995-4702-AE11-EEAC83D927D4}" type="parTrans" cxnId="{3A23581B-C914-46A0-8C01-23F026FA3EB6}">
      <dgm:prSet/>
      <dgm:spPr/>
      <dgm:t>
        <a:bodyPr/>
        <a:lstStyle/>
        <a:p>
          <a:endParaRPr lang="en-US"/>
        </a:p>
      </dgm:t>
    </dgm:pt>
    <dgm:pt modelId="{B15FE91D-C724-4BD3-A3FD-2C9990F008AD}" type="sibTrans" cxnId="{3A23581B-C914-46A0-8C01-23F026FA3EB6}">
      <dgm:prSet/>
      <dgm:spPr/>
      <dgm:t>
        <a:bodyPr/>
        <a:lstStyle/>
        <a:p>
          <a:endParaRPr lang="en-US"/>
        </a:p>
      </dgm:t>
    </dgm:pt>
    <dgm:pt modelId="{920E7B6F-6D25-4C30-AD29-F24334EB960B}">
      <dgm:prSet/>
      <dgm:spPr/>
      <dgm:t>
        <a:bodyPr/>
        <a:lstStyle/>
        <a:p>
          <a:r>
            <a:rPr lang="en-US" b="0" i="0" dirty="0"/>
            <a:t>Java Collection means a single unit of objects. Java Collection framework provides many interfaces (Set, List, Queue, Deque) and classes (</a:t>
          </a:r>
          <a:r>
            <a:rPr lang="en-US" b="0" i="0" dirty="0" err="1">
              <a:hlinkClick xmlns:r="http://schemas.openxmlformats.org/officeDocument/2006/relationships" r:id="rId1"/>
            </a:rPr>
            <a:t>ArrayList</a:t>
          </a:r>
          <a:r>
            <a:rPr lang="en-US" b="0" i="0" dirty="0"/>
            <a:t>, Vector ,</a:t>
          </a:r>
          <a:r>
            <a:rPr lang="en-US" dirty="0"/>
            <a:t>LinkedList,</a:t>
          </a:r>
          <a:r>
            <a:rPr lang="en-US" b="0" i="0" dirty="0"/>
            <a:t> </a:t>
          </a:r>
          <a:r>
            <a:rPr lang="en-US" dirty="0" err="1"/>
            <a:t>PriorityQueue</a:t>
          </a:r>
          <a:r>
            <a:rPr lang="en-US" b="0" i="0" dirty="0"/>
            <a:t>, HashSet, </a:t>
          </a:r>
          <a:r>
            <a:rPr lang="en-US" b="0" i="0" dirty="0" err="1"/>
            <a:t>LinkedHashSet</a:t>
          </a:r>
          <a:r>
            <a:rPr lang="en-US" b="0" i="0" dirty="0"/>
            <a:t>, </a:t>
          </a:r>
          <a:r>
            <a:rPr lang="en-US" b="0" i="0" dirty="0" err="1"/>
            <a:t>TreeSet</a:t>
          </a:r>
          <a:r>
            <a:rPr lang="en-US" b="0" i="0" dirty="0"/>
            <a:t>).</a:t>
          </a:r>
          <a:endParaRPr lang="en-US" dirty="0"/>
        </a:p>
      </dgm:t>
    </dgm:pt>
    <dgm:pt modelId="{388A85F6-2788-48ED-B317-E879767F5F36}" type="parTrans" cxnId="{C2604F8B-0103-43FF-B109-40080247334E}">
      <dgm:prSet/>
      <dgm:spPr/>
      <dgm:t>
        <a:bodyPr/>
        <a:lstStyle/>
        <a:p>
          <a:endParaRPr lang="en-US"/>
        </a:p>
      </dgm:t>
    </dgm:pt>
    <dgm:pt modelId="{8A30E9FF-AFFA-4DCD-90FA-10A7B6FF1BF3}" type="sibTrans" cxnId="{C2604F8B-0103-43FF-B109-40080247334E}">
      <dgm:prSet/>
      <dgm:spPr/>
      <dgm:t>
        <a:bodyPr/>
        <a:lstStyle/>
        <a:p>
          <a:endParaRPr lang="en-US"/>
        </a:p>
      </dgm:t>
    </dgm:pt>
    <dgm:pt modelId="{AC85B43B-3571-4C78-B9B5-DB360CB9E92A}" type="pres">
      <dgm:prSet presAssocID="{E31B7E32-59F1-4E7B-A9DF-9EB7CFCB1677}" presName="linear" presStyleCnt="0">
        <dgm:presLayoutVars>
          <dgm:animLvl val="lvl"/>
          <dgm:resizeHandles val="exact"/>
        </dgm:presLayoutVars>
      </dgm:prSet>
      <dgm:spPr/>
    </dgm:pt>
    <dgm:pt modelId="{FB49DB97-54B6-4300-8FDF-04BB9A6DD250}" type="pres">
      <dgm:prSet presAssocID="{97EE45A7-869F-436C-BA2B-1DF243B435DB}" presName="parentText" presStyleLbl="node1" presStyleIdx="0" presStyleCnt="3">
        <dgm:presLayoutVars>
          <dgm:chMax val="0"/>
          <dgm:bulletEnabled val="1"/>
        </dgm:presLayoutVars>
      </dgm:prSet>
      <dgm:spPr/>
    </dgm:pt>
    <dgm:pt modelId="{0F354B99-7A30-481B-9A7C-4CD5DAE12695}" type="pres">
      <dgm:prSet presAssocID="{0B5C1E0C-4A11-4462-95D9-125167BA98E3}" presName="spacer" presStyleCnt="0"/>
      <dgm:spPr/>
    </dgm:pt>
    <dgm:pt modelId="{DB89DBAD-6E4E-403F-9DE5-10EB47737D19}" type="pres">
      <dgm:prSet presAssocID="{36C7A4F1-6896-4E21-8D97-ED5837CA8C49}" presName="parentText" presStyleLbl="node1" presStyleIdx="1" presStyleCnt="3">
        <dgm:presLayoutVars>
          <dgm:chMax val="0"/>
          <dgm:bulletEnabled val="1"/>
        </dgm:presLayoutVars>
      </dgm:prSet>
      <dgm:spPr/>
    </dgm:pt>
    <dgm:pt modelId="{43175737-AD1C-43C7-9EB3-B97B81B17B93}" type="pres">
      <dgm:prSet presAssocID="{B15FE91D-C724-4BD3-A3FD-2C9990F008AD}" presName="spacer" presStyleCnt="0"/>
      <dgm:spPr/>
    </dgm:pt>
    <dgm:pt modelId="{5A41D3C3-95F1-4B89-9A36-BC2D2025EB70}" type="pres">
      <dgm:prSet presAssocID="{920E7B6F-6D25-4C30-AD29-F24334EB960B}" presName="parentText" presStyleLbl="node1" presStyleIdx="2" presStyleCnt="3">
        <dgm:presLayoutVars>
          <dgm:chMax val="0"/>
          <dgm:bulletEnabled val="1"/>
        </dgm:presLayoutVars>
      </dgm:prSet>
      <dgm:spPr/>
    </dgm:pt>
  </dgm:ptLst>
  <dgm:cxnLst>
    <dgm:cxn modelId="{7D04E809-42DA-4D44-AF2E-C605A4122B8E}" type="presOf" srcId="{36C7A4F1-6896-4E21-8D97-ED5837CA8C49}" destId="{DB89DBAD-6E4E-403F-9DE5-10EB47737D19}" srcOrd="0" destOrd="0" presId="urn:microsoft.com/office/officeart/2005/8/layout/vList2"/>
    <dgm:cxn modelId="{3A23581B-C914-46A0-8C01-23F026FA3EB6}" srcId="{E31B7E32-59F1-4E7B-A9DF-9EB7CFCB1677}" destId="{36C7A4F1-6896-4E21-8D97-ED5837CA8C49}" srcOrd="1" destOrd="0" parTransId="{8CCD28D5-1995-4702-AE11-EEAC83D927D4}" sibTransId="{B15FE91D-C724-4BD3-A3FD-2C9990F008AD}"/>
    <dgm:cxn modelId="{2A630230-CA28-4752-9FC8-F6007EE9631B}" srcId="{E31B7E32-59F1-4E7B-A9DF-9EB7CFCB1677}" destId="{97EE45A7-869F-436C-BA2B-1DF243B435DB}" srcOrd="0" destOrd="0" parTransId="{A3ABE3C7-A640-4E00-9A3E-32F5BEB412DD}" sibTransId="{0B5C1E0C-4A11-4462-95D9-125167BA98E3}"/>
    <dgm:cxn modelId="{66DAE182-1525-4045-8DA5-4015BA23BD4F}" type="presOf" srcId="{E31B7E32-59F1-4E7B-A9DF-9EB7CFCB1677}" destId="{AC85B43B-3571-4C78-B9B5-DB360CB9E92A}" srcOrd="0" destOrd="0" presId="urn:microsoft.com/office/officeart/2005/8/layout/vList2"/>
    <dgm:cxn modelId="{C2604F8B-0103-43FF-B109-40080247334E}" srcId="{E31B7E32-59F1-4E7B-A9DF-9EB7CFCB1677}" destId="{920E7B6F-6D25-4C30-AD29-F24334EB960B}" srcOrd="2" destOrd="0" parTransId="{388A85F6-2788-48ED-B317-E879767F5F36}" sibTransId="{8A30E9FF-AFFA-4DCD-90FA-10A7B6FF1BF3}"/>
    <dgm:cxn modelId="{E8C655A6-F0C0-4AD9-9DA3-DF2C3FB18D67}" type="presOf" srcId="{920E7B6F-6D25-4C30-AD29-F24334EB960B}" destId="{5A41D3C3-95F1-4B89-9A36-BC2D2025EB70}" srcOrd="0" destOrd="0" presId="urn:microsoft.com/office/officeart/2005/8/layout/vList2"/>
    <dgm:cxn modelId="{2DD077FF-50E8-45BA-BFAC-C0092A08F589}" type="presOf" srcId="{97EE45A7-869F-436C-BA2B-1DF243B435DB}" destId="{FB49DB97-54B6-4300-8FDF-04BB9A6DD250}" srcOrd="0" destOrd="0" presId="urn:microsoft.com/office/officeart/2005/8/layout/vList2"/>
    <dgm:cxn modelId="{BEA018E2-17CD-4AB6-AB70-3486471E5E82}" type="presParOf" srcId="{AC85B43B-3571-4C78-B9B5-DB360CB9E92A}" destId="{FB49DB97-54B6-4300-8FDF-04BB9A6DD250}" srcOrd="0" destOrd="0" presId="urn:microsoft.com/office/officeart/2005/8/layout/vList2"/>
    <dgm:cxn modelId="{039CF720-8256-400E-A196-49B10CAEFB11}" type="presParOf" srcId="{AC85B43B-3571-4C78-B9B5-DB360CB9E92A}" destId="{0F354B99-7A30-481B-9A7C-4CD5DAE12695}" srcOrd="1" destOrd="0" presId="urn:microsoft.com/office/officeart/2005/8/layout/vList2"/>
    <dgm:cxn modelId="{B0A12CB4-A705-407E-AC75-847A1E45FA77}" type="presParOf" srcId="{AC85B43B-3571-4C78-B9B5-DB360CB9E92A}" destId="{DB89DBAD-6E4E-403F-9DE5-10EB47737D19}" srcOrd="2" destOrd="0" presId="urn:microsoft.com/office/officeart/2005/8/layout/vList2"/>
    <dgm:cxn modelId="{D0523869-282B-4CE0-A082-5EB0C8EC065B}" type="presParOf" srcId="{AC85B43B-3571-4C78-B9B5-DB360CB9E92A}" destId="{43175737-AD1C-43C7-9EB3-B97B81B17B93}" srcOrd="3" destOrd="0" presId="urn:microsoft.com/office/officeart/2005/8/layout/vList2"/>
    <dgm:cxn modelId="{74CF152C-CA35-41A9-872F-7A7D10E22B59}" type="presParOf" srcId="{AC85B43B-3571-4C78-B9B5-DB360CB9E92A}" destId="{5A41D3C3-95F1-4B89-9A36-BC2D2025EB7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3951D3-2D3B-4490-95F1-CEAD3F06A37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2B3FB9D-3631-4D1D-AA1D-4A8774AF10A7}">
      <dgm:prSet/>
      <dgm:spPr/>
      <dgm:t>
        <a:bodyPr/>
        <a:lstStyle/>
        <a:p>
          <a:pPr>
            <a:lnSpc>
              <a:spcPct val="100000"/>
            </a:lnSpc>
            <a:defRPr cap="all"/>
          </a:pPr>
          <a:r>
            <a:rPr lang="en-US"/>
            <a:t>The Iterable interface is the root interface for all the collection classes. The Collection interface extends the Iterable interface and therefore all the subclasses of Collection interface also implement the Iterable interface.</a:t>
          </a:r>
        </a:p>
      </dgm:t>
    </dgm:pt>
    <dgm:pt modelId="{7E9B1AA9-E355-47E9-9DF2-4FE743A81823}" type="parTrans" cxnId="{8D047AB9-02BA-4529-8923-5A78D4432237}">
      <dgm:prSet/>
      <dgm:spPr/>
      <dgm:t>
        <a:bodyPr/>
        <a:lstStyle/>
        <a:p>
          <a:endParaRPr lang="en-US"/>
        </a:p>
      </dgm:t>
    </dgm:pt>
    <dgm:pt modelId="{ABF96A2A-8C3D-4D22-A66B-AC3D39802272}" type="sibTrans" cxnId="{8D047AB9-02BA-4529-8923-5A78D4432237}">
      <dgm:prSet/>
      <dgm:spPr/>
      <dgm:t>
        <a:bodyPr/>
        <a:lstStyle/>
        <a:p>
          <a:endParaRPr lang="en-US"/>
        </a:p>
      </dgm:t>
    </dgm:pt>
    <dgm:pt modelId="{2A7BE68A-309B-482F-B902-373C97FFA13F}">
      <dgm:prSet/>
      <dgm:spPr/>
      <dgm:t>
        <a:bodyPr/>
        <a:lstStyle/>
        <a:p>
          <a:pPr>
            <a:lnSpc>
              <a:spcPct val="100000"/>
            </a:lnSpc>
            <a:defRPr cap="all"/>
          </a:pPr>
          <a:r>
            <a:rPr lang="en-US" dirty="0"/>
            <a:t>It contains only one abstract method. i.e.,</a:t>
          </a:r>
        </a:p>
      </dgm:t>
    </dgm:pt>
    <dgm:pt modelId="{E95BD432-AC6C-4051-917C-4012EA5D31BD}" type="parTrans" cxnId="{CB923B27-41EE-4683-8F7E-BAEAB450A3A3}">
      <dgm:prSet/>
      <dgm:spPr/>
      <dgm:t>
        <a:bodyPr/>
        <a:lstStyle/>
        <a:p>
          <a:endParaRPr lang="en-US"/>
        </a:p>
      </dgm:t>
    </dgm:pt>
    <dgm:pt modelId="{C8ABB254-5E99-449F-A608-9D59BBFFC756}" type="sibTrans" cxnId="{CB923B27-41EE-4683-8F7E-BAEAB450A3A3}">
      <dgm:prSet/>
      <dgm:spPr/>
      <dgm:t>
        <a:bodyPr/>
        <a:lstStyle/>
        <a:p>
          <a:endParaRPr lang="en-US"/>
        </a:p>
      </dgm:t>
    </dgm:pt>
    <dgm:pt modelId="{05E27349-D8E2-40FB-BC5D-BBAA0C828AAE}">
      <dgm:prSet/>
      <dgm:spPr/>
      <dgm:t>
        <a:bodyPr/>
        <a:lstStyle/>
        <a:p>
          <a:pPr>
            <a:lnSpc>
              <a:spcPct val="100000"/>
            </a:lnSpc>
            <a:defRPr cap="all"/>
          </a:pPr>
          <a:r>
            <a:rPr lang="en-US"/>
            <a:t>Iterator&lt;T&gt; iterator() </a:t>
          </a:r>
        </a:p>
      </dgm:t>
    </dgm:pt>
    <dgm:pt modelId="{7D46CA07-F2EC-4011-B321-9AC78DBA0AA4}" type="parTrans" cxnId="{89596EFD-383B-4CA3-840F-709118771D37}">
      <dgm:prSet/>
      <dgm:spPr/>
      <dgm:t>
        <a:bodyPr/>
        <a:lstStyle/>
        <a:p>
          <a:endParaRPr lang="en-US"/>
        </a:p>
      </dgm:t>
    </dgm:pt>
    <dgm:pt modelId="{8CC8FF4B-318B-411E-973F-02D6D6D145F8}" type="sibTrans" cxnId="{89596EFD-383B-4CA3-840F-709118771D37}">
      <dgm:prSet/>
      <dgm:spPr/>
      <dgm:t>
        <a:bodyPr/>
        <a:lstStyle/>
        <a:p>
          <a:endParaRPr lang="en-US"/>
        </a:p>
      </dgm:t>
    </dgm:pt>
    <dgm:pt modelId="{C7B8A055-F53D-4465-942D-C34A6A720276}">
      <dgm:prSet/>
      <dgm:spPr/>
      <dgm:t>
        <a:bodyPr/>
        <a:lstStyle/>
        <a:p>
          <a:pPr>
            <a:lnSpc>
              <a:spcPct val="100000"/>
            </a:lnSpc>
            <a:defRPr cap="all"/>
          </a:pPr>
          <a:r>
            <a:rPr lang="en-US" b="0" i="0"/>
            <a:t>It returns the iterator over the elements of type T.</a:t>
          </a:r>
          <a:endParaRPr lang="en-US"/>
        </a:p>
      </dgm:t>
    </dgm:pt>
    <dgm:pt modelId="{4FE2D84B-2E5C-4453-91B5-4B44BCD2E8FE}" type="parTrans" cxnId="{9FFFEE45-DB6C-40BC-840A-E551872D6E75}">
      <dgm:prSet/>
      <dgm:spPr/>
      <dgm:t>
        <a:bodyPr/>
        <a:lstStyle/>
        <a:p>
          <a:endParaRPr lang="en-US"/>
        </a:p>
      </dgm:t>
    </dgm:pt>
    <dgm:pt modelId="{7F463E04-1345-478B-B7DF-7A8226684DD2}" type="sibTrans" cxnId="{9FFFEE45-DB6C-40BC-840A-E551872D6E75}">
      <dgm:prSet/>
      <dgm:spPr/>
      <dgm:t>
        <a:bodyPr/>
        <a:lstStyle/>
        <a:p>
          <a:endParaRPr lang="en-US"/>
        </a:p>
      </dgm:t>
    </dgm:pt>
    <dgm:pt modelId="{BBB1FF62-5D67-4264-9CCE-52989E80F77B}" type="pres">
      <dgm:prSet presAssocID="{443951D3-2D3B-4490-95F1-CEAD3F06A374}" presName="linear" presStyleCnt="0">
        <dgm:presLayoutVars>
          <dgm:animLvl val="lvl"/>
          <dgm:resizeHandles val="exact"/>
        </dgm:presLayoutVars>
      </dgm:prSet>
      <dgm:spPr/>
    </dgm:pt>
    <dgm:pt modelId="{F6FB1B05-1BBB-4A6A-9416-EAF1BD9574A1}" type="pres">
      <dgm:prSet presAssocID="{92B3FB9D-3631-4D1D-AA1D-4A8774AF10A7}" presName="parentText" presStyleLbl="node1" presStyleIdx="0" presStyleCnt="4">
        <dgm:presLayoutVars>
          <dgm:chMax val="0"/>
          <dgm:bulletEnabled val="1"/>
        </dgm:presLayoutVars>
      </dgm:prSet>
      <dgm:spPr/>
    </dgm:pt>
    <dgm:pt modelId="{F8684696-BEE3-463D-BA23-817D93242F5F}" type="pres">
      <dgm:prSet presAssocID="{ABF96A2A-8C3D-4D22-A66B-AC3D39802272}" presName="spacer" presStyleCnt="0"/>
      <dgm:spPr/>
    </dgm:pt>
    <dgm:pt modelId="{886B3BE2-AFD2-43F6-9881-6572118581EB}" type="pres">
      <dgm:prSet presAssocID="{2A7BE68A-309B-482F-B902-373C97FFA13F}" presName="parentText" presStyleLbl="node1" presStyleIdx="1" presStyleCnt="4">
        <dgm:presLayoutVars>
          <dgm:chMax val="0"/>
          <dgm:bulletEnabled val="1"/>
        </dgm:presLayoutVars>
      </dgm:prSet>
      <dgm:spPr/>
    </dgm:pt>
    <dgm:pt modelId="{EE7A4D0C-D1B2-4375-A480-C30B9EDF8144}" type="pres">
      <dgm:prSet presAssocID="{C8ABB254-5E99-449F-A608-9D59BBFFC756}" presName="spacer" presStyleCnt="0"/>
      <dgm:spPr/>
    </dgm:pt>
    <dgm:pt modelId="{8C964EC2-2208-4C25-9875-FD2CFC68B11C}" type="pres">
      <dgm:prSet presAssocID="{05E27349-D8E2-40FB-BC5D-BBAA0C828AAE}" presName="parentText" presStyleLbl="node1" presStyleIdx="2" presStyleCnt="4">
        <dgm:presLayoutVars>
          <dgm:chMax val="0"/>
          <dgm:bulletEnabled val="1"/>
        </dgm:presLayoutVars>
      </dgm:prSet>
      <dgm:spPr/>
    </dgm:pt>
    <dgm:pt modelId="{7A14181D-FAD4-4C38-9F58-949564EFD203}" type="pres">
      <dgm:prSet presAssocID="{8CC8FF4B-318B-411E-973F-02D6D6D145F8}" presName="spacer" presStyleCnt="0"/>
      <dgm:spPr/>
    </dgm:pt>
    <dgm:pt modelId="{DE90D40A-DC42-4E86-ACC3-33C14645FA11}" type="pres">
      <dgm:prSet presAssocID="{C7B8A055-F53D-4465-942D-C34A6A720276}" presName="parentText" presStyleLbl="node1" presStyleIdx="3" presStyleCnt="4">
        <dgm:presLayoutVars>
          <dgm:chMax val="0"/>
          <dgm:bulletEnabled val="1"/>
        </dgm:presLayoutVars>
      </dgm:prSet>
      <dgm:spPr/>
    </dgm:pt>
  </dgm:ptLst>
  <dgm:cxnLst>
    <dgm:cxn modelId="{79CDCA19-EF7F-4FB6-81E9-B6A8F388FB91}" type="presOf" srcId="{C7B8A055-F53D-4465-942D-C34A6A720276}" destId="{DE90D40A-DC42-4E86-ACC3-33C14645FA11}" srcOrd="0" destOrd="0" presId="urn:microsoft.com/office/officeart/2005/8/layout/vList2"/>
    <dgm:cxn modelId="{CB923B27-41EE-4683-8F7E-BAEAB450A3A3}" srcId="{443951D3-2D3B-4490-95F1-CEAD3F06A374}" destId="{2A7BE68A-309B-482F-B902-373C97FFA13F}" srcOrd="1" destOrd="0" parTransId="{E95BD432-AC6C-4051-917C-4012EA5D31BD}" sibTransId="{C8ABB254-5E99-449F-A608-9D59BBFFC756}"/>
    <dgm:cxn modelId="{1A84435D-757B-414A-8589-471D6085CFD8}" type="presOf" srcId="{2A7BE68A-309B-482F-B902-373C97FFA13F}" destId="{886B3BE2-AFD2-43F6-9881-6572118581EB}" srcOrd="0" destOrd="0" presId="urn:microsoft.com/office/officeart/2005/8/layout/vList2"/>
    <dgm:cxn modelId="{9FFFEE45-DB6C-40BC-840A-E551872D6E75}" srcId="{443951D3-2D3B-4490-95F1-CEAD3F06A374}" destId="{C7B8A055-F53D-4465-942D-C34A6A720276}" srcOrd="3" destOrd="0" parTransId="{4FE2D84B-2E5C-4453-91B5-4B44BCD2E8FE}" sibTransId="{7F463E04-1345-478B-B7DF-7A8226684DD2}"/>
    <dgm:cxn modelId="{8D047AB9-02BA-4529-8923-5A78D4432237}" srcId="{443951D3-2D3B-4490-95F1-CEAD3F06A374}" destId="{92B3FB9D-3631-4D1D-AA1D-4A8774AF10A7}" srcOrd="0" destOrd="0" parTransId="{7E9B1AA9-E355-47E9-9DF2-4FE743A81823}" sibTransId="{ABF96A2A-8C3D-4D22-A66B-AC3D39802272}"/>
    <dgm:cxn modelId="{F1212CC3-DB4D-4D1E-8986-F17922991FA6}" type="presOf" srcId="{443951D3-2D3B-4490-95F1-CEAD3F06A374}" destId="{BBB1FF62-5D67-4264-9CCE-52989E80F77B}" srcOrd="0" destOrd="0" presId="urn:microsoft.com/office/officeart/2005/8/layout/vList2"/>
    <dgm:cxn modelId="{9DAE5DD8-0F13-49FA-A772-40142BFEC9EA}" type="presOf" srcId="{92B3FB9D-3631-4D1D-AA1D-4A8774AF10A7}" destId="{F6FB1B05-1BBB-4A6A-9416-EAF1BD9574A1}" srcOrd="0" destOrd="0" presId="urn:microsoft.com/office/officeart/2005/8/layout/vList2"/>
    <dgm:cxn modelId="{837708ED-17BA-448B-A6B0-4EAF09C0531F}" type="presOf" srcId="{05E27349-D8E2-40FB-BC5D-BBAA0C828AAE}" destId="{8C964EC2-2208-4C25-9875-FD2CFC68B11C}" srcOrd="0" destOrd="0" presId="urn:microsoft.com/office/officeart/2005/8/layout/vList2"/>
    <dgm:cxn modelId="{89596EFD-383B-4CA3-840F-709118771D37}" srcId="{443951D3-2D3B-4490-95F1-CEAD3F06A374}" destId="{05E27349-D8E2-40FB-BC5D-BBAA0C828AAE}" srcOrd="2" destOrd="0" parTransId="{7D46CA07-F2EC-4011-B321-9AC78DBA0AA4}" sibTransId="{8CC8FF4B-318B-411E-973F-02D6D6D145F8}"/>
    <dgm:cxn modelId="{1B531C17-0C3D-46BA-9FB4-7F8D918EDF6A}" type="presParOf" srcId="{BBB1FF62-5D67-4264-9CCE-52989E80F77B}" destId="{F6FB1B05-1BBB-4A6A-9416-EAF1BD9574A1}" srcOrd="0" destOrd="0" presId="urn:microsoft.com/office/officeart/2005/8/layout/vList2"/>
    <dgm:cxn modelId="{F14A3C3F-0FBC-4C22-BE8F-CFD69AC69954}" type="presParOf" srcId="{BBB1FF62-5D67-4264-9CCE-52989E80F77B}" destId="{F8684696-BEE3-463D-BA23-817D93242F5F}" srcOrd="1" destOrd="0" presId="urn:microsoft.com/office/officeart/2005/8/layout/vList2"/>
    <dgm:cxn modelId="{2B8884EF-2244-4280-98E3-3BBBC9826F1D}" type="presParOf" srcId="{BBB1FF62-5D67-4264-9CCE-52989E80F77B}" destId="{886B3BE2-AFD2-43F6-9881-6572118581EB}" srcOrd="2" destOrd="0" presId="urn:microsoft.com/office/officeart/2005/8/layout/vList2"/>
    <dgm:cxn modelId="{CFD27625-0363-4162-9729-B65083845EF9}" type="presParOf" srcId="{BBB1FF62-5D67-4264-9CCE-52989E80F77B}" destId="{EE7A4D0C-D1B2-4375-A480-C30B9EDF8144}" srcOrd="3" destOrd="0" presId="urn:microsoft.com/office/officeart/2005/8/layout/vList2"/>
    <dgm:cxn modelId="{2C1B831D-3926-46A9-AA33-DEEC2052BB5B}" type="presParOf" srcId="{BBB1FF62-5D67-4264-9CCE-52989E80F77B}" destId="{8C964EC2-2208-4C25-9875-FD2CFC68B11C}" srcOrd="4" destOrd="0" presId="urn:microsoft.com/office/officeart/2005/8/layout/vList2"/>
    <dgm:cxn modelId="{6F59BCCB-1C8B-48F5-B7ED-94FFC5A3F163}" type="presParOf" srcId="{BBB1FF62-5D67-4264-9CCE-52989E80F77B}" destId="{7A14181D-FAD4-4C38-9F58-949564EFD203}" srcOrd="5" destOrd="0" presId="urn:microsoft.com/office/officeart/2005/8/layout/vList2"/>
    <dgm:cxn modelId="{8D7D02FB-49FC-4EE0-AEFD-EB8B0989D2B6}" type="presParOf" srcId="{BBB1FF62-5D67-4264-9CCE-52989E80F77B}" destId="{DE90D40A-DC42-4E86-ACC3-33C14645FA1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D3BDD7-4C2A-4042-83DD-2E388A7410A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6FAF30C-C3C7-4530-BE4E-C86D072C3C6D}">
      <dgm:prSet/>
      <dgm:spPr/>
      <dgm:t>
        <a:bodyPr/>
        <a:lstStyle/>
        <a:p>
          <a:r>
            <a:rPr lang="en-US" b="0" i="0"/>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endParaRPr lang="en-US"/>
        </a:p>
      </dgm:t>
    </dgm:pt>
    <dgm:pt modelId="{B6CB78AC-6BA3-49D7-B5FA-9849BA5F2B25}" type="parTrans" cxnId="{299E9FDA-EF30-433C-B551-5A6B21ED65CA}">
      <dgm:prSet/>
      <dgm:spPr/>
      <dgm:t>
        <a:bodyPr/>
        <a:lstStyle/>
        <a:p>
          <a:endParaRPr lang="en-US"/>
        </a:p>
      </dgm:t>
    </dgm:pt>
    <dgm:pt modelId="{CF2B0712-8AE9-44DD-B77A-1316DFE7A7ED}" type="sibTrans" cxnId="{299E9FDA-EF30-433C-B551-5A6B21ED65CA}">
      <dgm:prSet/>
      <dgm:spPr/>
      <dgm:t>
        <a:bodyPr/>
        <a:lstStyle/>
        <a:p>
          <a:endParaRPr lang="en-US"/>
        </a:p>
      </dgm:t>
    </dgm:pt>
    <dgm:pt modelId="{8BD6E735-5E77-4232-982B-1F176E88DDCB}">
      <dgm:prSet/>
      <dgm:spPr/>
      <dgm:t>
        <a:bodyPr/>
        <a:lstStyle/>
        <a:p>
          <a:r>
            <a:rPr lang="en-US" b="0" i="0"/>
            <a:t>Some of the methods of Collection interface are Boolean add ( Object obj), Boolean addAll ( Collection c), void clear(), etc. which are implemented by all the subclasses of Collection interface.</a:t>
          </a:r>
          <a:br>
            <a:rPr lang="en-US" b="0" i="0"/>
          </a:br>
          <a:endParaRPr lang="en-US"/>
        </a:p>
      </dgm:t>
    </dgm:pt>
    <dgm:pt modelId="{12BE605E-DBD9-4AEE-B8E5-FAD2E64857E3}" type="parTrans" cxnId="{3F8A6B1B-F798-4363-80A8-EBEB51936FE5}">
      <dgm:prSet/>
      <dgm:spPr/>
      <dgm:t>
        <a:bodyPr/>
        <a:lstStyle/>
        <a:p>
          <a:endParaRPr lang="en-US"/>
        </a:p>
      </dgm:t>
    </dgm:pt>
    <dgm:pt modelId="{D8B571EE-EF73-4388-BAAC-2E42A0EBAC13}" type="sibTrans" cxnId="{3F8A6B1B-F798-4363-80A8-EBEB51936FE5}">
      <dgm:prSet/>
      <dgm:spPr/>
      <dgm:t>
        <a:bodyPr/>
        <a:lstStyle/>
        <a:p>
          <a:endParaRPr lang="en-US"/>
        </a:p>
      </dgm:t>
    </dgm:pt>
    <dgm:pt modelId="{B2026E87-ACEA-4380-8878-06E4EDC94AB1}" type="pres">
      <dgm:prSet presAssocID="{1DD3BDD7-4C2A-4042-83DD-2E388A7410A1}" presName="vert0" presStyleCnt="0">
        <dgm:presLayoutVars>
          <dgm:dir/>
          <dgm:animOne val="branch"/>
          <dgm:animLvl val="lvl"/>
        </dgm:presLayoutVars>
      </dgm:prSet>
      <dgm:spPr/>
    </dgm:pt>
    <dgm:pt modelId="{826B0334-EE70-49F4-B3EF-73FA4A40AE4F}" type="pres">
      <dgm:prSet presAssocID="{C6FAF30C-C3C7-4530-BE4E-C86D072C3C6D}" presName="thickLine" presStyleLbl="alignNode1" presStyleIdx="0" presStyleCnt="2"/>
      <dgm:spPr/>
    </dgm:pt>
    <dgm:pt modelId="{88D8C93B-B50F-441E-BFD7-B129DE91559D}" type="pres">
      <dgm:prSet presAssocID="{C6FAF30C-C3C7-4530-BE4E-C86D072C3C6D}" presName="horz1" presStyleCnt="0"/>
      <dgm:spPr/>
    </dgm:pt>
    <dgm:pt modelId="{B5B9E825-A9BA-4665-BC4A-D50BC0EF2170}" type="pres">
      <dgm:prSet presAssocID="{C6FAF30C-C3C7-4530-BE4E-C86D072C3C6D}" presName="tx1" presStyleLbl="revTx" presStyleIdx="0" presStyleCnt="2"/>
      <dgm:spPr/>
    </dgm:pt>
    <dgm:pt modelId="{17CAE698-20ED-446A-BE74-9790E98EECEA}" type="pres">
      <dgm:prSet presAssocID="{C6FAF30C-C3C7-4530-BE4E-C86D072C3C6D}" presName="vert1" presStyleCnt="0"/>
      <dgm:spPr/>
    </dgm:pt>
    <dgm:pt modelId="{7D978C02-E3AF-4467-8F81-25DEB79AA28C}" type="pres">
      <dgm:prSet presAssocID="{8BD6E735-5E77-4232-982B-1F176E88DDCB}" presName="thickLine" presStyleLbl="alignNode1" presStyleIdx="1" presStyleCnt="2"/>
      <dgm:spPr/>
    </dgm:pt>
    <dgm:pt modelId="{4D5A82BE-7786-4FFC-BC7B-6623A786824B}" type="pres">
      <dgm:prSet presAssocID="{8BD6E735-5E77-4232-982B-1F176E88DDCB}" presName="horz1" presStyleCnt="0"/>
      <dgm:spPr/>
    </dgm:pt>
    <dgm:pt modelId="{9EF9EE6D-0914-4AE3-89E7-3C7D2A2228AC}" type="pres">
      <dgm:prSet presAssocID="{8BD6E735-5E77-4232-982B-1F176E88DDCB}" presName="tx1" presStyleLbl="revTx" presStyleIdx="1" presStyleCnt="2"/>
      <dgm:spPr/>
    </dgm:pt>
    <dgm:pt modelId="{A6CA33AE-5187-4EDE-8C70-CD665B3F1D25}" type="pres">
      <dgm:prSet presAssocID="{8BD6E735-5E77-4232-982B-1F176E88DDCB}" presName="vert1" presStyleCnt="0"/>
      <dgm:spPr/>
    </dgm:pt>
  </dgm:ptLst>
  <dgm:cxnLst>
    <dgm:cxn modelId="{3F8A6B1B-F798-4363-80A8-EBEB51936FE5}" srcId="{1DD3BDD7-4C2A-4042-83DD-2E388A7410A1}" destId="{8BD6E735-5E77-4232-982B-1F176E88DDCB}" srcOrd="1" destOrd="0" parTransId="{12BE605E-DBD9-4AEE-B8E5-FAD2E64857E3}" sibTransId="{D8B571EE-EF73-4388-BAAC-2E42A0EBAC13}"/>
    <dgm:cxn modelId="{663E402D-4F62-4F0D-8759-7D9D44DC8738}" type="presOf" srcId="{1DD3BDD7-4C2A-4042-83DD-2E388A7410A1}" destId="{B2026E87-ACEA-4380-8878-06E4EDC94AB1}" srcOrd="0" destOrd="0" presId="urn:microsoft.com/office/officeart/2008/layout/LinedList"/>
    <dgm:cxn modelId="{7FF04C4B-F2F9-4D3D-8AD7-C96806B58EA7}" type="presOf" srcId="{8BD6E735-5E77-4232-982B-1F176E88DDCB}" destId="{9EF9EE6D-0914-4AE3-89E7-3C7D2A2228AC}" srcOrd="0" destOrd="0" presId="urn:microsoft.com/office/officeart/2008/layout/LinedList"/>
    <dgm:cxn modelId="{CF332A50-FECE-4157-9F80-73018F98DA84}" type="presOf" srcId="{C6FAF30C-C3C7-4530-BE4E-C86D072C3C6D}" destId="{B5B9E825-A9BA-4665-BC4A-D50BC0EF2170}" srcOrd="0" destOrd="0" presId="urn:microsoft.com/office/officeart/2008/layout/LinedList"/>
    <dgm:cxn modelId="{299E9FDA-EF30-433C-B551-5A6B21ED65CA}" srcId="{1DD3BDD7-4C2A-4042-83DD-2E388A7410A1}" destId="{C6FAF30C-C3C7-4530-BE4E-C86D072C3C6D}" srcOrd="0" destOrd="0" parTransId="{B6CB78AC-6BA3-49D7-B5FA-9849BA5F2B25}" sibTransId="{CF2B0712-8AE9-44DD-B77A-1316DFE7A7ED}"/>
    <dgm:cxn modelId="{31DBFD87-EC3D-49E8-A371-3811B438D4A6}" type="presParOf" srcId="{B2026E87-ACEA-4380-8878-06E4EDC94AB1}" destId="{826B0334-EE70-49F4-B3EF-73FA4A40AE4F}" srcOrd="0" destOrd="0" presId="urn:microsoft.com/office/officeart/2008/layout/LinedList"/>
    <dgm:cxn modelId="{C85D3FFA-7161-43E0-812B-96F9CD661757}" type="presParOf" srcId="{B2026E87-ACEA-4380-8878-06E4EDC94AB1}" destId="{88D8C93B-B50F-441E-BFD7-B129DE91559D}" srcOrd="1" destOrd="0" presId="urn:microsoft.com/office/officeart/2008/layout/LinedList"/>
    <dgm:cxn modelId="{AD0A1743-2977-4BD5-8261-CC3326F67420}" type="presParOf" srcId="{88D8C93B-B50F-441E-BFD7-B129DE91559D}" destId="{B5B9E825-A9BA-4665-BC4A-D50BC0EF2170}" srcOrd="0" destOrd="0" presId="urn:microsoft.com/office/officeart/2008/layout/LinedList"/>
    <dgm:cxn modelId="{D3D839A0-574B-4A55-A608-18AF85CAF32E}" type="presParOf" srcId="{88D8C93B-B50F-441E-BFD7-B129DE91559D}" destId="{17CAE698-20ED-446A-BE74-9790E98EECEA}" srcOrd="1" destOrd="0" presId="urn:microsoft.com/office/officeart/2008/layout/LinedList"/>
    <dgm:cxn modelId="{0E919E3B-60C0-4235-B658-EEF9C948B37C}" type="presParOf" srcId="{B2026E87-ACEA-4380-8878-06E4EDC94AB1}" destId="{7D978C02-E3AF-4467-8F81-25DEB79AA28C}" srcOrd="2" destOrd="0" presId="urn:microsoft.com/office/officeart/2008/layout/LinedList"/>
    <dgm:cxn modelId="{0FA0AA7E-D1E9-4B8C-B681-B7436BCAEADE}" type="presParOf" srcId="{B2026E87-ACEA-4380-8878-06E4EDC94AB1}" destId="{4D5A82BE-7786-4FFC-BC7B-6623A786824B}" srcOrd="3" destOrd="0" presId="urn:microsoft.com/office/officeart/2008/layout/LinedList"/>
    <dgm:cxn modelId="{36A4BCE7-6245-4267-9269-5D9416272861}" type="presParOf" srcId="{4D5A82BE-7786-4FFC-BC7B-6623A786824B}" destId="{9EF9EE6D-0914-4AE3-89E7-3C7D2A2228AC}" srcOrd="0" destOrd="0" presId="urn:microsoft.com/office/officeart/2008/layout/LinedList"/>
    <dgm:cxn modelId="{54584C1D-6F22-4AB7-B6D4-A129549D64C9}" type="presParOf" srcId="{4D5A82BE-7786-4FFC-BC7B-6623A786824B}" destId="{A6CA33AE-5187-4EDE-8C70-CD665B3F1D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9DB97-54B6-4300-8FDF-04BB9A6DD250}">
      <dsp:nvSpPr>
        <dsp:cNvPr id="0" name=""/>
        <dsp:cNvSpPr/>
      </dsp:nvSpPr>
      <dsp:spPr>
        <a:xfrm>
          <a:off x="0" y="72527"/>
          <a:ext cx="6263640" cy="174814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The </a:t>
          </a:r>
          <a:r>
            <a:rPr lang="en-US" sz="2000" b="1" i="0" kern="1200"/>
            <a:t>Collection in Java</a:t>
          </a:r>
          <a:r>
            <a:rPr lang="en-US" sz="2000" b="0" i="0" kern="1200"/>
            <a:t> is a framework that provides an architecture to store and manipulate the group of objects.</a:t>
          </a:r>
          <a:endParaRPr lang="en-US" sz="2000" kern="1200"/>
        </a:p>
      </dsp:txBody>
      <dsp:txXfrm>
        <a:off x="85337" y="157864"/>
        <a:ext cx="6092966" cy="1577470"/>
      </dsp:txXfrm>
    </dsp:sp>
    <dsp:sp modelId="{DB89DBAD-6E4E-403F-9DE5-10EB47737D19}">
      <dsp:nvSpPr>
        <dsp:cNvPr id="0" name=""/>
        <dsp:cNvSpPr/>
      </dsp:nvSpPr>
      <dsp:spPr>
        <a:xfrm>
          <a:off x="0" y="1878271"/>
          <a:ext cx="6263640" cy="174814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Java Collections can achieve all the operations that you perform on a data such as searching, sorting, insertion, manipulation, and deletion.</a:t>
          </a:r>
          <a:endParaRPr lang="en-US" sz="2000" kern="1200"/>
        </a:p>
      </dsp:txBody>
      <dsp:txXfrm>
        <a:off x="85337" y="1963608"/>
        <a:ext cx="6092966" cy="1577470"/>
      </dsp:txXfrm>
    </dsp:sp>
    <dsp:sp modelId="{5A41D3C3-95F1-4B89-9A36-BC2D2025EB70}">
      <dsp:nvSpPr>
        <dsp:cNvPr id="0" name=""/>
        <dsp:cNvSpPr/>
      </dsp:nvSpPr>
      <dsp:spPr>
        <a:xfrm>
          <a:off x="0" y="3684016"/>
          <a:ext cx="6263640" cy="174814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Java Collection means a single unit of objects. Java Collection framework provides many interfaces (Set, List, Queue, Deque) and classes (</a:t>
          </a:r>
          <a:r>
            <a:rPr lang="en-US" sz="2000" b="0" i="0" kern="1200" dirty="0" err="1">
              <a:hlinkClick xmlns:r="http://schemas.openxmlformats.org/officeDocument/2006/relationships" r:id="rId1"/>
            </a:rPr>
            <a:t>ArrayList</a:t>
          </a:r>
          <a:r>
            <a:rPr lang="en-US" sz="2000" b="0" i="0" kern="1200" dirty="0"/>
            <a:t>, Vector ,</a:t>
          </a:r>
          <a:r>
            <a:rPr lang="en-US" sz="2000" kern="1200" dirty="0"/>
            <a:t>LinkedList,</a:t>
          </a:r>
          <a:r>
            <a:rPr lang="en-US" sz="2000" b="0" i="0" kern="1200" dirty="0"/>
            <a:t> </a:t>
          </a:r>
          <a:r>
            <a:rPr lang="en-US" sz="2000" kern="1200" dirty="0" err="1"/>
            <a:t>PriorityQueue</a:t>
          </a:r>
          <a:r>
            <a:rPr lang="en-US" sz="2000" b="0" i="0" kern="1200" dirty="0"/>
            <a:t>, HashSet, </a:t>
          </a:r>
          <a:r>
            <a:rPr lang="en-US" sz="2000" b="0" i="0" kern="1200" dirty="0" err="1"/>
            <a:t>LinkedHashSet</a:t>
          </a:r>
          <a:r>
            <a:rPr lang="en-US" sz="2000" b="0" i="0" kern="1200" dirty="0"/>
            <a:t>, </a:t>
          </a:r>
          <a:r>
            <a:rPr lang="en-US" sz="2000" b="0" i="0" kern="1200" dirty="0" err="1"/>
            <a:t>TreeSet</a:t>
          </a:r>
          <a:r>
            <a:rPr lang="en-US" sz="2000" b="0" i="0" kern="1200" dirty="0"/>
            <a:t>).</a:t>
          </a:r>
          <a:endParaRPr lang="en-US" sz="2000" kern="1200" dirty="0"/>
        </a:p>
      </dsp:txBody>
      <dsp:txXfrm>
        <a:off x="85337" y="3769353"/>
        <a:ext cx="6092966" cy="1577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B1B05-1BBB-4A6A-9416-EAF1BD9574A1}">
      <dsp:nvSpPr>
        <dsp:cNvPr id="0" name=""/>
        <dsp:cNvSpPr/>
      </dsp:nvSpPr>
      <dsp:spPr>
        <a:xfrm>
          <a:off x="0" y="212183"/>
          <a:ext cx="6263640" cy="1235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defRPr cap="all"/>
          </a:pPr>
          <a:r>
            <a:rPr lang="en-US" sz="1600" kern="1200"/>
            <a:t>The Iterable interface is the root interface for all the collection classes. The Collection interface extends the Iterable interface and therefore all the subclasses of Collection interface also implement the Iterable interface.</a:t>
          </a:r>
        </a:p>
      </dsp:txBody>
      <dsp:txXfrm>
        <a:off x="60313" y="272496"/>
        <a:ext cx="6143014" cy="1114894"/>
      </dsp:txXfrm>
    </dsp:sp>
    <dsp:sp modelId="{886B3BE2-AFD2-43F6-9881-6572118581EB}">
      <dsp:nvSpPr>
        <dsp:cNvPr id="0" name=""/>
        <dsp:cNvSpPr/>
      </dsp:nvSpPr>
      <dsp:spPr>
        <a:xfrm>
          <a:off x="0" y="1493783"/>
          <a:ext cx="6263640" cy="123552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defRPr cap="all"/>
          </a:pPr>
          <a:r>
            <a:rPr lang="en-US" sz="1600" kern="1200" dirty="0"/>
            <a:t>It contains only one abstract method. i.e.,</a:t>
          </a:r>
        </a:p>
      </dsp:txBody>
      <dsp:txXfrm>
        <a:off x="60313" y="1554096"/>
        <a:ext cx="6143014" cy="1114894"/>
      </dsp:txXfrm>
    </dsp:sp>
    <dsp:sp modelId="{8C964EC2-2208-4C25-9875-FD2CFC68B11C}">
      <dsp:nvSpPr>
        <dsp:cNvPr id="0" name=""/>
        <dsp:cNvSpPr/>
      </dsp:nvSpPr>
      <dsp:spPr>
        <a:xfrm>
          <a:off x="0" y="2775383"/>
          <a:ext cx="6263640" cy="123552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defRPr cap="all"/>
          </a:pPr>
          <a:r>
            <a:rPr lang="en-US" sz="1600" kern="1200"/>
            <a:t>Iterator&lt;T&gt; iterator() </a:t>
          </a:r>
        </a:p>
      </dsp:txBody>
      <dsp:txXfrm>
        <a:off x="60313" y="2835696"/>
        <a:ext cx="6143014" cy="1114894"/>
      </dsp:txXfrm>
    </dsp:sp>
    <dsp:sp modelId="{DE90D40A-DC42-4E86-ACC3-33C14645FA11}">
      <dsp:nvSpPr>
        <dsp:cNvPr id="0" name=""/>
        <dsp:cNvSpPr/>
      </dsp:nvSpPr>
      <dsp:spPr>
        <a:xfrm>
          <a:off x="0" y="4056984"/>
          <a:ext cx="6263640" cy="1235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defRPr cap="all"/>
          </a:pPr>
          <a:r>
            <a:rPr lang="en-US" sz="1600" b="0" i="0" kern="1200"/>
            <a:t>It returns the iterator over the elements of type T.</a:t>
          </a:r>
          <a:endParaRPr lang="en-US" sz="1600" kern="1200"/>
        </a:p>
      </dsp:txBody>
      <dsp:txXfrm>
        <a:off x="60313" y="4117297"/>
        <a:ext cx="6143014" cy="1114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B0334-EE70-49F4-B3EF-73FA4A40AE4F}">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B9E825-A9BA-4665-BC4A-D50BC0EF2170}">
      <dsp:nvSpPr>
        <dsp:cNvPr id="0" name=""/>
        <dsp:cNvSpPr/>
      </dsp:nvSpPr>
      <dsp:spPr>
        <a:xfrm>
          <a:off x="0" y="0"/>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i="0" kern="1200"/>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endParaRPr lang="en-US" sz="2600" kern="1200"/>
        </a:p>
      </dsp:txBody>
      <dsp:txXfrm>
        <a:off x="0" y="0"/>
        <a:ext cx="6263640" cy="2752343"/>
      </dsp:txXfrm>
    </dsp:sp>
    <dsp:sp modelId="{7D978C02-E3AF-4467-8F81-25DEB79AA28C}">
      <dsp:nvSpPr>
        <dsp:cNvPr id="0" name=""/>
        <dsp:cNvSpPr/>
      </dsp:nvSpPr>
      <dsp:spPr>
        <a:xfrm>
          <a:off x="0" y="2752343"/>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F9EE6D-0914-4AE3-89E7-3C7D2A2228AC}">
      <dsp:nvSpPr>
        <dsp:cNvPr id="0" name=""/>
        <dsp:cNvSpPr/>
      </dsp:nvSpPr>
      <dsp:spPr>
        <a:xfrm>
          <a:off x="0" y="2752343"/>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i="0" kern="1200"/>
            <a:t>Some of the methods of Collection interface are Boolean add ( Object obj), Boolean addAll ( Collection c), void clear(), etc. which are implemented by all the subclasses of Collection interface.</a:t>
          </a:r>
          <a:br>
            <a:rPr lang="en-US" sz="2600" b="0" i="0" kern="1200"/>
          </a:br>
          <a:endParaRPr lang="en-US" sz="2600" kern="1200"/>
        </a:p>
      </dsp:txBody>
      <dsp:txXfrm>
        <a:off x="0" y="2752343"/>
        <a:ext cx="6263640" cy="27523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05759-5AE6-BFF3-C6B2-05C3F81C7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E6F4B6-2CE3-A1BA-03EA-4DC10B2A0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C7A8E8-BC08-5EBE-6A67-9B181A278598}"/>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5" name="Footer Placeholder 4">
            <a:extLst>
              <a:ext uri="{FF2B5EF4-FFF2-40B4-BE49-F238E27FC236}">
                <a16:creationId xmlns:a16="http://schemas.microsoft.com/office/drawing/2014/main" id="{7AD58118-9232-117B-7CD1-6802B5D8C0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5E3CC-F31D-013F-1F17-801DC7A557F9}"/>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355106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899-432C-6A9E-6713-FF4CFD0093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569EC0-43B6-E742-A5FB-68FDC6BCC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AB93CA-7498-1871-FBA0-6EBF8D327758}"/>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5" name="Footer Placeholder 4">
            <a:extLst>
              <a:ext uri="{FF2B5EF4-FFF2-40B4-BE49-F238E27FC236}">
                <a16:creationId xmlns:a16="http://schemas.microsoft.com/office/drawing/2014/main" id="{776BC820-C483-0E6E-C109-43F1778B1A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F8724-52CF-43E5-FA74-157F211AEE89}"/>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312042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5C75B5-618C-757E-4C3B-D9F140C89C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B11750-08C4-7192-BBC9-5C50403C45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978E0C-8B62-D744-19C4-0F5F7FA2CCFD}"/>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5" name="Footer Placeholder 4">
            <a:extLst>
              <a:ext uri="{FF2B5EF4-FFF2-40B4-BE49-F238E27FC236}">
                <a16:creationId xmlns:a16="http://schemas.microsoft.com/office/drawing/2014/main" id="{E993C5EE-0E1B-A8F4-1317-E263ABD08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81A1B-1AD6-361D-EDE8-A6DE8FA222F9}"/>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216071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B4AA-20AA-42E9-4BA9-08B0ED4C3A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1D4A62-4A11-6E64-37A7-183ED3AB55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0F3D3-7901-596C-3DAB-169E95171BD9}"/>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5" name="Footer Placeholder 4">
            <a:extLst>
              <a:ext uri="{FF2B5EF4-FFF2-40B4-BE49-F238E27FC236}">
                <a16:creationId xmlns:a16="http://schemas.microsoft.com/office/drawing/2014/main" id="{9F1187C8-845E-7DE0-D49B-A52AB2CF8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80876-5DB5-752F-3FD8-C1F89EB192F8}"/>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104598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5A16-8D0C-1AD4-B6BF-A51792032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70FDB2-4AC6-6F93-EC09-E6B88BD06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325A6-B936-8D80-38EF-EB32B7FAFB7E}"/>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5" name="Footer Placeholder 4">
            <a:extLst>
              <a:ext uri="{FF2B5EF4-FFF2-40B4-BE49-F238E27FC236}">
                <a16:creationId xmlns:a16="http://schemas.microsoft.com/office/drawing/2014/main" id="{EFD03701-B00B-6D7D-00A1-6D86BAC83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31194-6765-8687-9D8B-1E0A17668F05}"/>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358241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D519-D149-5365-E8CE-7910DE3973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A3532-A47C-DF08-7D16-132D56F126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8062A0-41E4-6FA0-D37D-53003A000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8E3493-C611-4110-FB9E-916CFF33A88E}"/>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6" name="Footer Placeholder 5">
            <a:extLst>
              <a:ext uri="{FF2B5EF4-FFF2-40B4-BE49-F238E27FC236}">
                <a16:creationId xmlns:a16="http://schemas.microsoft.com/office/drawing/2014/main" id="{1B94F265-4FF9-E196-BC19-8882D576B5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ECE8BF-A78C-B7B9-36C1-9F3934ECB13E}"/>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2848605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3D8E-407A-D303-F7B4-97BFAF9D80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7DA1C6-DC85-937F-A7A6-A665BD93A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48FC85-15D8-FDC7-0F39-B8F8A04657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311511-ACC9-9F93-077E-10F41019F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609560-239F-F54F-F6FF-B766463AB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F9F026-7531-D206-F8EC-9BE6FB6239C3}"/>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8" name="Footer Placeholder 7">
            <a:extLst>
              <a:ext uri="{FF2B5EF4-FFF2-40B4-BE49-F238E27FC236}">
                <a16:creationId xmlns:a16="http://schemas.microsoft.com/office/drawing/2014/main" id="{392C6571-D065-3391-94CE-1C113FC919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CA3DDA-8057-64DA-FBB5-BE73AE9AC9EF}"/>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69503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2D45-5088-7477-E734-F70D1F9A3C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D04DFF-8959-1406-4B4C-1B8AE781876F}"/>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4" name="Footer Placeholder 3">
            <a:extLst>
              <a:ext uri="{FF2B5EF4-FFF2-40B4-BE49-F238E27FC236}">
                <a16:creationId xmlns:a16="http://schemas.microsoft.com/office/drawing/2014/main" id="{A948CB4D-2D3A-0EF8-612D-85F32DAC2D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A624D1-6007-74C5-BF4B-67179FDED49D}"/>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134031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58C3B-20C7-AF80-B674-0A5C07A93D17}"/>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3" name="Footer Placeholder 2">
            <a:extLst>
              <a:ext uri="{FF2B5EF4-FFF2-40B4-BE49-F238E27FC236}">
                <a16:creationId xmlns:a16="http://schemas.microsoft.com/office/drawing/2014/main" id="{B2F911EF-40C8-AA9F-CAA1-4ABEB3EB27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222321-76C6-AE5B-B182-4EA5E7BB5252}"/>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76232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F58-69EB-5B1C-C528-350181C5C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24C412-36C1-43C6-A45B-3C502D0EC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C607A3-BCD8-2596-DC08-9225B2AF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4CF1A-6821-078A-3D26-DC503789FD95}"/>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6" name="Footer Placeholder 5">
            <a:extLst>
              <a:ext uri="{FF2B5EF4-FFF2-40B4-BE49-F238E27FC236}">
                <a16:creationId xmlns:a16="http://schemas.microsoft.com/office/drawing/2014/main" id="{0FEE3A7F-28B7-8D9F-DBDB-9AD3A25839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2B4526-4A5B-1E43-C7F0-9C430FD83728}"/>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28779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28FE-A7F0-258B-AB2E-6A75D7F07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FAB6A-10C4-60A1-93E8-685C18EE47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AAFAD9-FBFB-CA2A-B110-C48041E9F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183B6-9532-5367-3B6C-7F35F4F8217B}"/>
              </a:ext>
            </a:extLst>
          </p:cNvPr>
          <p:cNvSpPr>
            <a:spLocks noGrp="1"/>
          </p:cNvSpPr>
          <p:nvPr>
            <p:ph type="dt" sz="half" idx="10"/>
          </p:nvPr>
        </p:nvSpPr>
        <p:spPr/>
        <p:txBody>
          <a:bodyPr/>
          <a:lstStyle/>
          <a:p>
            <a:fld id="{4DB527E6-6714-4D0D-AA20-45E22AC571F9}" type="datetimeFigureOut">
              <a:rPr lang="en-IN" smtClean="0"/>
              <a:t>11-05-2022</a:t>
            </a:fld>
            <a:endParaRPr lang="en-IN"/>
          </a:p>
        </p:txBody>
      </p:sp>
      <p:sp>
        <p:nvSpPr>
          <p:cNvPr id="6" name="Footer Placeholder 5">
            <a:extLst>
              <a:ext uri="{FF2B5EF4-FFF2-40B4-BE49-F238E27FC236}">
                <a16:creationId xmlns:a16="http://schemas.microsoft.com/office/drawing/2014/main" id="{A5D3F0B1-3CE7-0EB6-82CB-704AD11FF4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2D0833-DDAA-97E0-9428-787BCF6C7B44}"/>
              </a:ext>
            </a:extLst>
          </p:cNvPr>
          <p:cNvSpPr>
            <a:spLocks noGrp="1"/>
          </p:cNvSpPr>
          <p:nvPr>
            <p:ph type="sldNum" sz="quarter" idx="12"/>
          </p:nvPr>
        </p:nvSpPr>
        <p:spPr/>
        <p:txBody>
          <a:bodyPr/>
          <a:lstStyle/>
          <a:p>
            <a:fld id="{6A142BEC-4B2E-4DA2-B57D-92070084ED79}" type="slidenum">
              <a:rPr lang="en-IN" smtClean="0"/>
              <a:t>‹#›</a:t>
            </a:fld>
            <a:endParaRPr lang="en-IN"/>
          </a:p>
        </p:txBody>
      </p:sp>
    </p:spTree>
    <p:extLst>
      <p:ext uri="{BB962C8B-B14F-4D97-AF65-F5344CB8AC3E}">
        <p14:creationId xmlns:p14="http://schemas.microsoft.com/office/powerpoint/2010/main" val="419987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DB3D6-DCA8-F7E3-F004-CF8095140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228E0B-B611-CA6E-29FC-11840C922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F71C3F-31CD-9883-96F8-3761EEA7B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527E6-6714-4D0D-AA20-45E22AC571F9}" type="datetimeFigureOut">
              <a:rPr lang="en-IN" smtClean="0"/>
              <a:t>11-05-2022</a:t>
            </a:fld>
            <a:endParaRPr lang="en-IN"/>
          </a:p>
        </p:txBody>
      </p:sp>
      <p:sp>
        <p:nvSpPr>
          <p:cNvPr id="5" name="Footer Placeholder 4">
            <a:extLst>
              <a:ext uri="{FF2B5EF4-FFF2-40B4-BE49-F238E27FC236}">
                <a16:creationId xmlns:a16="http://schemas.microsoft.com/office/drawing/2014/main" id="{23A6CE3F-37F2-FBEB-052C-F0C07A362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DD5C68-C66D-EF38-1ACC-95460BDC7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42BEC-4B2E-4DA2-B57D-92070084ED79}" type="slidenum">
              <a:rPr lang="en-IN" smtClean="0"/>
              <a:t>‹#›</a:t>
            </a:fld>
            <a:endParaRPr lang="en-IN"/>
          </a:p>
        </p:txBody>
      </p:sp>
    </p:spTree>
    <p:extLst>
      <p:ext uri="{BB962C8B-B14F-4D97-AF65-F5344CB8AC3E}">
        <p14:creationId xmlns:p14="http://schemas.microsoft.com/office/powerpoint/2010/main" val="1384192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javatpoint.com/java-linkedhashmap" TargetMode="External"/><Relationship Id="rId2" Type="http://schemas.openxmlformats.org/officeDocument/2006/relationships/hyperlink" Target="https://www.javatpoint.com/java-hashmap" TargetMode="External"/><Relationship Id="rId1" Type="http://schemas.openxmlformats.org/officeDocument/2006/relationships/slideLayout" Target="../slideLayouts/slideLayout4.xml"/><Relationship Id="rId4" Type="http://schemas.openxmlformats.org/officeDocument/2006/relationships/hyperlink" Target="https://www.javatpoint.com/java-treema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FA2B-DA85-FDB4-0DD4-F9426746750D}"/>
              </a:ext>
            </a:extLst>
          </p:cNvPr>
          <p:cNvSpPr>
            <a:spLocks noGrp="1"/>
          </p:cNvSpPr>
          <p:nvPr>
            <p:ph type="ctrTitle"/>
          </p:nvPr>
        </p:nvSpPr>
        <p:spPr/>
        <p:txBody>
          <a:bodyPr/>
          <a:lstStyle/>
          <a:p>
            <a:r>
              <a:rPr lang="en-IN" dirty="0"/>
              <a:t>Collection API</a:t>
            </a:r>
          </a:p>
        </p:txBody>
      </p:sp>
      <p:sp>
        <p:nvSpPr>
          <p:cNvPr id="3" name="Subtitle 2">
            <a:extLst>
              <a:ext uri="{FF2B5EF4-FFF2-40B4-BE49-F238E27FC236}">
                <a16:creationId xmlns:a16="http://schemas.microsoft.com/office/drawing/2014/main" id="{B2314DD2-F505-2821-06EE-63639410590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033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611E6B-1B2D-6327-3C0F-FE00F0DA492F}"/>
              </a:ext>
            </a:extLst>
          </p:cNvPr>
          <p:cNvSpPr>
            <a:spLocks noGrp="1"/>
          </p:cNvSpPr>
          <p:nvPr>
            <p:ph type="title"/>
          </p:nvPr>
        </p:nvSpPr>
        <p:spPr>
          <a:xfrm>
            <a:off x="838200" y="1412488"/>
            <a:ext cx="2899189" cy="4363844"/>
          </a:xfrm>
        </p:spPr>
        <p:txBody>
          <a:bodyPr anchor="t">
            <a:normAutofit/>
          </a:bodyPr>
          <a:lstStyle/>
          <a:p>
            <a:r>
              <a:rPr lang="en-US" sz="4000" b="0" i="0">
                <a:solidFill>
                  <a:srgbClr val="FFFFFF"/>
                </a:solidFill>
                <a:effectLst/>
                <a:latin typeface="erdana"/>
              </a:rPr>
              <a:t>ArrayList</a:t>
            </a:r>
            <a:endParaRPr lang="en-IN" sz="4000">
              <a:solidFill>
                <a:srgbClr val="FFFFFF"/>
              </a:solidFill>
            </a:endParaRPr>
          </a:p>
        </p:txBody>
      </p:sp>
      <p:sp>
        <p:nvSpPr>
          <p:cNvPr id="3" name="Content Placeholder 2">
            <a:extLst>
              <a:ext uri="{FF2B5EF4-FFF2-40B4-BE49-F238E27FC236}">
                <a16:creationId xmlns:a16="http://schemas.microsoft.com/office/drawing/2014/main" id="{A886AC92-43B9-536C-DAEA-77F0975CCF20}"/>
              </a:ext>
            </a:extLst>
          </p:cNvPr>
          <p:cNvSpPr>
            <a:spLocks noGrp="1"/>
          </p:cNvSpPr>
          <p:nvPr>
            <p:ph sz="half" idx="1"/>
          </p:nvPr>
        </p:nvSpPr>
        <p:spPr>
          <a:xfrm>
            <a:off x="4380855" y="1412489"/>
            <a:ext cx="3427283" cy="4363844"/>
          </a:xfrm>
        </p:spPr>
        <p:txBody>
          <a:bodyPr>
            <a:normAutofit/>
          </a:bodyPr>
          <a:lstStyle/>
          <a:p>
            <a:r>
              <a:rPr lang="en-US" sz="1400" b="0" i="0">
                <a:effectLst/>
                <a:latin typeface="inter-regular"/>
              </a:rPr>
              <a:t>The ArrayList class implements the List interface. It uses a dynamic array to store the duplicate element of different data types. </a:t>
            </a:r>
          </a:p>
          <a:p>
            <a:r>
              <a:rPr lang="en-US" sz="1400" b="0" i="0">
                <a:effectLst/>
                <a:latin typeface="inter-regular"/>
              </a:rPr>
              <a:t>The ArrayList class maintains the insertion order and is non-synchronized. </a:t>
            </a:r>
          </a:p>
          <a:p>
            <a:r>
              <a:rPr lang="en-US" sz="1400" b="0" i="0">
                <a:effectLst/>
                <a:latin typeface="inter-regular"/>
              </a:rPr>
              <a:t>The elements stored in the ArrayList class can be randomly accessed. Consider the following example</a:t>
            </a:r>
          </a:p>
          <a:p>
            <a:pPr marL="0" indent="0">
              <a:buNone/>
            </a:pPr>
            <a:br>
              <a:rPr lang="en-US" sz="1400" b="0" i="0">
                <a:effectLst/>
                <a:latin typeface="inter-regular"/>
              </a:rPr>
            </a:br>
            <a:r>
              <a:rPr lang="en-IN" sz="1400" b="0" i="0">
                <a:effectLst/>
                <a:latin typeface="inter-regular"/>
              </a:rPr>
              <a:t>Output:</a:t>
            </a:r>
          </a:p>
          <a:p>
            <a:pPr marL="0" indent="0">
              <a:buNone/>
            </a:pPr>
            <a:r>
              <a:rPr lang="en-IN" sz="1400" b="0" i="0">
                <a:effectLst/>
                <a:latin typeface="inter-regular"/>
              </a:rPr>
              <a:t>Ravi</a:t>
            </a:r>
          </a:p>
          <a:p>
            <a:pPr marL="0" indent="0">
              <a:buNone/>
            </a:pPr>
            <a:r>
              <a:rPr lang="en-IN" sz="1400" b="0" i="0">
                <a:effectLst/>
                <a:latin typeface="inter-regular"/>
              </a:rPr>
              <a:t>Vijay</a:t>
            </a:r>
          </a:p>
          <a:p>
            <a:pPr marL="0" indent="0">
              <a:buNone/>
            </a:pPr>
            <a:r>
              <a:rPr lang="en-IN" sz="1400" b="0" i="0">
                <a:effectLst/>
                <a:latin typeface="inter-regular"/>
              </a:rPr>
              <a:t>Ravi</a:t>
            </a:r>
          </a:p>
          <a:p>
            <a:pPr marL="0" indent="0">
              <a:buNone/>
            </a:pPr>
            <a:r>
              <a:rPr lang="en-IN" sz="1400" b="0" i="0">
                <a:effectLst/>
                <a:latin typeface="inter-regular"/>
              </a:rPr>
              <a:t>Ajay</a:t>
            </a:r>
            <a:br>
              <a:rPr lang="en-IN" sz="1400" b="0" i="0">
                <a:effectLst/>
                <a:latin typeface="inter-regular"/>
              </a:rPr>
            </a:br>
            <a:endParaRPr lang="en-IN" sz="1400" b="0" i="0">
              <a:effectLst/>
              <a:latin typeface="inter-regular"/>
            </a:endParaRPr>
          </a:p>
          <a:p>
            <a:endParaRPr lang="en-IN" sz="14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4746A27-D762-9C66-C81B-FF09BAF918CB}"/>
              </a:ext>
            </a:extLst>
          </p:cNvPr>
          <p:cNvSpPr>
            <a:spLocks noGrp="1"/>
          </p:cNvSpPr>
          <p:nvPr>
            <p:ph sz="half" idx="2"/>
          </p:nvPr>
        </p:nvSpPr>
        <p:spPr>
          <a:xfrm>
            <a:off x="8451604" y="1412489"/>
            <a:ext cx="3197701" cy="4363844"/>
          </a:xfrm>
        </p:spPr>
        <p:txBody>
          <a:bodyPr>
            <a:normAutofit/>
          </a:bodyPr>
          <a:lstStyle/>
          <a:p>
            <a:pPr marL="0" indent="0">
              <a:buNone/>
            </a:pPr>
            <a:r>
              <a:rPr lang="en-IN" sz="1400" b="1" i="0" dirty="0">
                <a:effectLst/>
                <a:latin typeface="inter-regular"/>
              </a:rPr>
              <a:t>import</a:t>
            </a:r>
            <a:r>
              <a:rPr lang="en-IN" sz="1400" b="0" i="0" dirty="0">
                <a:effectLst/>
                <a:latin typeface="inter-regular"/>
              </a:rPr>
              <a:t> </a:t>
            </a:r>
            <a:r>
              <a:rPr lang="en-IN" sz="1400" b="0" i="0" dirty="0" err="1">
                <a:effectLst/>
                <a:latin typeface="inter-regular"/>
              </a:rPr>
              <a:t>java.util</a:t>
            </a:r>
            <a:r>
              <a:rPr lang="en-IN" sz="1400" b="0" i="0" dirty="0">
                <a:effectLst/>
                <a:latin typeface="inter-regular"/>
              </a:rPr>
              <a:t>.*;  </a:t>
            </a:r>
          </a:p>
          <a:p>
            <a:pPr marL="0" indent="0">
              <a:buNone/>
            </a:pPr>
            <a:r>
              <a:rPr lang="en-IN" sz="1400" b="1" i="0" dirty="0">
                <a:effectLst/>
                <a:latin typeface="inter-regular"/>
              </a:rPr>
              <a:t>class</a:t>
            </a:r>
            <a:r>
              <a:rPr lang="en-IN" sz="1400" b="0" i="0" dirty="0">
                <a:effectLst/>
                <a:latin typeface="inter-regular"/>
              </a:rPr>
              <a:t> TestJavaCollection1{  </a:t>
            </a:r>
          </a:p>
          <a:p>
            <a:pPr marL="0" indent="0">
              <a:buNone/>
            </a:pPr>
            <a:r>
              <a:rPr lang="en-IN" sz="1400" b="1" i="0" dirty="0">
                <a:effectLst/>
                <a:latin typeface="inter-regular"/>
              </a:rPr>
              <a:t>public</a:t>
            </a:r>
            <a:r>
              <a:rPr lang="en-IN" sz="1400" b="0" i="0" dirty="0">
                <a:effectLst/>
                <a:latin typeface="inter-regular"/>
              </a:rPr>
              <a:t> </a:t>
            </a:r>
            <a:r>
              <a:rPr lang="en-IN" sz="1400" b="1" i="0" dirty="0">
                <a:effectLst/>
                <a:latin typeface="inter-regular"/>
              </a:rPr>
              <a:t>static</a:t>
            </a:r>
            <a:r>
              <a:rPr lang="en-IN" sz="1400" b="0" i="0" dirty="0">
                <a:effectLst/>
                <a:latin typeface="inter-regular"/>
              </a:rPr>
              <a:t> </a:t>
            </a:r>
            <a:r>
              <a:rPr lang="en-IN" sz="1400" b="1" i="0" dirty="0">
                <a:effectLst/>
                <a:latin typeface="inter-regular"/>
              </a:rPr>
              <a:t>void</a:t>
            </a:r>
            <a:r>
              <a:rPr lang="en-IN" sz="1400" b="0" i="0" dirty="0">
                <a:effectLst/>
                <a:latin typeface="inter-regular"/>
              </a:rPr>
              <a:t> main(String </a:t>
            </a:r>
            <a:r>
              <a:rPr lang="en-IN" sz="1400" b="0" i="0" dirty="0" err="1">
                <a:effectLst/>
                <a:latin typeface="inter-regular"/>
              </a:rPr>
              <a:t>args</a:t>
            </a:r>
            <a:r>
              <a:rPr lang="en-IN" sz="1400" b="0" i="0" dirty="0">
                <a:effectLst/>
                <a:latin typeface="inter-regular"/>
              </a:rPr>
              <a:t>[]){  </a:t>
            </a:r>
          </a:p>
          <a:p>
            <a:pPr marL="0" indent="0">
              <a:buNone/>
            </a:pPr>
            <a:r>
              <a:rPr lang="en-IN" sz="1400" b="0" i="0" dirty="0" err="1">
                <a:effectLst/>
                <a:latin typeface="inter-regular"/>
              </a:rPr>
              <a:t>ArrayList</a:t>
            </a:r>
            <a:r>
              <a:rPr lang="en-IN" sz="1400" b="0" i="0" dirty="0">
                <a:effectLst/>
                <a:latin typeface="inter-regular"/>
              </a:rPr>
              <a:t>&lt;String&gt; list=</a:t>
            </a:r>
            <a:r>
              <a:rPr lang="en-IN" sz="1400" b="1" i="0" dirty="0">
                <a:effectLst/>
                <a:latin typeface="inter-regular"/>
              </a:rPr>
              <a:t>new</a:t>
            </a:r>
            <a:r>
              <a:rPr lang="en-IN" sz="1400" b="0" i="0" dirty="0">
                <a:effectLst/>
                <a:latin typeface="inter-regular"/>
              </a:rPr>
              <a:t> </a:t>
            </a:r>
            <a:r>
              <a:rPr lang="en-IN" sz="1400" b="0" i="0" dirty="0" err="1">
                <a:effectLst/>
                <a:latin typeface="inter-regular"/>
              </a:rPr>
              <a:t>ArrayList</a:t>
            </a:r>
            <a:r>
              <a:rPr lang="en-IN" sz="1400" b="0" i="0" dirty="0">
                <a:effectLst/>
                <a:latin typeface="inter-regular"/>
              </a:rPr>
              <a:t>&lt;String&gt;();//Creating </a:t>
            </a:r>
            <a:r>
              <a:rPr lang="en-IN" sz="1400" b="0" i="0" dirty="0" err="1">
                <a:effectLst/>
                <a:latin typeface="inter-regular"/>
              </a:rPr>
              <a:t>arraylist</a:t>
            </a:r>
            <a:r>
              <a:rPr lang="en-IN" sz="1400" b="0" i="0" dirty="0">
                <a:effectLst/>
                <a:latin typeface="inter-regular"/>
              </a:rPr>
              <a:t>  </a:t>
            </a:r>
          </a:p>
          <a:p>
            <a:pPr marL="0" indent="0">
              <a:buNone/>
            </a:pPr>
            <a:r>
              <a:rPr lang="en-IN" sz="1400" b="0" i="0" dirty="0" err="1">
                <a:effectLst/>
                <a:latin typeface="inter-regular"/>
              </a:rPr>
              <a:t>list.add</a:t>
            </a:r>
            <a:r>
              <a:rPr lang="en-IN" sz="1400" b="0" i="0" dirty="0">
                <a:effectLst/>
                <a:latin typeface="inter-regular"/>
              </a:rPr>
              <a:t>("Ravi");//Adding object in </a:t>
            </a:r>
            <a:r>
              <a:rPr lang="en-IN" sz="1400" b="0" i="0" dirty="0" err="1">
                <a:effectLst/>
                <a:latin typeface="inter-regular"/>
              </a:rPr>
              <a:t>arraylist</a:t>
            </a:r>
            <a:r>
              <a:rPr lang="en-IN" sz="1400" b="0" i="0" dirty="0">
                <a:effectLst/>
                <a:latin typeface="inter-regular"/>
              </a:rPr>
              <a:t>  </a:t>
            </a:r>
          </a:p>
          <a:p>
            <a:pPr marL="0" indent="0">
              <a:buNone/>
            </a:pPr>
            <a:r>
              <a:rPr lang="en-IN" sz="1400" b="0" i="0" dirty="0" err="1">
                <a:effectLst/>
                <a:latin typeface="inter-regular"/>
              </a:rPr>
              <a:t>list.add</a:t>
            </a:r>
            <a:r>
              <a:rPr lang="en-IN" sz="1400" b="0" i="0" dirty="0">
                <a:effectLst/>
                <a:latin typeface="inter-regular"/>
              </a:rPr>
              <a:t>("Vijay");  </a:t>
            </a:r>
          </a:p>
          <a:p>
            <a:pPr marL="0" indent="0">
              <a:buNone/>
            </a:pPr>
            <a:r>
              <a:rPr lang="en-IN" sz="1400" b="0" i="0" dirty="0" err="1">
                <a:effectLst/>
                <a:latin typeface="inter-regular"/>
              </a:rPr>
              <a:t>list.add</a:t>
            </a:r>
            <a:r>
              <a:rPr lang="en-IN" sz="1400" b="0" i="0" dirty="0">
                <a:effectLst/>
                <a:latin typeface="inter-regular"/>
              </a:rPr>
              <a:t>("Ravi");  </a:t>
            </a:r>
          </a:p>
          <a:p>
            <a:pPr marL="0" indent="0">
              <a:buNone/>
            </a:pPr>
            <a:r>
              <a:rPr lang="en-IN" sz="1400" b="0" i="0" dirty="0" err="1">
                <a:effectLst/>
                <a:latin typeface="inter-regular"/>
              </a:rPr>
              <a:t>list.add</a:t>
            </a:r>
            <a:r>
              <a:rPr lang="en-IN" sz="1400" b="0" i="0" dirty="0">
                <a:effectLst/>
                <a:latin typeface="inter-regular"/>
              </a:rPr>
              <a:t>("Ajay");   //Traversing list through Iterator  </a:t>
            </a:r>
          </a:p>
          <a:p>
            <a:pPr marL="0" indent="0">
              <a:buNone/>
            </a:pPr>
            <a:r>
              <a:rPr lang="en-IN" sz="1400" b="0" i="0" dirty="0">
                <a:effectLst/>
                <a:latin typeface="inter-regular"/>
              </a:rPr>
              <a:t>Iterator </a:t>
            </a:r>
            <a:r>
              <a:rPr lang="en-IN" sz="1400" b="0" i="0" dirty="0" err="1">
                <a:effectLst/>
                <a:latin typeface="inter-regular"/>
              </a:rPr>
              <a:t>itr</a:t>
            </a:r>
            <a:r>
              <a:rPr lang="en-IN" sz="1400" b="0" i="0" dirty="0">
                <a:effectLst/>
                <a:latin typeface="inter-regular"/>
              </a:rPr>
              <a:t>=</a:t>
            </a:r>
            <a:r>
              <a:rPr lang="en-IN" sz="1400" b="0" i="0" dirty="0" err="1">
                <a:effectLst/>
                <a:latin typeface="inter-regular"/>
              </a:rPr>
              <a:t>list.iterator</a:t>
            </a:r>
            <a:r>
              <a:rPr lang="en-IN" sz="1400" b="0" i="0" dirty="0">
                <a:effectLst/>
                <a:latin typeface="inter-regular"/>
              </a:rPr>
              <a:t>();  </a:t>
            </a:r>
          </a:p>
          <a:p>
            <a:pPr marL="0" indent="0">
              <a:buNone/>
            </a:pPr>
            <a:r>
              <a:rPr lang="en-IN" sz="1400" b="1" i="0" dirty="0">
                <a:effectLst/>
                <a:latin typeface="inter-regular"/>
              </a:rPr>
              <a:t>while</a:t>
            </a:r>
            <a:r>
              <a:rPr lang="en-IN" sz="1400" b="0" i="0" dirty="0">
                <a:effectLst/>
                <a:latin typeface="inter-regular"/>
              </a:rPr>
              <a:t>(</a:t>
            </a:r>
            <a:r>
              <a:rPr lang="en-IN" sz="1400" b="0" i="0" dirty="0" err="1">
                <a:effectLst/>
                <a:latin typeface="inter-regular"/>
              </a:rPr>
              <a:t>itr.hasNext</a:t>
            </a:r>
            <a:r>
              <a:rPr lang="en-IN" sz="1400" b="0" i="0" dirty="0">
                <a:effectLst/>
                <a:latin typeface="inter-regular"/>
              </a:rPr>
              <a:t>()){  </a:t>
            </a:r>
          </a:p>
          <a:p>
            <a:pPr marL="0" indent="0">
              <a:buNone/>
            </a:pPr>
            <a:r>
              <a:rPr lang="en-IN" sz="1400" b="0" i="0" dirty="0" err="1">
                <a:effectLst/>
                <a:latin typeface="inter-regular"/>
              </a:rPr>
              <a:t>System.out.println</a:t>
            </a:r>
            <a:r>
              <a:rPr lang="en-IN" sz="1400" b="0" i="0" dirty="0">
                <a:effectLst/>
                <a:latin typeface="inter-regular"/>
              </a:rPr>
              <a:t>(</a:t>
            </a:r>
            <a:r>
              <a:rPr lang="en-IN" sz="1400" b="0" i="0" dirty="0" err="1">
                <a:effectLst/>
                <a:latin typeface="inter-regular"/>
              </a:rPr>
              <a:t>itr.next</a:t>
            </a:r>
            <a:r>
              <a:rPr lang="en-IN" sz="1400" b="0" i="0" dirty="0">
                <a:effectLst/>
                <a:latin typeface="inter-regular"/>
              </a:rPr>
              <a:t>());  }   } }  </a:t>
            </a:r>
            <a:br>
              <a:rPr lang="en-IN" sz="1400" b="0" i="0" dirty="0">
                <a:effectLst/>
                <a:latin typeface="inter-regular"/>
              </a:rPr>
            </a:br>
            <a:endParaRPr lang="en-IN" sz="1400" dirty="0"/>
          </a:p>
        </p:txBody>
      </p:sp>
    </p:spTree>
    <p:extLst>
      <p:ext uri="{BB962C8B-B14F-4D97-AF65-F5344CB8AC3E}">
        <p14:creationId xmlns:p14="http://schemas.microsoft.com/office/powerpoint/2010/main" val="102995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E22D4C-707F-7AD7-44A6-7889C6B218F4}"/>
              </a:ext>
            </a:extLst>
          </p:cNvPr>
          <p:cNvSpPr>
            <a:spLocks noGrp="1"/>
          </p:cNvSpPr>
          <p:nvPr>
            <p:ph type="title"/>
          </p:nvPr>
        </p:nvSpPr>
        <p:spPr>
          <a:xfrm>
            <a:off x="838200" y="1412488"/>
            <a:ext cx="2899189" cy="4363844"/>
          </a:xfrm>
        </p:spPr>
        <p:txBody>
          <a:bodyPr anchor="t">
            <a:normAutofit/>
          </a:bodyPr>
          <a:lstStyle/>
          <a:p>
            <a:r>
              <a:rPr lang="en-US" sz="2200" b="1">
                <a:solidFill>
                  <a:srgbClr val="FFFFFF"/>
                </a:solidFill>
              </a:rPr>
              <a:t>LinkedList</a:t>
            </a:r>
            <a:br>
              <a:rPr lang="en-US" sz="2200">
                <a:solidFill>
                  <a:srgbClr val="FFFFFF"/>
                </a:solidFill>
              </a:rPr>
            </a:br>
            <a:r>
              <a:rPr lang="en-US" sz="2200">
                <a:solidFill>
                  <a:srgbClr val="FFFFFF"/>
                </a:solidFill>
              </a:rPr>
              <a:t>LinkedList implements the Collection interface. It uses a doubly linked list internally to store the elements. It can store the duplicate elements. It maintains the insertion order and is not synchronized. In LinkedList, the manipulation is fast because no shifting is required.</a:t>
            </a:r>
            <a:endParaRPr lang="en-IN" sz="2200">
              <a:solidFill>
                <a:srgbClr val="FFFFFF"/>
              </a:solidFill>
            </a:endParaRPr>
          </a:p>
        </p:txBody>
      </p:sp>
      <p:sp>
        <p:nvSpPr>
          <p:cNvPr id="3" name="Content Placeholder 2">
            <a:extLst>
              <a:ext uri="{FF2B5EF4-FFF2-40B4-BE49-F238E27FC236}">
                <a16:creationId xmlns:a16="http://schemas.microsoft.com/office/drawing/2014/main" id="{F3C2F4E5-B8B8-315B-4674-21CD6EBCAF6F}"/>
              </a:ext>
            </a:extLst>
          </p:cNvPr>
          <p:cNvSpPr>
            <a:spLocks noGrp="1"/>
          </p:cNvSpPr>
          <p:nvPr>
            <p:ph sz="half" idx="1"/>
          </p:nvPr>
        </p:nvSpPr>
        <p:spPr>
          <a:xfrm>
            <a:off x="4380855" y="1412489"/>
            <a:ext cx="3427283" cy="4363844"/>
          </a:xfrm>
        </p:spPr>
        <p:txBody>
          <a:bodyPr>
            <a:normAutofit/>
          </a:bodyPr>
          <a:lstStyle/>
          <a:p>
            <a:pPr marL="0" indent="0">
              <a:buNone/>
            </a:pPr>
            <a:r>
              <a:rPr lang="en-IN" sz="1600"/>
              <a:t>import java.util.*;  </a:t>
            </a:r>
          </a:p>
          <a:p>
            <a:pPr marL="0" indent="0">
              <a:buNone/>
            </a:pPr>
            <a:r>
              <a:rPr lang="en-IN" sz="1600"/>
              <a:t>public class TestJavaCollection2{  </a:t>
            </a:r>
          </a:p>
          <a:p>
            <a:pPr marL="0" indent="0">
              <a:buNone/>
            </a:pPr>
            <a:r>
              <a:rPr lang="en-IN" sz="1600"/>
              <a:t>public static void main(String args[]){  </a:t>
            </a:r>
          </a:p>
          <a:p>
            <a:pPr marL="0" indent="0">
              <a:buNone/>
            </a:pPr>
            <a:r>
              <a:rPr lang="en-IN" sz="1600"/>
              <a:t>LinkedList&lt;String&gt; al=new LinkedList&lt;String&gt;();  </a:t>
            </a:r>
          </a:p>
          <a:p>
            <a:pPr marL="0" indent="0">
              <a:buNone/>
            </a:pPr>
            <a:r>
              <a:rPr lang="en-IN" sz="1600"/>
              <a:t>al.add("Ravi");  </a:t>
            </a:r>
          </a:p>
          <a:p>
            <a:pPr marL="0" indent="0">
              <a:buNone/>
            </a:pPr>
            <a:r>
              <a:rPr lang="en-IN" sz="1600"/>
              <a:t>al.add("Vijay");  </a:t>
            </a:r>
          </a:p>
          <a:p>
            <a:pPr marL="0" indent="0">
              <a:buNone/>
            </a:pPr>
            <a:r>
              <a:rPr lang="en-IN" sz="1600"/>
              <a:t>al.add("Ravi");  </a:t>
            </a:r>
          </a:p>
          <a:p>
            <a:pPr marL="0" indent="0">
              <a:buNone/>
            </a:pPr>
            <a:r>
              <a:rPr lang="en-IN" sz="1600"/>
              <a:t>al.add("Ajay");  </a:t>
            </a:r>
          </a:p>
          <a:p>
            <a:pPr marL="0" indent="0">
              <a:buNone/>
            </a:pPr>
            <a:r>
              <a:rPr lang="en-IN" sz="1600"/>
              <a:t>Iterator&lt;String&gt; itr=al.iterator();  </a:t>
            </a:r>
          </a:p>
          <a:p>
            <a:pPr marL="0" indent="0">
              <a:buNone/>
            </a:pPr>
            <a:r>
              <a:rPr lang="en-IN" sz="1600"/>
              <a:t>while(itr.hasNext()){  </a:t>
            </a:r>
          </a:p>
          <a:p>
            <a:pPr marL="0" indent="0">
              <a:buNone/>
            </a:pPr>
            <a:r>
              <a:rPr lang="en-IN" sz="1600"/>
              <a:t>System.out.println(itr.next());  </a:t>
            </a:r>
          </a:p>
          <a:p>
            <a:pPr marL="0" indent="0">
              <a:buNone/>
            </a:pPr>
            <a:r>
              <a:rPr lang="en-IN" sz="1600"/>
              <a:t>}  }  } </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17F8216-B4DD-35A2-6B6A-552086ABFA8D}"/>
              </a:ext>
            </a:extLst>
          </p:cNvPr>
          <p:cNvSpPr>
            <a:spLocks noGrp="1"/>
          </p:cNvSpPr>
          <p:nvPr>
            <p:ph sz="half" idx="2"/>
          </p:nvPr>
        </p:nvSpPr>
        <p:spPr>
          <a:xfrm>
            <a:off x="8451604" y="1412489"/>
            <a:ext cx="3197701" cy="4363844"/>
          </a:xfrm>
        </p:spPr>
        <p:txBody>
          <a:bodyPr>
            <a:normAutofit/>
          </a:bodyPr>
          <a:lstStyle/>
          <a:p>
            <a:pPr marL="0" indent="0">
              <a:buNone/>
            </a:pPr>
            <a:r>
              <a:rPr lang="fi-FI" sz="2000"/>
              <a:t>Output:</a:t>
            </a:r>
          </a:p>
          <a:p>
            <a:pPr marL="0" indent="0">
              <a:buNone/>
            </a:pPr>
            <a:endParaRPr lang="fi-FI" sz="2000"/>
          </a:p>
          <a:p>
            <a:pPr marL="0" indent="0">
              <a:buNone/>
            </a:pPr>
            <a:r>
              <a:rPr lang="fi-FI" sz="2000"/>
              <a:t>Ravi</a:t>
            </a:r>
          </a:p>
          <a:p>
            <a:pPr marL="0" indent="0">
              <a:buNone/>
            </a:pPr>
            <a:r>
              <a:rPr lang="fi-FI" sz="2000"/>
              <a:t>Vijay</a:t>
            </a:r>
          </a:p>
          <a:p>
            <a:pPr marL="0" indent="0">
              <a:buNone/>
            </a:pPr>
            <a:r>
              <a:rPr lang="fi-FI" sz="2000"/>
              <a:t>Ravi</a:t>
            </a:r>
          </a:p>
          <a:p>
            <a:pPr marL="0" indent="0">
              <a:buNone/>
            </a:pPr>
            <a:r>
              <a:rPr lang="fi-FI" sz="2000"/>
              <a:t>Ajay</a:t>
            </a:r>
            <a:endParaRPr lang="en-IN" sz="2000"/>
          </a:p>
        </p:txBody>
      </p:sp>
    </p:spTree>
    <p:extLst>
      <p:ext uri="{BB962C8B-B14F-4D97-AF65-F5344CB8AC3E}">
        <p14:creationId xmlns:p14="http://schemas.microsoft.com/office/powerpoint/2010/main" val="308238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B9894A-82C2-7EC4-449A-61E95961519A}"/>
              </a:ext>
            </a:extLst>
          </p:cNvPr>
          <p:cNvSpPr>
            <a:spLocks noGrp="1"/>
          </p:cNvSpPr>
          <p:nvPr>
            <p:ph type="title"/>
          </p:nvPr>
        </p:nvSpPr>
        <p:spPr>
          <a:xfrm>
            <a:off x="838200" y="1412488"/>
            <a:ext cx="2899189" cy="4363844"/>
          </a:xfrm>
        </p:spPr>
        <p:txBody>
          <a:bodyPr anchor="t">
            <a:normAutofit/>
          </a:bodyPr>
          <a:lstStyle/>
          <a:p>
            <a:r>
              <a:rPr lang="en-US" sz="2500" b="1">
                <a:solidFill>
                  <a:srgbClr val="FFFFFF"/>
                </a:solidFill>
              </a:rPr>
              <a:t>Vector</a:t>
            </a:r>
            <a:br>
              <a:rPr lang="en-US" sz="2500">
                <a:solidFill>
                  <a:srgbClr val="FFFFFF"/>
                </a:solidFill>
              </a:rPr>
            </a:br>
            <a:r>
              <a:rPr lang="en-US" sz="2500">
                <a:solidFill>
                  <a:srgbClr val="FFFFFF"/>
                </a:solidFill>
              </a:rPr>
              <a:t>Vector uses a dynamic array to store the data elements. It is similar to ArrayList. However, It is synchronized and contains many methods that are not the part of Collection framework.</a:t>
            </a:r>
            <a:endParaRPr lang="en-IN" sz="2500">
              <a:solidFill>
                <a:srgbClr val="FFFFFF"/>
              </a:solidFill>
            </a:endParaRPr>
          </a:p>
        </p:txBody>
      </p:sp>
      <p:sp>
        <p:nvSpPr>
          <p:cNvPr id="3" name="Content Placeholder 2">
            <a:extLst>
              <a:ext uri="{FF2B5EF4-FFF2-40B4-BE49-F238E27FC236}">
                <a16:creationId xmlns:a16="http://schemas.microsoft.com/office/drawing/2014/main" id="{5576A332-B876-4901-FE90-808E3AAAA15D}"/>
              </a:ext>
            </a:extLst>
          </p:cNvPr>
          <p:cNvSpPr>
            <a:spLocks noGrp="1"/>
          </p:cNvSpPr>
          <p:nvPr>
            <p:ph sz="half" idx="1"/>
          </p:nvPr>
        </p:nvSpPr>
        <p:spPr>
          <a:xfrm>
            <a:off x="4380855" y="1412489"/>
            <a:ext cx="3427283" cy="4363844"/>
          </a:xfrm>
        </p:spPr>
        <p:txBody>
          <a:bodyPr>
            <a:normAutofit/>
          </a:bodyPr>
          <a:lstStyle/>
          <a:p>
            <a:pPr marL="0" indent="0">
              <a:buNone/>
            </a:pPr>
            <a:r>
              <a:rPr lang="en-IN" sz="1600"/>
              <a:t>import java.util.*;  </a:t>
            </a:r>
          </a:p>
          <a:p>
            <a:pPr marL="0" indent="0">
              <a:buNone/>
            </a:pPr>
            <a:r>
              <a:rPr lang="en-IN" sz="1600"/>
              <a:t>public class TestJavaCollection3{  </a:t>
            </a:r>
          </a:p>
          <a:p>
            <a:pPr marL="0" indent="0">
              <a:buNone/>
            </a:pPr>
            <a:r>
              <a:rPr lang="en-IN" sz="1600"/>
              <a:t>public static void main(String args[]){  </a:t>
            </a:r>
          </a:p>
          <a:p>
            <a:pPr marL="0" indent="0">
              <a:buNone/>
            </a:pPr>
            <a:r>
              <a:rPr lang="en-IN" sz="1600"/>
              <a:t>Vector&lt;String&gt; v=new Vector&lt;String&gt;();  </a:t>
            </a:r>
          </a:p>
          <a:p>
            <a:pPr marL="0" indent="0">
              <a:buNone/>
            </a:pPr>
            <a:r>
              <a:rPr lang="en-IN" sz="1600"/>
              <a:t>v.add("Ayush");  </a:t>
            </a:r>
          </a:p>
          <a:p>
            <a:pPr marL="0" indent="0">
              <a:buNone/>
            </a:pPr>
            <a:r>
              <a:rPr lang="en-IN" sz="1600"/>
              <a:t>v.add("Amit");  </a:t>
            </a:r>
          </a:p>
          <a:p>
            <a:pPr marL="0" indent="0">
              <a:buNone/>
            </a:pPr>
            <a:r>
              <a:rPr lang="en-IN" sz="1600"/>
              <a:t>v.add("Ashish");  </a:t>
            </a:r>
          </a:p>
          <a:p>
            <a:pPr marL="0" indent="0">
              <a:buNone/>
            </a:pPr>
            <a:r>
              <a:rPr lang="en-IN" sz="1600"/>
              <a:t>v.add("Garima");  </a:t>
            </a:r>
          </a:p>
          <a:p>
            <a:pPr marL="0" indent="0">
              <a:buNone/>
            </a:pPr>
            <a:r>
              <a:rPr lang="en-IN" sz="1600"/>
              <a:t>Iterator&lt;String&gt; itr=v.iterator();  </a:t>
            </a:r>
          </a:p>
          <a:p>
            <a:pPr marL="0" indent="0">
              <a:buNone/>
            </a:pPr>
            <a:r>
              <a:rPr lang="en-IN" sz="1600"/>
              <a:t>while(itr.hasNext()){  </a:t>
            </a:r>
          </a:p>
          <a:p>
            <a:pPr marL="0" indent="0">
              <a:buNone/>
            </a:pPr>
            <a:r>
              <a:rPr lang="en-IN" sz="1600"/>
              <a:t>System.out.println(itr.next());  </a:t>
            </a:r>
          </a:p>
          <a:p>
            <a:pPr marL="0" indent="0">
              <a:buNone/>
            </a:pPr>
            <a:r>
              <a:rPr lang="en-IN" sz="1600"/>
              <a:t>}  }  }</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3F3C8E6-6903-4F22-10AF-AD62CD84A295}"/>
              </a:ext>
            </a:extLst>
          </p:cNvPr>
          <p:cNvSpPr>
            <a:spLocks noGrp="1"/>
          </p:cNvSpPr>
          <p:nvPr>
            <p:ph sz="half" idx="2"/>
          </p:nvPr>
        </p:nvSpPr>
        <p:spPr>
          <a:xfrm>
            <a:off x="8451604" y="1412489"/>
            <a:ext cx="3197701" cy="4363844"/>
          </a:xfrm>
        </p:spPr>
        <p:txBody>
          <a:bodyPr>
            <a:normAutofit/>
          </a:bodyPr>
          <a:lstStyle/>
          <a:p>
            <a:pPr marL="0" indent="0">
              <a:buNone/>
            </a:pPr>
            <a:r>
              <a:rPr lang="en-US" sz="2000"/>
              <a:t>Output:</a:t>
            </a:r>
          </a:p>
          <a:p>
            <a:pPr marL="0" indent="0">
              <a:buNone/>
            </a:pPr>
            <a:endParaRPr lang="en-US" sz="2000"/>
          </a:p>
          <a:p>
            <a:pPr marL="0" indent="0">
              <a:buNone/>
            </a:pPr>
            <a:r>
              <a:rPr lang="en-US" sz="2000"/>
              <a:t>Ayush</a:t>
            </a:r>
          </a:p>
          <a:p>
            <a:pPr marL="0" indent="0">
              <a:buNone/>
            </a:pPr>
            <a:r>
              <a:rPr lang="en-US" sz="2000"/>
              <a:t>Amit</a:t>
            </a:r>
          </a:p>
          <a:p>
            <a:pPr marL="0" indent="0">
              <a:buNone/>
            </a:pPr>
            <a:r>
              <a:rPr lang="en-US" sz="2000"/>
              <a:t>Ashish</a:t>
            </a:r>
          </a:p>
          <a:p>
            <a:pPr marL="0" indent="0">
              <a:buNone/>
            </a:pPr>
            <a:r>
              <a:rPr lang="en-US" sz="2000"/>
              <a:t>Garima</a:t>
            </a:r>
            <a:endParaRPr lang="en-IN" sz="2000"/>
          </a:p>
        </p:txBody>
      </p:sp>
    </p:spTree>
    <p:extLst>
      <p:ext uri="{BB962C8B-B14F-4D97-AF65-F5344CB8AC3E}">
        <p14:creationId xmlns:p14="http://schemas.microsoft.com/office/powerpoint/2010/main" val="247601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825FCE-D765-3B9B-B2CD-170CDCD062A6}"/>
              </a:ext>
            </a:extLst>
          </p:cNvPr>
          <p:cNvSpPr>
            <a:spLocks noGrp="1"/>
          </p:cNvSpPr>
          <p:nvPr>
            <p:ph type="title"/>
          </p:nvPr>
        </p:nvSpPr>
        <p:spPr>
          <a:xfrm>
            <a:off x="5297762" y="329184"/>
            <a:ext cx="6251110" cy="1783080"/>
          </a:xfrm>
        </p:spPr>
        <p:txBody>
          <a:bodyPr anchor="b">
            <a:normAutofit/>
          </a:bodyPr>
          <a:lstStyle/>
          <a:p>
            <a:r>
              <a:rPr lang="en-IN" sz="5400" dirty="0"/>
              <a:t>Queue Interface:</a:t>
            </a:r>
          </a:p>
        </p:txBody>
      </p:sp>
      <p:pic>
        <p:nvPicPr>
          <p:cNvPr id="5" name="Picture 4" descr="Drawings on colourful paper">
            <a:extLst>
              <a:ext uri="{FF2B5EF4-FFF2-40B4-BE49-F238E27FC236}">
                <a16:creationId xmlns:a16="http://schemas.microsoft.com/office/drawing/2014/main" id="{4F2BF786-D882-C11D-4F15-327DF669A742}"/>
              </a:ext>
            </a:extLst>
          </p:cNvPr>
          <p:cNvPicPr>
            <a:picLocks noChangeAspect="1"/>
          </p:cNvPicPr>
          <p:nvPr/>
        </p:nvPicPr>
        <p:blipFill rotWithShape="1">
          <a:blip r:embed="rId2"/>
          <a:srcRect l="17206" r="3746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36C360-930A-88F1-89F1-A69D5384DB60}"/>
              </a:ext>
            </a:extLst>
          </p:cNvPr>
          <p:cNvSpPr>
            <a:spLocks noGrp="1"/>
          </p:cNvSpPr>
          <p:nvPr>
            <p:ph idx="1"/>
          </p:nvPr>
        </p:nvSpPr>
        <p:spPr>
          <a:xfrm>
            <a:off x="5297762" y="2706624"/>
            <a:ext cx="6251110" cy="3483864"/>
          </a:xfrm>
        </p:spPr>
        <p:txBody>
          <a:bodyPr>
            <a:normAutofit/>
          </a:bodyPr>
          <a:lstStyle/>
          <a:p>
            <a:pPr marL="0" indent="0">
              <a:buNone/>
            </a:pPr>
            <a:r>
              <a:rPr lang="en-US" sz="2000" dirty="0"/>
              <a:t>Queue interface maintains the first-in-first-out order. It can be defined as an ordered list that is used to hold the elements which are about to be processed. There are various classes like </a:t>
            </a:r>
            <a:r>
              <a:rPr lang="en-US" sz="2000" dirty="0" err="1"/>
              <a:t>PriorityQueue</a:t>
            </a:r>
            <a:r>
              <a:rPr lang="en-US" sz="2000" dirty="0"/>
              <a:t>, Deque, and </a:t>
            </a:r>
            <a:r>
              <a:rPr lang="en-US" sz="2000" dirty="0" err="1"/>
              <a:t>ArrayDeque</a:t>
            </a:r>
            <a:r>
              <a:rPr lang="en-US" sz="2000" dirty="0"/>
              <a:t> which implements the Queue interface.</a:t>
            </a:r>
          </a:p>
          <a:p>
            <a:pPr marL="0" indent="0">
              <a:buNone/>
            </a:pPr>
            <a:r>
              <a:rPr lang="en-US" sz="2000" dirty="0"/>
              <a:t>Queue interface can be instantiated as:</a:t>
            </a:r>
          </a:p>
          <a:p>
            <a:r>
              <a:rPr lang="en-US" sz="2000" dirty="0"/>
              <a:t>Queue&lt;String&gt; q1 = new </a:t>
            </a:r>
            <a:r>
              <a:rPr lang="en-US" sz="2000" dirty="0" err="1"/>
              <a:t>PriorityQueue</a:t>
            </a:r>
            <a:r>
              <a:rPr lang="en-US" sz="2000" dirty="0"/>
              <a:t>();  </a:t>
            </a:r>
          </a:p>
          <a:p>
            <a:r>
              <a:rPr lang="en-US" sz="2000" dirty="0"/>
              <a:t>Queue&lt;String&gt; q2 = new </a:t>
            </a:r>
            <a:r>
              <a:rPr lang="en-US" sz="2000" dirty="0" err="1"/>
              <a:t>ArrayDeque</a:t>
            </a:r>
            <a:r>
              <a:rPr lang="en-US" sz="2000" dirty="0"/>
              <a:t>(); </a:t>
            </a:r>
          </a:p>
          <a:p>
            <a:pPr marL="0" indent="0">
              <a:buNone/>
            </a:pPr>
            <a:r>
              <a:rPr lang="en-US" sz="2000" b="0" i="0" dirty="0">
                <a:effectLst/>
                <a:latin typeface="inter-regular"/>
              </a:rPr>
              <a:t>There are various classes that implement the Queue interface</a:t>
            </a:r>
            <a:endParaRPr lang="en-IN" sz="2000" dirty="0"/>
          </a:p>
        </p:txBody>
      </p:sp>
    </p:spTree>
    <p:extLst>
      <p:ext uri="{BB962C8B-B14F-4D97-AF65-F5344CB8AC3E}">
        <p14:creationId xmlns:p14="http://schemas.microsoft.com/office/powerpoint/2010/main" val="415248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474C-7A6E-0231-CBA1-5BB0D329D970}"/>
              </a:ext>
            </a:extLst>
          </p:cNvPr>
          <p:cNvSpPr>
            <a:spLocks noGrp="1"/>
          </p:cNvSpPr>
          <p:nvPr>
            <p:ph type="title"/>
          </p:nvPr>
        </p:nvSpPr>
        <p:spPr/>
        <p:txBody>
          <a:bodyPr>
            <a:noAutofit/>
          </a:bodyPr>
          <a:lstStyle/>
          <a:p>
            <a:r>
              <a:rPr lang="en-IN" sz="2400" b="1" dirty="0" err="1"/>
              <a:t>PriorityQueue</a:t>
            </a:r>
            <a:r>
              <a:rPr lang="en-IN" sz="2400" b="1" dirty="0"/>
              <a:t>: </a:t>
            </a:r>
            <a:r>
              <a:rPr lang="en-US" sz="2400" dirty="0"/>
              <a:t>The </a:t>
            </a:r>
            <a:r>
              <a:rPr lang="en-US" sz="2400" dirty="0" err="1"/>
              <a:t>PriorityQueue</a:t>
            </a:r>
            <a:r>
              <a:rPr lang="en-US" sz="2400" dirty="0"/>
              <a:t> class implements the Queue interface. It holds the elements or objects which are to be processed by their priorities. </a:t>
            </a:r>
            <a:r>
              <a:rPr lang="en-US" sz="2400" dirty="0" err="1"/>
              <a:t>PriorityQueue</a:t>
            </a:r>
            <a:r>
              <a:rPr lang="en-US" sz="2400" dirty="0"/>
              <a:t> doesn't allow null values to be stored in the queue.</a:t>
            </a:r>
            <a:endParaRPr lang="en-IN" sz="2400" dirty="0"/>
          </a:p>
        </p:txBody>
      </p:sp>
      <p:sp>
        <p:nvSpPr>
          <p:cNvPr id="4" name="Content Placeholder 3">
            <a:extLst>
              <a:ext uri="{FF2B5EF4-FFF2-40B4-BE49-F238E27FC236}">
                <a16:creationId xmlns:a16="http://schemas.microsoft.com/office/drawing/2014/main" id="{74F8B7D5-7699-F918-1231-9808332E8F83}"/>
              </a:ext>
            </a:extLst>
          </p:cNvPr>
          <p:cNvSpPr>
            <a:spLocks noGrp="1"/>
          </p:cNvSpPr>
          <p:nvPr>
            <p:ph sz="half" idx="1"/>
          </p:nvPr>
        </p:nvSpPr>
        <p:spPr>
          <a:xfrm>
            <a:off x="371061" y="1825624"/>
            <a:ext cx="5648739" cy="5032375"/>
          </a:xfrm>
        </p:spPr>
        <p:txBody>
          <a:bodyPr>
            <a:normAutofit/>
          </a:bodyPr>
          <a:lstStyle/>
          <a:p>
            <a:pPr marL="0" indent="0">
              <a:buNone/>
            </a:pPr>
            <a:r>
              <a:rPr lang="en-IN" sz="1600" dirty="0"/>
              <a:t>import </a:t>
            </a:r>
            <a:r>
              <a:rPr lang="en-IN" sz="1600" dirty="0" err="1"/>
              <a:t>java.util</a:t>
            </a:r>
            <a:r>
              <a:rPr lang="en-IN" sz="1600" dirty="0"/>
              <a:t>.*;  </a:t>
            </a:r>
          </a:p>
          <a:p>
            <a:pPr marL="0" indent="0">
              <a:buNone/>
            </a:pPr>
            <a:r>
              <a:rPr lang="en-IN" sz="1600" dirty="0"/>
              <a:t>public class TestJavaCollection5{  </a:t>
            </a:r>
          </a:p>
          <a:p>
            <a:pPr marL="0" indent="0">
              <a:buNone/>
            </a:pPr>
            <a:r>
              <a:rPr lang="en-IN" sz="1600" dirty="0"/>
              <a:t>public static void main(String </a:t>
            </a:r>
            <a:r>
              <a:rPr lang="en-IN" sz="1600" dirty="0" err="1"/>
              <a:t>args</a:t>
            </a:r>
            <a:r>
              <a:rPr lang="en-IN" sz="1600" dirty="0"/>
              <a:t>[]){  </a:t>
            </a:r>
          </a:p>
          <a:p>
            <a:pPr marL="0" indent="0">
              <a:buNone/>
            </a:pPr>
            <a:r>
              <a:rPr lang="en-IN" sz="1600" dirty="0" err="1"/>
              <a:t>PriorityQueue</a:t>
            </a:r>
            <a:r>
              <a:rPr lang="en-IN" sz="1600" dirty="0"/>
              <a:t>&lt;String&gt; queue=new </a:t>
            </a:r>
            <a:r>
              <a:rPr lang="en-IN" sz="1600" dirty="0" err="1"/>
              <a:t>PriorityQueue</a:t>
            </a:r>
            <a:r>
              <a:rPr lang="en-IN" sz="1600" dirty="0"/>
              <a:t>&lt;String&gt;();  </a:t>
            </a:r>
          </a:p>
          <a:p>
            <a:pPr marL="0" indent="0">
              <a:buNone/>
            </a:pPr>
            <a:r>
              <a:rPr lang="en-IN" sz="1600" dirty="0" err="1"/>
              <a:t>queue.add</a:t>
            </a:r>
            <a:r>
              <a:rPr lang="en-IN" sz="1600" dirty="0"/>
              <a:t>("Amit Sharma");  </a:t>
            </a:r>
          </a:p>
          <a:p>
            <a:pPr marL="0" indent="0">
              <a:buNone/>
            </a:pPr>
            <a:r>
              <a:rPr lang="en-IN" sz="1600" dirty="0" err="1"/>
              <a:t>queue.add</a:t>
            </a:r>
            <a:r>
              <a:rPr lang="en-IN" sz="1600" dirty="0"/>
              <a:t>("Vijay Raj");  </a:t>
            </a:r>
          </a:p>
          <a:p>
            <a:pPr marL="0" indent="0">
              <a:buNone/>
            </a:pPr>
            <a:r>
              <a:rPr lang="en-IN" sz="1600" dirty="0" err="1"/>
              <a:t>queue.add</a:t>
            </a:r>
            <a:r>
              <a:rPr lang="en-IN" sz="1600" dirty="0"/>
              <a:t>("</a:t>
            </a:r>
            <a:r>
              <a:rPr lang="en-IN" sz="1600" dirty="0" err="1"/>
              <a:t>JaiShankar</a:t>
            </a:r>
            <a:r>
              <a:rPr lang="en-IN" sz="1600" dirty="0"/>
              <a:t>");  </a:t>
            </a:r>
          </a:p>
          <a:p>
            <a:pPr marL="0" indent="0">
              <a:buNone/>
            </a:pPr>
            <a:r>
              <a:rPr lang="en-IN" sz="1600" dirty="0" err="1"/>
              <a:t>queue.add</a:t>
            </a:r>
            <a:r>
              <a:rPr lang="en-IN" sz="1600" dirty="0"/>
              <a:t>("Raj");  </a:t>
            </a:r>
            <a:br>
              <a:rPr lang="en-IN" sz="1600" dirty="0"/>
            </a:br>
            <a:r>
              <a:rPr lang="en-IN" sz="1600" dirty="0" err="1"/>
              <a:t>System.out.println</a:t>
            </a:r>
            <a:r>
              <a:rPr lang="en-IN" sz="1600" dirty="0"/>
              <a:t>("head:"+</a:t>
            </a:r>
            <a:r>
              <a:rPr lang="en-IN" sz="1600" dirty="0" err="1"/>
              <a:t>queue.element</a:t>
            </a:r>
            <a:r>
              <a:rPr lang="en-IN" sz="1600" dirty="0"/>
              <a:t>());  </a:t>
            </a:r>
          </a:p>
          <a:p>
            <a:pPr marL="0" indent="0">
              <a:buNone/>
            </a:pPr>
            <a:r>
              <a:rPr lang="en-IN" sz="1600" dirty="0" err="1"/>
              <a:t>System.out.println</a:t>
            </a:r>
            <a:r>
              <a:rPr lang="en-IN" sz="1600" dirty="0"/>
              <a:t>("head:"+</a:t>
            </a:r>
            <a:r>
              <a:rPr lang="en-IN" sz="1600" dirty="0" err="1"/>
              <a:t>queue.peek</a:t>
            </a:r>
            <a:r>
              <a:rPr lang="en-IN" sz="1600" dirty="0"/>
              <a:t>());  </a:t>
            </a:r>
          </a:p>
          <a:p>
            <a:pPr marL="0" indent="0">
              <a:buNone/>
            </a:pPr>
            <a:r>
              <a:rPr lang="en-IN" sz="1600" dirty="0" err="1"/>
              <a:t>System.out.println</a:t>
            </a:r>
            <a:r>
              <a:rPr lang="en-IN" sz="1600" dirty="0"/>
              <a:t>("iterating the queue elements:"); </a:t>
            </a:r>
          </a:p>
        </p:txBody>
      </p:sp>
      <p:sp>
        <p:nvSpPr>
          <p:cNvPr id="5" name="Content Placeholder 4">
            <a:extLst>
              <a:ext uri="{FF2B5EF4-FFF2-40B4-BE49-F238E27FC236}">
                <a16:creationId xmlns:a16="http://schemas.microsoft.com/office/drawing/2014/main" id="{B212E5C7-9A72-FF88-8482-CECC81361026}"/>
              </a:ext>
            </a:extLst>
          </p:cNvPr>
          <p:cNvSpPr>
            <a:spLocks noGrp="1"/>
          </p:cNvSpPr>
          <p:nvPr>
            <p:ph sz="half" idx="2"/>
          </p:nvPr>
        </p:nvSpPr>
        <p:spPr>
          <a:xfrm>
            <a:off x="6172199" y="1825625"/>
            <a:ext cx="5807765" cy="4919732"/>
          </a:xfrm>
        </p:spPr>
        <p:txBody>
          <a:bodyPr>
            <a:normAutofit/>
          </a:bodyPr>
          <a:lstStyle/>
          <a:p>
            <a:pPr marL="0" indent="0">
              <a:buNone/>
            </a:pPr>
            <a:r>
              <a:rPr lang="en-IN" sz="1800" dirty="0"/>
              <a:t>Iterator </a:t>
            </a:r>
            <a:r>
              <a:rPr lang="en-IN" sz="1800" dirty="0" err="1"/>
              <a:t>itr</a:t>
            </a:r>
            <a:r>
              <a:rPr lang="en-IN" sz="1800" dirty="0"/>
              <a:t>=</a:t>
            </a:r>
            <a:r>
              <a:rPr lang="en-IN" sz="1800" dirty="0" err="1"/>
              <a:t>queue.iterator</a:t>
            </a:r>
            <a:r>
              <a:rPr lang="en-IN" sz="1800" dirty="0"/>
              <a:t>();  </a:t>
            </a:r>
          </a:p>
          <a:p>
            <a:pPr marL="0" indent="0">
              <a:buNone/>
            </a:pPr>
            <a:r>
              <a:rPr lang="en-IN" sz="1800" dirty="0"/>
              <a:t>while(</a:t>
            </a:r>
            <a:r>
              <a:rPr lang="en-IN" sz="1800" dirty="0" err="1"/>
              <a:t>itr.hasNext</a:t>
            </a:r>
            <a:r>
              <a:rPr lang="en-IN" sz="1800" dirty="0"/>
              <a:t>()){  </a:t>
            </a:r>
          </a:p>
          <a:p>
            <a:pPr marL="0" indent="0">
              <a:buNone/>
            </a:pPr>
            <a:r>
              <a:rPr lang="en-IN" sz="1800" dirty="0" err="1"/>
              <a:t>System.out.println</a:t>
            </a:r>
            <a:r>
              <a:rPr lang="en-IN" sz="1800" dirty="0"/>
              <a:t>(</a:t>
            </a:r>
            <a:r>
              <a:rPr lang="en-IN" sz="1800" dirty="0" err="1"/>
              <a:t>itr.next</a:t>
            </a:r>
            <a:r>
              <a:rPr lang="en-IN" sz="1800" dirty="0"/>
              <a:t>());  }  </a:t>
            </a:r>
          </a:p>
          <a:p>
            <a:pPr marL="0" indent="0">
              <a:buNone/>
            </a:pPr>
            <a:r>
              <a:rPr lang="en-IN" sz="1800" dirty="0" err="1"/>
              <a:t>queue.remove</a:t>
            </a:r>
            <a:r>
              <a:rPr lang="en-IN" sz="1800" dirty="0"/>
              <a:t>();  </a:t>
            </a:r>
          </a:p>
          <a:p>
            <a:pPr marL="0" indent="0">
              <a:buNone/>
            </a:pPr>
            <a:r>
              <a:rPr lang="en-IN" sz="1800" dirty="0" err="1"/>
              <a:t>queue.poll</a:t>
            </a:r>
            <a:r>
              <a:rPr lang="en-IN" sz="1800" dirty="0"/>
              <a:t>();  </a:t>
            </a:r>
          </a:p>
          <a:p>
            <a:pPr marL="0" indent="0">
              <a:buNone/>
            </a:pPr>
            <a:r>
              <a:rPr lang="en-IN" sz="1800" dirty="0" err="1"/>
              <a:t>System.out.println</a:t>
            </a:r>
            <a:r>
              <a:rPr lang="en-IN" sz="1800" dirty="0"/>
              <a:t>("after removing two elements:");  </a:t>
            </a:r>
          </a:p>
          <a:p>
            <a:pPr marL="0" indent="0">
              <a:buNone/>
            </a:pPr>
            <a:r>
              <a:rPr lang="en-IN" sz="1800" dirty="0"/>
              <a:t>Iterator&lt;String&gt; itr2=</a:t>
            </a:r>
            <a:r>
              <a:rPr lang="en-IN" sz="1800" dirty="0" err="1"/>
              <a:t>queue.iterator</a:t>
            </a:r>
            <a:r>
              <a:rPr lang="en-IN" sz="1800" dirty="0"/>
              <a:t>();  </a:t>
            </a:r>
          </a:p>
          <a:p>
            <a:pPr marL="0" indent="0">
              <a:buNone/>
            </a:pPr>
            <a:r>
              <a:rPr lang="en-IN" sz="1800" dirty="0"/>
              <a:t>while(itr2.hasNext()){  </a:t>
            </a:r>
          </a:p>
          <a:p>
            <a:pPr marL="0" indent="0">
              <a:buNone/>
            </a:pPr>
            <a:r>
              <a:rPr lang="en-IN" sz="1800" dirty="0" err="1"/>
              <a:t>System.out.println</a:t>
            </a:r>
            <a:r>
              <a:rPr lang="en-IN" sz="1800" dirty="0"/>
              <a:t>(itr2.next());  }  }  }</a:t>
            </a:r>
          </a:p>
        </p:txBody>
      </p:sp>
    </p:spTree>
    <p:extLst>
      <p:ext uri="{BB962C8B-B14F-4D97-AF65-F5344CB8AC3E}">
        <p14:creationId xmlns:p14="http://schemas.microsoft.com/office/powerpoint/2010/main" val="401026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4EA2-CD08-6039-AF7E-88ED641502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3FC6E3-AE93-55D0-6C73-E8973683EE38}"/>
              </a:ext>
            </a:extLst>
          </p:cNvPr>
          <p:cNvSpPr>
            <a:spLocks noGrp="1"/>
          </p:cNvSpPr>
          <p:nvPr>
            <p:ph sz="half" idx="1"/>
          </p:nvPr>
        </p:nvSpPr>
        <p:spPr/>
        <p:txBody>
          <a:bodyPr>
            <a:normAutofit fontScale="77500" lnSpcReduction="20000"/>
          </a:bodyPr>
          <a:lstStyle/>
          <a:p>
            <a:pPr marL="0" indent="0">
              <a:buNone/>
            </a:pPr>
            <a:r>
              <a:rPr lang="en-IN" dirty="0"/>
              <a:t>Output:</a:t>
            </a:r>
          </a:p>
          <a:p>
            <a:pPr marL="0" indent="0">
              <a:buNone/>
            </a:pPr>
            <a:endParaRPr lang="en-IN" dirty="0"/>
          </a:p>
          <a:p>
            <a:pPr marL="0" indent="0">
              <a:buNone/>
            </a:pPr>
            <a:r>
              <a:rPr lang="en-IN" dirty="0" err="1"/>
              <a:t>head:Amit</a:t>
            </a:r>
            <a:r>
              <a:rPr lang="en-IN" dirty="0"/>
              <a:t> Sharma</a:t>
            </a:r>
          </a:p>
          <a:p>
            <a:pPr marL="0" indent="0">
              <a:buNone/>
            </a:pPr>
            <a:r>
              <a:rPr lang="en-IN" dirty="0" err="1"/>
              <a:t>head:Amit</a:t>
            </a:r>
            <a:r>
              <a:rPr lang="en-IN" dirty="0"/>
              <a:t> Sharma</a:t>
            </a:r>
          </a:p>
          <a:p>
            <a:pPr marL="0" indent="0">
              <a:buNone/>
            </a:pPr>
            <a:r>
              <a:rPr lang="en-IN" dirty="0"/>
              <a:t>iterating the queue elements:</a:t>
            </a:r>
          </a:p>
          <a:p>
            <a:pPr marL="0" indent="0">
              <a:buNone/>
            </a:pPr>
            <a:r>
              <a:rPr lang="en-IN" dirty="0"/>
              <a:t>Amit Sharma</a:t>
            </a:r>
          </a:p>
          <a:p>
            <a:pPr marL="0" indent="0">
              <a:buNone/>
            </a:pPr>
            <a:r>
              <a:rPr lang="en-IN" dirty="0"/>
              <a:t>Raj</a:t>
            </a:r>
          </a:p>
          <a:p>
            <a:pPr marL="0" indent="0">
              <a:buNone/>
            </a:pPr>
            <a:r>
              <a:rPr lang="en-IN" dirty="0" err="1"/>
              <a:t>JaiShankar</a:t>
            </a:r>
            <a:endParaRPr lang="en-IN" dirty="0"/>
          </a:p>
          <a:p>
            <a:pPr marL="0" indent="0">
              <a:buNone/>
            </a:pPr>
            <a:r>
              <a:rPr lang="en-IN" dirty="0"/>
              <a:t>Vijay Raj</a:t>
            </a:r>
          </a:p>
          <a:p>
            <a:pPr marL="0" indent="0">
              <a:buNone/>
            </a:pPr>
            <a:r>
              <a:rPr lang="en-IN" dirty="0"/>
              <a:t>after removing two elements:</a:t>
            </a:r>
          </a:p>
          <a:p>
            <a:pPr marL="0" indent="0">
              <a:buNone/>
            </a:pPr>
            <a:r>
              <a:rPr lang="en-IN" dirty="0"/>
              <a:t>Raj</a:t>
            </a:r>
          </a:p>
          <a:p>
            <a:pPr marL="0" indent="0">
              <a:buNone/>
            </a:pPr>
            <a:r>
              <a:rPr lang="en-IN" dirty="0"/>
              <a:t>Vijay Raj</a:t>
            </a:r>
          </a:p>
        </p:txBody>
      </p:sp>
      <p:sp>
        <p:nvSpPr>
          <p:cNvPr id="4" name="Content Placeholder 3">
            <a:extLst>
              <a:ext uri="{FF2B5EF4-FFF2-40B4-BE49-F238E27FC236}">
                <a16:creationId xmlns:a16="http://schemas.microsoft.com/office/drawing/2014/main" id="{E7E03F31-CAE3-3ECC-1917-3A43EEC8A627}"/>
              </a:ext>
            </a:extLst>
          </p:cNvPr>
          <p:cNvSpPr>
            <a:spLocks noGrp="1"/>
          </p:cNvSpPr>
          <p:nvPr>
            <p:ph sz="half" idx="2"/>
          </p:nvPr>
        </p:nvSpPr>
        <p:spPr/>
        <p:txBody>
          <a:bodyPr>
            <a:normAutofit fontScale="77500" lnSpcReduction="20000"/>
          </a:bodyPr>
          <a:lstStyle/>
          <a:p>
            <a:endParaRPr lang="en-IN" dirty="0"/>
          </a:p>
        </p:txBody>
      </p:sp>
    </p:spTree>
    <p:extLst>
      <p:ext uri="{BB962C8B-B14F-4D97-AF65-F5344CB8AC3E}">
        <p14:creationId xmlns:p14="http://schemas.microsoft.com/office/powerpoint/2010/main" val="399705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FB97B6-6C47-CA6F-BDC4-47F40C43ADB8}"/>
              </a:ext>
            </a:extLst>
          </p:cNvPr>
          <p:cNvSpPr>
            <a:spLocks noGrp="1"/>
          </p:cNvSpPr>
          <p:nvPr>
            <p:ph type="title"/>
          </p:nvPr>
        </p:nvSpPr>
        <p:spPr>
          <a:xfrm>
            <a:off x="838200" y="1412488"/>
            <a:ext cx="2899189" cy="4363844"/>
          </a:xfrm>
        </p:spPr>
        <p:txBody>
          <a:bodyPr anchor="t">
            <a:normAutofit/>
          </a:bodyPr>
          <a:lstStyle/>
          <a:p>
            <a:r>
              <a:rPr lang="en-US" sz="2500" b="1" dirty="0">
                <a:solidFill>
                  <a:srgbClr val="FFFFFF"/>
                </a:solidFill>
              </a:rPr>
              <a:t>HashSet: </a:t>
            </a:r>
            <a:r>
              <a:rPr lang="en-US" sz="2500" dirty="0">
                <a:solidFill>
                  <a:srgbClr val="FFFFFF"/>
                </a:solidFill>
              </a:rPr>
              <a:t>HashSet class implements Set Interface. It represents the collection that uses a hash table for storage. Hashing is used to store the elements in the HashSet. It contains unique items.</a:t>
            </a:r>
            <a:endParaRPr lang="en-IN" sz="2500" dirty="0">
              <a:solidFill>
                <a:srgbClr val="FFFFFF"/>
              </a:solidFill>
            </a:endParaRPr>
          </a:p>
        </p:txBody>
      </p:sp>
      <p:sp>
        <p:nvSpPr>
          <p:cNvPr id="3" name="Content Placeholder 2">
            <a:extLst>
              <a:ext uri="{FF2B5EF4-FFF2-40B4-BE49-F238E27FC236}">
                <a16:creationId xmlns:a16="http://schemas.microsoft.com/office/drawing/2014/main" id="{6CB1D40B-5802-A120-5309-29D3A18B9521}"/>
              </a:ext>
            </a:extLst>
          </p:cNvPr>
          <p:cNvSpPr>
            <a:spLocks noGrp="1"/>
          </p:cNvSpPr>
          <p:nvPr>
            <p:ph sz="half" idx="1"/>
          </p:nvPr>
        </p:nvSpPr>
        <p:spPr>
          <a:xfrm>
            <a:off x="4380855" y="1412489"/>
            <a:ext cx="3427283" cy="4363844"/>
          </a:xfrm>
        </p:spPr>
        <p:txBody>
          <a:bodyPr>
            <a:normAutofit/>
          </a:bodyPr>
          <a:lstStyle/>
          <a:p>
            <a:pPr marL="0" indent="0">
              <a:buNone/>
            </a:pPr>
            <a:r>
              <a:rPr lang="en-IN" sz="1400" dirty="0"/>
              <a:t>import </a:t>
            </a:r>
            <a:r>
              <a:rPr lang="en-IN" sz="1400" dirty="0" err="1"/>
              <a:t>java.util</a:t>
            </a:r>
            <a:r>
              <a:rPr lang="en-IN" sz="1400" dirty="0"/>
              <a:t>.*;  </a:t>
            </a:r>
          </a:p>
          <a:p>
            <a:pPr marL="0" indent="0">
              <a:buNone/>
            </a:pPr>
            <a:r>
              <a:rPr lang="en-IN" sz="1400" dirty="0"/>
              <a:t>public class TestJavaCollection7{  </a:t>
            </a:r>
          </a:p>
          <a:p>
            <a:pPr marL="0" indent="0">
              <a:buNone/>
            </a:pPr>
            <a:r>
              <a:rPr lang="en-IN" sz="1400" dirty="0"/>
              <a:t>public static void main(String </a:t>
            </a:r>
            <a:r>
              <a:rPr lang="en-IN" sz="1400" dirty="0" err="1"/>
              <a:t>args</a:t>
            </a:r>
            <a:r>
              <a:rPr lang="en-IN" sz="1400" dirty="0"/>
              <a:t>[]){  </a:t>
            </a:r>
          </a:p>
          <a:p>
            <a:pPr marL="0" indent="0">
              <a:buNone/>
            </a:pPr>
            <a:r>
              <a:rPr lang="en-IN" sz="1400" dirty="0"/>
              <a:t>//Creating HashSet and adding elements  </a:t>
            </a:r>
          </a:p>
          <a:p>
            <a:pPr marL="0" indent="0">
              <a:buNone/>
            </a:pPr>
            <a:r>
              <a:rPr lang="en-IN" sz="1400" dirty="0"/>
              <a:t>HashSet&lt;String&gt; set=new HashSet&lt;String&gt;();  </a:t>
            </a:r>
          </a:p>
          <a:p>
            <a:pPr marL="0" indent="0">
              <a:buNone/>
            </a:pPr>
            <a:r>
              <a:rPr lang="en-IN" sz="1400" dirty="0" err="1"/>
              <a:t>set.add</a:t>
            </a:r>
            <a:r>
              <a:rPr lang="en-IN" sz="1400" dirty="0"/>
              <a:t>("Ravi");  </a:t>
            </a:r>
          </a:p>
          <a:p>
            <a:pPr marL="0" indent="0">
              <a:buNone/>
            </a:pPr>
            <a:r>
              <a:rPr lang="en-IN" sz="1400" dirty="0" err="1"/>
              <a:t>set.add</a:t>
            </a:r>
            <a:r>
              <a:rPr lang="en-IN" sz="1400" dirty="0"/>
              <a:t>("Vijay");  </a:t>
            </a:r>
          </a:p>
          <a:p>
            <a:pPr marL="0" indent="0">
              <a:buNone/>
            </a:pPr>
            <a:r>
              <a:rPr lang="en-IN" sz="1400" dirty="0" err="1"/>
              <a:t>set.add</a:t>
            </a:r>
            <a:r>
              <a:rPr lang="en-IN" sz="1400" dirty="0"/>
              <a:t>("Ravi");  </a:t>
            </a:r>
          </a:p>
          <a:p>
            <a:pPr marL="0" indent="0">
              <a:buNone/>
            </a:pPr>
            <a:r>
              <a:rPr lang="en-IN" sz="1400" dirty="0" err="1"/>
              <a:t>set.add</a:t>
            </a:r>
            <a:r>
              <a:rPr lang="en-IN" sz="1400" dirty="0"/>
              <a:t>("Ajay");  </a:t>
            </a:r>
          </a:p>
          <a:p>
            <a:pPr marL="0" indent="0">
              <a:buNone/>
            </a:pPr>
            <a:r>
              <a:rPr lang="en-IN" sz="1400" dirty="0"/>
              <a:t>//Traversing elements  </a:t>
            </a:r>
          </a:p>
          <a:p>
            <a:pPr marL="0" indent="0">
              <a:buNone/>
            </a:pPr>
            <a:r>
              <a:rPr lang="en-IN" sz="1400" dirty="0"/>
              <a:t>Iterator&lt;String&gt; </a:t>
            </a:r>
            <a:r>
              <a:rPr lang="en-IN" sz="1400" dirty="0" err="1"/>
              <a:t>itr</a:t>
            </a:r>
            <a:r>
              <a:rPr lang="en-IN" sz="1400" dirty="0"/>
              <a:t>=</a:t>
            </a:r>
            <a:r>
              <a:rPr lang="en-IN" sz="1400" dirty="0" err="1"/>
              <a:t>set.iterator</a:t>
            </a:r>
            <a:r>
              <a:rPr lang="en-IN" sz="1400" dirty="0"/>
              <a:t>();  </a:t>
            </a:r>
          </a:p>
          <a:p>
            <a:pPr marL="0" indent="0">
              <a:buNone/>
            </a:pPr>
            <a:r>
              <a:rPr lang="en-IN" sz="1400" dirty="0"/>
              <a:t>while(</a:t>
            </a:r>
            <a:r>
              <a:rPr lang="en-IN" sz="1400" dirty="0" err="1"/>
              <a:t>itr.hasNext</a:t>
            </a:r>
            <a:r>
              <a:rPr lang="en-IN" sz="1400" dirty="0"/>
              <a:t>()){  </a:t>
            </a:r>
          </a:p>
          <a:p>
            <a:pPr marL="0" indent="0">
              <a:buNone/>
            </a:pPr>
            <a:r>
              <a:rPr lang="en-IN" sz="1400" dirty="0" err="1"/>
              <a:t>System.out.println</a:t>
            </a:r>
            <a:r>
              <a:rPr lang="en-IN" sz="1400" dirty="0"/>
              <a:t>(</a:t>
            </a:r>
            <a:r>
              <a:rPr lang="en-IN" sz="1400" dirty="0" err="1"/>
              <a:t>itr.next</a:t>
            </a:r>
            <a:r>
              <a:rPr lang="en-IN" sz="1400" dirty="0"/>
              <a:t>());  }   }} </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9F1C0F-1D05-99AB-7D2A-F7CACFB87365}"/>
              </a:ext>
            </a:extLst>
          </p:cNvPr>
          <p:cNvSpPr>
            <a:spLocks noGrp="1"/>
          </p:cNvSpPr>
          <p:nvPr>
            <p:ph sz="half" idx="2"/>
          </p:nvPr>
        </p:nvSpPr>
        <p:spPr>
          <a:xfrm>
            <a:off x="8451604" y="1412489"/>
            <a:ext cx="3197701" cy="4363844"/>
          </a:xfrm>
        </p:spPr>
        <p:txBody>
          <a:bodyPr>
            <a:normAutofit/>
          </a:bodyPr>
          <a:lstStyle/>
          <a:p>
            <a:pPr marL="0" indent="0">
              <a:buNone/>
            </a:pPr>
            <a:r>
              <a:rPr lang="en-IN" sz="2000" b="1"/>
              <a:t>Output:</a:t>
            </a:r>
          </a:p>
          <a:p>
            <a:pPr marL="0" indent="0">
              <a:buNone/>
            </a:pPr>
            <a:endParaRPr lang="en-IN" sz="2000"/>
          </a:p>
          <a:p>
            <a:pPr marL="0" indent="0">
              <a:buNone/>
            </a:pPr>
            <a:r>
              <a:rPr lang="en-IN" sz="2000"/>
              <a:t>Vijay</a:t>
            </a:r>
          </a:p>
          <a:p>
            <a:pPr marL="0" indent="0">
              <a:buNone/>
            </a:pPr>
            <a:r>
              <a:rPr lang="en-IN" sz="2000"/>
              <a:t>Ravi</a:t>
            </a:r>
          </a:p>
          <a:p>
            <a:pPr marL="0" indent="0">
              <a:buNone/>
            </a:pPr>
            <a:r>
              <a:rPr lang="en-IN" sz="2000"/>
              <a:t>Ajay</a:t>
            </a:r>
          </a:p>
        </p:txBody>
      </p:sp>
    </p:spTree>
    <p:extLst>
      <p:ext uri="{BB962C8B-B14F-4D97-AF65-F5344CB8AC3E}">
        <p14:creationId xmlns:p14="http://schemas.microsoft.com/office/powerpoint/2010/main" val="146286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896318-36E1-507C-2829-72D239B4CAB0}"/>
              </a:ext>
            </a:extLst>
          </p:cNvPr>
          <p:cNvSpPr>
            <a:spLocks noGrp="1"/>
          </p:cNvSpPr>
          <p:nvPr>
            <p:ph type="title"/>
          </p:nvPr>
        </p:nvSpPr>
        <p:spPr>
          <a:xfrm>
            <a:off x="838200" y="1412488"/>
            <a:ext cx="2899189" cy="4363844"/>
          </a:xfrm>
        </p:spPr>
        <p:txBody>
          <a:bodyPr anchor="t">
            <a:normAutofit/>
          </a:bodyPr>
          <a:lstStyle/>
          <a:p>
            <a:r>
              <a:rPr lang="en-IN" sz="2200">
                <a:solidFill>
                  <a:srgbClr val="FFFFFF"/>
                </a:solidFill>
              </a:rPr>
              <a:t>LinkedHashSet:</a:t>
            </a:r>
            <a:r>
              <a:rPr lang="en-US" sz="2200" b="0" i="0">
                <a:solidFill>
                  <a:srgbClr val="FFFFFF"/>
                </a:solidFill>
                <a:effectLst/>
                <a:latin typeface="inter-regular"/>
              </a:rPr>
              <a:t>LinkedHashSet class represents the LinkedList implementation of Set Interface. It extends the HashSet class and implements Set interface. Like HashSet, It also contains unique elements. It maintains the insertion order and permits null elements.</a:t>
            </a:r>
            <a:endParaRPr lang="en-IN" sz="2200">
              <a:solidFill>
                <a:srgbClr val="FFFFFF"/>
              </a:solidFill>
            </a:endParaRPr>
          </a:p>
        </p:txBody>
      </p:sp>
      <p:sp>
        <p:nvSpPr>
          <p:cNvPr id="3" name="Content Placeholder 2">
            <a:extLst>
              <a:ext uri="{FF2B5EF4-FFF2-40B4-BE49-F238E27FC236}">
                <a16:creationId xmlns:a16="http://schemas.microsoft.com/office/drawing/2014/main" id="{2D3F87DB-11CF-8A69-5F44-F7086799FCAF}"/>
              </a:ext>
            </a:extLst>
          </p:cNvPr>
          <p:cNvSpPr>
            <a:spLocks noGrp="1"/>
          </p:cNvSpPr>
          <p:nvPr>
            <p:ph sz="half" idx="1"/>
          </p:nvPr>
        </p:nvSpPr>
        <p:spPr>
          <a:xfrm>
            <a:off x="4380855" y="1412489"/>
            <a:ext cx="3427283" cy="4363844"/>
          </a:xfrm>
        </p:spPr>
        <p:txBody>
          <a:bodyPr>
            <a:normAutofit/>
          </a:bodyPr>
          <a:lstStyle/>
          <a:p>
            <a:pPr marL="0" indent="0">
              <a:buNone/>
            </a:pPr>
            <a:r>
              <a:rPr lang="en-IN" sz="1700"/>
              <a:t>import java.util.*;  </a:t>
            </a:r>
          </a:p>
          <a:p>
            <a:pPr marL="0" indent="0">
              <a:buNone/>
            </a:pPr>
            <a:r>
              <a:rPr lang="en-IN" sz="1700"/>
              <a:t>public class TestJavaCollection8{  </a:t>
            </a:r>
          </a:p>
          <a:p>
            <a:pPr marL="0" indent="0">
              <a:buNone/>
            </a:pPr>
            <a:r>
              <a:rPr lang="en-IN" sz="1700"/>
              <a:t>public static void main(String args[]){  </a:t>
            </a:r>
          </a:p>
          <a:p>
            <a:pPr marL="0" indent="0">
              <a:buNone/>
            </a:pPr>
            <a:r>
              <a:rPr lang="en-IN" sz="1700"/>
              <a:t>LinkedHashSet&lt;String&gt; set=new LinkedHashSet&lt;String&gt;();  </a:t>
            </a:r>
          </a:p>
          <a:p>
            <a:pPr marL="0" indent="0">
              <a:buNone/>
            </a:pPr>
            <a:r>
              <a:rPr lang="en-IN" sz="1700"/>
              <a:t>set.add("Ravi");  </a:t>
            </a:r>
          </a:p>
          <a:p>
            <a:pPr marL="0" indent="0">
              <a:buNone/>
            </a:pPr>
            <a:r>
              <a:rPr lang="en-IN" sz="1700"/>
              <a:t>set.add("Vijay");  </a:t>
            </a:r>
          </a:p>
          <a:p>
            <a:pPr marL="0" indent="0">
              <a:buNone/>
            </a:pPr>
            <a:r>
              <a:rPr lang="en-IN" sz="1700"/>
              <a:t>set.add("Ravi");  </a:t>
            </a:r>
          </a:p>
          <a:p>
            <a:pPr marL="0" indent="0">
              <a:buNone/>
            </a:pPr>
            <a:r>
              <a:rPr lang="en-IN" sz="1700"/>
              <a:t>set.add("Ajay");  </a:t>
            </a:r>
          </a:p>
          <a:p>
            <a:pPr marL="0" indent="0">
              <a:buNone/>
            </a:pPr>
            <a:r>
              <a:rPr lang="en-IN" sz="1700"/>
              <a:t>Iterator&lt;String&gt; itr=set.iterator();  </a:t>
            </a:r>
          </a:p>
          <a:p>
            <a:pPr marL="0" indent="0">
              <a:buNone/>
            </a:pPr>
            <a:r>
              <a:rPr lang="en-IN" sz="1700"/>
              <a:t>while(itr.hasNext()){  </a:t>
            </a:r>
          </a:p>
          <a:p>
            <a:pPr marL="0" indent="0">
              <a:buNone/>
            </a:pPr>
            <a:r>
              <a:rPr lang="en-IN" sz="1700"/>
              <a:t>System.out.println(itr.next());  }  }  } </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19538CF-0DB7-55E7-5E41-BC545AD93068}"/>
              </a:ext>
            </a:extLst>
          </p:cNvPr>
          <p:cNvSpPr>
            <a:spLocks noGrp="1"/>
          </p:cNvSpPr>
          <p:nvPr>
            <p:ph sz="half" idx="2"/>
          </p:nvPr>
        </p:nvSpPr>
        <p:spPr>
          <a:xfrm>
            <a:off x="8451604" y="1412489"/>
            <a:ext cx="3197701" cy="4363844"/>
          </a:xfrm>
        </p:spPr>
        <p:txBody>
          <a:bodyPr>
            <a:normAutofit/>
          </a:bodyPr>
          <a:lstStyle/>
          <a:p>
            <a:pPr marL="0" indent="0">
              <a:buNone/>
            </a:pPr>
            <a:r>
              <a:rPr lang="en-IN" sz="2000" b="1"/>
              <a:t>Output:</a:t>
            </a:r>
          </a:p>
          <a:p>
            <a:pPr marL="0" indent="0">
              <a:buNone/>
            </a:pPr>
            <a:endParaRPr lang="en-IN" sz="2000"/>
          </a:p>
          <a:p>
            <a:pPr marL="0" indent="0">
              <a:buNone/>
            </a:pPr>
            <a:r>
              <a:rPr lang="en-IN" sz="2000"/>
              <a:t>Ravi</a:t>
            </a:r>
          </a:p>
          <a:p>
            <a:pPr marL="0" indent="0">
              <a:buNone/>
            </a:pPr>
            <a:r>
              <a:rPr lang="en-IN" sz="2000"/>
              <a:t>Vijay</a:t>
            </a:r>
          </a:p>
          <a:p>
            <a:pPr marL="0" indent="0">
              <a:buNone/>
            </a:pPr>
            <a:r>
              <a:rPr lang="en-IN" sz="2000"/>
              <a:t>Ajay</a:t>
            </a:r>
          </a:p>
        </p:txBody>
      </p:sp>
    </p:spTree>
    <p:extLst>
      <p:ext uri="{BB962C8B-B14F-4D97-AF65-F5344CB8AC3E}">
        <p14:creationId xmlns:p14="http://schemas.microsoft.com/office/powerpoint/2010/main" val="214388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F540-9842-D428-7F54-C6DB9C7B00E0}"/>
              </a:ext>
            </a:extLst>
          </p:cNvPr>
          <p:cNvSpPr>
            <a:spLocks noGrp="1"/>
          </p:cNvSpPr>
          <p:nvPr>
            <p:ph type="title"/>
          </p:nvPr>
        </p:nvSpPr>
        <p:spPr/>
        <p:txBody>
          <a:bodyPr/>
          <a:lstStyle/>
          <a:p>
            <a:r>
              <a:rPr lang="en-IN" b="0" i="0" dirty="0">
                <a:solidFill>
                  <a:srgbClr val="610B38"/>
                </a:solidFill>
                <a:effectLst/>
                <a:latin typeface="erdana"/>
              </a:rPr>
              <a:t>Java </a:t>
            </a:r>
            <a:r>
              <a:rPr lang="en-IN" b="0" i="0" dirty="0" err="1">
                <a:solidFill>
                  <a:srgbClr val="610B38"/>
                </a:solidFill>
                <a:effectLst/>
                <a:latin typeface="erdana"/>
              </a:rPr>
              <a:t>TreeSet</a:t>
            </a:r>
            <a:r>
              <a:rPr lang="en-IN" b="0" i="0" dirty="0">
                <a:solidFill>
                  <a:srgbClr val="610B38"/>
                </a:solidFill>
                <a:effectLst/>
                <a:latin typeface="erdana"/>
              </a:rPr>
              <a:t> class</a:t>
            </a:r>
            <a:endParaRPr lang="en-IN" dirty="0"/>
          </a:p>
        </p:txBody>
      </p:sp>
      <p:sp>
        <p:nvSpPr>
          <p:cNvPr id="3" name="Content Placeholder 2">
            <a:extLst>
              <a:ext uri="{FF2B5EF4-FFF2-40B4-BE49-F238E27FC236}">
                <a16:creationId xmlns:a16="http://schemas.microsoft.com/office/drawing/2014/main" id="{FDA99499-E2D8-DFBE-5FC7-A2F29F57F606}"/>
              </a:ext>
            </a:extLst>
          </p:cNvPr>
          <p:cNvSpPr>
            <a:spLocks noGrp="1"/>
          </p:cNvSpPr>
          <p:nvPr>
            <p:ph sz="half" idx="1"/>
          </p:nvPr>
        </p:nvSpPr>
        <p:spPr>
          <a:xfrm>
            <a:off x="344557" y="1510748"/>
            <a:ext cx="5675243" cy="4982127"/>
          </a:xfrm>
        </p:spPr>
        <p:txBody>
          <a:bodyPr>
            <a:normAutofit/>
          </a:bodyPr>
          <a:lstStyle/>
          <a:p>
            <a:pPr marL="0" indent="0">
              <a:buNone/>
            </a:pPr>
            <a:r>
              <a:rPr lang="en-US" sz="1800" dirty="0"/>
              <a:t>Java </a:t>
            </a:r>
            <a:r>
              <a:rPr lang="en-US" sz="1800" dirty="0" err="1"/>
              <a:t>TreeSet</a:t>
            </a:r>
            <a:r>
              <a:rPr lang="en-US" sz="1800" dirty="0"/>
              <a:t> class implements the Set interface that uses a tree for storage. </a:t>
            </a:r>
          </a:p>
          <a:p>
            <a:pPr marL="0" indent="0">
              <a:buNone/>
            </a:pPr>
            <a:r>
              <a:rPr lang="en-US" sz="1800" dirty="0"/>
              <a:t>It inherits </a:t>
            </a:r>
            <a:r>
              <a:rPr lang="en-US" sz="1800" dirty="0" err="1"/>
              <a:t>AbstractSet</a:t>
            </a:r>
            <a:r>
              <a:rPr lang="en-US" sz="1800" dirty="0"/>
              <a:t> class and implements the </a:t>
            </a:r>
            <a:r>
              <a:rPr lang="en-US" sz="1800" dirty="0" err="1"/>
              <a:t>NavigableSet</a:t>
            </a:r>
            <a:r>
              <a:rPr lang="en-US" sz="1800" dirty="0"/>
              <a:t> interface. </a:t>
            </a:r>
          </a:p>
          <a:p>
            <a:pPr marL="0" indent="0">
              <a:buNone/>
            </a:pPr>
            <a:r>
              <a:rPr lang="en-US" sz="1800" dirty="0"/>
              <a:t>The objects of the </a:t>
            </a:r>
            <a:r>
              <a:rPr lang="en-US" sz="1800" dirty="0" err="1"/>
              <a:t>TreeSet</a:t>
            </a:r>
            <a:r>
              <a:rPr lang="en-US" sz="1800" dirty="0"/>
              <a:t> class are stored in ascending order.</a:t>
            </a:r>
            <a:br>
              <a:rPr lang="en-US" sz="1800" dirty="0"/>
            </a:br>
            <a:r>
              <a:rPr lang="en-IN" sz="1800" b="1" i="0" dirty="0">
                <a:solidFill>
                  <a:srgbClr val="333333"/>
                </a:solidFill>
                <a:effectLst/>
                <a:latin typeface="inter-regular"/>
              </a:rPr>
              <a:t>The important points about Java </a:t>
            </a:r>
            <a:r>
              <a:rPr lang="en-IN" sz="1800" b="1" i="0" dirty="0" err="1">
                <a:solidFill>
                  <a:srgbClr val="333333"/>
                </a:solidFill>
                <a:effectLst/>
                <a:latin typeface="inter-regular"/>
              </a:rPr>
              <a:t>TreeSet</a:t>
            </a:r>
            <a:r>
              <a:rPr lang="en-IN" sz="1800" b="1" i="0" dirty="0">
                <a:solidFill>
                  <a:srgbClr val="333333"/>
                </a:solidFill>
                <a:effectLst/>
                <a:latin typeface="inter-regular"/>
              </a:rPr>
              <a:t> class are:</a:t>
            </a:r>
          </a:p>
          <a:p>
            <a:pPr marL="342900" indent="-342900">
              <a:buFont typeface="+mj-lt"/>
              <a:buAutoNum type="arabicPeriod"/>
            </a:pPr>
            <a:r>
              <a:rPr lang="en-IN" sz="1800" b="0" i="0" dirty="0">
                <a:solidFill>
                  <a:srgbClr val="000000"/>
                </a:solidFill>
                <a:effectLst/>
                <a:latin typeface="inter-regular"/>
              </a:rPr>
              <a:t>Java </a:t>
            </a:r>
            <a:r>
              <a:rPr lang="en-IN" sz="1800" b="0" i="0" dirty="0" err="1">
                <a:solidFill>
                  <a:srgbClr val="000000"/>
                </a:solidFill>
                <a:effectLst/>
                <a:latin typeface="inter-regular"/>
              </a:rPr>
              <a:t>TreeSet</a:t>
            </a:r>
            <a:r>
              <a:rPr lang="en-IN" sz="1800" b="0" i="0" dirty="0">
                <a:solidFill>
                  <a:srgbClr val="000000"/>
                </a:solidFill>
                <a:effectLst/>
                <a:latin typeface="inter-regular"/>
              </a:rPr>
              <a:t> class contains unique elements only like HashSet.</a:t>
            </a:r>
          </a:p>
          <a:p>
            <a:pPr marL="342900" indent="-342900">
              <a:buFont typeface="+mj-lt"/>
              <a:buAutoNum type="arabicPeriod"/>
            </a:pPr>
            <a:r>
              <a:rPr lang="en-IN" sz="1800" b="0" i="0" dirty="0">
                <a:solidFill>
                  <a:srgbClr val="000000"/>
                </a:solidFill>
                <a:effectLst/>
                <a:latin typeface="inter-regular"/>
              </a:rPr>
              <a:t>Java </a:t>
            </a:r>
            <a:r>
              <a:rPr lang="en-IN" sz="1800" b="0" i="0" dirty="0" err="1">
                <a:solidFill>
                  <a:srgbClr val="000000"/>
                </a:solidFill>
                <a:effectLst/>
                <a:latin typeface="inter-regular"/>
              </a:rPr>
              <a:t>TreeSet</a:t>
            </a:r>
            <a:r>
              <a:rPr lang="en-IN" sz="1800" b="0" i="0" dirty="0">
                <a:solidFill>
                  <a:srgbClr val="000000"/>
                </a:solidFill>
                <a:effectLst/>
                <a:latin typeface="inter-regular"/>
              </a:rPr>
              <a:t> class access and retrieval times are quiet fast.</a:t>
            </a:r>
          </a:p>
          <a:p>
            <a:pPr marL="342900" indent="-342900">
              <a:buFont typeface="+mj-lt"/>
              <a:buAutoNum type="arabicPeriod"/>
            </a:pPr>
            <a:r>
              <a:rPr lang="en-IN" sz="1800" b="0" i="0" dirty="0">
                <a:solidFill>
                  <a:srgbClr val="000000"/>
                </a:solidFill>
                <a:effectLst/>
                <a:latin typeface="inter-regular"/>
              </a:rPr>
              <a:t>Java </a:t>
            </a:r>
            <a:r>
              <a:rPr lang="en-IN" sz="1800" b="0" i="0" dirty="0" err="1">
                <a:solidFill>
                  <a:srgbClr val="000000"/>
                </a:solidFill>
                <a:effectLst/>
                <a:latin typeface="inter-regular"/>
              </a:rPr>
              <a:t>TreeSet</a:t>
            </a:r>
            <a:r>
              <a:rPr lang="en-IN" sz="1800" b="0" i="0" dirty="0">
                <a:solidFill>
                  <a:srgbClr val="000000"/>
                </a:solidFill>
                <a:effectLst/>
                <a:latin typeface="inter-regular"/>
              </a:rPr>
              <a:t> class doesn't allow null element.</a:t>
            </a:r>
          </a:p>
          <a:p>
            <a:pPr marL="342900" indent="-342900">
              <a:buFont typeface="+mj-lt"/>
              <a:buAutoNum type="arabicPeriod"/>
            </a:pPr>
            <a:r>
              <a:rPr lang="en-IN" sz="1800" b="0" i="0" dirty="0">
                <a:solidFill>
                  <a:srgbClr val="000000"/>
                </a:solidFill>
                <a:effectLst/>
                <a:latin typeface="inter-regular"/>
              </a:rPr>
              <a:t>Java </a:t>
            </a:r>
            <a:r>
              <a:rPr lang="en-IN" sz="1800" b="0" i="0" dirty="0" err="1">
                <a:solidFill>
                  <a:srgbClr val="000000"/>
                </a:solidFill>
                <a:effectLst/>
                <a:latin typeface="inter-regular"/>
              </a:rPr>
              <a:t>TreeSet</a:t>
            </a:r>
            <a:r>
              <a:rPr lang="en-IN" sz="1800" b="0" i="0" dirty="0">
                <a:solidFill>
                  <a:srgbClr val="000000"/>
                </a:solidFill>
                <a:effectLst/>
                <a:latin typeface="inter-regular"/>
              </a:rPr>
              <a:t> class is non synchronized.</a:t>
            </a:r>
          </a:p>
          <a:p>
            <a:pPr marL="342900" indent="-342900">
              <a:buFont typeface="+mj-lt"/>
              <a:buAutoNum type="arabicPeriod"/>
            </a:pPr>
            <a:r>
              <a:rPr lang="en-IN" sz="1800" b="0" i="0" dirty="0">
                <a:solidFill>
                  <a:srgbClr val="000000"/>
                </a:solidFill>
                <a:effectLst/>
                <a:latin typeface="inter-regular"/>
              </a:rPr>
              <a:t>Java </a:t>
            </a:r>
            <a:r>
              <a:rPr lang="en-IN" sz="1800" b="0" i="0" dirty="0" err="1">
                <a:solidFill>
                  <a:srgbClr val="000000"/>
                </a:solidFill>
                <a:effectLst/>
                <a:latin typeface="inter-regular"/>
              </a:rPr>
              <a:t>TreeSet</a:t>
            </a:r>
            <a:r>
              <a:rPr lang="en-IN" sz="1800" b="0" i="0" dirty="0">
                <a:solidFill>
                  <a:srgbClr val="000000"/>
                </a:solidFill>
                <a:effectLst/>
                <a:latin typeface="inter-regular"/>
              </a:rPr>
              <a:t> class maintains ascending order.</a:t>
            </a:r>
          </a:p>
          <a:p>
            <a:endParaRPr lang="en-IN" sz="1800" dirty="0"/>
          </a:p>
        </p:txBody>
      </p:sp>
      <p:pic>
        <p:nvPicPr>
          <p:cNvPr id="1026" name="Picture 2" descr="TreeSet class hierarchy">
            <a:extLst>
              <a:ext uri="{FF2B5EF4-FFF2-40B4-BE49-F238E27FC236}">
                <a16:creationId xmlns:a16="http://schemas.microsoft.com/office/drawing/2014/main" id="{A8EEA59B-9662-C691-863B-B5297160FD2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96237" y="1891506"/>
            <a:ext cx="1533525" cy="4219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384A4C-B569-8C74-1C7C-33E5C33B2DE1}"/>
              </a:ext>
            </a:extLst>
          </p:cNvPr>
          <p:cNvSpPr txBox="1"/>
          <p:nvPr/>
        </p:nvSpPr>
        <p:spPr>
          <a:xfrm>
            <a:off x="7129669" y="1326082"/>
            <a:ext cx="6096000" cy="369332"/>
          </a:xfrm>
          <a:prstGeom prst="rect">
            <a:avLst/>
          </a:prstGeom>
          <a:noFill/>
        </p:spPr>
        <p:txBody>
          <a:bodyPr wrap="square">
            <a:spAutoFit/>
          </a:bodyPr>
          <a:lstStyle/>
          <a:p>
            <a:pPr algn="just"/>
            <a:r>
              <a:rPr lang="en-IN" b="0" i="0" dirty="0">
                <a:solidFill>
                  <a:srgbClr val="610B4B"/>
                </a:solidFill>
                <a:effectLst/>
                <a:latin typeface="erdana"/>
              </a:rPr>
              <a:t>Hierarchy of </a:t>
            </a:r>
            <a:r>
              <a:rPr lang="en-IN" b="0" i="0" dirty="0" err="1">
                <a:solidFill>
                  <a:srgbClr val="610B4B"/>
                </a:solidFill>
                <a:effectLst/>
                <a:latin typeface="erdana"/>
              </a:rPr>
              <a:t>TreeSet</a:t>
            </a:r>
            <a:r>
              <a:rPr lang="en-IN" b="0" i="0" dirty="0">
                <a:solidFill>
                  <a:srgbClr val="610B4B"/>
                </a:solidFill>
                <a:effectLst/>
                <a:latin typeface="erdana"/>
              </a:rPr>
              <a:t> class</a:t>
            </a:r>
          </a:p>
        </p:txBody>
      </p:sp>
    </p:spTree>
    <p:extLst>
      <p:ext uri="{BB962C8B-B14F-4D97-AF65-F5344CB8AC3E}">
        <p14:creationId xmlns:p14="http://schemas.microsoft.com/office/powerpoint/2010/main" val="23006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7086-DE95-FA04-8FEA-AFD0FEE475B5}"/>
              </a:ext>
            </a:extLst>
          </p:cNvPr>
          <p:cNvSpPr>
            <a:spLocks noGrp="1"/>
          </p:cNvSpPr>
          <p:nvPr>
            <p:ph type="title"/>
          </p:nvPr>
        </p:nvSpPr>
        <p:spPr/>
        <p:txBody>
          <a:bodyPr/>
          <a:lstStyle/>
          <a:p>
            <a:r>
              <a:rPr lang="en-US" b="0" i="0" dirty="0">
                <a:solidFill>
                  <a:srgbClr val="610B4B"/>
                </a:solidFill>
                <a:effectLst/>
                <a:latin typeface="erdana"/>
              </a:rPr>
              <a:t>Constructors of Java </a:t>
            </a:r>
            <a:r>
              <a:rPr lang="en-US" b="0" i="0" dirty="0" err="1">
                <a:solidFill>
                  <a:srgbClr val="610B4B"/>
                </a:solidFill>
                <a:effectLst/>
                <a:latin typeface="erdana"/>
              </a:rPr>
              <a:t>TreeSet</a:t>
            </a:r>
            <a:r>
              <a:rPr lang="en-US" b="0" i="0" dirty="0">
                <a:solidFill>
                  <a:srgbClr val="610B4B"/>
                </a:solidFill>
                <a:effectLst/>
                <a:latin typeface="erdana"/>
              </a:rPr>
              <a:t> class</a:t>
            </a:r>
            <a:endParaRPr lang="en-IN" dirty="0"/>
          </a:p>
        </p:txBody>
      </p:sp>
      <p:graphicFrame>
        <p:nvGraphicFramePr>
          <p:cNvPr id="5" name="Content Placeholder 4">
            <a:extLst>
              <a:ext uri="{FF2B5EF4-FFF2-40B4-BE49-F238E27FC236}">
                <a16:creationId xmlns:a16="http://schemas.microsoft.com/office/drawing/2014/main" id="{8AFD7F88-139B-050B-8CD6-DD3A6ECD24A5}"/>
              </a:ext>
            </a:extLst>
          </p:cNvPr>
          <p:cNvGraphicFramePr>
            <a:graphicFrameLocks noGrp="1"/>
          </p:cNvGraphicFramePr>
          <p:nvPr>
            <p:ph sz="half" idx="1"/>
          </p:nvPr>
        </p:nvGraphicFramePr>
        <p:xfrm>
          <a:off x="838200" y="2281419"/>
          <a:ext cx="5181600" cy="3439749"/>
        </p:xfrm>
        <a:graphic>
          <a:graphicData uri="http://schemas.openxmlformats.org/drawingml/2006/table">
            <a:tbl>
              <a:tblPr/>
              <a:tblGrid>
                <a:gridCol w="2590800">
                  <a:extLst>
                    <a:ext uri="{9D8B030D-6E8A-4147-A177-3AD203B41FA5}">
                      <a16:colId xmlns:a16="http://schemas.microsoft.com/office/drawing/2014/main" val="2807148747"/>
                    </a:ext>
                  </a:extLst>
                </a:gridCol>
                <a:gridCol w="2590800">
                  <a:extLst>
                    <a:ext uri="{9D8B030D-6E8A-4147-A177-3AD203B41FA5}">
                      <a16:colId xmlns:a16="http://schemas.microsoft.com/office/drawing/2014/main" val="2991156537"/>
                    </a:ext>
                  </a:extLst>
                </a:gridCol>
              </a:tblGrid>
              <a:tr h="369745">
                <a:tc>
                  <a:txBody>
                    <a:bodyPr/>
                    <a:lstStyle/>
                    <a:p>
                      <a:pPr algn="l" fontAlgn="t"/>
                      <a:r>
                        <a:rPr lang="en-IN" sz="1300">
                          <a:solidFill>
                            <a:srgbClr val="000000"/>
                          </a:solidFill>
                          <a:effectLst/>
                          <a:latin typeface="times new roman" panose="02020603050405020304" pitchFamily="18" charset="0"/>
                        </a:rPr>
                        <a:t>Constructor</a:t>
                      </a:r>
                    </a:p>
                  </a:txBody>
                  <a:tcPr marL="84033" marR="84033" marT="84033" marB="84033">
                    <a:lnL w="9525" cap="flat" cmpd="sng" algn="ctr">
                      <a:solidFill>
                        <a:srgbClr val="E854C7"/>
                      </a:solidFill>
                      <a:prstDash val="solid"/>
                      <a:round/>
                      <a:headEnd type="none" w="med" len="med"/>
                      <a:tailEnd type="none" w="med" len="med"/>
                    </a:lnL>
                    <a:lnR w="9525" cap="flat" cmpd="sng" algn="ctr">
                      <a:solidFill>
                        <a:srgbClr val="E854C7"/>
                      </a:solidFill>
                      <a:prstDash val="solid"/>
                      <a:round/>
                      <a:headEnd type="none" w="med" len="med"/>
                      <a:tailEnd type="none" w="med" len="med"/>
                    </a:lnR>
                    <a:lnT w="9525" cap="flat" cmpd="sng" algn="ctr">
                      <a:solidFill>
                        <a:srgbClr val="E854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4033" marR="84033" marT="84033" marB="84033">
                    <a:lnL w="9525" cap="flat" cmpd="sng" algn="ctr">
                      <a:solidFill>
                        <a:srgbClr val="E854C7"/>
                      </a:solidFill>
                      <a:prstDash val="solid"/>
                      <a:round/>
                      <a:headEnd type="none" w="med" len="med"/>
                      <a:tailEnd type="none" w="med" len="med"/>
                    </a:lnL>
                    <a:lnR w="9525" cap="flat" cmpd="sng" algn="ctr">
                      <a:solidFill>
                        <a:srgbClr val="E854C7"/>
                      </a:solidFill>
                      <a:prstDash val="solid"/>
                      <a:round/>
                      <a:headEnd type="none" w="med" len="med"/>
                      <a:tailEnd type="none" w="med" len="med"/>
                    </a:lnR>
                    <a:lnT w="9525" cap="flat" cmpd="sng" algn="ctr">
                      <a:solidFill>
                        <a:srgbClr val="E854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41203554"/>
                  </a:ext>
                </a:extLst>
              </a:tr>
              <a:tr h="918761">
                <a:tc>
                  <a:txBody>
                    <a:bodyPr/>
                    <a:lstStyle/>
                    <a:p>
                      <a:pPr algn="just" fontAlgn="t"/>
                      <a:r>
                        <a:rPr lang="en-IN" sz="1300">
                          <a:solidFill>
                            <a:srgbClr val="333333"/>
                          </a:solidFill>
                          <a:effectLst/>
                          <a:latin typeface="inter-regular"/>
                        </a:rPr>
                        <a:t>TreeSet()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construct an empty tree set that will be sorted in ascending order according to the natural order of the tree set.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42835165"/>
                  </a:ext>
                </a:extLst>
              </a:tr>
              <a:tr h="717081">
                <a:tc>
                  <a:txBody>
                    <a:bodyPr/>
                    <a:lstStyle/>
                    <a:p>
                      <a:pPr algn="just" fontAlgn="t"/>
                      <a:r>
                        <a:rPr lang="en-IN" sz="1300">
                          <a:solidFill>
                            <a:srgbClr val="333333"/>
                          </a:solidFill>
                          <a:effectLst/>
                          <a:latin typeface="inter-regular"/>
                        </a:rPr>
                        <a:t>TreeSet(Collection&lt;? extends E&gt; c)</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build a new tree set that contains the elements of the collection c.</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94590995"/>
                  </a:ext>
                </a:extLst>
              </a:tr>
              <a:tr h="717081">
                <a:tc>
                  <a:txBody>
                    <a:bodyPr/>
                    <a:lstStyle/>
                    <a:p>
                      <a:pPr algn="just" fontAlgn="t"/>
                      <a:r>
                        <a:rPr lang="en-IN" sz="1300">
                          <a:solidFill>
                            <a:srgbClr val="333333"/>
                          </a:solidFill>
                          <a:effectLst/>
                          <a:latin typeface="inter-regular"/>
                        </a:rPr>
                        <a:t>TreeSet(Comparator&lt;? super E&gt; comparator)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construct an empty tree set that will be sorted according to given comparator.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5211018"/>
                  </a:ext>
                </a:extLst>
              </a:tr>
              <a:tr h="717081">
                <a:tc>
                  <a:txBody>
                    <a:bodyPr/>
                    <a:lstStyle/>
                    <a:p>
                      <a:pPr algn="just" fontAlgn="t"/>
                      <a:r>
                        <a:rPr lang="en-IN" sz="1300">
                          <a:solidFill>
                            <a:srgbClr val="333333"/>
                          </a:solidFill>
                          <a:effectLst/>
                          <a:latin typeface="inter-regular"/>
                        </a:rPr>
                        <a:t>TreeSet(SortedSet&lt;E&gt; s)</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build a </a:t>
                      </a:r>
                      <a:r>
                        <a:rPr lang="en-US" sz="1300" dirty="0" err="1">
                          <a:solidFill>
                            <a:srgbClr val="333333"/>
                          </a:solidFill>
                          <a:effectLst/>
                          <a:latin typeface="inter-regular"/>
                        </a:rPr>
                        <a:t>TreeSet</a:t>
                      </a:r>
                      <a:r>
                        <a:rPr lang="en-US" sz="1300" dirty="0">
                          <a:solidFill>
                            <a:srgbClr val="333333"/>
                          </a:solidFill>
                          <a:effectLst/>
                          <a:latin typeface="inter-regular"/>
                        </a:rPr>
                        <a:t> that contains the elements of the given </a:t>
                      </a:r>
                      <a:r>
                        <a:rPr lang="en-US" sz="1300" dirty="0" err="1">
                          <a:solidFill>
                            <a:srgbClr val="333333"/>
                          </a:solidFill>
                          <a:effectLst/>
                          <a:latin typeface="inter-regular"/>
                        </a:rPr>
                        <a:t>SortedSet</a:t>
                      </a:r>
                      <a:r>
                        <a:rPr lang="en-US" sz="1300" dirty="0">
                          <a:solidFill>
                            <a:srgbClr val="333333"/>
                          </a:solidFill>
                          <a:effectLst/>
                          <a:latin typeface="inter-regular"/>
                        </a:rPr>
                        <a: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66583305"/>
                  </a:ext>
                </a:extLst>
              </a:tr>
            </a:tbl>
          </a:graphicData>
        </a:graphic>
      </p:graphicFrame>
      <p:graphicFrame>
        <p:nvGraphicFramePr>
          <p:cNvPr id="6" name="Content Placeholder 5">
            <a:extLst>
              <a:ext uri="{FF2B5EF4-FFF2-40B4-BE49-F238E27FC236}">
                <a16:creationId xmlns:a16="http://schemas.microsoft.com/office/drawing/2014/main" id="{E5026F66-FBE9-595F-5BF4-2E6174CFD330}"/>
              </a:ext>
            </a:extLst>
          </p:cNvPr>
          <p:cNvGraphicFramePr>
            <a:graphicFrameLocks noGrp="1"/>
          </p:cNvGraphicFramePr>
          <p:nvPr>
            <p:ph sz="half" idx="2"/>
          </p:nvPr>
        </p:nvGraphicFramePr>
        <p:xfrm>
          <a:off x="6172200" y="2124558"/>
          <a:ext cx="5181600" cy="3753472"/>
        </p:xfrm>
        <a:graphic>
          <a:graphicData uri="http://schemas.openxmlformats.org/drawingml/2006/table">
            <a:tbl>
              <a:tblPr/>
              <a:tblGrid>
                <a:gridCol w="2590800">
                  <a:extLst>
                    <a:ext uri="{9D8B030D-6E8A-4147-A177-3AD203B41FA5}">
                      <a16:colId xmlns:a16="http://schemas.microsoft.com/office/drawing/2014/main" val="1797862230"/>
                    </a:ext>
                  </a:extLst>
                </a:gridCol>
                <a:gridCol w="2590800">
                  <a:extLst>
                    <a:ext uri="{9D8B030D-6E8A-4147-A177-3AD203B41FA5}">
                      <a16:colId xmlns:a16="http://schemas.microsoft.com/office/drawing/2014/main" val="773258240"/>
                    </a:ext>
                  </a:extLst>
                </a:gridCol>
              </a:tblGrid>
              <a:tr h="369745">
                <a:tc>
                  <a:txBody>
                    <a:bodyPr/>
                    <a:lstStyle/>
                    <a:p>
                      <a:pPr algn="l" fontAlgn="t"/>
                      <a:r>
                        <a:rPr lang="en-IN" sz="1300">
                          <a:solidFill>
                            <a:srgbClr val="000000"/>
                          </a:solidFill>
                          <a:effectLst/>
                          <a:latin typeface="times new roman" panose="02020603050405020304" pitchFamily="18" charset="0"/>
                        </a:rPr>
                        <a:t>Method</a:t>
                      </a:r>
                    </a:p>
                  </a:txBody>
                  <a:tcPr marL="84033" marR="84033" marT="84033" marB="84033">
                    <a:lnL w="9525" cap="flat" cmpd="sng" algn="ctr">
                      <a:solidFill>
                        <a:srgbClr val="C8B234"/>
                      </a:solidFill>
                      <a:prstDash val="solid"/>
                      <a:round/>
                      <a:headEnd type="none" w="med" len="med"/>
                      <a:tailEnd type="none" w="med" len="med"/>
                    </a:lnL>
                    <a:lnR w="9525" cap="flat" cmpd="sng" algn="ctr">
                      <a:solidFill>
                        <a:srgbClr val="C8B234"/>
                      </a:solidFill>
                      <a:prstDash val="solid"/>
                      <a:round/>
                      <a:headEnd type="none" w="med" len="med"/>
                      <a:tailEnd type="none" w="med" len="med"/>
                    </a:lnR>
                    <a:lnT w="9525" cap="flat" cmpd="sng" algn="ctr">
                      <a:solidFill>
                        <a:srgbClr val="C8B23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4033" marR="84033" marT="84033" marB="84033">
                    <a:lnL w="9525" cap="flat" cmpd="sng" algn="ctr">
                      <a:solidFill>
                        <a:srgbClr val="C8B234"/>
                      </a:solidFill>
                      <a:prstDash val="solid"/>
                      <a:round/>
                      <a:headEnd type="none" w="med" len="med"/>
                      <a:tailEnd type="none" w="med" len="med"/>
                    </a:lnL>
                    <a:lnR w="9525" cap="flat" cmpd="sng" algn="ctr">
                      <a:solidFill>
                        <a:srgbClr val="C8B234"/>
                      </a:solidFill>
                      <a:prstDash val="solid"/>
                      <a:round/>
                      <a:headEnd type="none" w="med" len="med"/>
                      <a:tailEnd type="none" w="med" len="med"/>
                    </a:lnR>
                    <a:lnT w="9525" cap="flat" cmpd="sng" algn="ctr">
                      <a:solidFill>
                        <a:srgbClr val="C8B23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56037353"/>
                  </a:ext>
                </a:extLst>
              </a:tr>
              <a:tr h="717081">
                <a:tc>
                  <a:txBody>
                    <a:bodyPr/>
                    <a:lstStyle/>
                    <a:p>
                      <a:pPr algn="just" fontAlgn="t"/>
                      <a:r>
                        <a:rPr lang="en-IN" sz="1300">
                          <a:solidFill>
                            <a:srgbClr val="333333"/>
                          </a:solidFill>
                          <a:effectLst/>
                          <a:latin typeface="inter-regular"/>
                        </a:rPr>
                        <a:t>boolean add(E 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add the specified element to this set if it is not already present.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26100574"/>
                  </a:ext>
                </a:extLst>
              </a:tr>
              <a:tr h="717081">
                <a:tc>
                  <a:txBody>
                    <a:bodyPr/>
                    <a:lstStyle/>
                    <a:p>
                      <a:pPr algn="just" fontAlgn="t"/>
                      <a:r>
                        <a:rPr lang="en-US" sz="1300">
                          <a:solidFill>
                            <a:srgbClr val="333333"/>
                          </a:solidFill>
                          <a:effectLst/>
                          <a:latin typeface="inter-regular"/>
                        </a:rPr>
                        <a:t>boolean addAll(Collection&lt;? extends E&gt; c)</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add all of the elements in the specified collection to this set.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37006665"/>
                  </a:ext>
                </a:extLst>
              </a:tr>
              <a:tr h="918761">
                <a:tc>
                  <a:txBody>
                    <a:bodyPr/>
                    <a:lstStyle/>
                    <a:p>
                      <a:pPr algn="just" fontAlgn="t"/>
                      <a:r>
                        <a:rPr lang="en-IN" sz="1300">
                          <a:solidFill>
                            <a:srgbClr val="333333"/>
                          </a:solidFill>
                          <a:effectLst/>
                          <a:latin typeface="inter-regular"/>
                        </a:rPr>
                        <a:t>E ceiling(E 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returns the equal or closest greatest element of the specified element from the set, or null there is no such element.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3516898"/>
                  </a:ext>
                </a:extLst>
              </a:tr>
              <a:tr h="515402">
                <a:tc>
                  <a:txBody>
                    <a:bodyPr/>
                    <a:lstStyle/>
                    <a:p>
                      <a:pPr algn="just" fontAlgn="t"/>
                      <a:r>
                        <a:rPr lang="en-IN" sz="1300">
                          <a:solidFill>
                            <a:srgbClr val="333333"/>
                          </a:solidFill>
                          <a:effectLst/>
                          <a:latin typeface="inter-regular"/>
                        </a:rPr>
                        <a:t>Comparator&lt;? super E&gt; comparator()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returns comparator that arranged elements in order.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4703838"/>
                  </a:ext>
                </a:extLst>
              </a:tr>
              <a:tr h="515402">
                <a:tc>
                  <a:txBody>
                    <a:bodyPr/>
                    <a:lstStyle/>
                    <a:p>
                      <a:pPr algn="just" fontAlgn="t"/>
                      <a:r>
                        <a:rPr lang="en-IN" sz="1300">
                          <a:solidFill>
                            <a:srgbClr val="333333"/>
                          </a:solidFill>
                          <a:effectLst/>
                          <a:latin typeface="inter-regular"/>
                        </a:rPr>
                        <a:t>Iterator descendingIterator()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It is used iterate the elements in descending order.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737774"/>
                  </a:ext>
                </a:extLst>
              </a:tr>
            </a:tbl>
          </a:graphicData>
        </a:graphic>
      </p:graphicFrame>
    </p:spTree>
    <p:extLst>
      <p:ext uri="{BB962C8B-B14F-4D97-AF65-F5344CB8AC3E}">
        <p14:creationId xmlns:p14="http://schemas.microsoft.com/office/powerpoint/2010/main" val="424809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91A1-CA0D-BD2F-279E-41324F68DFDF}"/>
              </a:ext>
            </a:extLst>
          </p:cNvPr>
          <p:cNvSpPr>
            <a:spLocks noGrp="1"/>
          </p:cNvSpPr>
          <p:nvPr>
            <p:ph type="title"/>
          </p:nvPr>
        </p:nvSpPr>
        <p:spPr>
          <a:xfrm>
            <a:off x="524741" y="620392"/>
            <a:ext cx="3808268" cy="5504688"/>
          </a:xfrm>
        </p:spPr>
        <p:txBody>
          <a:bodyPr>
            <a:normAutofit/>
          </a:bodyPr>
          <a:lstStyle/>
          <a:p>
            <a:r>
              <a:rPr lang="en-IN" sz="6000" b="0" i="0">
                <a:solidFill>
                  <a:schemeClr val="accent5"/>
                </a:solidFill>
                <a:effectLst/>
                <a:latin typeface="erdana"/>
              </a:rPr>
              <a:t>Collections in Java</a:t>
            </a:r>
            <a:endParaRPr lang="en-IN" sz="6000">
              <a:solidFill>
                <a:schemeClr val="accent5"/>
              </a:solidFill>
            </a:endParaRPr>
          </a:p>
        </p:txBody>
      </p:sp>
      <p:graphicFrame>
        <p:nvGraphicFramePr>
          <p:cNvPr id="5" name="Content Placeholder 2">
            <a:extLst>
              <a:ext uri="{FF2B5EF4-FFF2-40B4-BE49-F238E27FC236}">
                <a16:creationId xmlns:a16="http://schemas.microsoft.com/office/drawing/2014/main" id="{2673EC3E-9DC5-41AC-D27D-2ED13A439119}"/>
              </a:ext>
            </a:extLst>
          </p:cNvPr>
          <p:cNvGraphicFramePr>
            <a:graphicFrameLocks noGrp="1"/>
          </p:cNvGraphicFramePr>
          <p:nvPr>
            <p:ph idx="1"/>
            <p:extLst>
              <p:ext uri="{D42A27DB-BD31-4B8C-83A1-F6EECF244321}">
                <p14:modId xmlns:p14="http://schemas.microsoft.com/office/powerpoint/2010/main" val="141128370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2880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BD025-97B5-21BB-DB12-5773095B6BEC}"/>
              </a:ext>
            </a:extLst>
          </p:cNvPr>
          <p:cNvSpPr>
            <a:spLocks noGrp="1"/>
          </p:cNvSpPr>
          <p:nvPr>
            <p:ph sz="half" idx="1"/>
          </p:nvPr>
        </p:nvSpPr>
        <p:spPr>
          <a:xfrm>
            <a:off x="145774" y="291548"/>
            <a:ext cx="5874026" cy="6566452"/>
          </a:xfrm>
        </p:spPr>
        <p:txBody>
          <a:bodyPr>
            <a:normAutofit fontScale="55000" lnSpcReduction="20000"/>
          </a:bodyPr>
          <a:lstStyle/>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TreeSet1{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//Creating and adding elements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&lt;String&gt; al=</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&lt;String&gt;();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//Traversing elements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al.iterator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  } }  </a:t>
            </a:r>
          </a:p>
          <a:p>
            <a:pPr marL="0" indent="0">
              <a:buNone/>
            </a:pPr>
            <a:r>
              <a:rPr lang="en-IN" dirty="0"/>
              <a:t>Ajay</a:t>
            </a:r>
          </a:p>
          <a:p>
            <a:pPr marL="0" indent="0">
              <a:buNone/>
            </a:pPr>
            <a:r>
              <a:rPr lang="en-IN" dirty="0"/>
              <a:t>Ravi</a:t>
            </a:r>
          </a:p>
          <a:p>
            <a:pPr marL="0" indent="0">
              <a:buNone/>
            </a:pPr>
            <a:r>
              <a:rPr lang="en-IN" dirty="0"/>
              <a:t>Vijay</a:t>
            </a:r>
          </a:p>
        </p:txBody>
      </p:sp>
      <p:sp>
        <p:nvSpPr>
          <p:cNvPr id="4" name="Content Placeholder 3">
            <a:extLst>
              <a:ext uri="{FF2B5EF4-FFF2-40B4-BE49-F238E27FC236}">
                <a16:creationId xmlns:a16="http://schemas.microsoft.com/office/drawing/2014/main" id="{65788090-5EB4-C9C8-513A-7EB45B0C41B8}"/>
              </a:ext>
            </a:extLst>
          </p:cNvPr>
          <p:cNvSpPr>
            <a:spLocks noGrp="1"/>
          </p:cNvSpPr>
          <p:nvPr>
            <p:ph sz="half" idx="2"/>
          </p:nvPr>
        </p:nvSpPr>
        <p:spPr>
          <a:xfrm>
            <a:off x="6172202" y="291548"/>
            <a:ext cx="5489710" cy="6387548"/>
          </a:xfrm>
        </p:spPr>
        <p:txBody>
          <a:bodyPr>
            <a:normAutofit fontScale="55000" lnSpcReduction="20000"/>
          </a:bodyPr>
          <a:lstStyle/>
          <a:p>
            <a:pPr marL="0" indent="0">
              <a:buNone/>
            </a:pPr>
            <a:r>
              <a:rPr lang="en-IN" dirty="0"/>
              <a:t>import </a:t>
            </a:r>
            <a:r>
              <a:rPr lang="en-IN" dirty="0" err="1"/>
              <a:t>java.util</a:t>
            </a:r>
            <a:r>
              <a:rPr lang="en-IN" dirty="0"/>
              <a:t>.*;  </a:t>
            </a:r>
          </a:p>
          <a:p>
            <a:pPr marL="0" indent="0">
              <a:buNone/>
            </a:pPr>
            <a:r>
              <a:rPr lang="en-IN" dirty="0"/>
              <a:t>class TreeSet2{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TreeSet</a:t>
            </a:r>
            <a:r>
              <a:rPr lang="en-IN" dirty="0"/>
              <a:t>&lt;String&gt; set=new </a:t>
            </a:r>
            <a:r>
              <a:rPr lang="en-IN" dirty="0" err="1"/>
              <a:t>TreeSet</a:t>
            </a:r>
            <a:r>
              <a:rPr lang="en-IN" dirty="0"/>
              <a:t>&lt;String&gt;();  </a:t>
            </a:r>
          </a:p>
          <a:p>
            <a:pPr marL="0" indent="0">
              <a:buNone/>
            </a:pPr>
            <a:r>
              <a:rPr lang="en-IN" dirty="0"/>
              <a:t>         </a:t>
            </a:r>
            <a:r>
              <a:rPr lang="en-IN" dirty="0" err="1"/>
              <a:t>set.add</a:t>
            </a:r>
            <a:r>
              <a:rPr lang="en-IN" dirty="0"/>
              <a:t>("Ravi");  </a:t>
            </a:r>
          </a:p>
          <a:p>
            <a:pPr marL="0" indent="0">
              <a:buNone/>
            </a:pPr>
            <a:r>
              <a:rPr lang="en-IN" dirty="0"/>
              <a:t>         </a:t>
            </a:r>
            <a:r>
              <a:rPr lang="en-IN" dirty="0" err="1"/>
              <a:t>set.add</a:t>
            </a:r>
            <a:r>
              <a:rPr lang="en-IN" dirty="0"/>
              <a:t>("Vijay");  </a:t>
            </a:r>
          </a:p>
          <a:p>
            <a:pPr marL="0" indent="0">
              <a:buNone/>
            </a:pPr>
            <a:r>
              <a:rPr lang="en-IN" dirty="0"/>
              <a:t>         </a:t>
            </a:r>
            <a:r>
              <a:rPr lang="en-IN" dirty="0" err="1"/>
              <a:t>set.add</a:t>
            </a:r>
            <a:r>
              <a:rPr lang="en-IN" dirty="0"/>
              <a:t>("Ajay");  </a:t>
            </a:r>
          </a:p>
          <a:p>
            <a:pPr marL="0" indent="0">
              <a:buNone/>
            </a:pPr>
            <a:r>
              <a:rPr lang="en-IN" dirty="0"/>
              <a:t>         </a:t>
            </a:r>
            <a:r>
              <a:rPr lang="en-IN" dirty="0" err="1"/>
              <a:t>System.out.println</a:t>
            </a:r>
            <a:r>
              <a:rPr lang="en-IN" dirty="0"/>
              <a:t>("Traversing element through Iterator in descending order");  </a:t>
            </a:r>
          </a:p>
          <a:p>
            <a:pPr marL="0" indent="0">
              <a:buNone/>
            </a:pPr>
            <a:r>
              <a:rPr lang="en-IN" dirty="0"/>
              <a:t>         Iterator </a:t>
            </a:r>
            <a:r>
              <a:rPr lang="en-IN" dirty="0" err="1"/>
              <a:t>i</a:t>
            </a:r>
            <a:r>
              <a:rPr lang="en-IN" dirty="0"/>
              <a:t>=</a:t>
            </a:r>
            <a:r>
              <a:rPr lang="en-IN" dirty="0" err="1"/>
              <a:t>set.descendingIterator</a:t>
            </a:r>
            <a:r>
              <a:rPr lang="en-IN" dirty="0"/>
              <a:t>();  </a:t>
            </a:r>
          </a:p>
          <a:p>
            <a:pPr marL="0" indent="0">
              <a:buNone/>
            </a:pPr>
            <a:r>
              <a:rPr lang="en-IN" dirty="0"/>
              <a:t>         while(</a:t>
            </a:r>
            <a:r>
              <a:rPr lang="en-IN" dirty="0" err="1"/>
              <a:t>i.hasNext</a:t>
            </a:r>
            <a:r>
              <a:rPr lang="en-IN" dirty="0"/>
              <a:t>())  </a:t>
            </a:r>
          </a:p>
          <a:p>
            <a:pPr marL="0" indent="0">
              <a:buNone/>
            </a:pPr>
            <a:r>
              <a:rPr lang="en-IN" dirty="0"/>
              <a:t>         {               </a:t>
            </a:r>
            <a:r>
              <a:rPr lang="en-IN" dirty="0" err="1"/>
              <a:t>System.out.println</a:t>
            </a:r>
            <a:r>
              <a:rPr lang="en-IN" dirty="0"/>
              <a:t>(</a:t>
            </a:r>
            <a:r>
              <a:rPr lang="en-IN" dirty="0" err="1"/>
              <a:t>i.next</a:t>
            </a:r>
            <a:r>
              <a:rPr lang="en-IN" dirty="0"/>
              <a:t>());           }  }  }  </a:t>
            </a:r>
          </a:p>
          <a:p>
            <a:pPr marL="0" indent="0">
              <a:buNone/>
            </a:pPr>
            <a:r>
              <a:rPr lang="en-IN" dirty="0"/>
              <a:t>Output:</a:t>
            </a:r>
          </a:p>
          <a:p>
            <a:pPr marL="0" indent="0">
              <a:buNone/>
            </a:pPr>
            <a:r>
              <a:rPr lang="en-IN" dirty="0"/>
              <a:t>Traversing element through Iterator in descending order</a:t>
            </a:r>
          </a:p>
          <a:p>
            <a:pPr marL="0" indent="0">
              <a:buNone/>
            </a:pPr>
            <a:r>
              <a:rPr lang="en-IN" dirty="0"/>
              <a:t>Vijay</a:t>
            </a:r>
          </a:p>
          <a:p>
            <a:pPr marL="0" indent="0">
              <a:buNone/>
            </a:pPr>
            <a:r>
              <a:rPr lang="en-IN" dirty="0"/>
              <a:t>Ravi</a:t>
            </a:r>
          </a:p>
          <a:p>
            <a:pPr marL="0" indent="0">
              <a:buNone/>
            </a:pPr>
            <a:r>
              <a:rPr lang="en-IN" dirty="0"/>
              <a:t>Ajay</a:t>
            </a:r>
          </a:p>
          <a:p>
            <a:pPr marL="0" indent="0">
              <a:buNone/>
            </a:pPr>
            <a:r>
              <a:rPr lang="en-IN" dirty="0"/>
              <a:t>Traversing element through </a:t>
            </a:r>
            <a:r>
              <a:rPr lang="en-IN" dirty="0" err="1"/>
              <a:t>NavigableSet</a:t>
            </a:r>
            <a:r>
              <a:rPr lang="en-IN" dirty="0"/>
              <a:t> in descending order</a:t>
            </a:r>
          </a:p>
          <a:p>
            <a:pPr marL="0" indent="0">
              <a:buNone/>
            </a:pPr>
            <a:r>
              <a:rPr lang="en-IN" dirty="0"/>
              <a:t>Vijay</a:t>
            </a:r>
          </a:p>
          <a:p>
            <a:pPr marL="0" indent="0">
              <a:buNone/>
            </a:pPr>
            <a:r>
              <a:rPr lang="en-IN" dirty="0"/>
              <a:t>Ravi</a:t>
            </a:r>
          </a:p>
          <a:p>
            <a:pPr marL="0" indent="0">
              <a:buNone/>
            </a:pPr>
            <a:r>
              <a:rPr lang="en-IN" dirty="0"/>
              <a:t>Ajay</a:t>
            </a:r>
          </a:p>
        </p:txBody>
      </p:sp>
    </p:spTree>
    <p:extLst>
      <p:ext uri="{BB962C8B-B14F-4D97-AF65-F5344CB8AC3E}">
        <p14:creationId xmlns:p14="http://schemas.microsoft.com/office/powerpoint/2010/main" val="44761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6D6F-E674-ACD2-6D52-5C7867BE1D56}"/>
              </a:ext>
            </a:extLst>
          </p:cNvPr>
          <p:cNvSpPr>
            <a:spLocks noGrp="1"/>
          </p:cNvSpPr>
          <p:nvPr>
            <p:ph type="title"/>
          </p:nvPr>
        </p:nvSpPr>
        <p:spPr/>
        <p:txBody>
          <a:bodyPr>
            <a:noAutofit/>
          </a:bodyPr>
          <a:lstStyle/>
          <a:p>
            <a:r>
              <a:rPr lang="en-IN" sz="2800" b="0" i="0" dirty="0">
                <a:solidFill>
                  <a:srgbClr val="610B38"/>
                </a:solidFill>
                <a:effectLst/>
                <a:latin typeface="erdana"/>
              </a:rPr>
              <a:t>Java Map Interface:</a:t>
            </a:r>
            <a:r>
              <a:rPr lang="en-US" sz="2800" b="0" i="0" dirty="0">
                <a:solidFill>
                  <a:srgbClr val="333333"/>
                </a:solidFill>
                <a:effectLst/>
                <a:latin typeface="inter-regular"/>
              </a:rPr>
              <a:t>A map contains values on the basis of key, i.e. key and value pair. Each key and value pair is known as an entry. A Map contains unique keys.</a:t>
            </a:r>
            <a:endParaRPr lang="en-IN" sz="2800" dirty="0"/>
          </a:p>
        </p:txBody>
      </p:sp>
      <p:sp>
        <p:nvSpPr>
          <p:cNvPr id="3" name="Content Placeholder 2">
            <a:extLst>
              <a:ext uri="{FF2B5EF4-FFF2-40B4-BE49-F238E27FC236}">
                <a16:creationId xmlns:a16="http://schemas.microsoft.com/office/drawing/2014/main" id="{5582075D-32C0-BF82-B0BC-77E9310333DD}"/>
              </a:ext>
            </a:extLst>
          </p:cNvPr>
          <p:cNvSpPr>
            <a:spLocks noGrp="1"/>
          </p:cNvSpPr>
          <p:nvPr>
            <p:ph sz="half" idx="1"/>
          </p:nvPr>
        </p:nvSpPr>
        <p:spPr>
          <a:xfrm>
            <a:off x="212035" y="1825624"/>
            <a:ext cx="5807765" cy="4906479"/>
          </a:xfrm>
        </p:spPr>
        <p:txBody>
          <a:bodyPr>
            <a:normAutofit/>
          </a:bodyPr>
          <a:lstStyle/>
          <a:p>
            <a:r>
              <a:rPr lang="en-US" sz="2400" dirty="0"/>
              <a:t>A Map is useful if you have to search, update or delete elements on the basis of a key. Java Map Hierarchy</a:t>
            </a:r>
          </a:p>
          <a:p>
            <a:r>
              <a:rPr lang="en-US" sz="2400" dirty="0"/>
              <a:t>There are two interfaces for implementing Map in java: Map and </a:t>
            </a:r>
            <a:r>
              <a:rPr lang="en-US" sz="2400" dirty="0" err="1"/>
              <a:t>SortedMap</a:t>
            </a:r>
            <a:r>
              <a:rPr lang="en-US" sz="2400" dirty="0"/>
              <a:t>, and three classes: HashMap, </a:t>
            </a:r>
            <a:r>
              <a:rPr lang="en-US" sz="2400" dirty="0" err="1"/>
              <a:t>LinkedHashMap</a:t>
            </a:r>
            <a:r>
              <a:rPr lang="en-US" sz="2400" dirty="0"/>
              <a:t>, and </a:t>
            </a:r>
            <a:r>
              <a:rPr lang="en-US" sz="2400" dirty="0" err="1"/>
              <a:t>TreeMap</a:t>
            </a:r>
            <a:r>
              <a:rPr lang="en-US" sz="2400" dirty="0"/>
              <a:t>. The hierarchy of Java Map is given:</a:t>
            </a:r>
            <a:br>
              <a:rPr lang="en-US" sz="2400" dirty="0"/>
            </a:br>
            <a:r>
              <a:rPr lang="en-US" sz="2400" b="0" i="0" dirty="0">
                <a:solidFill>
                  <a:srgbClr val="333333"/>
                </a:solidFill>
                <a:effectLst/>
                <a:latin typeface="inter-regular"/>
              </a:rPr>
              <a:t>A Map doesn't allow duplicate keys, but you can have duplicate values. HashMap and </a:t>
            </a:r>
            <a:r>
              <a:rPr lang="en-US" sz="2400" b="0" i="0" dirty="0" err="1">
                <a:solidFill>
                  <a:srgbClr val="333333"/>
                </a:solidFill>
                <a:effectLst/>
                <a:latin typeface="inter-regular"/>
              </a:rPr>
              <a:t>LinkedHashMap</a:t>
            </a:r>
            <a:r>
              <a:rPr lang="en-US" sz="2400" b="0" i="0" dirty="0">
                <a:solidFill>
                  <a:srgbClr val="333333"/>
                </a:solidFill>
                <a:effectLst/>
                <a:latin typeface="inter-regular"/>
              </a:rPr>
              <a:t> allow null keys and values, but </a:t>
            </a:r>
            <a:r>
              <a:rPr lang="en-US" sz="2400" b="0" i="0" dirty="0" err="1">
                <a:solidFill>
                  <a:srgbClr val="333333"/>
                </a:solidFill>
                <a:effectLst/>
                <a:latin typeface="inter-regular"/>
              </a:rPr>
              <a:t>TreeMap</a:t>
            </a:r>
            <a:r>
              <a:rPr lang="en-US" sz="2400" b="0" i="0" dirty="0">
                <a:solidFill>
                  <a:srgbClr val="333333"/>
                </a:solidFill>
                <a:effectLst/>
                <a:latin typeface="inter-regular"/>
              </a:rPr>
              <a:t> doesn't allow any null key or value.</a:t>
            </a:r>
            <a:endParaRPr lang="en-IN" sz="2400" dirty="0"/>
          </a:p>
        </p:txBody>
      </p:sp>
      <p:pic>
        <p:nvPicPr>
          <p:cNvPr id="6" name="Content Placeholder 5">
            <a:extLst>
              <a:ext uri="{FF2B5EF4-FFF2-40B4-BE49-F238E27FC236}">
                <a16:creationId xmlns:a16="http://schemas.microsoft.com/office/drawing/2014/main" id="{AE6EA995-CF1D-52A0-D486-B54C27FA1D3A}"/>
              </a:ext>
            </a:extLst>
          </p:cNvPr>
          <p:cNvPicPr>
            <a:picLocks noGrp="1" noChangeAspect="1"/>
          </p:cNvPicPr>
          <p:nvPr>
            <p:ph sz="half" idx="2"/>
          </p:nvPr>
        </p:nvPicPr>
        <p:blipFill>
          <a:blip r:embed="rId2"/>
          <a:stretch>
            <a:fillRect/>
          </a:stretch>
        </p:blipFill>
        <p:spPr>
          <a:xfrm>
            <a:off x="6598031" y="1825625"/>
            <a:ext cx="4329937" cy="4351338"/>
          </a:xfrm>
          <a:prstGeom prst="rect">
            <a:avLst/>
          </a:prstGeom>
        </p:spPr>
      </p:pic>
    </p:spTree>
    <p:extLst>
      <p:ext uri="{BB962C8B-B14F-4D97-AF65-F5344CB8AC3E}">
        <p14:creationId xmlns:p14="http://schemas.microsoft.com/office/powerpoint/2010/main" val="3604629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84F7-C513-C9DF-4D47-E7476E499102}"/>
              </a:ext>
            </a:extLst>
          </p:cNvPr>
          <p:cNvSpPr>
            <a:spLocks noGrp="1"/>
          </p:cNvSpPr>
          <p:nvPr>
            <p:ph type="title"/>
          </p:nvPr>
        </p:nvSpPr>
        <p:spPr/>
        <p:txBody>
          <a:bodyPr>
            <a:normAutofit/>
          </a:bodyPr>
          <a:lstStyle/>
          <a:p>
            <a:r>
              <a:rPr lang="en-US" sz="2800" b="0" i="0" dirty="0">
                <a:solidFill>
                  <a:srgbClr val="333333"/>
                </a:solidFill>
                <a:effectLst/>
                <a:latin typeface="inter-regular"/>
              </a:rPr>
              <a:t>A Map can't be traversed, so you need to convert it into Set using </a:t>
            </a:r>
            <a:r>
              <a:rPr lang="en-US" sz="2800" b="0" i="1" dirty="0" err="1">
                <a:solidFill>
                  <a:srgbClr val="333333"/>
                </a:solidFill>
                <a:effectLst/>
                <a:latin typeface="inter-regular"/>
              </a:rPr>
              <a:t>keySet</a:t>
            </a:r>
            <a:r>
              <a:rPr lang="en-US" sz="2800" b="0" i="1" dirty="0">
                <a:solidFill>
                  <a:srgbClr val="333333"/>
                </a:solidFill>
                <a:effectLst/>
                <a:latin typeface="inter-regular"/>
              </a:rPr>
              <a:t>()</a:t>
            </a:r>
            <a:r>
              <a:rPr lang="en-US" sz="2800" b="0" i="0" dirty="0">
                <a:solidFill>
                  <a:srgbClr val="333333"/>
                </a:solidFill>
                <a:effectLst/>
                <a:latin typeface="inter-regular"/>
              </a:rPr>
              <a:t> or </a:t>
            </a:r>
            <a:r>
              <a:rPr lang="en-US" sz="2800" b="0" i="1" dirty="0" err="1">
                <a:solidFill>
                  <a:srgbClr val="333333"/>
                </a:solidFill>
                <a:effectLst/>
                <a:latin typeface="inter-regular"/>
              </a:rPr>
              <a:t>entrySet</a:t>
            </a:r>
            <a:r>
              <a:rPr lang="en-US" sz="2800" b="0" i="1" dirty="0">
                <a:solidFill>
                  <a:srgbClr val="333333"/>
                </a:solidFill>
                <a:effectLst/>
                <a:latin typeface="inter-regular"/>
              </a:rPr>
              <a:t>()</a:t>
            </a:r>
            <a:r>
              <a:rPr lang="en-US" sz="2800" b="0" i="0" dirty="0">
                <a:solidFill>
                  <a:srgbClr val="333333"/>
                </a:solidFill>
                <a:effectLst/>
                <a:latin typeface="inter-regular"/>
              </a:rPr>
              <a:t> method.</a:t>
            </a:r>
            <a:endParaRPr lang="en-IN" sz="2800" dirty="0"/>
          </a:p>
        </p:txBody>
      </p:sp>
      <p:graphicFrame>
        <p:nvGraphicFramePr>
          <p:cNvPr id="7" name="Content Placeholder 6">
            <a:extLst>
              <a:ext uri="{FF2B5EF4-FFF2-40B4-BE49-F238E27FC236}">
                <a16:creationId xmlns:a16="http://schemas.microsoft.com/office/drawing/2014/main" id="{109EDE95-32CB-93AE-DCD3-292A289662C1}"/>
              </a:ext>
            </a:extLst>
          </p:cNvPr>
          <p:cNvGraphicFramePr>
            <a:graphicFrameLocks noGrp="1"/>
          </p:cNvGraphicFramePr>
          <p:nvPr>
            <p:ph sz="half" idx="1"/>
          </p:nvPr>
        </p:nvGraphicFramePr>
        <p:xfrm>
          <a:off x="838200" y="2639960"/>
          <a:ext cx="5181600" cy="2722668"/>
        </p:xfrm>
        <a:graphic>
          <a:graphicData uri="http://schemas.openxmlformats.org/drawingml/2006/table">
            <a:tbl>
              <a:tblPr/>
              <a:tblGrid>
                <a:gridCol w="2590800">
                  <a:extLst>
                    <a:ext uri="{9D8B030D-6E8A-4147-A177-3AD203B41FA5}">
                      <a16:colId xmlns:a16="http://schemas.microsoft.com/office/drawing/2014/main" val="1133595839"/>
                    </a:ext>
                  </a:extLst>
                </a:gridCol>
                <a:gridCol w="2590800">
                  <a:extLst>
                    <a:ext uri="{9D8B030D-6E8A-4147-A177-3AD203B41FA5}">
                      <a16:colId xmlns:a16="http://schemas.microsoft.com/office/drawing/2014/main" val="139146840"/>
                    </a:ext>
                  </a:extLst>
                </a:gridCol>
              </a:tblGrid>
              <a:tr h="369745">
                <a:tc>
                  <a:txBody>
                    <a:bodyPr/>
                    <a:lstStyle/>
                    <a:p>
                      <a:pPr algn="l" fontAlgn="t"/>
                      <a:r>
                        <a:rPr lang="en-IN" sz="1300">
                          <a:solidFill>
                            <a:srgbClr val="000000"/>
                          </a:solidFill>
                          <a:effectLst/>
                          <a:latin typeface="times new roman" panose="02020603050405020304" pitchFamily="18" charset="0"/>
                        </a:rPr>
                        <a:t>Class</a:t>
                      </a:r>
                    </a:p>
                  </a:txBody>
                  <a:tcPr marL="84033" marR="84033" marT="84033" marB="84033">
                    <a:lnL w="9525" cap="flat" cmpd="sng" algn="ctr">
                      <a:solidFill>
                        <a:srgbClr val="0072FF"/>
                      </a:solidFill>
                      <a:prstDash val="solid"/>
                      <a:round/>
                      <a:headEnd type="none" w="med" len="med"/>
                      <a:tailEnd type="none" w="med" len="med"/>
                    </a:lnL>
                    <a:lnR w="9525" cap="flat" cmpd="sng" algn="ctr">
                      <a:solidFill>
                        <a:srgbClr val="0072FF"/>
                      </a:solidFill>
                      <a:prstDash val="solid"/>
                      <a:round/>
                      <a:headEnd type="none" w="med" len="med"/>
                      <a:tailEnd type="none" w="med" len="med"/>
                    </a:lnR>
                    <a:lnT w="9525" cap="flat" cmpd="sng" algn="ctr">
                      <a:solidFill>
                        <a:srgbClr val="0072F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4033" marR="84033" marT="84033" marB="84033">
                    <a:lnL w="9525" cap="flat" cmpd="sng" algn="ctr">
                      <a:solidFill>
                        <a:srgbClr val="0072FF"/>
                      </a:solidFill>
                      <a:prstDash val="solid"/>
                      <a:round/>
                      <a:headEnd type="none" w="med" len="med"/>
                      <a:tailEnd type="none" w="med" len="med"/>
                    </a:lnL>
                    <a:lnR w="9525" cap="flat" cmpd="sng" algn="ctr">
                      <a:solidFill>
                        <a:srgbClr val="0072FF"/>
                      </a:solidFill>
                      <a:prstDash val="solid"/>
                      <a:round/>
                      <a:headEnd type="none" w="med" len="med"/>
                      <a:tailEnd type="none" w="med" len="med"/>
                    </a:lnR>
                    <a:lnT w="9525" cap="flat" cmpd="sng" algn="ctr">
                      <a:solidFill>
                        <a:srgbClr val="0072F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0691514"/>
                  </a:ext>
                </a:extLst>
              </a:tr>
              <a:tr h="717081">
                <a:tc>
                  <a:txBody>
                    <a:bodyPr/>
                    <a:lstStyle/>
                    <a:p>
                      <a:pPr algn="just" fontAlgn="t"/>
                      <a:r>
                        <a:rPr lang="en-IN" sz="1300" u="none" strike="noStrike">
                          <a:solidFill>
                            <a:srgbClr val="008000"/>
                          </a:solidFill>
                          <a:effectLst/>
                          <a:latin typeface="inter-regular"/>
                          <a:hlinkClick r:id="rId2"/>
                        </a:rPr>
                        <a:t>HashMap</a:t>
                      </a:r>
                      <a:endParaRPr lang="en-IN" sz="1300">
                        <a:solidFill>
                          <a:srgbClr val="333333"/>
                        </a:solidFill>
                        <a:effectLst/>
                        <a:latin typeface="inter-regular"/>
                      </a:endParaRP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HashMap is the implementation of Map, but it doesn't maintain any order.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23194039"/>
                  </a:ext>
                </a:extLst>
              </a:tr>
              <a:tr h="918761">
                <a:tc>
                  <a:txBody>
                    <a:bodyPr/>
                    <a:lstStyle/>
                    <a:p>
                      <a:pPr algn="just" fontAlgn="t"/>
                      <a:r>
                        <a:rPr lang="en-IN" sz="1300" u="none" strike="noStrike">
                          <a:solidFill>
                            <a:srgbClr val="008000"/>
                          </a:solidFill>
                          <a:effectLst/>
                          <a:latin typeface="inter-regular"/>
                          <a:hlinkClick r:id="rId3"/>
                        </a:rPr>
                        <a:t>LinkedHashMap</a:t>
                      </a:r>
                      <a:endParaRPr lang="en-IN" sz="1300">
                        <a:solidFill>
                          <a:srgbClr val="333333"/>
                        </a:solidFill>
                        <a:effectLst/>
                        <a:latin typeface="inter-regular"/>
                      </a:endParaRP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LinkedHashMap is the implementation of Map. It inherits HashMap class. It maintains insertion order.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33428612"/>
                  </a:ext>
                </a:extLst>
              </a:tr>
              <a:tr h="717081">
                <a:tc>
                  <a:txBody>
                    <a:bodyPr/>
                    <a:lstStyle/>
                    <a:p>
                      <a:pPr algn="just" fontAlgn="t"/>
                      <a:r>
                        <a:rPr lang="en-IN" sz="1300" u="none" strike="noStrike">
                          <a:solidFill>
                            <a:srgbClr val="008000"/>
                          </a:solidFill>
                          <a:effectLst/>
                          <a:latin typeface="inter-regular"/>
                          <a:hlinkClick r:id="rId4"/>
                        </a:rPr>
                        <a:t>TreeMap</a:t>
                      </a:r>
                      <a:endParaRPr lang="en-IN" sz="1300">
                        <a:solidFill>
                          <a:srgbClr val="333333"/>
                        </a:solidFill>
                        <a:effectLst/>
                        <a:latin typeface="inter-regular"/>
                      </a:endParaRP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err="1">
                          <a:solidFill>
                            <a:srgbClr val="333333"/>
                          </a:solidFill>
                          <a:effectLst/>
                          <a:latin typeface="inter-regular"/>
                        </a:rPr>
                        <a:t>TreeMap</a:t>
                      </a:r>
                      <a:r>
                        <a:rPr lang="en-US" sz="1300" dirty="0">
                          <a:solidFill>
                            <a:srgbClr val="333333"/>
                          </a:solidFill>
                          <a:effectLst/>
                          <a:latin typeface="inter-regular"/>
                        </a:rPr>
                        <a:t> is the implementation of Map and </a:t>
                      </a:r>
                      <a:r>
                        <a:rPr lang="en-US" sz="1300" dirty="0" err="1">
                          <a:solidFill>
                            <a:srgbClr val="333333"/>
                          </a:solidFill>
                          <a:effectLst/>
                          <a:latin typeface="inter-regular"/>
                        </a:rPr>
                        <a:t>SortedMap</a:t>
                      </a:r>
                      <a:r>
                        <a:rPr lang="en-US" sz="1300" dirty="0">
                          <a:solidFill>
                            <a:srgbClr val="333333"/>
                          </a:solidFill>
                          <a:effectLst/>
                          <a:latin typeface="inter-regular"/>
                        </a:rPr>
                        <a:t>. It maintains ascending order.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01850120"/>
                  </a:ext>
                </a:extLst>
              </a:tr>
            </a:tbl>
          </a:graphicData>
        </a:graphic>
      </p:graphicFrame>
      <p:graphicFrame>
        <p:nvGraphicFramePr>
          <p:cNvPr id="8" name="Content Placeholder 7">
            <a:extLst>
              <a:ext uri="{FF2B5EF4-FFF2-40B4-BE49-F238E27FC236}">
                <a16:creationId xmlns:a16="http://schemas.microsoft.com/office/drawing/2014/main" id="{1BCAFB71-D50D-237A-3AC9-2D7979CD126A}"/>
              </a:ext>
            </a:extLst>
          </p:cNvPr>
          <p:cNvGraphicFramePr>
            <a:graphicFrameLocks noGrp="1"/>
          </p:cNvGraphicFramePr>
          <p:nvPr>
            <p:ph sz="half" idx="2"/>
          </p:nvPr>
        </p:nvGraphicFramePr>
        <p:xfrm>
          <a:off x="6172200" y="2068536"/>
          <a:ext cx="5181600" cy="3865515"/>
        </p:xfrm>
        <a:graphic>
          <a:graphicData uri="http://schemas.openxmlformats.org/drawingml/2006/table">
            <a:tbl>
              <a:tblPr/>
              <a:tblGrid>
                <a:gridCol w="2590800">
                  <a:extLst>
                    <a:ext uri="{9D8B030D-6E8A-4147-A177-3AD203B41FA5}">
                      <a16:colId xmlns:a16="http://schemas.microsoft.com/office/drawing/2014/main" val="3052327815"/>
                    </a:ext>
                  </a:extLst>
                </a:gridCol>
                <a:gridCol w="2590800">
                  <a:extLst>
                    <a:ext uri="{9D8B030D-6E8A-4147-A177-3AD203B41FA5}">
                      <a16:colId xmlns:a16="http://schemas.microsoft.com/office/drawing/2014/main" val="1758987486"/>
                    </a:ext>
                  </a:extLst>
                </a:gridCol>
              </a:tblGrid>
              <a:tr h="369745">
                <a:tc>
                  <a:txBody>
                    <a:bodyPr/>
                    <a:lstStyle/>
                    <a:p>
                      <a:pPr algn="l" fontAlgn="t"/>
                      <a:r>
                        <a:rPr lang="en-IN" sz="1300">
                          <a:solidFill>
                            <a:srgbClr val="000000"/>
                          </a:solidFill>
                          <a:effectLst/>
                          <a:latin typeface="times new roman" panose="02020603050405020304" pitchFamily="18" charset="0"/>
                        </a:rPr>
                        <a:t>Method</a:t>
                      </a:r>
                    </a:p>
                  </a:txBody>
                  <a:tcPr marL="84033" marR="84033" marT="84033" marB="84033">
                    <a:lnL w="9525" cap="flat" cmpd="sng" algn="ctr">
                      <a:solidFill>
                        <a:srgbClr val="1047FF"/>
                      </a:solidFill>
                      <a:prstDash val="solid"/>
                      <a:round/>
                      <a:headEnd type="none" w="med" len="med"/>
                      <a:tailEnd type="none" w="med" len="med"/>
                    </a:lnL>
                    <a:lnR w="9525" cap="flat" cmpd="sng" algn="ctr">
                      <a:solidFill>
                        <a:srgbClr val="1047FF"/>
                      </a:solidFill>
                      <a:prstDash val="solid"/>
                      <a:round/>
                      <a:headEnd type="none" w="med" len="med"/>
                      <a:tailEnd type="none" w="med" len="med"/>
                    </a:lnR>
                    <a:lnT w="9525" cap="flat" cmpd="sng" algn="ctr">
                      <a:solidFill>
                        <a:srgbClr val="1047F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4033" marR="84033" marT="84033" marB="84033">
                    <a:lnL w="9525" cap="flat" cmpd="sng" algn="ctr">
                      <a:solidFill>
                        <a:srgbClr val="1047FF"/>
                      </a:solidFill>
                      <a:prstDash val="solid"/>
                      <a:round/>
                      <a:headEnd type="none" w="med" len="med"/>
                      <a:tailEnd type="none" w="med" len="med"/>
                    </a:lnL>
                    <a:lnR w="9525" cap="flat" cmpd="sng" algn="ctr">
                      <a:solidFill>
                        <a:srgbClr val="1047FF"/>
                      </a:solidFill>
                      <a:prstDash val="solid"/>
                      <a:round/>
                      <a:headEnd type="none" w="med" len="med"/>
                      <a:tailEnd type="none" w="med" len="med"/>
                    </a:lnR>
                    <a:lnT w="9525" cap="flat" cmpd="sng" algn="ctr">
                      <a:solidFill>
                        <a:srgbClr val="1047F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74632270"/>
                  </a:ext>
                </a:extLst>
              </a:tr>
              <a:tr h="515402">
                <a:tc>
                  <a:txBody>
                    <a:bodyPr/>
                    <a:lstStyle/>
                    <a:p>
                      <a:pPr algn="just" fontAlgn="t"/>
                      <a:r>
                        <a:rPr lang="en-US" sz="1300">
                          <a:solidFill>
                            <a:srgbClr val="333333"/>
                          </a:solidFill>
                          <a:effectLst/>
                          <a:latin typeface="inter-regular"/>
                        </a:rPr>
                        <a:t>V put(Object key, Object value)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insert an entry in the map.</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30392681"/>
                  </a:ext>
                </a:extLst>
              </a:tr>
              <a:tr h="515402">
                <a:tc>
                  <a:txBody>
                    <a:bodyPr/>
                    <a:lstStyle/>
                    <a:p>
                      <a:pPr algn="just" fontAlgn="t"/>
                      <a:r>
                        <a:rPr lang="en-IN" sz="1300">
                          <a:solidFill>
                            <a:srgbClr val="333333"/>
                          </a:solidFill>
                          <a:effectLst/>
                          <a:latin typeface="inter-regular"/>
                        </a:rPr>
                        <a:t>void putAll(Map map)</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insert the specified map in the map.</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24493213"/>
                  </a:ext>
                </a:extLst>
              </a:tr>
              <a:tr h="717081">
                <a:tc>
                  <a:txBody>
                    <a:bodyPr/>
                    <a:lstStyle/>
                    <a:p>
                      <a:pPr algn="just" fontAlgn="t"/>
                      <a:r>
                        <a:rPr lang="en-US" sz="1300">
                          <a:solidFill>
                            <a:srgbClr val="333333"/>
                          </a:solidFill>
                          <a:effectLst/>
                          <a:latin typeface="inter-regular"/>
                        </a:rPr>
                        <a:t>V putIfAbsent(K key, V value)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inserts the specified value with the specified key in the map only if it is not already specified.</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74032055"/>
                  </a:ext>
                </a:extLst>
              </a:tr>
              <a:tr h="515402">
                <a:tc>
                  <a:txBody>
                    <a:bodyPr/>
                    <a:lstStyle/>
                    <a:p>
                      <a:pPr algn="just" fontAlgn="t"/>
                      <a:r>
                        <a:rPr lang="en-IN" sz="1300">
                          <a:solidFill>
                            <a:srgbClr val="333333"/>
                          </a:solidFill>
                          <a:effectLst/>
                          <a:latin typeface="inter-regular"/>
                        </a:rPr>
                        <a:t>V remove(Object key)</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delete an entry for the specified key.</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37685254"/>
                  </a:ext>
                </a:extLst>
              </a:tr>
              <a:tr h="717081">
                <a:tc>
                  <a:txBody>
                    <a:bodyPr/>
                    <a:lstStyle/>
                    <a:p>
                      <a:pPr algn="just" fontAlgn="t"/>
                      <a:r>
                        <a:rPr lang="en-US" sz="1300">
                          <a:solidFill>
                            <a:srgbClr val="333333"/>
                          </a:solidFill>
                          <a:effectLst/>
                          <a:latin typeface="inter-regular"/>
                        </a:rPr>
                        <a:t>boolean remove(Object key, Object value)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removes the specified values with the associated specified keys from the map.</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700021"/>
                  </a:ext>
                </a:extLst>
              </a:tr>
              <a:tr h="515402">
                <a:tc>
                  <a:txBody>
                    <a:bodyPr/>
                    <a:lstStyle/>
                    <a:p>
                      <a:pPr algn="just" fontAlgn="t"/>
                      <a:r>
                        <a:rPr lang="en-IN" sz="1300">
                          <a:solidFill>
                            <a:srgbClr val="333333"/>
                          </a:solidFill>
                          <a:effectLst/>
                          <a:latin typeface="inter-regular"/>
                        </a:rPr>
                        <a:t>Set keySet()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returns the Set view containing all the keys.</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56567416"/>
                  </a:ext>
                </a:extLst>
              </a:tr>
            </a:tbl>
          </a:graphicData>
        </a:graphic>
      </p:graphicFrame>
    </p:spTree>
    <p:extLst>
      <p:ext uri="{BB962C8B-B14F-4D97-AF65-F5344CB8AC3E}">
        <p14:creationId xmlns:p14="http://schemas.microsoft.com/office/powerpoint/2010/main" val="31421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1CD6-4FC5-04C0-9562-F8ACD0A42684}"/>
              </a:ext>
            </a:extLst>
          </p:cNvPr>
          <p:cNvSpPr>
            <a:spLocks noGrp="1"/>
          </p:cNvSpPr>
          <p:nvPr>
            <p:ph type="title"/>
          </p:nvPr>
        </p:nvSpPr>
        <p:spPr>
          <a:xfrm>
            <a:off x="1" y="139148"/>
            <a:ext cx="5632174" cy="541890"/>
          </a:xfrm>
        </p:spPr>
        <p:txBody>
          <a:bodyPr>
            <a:noAutofit/>
          </a:bodyPr>
          <a:lstStyle/>
          <a:p>
            <a:r>
              <a:rPr lang="en-US" sz="2400" b="0" i="0" dirty="0">
                <a:solidFill>
                  <a:srgbClr val="610B4B"/>
                </a:solidFill>
                <a:effectLst/>
                <a:latin typeface="erdana"/>
              </a:rPr>
              <a:t>Java Map Example: Non-Generic (Old Style)</a:t>
            </a:r>
            <a:endParaRPr lang="en-IN" sz="2400" dirty="0"/>
          </a:p>
        </p:txBody>
      </p:sp>
      <p:sp>
        <p:nvSpPr>
          <p:cNvPr id="3" name="Content Placeholder 2">
            <a:extLst>
              <a:ext uri="{FF2B5EF4-FFF2-40B4-BE49-F238E27FC236}">
                <a16:creationId xmlns:a16="http://schemas.microsoft.com/office/drawing/2014/main" id="{FB43A1BE-4F3A-F11D-0982-6DD6356EDA45}"/>
              </a:ext>
            </a:extLst>
          </p:cNvPr>
          <p:cNvSpPr>
            <a:spLocks noGrp="1"/>
          </p:cNvSpPr>
          <p:nvPr>
            <p:ph sz="half" idx="1"/>
          </p:nvPr>
        </p:nvSpPr>
        <p:spPr>
          <a:xfrm>
            <a:off x="92765" y="681038"/>
            <a:ext cx="5927035" cy="6037814"/>
          </a:xfrm>
        </p:spPr>
        <p:txBody>
          <a:bodyPr>
            <a:normAutofit fontScale="55000" lnSpcReduction="20000"/>
          </a:bodyPr>
          <a:lstStyle/>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MapExample1 {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Map map=</a:t>
            </a:r>
            <a:r>
              <a:rPr lang="en-IN" b="1" i="0" dirty="0">
                <a:solidFill>
                  <a:srgbClr val="006699"/>
                </a:solidFill>
                <a:effectLst/>
                <a:latin typeface="inter-regular"/>
              </a:rPr>
              <a:t>new</a:t>
            </a:r>
            <a:r>
              <a:rPr lang="en-IN" b="0" i="0" dirty="0">
                <a:solidFill>
                  <a:srgbClr val="000000"/>
                </a:solidFill>
                <a:effectLst/>
                <a:latin typeface="inter-regular"/>
              </a:rPr>
              <a:t> HashMap();      </a:t>
            </a:r>
            <a:r>
              <a:rPr lang="en-IN" b="0" i="0" dirty="0">
                <a:solidFill>
                  <a:srgbClr val="008200"/>
                </a:solidFill>
                <a:effectLst/>
                <a:latin typeface="inter-regular"/>
              </a:rPr>
              <a:t>//Adding elements to map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map.put</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0000FF"/>
                </a:solidFill>
                <a:effectLst/>
                <a:latin typeface="inter-regular"/>
              </a:rPr>
              <a:t>"Amit"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map.put</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0000FF"/>
                </a:solidFill>
                <a:effectLst/>
                <a:latin typeface="inter-regular"/>
              </a:rPr>
              <a:t>"Rahul"</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map.put</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0000FF"/>
                </a:solidFill>
                <a:effectLst/>
                <a:latin typeface="inter-regular"/>
              </a:rPr>
              <a:t>"Jai"</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map.put</a:t>
            </a:r>
            <a:r>
              <a:rPr lang="en-IN" b="0" i="0" dirty="0">
                <a:solidFill>
                  <a:srgbClr val="000000"/>
                </a:solidFill>
                <a:effectLst/>
                <a:latin typeface="inter-regular"/>
              </a:rPr>
              <a:t>(</a:t>
            </a:r>
            <a:r>
              <a:rPr lang="en-IN" b="0" i="0" dirty="0">
                <a:solidFill>
                  <a:srgbClr val="C00000"/>
                </a:solidFill>
                <a:effectLst/>
                <a:latin typeface="inter-regular"/>
              </a:rPr>
              <a:t>6</a:t>
            </a:r>
            <a:r>
              <a:rPr lang="en-IN" b="0" i="0" dirty="0">
                <a:solidFill>
                  <a:srgbClr val="000000"/>
                </a:solidFill>
                <a:effectLst/>
                <a:latin typeface="inter-regular"/>
              </a:rPr>
              <a:t>,</a:t>
            </a:r>
            <a:r>
              <a:rPr lang="en-IN" b="0" i="0" dirty="0">
                <a:solidFill>
                  <a:srgbClr val="0000FF"/>
                </a:solidFill>
                <a:effectLst/>
                <a:latin typeface="inter-regular"/>
              </a:rPr>
              <a:t>"Amit"</a:t>
            </a:r>
            <a:r>
              <a:rPr lang="en-IN" b="0" i="0" dirty="0">
                <a:solidFill>
                  <a:srgbClr val="000000"/>
                </a:solidFill>
                <a:effectLst/>
                <a:latin typeface="inter-regular"/>
              </a:rPr>
              <a:t>);      </a:t>
            </a:r>
            <a:r>
              <a:rPr lang="en-IN" b="0" i="0" dirty="0">
                <a:solidFill>
                  <a:srgbClr val="008200"/>
                </a:solidFill>
                <a:effectLst/>
                <a:latin typeface="inter-regular"/>
              </a:rPr>
              <a:t>//Traversing Map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Set set=</a:t>
            </a:r>
            <a:r>
              <a:rPr lang="en-IN" b="0" i="0" dirty="0" err="1">
                <a:solidFill>
                  <a:srgbClr val="000000"/>
                </a:solidFill>
                <a:effectLst/>
                <a:latin typeface="inter-regular"/>
              </a:rPr>
              <a:t>map.entrySet</a:t>
            </a:r>
            <a:r>
              <a:rPr lang="en-IN" b="0" i="0" dirty="0">
                <a:solidFill>
                  <a:srgbClr val="000000"/>
                </a:solidFill>
                <a:effectLst/>
                <a:latin typeface="inter-regular"/>
              </a:rPr>
              <a:t>();</a:t>
            </a:r>
            <a:r>
              <a:rPr lang="en-IN" b="0" i="0" dirty="0">
                <a:solidFill>
                  <a:srgbClr val="008200"/>
                </a:solidFill>
                <a:effectLst/>
                <a:latin typeface="inter-regular"/>
              </a:rPr>
              <a:t>//Converting to Set so that we can traverse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Iterator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set.iterator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r>
              <a:rPr lang="en-IN" b="0" i="0" dirty="0">
                <a:solidFill>
                  <a:srgbClr val="008200"/>
                </a:solidFill>
                <a:effectLst/>
                <a:latin typeface="inter-regular"/>
              </a:rPr>
              <a:t>//Converting to </a:t>
            </a:r>
            <a:r>
              <a:rPr lang="en-IN" b="0" i="0" dirty="0" err="1">
                <a:solidFill>
                  <a:srgbClr val="008200"/>
                </a:solidFill>
                <a:effectLst/>
                <a:latin typeface="inter-regular"/>
              </a:rPr>
              <a:t>Map.Entry</a:t>
            </a:r>
            <a:r>
              <a:rPr lang="en-IN" b="0" i="0" dirty="0">
                <a:solidFill>
                  <a:srgbClr val="008200"/>
                </a:solidFill>
                <a:effectLst/>
                <a:latin typeface="inter-regular"/>
              </a:rPr>
              <a:t> so that we can get key and value separately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Map.Entry</a:t>
            </a:r>
            <a:r>
              <a:rPr lang="en-IN" b="0" i="0" dirty="0">
                <a:solidFill>
                  <a:srgbClr val="000000"/>
                </a:solidFill>
                <a:effectLst/>
                <a:latin typeface="inter-regular"/>
              </a:rPr>
              <a:t> entry=(</a:t>
            </a:r>
            <a:r>
              <a:rPr lang="en-IN" b="0" i="0" dirty="0" err="1">
                <a:solidFill>
                  <a:srgbClr val="000000"/>
                </a:solidFill>
                <a:effectLst/>
                <a:latin typeface="inter-regular"/>
              </a:rPr>
              <a:t>Map.Entry</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entry.getKey</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entry.getValue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  } </a:t>
            </a:r>
          </a:p>
          <a:p>
            <a:pPr marL="0" indent="0">
              <a:buNone/>
            </a:pPr>
            <a:r>
              <a:rPr lang="en-IN" dirty="0"/>
              <a:t>Output:</a:t>
            </a:r>
          </a:p>
          <a:p>
            <a:pPr marL="0" indent="0">
              <a:buNone/>
            </a:pPr>
            <a:r>
              <a:rPr lang="en-IN" dirty="0"/>
              <a:t>1 Amit</a:t>
            </a:r>
          </a:p>
          <a:p>
            <a:pPr marL="0" indent="0">
              <a:buNone/>
            </a:pPr>
            <a:r>
              <a:rPr lang="en-IN" dirty="0"/>
              <a:t>2 Jai</a:t>
            </a:r>
          </a:p>
          <a:p>
            <a:pPr marL="0" indent="0">
              <a:buNone/>
            </a:pPr>
            <a:r>
              <a:rPr lang="en-IN" dirty="0"/>
              <a:t>5 Rahul</a:t>
            </a:r>
          </a:p>
          <a:p>
            <a:pPr marL="0" indent="0">
              <a:buNone/>
            </a:pPr>
            <a:r>
              <a:rPr lang="en-IN" dirty="0"/>
              <a:t>6 Amit</a:t>
            </a:r>
          </a:p>
        </p:txBody>
      </p:sp>
      <p:sp>
        <p:nvSpPr>
          <p:cNvPr id="4" name="Content Placeholder 3">
            <a:extLst>
              <a:ext uri="{FF2B5EF4-FFF2-40B4-BE49-F238E27FC236}">
                <a16:creationId xmlns:a16="http://schemas.microsoft.com/office/drawing/2014/main" id="{32C03A6C-2A93-ED5A-52D8-A42DD17BE51B}"/>
              </a:ext>
            </a:extLst>
          </p:cNvPr>
          <p:cNvSpPr>
            <a:spLocks noGrp="1"/>
          </p:cNvSpPr>
          <p:nvPr>
            <p:ph sz="half" idx="2"/>
          </p:nvPr>
        </p:nvSpPr>
        <p:spPr>
          <a:xfrm>
            <a:off x="6172201" y="139148"/>
            <a:ext cx="5768007" cy="6579704"/>
          </a:xfrm>
        </p:spPr>
        <p:txBody>
          <a:bodyPr>
            <a:normAutofit fontScale="55000" lnSpcReduction="20000"/>
          </a:bodyPr>
          <a:lstStyle/>
          <a:p>
            <a:pPr marL="0" indent="0">
              <a:buNone/>
            </a:pPr>
            <a:r>
              <a:rPr lang="en-IN" dirty="0"/>
              <a:t>Java Map Example: Generic (New Style)</a:t>
            </a:r>
          </a:p>
          <a:p>
            <a:pPr marL="0" indent="0">
              <a:buNone/>
            </a:pPr>
            <a:r>
              <a:rPr lang="en-IN" dirty="0"/>
              <a:t>import </a:t>
            </a:r>
            <a:r>
              <a:rPr lang="en-IN" dirty="0" err="1"/>
              <a:t>java.util</a:t>
            </a:r>
            <a:r>
              <a:rPr lang="en-IN" dirty="0"/>
              <a:t>.*;  </a:t>
            </a:r>
          </a:p>
          <a:p>
            <a:pPr marL="0" indent="0">
              <a:buNone/>
            </a:pPr>
            <a:r>
              <a:rPr lang="en-IN" dirty="0"/>
              <a:t>class MapExample2{  </a:t>
            </a:r>
          </a:p>
          <a:p>
            <a:pPr marL="0" indent="0">
              <a:buNone/>
            </a:pPr>
            <a:r>
              <a:rPr lang="en-IN" dirty="0"/>
              <a:t> public static void main(String </a:t>
            </a:r>
            <a:r>
              <a:rPr lang="en-IN" dirty="0" err="1"/>
              <a:t>args</a:t>
            </a:r>
            <a:r>
              <a:rPr lang="en-IN" dirty="0"/>
              <a:t>[]){  </a:t>
            </a:r>
          </a:p>
          <a:p>
            <a:pPr marL="0" indent="0">
              <a:buNone/>
            </a:pPr>
            <a:r>
              <a:rPr lang="en-IN" dirty="0"/>
              <a:t>  Map&lt;</a:t>
            </a:r>
            <a:r>
              <a:rPr lang="en-IN" dirty="0" err="1"/>
              <a:t>Integer,String</a:t>
            </a:r>
            <a:r>
              <a:rPr lang="en-IN" dirty="0"/>
              <a:t>&gt; map=new HashMap&lt;</a:t>
            </a:r>
            <a:r>
              <a:rPr lang="en-IN" dirty="0" err="1"/>
              <a:t>Integer,String</a:t>
            </a:r>
            <a:r>
              <a:rPr lang="en-IN" dirty="0"/>
              <a:t>&gt;();  </a:t>
            </a:r>
          </a:p>
          <a:p>
            <a:pPr marL="0" indent="0">
              <a:buNone/>
            </a:pPr>
            <a:r>
              <a:rPr lang="en-IN" dirty="0"/>
              <a:t>  </a:t>
            </a:r>
            <a:r>
              <a:rPr lang="en-IN" dirty="0" err="1"/>
              <a:t>map.put</a:t>
            </a:r>
            <a:r>
              <a:rPr lang="en-IN" dirty="0"/>
              <a:t>(100,"Amit");  </a:t>
            </a:r>
          </a:p>
          <a:p>
            <a:pPr marL="0" indent="0">
              <a:buNone/>
            </a:pPr>
            <a:r>
              <a:rPr lang="en-IN" dirty="0"/>
              <a:t>  </a:t>
            </a:r>
            <a:r>
              <a:rPr lang="en-IN" dirty="0" err="1"/>
              <a:t>map.put</a:t>
            </a:r>
            <a:r>
              <a:rPr lang="en-IN" dirty="0"/>
              <a:t>(101,"Vijay");  </a:t>
            </a:r>
          </a:p>
          <a:p>
            <a:pPr marL="0" indent="0">
              <a:buNone/>
            </a:pPr>
            <a:r>
              <a:rPr lang="en-IN" dirty="0"/>
              <a:t>  </a:t>
            </a:r>
            <a:r>
              <a:rPr lang="en-IN" dirty="0" err="1"/>
              <a:t>map.put</a:t>
            </a:r>
            <a:r>
              <a:rPr lang="en-IN" dirty="0"/>
              <a:t>(102,"Rahul");  </a:t>
            </a:r>
          </a:p>
          <a:p>
            <a:pPr marL="0" indent="0">
              <a:buNone/>
            </a:pPr>
            <a:r>
              <a:rPr lang="en-IN" dirty="0"/>
              <a:t>  //Elements can traverse in any order  </a:t>
            </a:r>
          </a:p>
          <a:p>
            <a:pPr marL="0" indent="0">
              <a:buNone/>
            </a:pPr>
            <a:r>
              <a:rPr lang="en-IN" dirty="0"/>
              <a:t>  for(</a:t>
            </a:r>
            <a:r>
              <a:rPr lang="en-IN" dirty="0" err="1"/>
              <a:t>Map.Entry</a:t>
            </a:r>
            <a:r>
              <a:rPr lang="en-IN" dirty="0"/>
              <a:t> m:map.entrySet()){  </a:t>
            </a:r>
          </a:p>
          <a:p>
            <a:pPr marL="0" indent="0">
              <a:buNone/>
            </a:pPr>
            <a:r>
              <a:rPr lang="en-IN" dirty="0"/>
              <a:t>   </a:t>
            </a:r>
            <a:r>
              <a:rPr lang="en-IN" dirty="0" err="1"/>
              <a:t>System.out.println</a:t>
            </a:r>
            <a:r>
              <a:rPr lang="en-IN" dirty="0"/>
              <a:t>(</a:t>
            </a:r>
            <a:r>
              <a:rPr lang="en-IN" dirty="0" err="1"/>
              <a:t>m.getKey</a:t>
            </a:r>
            <a:r>
              <a:rPr lang="en-IN" dirty="0"/>
              <a:t>()+" "+</a:t>
            </a:r>
            <a:r>
              <a:rPr lang="en-IN" dirty="0" err="1"/>
              <a:t>m.getValue</a:t>
            </a:r>
            <a:r>
              <a:rPr lang="en-IN" dirty="0"/>
              <a:t>());  </a:t>
            </a:r>
          </a:p>
          <a:p>
            <a:pPr marL="0" indent="0">
              <a:buNone/>
            </a:pPr>
            <a:r>
              <a:rPr lang="en-IN" dirty="0"/>
              <a:t>  }  </a:t>
            </a:r>
          </a:p>
          <a:p>
            <a:pPr marL="0" indent="0">
              <a:buNone/>
            </a:pPr>
            <a:r>
              <a:rPr lang="en-IN" dirty="0"/>
              <a:t> }  </a:t>
            </a:r>
          </a:p>
          <a:p>
            <a:pPr marL="0" indent="0">
              <a:buNone/>
            </a:pPr>
            <a:r>
              <a:rPr lang="en-IN" dirty="0"/>
              <a:t>}  </a:t>
            </a:r>
          </a:p>
          <a:p>
            <a:pPr marL="0" indent="0">
              <a:buNone/>
            </a:pPr>
            <a:r>
              <a:rPr lang="en-IN" dirty="0"/>
              <a:t>Output:</a:t>
            </a:r>
          </a:p>
          <a:p>
            <a:pPr marL="0" indent="0">
              <a:buNone/>
            </a:pPr>
            <a:endParaRPr lang="en-IN" dirty="0"/>
          </a:p>
          <a:p>
            <a:pPr marL="0" indent="0">
              <a:buNone/>
            </a:pPr>
            <a:r>
              <a:rPr lang="en-IN" dirty="0"/>
              <a:t>102 Rahul</a:t>
            </a:r>
          </a:p>
          <a:p>
            <a:pPr marL="0" indent="0">
              <a:buNone/>
            </a:pPr>
            <a:r>
              <a:rPr lang="en-IN" dirty="0"/>
              <a:t>100 Amit</a:t>
            </a:r>
          </a:p>
          <a:p>
            <a:pPr marL="0" indent="0">
              <a:buNone/>
            </a:pPr>
            <a:r>
              <a:rPr lang="en-IN" dirty="0"/>
              <a:t>101 Vijay</a:t>
            </a:r>
          </a:p>
        </p:txBody>
      </p:sp>
    </p:spTree>
    <p:extLst>
      <p:ext uri="{BB962C8B-B14F-4D97-AF65-F5344CB8AC3E}">
        <p14:creationId xmlns:p14="http://schemas.microsoft.com/office/powerpoint/2010/main" val="3138995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2C81-4E2E-ED8C-DBE8-BEBB2DA9F3E4}"/>
              </a:ext>
            </a:extLst>
          </p:cNvPr>
          <p:cNvSpPr>
            <a:spLocks noGrp="1"/>
          </p:cNvSpPr>
          <p:nvPr>
            <p:ph type="title"/>
          </p:nvPr>
        </p:nvSpPr>
        <p:spPr>
          <a:xfrm>
            <a:off x="0" y="145014"/>
            <a:ext cx="3935896" cy="536023"/>
          </a:xfrm>
        </p:spPr>
        <p:txBody>
          <a:bodyPr>
            <a:noAutofit/>
          </a:bodyPr>
          <a:lstStyle/>
          <a:p>
            <a:r>
              <a:rPr lang="en-IN" sz="3200" b="0" i="0" dirty="0">
                <a:solidFill>
                  <a:srgbClr val="610B38"/>
                </a:solidFill>
                <a:effectLst/>
                <a:latin typeface="erdana"/>
              </a:rPr>
              <a:t>Java HashMap</a:t>
            </a:r>
            <a:endParaRPr lang="en-IN" sz="3200" dirty="0"/>
          </a:p>
        </p:txBody>
      </p:sp>
      <p:sp>
        <p:nvSpPr>
          <p:cNvPr id="3" name="Content Placeholder 2">
            <a:extLst>
              <a:ext uri="{FF2B5EF4-FFF2-40B4-BE49-F238E27FC236}">
                <a16:creationId xmlns:a16="http://schemas.microsoft.com/office/drawing/2014/main" id="{EB9787BF-436B-DC35-D246-7292EC0AC787}"/>
              </a:ext>
            </a:extLst>
          </p:cNvPr>
          <p:cNvSpPr>
            <a:spLocks noGrp="1"/>
          </p:cNvSpPr>
          <p:nvPr>
            <p:ph sz="half" idx="1"/>
          </p:nvPr>
        </p:nvSpPr>
        <p:spPr>
          <a:xfrm>
            <a:off x="225287" y="954157"/>
            <a:ext cx="5794513" cy="5222806"/>
          </a:xfrm>
        </p:spPr>
        <p:txBody>
          <a:bodyPr>
            <a:normAutofit fontScale="92500" lnSpcReduction="10000"/>
          </a:bodyPr>
          <a:lstStyle/>
          <a:p>
            <a:r>
              <a:rPr lang="en-US" sz="2400" dirty="0"/>
              <a:t>Java HashMap class implements the Map interface which allows us to store key and value pair, where keys should be unique. </a:t>
            </a:r>
          </a:p>
          <a:p>
            <a:r>
              <a:rPr lang="en-US" sz="2400" dirty="0"/>
              <a:t>If you try to insert the duplicate key, it will replace the element of the corresponding key. </a:t>
            </a:r>
          </a:p>
          <a:p>
            <a:r>
              <a:rPr lang="en-US" sz="2400" dirty="0"/>
              <a:t>It is easy to perform operations using the key index like </a:t>
            </a:r>
            <a:r>
              <a:rPr lang="en-US" sz="2400" dirty="0" err="1"/>
              <a:t>updation</a:t>
            </a:r>
            <a:r>
              <a:rPr lang="en-US" sz="2400" dirty="0"/>
              <a:t>, deletion, etc. HashMap class is found in the </a:t>
            </a:r>
            <a:r>
              <a:rPr lang="en-US" sz="2400" dirty="0" err="1"/>
              <a:t>java.util</a:t>
            </a:r>
            <a:r>
              <a:rPr lang="en-US" sz="2400" dirty="0"/>
              <a:t> package.</a:t>
            </a:r>
            <a:r>
              <a:rPr lang="en-US" sz="2400" b="0" i="0" dirty="0">
                <a:solidFill>
                  <a:srgbClr val="333333"/>
                </a:solidFill>
                <a:effectLst/>
                <a:latin typeface="inter-regular"/>
              </a:rPr>
              <a:t> </a:t>
            </a:r>
          </a:p>
          <a:p>
            <a:r>
              <a:rPr lang="en-US" sz="2400" b="0" i="0" dirty="0">
                <a:solidFill>
                  <a:srgbClr val="333333"/>
                </a:solidFill>
                <a:effectLst/>
                <a:latin typeface="inter-regular"/>
              </a:rPr>
              <a:t>HashMap in Java is like the legacy </a:t>
            </a:r>
            <a:r>
              <a:rPr lang="en-US" sz="2400" b="0" i="0" dirty="0" err="1">
                <a:solidFill>
                  <a:srgbClr val="333333"/>
                </a:solidFill>
                <a:effectLst/>
                <a:latin typeface="inter-regular"/>
              </a:rPr>
              <a:t>Hashtable</a:t>
            </a:r>
            <a:r>
              <a:rPr lang="en-US" sz="2400" b="0" i="0" dirty="0">
                <a:solidFill>
                  <a:srgbClr val="333333"/>
                </a:solidFill>
                <a:effectLst/>
                <a:latin typeface="inter-regular"/>
              </a:rPr>
              <a:t> class, but it is not synchronized. </a:t>
            </a:r>
          </a:p>
          <a:p>
            <a:r>
              <a:rPr lang="en-US" sz="2400" b="0" i="0" dirty="0">
                <a:solidFill>
                  <a:srgbClr val="333333"/>
                </a:solidFill>
                <a:effectLst/>
                <a:latin typeface="inter-regular"/>
              </a:rPr>
              <a:t>It allows us to store the null elements as well, but there should be only one null key. Since Java 5, it is denoted as HashMap&lt;K,V&gt;, where K stands for key and V for value. It inherits the </a:t>
            </a:r>
            <a:r>
              <a:rPr lang="en-US" sz="2400" b="0" i="0" dirty="0" err="1">
                <a:solidFill>
                  <a:srgbClr val="333333"/>
                </a:solidFill>
                <a:effectLst/>
                <a:latin typeface="inter-regular"/>
              </a:rPr>
              <a:t>AbstractMap</a:t>
            </a:r>
            <a:r>
              <a:rPr lang="en-US" sz="2400" b="0" i="0" dirty="0">
                <a:solidFill>
                  <a:srgbClr val="333333"/>
                </a:solidFill>
                <a:effectLst/>
                <a:latin typeface="inter-regular"/>
              </a:rPr>
              <a:t> class and implements the Map interface.</a:t>
            </a:r>
            <a:endParaRPr lang="en-IN" sz="2400" dirty="0"/>
          </a:p>
        </p:txBody>
      </p:sp>
      <p:pic>
        <p:nvPicPr>
          <p:cNvPr id="5" name="Content Placeholder 4">
            <a:extLst>
              <a:ext uri="{FF2B5EF4-FFF2-40B4-BE49-F238E27FC236}">
                <a16:creationId xmlns:a16="http://schemas.microsoft.com/office/drawing/2014/main" id="{19D2E91D-EF19-A139-9026-593A14BAE4CE}"/>
              </a:ext>
            </a:extLst>
          </p:cNvPr>
          <p:cNvPicPr>
            <a:picLocks noGrp="1" noChangeAspect="1"/>
          </p:cNvPicPr>
          <p:nvPr>
            <p:ph sz="half" idx="2"/>
          </p:nvPr>
        </p:nvPicPr>
        <p:blipFill>
          <a:blip r:embed="rId2"/>
          <a:stretch>
            <a:fillRect/>
          </a:stretch>
        </p:blipFill>
        <p:spPr>
          <a:xfrm>
            <a:off x="7996237" y="3034506"/>
            <a:ext cx="1533525" cy="1933575"/>
          </a:xfrm>
          <a:prstGeom prst="rect">
            <a:avLst/>
          </a:prstGeom>
        </p:spPr>
      </p:pic>
    </p:spTree>
    <p:extLst>
      <p:ext uri="{BB962C8B-B14F-4D97-AF65-F5344CB8AC3E}">
        <p14:creationId xmlns:p14="http://schemas.microsoft.com/office/powerpoint/2010/main" val="2940205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F9F8-2847-2BEA-C56D-18B1E3ED7AC5}"/>
              </a:ext>
            </a:extLst>
          </p:cNvPr>
          <p:cNvSpPr>
            <a:spLocks noGrp="1"/>
          </p:cNvSpPr>
          <p:nvPr>
            <p:ph type="title"/>
          </p:nvPr>
        </p:nvSpPr>
        <p:spPr/>
        <p:txBody>
          <a:bodyPr/>
          <a:lstStyle/>
          <a:p>
            <a:endParaRPr lang="en-IN"/>
          </a:p>
        </p:txBody>
      </p:sp>
      <p:graphicFrame>
        <p:nvGraphicFramePr>
          <p:cNvPr id="5" name="Content Placeholder 4">
            <a:extLst>
              <a:ext uri="{FF2B5EF4-FFF2-40B4-BE49-F238E27FC236}">
                <a16:creationId xmlns:a16="http://schemas.microsoft.com/office/drawing/2014/main" id="{D2802A10-517A-FEB2-D0EB-40AE36979D82}"/>
              </a:ext>
            </a:extLst>
          </p:cNvPr>
          <p:cNvGraphicFramePr>
            <a:graphicFrameLocks noGrp="1"/>
          </p:cNvGraphicFramePr>
          <p:nvPr>
            <p:ph sz="half" idx="1"/>
          </p:nvPr>
        </p:nvGraphicFramePr>
        <p:xfrm>
          <a:off x="838200" y="2483099"/>
          <a:ext cx="5181600" cy="3036390"/>
        </p:xfrm>
        <a:graphic>
          <a:graphicData uri="http://schemas.openxmlformats.org/drawingml/2006/table">
            <a:tbl>
              <a:tblPr/>
              <a:tblGrid>
                <a:gridCol w="2590800">
                  <a:extLst>
                    <a:ext uri="{9D8B030D-6E8A-4147-A177-3AD203B41FA5}">
                      <a16:colId xmlns:a16="http://schemas.microsoft.com/office/drawing/2014/main" val="3550927531"/>
                    </a:ext>
                  </a:extLst>
                </a:gridCol>
                <a:gridCol w="2590800">
                  <a:extLst>
                    <a:ext uri="{9D8B030D-6E8A-4147-A177-3AD203B41FA5}">
                      <a16:colId xmlns:a16="http://schemas.microsoft.com/office/drawing/2014/main" val="2485038771"/>
                    </a:ext>
                  </a:extLst>
                </a:gridCol>
              </a:tblGrid>
              <a:tr h="369745">
                <a:tc>
                  <a:txBody>
                    <a:bodyPr/>
                    <a:lstStyle/>
                    <a:p>
                      <a:pPr algn="l" fontAlgn="t"/>
                      <a:r>
                        <a:rPr lang="en-IN" sz="1300">
                          <a:solidFill>
                            <a:srgbClr val="000000"/>
                          </a:solidFill>
                          <a:effectLst/>
                          <a:latin typeface="times new roman" panose="02020603050405020304" pitchFamily="18" charset="0"/>
                        </a:rPr>
                        <a:t>Constructor</a:t>
                      </a:r>
                    </a:p>
                  </a:txBody>
                  <a:tcPr marL="84033" marR="84033" marT="84033" marB="84033">
                    <a:lnL w="9525" cap="flat" cmpd="sng" algn="ctr">
                      <a:solidFill>
                        <a:srgbClr val="F863D9"/>
                      </a:solidFill>
                      <a:prstDash val="solid"/>
                      <a:round/>
                      <a:headEnd type="none" w="med" len="med"/>
                      <a:tailEnd type="none" w="med" len="med"/>
                    </a:lnL>
                    <a:lnR w="9525" cap="flat" cmpd="sng" algn="ctr">
                      <a:solidFill>
                        <a:srgbClr val="F863D9"/>
                      </a:solidFill>
                      <a:prstDash val="solid"/>
                      <a:round/>
                      <a:headEnd type="none" w="med" len="med"/>
                      <a:tailEnd type="none" w="med" len="med"/>
                    </a:lnR>
                    <a:lnT w="9525" cap="flat" cmpd="sng" algn="ctr">
                      <a:solidFill>
                        <a:srgbClr val="F863D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4033" marR="84033" marT="84033" marB="84033">
                    <a:lnL w="9525" cap="flat" cmpd="sng" algn="ctr">
                      <a:solidFill>
                        <a:srgbClr val="F863D9"/>
                      </a:solidFill>
                      <a:prstDash val="solid"/>
                      <a:round/>
                      <a:headEnd type="none" w="med" len="med"/>
                      <a:tailEnd type="none" w="med" len="med"/>
                    </a:lnL>
                    <a:lnR w="9525" cap="flat" cmpd="sng" algn="ctr">
                      <a:solidFill>
                        <a:srgbClr val="F863D9"/>
                      </a:solidFill>
                      <a:prstDash val="solid"/>
                      <a:round/>
                      <a:headEnd type="none" w="med" len="med"/>
                      <a:tailEnd type="none" w="med" len="med"/>
                    </a:lnR>
                    <a:lnT w="9525" cap="flat" cmpd="sng" algn="ctr">
                      <a:solidFill>
                        <a:srgbClr val="F863D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40250629"/>
                  </a:ext>
                </a:extLst>
              </a:tr>
              <a:tr h="515402">
                <a:tc>
                  <a:txBody>
                    <a:bodyPr/>
                    <a:lstStyle/>
                    <a:p>
                      <a:pPr algn="just" fontAlgn="t"/>
                      <a:r>
                        <a:rPr lang="en-IN" sz="1300">
                          <a:solidFill>
                            <a:srgbClr val="333333"/>
                          </a:solidFill>
                          <a:effectLst/>
                          <a:latin typeface="inter-regular"/>
                        </a:rPr>
                        <a:t>HashMap()</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construct a default HashMap.</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6114695"/>
                  </a:ext>
                </a:extLst>
              </a:tr>
              <a:tr h="717081">
                <a:tc>
                  <a:txBody>
                    <a:bodyPr/>
                    <a:lstStyle/>
                    <a:p>
                      <a:pPr algn="just" fontAlgn="t"/>
                      <a:r>
                        <a:rPr lang="en-US" sz="1300">
                          <a:solidFill>
                            <a:srgbClr val="333333"/>
                          </a:solidFill>
                          <a:effectLst/>
                          <a:latin typeface="inter-regular"/>
                        </a:rPr>
                        <a:t>HashMap(Map&lt;? extends K,? extends V&gt; m)</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initialize the hash map by using the elements of the given Map object m.</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23985837"/>
                  </a:ext>
                </a:extLst>
              </a:tr>
              <a:tr h="717081">
                <a:tc>
                  <a:txBody>
                    <a:bodyPr/>
                    <a:lstStyle/>
                    <a:p>
                      <a:pPr algn="just" fontAlgn="t"/>
                      <a:r>
                        <a:rPr lang="en-IN" sz="1300">
                          <a:solidFill>
                            <a:srgbClr val="333333"/>
                          </a:solidFill>
                          <a:effectLst/>
                          <a:latin typeface="inter-regular"/>
                        </a:rPr>
                        <a:t>HashMap(int capacity)</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initializes the capacity of the hash map to the given integer value, capacity.</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24594639"/>
                  </a:ext>
                </a:extLst>
              </a:tr>
              <a:tr h="717081">
                <a:tc>
                  <a:txBody>
                    <a:bodyPr/>
                    <a:lstStyle/>
                    <a:p>
                      <a:pPr algn="just" fontAlgn="t"/>
                      <a:r>
                        <a:rPr lang="en-US" sz="1300">
                          <a:solidFill>
                            <a:srgbClr val="333333"/>
                          </a:solidFill>
                          <a:effectLst/>
                          <a:latin typeface="inter-regular"/>
                        </a:rPr>
                        <a:t>HashMap(int capacity, float loadFactor)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initialize both the capacity and load factor of the hash map by using its arguments.</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03821331"/>
                  </a:ext>
                </a:extLst>
              </a:tr>
            </a:tbl>
          </a:graphicData>
        </a:graphic>
      </p:graphicFrame>
      <p:graphicFrame>
        <p:nvGraphicFramePr>
          <p:cNvPr id="6" name="Content Placeholder 5">
            <a:extLst>
              <a:ext uri="{FF2B5EF4-FFF2-40B4-BE49-F238E27FC236}">
                <a16:creationId xmlns:a16="http://schemas.microsoft.com/office/drawing/2014/main" id="{9B15D7B8-3173-5718-98B7-0395603775E8}"/>
              </a:ext>
            </a:extLst>
          </p:cNvPr>
          <p:cNvGraphicFramePr>
            <a:graphicFrameLocks noGrp="1"/>
          </p:cNvGraphicFramePr>
          <p:nvPr>
            <p:ph sz="half" idx="2"/>
          </p:nvPr>
        </p:nvGraphicFramePr>
        <p:xfrm>
          <a:off x="6302945" y="1766057"/>
          <a:ext cx="4920110" cy="4470474"/>
        </p:xfrm>
        <a:graphic>
          <a:graphicData uri="http://schemas.openxmlformats.org/drawingml/2006/table">
            <a:tbl>
              <a:tblPr/>
              <a:tblGrid>
                <a:gridCol w="2460055">
                  <a:extLst>
                    <a:ext uri="{9D8B030D-6E8A-4147-A177-3AD203B41FA5}">
                      <a16:colId xmlns:a16="http://schemas.microsoft.com/office/drawing/2014/main" val="236251401"/>
                    </a:ext>
                  </a:extLst>
                </a:gridCol>
                <a:gridCol w="2460055">
                  <a:extLst>
                    <a:ext uri="{9D8B030D-6E8A-4147-A177-3AD203B41FA5}">
                      <a16:colId xmlns:a16="http://schemas.microsoft.com/office/drawing/2014/main" val="1120533061"/>
                    </a:ext>
                  </a:extLst>
                </a:gridCol>
              </a:tblGrid>
              <a:tr h="351086">
                <a:tc>
                  <a:txBody>
                    <a:bodyPr/>
                    <a:lstStyle/>
                    <a:p>
                      <a:pPr algn="l" fontAlgn="t"/>
                      <a:r>
                        <a:rPr lang="en-IN" sz="1300">
                          <a:solidFill>
                            <a:srgbClr val="000000"/>
                          </a:solidFill>
                          <a:effectLst/>
                          <a:latin typeface="times new roman" panose="02020603050405020304" pitchFamily="18" charset="0"/>
                        </a:rPr>
                        <a:t>Method</a:t>
                      </a:r>
                    </a:p>
                  </a:txBody>
                  <a:tcPr marL="79792" marR="79792" marT="79792" marB="79792">
                    <a:lnL w="9525" cap="flat" cmpd="sng" algn="ctr">
                      <a:solidFill>
                        <a:srgbClr val="605810"/>
                      </a:solidFill>
                      <a:prstDash val="solid"/>
                      <a:round/>
                      <a:headEnd type="none" w="med" len="med"/>
                      <a:tailEnd type="none" w="med" len="med"/>
                    </a:lnL>
                    <a:lnR w="9525" cap="flat" cmpd="sng" algn="ctr">
                      <a:solidFill>
                        <a:srgbClr val="605810"/>
                      </a:solidFill>
                      <a:prstDash val="solid"/>
                      <a:round/>
                      <a:headEnd type="none" w="med" len="med"/>
                      <a:tailEnd type="none" w="med" len="med"/>
                    </a:lnR>
                    <a:lnT w="9525" cap="flat" cmpd="sng" algn="ctr">
                      <a:solidFill>
                        <a:srgbClr val="6058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79792" marR="79792" marT="79792" marB="79792">
                    <a:lnL w="9525" cap="flat" cmpd="sng" algn="ctr">
                      <a:solidFill>
                        <a:srgbClr val="605810"/>
                      </a:solidFill>
                      <a:prstDash val="solid"/>
                      <a:round/>
                      <a:headEnd type="none" w="med" len="med"/>
                      <a:tailEnd type="none" w="med" len="med"/>
                    </a:lnL>
                    <a:lnR w="9525" cap="flat" cmpd="sng" algn="ctr">
                      <a:solidFill>
                        <a:srgbClr val="605810"/>
                      </a:solidFill>
                      <a:prstDash val="solid"/>
                      <a:round/>
                      <a:headEnd type="none" w="med" len="med"/>
                      <a:tailEnd type="none" w="med" len="med"/>
                    </a:lnR>
                    <a:lnT w="9525" cap="flat" cmpd="sng" algn="ctr">
                      <a:solidFill>
                        <a:srgbClr val="6058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93764446"/>
                  </a:ext>
                </a:extLst>
              </a:tr>
              <a:tr h="489392">
                <a:tc>
                  <a:txBody>
                    <a:bodyPr/>
                    <a:lstStyle/>
                    <a:p>
                      <a:pPr algn="just" fontAlgn="t"/>
                      <a:r>
                        <a:rPr lang="en-IN" sz="1300">
                          <a:solidFill>
                            <a:srgbClr val="333333"/>
                          </a:solidFill>
                          <a:effectLst/>
                          <a:latin typeface="inter-regular"/>
                        </a:rPr>
                        <a:t>void clear()</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remove all of the mappings from this map.</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57031326"/>
                  </a:ext>
                </a:extLst>
              </a:tr>
              <a:tr h="489392">
                <a:tc>
                  <a:txBody>
                    <a:bodyPr/>
                    <a:lstStyle/>
                    <a:p>
                      <a:pPr algn="just" fontAlgn="t"/>
                      <a:r>
                        <a:rPr lang="en-IN" sz="1300">
                          <a:solidFill>
                            <a:srgbClr val="333333"/>
                          </a:solidFill>
                          <a:effectLst/>
                          <a:latin typeface="inter-regular"/>
                        </a:rPr>
                        <a:t>boolean isEmpty()</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return true if this map contains no key-value mappings.</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5795409"/>
                  </a:ext>
                </a:extLst>
              </a:tr>
              <a:tr h="872395">
                <a:tc>
                  <a:txBody>
                    <a:bodyPr/>
                    <a:lstStyle/>
                    <a:p>
                      <a:pPr algn="just" fontAlgn="t"/>
                      <a:r>
                        <a:rPr lang="en-IN" sz="1300">
                          <a:solidFill>
                            <a:srgbClr val="333333"/>
                          </a:solidFill>
                          <a:effectLst/>
                          <a:latin typeface="inter-regular"/>
                        </a:rPr>
                        <a:t>Object clone()</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return a shallow copy of this HashMap instance: the keys and values themselves are not cloned.</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07296920"/>
                  </a:ext>
                </a:extLst>
              </a:tr>
              <a:tr h="680894">
                <a:tc>
                  <a:txBody>
                    <a:bodyPr/>
                    <a:lstStyle/>
                    <a:p>
                      <a:pPr algn="just" fontAlgn="t"/>
                      <a:r>
                        <a:rPr lang="en-IN" sz="1300">
                          <a:solidFill>
                            <a:srgbClr val="333333"/>
                          </a:solidFill>
                          <a:effectLst/>
                          <a:latin typeface="inter-regular"/>
                        </a:rPr>
                        <a:t>Set entrySet()</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return a collection view of the mappings contained in this map.</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51755182"/>
                  </a:ext>
                </a:extLst>
              </a:tr>
              <a:tr h="489392">
                <a:tc>
                  <a:txBody>
                    <a:bodyPr/>
                    <a:lstStyle/>
                    <a:p>
                      <a:pPr algn="just" fontAlgn="t"/>
                      <a:r>
                        <a:rPr lang="en-IN" sz="1300">
                          <a:solidFill>
                            <a:srgbClr val="333333"/>
                          </a:solidFill>
                          <a:effectLst/>
                          <a:latin typeface="inter-regular"/>
                        </a:rPr>
                        <a:t>Set keySet()</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return a set view of the keys contained in this map.</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67922517"/>
                  </a:ext>
                </a:extLst>
              </a:tr>
              <a:tr h="489392">
                <a:tc>
                  <a:txBody>
                    <a:bodyPr/>
                    <a:lstStyle/>
                    <a:p>
                      <a:pPr algn="just" fontAlgn="t"/>
                      <a:r>
                        <a:rPr lang="en-US" sz="1300">
                          <a:solidFill>
                            <a:srgbClr val="333333"/>
                          </a:solidFill>
                          <a:effectLst/>
                          <a:latin typeface="inter-regular"/>
                        </a:rPr>
                        <a:t>V put(Object key, Object value)</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insert an entry in the map.</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16428319"/>
                  </a:ext>
                </a:extLst>
              </a:tr>
              <a:tr h="489392">
                <a:tc>
                  <a:txBody>
                    <a:bodyPr/>
                    <a:lstStyle/>
                    <a:p>
                      <a:pPr algn="just" fontAlgn="t"/>
                      <a:r>
                        <a:rPr lang="en-IN" sz="1300">
                          <a:solidFill>
                            <a:srgbClr val="333333"/>
                          </a:solidFill>
                          <a:effectLst/>
                          <a:latin typeface="inter-regular"/>
                        </a:rPr>
                        <a:t>void putAll(Map map)</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It is used to insert the specified map in the map.</a:t>
                      </a:r>
                    </a:p>
                  </a:txBody>
                  <a:tcPr marL="53195" marR="53195" marT="53195" marB="53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73793534"/>
                  </a:ext>
                </a:extLst>
              </a:tr>
            </a:tbl>
          </a:graphicData>
        </a:graphic>
      </p:graphicFrame>
    </p:spTree>
    <p:extLst>
      <p:ext uri="{BB962C8B-B14F-4D97-AF65-F5344CB8AC3E}">
        <p14:creationId xmlns:p14="http://schemas.microsoft.com/office/powerpoint/2010/main" val="709839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BBEF-61AD-477F-177D-BB381C1A3BE2}"/>
              </a:ext>
            </a:extLst>
          </p:cNvPr>
          <p:cNvSpPr>
            <a:spLocks noGrp="1"/>
          </p:cNvSpPr>
          <p:nvPr>
            <p:ph type="title"/>
          </p:nvPr>
        </p:nvSpPr>
        <p:spPr>
          <a:xfrm>
            <a:off x="0" y="112643"/>
            <a:ext cx="3750365" cy="323988"/>
          </a:xfrm>
        </p:spPr>
        <p:txBody>
          <a:bodyPr>
            <a:noAutofit/>
          </a:bodyPr>
          <a:lstStyle/>
          <a:p>
            <a:r>
              <a:rPr lang="en-IN" sz="2800" b="0" i="0" dirty="0">
                <a:solidFill>
                  <a:srgbClr val="610B4B"/>
                </a:solidFill>
                <a:effectLst/>
                <a:latin typeface="erdana"/>
              </a:rPr>
              <a:t>Java HashMap Example</a:t>
            </a:r>
            <a:endParaRPr lang="en-IN" sz="2800" dirty="0"/>
          </a:p>
        </p:txBody>
      </p:sp>
      <p:sp>
        <p:nvSpPr>
          <p:cNvPr id="3" name="Content Placeholder 2">
            <a:extLst>
              <a:ext uri="{FF2B5EF4-FFF2-40B4-BE49-F238E27FC236}">
                <a16:creationId xmlns:a16="http://schemas.microsoft.com/office/drawing/2014/main" id="{027FCD03-7868-EDC2-3C90-C94392AF1729}"/>
              </a:ext>
            </a:extLst>
          </p:cNvPr>
          <p:cNvSpPr>
            <a:spLocks noGrp="1"/>
          </p:cNvSpPr>
          <p:nvPr>
            <p:ph sz="half" idx="1"/>
          </p:nvPr>
        </p:nvSpPr>
        <p:spPr>
          <a:xfrm>
            <a:off x="159027" y="543339"/>
            <a:ext cx="6122504" cy="6202018"/>
          </a:xfrm>
        </p:spPr>
        <p:txBody>
          <a:bodyPr>
            <a:normAutofit/>
          </a:bodyPr>
          <a:lstStyle/>
          <a:p>
            <a:pPr marL="0" indent="0">
              <a:buNone/>
            </a:pPr>
            <a:r>
              <a:rPr lang="en-IN" sz="1600" dirty="0"/>
              <a:t>import </a:t>
            </a:r>
            <a:r>
              <a:rPr lang="en-IN" sz="1600" dirty="0" err="1"/>
              <a:t>java.util</a:t>
            </a:r>
            <a:r>
              <a:rPr lang="en-IN" sz="1600" dirty="0"/>
              <a:t>.*;  </a:t>
            </a:r>
          </a:p>
          <a:p>
            <a:pPr marL="0" indent="0">
              <a:buNone/>
            </a:pPr>
            <a:r>
              <a:rPr lang="en-IN" sz="1600" dirty="0"/>
              <a:t>public class HashMapExample1{  </a:t>
            </a:r>
          </a:p>
          <a:p>
            <a:pPr marL="0" indent="0">
              <a:buNone/>
            </a:pPr>
            <a:r>
              <a:rPr lang="en-IN" sz="1600" dirty="0"/>
              <a:t> public static void main(String </a:t>
            </a:r>
            <a:r>
              <a:rPr lang="en-IN" sz="1600" dirty="0" err="1"/>
              <a:t>args</a:t>
            </a:r>
            <a:r>
              <a:rPr lang="en-IN" sz="1600" dirty="0"/>
              <a:t>[]){  </a:t>
            </a:r>
          </a:p>
          <a:p>
            <a:pPr marL="0" indent="0">
              <a:buNone/>
            </a:pPr>
            <a:r>
              <a:rPr lang="en-IN" sz="1600" dirty="0"/>
              <a:t>   HashMap&lt;</a:t>
            </a:r>
            <a:r>
              <a:rPr lang="en-IN" sz="1600" dirty="0" err="1"/>
              <a:t>Integer,String</a:t>
            </a:r>
            <a:r>
              <a:rPr lang="en-IN" sz="1600" dirty="0"/>
              <a:t>&gt; map=new HashMap&lt;</a:t>
            </a:r>
            <a:r>
              <a:rPr lang="en-IN" sz="1600" dirty="0" err="1"/>
              <a:t>Integer,String</a:t>
            </a:r>
            <a:r>
              <a:rPr lang="en-IN" sz="1600" dirty="0"/>
              <a:t>&gt;();//Creating HashMap    </a:t>
            </a:r>
          </a:p>
          <a:p>
            <a:pPr marL="0" indent="0">
              <a:buNone/>
            </a:pPr>
            <a:r>
              <a:rPr lang="en-IN" sz="1600" dirty="0"/>
              <a:t>   </a:t>
            </a:r>
            <a:r>
              <a:rPr lang="en-IN" sz="1600" dirty="0" err="1"/>
              <a:t>map.put</a:t>
            </a:r>
            <a:r>
              <a:rPr lang="en-IN" sz="1600" dirty="0"/>
              <a:t>(1,"Mango");  //Put elements in Map  </a:t>
            </a:r>
          </a:p>
          <a:p>
            <a:pPr marL="0" indent="0">
              <a:buNone/>
            </a:pPr>
            <a:r>
              <a:rPr lang="en-IN" sz="1600" dirty="0"/>
              <a:t>   </a:t>
            </a:r>
            <a:r>
              <a:rPr lang="en-IN" sz="1600" dirty="0" err="1"/>
              <a:t>map.put</a:t>
            </a:r>
            <a:r>
              <a:rPr lang="en-IN" sz="1600" dirty="0"/>
              <a:t>(2,"Apple");    </a:t>
            </a:r>
          </a:p>
          <a:p>
            <a:pPr marL="0" indent="0">
              <a:buNone/>
            </a:pPr>
            <a:r>
              <a:rPr lang="en-IN" sz="1600" dirty="0"/>
              <a:t>   </a:t>
            </a:r>
            <a:r>
              <a:rPr lang="en-IN" sz="1600" dirty="0" err="1"/>
              <a:t>map.put</a:t>
            </a:r>
            <a:r>
              <a:rPr lang="en-IN" sz="1600" dirty="0"/>
              <a:t>(3,"Banana");   </a:t>
            </a:r>
          </a:p>
          <a:p>
            <a:pPr marL="0" indent="0">
              <a:buNone/>
            </a:pPr>
            <a:r>
              <a:rPr lang="en-IN" sz="1600" dirty="0"/>
              <a:t>   </a:t>
            </a:r>
            <a:r>
              <a:rPr lang="en-IN" sz="1600" dirty="0" err="1"/>
              <a:t>map.put</a:t>
            </a:r>
            <a:r>
              <a:rPr lang="en-IN" sz="1600" dirty="0"/>
              <a:t>(4,"Grapes");      </a:t>
            </a:r>
          </a:p>
          <a:p>
            <a:pPr marL="0" indent="0">
              <a:buNone/>
            </a:pPr>
            <a:r>
              <a:rPr lang="en-IN" sz="1600" dirty="0"/>
              <a:t>   </a:t>
            </a:r>
            <a:r>
              <a:rPr lang="en-IN" sz="1600" dirty="0" err="1"/>
              <a:t>System.out.println</a:t>
            </a:r>
            <a:r>
              <a:rPr lang="en-IN" sz="1600" dirty="0"/>
              <a:t>("Iterating </a:t>
            </a:r>
            <a:r>
              <a:rPr lang="en-IN" sz="1600" dirty="0" err="1"/>
              <a:t>Hashmap</a:t>
            </a:r>
            <a:r>
              <a:rPr lang="en-IN" sz="1600" dirty="0"/>
              <a:t>...");  </a:t>
            </a:r>
          </a:p>
          <a:p>
            <a:pPr marL="0" indent="0">
              <a:buNone/>
            </a:pPr>
            <a:r>
              <a:rPr lang="en-IN" sz="1600" dirty="0"/>
              <a:t>   for(</a:t>
            </a:r>
            <a:r>
              <a:rPr lang="en-IN" sz="1600" dirty="0" err="1"/>
              <a:t>Map.Entry</a:t>
            </a:r>
            <a:r>
              <a:rPr lang="en-IN" sz="1600" dirty="0"/>
              <a:t> m : </a:t>
            </a:r>
            <a:r>
              <a:rPr lang="en-IN" sz="1600" dirty="0" err="1"/>
              <a:t>map.entrySet</a:t>
            </a:r>
            <a:r>
              <a:rPr lang="en-IN" sz="1600" dirty="0"/>
              <a:t>()){    </a:t>
            </a:r>
          </a:p>
          <a:p>
            <a:pPr marL="0" indent="0">
              <a:buNone/>
            </a:pPr>
            <a:r>
              <a:rPr lang="en-IN" sz="1600" dirty="0"/>
              <a:t>    </a:t>
            </a:r>
            <a:r>
              <a:rPr lang="en-IN" sz="1600" dirty="0" err="1"/>
              <a:t>System.out.println</a:t>
            </a:r>
            <a:r>
              <a:rPr lang="en-IN" sz="1600" dirty="0"/>
              <a:t>(</a:t>
            </a:r>
            <a:r>
              <a:rPr lang="en-IN" sz="1600" dirty="0" err="1"/>
              <a:t>m.getKey</a:t>
            </a:r>
            <a:r>
              <a:rPr lang="en-IN" sz="1600" dirty="0"/>
              <a:t>()+" "+</a:t>
            </a:r>
            <a:r>
              <a:rPr lang="en-IN" sz="1600" dirty="0" err="1"/>
              <a:t>m.getValue</a:t>
            </a:r>
            <a:r>
              <a:rPr lang="en-IN" sz="1600" dirty="0"/>
              <a:t>());    </a:t>
            </a:r>
          </a:p>
          <a:p>
            <a:pPr marL="0" indent="0">
              <a:buNone/>
            </a:pPr>
            <a:r>
              <a:rPr lang="en-IN" sz="1600" dirty="0"/>
              <a:t>   } }  } </a:t>
            </a:r>
          </a:p>
          <a:p>
            <a:pPr marL="0" indent="0">
              <a:buNone/>
            </a:pPr>
            <a:r>
              <a:rPr lang="en-IN" sz="1600" dirty="0"/>
              <a:t>Iterating </a:t>
            </a:r>
            <a:r>
              <a:rPr lang="en-IN" sz="1600" dirty="0" err="1"/>
              <a:t>Hashmap</a:t>
            </a:r>
            <a:r>
              <a:rPr lang="en-IN" sz="1600" dirty="0"/>
              <a:t>...</a:t>
            </a:r>
          </a:p>
          <a:p>
            <a:pPr marL="0" indent="0">
              <a:buNone/>
            </a:pPr>
            <a:r>
              <a:rPr lang="en-IN" sz="1600" dirty="0"/>
              <a:t>1 Mango</a:t>
            </a:r>
          </a:p>
          <a:p>
            <a:pPr marL="0" indent="0">
              <a:buNone/>
            </a:pPr>
            <a:r>
              <a:rPr lang="en-IN" sz="1600" dirty="0"/>
              <a:t>2 Apple</a:t>
            </a:r>
          </a:p>
          <a:p>
            <a:pPr marL="0" indent="0">
              <a:buNone/>
            </a:pPr>
            <a:r>
              <a:rPr lang="en-IN" sz="1600" dirty="0"/>
              <a:t>3 Banana</a:t>
            </a:r>
          </a:p>
          <a:p>
            <a:pPr marL="0" indent="0">
              <a:buNone/>
            </a:pPr>
            <a:r>
              <a:rPr lang="en-IN" sz="1600" dirty="0"/>
              <a:t>4 Grapes</a:t>
            </a:r>
          </a:p>
        </p:txBody>
      </p:sp>
      <p:sp>
        <p:nvSpPr>
          <p:cNvPr id="4" name="Content Placeholder 3">
            <a:extLst>
              <a:ext uri="{FF2B5EF4-FFF2-40B4-BE49-F238E27FC236}">
                <a16:creationId xmlns:a16="http://schemas.microsoft.com/office/drawing/2014/main" id="{CB431734-B4CD-2321-A8BC-80163A128493}"/>
              </a:ext>
            </a:extLst>
          </p:cNvPr>
          <p:cNvSpPr>
            <a:spLocks noGrp="1"/>
          </p:cNvSpPr>
          <p:nvPr>
            <p:ph sz="half" idx="2"/>
          </p:nvPr>
        </p:nvSpPr>
        <p:spPr>
          <a:xfrm>
            <a:off x="6172200" y="1027906"/>
            <a:ext cx="5181600" cy="4351338"/>
          </a:xfrm>
        </p:spPr>
        <p:txBody>
          <a:bodyPr>
            <a:normAutofit/>
          </a:bodyPr>
          <a:lstStyle/>
          <a:p>
            <a:r>
              <a:rPr lang="en-US" sz="1600" dirty="0"/>
              <a:t>In this example, we are storing Integer as the key and String as the value, so we are using HashMap&lt;</a:t>
            </a:r>
            <a:r>
              <a:rPr lang="en-US" sz="1600" dirty="0" err="1"/>
              <a:t>Integer,String</a:t>
            </a:r>
            <a:r>
              <a:rPr lang="en-US" sz="1600" dirty="0"/>
              <a:t>&gt; as the type. The put() method inserts the elements in the map.</a:t>
            </a:r>
          </a:p>
          <a:p>
            <a:endParaRPr lang="en-US" sz="1600" dirty="0"/>
          </a:p>
          <a:p>
            <a:r>
              <a:rPr lang="en-US" sz="1600" dirty="0"/>
              <a:t>To get the key and value elements, we should call the </a:t>
            </a:r>
            <a:r>
              <a:rPr lang="en-US" sz="1600" dirty="0" err="1"/>
              <a:t>getKey</a:t>
            </a:r>
            <a:r>
              <a:rPr lang="en-US" sz="1600" dirty="0"/>
              <a:t>() and </a:t>
            </a:r>
            <a:r>
              <a:rPr lang="en-US" sz="1600" dirty="0" err="1"/>
              <a:t>getValue</a:t>
            </a:r>
            <a:r>
              <a:rPr lang="en-US" sz="1600" dirty="0"/>
              <a:t>() methods. The </a:t>
            </a:r>
            <a:r>
              <a:rPr lang="en-US" sz="1600" dirty="0" err="1"/>
              <a:t>Map.Entry</a:t>
            </a:r>
            <a:r>
              <a:rPr lang="en-US" sz="1600" dirty="0"/>
              <a:t> interface contains the </a:t>
            </a:r>
            <a:r>
              <a:rPr lang="en-US" sz="1600" dirty="0" err="1"/>
              <a:t>getKey</a:t>
            </a:r>
            <a:r>
              <a:rPr lang="en-US" sz="1600" dirty="0"/>
              <a:t>() and </a:t>
            </a:r>
            <a:r>
              <a:rPr lang="en-US" sz="1600" dirty="0" err="1"/>
              <a:t>getValue</a:t>
            </a:r>
            <a:r>
              <a:rPr lang="en-US" sz="1600" dirty="0"/>
              <a:t>() methods. But, we should call the </a:t>
            </a:r>
            <a:r>
              <a:rPr lang="en-US" sz="1600" dirty="0" err="1"/>
              <a:t>entrySet</a:t>
            </a:r>
            <a:r>
              <a:rPr lang="en-US" sz="1600" dirty="0"/>
              <a:t>() method of Map interface to get the instance of </a:t>
            </a:r>
            <a:r>
              <a:rPr lang="en-US" sz="1600" dirty="0" err="1"/>
              <a:t>Map.Entry</a:t>
            </a:r>
            <a:r>
              <a:rPr lang="en-US" sz="1600" dirty="0"/>
              <a:t>.</a:t>
            </a:r>
            <a:endParaRPr lang="en-IN" sz="1600" dirty="0"/>
          </a:p>
        </p:txBody>
      </p:sp>
    </p:spTree>
    <p:extLst>
      <p:ext uri="{BB962C8B-B14F-4D97-AF65-F5344CB8AC3E}">
        <p14:creationId xmlns:p14="http://schemas.microsoft.com/office/powerpoint/2010/main" val="115319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446BC2-B944-3DA2-E6BC-966ED6615D88}"/>
              </a:ext>
            </a:extLst>
          </p:cNvPr>
          <p:cNvSpPr>
            <a:spLocks noGrp="1"/>
          </p:cNvSpPr>
          <p:nvPr>
            <p:ph idx="1"/>
          </p:nvPr>
        </p:nvSpPr>
        <p:spPr>
          <a:xfrm>
            <a:off x="4810259" y="649480"/>
            <a:ext cx="6555347" cy="5546047"/>
          </a:xfrm>
        </p:spPr>
        <p:txBody>
          <a:bodyPr anchor="ctr">
            <a:normAutofit/>
          </a:bodyPr>
          <a:lstStyle/>
          <a:p>
            <a:pPr marL="0" indent="0">
              <a:buNone/>
            </a:pPr>
            <a:r>
              <a:rPr lang="en-US" sz="2000" b="1" i="0" dirty="0">
                <a:effectLst/>
                <a:latin typeface="erdana"/>
              </a:rPr>
              <a:t>What is Collection in Java</a:t>
            </a:r>
          </a:p>
          <a:p>
            <a:r>
              <a:rPr lang="en-US" sz="2000" b="0" i="0" dirty="0">
                <a:effectLst/>
                <a:latin typeface="inter-regular"/>
              </a:rPr>
              <a:t>A Collection represents a single unit of objects, i.e., a group.</a:t>
            </a:r>
          </a:p>
          <a:p>
            <a:pPr marL="0" indent="0">
              <a:buNone/>
            </a:pPr>
            <a:r>
              <a:rPr lang="en-US" sz="2000" b="1" i="0" dirty="0">
                <a:effectLst/>
                <a:latin typeface="erdana"/>
              </a:rPr>
              <a:t>What is a framework in Java</a:t>
            </a:r>
          </a:p>
          <a:p>
            <a:pPr>
              <a:buFont typeface="Arial" panose="020B0604020202020204" pitchFamily="34" charset="0"/>
              <a:buChar char="•"/>
            </a:pPr>
            <a:r>
              <a:rPr lang="en-US" sz="2000" b="0" i="0" dirty="0">
                <a:effectLst/>
                <a:latin typeface="inter-regular"/>
              </a:rPr>
              <a:t>It provides readymade architecture.</a:t>
            </a:r>
          </a:p>
          <a:p>
            <a:pPr>
              <a:buFont typeface="Arial" panose="020B0604020202020204" pitchFamily="34" charset="0"/>
              <a:buChar char="•"/>
            </a:pPr>
            <a:r>
              <a:rPr lang="en-US" sz="2000" b="0" i="0" dirty="0">
                <a:effectLst/>
                <a:latin typeface="inter-regular"/>
              </a:rPr>
              <a:t>It represents a set of classes and interfaces.</a:t>
            </a:r>
          </a:p>
          <a:p>
            <a:pPr>
              <a:buFont typeface="Arial" panose="020B0604020202020204" pitchFamily="34" charset="0"/>
              <a:buChar char="•"/>
            </a:pPr>
            <a:r>
              <a:rPr lang="en-US" sz="2000" b="0" i="0" dirty="0">
                <a:effectLst/>
                <a:latin typeface="inter-regular"/>
              </a:rPr>
              <a:t>It is optional.</a:t>
            </a:r>
          </a:p>
          <a:p>
            <a:pPr marL="0" indent="0">
              <a:buNone/>
            </a:pPr>
            <a:r>
              <a:rPr lang="en-US" sz="2000" b="1" i="0" dirty="0">
                <a:effectLst/>
                <a:latin typeface="erdana"/>
              </a:rPr>
              <a:t>What is Collection framework</a:t>
            </a:r>
          </a:p>
          <a:p>
            <a:pPr marL="0" indent="0">
              <a:buNone/>
            </a:pPr>
            <a:r>
              <a:rPr lang="en-US" sz="2000" b="0" i="0" dirty="0">
                <a:effectLst/>
                <a:latin typeface="inter-regular"/>
              </a:rPr>
              <a:t>The Collection framework represents a unified architecture for storing and manipulating a group of objects. It has:</a:t>
            </a:r>
          </a:p>
          <a:p>
            <a:pPr>
              <a:buFont typeface="+mj-lt"/>
              <a:buAutoNum type="arabicPeriod"/>
            </a:pPr>
            <a:r>
              <a:rPr lang="en-US" sz="2000" b="0" i="0" dirty="0">
                <a:effectLst/>
                <a:latin typeface="inter-regular"/>
              </a:rPr>
              <a:t>Interfaces and its implementations, i.e., classes</a:t>
            </a:r>
          </a:p>
          <a:p>
            <a:pPr>
              <a:buFont typeface="+mj-lt"/>
              <a:buAutoNum type="arabicPeriod"/>
            </a:pPr>
            <a:r>
              <a:rPr lang="en-US" sz="2000" b="0" i="0" dirty="0">
                <a:effectLst/>
                <a:latin typeface="inter-regular"/>
              </a:rPr>
              <a:t>Algorithm</a:t>
            </a:r>
          </a:p>
          <a:p>
            <a:endParaRPr lang="en-IN" sz="2000" dirty="0"/>
          </a:p>
        </p:txBody>
      </p:sp>
    </p:spTree>
    <p:extLst>
      <p:ext uri="{BB962C8B-B14F-4D97-AF65-F5344CB8AC3E}">
        <p14:creationId xmlns:p14="http://schemas.microsoft.com/office/powerpoint/2010/main" val="326225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F0820-BD36-12D1-3A9B-34F4645BDEB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2000" b="0" i="0" kern="1200" dirty="0">
                <a:solidFill>
                  <a:srgbClr val="FFFFFF"/>
                </a:solidFill>
                <a:effectLst/>
                <a:latin typeface="+mj-lt"/>
                <a:ea typeface="+mj-ea"/>
                <a:cs typeface="+mj-cs"/>
              </a:rPr>
              <a:t>Hierarchy of Collection Framework.</a:t>
            </a:r>
            <a:br>
              <a:rPr lang="en-US" sz="2000" b="0" i="0" kern="1200" dirty="0">
                <a:solidFill>
                  <a:srgbClr val="FFFFFF"/>
                </a:solidFill>
                <a:effectLst/>
                <a:latin typeface="+mj-lt"/>
                <a:ea typeface="+mj-ea"/>
                <a:cs typeface="+mj-cs"/>
              </a:rPr>
            </a:br>
            <a:r>
              <a:rPr lang="en-US" sz="2000" b="0" i="0" kern="1200" dirty="0">
                <a:effectLst/>
                <a:latin typeface="+mj-lt"/>
                <a:ea typeface="+mj-ea"/>
                <a:cs typeface="+mj-cs"/>
              </a:rPr>
              <a:t>The </a:t>
            </a:r>
            <a:r>
              <a:rPr lang="en-US" sz="2000" b="1" i="0" kern="1200" dirty="0" err="1">
                <a:effectLst/>
                <a:latin typeface="+mj-lt"/>
                <a:ea typeface="+mj-ea"/>
                <a:cs typeface="+mj-cs"/>
              </a:rPr>
              <a:t>java.util</a:t>
            </a:r>
            <a:r>
              <a:rPr lang="en-US" sz="2000" b="0" i="0" kern="1200" dirty="0">
                <a:effectLst/>
                <a:latin typeface="+mj-lt"/>
                <a:ea typeface="+mj-ea"/>
                <a:cs typeface="+mj-cs"/>
              </a:rPr>
              <a:t> package contains all the </a:t>
            </a:r>
            <a:r>
              <a:rPr lang="en-US" sz="2000" b="0" i="0" u="none" strike="noStrike" kern="1200" dirty="0">
                <a:effectLst/>
                <a:latin typeface="+mj-lt"/>
                <a:ea typeface="+mj-ea"/>
                <a:cs typeface="+mj-cs"/>
                <a:hlinkClick r:id="rId2">
                  <a:extLst>
                    <a:ext uri="{A12FA001-AC4F-418D-AE19-62706E023703}">
                      <ahyp:hlinkClr xmlns:ahyp="http://schemas.microsoft.com/office/drawing/2018/hyperlinkcolor" val="tx"/>
                    </a:ext>
                  </a:extLst>
                </a:hlinkClick>
              </a:rPr>
              <a:t>classes</a:t>
            </a:r>
            <a:r>
              <a:rPr lang="en-US" sz="2000" b="0" i="0" u="none" strike="noStrike" kern="1200" dirty="0">
                <a:effectLst/>
                <a:latin typeface="+mj-lt"/>
                <a:ea typeface="+mj-ea"/>
                <a:cs typeface="+mj-cs"/>
              </a:rPr>
              <a:t> </a:t>
            </a:r>
            <a:r>
              <a:rPr lang="en-US" sz="2000" b="0" i="0" kern="1200" dirty="0">
                <a:effectLst/>
                <a:latin typeface="+mj-lt"/>
                <a:ea typeface="+mj-ea"/>
                <a:cs typeface="+mj-cs"/>
              </a:rPr>
              <a:t>and </a:t>
            </a:r>
            <a:r>
              <a:rPr lang="en-US" sz="2000" b="0" i="0" u="none" strike="noStrike" kern="1200" dirty="0">
                <a:effectLst/>
                <a:latin typeface="+mj-lt"/>
                <a:ea typeface="+mj-ea"/>
                <a:cs typeface="+mj-cs"/>
                <a:hlinkClick r:id="rId3">
                  <a:extLst>
                    <a:ext uri="{A12FA001-AC4F-418D-AE19-62706E023703}">
                      <ahyp:hlinkClr xmlns:ahyp="http://schemas.microsoft.com/office/drawing/2018/hyperlinkcolor" val="tx"/>
                    </a:ext>
                  </a:extLst>
                </a:hlinkClick>
              </a:rPr>
              <a:t>interfaces</a:t>
            </a:r>
            <a:r>
              <a:rPr lang="en-US" sz="2000" b="0" i="0" u="none" strike="noStrike" kern="1200" dirty="0">
                <a:effectLst/>
                <a:latin typeface="+mj-lt"/>
                <a:ea typeface="+mj-ea"/>
                <a:cs typeface="+mj-cs"/>
              </a:rPr>
              <a:t> </a:t>
            </a:r>
            <a:r>
              <a:rPr lang="en-US" sz="2000" b="0" i="0" kern="1200" dirty="0">
                <a:effectLst/>
                <a:latin typeface="+mj-lt"/>
                <a:ea typeface="+mj-ea"/>
                <a:cs typeface="+mj-cs"/>
              </a:rPr>
              <a:t>for the Collection framework.</a:t>
            </a:r>
            <a:endParaRPr lang="en-US" sz="2000" kern="1200" dirty="0">
              <a:latin typeface="+mj-lt"/>
              <a:ea typeface="+mj-ea"/>
              <a:cs typeface="+mj-cs"/>
            </a:endParaRPr>
          </a:p>
        </p:txBody>
      </p:sp>
      <p:pic>
        <p:nvPicPr>
          <p:cNvPr id="4" name="Content Placeholder 3">
            <a:extLst>
              <a:ext uri="{FF2B5EF4-FFF2-40B4-BE49-F238E27FC236}">
                <a16:creationId xmlns:a16="http://schemas.microsoft.com/office/drawing/2014/main" id="{6C5F1A62-CA7D-5C52-26B8-DE0759085F03}"/>
              </a:ext>
            </a:extLst>
          </p:cNvPr>
          <p:cNvPicPr>
            <a:picLocks noGrp="1" noChangeAspect="1"/>
          </p:cNvPicPr>
          <p:nvPr>
            <p:ph idx="1"/>
          </p:nvPr>
        </p:nvPicPr>
        <p:blipFill>
          <a:blip r:embed="rId4"/>
          <a:stretch>
            <a:fillRect/>
          </a:stretch>
        </p:blipFill>
        <p:spPr>
          <a:xfrm>
            <a:off x="4551065" y="640080"/>
            <a:ext cx="6661273" cy="5578816"/>
          </a:xfrm>
          <a:prstGeom prst="rect">
            <a:avLst/>
          </a:prstGeom>
        </p:spPr>
      </p:pic>
    </p:spTree>
    <p:extLst>
      <p:ext uri="{BB962C8B-B14F-4D97-AF65-F5344CB8AC3E}">
        <p14:creationId xmlns:p14="http://schemas.microsoft.com/office/powerpoint/2010/main" val="175763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7A9B52-1D56-7451-139B-CC7D1C78A289}"/>
              </a:ext>
            </a:extLst>
          </p:cNvPr>
          <p:cNvSpPr>
            <a:spLocks noGrp="1"/>
          </p:cNvSpPr>
          <p:nvPr>
            <p:ph type="title"/>
          </p:nvPr>
        </p:nvSpPr>
        <p:spPr>
          <a:xfrm>
            <a:off x="1371597" y="348865"/>
            <a:ext cx="10044023" cy="877729"/>
          </a:xfrm>
        </p:spPr>
        <p:txBody>
          <a:bodyPr anchor="ctr">
            <a:normAutofit/>
          </a:bodyPr>
          <a:lstStyle/>
          <a:p>
            <a:r>
              <a:rPr lang="en-IN" sz="4000" b="0" i="0">
                <a:solidFill>
                  <a:srgbClr val="FFFFFF"/>
                </a:solidFill>
                <a:effectLst/>
                <a:latin typeface="erdana"/>
              </a:rPr>
              <a:t>Methods of Collection interface</a:t>
            </a:r>
            <a:endParaRPr lang="en-IN" sz="4000">
              <a:solidFill>
                <a:srgbClr val="FFFFFF"/>
              </a:solidFill>
            </a:endParaRPr>
          </a:p>
        </p:txBody>
      </p:sp>
      <p:graphicFrame>
        <p:nvGraphicFramePr>
          <p:cNvPr id="4" name="Content Placeholder 3">
            <a:extLst>
              <a:ext uri="{FF2B5EF4-FFF2-40B4-BE49-F238E27FC236}">
                <a16:creationId xmlns:a16="http://schemas.microsoft.com/office/drawing/2014/main" id="{BC549694-9AF3-9ABF-EB2F-341228CF7956}"/>
              </a:ext>
            </a:extLst>
          </p:cNvPr>
          <p:cNvGraphicFramePr>
            <a:graphicFrameLocks noGrp="1"/>
          </p:cNvGraphicFramePr>
          <p:nvPr>
            <p:ph idx="1"/>
            <p:extLst>
              <p:ext uri="{D42A27DB-BD31-4B8C-83A1-F6EECF244321}">
                <p14:modId xmlns:p14="http://schemas.microsoft.com/office/powerpoint/2010/main" val="2475104064"/>
              </p:ext>
            </p:extLst>
          </p:nvPr>
        </p:nvGraphicFramePr>
        <p:xfrm>
          <a:off x="225287" y="1736035"/>
          <a:ext cx="11608904" cy="4894494"/>
        </p:xfrm>
        <a:graphic>
          <a:graphicData uri="http://schemas.openxmlformats.org/drawingml/2006/table">
            <a:tbl>
              <a:tblPr/>
              <a:tblGrid>
                <a:gridCol w="591773">
                  <a:extLst>
                    <a:ext uri="{9D8B030D-6E8A-4147-A177-3AD203B41FA5}">
                      <a16:colId xmlns:a16="http://schemas.microsoft.com/office/drawing/2014/main" val="2376824685"/>
                    </a:ext>
                  </a:extLst>
                </a:gridCol>
                <a:gridCol w="4246040">
                  <a:extLst>
                    <a:ext uri="{9D8B030D-6E8A-4147-A177-3AD203B41FA5}">
                      <a16:colId xmlns:a16="http://schemas.microsoft.com/office/drawing/2014/main" val="2194994415"/>
                    </a:ext>
                  </a:extLst>
                </a:gridCol>
                <a:gridCol w="6771091">
                  <a:extLst>
                    <a:ext uri="{9D8B030D-6E8A-4147-A177-3AD203B41FA5}">
                      <a16:colId xmlns:a16="http://schemas.microsoft.com/office/drawing/2014/main" val="992397001"/>
                    </a:ext>
                  </a:extLst>
                </a:gridCol>
              </a:tblGrid>
              <a:tr h="392460">
                <a:tc>
                  <a:txBody>
                    <a:bodyPr/>
                    <a:lstStyle/>
                    <a:p>
                      <a:pPr algn="l" fontAlgn="t">
                        <a:spcBef>
                          <a:spcPts val="0"/>
                        </a:spcBef>
                        <a:spcAft>
                          <a:spcPts val="0"/>
                        </a:spcAft>
                      </a:pPr>
                      <a:r>
                        <a:rPr lang="en-IN" sz="1600" b="0" i="0" u="none" strike="noStrike">
                          <a:solidFill>
                            <a:srgbClr val="000000"/>
                          </a:solidFill>
                          <a:effectLst/>
                          <a:latin typeface="times new roman" panose="02020603050405020304" pitchFamily="18" charset="0"/>
                        </a:rPr>
                        <a:t>No.</a:t>
                      </a:r>
                      <a:endParaRPr lang="en-IN" sz="1600" b="0" i="0" u="none" strike="noStrike">
                        <a:effectLst/>
                        <a:latin typeface="Arial" panose="020B0604020202020204" pitchFamily="34" charset="0"/>
                      </a:endParaRPr>
                    </a:p>
                  </a:txBody>
                  <a:tcPr marL="74200" marR="74200" marT="74200" marB="74200">
                    <a:lnL w="9525" cap="flat" cmpd="sng" algn="ctr">
                      <a:solidFill>
                        <a:srgbClr val="603FE5"/>
                      </a:solidFill>
                      <a:prstDash val="solid"/>
                      <a:round/>
                      <a:headEnd type="none" w="med" len="med"/>
                      <a:tailEnd type="none" w="med" len="med"/>
                    </a:lnL>
                    <a:lnR w="9525" cap="flat" cmpd="sng" algn="ctr">
                      <a:solidFill>
                        <a:srgbClr val="603FE5"/>
                      </a:solidFill>
                      <a:prstDash val="solid"/>
                      <a:round/>
                      <a:headEnd type="none" w="med" len="med"/>
                      <a:tailEnd type="none" w="med" len="med"/>
                    </a:lnR>
                    <a:lnT w="9525" cap="flat" cmpd="sng" algn="ctr">
                      <a:solidFill>
                        <a:srgbClr val="603F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IN" sz="1600" b="0" i="0" u="none" strike="noStrike">
                          <a:solidFill>
                            <a:srgbClr val="000000"/>
                          </a:solidFill>
                          <a:effectLst/>
                          <a:latin typeface="times new roman" panose="02020603050405020304" pitchFamily="18" charset="0"/>
                        </a:rPr>
                        <a:t>Method</a:t>
                      </a:r>
                      <a:endParaRPr lang="en-IN" sz="1600" b="0" i="0" u="none" strike="noStrike">
                        <a:effectLst/>
                        <a:latin typeface="Arial" panose="020B0604020202020204" pitchFamily="34" charset="0"/>
                      </a:endParaRPr>
                    </a:p>
                  </a:txBody>
                  <a:tcPr marL="74200" marR="74200" marT="74200" marB="74200">
                    <a:lnL w="9525" cap="flat" cmpd="sng" algn="ctr">
                      <a:solidFill>
                        <a:srgbClr val="603FE5"/>
                      </a:solidFill>
                      <a:prstDash val="solid"/>
                      <a:round/>
                      <a:headEnd type="none" w="med" len="med"/>
                      <a:tailEnd type="none" w="med" len="med"/>
                    </a:lnL>
                    <a:lnR w="9525" cap="flat" cmpd="sng" algn="ctr">
                      <a:solidFill>
                        <a:srgbClr val="603FE5"/>
                      </a:solidFill>
                      <a:prstDash val="solid"/>
                      <a:round/>
                      <a:headEnd type="none" w="med" len="med"/>
                      <a:tailEnd type="none" w="med" len="med"/>
                    </a:lnR>
                    <a:lnT w="9525" cap="flat" cmpd="sng" algn="ctr">
                      <a:solidFill>
                        <a:srgbClr val="603F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IN" sz="1600" b="0" i="0" u="none" strike="noStrike">
                          <a:solidFill>
                            <a:srgbClr val="000000"/>
                          </a:solidFill>
                          <a:effectLst/>
                          <a:latin typeface="times new roman" panose="02020603050405020304" pitchFamily="18" charset="0"/>
                        </a:rPr>
                        <a:t>Description</a:t>
                      </a:r>
                      <a:endParaRPr lang="en-IN" sz="1600" b="0" i="0" u="none" strike="noStrike">
                        <a:effectLst/>
                        <a:latin typeface="Arial" panose="020B0604020202020204" pitchFamily="34" charset="0"/>
                      </a:endParaRPr>
                    </a:p>
                  </a:txBody>
                  <a:tcPr marL="74200" marR="74200" marT="74200" marB="74200">
                    <a:lnL w="9525" cap="flat" cmpd="sng" algn="ctr">
                      <a:solidFill>
                        <a:srgbClr val="603FE5"/>
                      </a:solidFill>
                      <a:prstDash val="solid"/>
                      <a:round/>
                      <a:headEnd type="none" w="med" len="med"/>
                      <a:tailEnd type="none" w="med" len="med"/>
                    </a:lnL>
                    <a:lnR w="9525" cap="flat" cmpd="sng" algn="ctr">
                      <a:solidFill>
                        <a:srgbClr val="603FE5"/>
                      </a:solidFill>
                      <a:prstDash val="solid"/>
                      <a:round/>
                      <a:headEnd type="none" w="med" len="med"/>
                      <a:tailEnd type="none" w="med" len="med"/>
                    </a:lnR>
                    <a:lnT w="9525" cap="flat" cmpd="sng" algn="ctr">
                      <a:solidFill>
                        <a:srgbClr val="603F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51272793"/>
                  </a:ext>
                </a:extLst>
              </a:tr>
              <a:tr h="338796">
                <a:tc>
                  <a:txBody>
                    <a:bodyPr/>
                    <a:lstStyle/>
                    <a:p>
                      <a:pPr algn="just" fontAlgn="t">
                        <a:spcBef>
                          <a:spcPts val="0"/>
                        </a:spcBef>
                        <a:spcAft>
                          <a:spcPts val="0"/>
                        </a:spcAft>
                      </a:pPr>
                      <a:r>
                        <a:rPr lang="en-IN" sz="1600" b="0" i="0" u="none" strike="noStrike">
                          <a:solidFill>
                            <a:srgbClr val="333333"/>
                          </a:solidFill>
                          <a:effectLst/>
                          <a:latin typeface="inter-regular"/>
                        </a:rPr>
                        <a:t>1</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600" b="0" i="0" u="none" strike="noStrike">
                          <a:solidFill>
                            <a:srgbClr val="333333"/>
                          </a:solidFill>
                          <a:effectLst/>
                          <a:latin typeface="inter-regular"/>
                        </a:rPr>
                        <a:t>public boolean add(E e)</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insert an element in this collection.</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813820716"/>
                  </a:ext>
                </a:extLst>
              </a:tr>
              <a:tr h="338796">
                <a:tc>
                  <a:txBody>
                    <a:bodyPr/>
                    <a:lstStyle/>
                    <a:p>
                      <a:pPr algn="just" fontAlgn="t">
                        <a:spcBef>
                          <a:spcPts val="0"/>
                        </a:spcBef>
                        <a:spcAft>
                          <a:spcPts val="0"/>
                        </a:spcAft>
                      </a:pPr>
                      <a:r>
                        <a:rPr lang="en-IN" sz="1600" b="0" i="0" u="none" strike="noStrike">
                          <a:solidFill>
                            <a:srgbClr val="333333"/>
                          </a:solidFill>
                          <a:effectLst/>
                          <a:latin typeface="inter-regular"/>
                        </a:rPr>
                        <a:t>2</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public boolean addAll(Collection&lt;? extends E&gt; c)</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insert the specified collection elements in the invoking collection.</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5899570"/>
                  </a:ext>
                </a:extLst>
              </a:tr>
              <a:tr h="338796">
                <a:tc>
                  <a:txBody>
                    <a:bodyPr/>
                    <a:lstStyle/>
                    <a:p>
                      <a:pPr algn="just" fontAlgn="t">
                        <a:spcBef>
                          <a:spcPts val="0"/>
                        </a:spcBef>
                        <a:spcAft>
                          <a:spcPts val="0"/>
                        </a:spcAft>
                      </a:pPr>
                      <a:r>
                        <a:rPr lang="en-IN" sz="1600" b="0" i="0" u="none" strike="noStrike">
                          <a:solidFill>
                            <a:srgbClr val="333333"/>
                          </a:solidFill>
                          <a:effectLst/>
                          <a:latin typeface="inter-regular"/>
                        </a:rPr>
                        <a:t>3</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public boolean remove(Object element)</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delete an element from the collection.</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39339184"/>
                  </a:ext>
                </a:extLst>
              </a:tr>
              <a:tr h="570263">
                <a:tc>
                  <a:txBody>
                    <a:bodyPr/>
                    <a:lstStyle/>
                    <a:p>
                      <a:pPr algn="just" fontAlgn="t">
                        <a:spcBef>
                          <a:spcPts val="0"/>
                        </a:spcBef>
                        <a:spcAft>
                          <a:spcPts val="0"/>
                        </a:spcAft>
                      </a:pPr>
                      <a:r>
                        <a:rPr lang="en-IN" sz="1600" b="0" i="0" u="none" strike="noStrike">
                          <a:solidFill>
                            <a:srgbClr val="333333"/>
                          </a:solidFill>
                          <a:effectLst/>
                          <a:latin typeface="inter-regular"/>
                        </a:rPr>
                        <a:t>4</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public boolean removeAll(Collection&lt;?&gt; c)</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dirty="0">
                          <a:solidFill>
                            <a:srgbClr val="333333"/>
                          </a:solidFill>
                          <a:effectLst/>
                          <a:latin typeface="inter-regular"/>
                        </a:rPr>
                        <a:t>It is used to delete all the elements of the specified collection from the invoking collection.</a:t>
                      </a:r>
                      <a:endParaRPr lang="en-US" sz="1600" b="0" i="0" u="none" strike="noStrike" dirty="0">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42798184"/>
                  </a:ext>
                </a:extLst>
              </a:tr>
              <a:tr h="570263">
                <a:tc>
                  <a:txBody>
                    <a:bodyPr/>
                    <a:lstStyle/>
                    <a:p>
                      <a:pPr algn="just" fontAlgn="t">
                        <a:spcBef>
                          <a:spcPts val="0"/>
                        </a:spcBef>
                        <a:spcAft>
                          <a:spcPts val="0"/>
                        </a:spcAft>
                      </a:pPr>
                      <a:r>
                        <a:rPr lang="en-IN" sz="1600" b="0" i="0" u="none" strike="noStrike">
                          <a:solidFill>
                            <a:srgbClr val="333333"/>
                          </a:solidFill>
                          <a:effectLst/>
                          <a:latin typeface="inter-regular"/>
                        </a:rPr>
                        <a:t>5</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600" b="0" i="0" u="none" strike="noStrike" dirty="0">
                          <a:solidFill>
                            <a:srgbClr val="333333"/>
                          </a:solidFill>
                          <a:effectLst/>
                          <a:latin typeface="inter-regular"/>
                        </a:rPr>
                        <a:t>default </a:t>
                      </a:r>
                      <a:r>
                        <a:rPr lang="en-IN" sz="1600" b="0" i="0" u="none" strike="noStrike" dirty="0" err="1">
                          <a:solidFill>
                            <a:srgbClr val="333333"/>
                          </a:solidFill>
                          <a:effectLst/>
                          <a:latin typeface="inter-regular"/>
                        </a:rPr>
                        <a:t>boolean</a:t>
                      </a:r>
                      <a:r>
                        <a:rPr lang="en-IN" sz="1600" b="0" i="0" u="none" strike="noStrike" dirty="0">
                          <a:solidFill>
                            <a:srgbClr val="333333"/>
                          </a:solidFill>
                          <a:effectLst/>
                          <a:latin typeface="inter-regular"/>
                        </a:rPr>
                        <a:t> </a:t>
                      </a:r>
                      <a:r>
                        <a:rPr lang="en-IN" sz="1600" b="0" i="0" u="none" strike="noStrike" dirty="0" err="1">
                          <a:solidFill>
                            <a:srgbClr val="333333"/>
                          </a:solidFill>
                          <a:effectLst/>
                          <a:latin typeface="inter-regular"/>
                        </a:rPr>
                        <a:t>removeIf</a:t>
                      </a:r>
                      <a:r>
                        <a:rPr lang="en-IN" sz="1600" b="0" i="0" u="none" strike="noStrike" dirty="0">
                          <a:solidFill>
                            <a:srgbClr val="333333"/>
                          </a:solidFill>
                          <a:effectLst/>
                          <a:latin typeface="inter-regular"/>
                        </a:rPr>
                        <a:t>(Predicate&lt;? super E&gt; filter)</a:t>
                      </a:r>
                      <a:endParaRPr lang="en-IN" sz="1600" b="0" i="0" u="none" strike="noStrike" dirty="0">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delete all the elements of the collection that satisfy the specified predicate.</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188753067"/>
                  </a:ext>
                </a:extLst>
              </a:tr>
              <a:tr h="570263">
                <a:tc>
                  <a:txBody>
                    <a:bodyPr/>
                    <a:lstStyle/>
                    <a:p>
                      <a:pPr algn="just" fontAlgn="t">
                        <a:spcBef>
                          <a:spcPts val="0"/>
                        </a:spcBef>
                        <a:spcAft>
                          <a:spcPts val="0"/>
                        </a:spcAft>
                      </a:pPr>
                      <a:r>
                        <a:rPr lang="en-IN" sz="1600" b="0" i="0" u="none" strike="noStrike">
                          <a:solidFill>
                            <a:srgbClr val="333333"/>
                          </a:solidFill>
                          <a:effectLst/>
                          <a:latin typeface="inter-regular"/>
                        </a:rPr>
                        <a:t>6</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public boolean retainAll(Collection&lt;?&gt; c)</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delete all the elements of invoking collection except the specified collection.</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2191127"/>
                  </a:ext>
                </a:extLst>
              </a:tr>
              <a:tr h="338796">
                <a:tc>
                  <a:txBody>
                    <a:bodyPr/>
                    <a:lstStyle/>
                    <a:p>
                      <a:pPr algn="just" fontAlgn="t">
                        <a:spcBef>
                          <a:spcPts val="0"/>
                        </a:spcBef>
                        <a:spcAft>
                          <a:spcPts val="0"/>
                        </a:spcAft>
                      </a:pPr>
                      <a:r>
                        <a:rPr lang="en-IN" sz="1600" b="0" i="0" u="none" strike="noStrike">
                          <a:solidFill>
                            <a:srgbClr val="333333"/>
                          </a:solidFill>
                          <a:effectLst/>
                          <a:latin typeface="inter-regular"/>
                        </a:rPr>
                        <a:t>7</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600" b="0" i="0" u="none" strike="noStrike">
                          <a:solidFill>
                            <a:srgbClr val="333333"/>
                          </a:solidFill>
                          <a:effectLst/>
                          <a:latin typeface="inter-regular"/>
                        </a:rPr>
                        <a:t>public int size()</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It returns the total number of elements in the collection.</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617282930"/>
                  </a:ext>
                </a:extLst>
              </a:tr>
              <a:tr h="338796">
                <a:tc>
                  <a:txBody>
                    <a:bodyPr/>
                    <a:lstStyle/>
                    <a:p>
                      <a:pPr algn="just" fontAlgn="t">
                        <a:spcBef>
                          <a:spcPts val="0"/>
                        </a:spcBef>
                        <a:spcAft>
                          <a:spcPts val="0"/>
                        </a:spcAft>
                      </a:pPr>
                      <a:r>
                        <a:rPr lang="en-IN" sz="1600" b="0" i="0" u="none" strike="noStrike">
                          <a:solidFill>
                            <a:srgbClr val="333333"/>
                          </a:solidFill>
                          <a:effectLst/>
                          <a:latin typeface="inter-regular"/>
                        </a:rPr>
                        <a:t>8</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600" b="0" i="0" u="none" strike="noStrike">
                          <a:solidFill>
                            <a:srgbClr val="333333"/>
                          </a:solidFill>
                          <a:effectLst/>
                          <a:latin typeface="inter-regular"/>
                        </a:rPr>
                        <a:t>public void clear()</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It removes the total number of elements from the collection.</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7891683"/>
                  </a:ext>
                </a:extLst>
              </a:tr>
              <a:tr h="338796">
                <a:tc>
                  <a:txBody>
                    <a:bodyPr/>
                    <a:lstStyle/>
                    <a:p>
                      <a:pPr algn="just" fontAlgn="t">
                        <a:spcBef>
                          <a:spcPts val="0"/>
                        </a:spcBef>
                        <a:spcAft>
                          <a:spcPts val="0"/>
                        </a:spcAft>
                      </a:pPr>
                      <a:r>
                        <a:rPr lang="en-IN" sz="1600" b="0" i="0" u="none" strike="noStrike">
                          <a:solidFill>
                            <a:srgbClr val="333333"/>
                          </a:solidFill>
                          <a:effectLst/>
                          <a:latin typeface="inter-regular"/>
                        </a:rPr>
                        <a:t>9</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600" b="0" i="0" u="none" strike="noStrike">
                          <a:solidFill>
                            <a:srgbClr val="333333"/>
                          </a:solidFill>
                          <a:effectLst/>
                          <a:latin typeface="inter-regular"/>
                        </a:rPr>
                        <a:t>public boolean contains(Object element)</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search an element.</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756901221"/>
                  </a:ext>
                </a:extLst>
              </a:tr>
              <a:tr h="338796">
                <a:tc>
                  <a:txBody>
                    <a:bodyPr/>
                    <a:lstStyle/>
                    <a:p>
                      <a:pPr algn="just" fontAlgn="t">
                        <a:spcBef>
                          <a:spcPts val="0"/>
                        </a:spcBef>
                        <a:spcAft>
                          <a:spcPts val="0"/>
                        </a:spcAft>
                      </a:pPr>
                      <a:r>
                        <a:rPr lang="en-IN" sz="1600" b="0" i="0" u="none" strike="noStrike">
                          <a:solidFill>
                            <a:srgbClr val="333333"/>
                          </a:solidFill>
                          <a:effectLst/>
                          <a:latin typeface="inter-regular"/>
                        </a:rPr>
                        <a:t>10</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public boolean containsAll(Collection&lt;?&gt; c)</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search the specified collection in the collection.</a:t>
                      </a:r>
                      <a:endParaRPr lang="en-US"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41926634"/>
                  </a:ext>
                </a:extLst>
              </a:tr>
              <a:tr h="338796">
                <a:tc>
                  <a:txBody>
                    <a:bodyPr/>
                    <a:lstStyle/>
                    <a:p>
                      <a:pPr algn="just" fontAlgn="t">
                        <a:spcBef>
                          <a:spcPts val="0"/>
                        </a:spcBef>
                        <a:spcAft>
                          <a:spcPts val="0"/>
                        </a:spcAft>
                      </a:pPr>
                      <a:r>
                        <a:rPr lang="en-IN" sz="1600" b="0" i="0" u="none" strike="noStrike">
                          <a:solidFill>
                            <a:srgbClr val="333333"/>
                          </a:solidFill>
                          <a:effectLst/>
                          <a:latin typeface="inter-regular"/>
                        </a:rPr>
                        <a:t>11</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600" b="0" i="0" u="none" strike="noStrike">
                          <a:solidFill>
                            <a:srgbClr val="333333"/>
                          </a:solidFill>
                          <a:effectLst/>
                          <a:latin typeface="inter-regular"/>
                        </a:rPr>
                        <a:t>public Iterator iterator()</a:t>
                      </a:r>
                      <a:endParaRPr lang="en-IN" sz="1600" b="0" i="0" u="none" strike="noStrike">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600" b="0" i="0" u="none" strike="noStrike" dirty="0">
                          <a:solidFill>
                            <a:srgbClr val="333333"/>
                          </a:solidFill>
                          <a:effectLst/>
                          <a:latin typeface="inter-regular"/>
                        </a:rPr>
                        <a:t>It returns an iterator.</a:t>
                      </a:r>
                      <a:endParaRPr lang="en-IN" sz="1600" b="0" i="0" u="none" strike="noStrike" dirty="0">
                        <a:effectLst/>
                        <a:latin typeface="Arial" panose="020B0604020202020204" pitchFamily="34" charset="0"/>
                      </a:endParaRPr>
                    </a:p>
                  </a:txBody>
                  <a:tcPr marL="49467" marR="49467" marT="49467" marB="494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154467641"/>
                  </a:ext>
                </a:extLst>
              </a:tr>
            </a:tbl>
          </a:graphicData>
        </a:graphic>
      </p:graphicFrame>
    </p:spTree>
    <p:extLst>
      <p:ext uri="{BB962C8B-B14F-4D97-AF65-F5344CB8AC3E}">
        <p14:creationId xmlns:p14="http://schemas.microsoft.com/office/powerpoint/2010/main" val="107730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9FF4CF-473B-74BC-4D6F-F4F89D0DE8DD}"/>
              </a:ext>
            </a:extLst>
          </p:cNvPr>
          <p:cNvSpPr>
            <a:spLocks noGrp="1"/>
          </p:cNvSpPr>
          <p:nvPr>
            <p:ph type="title"/>
          </p:nvPr>
        </p:nvSpPr>
        <p:spPr>
          <a:xfrm>
            <a:off x="212036" y="348865"/>
            <a:ext cx="11359850" cy="1576446"/>
          </a:xfrm>
        </p:spPr>
        <p:txBody>
          <a:bodyPr anchor="ctr">
            <a:normAutofit/>
          </a:bodyPr>
          <a:lstStyle/>
          <a:p>
            <a:r>
              <a:rPr lang="en-IN" sz="2500" b="0" i="0" dirty="0">
                <a:solidFill>
                  <a:srgbClr val="FFFFFF"/>
                </a:solidFill>
                <a:effectLst/>
                <a:latin typeface="erdana"/>
              </a:rPr>
              <a:t>Iterator interface:</a:t>
            </a:r>
            <a:r>
              <a:rPr lang="en-US" sz="2500" b="0" i="0" dirty="0">
                <a:solidFill>
                  <a:srgbClr val="FFFFFF"/>
                </a:solidFill>
                <a:effectLst/>
                <a:latin typeface="erdana"/>
              </a:rPr>
              <a:t>Iterator interface provides the facility of iterating the elements in a forward direction only. Methods of Iterator interface There are only three methods in the Iterator interface. They are:</a:t>
            </a:r>
            <a:endParaRPr lang="en-IN" sz="2500" dirty="0">
              <a:solidFill>
                <a:srgbClr val="FFFFFF"/>
              </a:solidFill>
            </a:endParaRPr>
          </a:p>
        </p:txBody>
      </p:sp>
      <p:graphicFrame>
        <p:nvGraphicFramePr>
          <p:cNvPr id="6" name="Content Placeholder 5">
            <a:extLst>
              <a:ext uri="{FF2B5EF4-FFF2-40B4-BE49-F238E27FC236}">
                <a16:creationId xmlns:a16="http://schemas.microsoft.com/office/drawing/2014/main" id="{CB356A02-4DA0-D259-6D84-B00790C78F9B}"/>
              </a:ext>
            </a:extLst>
          </p:cNvPr>
          <p:cNvGraphicFramePr>
            <a:graphicFrameLocks noGrp="1"/>
          </p:cNvGraphicFramePr>
          <p:nvPr>
            <p:ph idx="1"/>
            <p:extLst>
              <p:ext uri="{D42A27DB-BD31-4B8C-83A1-F6EECF244321}">
                <p14:modId xmlns:p14="http://schemas.microsoft.com/office/powerpoint/2010/main" val="2854563516"/>
              </p:ext>
            </p:extLst>
          </p:nvPr>
        </p:nvGraphicFramePr>
        <p:xfrm>
          <a:off x="644056" y="2954136"/>
          <a:ext cx="10927830" cy="3013094"/>
        </p:xfrm>
        <a:graphic>
          <a:graphicData uri="http://schemas.openxmlformats.org/drawingml/2006/table">
            <a:tbl>
              <a:tblPr firstRow="1" bandRow="1"/>
              <a:tblGrid>
                <a:gridCol w="2128908">
                  <a:extLst>
                    <a:ext uri="{9D8B030D-6E8A-4147-A177-3AD203B41FA5}">
                      <a16:colId xmlns:a16="http://schemas.microsoft.com/office/drawing/2014/main" val="3431111972"/>
                    </a:ext>
                  </a:extLst>
                </a:gridCol>
                <a:gridCol w="4399461">
                  <a:extLst>
                    <a:ext uri="{9D8B030D-6E8A-4147-A177-3AD203B41FA5}">
                      <a16:colId xmlns:a16="http://schemas.microsoft.com/office/drawing/2014/main" val="972523111"/>
                    </a:ext>
                  </a:extLst>
                </a:gridCol>
                <a:gridCol w="4399461">
                  <a:extLst>
                    <a:ext uri="{9D8B030D-6E8A-4147-A177-3AD203B41FA5}">
                      <a16:colId xmlns:a16="http://schemas.microsoft.com/office/drawing/2014/main" val="3854033523"/>
                    </a:ext>
                  </a:extLst>
                </a:gridCol>
              </a:tblGrid>
              <a:tr h="590606">
                <a:tc>
                  <a:txBody>
                    <a:bodyPr/>
                    <a:lstStyle/>
                    <a:p>
                      <a:pPr algn="l" fontAlgn="t"/>
                      <a:r>
                        <a:rPr lang="en-IN" sz="2000">
                          <a:solidFill>
                            <a:srgbClr val="000000"/>
                          </a:solidFill>
                          <a:effectLst/>
                          <a:latin typeface="times new roman" panose="02020603050405020304" pitchFamily="18" charset="0"/>
                        </a:rPr>
                        <a:t>No.</a:t>
                      </a:r>
                    </a:p>
                  </a:txBody>
                  <a:tcPr marL="125128" marR="125128" marT="125128" marB="125128">
                    <a:lnL w="9525" cap="flat" cmpd="sng" algn="ctr">
                      <a:solidFill>
                        <a:srgbClr val="F8320A"/>
                      </a:solidFill>
                      <a:prstDash val="solid"/>
                      <a:round/>
                      <a:headEnd type="none" w="med" len="med"/>
                      <a:tailEnd type="none" w="med" len="med"/>
                    </a:lnL>
                    <a:lnR w="9525" cap="flat" cmpd="sng" algn="ctr">
                      <a:solidFill>
                        <a:srgbClr val="F8320A"/>
                      </a:solidFill>
                      <a:prstDash val="solid"/>
                      <a:round/>
                      <a:headEnd type="none" w="med" len="med"/>
                      <a:tailEnd type="none" w="med" len="med"/>
                    </a:lnR>
                    <a:lnT w="9525" cap="flat" cmpd="sng" algn="ctr">
                      <a:solidFill>
                        <a:srgbClr val="F832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Method</a:t>
                      </a:r>
                    </a:p>
                  </a:txBody>
                  <a:tcPr marL="125128" marR="125128" marT="125128" marB="125128">
                    <a:lnL w="9525" cap="flat" cmpd="sng" algn="ctr">
                      <a:solidFill>
                        <a:srgbClr val="F8320A"/>
                      </a:solidFill>
                      <a:prstDash val="solid"/>
                      <a:round/>
                      <a:headEnd type="none" w="med" len="med"/>
                      <a:tailEnd type="none" w="med" len="med"/>
                    </a:lnL>
                    <a:lnR w="9525" cap="flat" cmpd="sng" algn="ctr">
                      <a:solidFill>
                        <a:srgbClr val="F8320A"/>
                      </a:solidFill>
                      <a:prstDash val="solid"/>
                      <a:round/>
                      <a:headEnd type="none" w="med" len="med"/>
                      <a:tailEnd type="none" w="med" len="med"/>
                    </a:lnR>
                    <a:lnT w="9525" cap="flat" cmpd="sng" algn="ctr">
                      <a:solidFill>
                        <a:srgbClr val="F832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Description</a:t>
                      </a:r>
                    </a:p>
                  </a:txBody>
                  <a:tcPr marL="125128" marR="125128" marT="125128" marB="125128">
                    <a:lnL w="9525" cap="flat" cmpd="sng" algn="ctr">
                      <a:solidFill>
                        <a:srgbClr val="F8320A"/>
                      </a:solidFill>
                      <a:prstDash val="solid"/>
                      <a:round/>
                      <a:headEnd type="none" w="med" len="med"/>
                      <a:tailEnd type="none" w="med" len="med"/>
                    </a:lnL>
                    <a:lnR w="9525" cap="flat" cmpd="sng" algn="ctr">
                      <a:solidFill>
                        <a:srgbClr val="F8320A"/>
                      </a:solidFill>
                      <a:prstDash val="solid"/>
                      <a:round/>
                      <a:headEnd type="none" w="med" len="med"/>
                      <a:tailEnd type="none" w="med" len="med"/>
                    </a:lnR>
                    <a:lnT w="9525" cap="flat" cmpd="sng" algn="ctr">
                      <a:solidFill>
                        <a:srgbClr val="F832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02682561"/>
                  </a:ext>
                </a:extLst>
              </a:tr>
              <a:tr h="807496">
                <a:tc>
                  <a:txBody>
                    <a:bodyPr/>
                    <a:lstStyle/>
                    <a:p>
                      <a:pPr algn="just" fontAlgn="t"/>
                      <a:r>
                        <a:rPr lang="en-IN" sz="2000">
                          <a:solidFill>
                            <a:srgbClr val="333333"/>
                          </a:solidFill>
                          <a:effectLst/>
                          <a:latin typeface="inter-regular"/>
                        </a:rPr>
                        <a:t>1</a:t>
                      </a:r>
                    </a:p>
                  </a:txBody>
                  <a:tcPr marL="83419" marR="83419" marT="83419" marB="83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public boolean hasNext()</a:t>
                      </a:r>
                    </a:p>
                  </a:txBody>
                  <a:tcPr marL="83419" marR="83419" marT="83419" marB="83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returns true if the iterator has more elements otherwise it returns false.</a:t>
                      </a:r>
                    </a:p>
                  </a:txBody>
                  <a:tcPr marL="83419" marR="83419" marT="83419" marB="83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84688690"/>
                  </a:ext>
                </a:extLst>
              </a:tr>
              <a:tr h="807496">
                <a:tc>
                  <a:txBody>
                    <a:bodyPr/>
                    <a:lstStyle/>
                    <a:p>
                      <a:pPr algn="just" fontAlgn="t"/>
                      <a:r>
                        <a:rPr lang="en-IN" sz="2000">
                          <a:solidFill>
                            <a:srgbClr val="333333"/>
                          </a:solidFill>
                          <a:effectLst/>
                          <a:latin typeface="inter-regular"/>
                        </a:rPr>
                        <a:t>2</a:t>
                      </a:r>
                    </a:p>
                  </a:txBody>
                  <a:tcPr marL="83419" marR="83419" marT="83419" marB="83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public Object next()</a:t>
                      </a:r>
                    </a:p>
                  </a:txBody>
                  <a:tcPr marL="83419" marR="83419" marT="83419" marB="83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returns the element and moves the cursor pointer to the next element.</a:t>
                      </a:r>
                    </a:p>
                  </a:txBody>
                  <a:tcPr marL="83419" marR="83419" marT="83419" marB="83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60901407"/>
                  </a:ext>
                </a:extLst>
              </a:tr>
              <a:tr h="807496">
                <a:tc>
                  <a:txBody>
                    <a:bodyPr/>
                    <a:lstStyle/>
                    <a:p>
                      <a:pPr algn="just" fontAlgn="t"/>
                      <a:r>
                        <a:rPr lang="en-IN" sz="2000">
                          <a:solidFill>
                            <a:srgbClr val="333333"/>
                          </a:solidFill>
                          <a:effectLst/>
                          <a:latin typeface="inter-regular"/>
                        </a:rPr>
                        <a:t>3</a:t>
                      </a:r>
                    </a:p>
                  </a:txBody>
                  <a:tcPr marL="83419" marR="83419" marT="83419" marB="83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public void remove()</a:t>
                      </a:r>
                    </a:p>
                  </a:txBody>
                  <a:tcPr marL="83419" marR="83419" marT="83419" marB="83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removes the last elements returned by the iterator. It is less used.</a:t>
                      </a:r>
                    </a:p>
                  </a:txBody>
                  <a:tcPr marL="83419" marR="83419" marT="83419" marB="83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01972866"/>
                  </a:ext>
                </a:extLst>
              </a:tr>
            </a:tbl>
          </a:graphicData>
        </a:graphic>
      </p:graphicFrame>
    </p:spTree>
    <p:extLst>
      <p:ext uri="{BB962C8B-B14F-4D97-AF65-F5344CB8AC3E}">
        <p14:creationId xmlns:p14="http://schemas.microsoft.com/office/powerpoint/2010/main" val="77232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214336-549F-B001-CD94-04C26CB2D5EF}"/>
              </a:ext>
            </a:extLst>
          </p:cNvPr>
          <p:cNvSpPr>
            <a:spLocks noGrp="1"/>
          </p:cNvSpPr>
          <p:nvPr>
            <p:ph type="title"/>
          </p:nvPr>
        </p:nvSpPr>
        <p:spPr>
          <a:xfrm>
            <a:off x="524741" y="620392"/>
            <a:ext cx="3808268" cy="5504688"/>
          </a:xfrm>
        </p:spPr>
        <p:txBody>
          <a:bodyPr>
            <a:normAutofit/>
          </a:bodyPr>
          <a:lstStyle/>
          <a:p>
            <a:r>
              <a:rPr lang="en-IN" sz="6000" b="0" i="0">
                <a:solidFill>
                  <a:schemeClr val="bg1"/>
                </a:solidFill>
                <a:effectLst/>
                <a:latin typeface="erdana"/>
              </a:rPr>
              <a:t>Iterable Interface</a:t>
            </a:r>
            <a:endParaRPr lang="en-IN" sz="6000">
              <a:solidFill>
                <a:schemeClr val="bg1"/>
              </a:solidFill>
            </a:endParaRPr>
          </a:p>
        </p:txBody>
      </p:sp>
      <p:graphicFrame>
        <p:nvGraphicFramePr>
          <p:cNvPr id="22" name="Content Placeholder 2">
            <a:extLst>
              <a:ext uri="{FF2B5EF4-FFF2-40B4-BE49-F238E27FC236}">
                <a16:creationId xmlns:a16="http://schemas.microsoft.com/office/drawing/2014/main" id="{CDE9FAEB-82F3-1C25-65DA-A9386D9698AE}"/>
              </a:ext>
            </a:extLst>
          </p:cNvPr>
          <p:cNvGraphicFramePr>
            <a:graphicFrameLocks noGrp="1"/>
          </p:cNvGraphicFramePr>
          <p:nvPr>
            <p:ph idx="1"/>
            <p:extLst>
              <p:ext uri="{D42A27DB-BD31-4B8C-83A1-F6EECF244321}">
                <p14:modId xmlns:p14="http://schemas.microsoft.com/office/powerpoint/2010/main" val="82086532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585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A9D6E9-C8E3-087E-ACEE-7551779A507C}"/>
              </a:ext>
            </a:extLst>
          </p:cNvPr>
          <p:cNvSpPr>
            <a:spLocks noGrp="1"/>
          </p:cNvSpPr>
          <p:nvPr>
            <p:ph type="title"/>
          </p:nvPr>
        </p:nvSpPr>
        <p:spPr>
          <a:xfrm>
            <a:off x="524741" y="620392"/>
            <a:ext cx="3808268" cy="5504688"/>
          </a:xfrm>
        </p:spPr>
        <p:txBody>
          <a:bodyPr>
            <a:normAutofit/>
          </a:bodyPr>
          <a:lstStyle/>
          <a:p>
            <a:r>
              <a:rPr lang="en-US" sz="6000" b="0">
                <a:solidFill>
                  <a:schemeClr val="bg1"/>
                </a:solidFill>
                <a:effectLst/>
                <a:latin typeface="erdana"/>
              </a:rPr>
              <a:t>Collection Interface</a:t>
            </a:r>
            <a:br>
              <a:rPr lang="en-US" sz="6000" b="0">
                <a:solidFill>
                  <a:schemeClr val="bg1"/>
                </a:solidFill>
                <a:effectLst/>
                <a:latin typeface="erdana"/>
              </a:rPr>
            </a:br>
            <a:endParaRPr lang="en-IN" sz="6000">
              <a:solidFill>
                <a:schemeClr val="bg1"/>
              </a:solidFill>
            </a:endParaRPr>
          </a:p>
        </p:txBody>
      </p:sp>
      <p:graphicFrame>
        <p:nvGraphicFramePr>
          <p:cNvPr id="5" name="Content Placeholder 2">
            <a:extLst>
              <a:ext uri="{FF2B5EF4-FFF2-40B4-BE49-F238E27FC236}">
                <a16:creationId xmlns:a16="http://schemas.microsoft.com/office/drawing/2014/main" id="{4165114A-9D7C-C279-22B1-F537C34142F5}"/>
              </a:ext>
            </a:extLst>
          </p:cNvPr>
          <p:cNvGraphicFramePr>
            <a:graphicFrameLocks noGrp="1"/>
          </p:cNvGraphicFramePr>
          <p:nvPr>
            <p:ph idx="1"/>
            <p:extLst>
              <p:ext uri="{D42A27DB-BD31-4B8C-83A1-F6EECF244321}">
                <p14:modId xmlns:p14="http://schemas.microsoft.com/office/powerpoint/2010/main" val="350332106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99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456469-5A15-14B3-08AB-F58393153368}"/>
              </a:ext>
            </a:extLst>
          </p:cNvPr>
          <p:cNvSpPr>
            <a:spLocks noGrp="1"/>
          </p:cNvSpPr>
          <p:nvPr>
            <p:ph type="title"/>
          </p:nvPr>
        </p:nvSpPr>
        <p:spPr>
          <a:xfrm>
            <a:off x="312724" y="3433763"/>
            <a:ext cx="3197013" cy="2743200"/>
          </a:xfrm>
        </p:spPr>
        <p:txBody>
          <a:bodyPr anchor="t">
            <a:normAutofit/>
          </a:bodyPr>
          <a:lstStyle/>
          <a:p>
            <a:pPr algn="ctr"/>
            <a:r>
              <a:rPr lang="en-IN" sz="4800" b="0" i="0">
                <a:solidFill>
                  <a:schemeClr val="bg1"/>
                </a:solidFill>
                <a:effectLst/>
                <a:latin typeface="erdana"/>
              </a:rPr>
              <a:t>List Interface</a:t>
            </a:r>
            <a:br>
              <a:rPr lang="en-IN" sz="4800" b="0" i="0">
                <a:solidFill>
                  <a:schemeClr val="bg1"/>
                </a:solidFill>
                <a:effectLst/>
                <a:latin typeface="erdana"/>
              </a:rPr>
            </a:br>
            <a:endParaRPr lang="en-IN" sz="4800">
              <a:solidFill>
                <a:schemeClr val="bg1"/>
              </a:solidFill>
            </a:endParaRPr>
          </a:p>
        </p:txBody>
      </p:sp>
      <p:pic>
        <p:nvPicPr>
          <p:cNvPr id="30" name="Graphic 23" descr="Parent and Child">
            <a:extLst>
              <a:ext uri="{FF2B5EF4-FFF2-40B4-BE49-F238E27FC236}">
                <a16:creationId xmlns:a16="http://schemas.microsoft.com/office/drawing/2014/main" id="{6085162F-2A51-9AF8-0329-1ACD963424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55B2ECD4-CA06-03AA-EC57-503354B6CFF1}"/>
              </a:ext>
            </a:extLst>
          </p:cNvPr>
          <p:cNvSpPr>
            <a:spLocks noGrp="1"/>
          </p:cNvSpPr>
          <p:nvPr>
            <p:ph idx="1"/>
          </p:nvPr>
        </p:nvSpPr>
        <p:spPr>
          <a:xfrm>
            <a:off x="4330719" y="641615"/>
            <a:ext cx="7289799" cy="5533496"/>
          </a:xfrm>
        </p:spPr>
        <p:txBody>
          <a:bodyPr anchor="ctr">
            <a:normAutofit/>
          </a:bodyPr>
          <a:lstStyle/>
          <a:p>
            <a:r>
              <a:rPr lang="en-US" sz="2200" b="0" i="0" dirty="0">
                <a:effectLst/>
                <a:latin typeface="inter-regular"/>
              </a:rPr>
              <a:t>List interface is the child interface of Collection interface. It inhibits a list type data structure in which we can store the ordered collection of objects. It can have duplicate values.</a:t>
            </a:r>
          </a:p>
          <a:p>
            <a:r>
              <a:rPr lang="en-US" sz="2200" b="0" i="0" dirty="0">
                <a:effectLst/>
                <a:latin typeface="inter-regular"/>
              </a:rPr>
              <a:t>List interface is implemented by the classes </a:t>
            </a:r>
            <a:r>
              <a:rPr lang="en-US" sz="2200" b="0" i="0" dirty="0" err="1">
                <a:effectLst/>
                <a:latin typeface="inter-regular"/>
              </a:rPr>
              <a:t>ArrayList</a:t>
            </a:r>
            <a:r>
              <a:rPr lang="en-US" sz="2200" b="0" i="0" dirty="0">
                <a:effectLst/>
                <a:latin typeface="inter-regular"/>
              </a:rPr>
              <a:t>, LinkedList, Vector, and Stack.</a:t>
            </a:r>
          </a:p>
          <a:p>
            <a:r>
              <a:rPr lang="en-US" sz="2200" b="0" i="0" dirty="0">
                <a:effectLst/>
                <a:latin typeface="inter-regular"/>
              </a:rPr>
              <a:t>To instantiate the List interface, we must use :</a:t>
            </a:r>
          </a:p>
          <a:p>
            <a:pPr>
              <a:buFont typeface="+mj-lt"/>
              <a:buAutoNum type="arabicPeriod"/>
            </a:pPr>
            <a:r>
              <a:rPr lang="en-IN" sz="2200" b="0" i="0" dirty="0">
                <a:effectLst/>
                <a:latin typeface="inter-regular"/>
              </a:rPr>
              <a:t>List &lt;data-type&gt; list1= </a:t>
            </a:r>
            <a:r>
              <a:rPr lang="en-IN" sz="2200" b="1" i="0" dirty="0">
                <a:effectLst/>
                <a:latin typeface="inter-regular"/>
              </a:rPr>
              <a:t>new</a:t>
            </a:r>
            <a:r>
              <a:rPr lang="en-IN" sz="2200" b="0" i="0" dirty="0">
                <a:effectLst/>
                <a:latin typeface="inter-regular"/>
              </a:rPr>
              <a:t> </a:t>
            </a:r>
            <a:r>
              <a:rPr lang="en-IN" sz="2200" b="0" i="0" dirty="0" err="1">
                <a:effectLst/>
                <a:latin typeface="inter-regular"/>
              </a:rPr>
              <a:t>ArrayList</a:t>
            </a:r>
            <a:r>
              <a:rPr lang="en-IN" sz="2200" b="0" i="0" dirty="0">
                <a:effectLst/>
                <a:latin typeface="inter-regular"/>
              </a:rPr>
              <a:t>();  </a:t>
            </a:r>
          </a:p>
          <a:p>
            <a:pPr>
              <a:buFont typeface="+mj-lt"/>
              <a:buAutoNum type="arabicPeriod"/>
            </a:pPr>
            <a:r>
              <a:rPr lang="en-IN" sz="2200" b="0" i="0" dirty="0">
                <a:effectLst/>
                <a:latin typeface="inter-regular"/>
              </a:rPr>
              <a:t>List &lt;data-type&gt; list2 = </a:t>
            </a:r>
            <a:r>
              <a:rPr lang="en-IN" sz="2200" b="1" i="0" dirty="0">
                <a:effectLst/>
                <a:latin typeface="inter-regular"/>
              </a:rPr>
              <a:t>new</a:t>
            </a:r>
            <a:r>
              <a:rPr lang="en-IN" sz="2200" b="0" i="0" dirty="0">
                <a:effectLst/>
                <a:latin typeface="inter-regular"/>
              </a:rPr>
              <a:t> LinkedList();  </a:t>
            </a:r>
          </a:p>
          <a:p>
            <a:pPr>
              <a:buFont typeface="+mj-lt"/>
              <a:buAutoNum type="arabicPeriod"/>
            </a:pPr>
            <a:r>
              <a:rPr lang="en-IN" sz="2200" b="0" i="0" dirty="0">
                <a:effectLst/>
                <a:latin typeface="inter-regular"/>
              </a:rPr>
              <a:t>List &lt;data-type&gt; list3 = </a:t>
            </a:r>
            <a:r>
              <a:rPr lang="en-IN" sz="2200" b="1" i="0" dirty="0">
                <a:effectLst/>
                <a:latin typeface="inter-regular"/>
              </a:rPr>
              <a:t>new</a:t>
            </a:r>
            <a:r>
              <a:rPr lang="en-IN" sz="2200" b="0" i="0" dirty="0">
                <a:effectLst/>
                <a:latin typeface="inter-regular"/>
              </a:rPr>
              <a:t> Vector();  </a:t>
            </a:r>
          </a:p>
          <a:p>
            <a:pPr>
              <a:buFont typeface="+mj-lt"/>
              <a:buAutoNum type="arabicPeriod"/>
            </a:pPr>
            <a:r>
              <a:rPr lang="en-IN" sz="2200" b="0" i="0" dirty="0">
                <a:effectLst/>
                <a:latin typeface="inter-regular"/>
              </a:rPr>
              <a:t>List &lt;data-type&gt; list4 = </a:t>
            </a:r>
            <a:r>
              <a:rPr lang="en-IN" sz="2200" b="1" i="0" dirty="0">
                <a:effectLst/>
                <a:latin typeface="inter-regular"/>
              </a:rPr>
              <a:t>new</a:t>
            </a:r>
            <a:r>
              <a:rPr lang="en-IN" sz="2200" b="0" i="0" dirty="0">
                <a:effectLst/>
                <a:latin typeface="inter-regular"/>
              </a:rPr>
              <a:t> Stack();  </a:t>
            </a:r>
          </a:p>
          <a:p>
            <a:r>
              <a:rPr lang="en-US" sz="2200" b="0" i="0" dirty="0">
                <a:effectLst/>
                <a:latin typeface="inter-regular"/>
              </a:rPr>
              <a:t>There are various methods in List interface that can be used to insert, delete, and access the elements from the list.</a:t>
            </a:r>
          </a:p>
          <a:p>
            <a:r>
              <a:rPr lang="en-US" sz="2200" b="0" i="0" dirty="0">
                <a:effectLst/>
                <a:latin typeface="inter-regular"/>
              </a:rPr>
              <a:t>The classes that implement the List interface Follows now!</a:t>
            </a:r>
            <a:endParaRPr lang="en-IN" sz="2200" dirty="0"/>
          </a:p>
        </p:txBody>
      </p:sp>
    </p:spTree>
    <p:extLst>
      <p:ext uri="{BB962C8B-B14F-4D97-AF65-F5344CB8AC3E}">
        <p14:creationId xmlns:p14="http://schemas.microsoft.com/office/powerpoint/2010/main" val="2483592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3541</Words>
  <Application>Microsoft Office PowerPoint</Application>
  <PresentationFormat>Widescreen</PresentationFormat>
  <Paragraphs>403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erdana</vt:lpstr>
      <vt:lpstr>inter-regular</vt:lpstr>
      <vt:lpstr>times new roman</vt:lpstr>
      <vt:lpstr>Office Theme</vt:lpstr>
      <vt:lpstr>Collection API</vt:lpstr>
      <vt:lpstr>Collections in Java</vt:lpstr>
      <vt:lpstr>PowerPoint Presentation</vt:lpstr>
      <vt:lpstr>Hierarchy of Collection Framework. The java.util package contains all the classes and interfaces for the Collection framework.</vt:lpstr>
      <vt:lpstr>Methods of Collection interface</vt:lpstr>
      <vt:lpstr>Iterator interface:Iterator interface provides the facility of iterating the elements in a forward direction only. Methods of Iterator interface There are only three methods in the Iterator interface. They are:</vt:lpstr>
      <vt:lpstr>Iterable Interface</vt:lpstr>
      <vt:lpstr>Collection Interface </vt:lpstr>
      <vt:lpstr>List Interface </vt:lpstr>
      <vt:lpstr>ArrayList</vt:lpstr>
      <vt:lpstr>LinkedList LinkedList implements the Collection interface. It uses a doubly linked list internally to store the elements. It can store the duplicate elements. It maintains the insertion order and is not synchronized. In LinkedList, the manipulation is fast because no shifting is required.</vt:lpstr>
      <vt:lpstr>Vector Vector uses a dynamic array to store the data elements. It is similar to ArrayList. However, It is synchronized and contains many methods that are not the part of Collection framework.</vt:lpstr>
      <vt:lpstr>Queue Interface:</vt:lpstr>
      <vt:lpstr>PriorityQueue: The PriorityQueue class implements the Queue interface. It holds the elements or objects which are to be processed by their priorities. PriorityQueue doesn't allow null values to be stored in the queue.</vt:lpstr>
      <vt:lpstr>PowerPoint Presentation</vt:lpstr>
      <vt:lpstr>HashSet: HashSet class implements Set Interface. It represents the collection that uses a hash table for storage. Hashing is used to store the elements in the HashSet. It contains unique items.</vt:lpstr>
      <vt:lpstr>LinkedHashSet:LinkedHashSet class represents the LinkedList implementation of Set Interface. It extends the HashSet class and implements Set interface. Like HashSet, It also contains unique elements. It maintains the insertion order and permits null elements.</vt:lpstr>
      <vt:lpstr>Java TreeSet class</vt:lpstr>
      <vt:lpstr>Constructors of Java TreeSet class</vt:lpstr>
      <vt:lpstr>PowerPoint Presentation</vt:lpstr>
      <vt:lpstr>Java Map Interface:A map contains values on the basis of key, i.e. key and value pair. Each key and value pair is known as an entry. A Map contains unique keys.</vt:lpstr>
      <vt:lpstr>A Map can't be traversed, so you need to convert it into Set using keySet() or entrySet() method.</vt:lpstr>
      <vt:lpstr>Java Map Example: Non-Generic (Old Style)</vt:lpstr>
      <vt:lpstr>Java HashMap</vt:lpstr>
      <vt:lpstr>PowerPoint Presentation</vt:lpstr>
      <vt:lpstr>Java HashMap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API</dc:title>
  <dc:creator>Ashwinikumar Jha</dc:creator>
  <cp:lastModifiedBy>Ashwinikumar Jha</cp:lastModifiedBy>
  <cp:revision>50</cp:revision>
  <dcterms:created xsi:type="dcterms:W3CDTF">2022-05-09T10:50:21Z</dcterms:created>
  <dcterms:modified xsi:type="dcterms:W3CDTF">2022-05-11T04:27:46Z</dcterms:modified>
</cp:coreProperties>
</file>