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Helvetica Neue" panose="020B0604020202020204" charset="0"/>
      <p:regular r:id="rId33"/>
      <p:bold r:id="rId34"/>
      <p:italic r:id="rId35"/>
      <p:boldItalic r:id="rId36"/>
    </p:embeddedFont>
    <p:embeddedFont>
      <p:font typeface="Open Sans" panose="020B0606030504020204" pitchFamily="34" charset="0"/>
      <p:regular r:id="rId37"/>
      <p:bold r:id="rId38"/>
      <p:italic r:id="rId39"/>
      <p:boldItalic r:id="rId40"/>
    </p:embeddedFont>
    <p:embeddedFont>
      <p:font typeface="Roboto" panose="02000000000000000000" pitchFamily="2" charset="0"/>
      <p:regular r:id="rId41"/>
      <p:bold r:id="rId42"/>
      <p:italic r:id="rId43"/>
      <p:boldItalic r:id="rId44"/>
    </p:embeddedFont>
    <p:embeddedFont>
      <p:font typeface="Roboto Slab" pitchFamily="2" charset="0"/>
      <p:regular r:id="rId45"/>
      <p:bold r:id="rId46"/>
    </p:embeddedFont>
    <p:embeddedFont>
      <p:font typeface="Source Sans Pro" panose="020B050303040302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92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Good afternoon sirs. This presentation is for predicting the scour depth of a bridge using various regressor models. The project has been prepared by me(Anish) and Yash.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4c2cc965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4c2cc965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now the question was how do we compare and evaluate the results our models produce. We compared the Pearson Correlation Coefficient, RMSE Value and the R2 score. RMSE value is simply the root of squared difference between our results and the results that were expected. PCC value is the covariance of predicted output and the output we get. R2 score is the variance in dependent variable that the independent variables explain together. Here on, I now handover the presentation to Yash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e4c2cc965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e4c2cc965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now the question was how do we compare and evaluate the results our models produce. We compared the Pearson Correlation Coefficient, RMSE Value and the R2 score. RMSE value is simply the root of squared difference between our results and the results that were expected. PCC value is the covariance of predicted output and the output we get. R2 score is the variance in dependent variable that the independent variables explain together. Here on, I now handover the presentation to Yash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8ab3cd4bf_0_4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8ab3cd4b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d0618664a2_0_5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0618664a2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As I said earlier 2 different models have been taken into consideration as stated in the paper. A remarkable difference b/w both models is that instead of froude number, froude number minus critical froude number has been taken in model 2 unlike model 1.</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d529e511ff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d529e511f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Hello sirs, I am Yash and I’ll be taking it on from here. As we see, this is basically the dataset overview, entire data is of the float type evidently. A statistical presentation of the mean, 25%, 50%, 75% percentiles, min and max values has been shown.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2d398ea93_1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e2d398ea93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e2d398ea93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e2d398ea9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what is pier scour? 1st lets try to understand whats pier. Pier is </a:t>
            </a:r>
            <a:r>
              <a:rPr lang="en-GB" sz="1200">
                <a:solidFill>
                  <a:srgbClr val="202124"/>
                </a:solidFill>
                <a:highlight>
                  <a:srgbClr val="FFFFFF"/>
                </a:highlight>
              </a:rPr>
              <a:t>an intermediate support for the adjacent ends of two bridge spans. Now when heavy consistent flow of water eventually erodes the soil creating a vacant space, this vacant space is called the scour depth and this process is named as the Scouring of pier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8ab3cd4bf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8ab3cd4b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e4b7c68282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e4b7c6828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d8ab3cd4bf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d8ab3cd4b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Heres the heatmap of the correlation coefficients between each parameter with every other parameter. The magnitude of correlation coefficient ranges from 0 to 1. </a:t>
            </a:r>
            <a:r>
              <a:rPr lang="en-GB">
                <a:solidFill>
                  <a:schemeClr val="dk1"/>
                </a:solidFill>
                <a:latin typeface="Helvetica Neue"/>
                <a:ea typeface="Helvetica Neue"/>
                <a:cs typeface="Helvetica Neue"/>
                <a:sym typeface="Helvetica Neue"/>
              </a:rPr>
              <a:t>Higher the magnitude, higher is the correlation</a:t>
            </a:r>
            <a:r>
              <a:rPr lang="en-GB" sz="1800">
                <a:solidFill>
                  <a:schemeClr val="dk1"/>
                </a:solidFill>
                <a:latin typeface="Helvetica Neue"/>
                <a:ea typeface="Helvetica Neue"/>
                <a:cs typeface="Helvetica Neue"/>
                <a:sym typeface="Helvetica Neue"/>
              </a:rPr>
              <a:t>. </a:t>
            </a:r>
            <a:r>
              <a:rPr lang="en-GB">
                <a:solidFill>
                  <a:schemeClr val="dk1"/>
                </a:solidFill>
                <a:latin typeface="Helvetica Neue"/>
                <a:ea typeface="Helvetica Neue"/>
                <a:cs typeface="Helvetica Neue"/>
                <a:sym typeface="Helvetica Neue"/>
              </a:rPr>
              <a:t>A negative coefficient implies inverse dependence. </a:t>
            </a:r>
            <a:endParaRPr>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2d398ea9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2d398ea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as we know bridge failure is a very common problem all around the world. We made an effort in this project to actually study the variation of this depth wrt various parameters by using a different combination in 2 different models which we will see in detail in the upcoming slides.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e2d398ea93_1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e2d398ea93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e2d398ea93_1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e2d398ea93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e4c2cc9658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e4c2cc965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e4be4ba77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e4be4ba77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as we know bridge failure is a very common problem all around the world. We made an effort in this project to actually study the variation of this depth wrt various parameters by using a different combination in 2 different models which we will see in detail in the upcoming slides.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d529e511ff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d529e511f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Speaking of applications, this entire project is an interdisciplinary area of study. Quite clearly it focuses on stopping the unfortunate breakage of so many bridges due to scouring. Selection of the foundational material can be better done according to the swelling potential.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d6f489d306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d6f489d30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Aisa ka aisa padh dena word to word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7290e773d_0_3:notes"/>
          <p:cNvSpPr>
            <a:spLocks noGrp="1" noRot="1" noChangeAspect="1"/>
          </p:cNvSpPr>
          <p:nvPr>
            <p:ph type="sldImg" idx="2"/>
          </p:nvPr>
        </p:nvSpPr>
        <p:spPr>
          <a:xfrm>
            <a:off x="1143225" y="685778"/>
            <a:ext cx="4572300" cy="3428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7290e773d_0_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Thank You so much.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0618664a2_0_4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0618664a2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as we know bridge failure is a very common problem all around the world. We made an effort in this project to actually study the variation of this depth wrt various parameters by using a different combination in 2 different models which we will see in detail in the upcoming slides.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2d398ea93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2d398ea9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what is pier scour? 1st lets try to understand whats pier. Pier is </a:t>
            </a:r>
            <a:r>
              <a:rPr lang="en-GB" sz="1200">
                <a:solidFill>
                  <a:srgbClr val="202124"/>
                </a:solidFill>
                <a:highlight>
                  <a:srgbClr val="FFFFFF"/>
                </a:highlight>
              </a:rPr>
              <a:t>an intermediate support for the adjacent ends of two bridge spans. Now when heavy consistent flow of water eventually erodes the soil creating a vacant space, this vacant space is called the scour depth and this process is named as the Scouring of pier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2d398ea93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2d398ea93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what is pier scour? 1st lets try to understand whats pier. Pier is </a:t>
            </a:r>
            <a:r>
              <a:rPr lang="en-GB" sz="1200">
                <a:solidFill>
                  <a:srgbClr val="202124"/>
                </a:solidFill>
                <a:highlight>
                  <a:srgbClr val="FFFFFF"/>
                </a:highlight>
              </a:rPr>
              <a:t>an intermediate support for the adjacent ends of two bridge spans. Now when heavy consistent flow of water eventually erodes the soil creating a vacant space, this vacant space is called the scour depth and this process is named as the Scouring of pier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0618664a2_0_4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d0618664a2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what is pier scour? 1st lets try to understand whats pier. Pier is </a:t>
            </a:r>
            <a:r>
              <a:rPr lang="en-GB" sz="1200">
                <a:solidFill>
                  <a:srgbClr val="202124"/>
                </a:solidFill>
                <a:highlight>
                  <a:srgbClr val="FFFFFF"/>
                </a:highlight>
              </a:rPr>
              <a:t>an intermediate support for the adjacent ends of two bridge spans. Now when heavy consistent flow of water eventually erodes the soil creating a vacant space, this vacant space is called the scour depth and this process is named as the Scouring of pier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e4b7c68282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e4b7c6828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what is pier scour? 1st lets try to understand whats pier. Pier is </a:t>
            </a:r>
            <a:r>
              <a:rPr lang="en-GB" sz="1200">
                <a:solidFill>
                  <a:srgbClr val="202124"/>
                </a:solidFill>
                <a:highlight>
                  <a:srgbClr val="FFFFFF"/>
                </a:highlight>
              </a:rPr>
              <a:t>an intermediate support for the adjacent ends of two bridge spans. Now when heavy consistent flow of water eventually erodes the soil creating a vacant space, this vacant space is called the scour depth and this process is named as the Scouring of pier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e2d398ea93_1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e2d398ea93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now the question was how do we compare and evaluate the results our models produce. We compared the Pearson Correlation Coefficient, RMSE Value and the R2 score. RMSE value is simply the root of squared difference between our results and the results that were expected. PCC value is the covariance of predicted output and the output we get. R2 score is the variance in dependent variable that the independent variables explain together. Here on, I now handover the presentation to Yash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4b7c68282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4b7c6828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now the question was how do we compare and evaluate the results our models produce. We compared the Pearson Correlation Coefficient, RMSE Value and the R2 score. RMSE value is simply the root of squared difference between our results and the results that were expected. PCC value is the covariance of predicted output and the output we get. R2 score is the variance in dependent variable that the independent variables explain together. Here on, I now handover the presentation to Yash</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rtl="0">
              <a:spcBef>
                <a:spcPts val="0"/>
              </a:spcBef>
              <a:spcAft>
                <a:spcPts val="0"/>
              </a:spcAft>
              <a:buSzPts val="5800"/>
              <a:buNone/>
              <a:defRPr sz="5800" b="1"/>
            </a:lvl1pPr>
            <a:lvl2pPr lvl="1" rtl="0">
              <a:spcBef>
                <a:spcPts val="0"/>
              </a:spcBef>
              <a:spcAft>
                <a:spcPts val="0"/>
              </a:spcAft>
              <a:buSzPts val="5800"/>
              <a:buNone/>
              <a:defRPr sz="5800" b="1"/>
            </a:lvl2pPr>
            <a:lvl3pPr lvl="2" rtl="0">
              <a:spcBef>
                <a:spcPts val="0"/>
              </a:spcBef>
              <a:spcAft>
                <a:spcPts val="0"/>
              </a:spcAft>
              <a:buSzPts val="5800"/>
              <a:buNone/>
              <a:defRPr sz="5800" b="1"/>
            </a:lvl3pPr>
            <a:lvl4pPr lvl="3" rtl="0">
              <a:spcBef>
                <a:spcPts val="0"/>
              </a:spcBef>
              <a:spcAft>
                <a:spcPts val="0"/>
              </a:spcAft>
              <a:buSzPts val="5800"/>
              <a:buNone/>
              <a:defRPr sz="5800" b="1"/>
            </a:lvl4pPr>
            <a:lvl5pPr lvl="4" rtl="0">
              <a:spcBef>
                <a:spcPts val="0"/>
              </a:spcBef>
              <a:spcAft>
                <a:spcPts val="0"/>
              </a:spcAft>
              <a:buSzPts val="5800"/>
              <a:buNone/>
              <a:defRPr sz="5800" b="1"/>
            </a:lvl5pPr>
            <a:lvl6pPr lvl="5" rtl="0">
              <a:spcBef>
                <a:spcPts val="0"/>
              </a:spcBef>
              <a:spcAft>
                <a:spcPts val="0"/>
              </a:spcAft>
              <a:buSzPts val="5800"/>
              <a:buNone/>
              <a:defRPr sz="5800" b="1"/>
            </a:lvl6pPr>
            <a:lvl7pPr lvl="6" rtl="0">
              <a:spcBef>
                <a:spcPts val="0"/>
              </a:spcBef>
              <a:spcAft>
                <a:spcPts val="0"/>
              </a:spcAft>
              <a:buSzPts val="5800"/>
              <a:buNone/>
              <a:defRPr sz="5800" b="1"/>
            </a:lvl7pPr>
            <a:lvl8pPr lvl="7" rtl="0">
              <a:spcBef>
                <a:spcPts val="0"/>
              </a:spcBef>
              <a:spcAft>
                <a:spcPts val="0"/>
              </a:spcAft>
              <a:buSzPts val="5800"/>
              <a:buNone/>
              <a:defRPr sz="5800" b="1"/>
            </a:lvl8pPr>
            <a:lvl9pPr lvl="8" rtl="0">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66"/>
        <p:cNvGrpSpPr/>
        <p:nvPr/>
      </p:nvGrpSpPr>
      <p:grpSpPr>
        <a:xfrm>
          <a:off x="0" y="0"/>
          <a:ext cx="0" cy="0"/>
          <a:chOff x="0" y="0"/>
          <a:chExt cx="0" cy="0"/>
        </a:xfrm>
      </p:grpSpPr>
      <p:cxnSp>
        <p:nvCxnSpPr>
          <p:cNvPr id="67" name="Google Shape;67;p1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68" name="Google Shape;68;p1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69" name="Google Shape;69;p12"/>
          <p:cNvGrpSpPr/>
          <p:nvPr/>
        </p:nvGrpSpPr>
        <p:grpSpPr>
          <a:xfrm>
            <a:off x="1004144" y="1022025"/>
            <a:ext cx="7136668" cy="152400"/>
            <a:chOff x="1346429" y="1011300"/>
            <a:chExt cx="6452100" cy="152400"/>
          </a:xfrm>
        </p:grpSpPr>
        <p:cxnSp>
          <p:nvCxnSpPr>
            <p:cNvPr id="70" name="Google Shape;70;p1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71" name="Google Shape;71;p1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72" name="Google Shape;72;p12"/>
          <p:cNvGrpSpPr/>
          <p:nvPr/>
        </p:nvGrpSpPr>
        <p:grpSpPr>
          <a:xfrm>
            <a:off x="1004151" y="3969100"/>
            <a:ext cx="7136668" cy="152400"/>
            <a:chOff x="1346435" y="3969088"/>
            <a:chExt cx="6452100" cy="152400"/>
          </a:xfrm>
        </p:grpSpPr>
        <p:cxnSp>
          <p:nvCxnSpPr>
            <p:cNvPr id="73" name="Google Shape;73;p1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74" name="Google Shape;74;p1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75" name="Google Shape;75;p1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76" name="Google Shape;76;p1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rtl="0">
              <a:lnSpc>
                <a:spcPct val="100000"/>
              </a:lnSpc>
              <a:spcBef>
                <a:spcPts val="60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77" name="Google Shape;7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rtl="0">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sz="2400"/>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sz="2400"/>
            </a:lvl4pPr>
            <a:lvl5pPr marL="2286000" lvl="4" indent="-381000" rtl="0">
              <a:spcBef>
                <a:spcPts val="0"/>
              </a:spcBef>
              <a:spcAft>
                <a:spcPts val="0"/>
              </a:spcAft>
              <a:buSzPts val="2400"/>
              <a:buChar char="○"/>
              <a:defRPr sz="2400"/>
            </a:lvl5pPr>
            <a:lvl6pPr marL="2743200" lvl="5" indent="-381000" rtl="0">
              <a:spcBef>
                <a:spcPts val="0"/>
              </a:spcBef>
              <a:spcAft>
                <a:spcPts val="0"/>
              </a:spcAft>
              <a:buSzPts val="2400"/>
              <a:buChar char="■"/>
              <a:defRPr sz="2400"/>
            </a:lvl6pPr>
            <a:lvl7pPr marL="3200400" lvl="6" indent="-381000" rtl="0">
              <a:spcBef>
                <a:spcPts val="0"/>
              </a:spcBef>
              <a:spcAft>
                <a:spcPts val="0"/>
              </a:spcAft>
              <a:buSzPts val="2400"/>
              <a:buChar char="●"/>
              <a:defRPr sz="2400"/>
            </a:lvl7pPr>
            <a:lvl8pPr marL="3657600" lvl="7" indent="-381000" rtl="0">
              <a:spcBef>
                <a:spcPts val="0"/>
              </a:spcBef>
              <a:spcAft>
                <a:spcPts val="0"/>
              </a:spcAft>
              <a:buSzPts val="2400"/>
              <a:buChar char="○"/>
              <a:defRPr sz="2400"/>
            </a:lvl8pPr>
            <a:lvl9pPr marL="4114800" lvl="8" indent="-381000" rtl="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457200" y="4055343"/>
            <a:ext cx="8229600" cy="368700"/>
          </a:xfrm>
          <a:prstGeom prst="rect">
            <a:avLst/>
          </a:prstGeom>
        </p:spPr>
        <p:txBody>
          <a:bodyPr spcFirstLastPara="1" wrap="square" lIns="91425" tIns="91425" rIns="91425" bIns="91425" anchor="t" anchorCtr="0">
            <a:noAutofit/>
          </a:bodyPr>
          <a:lstStyle>
            <a:lvl1pPr marL="457200" lvl="0" indent="-228600" algn="ctr" rtl="0">
              <a:spcBef>
                <a:spcPts val="360"/>
              </a:spcBef>
              <a:spcAft>
                <a:spcPts val="0"/>
              </a:spcAft>
              <a:buSzPts val="1800"/>
              <a:buNone/>
              <a:defRPr sz="1800"/>
            </a:lvl1pPr>
          </a:lstStyle>
          <a:p>
            <a:endParaRPr/>
          </a:p>
        </p:txBody>
      </p:sp>
      <p:sp>
        <p:nvSpPr>
          <p:cNvPr id="60" name="Google Shape;60;p9"/>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rtl="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rtl="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b="1">
                <a:solidFill>
                  <a:schemeClr val="accent1"/>
                </a:solidFill>
                <a:latin typeface="Source Sans Pro"/>
                <a:ea typeface="Source Sans Pro"/>
                <a:cs typeface="Source Sans Pro"/>
                <a:sym typeface="Source Sans Pro"/>
              </a:defRPr>
            </a:lvl1pPr>
            <a:lvl2pPr lvl="1" algn="r" rtl="0">
              <a:buNone/>
              <a:defRPr sz="1300" b="1">
                <a:solidFill>
                  <a:schemeClr val="accent1"/>
                </a:solidFill>
                <a:latin typeface="Source Sans Pro"/>
                <a:ea typeface="Source Sans Pro"/>
                <a:cs typeface="Source Sans Pro"/>
                <a:sym typeface="Source Sans Pro"/>
              </a:defRPr>
            </a:lvl2pPr>
            <a:lvl3pPr lvl="2" algn="r" rtl="0">
              <a:buNone/>
              <a:defRPr sz="1300" b="1">
                <a:solidFill>
                  <a:schemeClr val="accent1"/>
                </a:solidFill>
                <a:latin typeface="Source Sans Pro"/>
                <a:ea typeface="Source Sans Pro"/>
                <a:cs typeface="Source Sans Pro"/>
                <a:sym typeface="Source Sans Pro"/>
              </a:defRPr>
            </a:lvl3pPr>
            <a:lvl4pPr lvl="3" algn="r" rtl="0">
              <a:buNone/>
              <a:defRPr sz="1300" b="1">
                <a:solidFill>
                  <a:schemeClr val="accent1"/>
                </a:solidFill>
                <a:latin typeface="Source Sans Pro"/>
                <a:ea typeface="Source Sans Pro"/>
                <a:cs typeface="Source Sans Pro"/>
                <a:sym typeface="Source Sans Pro"/>
              </a:defRPr>
            </a:lvl4pPr>
            <a:lvl5pPr lvl="4" algn="r" rtl="0">
              <a:buNone/>
              <a:defRPr sz="1300" b="1">
                <a:solidFill>
                  <a:schemeClr val="accent1"/>
                </a:solidFill>
                <a:latin typeface="Source Sans Pro"/>
                <a:ea typeface="Source Sans Pro"/>
                <a:cs typeface="Source Sans Pro"/>
                <a:sym typeface="Source Sans Pro"/>
              </a:defRPr>
            </a:lvl5pPr>
            <a:lvl6pPr lvl="5" algn="r" rtl="0">
              <a:buNone/>
              <a:defRPr sz="1300" b="1">
                <a:solidFill>
                  <a:schemeClr val="accent1"/>
                </a:solidFill>
                <a:latin typeface="Source Sans Pro"/>
                <a:ea typeface="Source Sans Pro"/>
                <a:cs typeface="Source Sans Pro"/>
                <a:sym typeface="Source Sans Pro"/>
              </a:defRPr>
            </a:lvl6pPr>
            <a:lvl7pPr lvl="6" algn="r" rtl="0">
              <a:buNone/>
              <a:defRPr sz="1300" b="1">
                <a:solidFill>
                  <a:schemeClr val="accent1"/>
                </a:solidFill>
                <a:latin typeface="Source Sans Pro"/>
                <a:ea typeface="Source Sans Pro"/>
                <a:cs typeface="Source Sans Pro"/>
                <a:sym typeface="Source Sans Pro"/>
              </a:defRPr>
            </a:lvl7pPr>
            <a:lvl8pPr lvl="7" algn="r" rtl="0">
              <a:buNone/>
              <a:defRPr sz="1300" b="1">
                <a:solidFill>
                  <a:schemeClr val="accent1"/>
                </a:solidFill>
                <a:latin typeface="Source Sans Pro"/>
                <a:ea typeface="Source Sans Pro"/>
                <a:cs typeface="Source Sans Pro"/>
                <a:sym typeface="Source Sans Pro"/>
              </a:defRPr>
            </a:lvl8pPr>
            <a:lvl9pPr lvl="8" algn="r" rtl="0">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GB"/>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www.investopedia.com/terms/p/portfolio.asp"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hyperlink" Target="https://www.investopedia.com/terms/h/harrymarkowitz.asp" TargetMode="External"/><Relationship Id="rId4" Type="http://schemas.openxmlformats.org/officeDocument/2006/relationships/hyperlink" Target="https://www.investopedia.com/terms/e/expectedreturn.asp"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investopedia.com/terms/v/variance.asp"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hyperlink" Target="https://www.investopedia.com/terms/c/correlation.asp"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s://www.investopedia.com/terms/v/volatility.asp"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ctrTitle"/>
          </p:nvPr>
        </p:nvSpPr>
        <p:spPr>
          <a:xfrm>
            <a:off x="1044250" y="1163050"/>
            <a:ext cx="7136700" cy="140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800" b="1" dirty="0">
                <a:latin typeface="Open Sans"/>
                <a:ea typeface="Open Sans"/>
                <a:cs typeface="Open Sans"/>
                <a:sym typeface="Open Sans"/>
              </a:rPr>
              <a:t>Stock Portfolio Optimization using LSTM and MPT </a:t>
            </a:r>
            <a:endParaRPr sz="3800" b="1" dirty="0">
              <a:latin typeface="Open Sans"/>
              <a:ea typeface="Open Sans"/>
              <a:cs typeface="Open Sans"/>
              <a:sym typeface="Open Sans"/>
            </a:endParaRPr>
          </a:p>
        </p:txBody>
      </p:sp>
      <p:sp>
        <p:nvSpPr>
          <p:cNvPr id="83" name="Google Shape;83;p13"/>
          <p:cNvSpPr txBox="1">
            <a:spLocks noGrp="1"/>
          </p:cNvSpPr>
          <p:nvPr>
            <p:ph type="subTitle" idx="1"/>
          </p:nvPr>
        </p:nvSpPr>
        <p:spPr>
          <a:xfrm>
            <a:off x="3476231" y="2761550"/>
            <a:ext cx="2642864" cy="12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dirty="0">
                <a:solidFill>
                  <a:srgbClr val="000000"/>
                </a:solidFill>
                <a:latin typeface="Open Sans"/>
                <a:ea typeface="Open Sans"/>
                <a:cs typeface="Open Sans"/>
                <a:sym typeface="Open Sans"/>
              </a:rPr>
              <a:t>          Project by :</a:t>
            </a:r>
            <a:endParaRPr sz="1400" b="1" dirty="0">
              <a:solidFill>
                <a:srgbClr val="000000"/>
              </a:solidFill>
              <a:latin typeface="Open Sans"/>
              <a:ea typeface="Open Sans"/>
              <a:cs typeface="Open Sans"/>
              <a:sym typeface="Open Sans"/>
            </a:endParaRPr>
          </a:p>
          <a:p>
            <a:pPr marL="139700" lvl="0" indent="0" algn="l" rtl="0">
              <a:spcBef>
                <a:spcPts val="0"/>
              </a:spcBef>
              <a:spcAft>
                <a:spcPts val="0"/>
              </a:spcAft>
              <a:buClr>
                <a:srgbClr val="000000"/>
              </a:buClr>
              <a:buSzPts val="1400"/>
            </a:pPr>
            <a:r>
              <a:rPr lang="en-GB" sz="1400" b="1" dirty="0">
                <a:solidFill>
                  <a:srgbClr val="000000"/>
                </a:solidFill>
                <a:latin typeface="Open Sans"/>
                <a:ea typeface="Open Sans"/>
                <a:cs typeface="Open Sans"/>
                <a:sym typeface="Open Sans"/>
              </a:rPr>
              <a:t>   Rishabh </a:t>
            </a:r>
            <a:r>
              <a:rPr lang="en-GB" sz="1400" b="1" dirty="0" err="1">
                <a:solidFill>
                  <a:srgbClr val="000000"/>
                </a:solidFill>
                <a:latin typeface="Open Sans"/>
                <a:ea typeface="Open Sans"/>
                <a:cs typeface="Open Sans"/>
                <a:sym typeface="Open Sans"/>
              </a:rPr>
              <a:t>Raunak</a:t>
            </a:r>
            <a:endParaRPr lang="en-GB" sz="1400" b="1" dirty="0">
              <a:solidFill>
                <a:srgbClr val="000000"/>
              </a:solidFill>
              <a:latin typeface="Open Sans"/>
              <a:ea typeface="Open Sans"/>
              <a:cs typeface="Open Sans"/>
              <a:sym typeface="Open Sans"/>
            </a:endParaRPr>
          </a:p>
          <a:p>
            <a:pPr marL="139700" lvl="0" indent="0" algn="l" rtl="0">
              <a:spcBef>
                <a:spcPts val="0"/>
              </a:spcBef>
              <a:spcAft>
                <a:spcPts val="0"/>
              </a:spcAft>
              <a:buClr>
                <a:srgbClr val="000000"/>
              </a:buClr>
              <a:buSzPts val="1400"/>
            </a:pPr>
            <a:r>
              <a:rPr lang="en-GB" sz="1400" b="1" dirty="0">
                <a:solidFill>
                  <a:srgbClr val="000000"/>
                </a:solidFill>
                <a:latin typeface="Open Sans"/>
                <a:ea typeface="Open Sans"/>
                <a:cs typeface="Open Sans"/>
                <a:sym typeface="Open Sans"/>
              </a:rPr>
              <a:t>             and</a:t>
            </a:r>
          </a:p>
          <a:p>
            <a:pPr marL="139700" lvl="0" indent="0" algn="l" rtl="0">
              <a:spcBef>
                <a:spcPts val="0"/>
              </a:spcBef>
              <a:spcAft>
                <a:spcPts val="0"/>
              </a:spcAft>
              <a:buClr>
                <a:srgbClr val="000000"/>
              </a:buClr>
              <a:buSzPts val="1400"/>
            </a:pPr>
            <a:r>
              <a:rPr lang="en-GB" sz="1400" b="1" dirty="0">
                <a:solidFill>
                  <a:srgbClr val="000000"/>
                </a:solidFill>
                <a:latin typeface="Open Sans"/>
                <a:ea typeface="Open Sans"/>
                <a:cs typeface="Open Sans"/>
                <a:sym typeface="Open Sans"/>
              </a:rPr>
              <a:t>       Jahnavi Sinha</a:t>
            </a:r>
          </a:p>
          <a:p>
            <a:pPr marL="0" lvl="0" indent="0" algn="ctr" rtl="0">
              <a:spcBef>
                <a:spcPts val="600"/>
              </a:spcBef>
              <a:spcAft>
                <a:spcPts val="0"/>
              </a:spcAft>
              <a:buNone/>
            </a:pPr>
            <a:endParaRPr lang="en-IN" dirty="0"/>
          </a:p>
        </p:txBody>
      </p:sp>
      <p:sp>
        <p:nvSpPr>
          <p:cNvPr id="85" name="Google Shape;85;p13"/>
          <p:cNvSpPr txBox="1">
            <a:spLocks noGrp="1"/>
          </p:cNvSpPr>
          <p:nvPr>
            <p:ph type="title" idx="4294967295"/>
          </p:nvPr>
        </p:nvSpPr>
        <p:spPr>
          <a:xfrm>
            <a:off x="786150" y="327895"/>
            <a:ext cx="7571700" cy="70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700">
                <a:solidFill>
                  <a:schemeClr val="dk1"/>
                </a:solidFill>
                <a:latin typeface="Open Sans"/>
                <a:ea typeface="Open Sans"/>
                <a:cs typeface="Open Sans"/>
                <a:sym typeface="Open Sans"/>
              </a:rPr>
              <a:t>CS299 Innovation Lab</a:t>
            </a:r>
            <a:endParaRPr sz="1700">
              <a:solidFill>
                <a:schemeClr val="dk1"/>
              </a:solidFill>
              <a:latin typeface="Open Sans"/>
              <a:ea typeface="Open Sans"/>
              <a:cs typeface="Open Sans"/>
              <a:sym typeface="Open Sans"/>
            </a:endParaRPr>
          </a:p>
        </p:txBody>
      </p:sp>
      <p:pic>
        <p:nvPicPr>
          <p:cNvPr id="86" name="Google Shape;86;p13"/>
          <p:cNvPicPr preferRelativeResize="0"/>
          <p:nvPr/>
        </p:nvPicPr>
        <p:blipFill>
          <a:blip r:embed="rId3">
            <a:alphaModFix/>
          </a:blip>
          <a:stretch>
            <a:fillRect/>
          </a:stretch>
        </p:blipFill>
        <p:spPr>
          <a:xfrm>
            <a:off x="4307800" y="4318125"/>
            <a:ext cx="609600" cy="60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750775" y="34204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b="1">
                <a:latin typeface="Open Sans"/>
                <a:ea typeface="Open Sans"/>
                <a:cs typeface="Open Sans"/>
                <a:sym typeface="Open Sans"/>
              </a:rPr>
              <a:t>Adam Optimizer</a:t>
            </a:r>
            <a:endParaRPr sz="3600" b="1">
              <a:latin typeface="Open Sans"/>
              <a:ea typeface="Open Sans"/>
              <a:cs typeface="Open Sans"/>
              <a:sym typeface="Open Sans"/>
            </a:endParaRPr>
          </a:p>
        </p:txBody>
      </p:sp>
      <p:sp>
        <p:nvSpPr>
          <p:cNvPr id="153" name="Google Shape;153;p22"/>
          <p:cNvSpPr txBox="1">
            <a:spLocks noGrp="1"/>
          </p:cNvSpPr>
          <p:nvPr>
            <p:ph type="body" idx="1"/>
          </p:nvPr>
        </p:nvSpPr>
        <p:spPr>
          <a:xfrm>
            <a:off x="695750" y="950275"/>
            <a:ext cx="7571700" cy="3925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Helvetica Neue"/>
              <a:buChar char="●"/>
            </a:pPr>
            <a:r>
              <a:rPr lang="en-GB" sz="1800">
                <a:solidFill>
                  <a:srgbClr val="000000"/>
                </a:solidFill>
                <a:latin typeface="Helvetica Neue"/>
                <a:ea typeface="Helvetica Neue"/>
                <a:cs typeface="Helvetica Neue"/>
                <a:sym typeface="Helvetica Neue"/>
              </a:rPr>
              <a:t>The type of optimizer used can greatly affect how fast the algorithm converges to the minimum value. Here we have chosen to use Adam optimizer. The Adam optimizer combines the perks of two other optimizers: ADAgrad and RMSprop.</a:t>
            </a:r>
            <a:endParaRPr sz="1800">
              <a:solidFill>
                <a:srgbClr val="000000"/>
              </a:solidFill>
              <a:latin typeface="Helvetica Neue"/>
              <a:ea typeface="Helvetica Neue"/>
              <a:cs typeface="Helvetica Neue"/>
              <a:sym typeface="Helvetica Neue"/>
            </a:endParaRPr>
          </a:p>
          <a:p>
            <a:pPr marL="457200" lvl="0" indent="-342900" algn="l" rtl="0">
              <a:lnSpc>
                <a:spcPct val="115000"/>
              </a:lnSpc>
              <a:spcBef>
                <a:spcPts val="0"/>
              </a:spcBef>
              <a:spcAft>
                <a:spcPts val="0"/>
              </a:spcAft>
              <a:buClr>
                <a:srgbClr val="000000"/>
              </a:buClr>
              <a:buSzPts val="1800"/>
              <a:buFont typeface="Helvetica Neue"/>
              <a:buChar char="●"/>
            </a:pPr>
            <a:r>
              <a:rPr lang="en-GB" sz="1800">
                <a:solidFill>
                  <a:srgbClr val="000000"/>
                </a:solidFill>
                <a:latin typeface="Helvetica Neue"/>
                <a:ea typeface="Helvetica Neue"/>
                <a:cs typeface="Helvetica Neue"/>
                <a:sym typeface="Helvetica Neue"/>
              </a:rPr>
              <a:t>The stochastic gradient descent update for RMS prop is given by:</a:t>
            </a:r>
            <a:endParaRPr sz="1800">
              <a:solidFill>
                <a:srgbClr val="000000"/>
              </a:solidFill>
              <a:latin typeface="Helvetica Neue"/>
              <a:ea typeface="Helvetica Neue"/>
              <a:cs typeface="Helvetica Neue"/>
              <a:sym typeface="Helvetica Neue"/>
            </a:endParaRPr>
          </a:p>
          <a:p>
            <a:pPr marL="0" lvl="0" indent="0" algn="l" rtl="0">
              <a:lnSpc>
                <a:spcPct val="115000"/>
              </a:lnSpc>
              <a:spcBef>
                <a:spcPts val="600"/>
              </a:spcBef>
              <a:spcAft>
                <a:spcPts val="0"/>
              </a:spcAft>
              <a:buNone/>
            </a:pPr>
            <a:endParaRPr sz="1800">
              <a:solidFill>
                <a:srgbClr val="000000"/>
              </a:solidFill>
              <a:latin typeface="Helvetica Neue"/>
              <a:ea typeface="Helvetica Neue"/>
              <a:cs typeface="Helvetica Neue"/>
              <a:sym typeface="Helvetica Neue"/>
            </a:endParaRPr>
          </a:p>
          <a:p>
            <a:pPr marL="0" lvl="0" indent="0" algn="l" rtl="0">
              <a:lnSpc>
                <a:spcPct val="115000"/>
              </a:lnSpc>
              <a:spcBef>
                <a:spcPts val="600"/>
              </a:spcBef>
              <a:spcAft>
                <a:spcPts val="0"/>
              </a:spcAft>
              <a:buNone/>
            </a:pPr>
            <a:endParaRPr sz="1800">
              <a:solidFill>
                <a:srgbClr val="000000"/>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800">
              <a:solidFill>
                <a:srgbClr val="000000"/>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800">
              <a:solidFill>
                <a:srgbClr val="000000"/>
              </a:solidFill>
              <a:latin typeface="Helvetica Neue"/>
              <a:ea typeface="Helvetica Neue"/>
              <a:cs typeface="Helvetica Neue"/>
              <a:sym typeface="Helvetica Neue"/>
            </a:endParaRPr>
          </a:p>
          <a:p>
            <a:pPr marL="457200" lvl="0" indent="-342900" algn="l" rtl="0">
              <a:lnSpc>
                <a:spcPct val="115000"/>
              </a:lnSpc>
              <a:spcBef>
                <a:spcPts val="0"/>
              </a:spcBef>
              <a:spcAft>
                <a:spcPts val="0"/>
              </a:spcAft>
              <a:buClr>
                <a:srgbClr val="000000"/>
              </a:buClr>
              <a:buSzPts val="1800"/>
              <a:buFont typeface="Helvetica Neue"/>
              <a:buChar char="●"/>
            </a:pPr>
            <a:r>
              <a:rPr lang="en-GB" sz="1800">
                <a:solidFill>
                  <a:srgbClr val="000000"/>
                </a:solidFill>
                <a:latin typeface="Helvetica Neue"/>
                <a:ea typeface="Helvetica Neue"/>
                <a:cs typeface="Helvetica Neue"/>
                <a:sym typeface="Helvetica Neue"/>
              </a:rPr>
              <a:t>Adam(Adaptive Movement Estimation) is another method that computes the adaptive learning rates for each parameter based on its past gradients.</a:t>
            </a:r>
            <a:endParaRPr sz="1800">
              <a:solidFill>
                <a:srgbClr val="000000"/>
              </a:solidFill>
              <a:latin typeface="Helvetica Neue"/>
              <a:ea typeface="Helvetica Neue"/>
              <a:cs typeface="Helvetica Neue"/>
              <a:sym typeface="Helvetica Neue"/>
            </a:endParaRPr>
          </a:p>
          <a:p>
            <a:pPr marL="0" lvl="0" indent="0" algn="l" rtl="0">
              <a:lnSpc>
                <a:spcPct val="115000"/>
              </a:lnSpc>
              <a:spcBef>
                <a:spcPts val="600"/>
              </a:spcBef>
              <a:spcAft>
                <a:spcPts val="0"/>
              </a:spcAft>
              <a:buNone/>
            </a:pPr>
            <a:endParaRPr sz="1800">
              <a:solidFill>
                <a:srgbClr val="000000"/>
              </a:solidFill>
              <a:latin typeface="Helvetica Neue"/>
              <a:ea typeface="Helvetica Neue"/>
              <a:cs typeface="Helvetica Neue"/>
              <a:sym typeface="Helvetica Neue"/>
            </a:endParaRPr>
          </a:p>
          <a:p>
            <a:pPr marL="0" lvl="0" indent="0" algn="l" rtl="0">
              <a:spcBef>
                <a:spcPts val="600"/>
              </a:spcBef>
              <a:spcAft>
                <a:spcPts val="0"/>
              </a:spcAft>
              <a:buNone/>
            </a:pPr>
            <a:endParaRPr sz="1800">
              <a:latin typeface="Helvetica Neue"/>
              <a:ea typeface="Helvetica Neue"/>
              <a:cs typeface="Helvetica Neue"/>
              <a:sym typeface="Helvetica Neue"/>
            </a:endParaRPr>
          </a:p>
          <a:p>
            <a:pPr marL="0" lvl="0" indent="0" algn="l" rtl="0">
              <a:spcBef>
                <a:spcPts val="600"/>
              </a:spcBef>
              <a:spcAft>
                <a:spcPts val="0"/>
              </a:spcAft>
              <a:buNone/>
            </a:pPr>
            <a:endParaRPr sz="1800">
              <a:solidFill>
                <a:srgbClr val="111111"/>
              </a:solidFill>
              <a:highlight>
                <a:schemeClr val="lt1"/>
              </a:highlight>
              <a:latin typeface="Helvetica Neue"/>
              <a:ea typeface="Helvetica Neue"/>
              <a:cs typeface="Helvetica Neue"/>
              <a:sym typeface="Helvetica Neue"/>
            </a:endParaRPr>
          </a:p>
        </p:txBody>
      </p:sp>
      <p:pic>
        <p:nvPicPr>
          <p:cNvPr id="154" name="Google Shape;154;p22"/>
          <p:cNvPicPr preferRelativeResize="0"/>
          <p:nvPr/>
        </p:nvPicPr>
        <p:blipFill>
          <a:blip r:embed="rId3">
            <a:alphaModFix/>
          </a:blip>
          <a:stretch>
            <a:fillRect/>
          </a:stretch>
        </p:blipFill>
        <p:spPr>
          <a:xfrm>
            <a:off x="8357850" y="4438375"/>
            <a:ext cx="624950" cy="624950"/>
          </a:xfrm>
          <a:prstGeom prst="rect">
            <a:avLst/>
          </a:prstGeom>
          <a:noFill/>
          <a:ln>
            <a:noFill/>
          </a:ln>
        </p:spPr>
      </p:pic>
      <p:pic>
        <p:nvPicPr>
          <p:cNvPr id="155" name="Google Shape;155;p22"/>
          <p:cNvPicPr preferRelativeResize="0"/>
          <p:nvPr/>
        </p:nvPicPr>
        <p:blipFill>
          <a:blip r:embed="rId4">
            <a:alphaModFix/>
          </a:blip>
          <a:stretch>
            <a:fillRect/>
          </a:stretch>
        </p:blipFill>
        <p:spPr>
          <a:xfrm>
            <a:off x="3000375" y="2663900"/>
            <a:ext cx="2962450" cy="1292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title"/>
          </p:nvPr>
        </p:nvSpPr>
        <p:spPr>
          <a:xfrm>
            <a:off x="876725" y="24767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b="1">
                <a:latin typeface="Open Sans"/>
                <a:ea typeface="Open Sans"/>
                <a:cs typeface="Open Sans"/>
                <a:sym typeface="Open Sans"/>
              </a:rPr>
              <a:t>Adam Optimizer</a:t>
            </a:r>
            <a:endParaRPr sz="2600" b="1">
              <a:latin typeface="Open Sans"/>
              <a:ea typeface="Open Sans"/>
              <a:cs typeface="Open Sans"/>
              <a:sym typeface="Open Sans"/>
            </a:endParaRPr>
          </a:p>
        </p:txBody>
      </p:sp>
      <p:sp>
        <p:nvSpPr>
          <p:cNvPr id="161" name="Google Shape;161;p23"/>
          <p:cNvSpPr txBox="1">
            <a:spLocks noGrp="1"/>
          </p:cNvSpPr>
          <p:nvPr>
            <p:ph type="body" idx="1"/>
          </p:nvPr>
        </p:nvSpPr>
        <p:spPr>
          <a:xfrm>
            <a:off x="695750" y="950275"/>
            <a:ext cx="7571700" cy="39258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endParaRPr sz="1800">
              <a:solidFill>
                <a:srgbClr val="000000"/>
              </a:solidFill>
              <a:latin typeface="Helvetica Neue"/>
              <a:ea typeface="Helvetica Neue"/>
              <a:cs typeface="Helvetica Neue"/>
              <a:sym typeface="Helvetica Neue"/>
            </a:endParaRPr>
          </a:p>
          <a:p>
            <a:pPr marL="0" lvl="0" indent="0" algn="l" rtl="0">
              <a:spcBef>
                <a:spcPts val="600"/>
              </a:spcBef>
              <a:spcAft>
                <a:spcPts val="0"/>
              </a:spcAft>
              <a:buNone/>
            </a:pPr>
            <a:endParaRPr sz="1800">
              <a:latin typeface="Helvetica Neue"/>
              <a:ea typeface="Helvetica Neue"/>
              <a:cs typeface="Helvetica Neue"/>
              <a:sym typeface="Helvetica Neue"/>
            </a:endParaRPr>
          </a:p>
          <a:p>
            <a:pPr marL="0" lvl="0" indent="0" algn="l" rtl="0">
              <a:spcBef>
                <a:spcPts val="600"/>
              </a:spcBef>
              <a:spcAft>
                <a:spcPts val="0"/>
              </a:spcAft>
              <a:buNone/>
            </a:pPr>
            <a:endParaRPr sz="1800">
              <a:solidFill>
                <a:srgbClr val="111111"/>
              </a:solidFill>
              <a:highlight>
                <a:schemeClr val="lt1"/>
              </a:highlight>
              <a:latin typeface="Helvetica Neue"/>
              <a:ea typeface="Helvetica Neue"/>
              <a:cs typeface="Helvetica Neue"/>
              <a:sym typeface="Helvetica Neue"/>
            </a:endParaRPr>
          </a:p>
        </p:txBody>
      </p:sp>
      <p:pic>
        <p:nvPicPr>
          <p:cNvPr id="162" name="Google Shape;162;p23"/>
          <p:cNvPicPr preferRelativeResize="0"/>
          <p:nvPr/>
        </p:nvPicPr>
        <p:blipFill>
          <a:blip r:embed="rId3">
            <a:alphaModFix/>
          </a:blip>
          <a:stretch>
            <a:fillRect/>
          </a:stretch>
        </p:blipFill>
        <p:spPr>
          <a:xfrm>
            <a:off x="8357850" y="4438375"/>
            <a:ext cx="624950" cy="624950"/>
          </a:xfrm>
          <a:prstGeom prst="rect">
            <a:avLst/>
          </a:prstGeom>
          <a:noFill/>
          <a:ln>
            <a:noFill/>
          </a:ln>
        </p:spPr>
      </p:pic>
      <p:pic>
        <p:nvPicPr>
          <p:cNvPr id="163" name="Google Shape;163;p23"/>
          <p:cNvPicPr preferRelativeResize="0"/>
          <p:nvPr/>
        </p:nvPicPr>
        <p:blipFill>
          <a:blip r:embed="rId4">
            <a:alphaModFix/>
          </a:blip>
          <a:stretch>
            <a:fillRect/>
          </a:stretch>
        </p:blipFill>
        <p:spPr>
          <a:xfrm>
            <a:off x="2228850" y="1955725"/>
            <a:ext cx="4686300" cy="904875"/>
          </a:xfrm>
          <a:prstGeom prst="rect">
            <a:avLst/>
          </a:prstGeom>
          <a:noFill/>
          <a:ln>
            <a:noFill/>
          </a:ln>
        </p:spPr>
      </p:pic>
      <p:pic>
        <p:nvPicPr>
          <p:cNvPr id="164" name="Google Shape;164;p23"/>
          <p:cNvPicPr preferRelativeResize="0"/>
          <p:nvPr/>
        </p:nvPicPr>
        <p:blipFill>
          <a:blip r:embed="rId5">
            <a:alphaModFix/>
          </a:blip>
          <a:stretch>
            <a:fillRect/>
          </a:stretch>
        </p:blipFill>
        <p:spPr>
          <a:xfrm>
            <a:off x="2110475" y="880575"/>
            <a:ext cx="4648200" cy="1171575"/>
          </a:xfrm>
          <a:prstGeom prst="rect">
            <a:avLst/>
          </a:prstGeom>
          <a:noFill/>
          <a:ln>
            <a:noFill/>
          </a:ln>
        </p:spPr>
      </p:pic>
      <p:sp>
        <p:nvSpPr>
          <p:cNvPr id="165" name="Google Shape;165;p23"/>
          <p:cNvSpPr txBox="1"/>
          <p:nvPr/>
        </p:nvSpPr>
        <p:spPr>
          <a:xfrm>
            <a:off x="876725" y="2618400"/>
            <a:ext cx="7115700" cy="23736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SzPts val="1800"/>
              <a:buFont typeface="Helvetica Neue"/>
              <a:buChar char="●"/>
            </a:pPr>
            <a:r>
              <a:rPr lang="en-GB" sz="1800">
                <a:latin typeface="Helvetica Neue"/>
                <a:ea typeface="Helvetica Neue"/>
                <a:cs typeface="Helvetica Neue"/>
                <a:sym typeface="Helvetica Neue"/>
              </a:rPr>
              <a:t>The minimization problem is given by:</a:t>
            </a:r>
            <a:endParaRPr sz="1800">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800">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800">
              <a:latin typeface="Helvetica Neue"/>
              <a:ea typeface="Helvetica Neue"/>
              <a:cs typeface="Helvetica Neue"/>
              <a:sym typeface="Helvetica Neue"/>
            </a:endParaRPr>
          </a:p>
          <a:p>
            <a:pPr marL="457200" lvl="0" indent="0" algn="l" rtl="0">
              <a:lnSpc>
                <a:spcPct val="115000"/>
              </a:lnSpc>
              <a:spcBef>
                <a:spcPts val="0"/>
              </a:spcBef>
              <a:spcAft>
                <a:spcPts val="0"/>
              </a:spcAft>
              <a:buNone/>
            </a:pPr>
            <a:endParaRPr sz="1800">
              <a:latin typeface="Helvetica Neue"/>
              <a:ea typeface="Helvetica Neue"/>
              <a:cs typeface="Helvetica Neue"/>
              <a:sym typeface="Helvetica Neue"/>
            </a:endParaRPr>
          </a:p>
          <a:p>
            <a:pPr marL="457200" lvl="0" indent="-342900" algn="l" rtl="0">
              <a:lnSpc>
                <a:spcPct val="115000"/>
              </a:lnSpc>
              <a:spcBef>
                <a:spcPts val="0"/>
              </a:spcBef>
              <a:spcAft>
                <a:spcPts val="0"/>
              </a:spcAft>
              <a:buSzPts val="1800"/>
              <a:buFont typeface="Helvetica Neue"/>
              <a:buChar char="●"/>
            </a:pPr>
            <a:r>
              <a:rPr lang="en-GB" sz="1800">
                <a:latin typeface="Helvetica Neue"/>
                <a:ea typeface="Helvetica Neue"/>
                <a:cs typeface="Helvetica Neue"/>
                <a:sym typeface="Helvetica Neue"/>
              </a:rPr>
              <a:t>Another important aspect of training the model is making sure the weights do not get too large, hence, overfit. For this purpose, we chose to do regularization.</a:t>
            </a:r>
            <a:endParaRPr sz="1800">
              <a:latin typeface="Helvetica Neue"/>
              <a:ea typeface="Helvetica Neue"/>
              <a:cs typeface="Helvetica Neue"/>
              <a:sym typeface="Helvetica Neue"/>
            </a:endParaRPr>
          </a:p>
        </p:txBody>
      </p:sp>
      <p:pic>
        <p:nvPicPr>
          <p:cNvPr id="166" name="Google Shape;166;p23"/>
          <p:cNvPicPr preferRelativeResize="0"/>
          <p:nvPr/>
        </p:nvPicPr>
        <p:blipFill>
          <a:blip r:embed="rId6">
            <a:alphaModFix/>
          </a:blip>
          <a:stretch>
            <a:fillRect/>
          </a:stretch>
        </p:blipFill>
        <p:spPr>
          <a:xfrm>
            <a:off x="2706075" y="3017425"/>
            <a:ext cx="3324225" cy="876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24"/>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173" name="Google Shape;173;p24"/>
          <p:cNvGrpSpPr/>
          <p:nvPr/>
        </p:nvGrpSpPr>
        <p:grpSpPr>
          <a:xfrm>
            <a:off x="1786339" y="1703401"/>
            <a:ext cx="473400" cy="473400"/>
            <a:chOff x="1786339" y="1703401"/>
            <a:chExt cx="473400" cy="473400"/>
          </a:xfrm>
        </p:grpSpPr>
        <p:sp>
          <p:nvSpPr>
            <p:cNvPr id="174" name="Google Shape;174;p24"/>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4"/>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a:solidFill>
                    <a:schemeClr val="dk2"/>
                  </a:solidFill>
                  <a:latin typeface="Source Sans Pro"/>
                  <a:ea typeface="Source Sans Pro"/>
                  <a:cs typeface="Source Sans Pro"/>
                  <a:sym typeface="Source Sans Pro"/>
                </a:rPr>
                <a:t>1</a:t>
              </a:r>
              <a:endParaRPr sz="600">
                <a:solidFill>
                  <a:schemeClr val="dk2"/>
                </a:solidFill>
                <a:latin typeface="Source Sans Pro"/>
                <a:ea typeface="Source Sans Pro"/>
                <a:cs typeface="Source Sans Pro"/>
                <a:sym typeface="Source Sans Pro"/>
              </a:endParaRPr>
            </a:p>
          </p:txBody>
        </p:sp>
      </p:grpSp>
      <p:grpSp>
        <p:nvGrpSpPr>
          <p:cNvPr id="176" name="Google Shape;176;p24"/>
          <p:cNvGrpSpPr/>
          <p:nvPr/>
        </p:nvGrpSpPr>
        <p:grpSpPr>
          <a:xfrm>
            <a:off x="2833514" y="3604475"/>
            <a:ext cx="473400" cy="473400"/>
            <a:chOff x="2824664" y="3576300"/>
            <a:chExt cx="473400" cy="473400"/>
          </a:xfrm>
        </p:grpSpPr>
        <p:sp>
          <p:nvSpPr>
            <p:cNvPr id="177" name="Google Shape;177;p24"/>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4"/>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a:solidFill>
                    <a:schemeClr val="dk2"/>
                  </a:solidFill>
                  <a:latin typeface="Source Sans Pro"/>
                  <a:ea typeface="Source Sans Pro"/>
                  <a:cs typeface="Source Sans Pro"/>
                  <a:sym typeface="Source Sans Pro"/>
                </a:rPr>
                <a:t>2</a:t>
              </a:r>
              <a:endParaRPr sz="600">
                <a:solidFill>
                  <a:schemeClr val="dk2"/>
                </a:solidFill>
                <a:latin typeface="Source Sans Pro"/>
                <a:ea typeface="Source Sans Pro"/>
                <a:cs typeface="Source Sans Pro"/>
                <a:sym typeface="Source Sans Pro"/>
              </a:endParaRPr>
            </a:p>
          </p:txBody>
        </p:sp>
      </p:grpSp>
      <p:sp>
        <p:nvSpPr>
          <p:cNvPr id="179" name="Google Shape;179;p24"/>
          <p:cNvSpPr txBox="1"/>
          <p:nvPr/>
        </p:nvSpPr>
        <p:spPr>
          <a:xfrm>
            <a:off x="1115100" y="1016275"/>
            <a:ext cx="1848300" cy="6732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GB" sz="1000">
                <a:latin typeface="Helvetica Neue"/>
                <a:ea typeface="Helvetica Neue"/>
                <a:cs typeface="Helvetica Neue"/>
                <a:sym typeface="Helvetica Neue"/>
              </a:rPr>
              <a:t>Dataset was taken from yahoo finance and were visualized using table and plots.</a:t>
            </a:r>
            <a:endParaRPr sz="1000">
              <a:latin typeface="Helvetica Neue"/>
              <a:ea typeface="Helvetica Neue"/>
              <a:cs typeface="Helvetica Neue"/>
              <a:sym typeface="Helvetica Neue"/>
            </a:endParaRPr>
          </a:p>
        </p:txBody>
      </p:sp>
      <p:sp>
        <p:nvSpPr>
          <p:cNvPr id="180" name="Google Shape;180;p24"/>
          <p:cNvSpPr txBox="1">
            <a:spLocks noGrp="1"/>
          </p:cNvSpPr>
          <p:nvPr>
            <p:ph type="title"/>
          </p:nvPr>
        </p:nvSpPr>
        <p:spPr>
          <a:xfrm>
            <a:off x="786150" y="27124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800" b="1">
                <a:latin typeface="Open Sans"/>
                <a:ea typeface="Open Sans"/>
                <a:cs typeface="Open Sans"/>
                <a:sym typeface="Open Sans"/>
              </a:rPr>
              <a:t>Roadmap of Project</a:t>
            </a:r>
            <a:endParaRPr sz="3800" b="1">
              <a:latin typeface="Open Sans"/>
              <a:ea typeface="Open Sans"/>
              <a:cs typeface="Open Sans"/>
              <a:sym typeface="Open Sans"/>
            </a:endParaRPr>
          </a:p>
        </p:txBody>
      </p:sp>
      <p:sp>
        <p:nvSpPr>
          <p:cNvPr id="181" name="Google Shape;181;p24"/>
          <p:cNvSpPr txBox="1"/>
          <p:nvPr/>
        </p:nvSpPr>
        <p:spPr>
          <a:xfrm>
            <a:off x="3306925" y="1002025"/>
            <a:ext cx="1557600" cy="6732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GB" sz="1000">
                <a:latin typeface="Helvetica Neue"/>
                <a:ea typeface="Helvetica Neue"/>
                <a:cs typeface="Helvetica Neue"/>
                <a:sym typeface="Helvetica Neue"/>
              </a:rPr>
              <a:t>Each stocks future prices</a:t>
            </a:r>
            <a:endParaRPr sz="1000">
              <a:latin typeface="Helvetica Neue"/>
              <a:ea typeface="Helvetica Neue"/>
              <a:cs typeface="Helvetica Neue"/>
              <a:sym typeface="Helvetica Neue"/>
            </a:endParaRPr>
          </a:p>
          <a:p>
            <a:pPr marL="0" lvl="0" indent="0" algn="ctr" rtl="0">
              <a:spcBef>
                <a:spcPts val="0"/>
              </a:spcBef>
              <a:spcAft>
                <a:spcPts val="0"/>
              </a:spcAft>
              <a:buNone/>
            </a:pPr>
            <a:r>
              <a:rPr lang="en-GB" sz="1000">
                <a:latin typeface="Helvetica Neue"/>
                <a:ea typeface="Helvetica Neue"/>
                <a:cs typeface="Helvetica Neue"/>
                <a:sym typeface="Helvetica Neue"/>
              </a:rPr>
              <a:t>were predicted using the LSTM model of which Top 5 stocks were selected.</a:t>
            </a:r>
            <a:endParaRPr sz="1000">
              <a:latin typeface="Helvetica Neue"/>
              <a:ea typeface="Helvetica Neue"/>
              <a:cs typeface="Helvetica Neue"/>
              <a:sym typeface="Helvetica Neue"/>
            </a:endParaRPr>
          </a:p>
        </p:txBody>
      </p:sp>
      <p:sp>
        <p:nvSpPr>
          <p:cNvPr id="182" name="Google Shape;182;p24"/>
          <p:cNvSpPr txBox="1"/>
          <p:nvPr/>
        </p:nvSpPr>
        <p:spPr>
          <a:xfrm>
            <a:off x="2200050" y="4063625"/>
            <a:ext cx="1737900" cy="673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a:latin typeface="Helvetica Neue"/>
                <a:ea typeface="Helvetica Neue"/>
                <a:cs typeface="Helvetica Neue"/>
                <a:sym typeface="Helvetica Neue"/>
              </a:rPr>
              <a:t>The closing values of each stock were processed and normalized to be able to use the different stock values in a single LSTM model.</a:t>
            </a:r>
            <a:endParaRPr sz="1000">
              <a:latin typeface="Helvetica Neue"/>
              <a:ea typeface="Helvetica Neue"/>
              <a:cs typeface="Helvetica Neue"/>
              <a:sym typeface="Helvetica Neue"/>
            </a:endParaRPr>
          </a:p>
        </p:txBody>
      </p:sp>
      <p:grpSp>
        <p:nvGrpSpPr>
          <p:cNvPr id="183" name="Google Shape;183;p24"/>
          <p:cNvGrpSpPr/>
          <p:nvPr/>
        </p:nvGrpSpPr>
        <p:grpSpPr>
          <a:xfrm>
            <a:off x="3830089" y="1703401"/>
            <a:ext cx="473400" cy="473400"/>
            <a:chOff x="1786339" y="1703401"/>
            <a:chExt cx="473400" cy="473400"/>
          </a:xfrm>
        </p:grpSpPr>
        <p:sp>
          <p:nvSpPr>
            <p:cNvPr id="184" name="Google Shape;184;p24"/>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4"/>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a:solidFill>
                    <a:schemeClr val="dk2"/>
                  </a:solidFill>
                  <a:latin typeface="Source Sans Pro"/>
                  <a:ea typeface="Source Sans Pro"/>
                  <a:cs typeface="Source Sans Pro"/>
                  <a:sym typeface="Source Sans Pro"/>
                </a:rPr>
                <a:t>3</a:t>
              </a:r>
              <a:endParaRPr sz="600">
                <a:solidFill>
                  <a:schemeClr val="dk2"/>
                </a:solidFill>
                <a:latin typeface="Source Sans Pro"/>
                <a:ea typeface="Source Sans Pro"/>
                <a:cs typeface="Source Sans Pro"/>
                <a:sym typeface="Source Sans Pro"/>
              </a:endParaRPr>
            </a:p>
          </p:txBody>
        </p:sp>
      </p:grpSp>
      <p:grpSp>
        <p:nvGrpSpPr>
          <p:cNvPr id="186" name="Google Shape;186;p24"/>
          <p:cNvGrpSpPr/>
          <p:nvPr/>
        </p:nvGrpSpPr>
        <p:grpSpPr>
          <a:xfrm>
            <a:off x="4864489" y="3590225"/>
            <a:ext cx="473400" cy="473400"/>
            <a:chOff x="2824664" y="3576300"/>
            <a:chExt cx="473400" cy="473400"/>
          </a:xfrm>
        </p:grpSpPr>
        <p:sp>
          <p:nvSpPr>
            <p:cNvPr id="187" name="Google Shape;187;p24"/>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4"/>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a:solidFill>
                    <a:schemeClr val="dk2"/>
                  </a:solidFill>
                  <a:latin typeface="Source Sans Pro"/>
                  <a:ea typeface="Source Sans Pro"/>
                  <a:cs typeface="Source Sans Pro"/>
                  <a:sym typeface="Source Sans Pro"/>
                </a:rPr>
                <a:t>4</a:t>
              </a:r>
              <a:endParaRPr sz="600">
                <a:solidFill>
                  <a:schemeClr val="dk2"/>
                </a:solidFill>
                <a:latin typeface="Source Sans Pro"/>
                <a:ea typeface="Source Sans Pro"/>
                <a:cs typeface="Source Sans Pro"/>
                <a:sym typeface="Source Sans Pro"/>
              </a:endParaRPr>
            </a:p>
          </p:txBody>
        </p:sp>
      </p:grpSp>
      <p:grpSp>
        <p:nvGrpSpPr>
          <p:cNvPr id="189" name="Google Shape;189;p24"/>
          <p:cNvGrpSpPr/>
          <p:nvPr/>
        </p:nvGrpSpPr>
        <p:grpSpPr>
          <a:xfrm>
            <a:off x="5824339" y="1703401"/>
            <a:ext cx="473400" cy="473400"/>
            <a:chOff x="1786339" y="1703401"/>
            <a:chExt cx="473400" cy="473400"/>
          </a:xfrm>
        </p:grpSpPr>
        <p:sp>
          <p:nvSpPr>
            <p:cNvPr id="190" name="Google Shape;190;p24"/>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a:solidFill>
                    <a:schemeClr val="dk2"/>
                  </a:solidFill>
                  <a:latin typeface="Source Sans Pro"/>
                  <a:ea typeface="Source Sans Pro"/>
                  <a:cs typeface="Source Sans Pro"/>
                  <a:sym typeface="Source Sans Pro"/>
                </a:rPr>
                <a:t>5</a:t>
              </a:r>
              <a:endParaRPr sz="600">
                <a:solidFill>
                  <a:schemeClr val="dk2"/>
                </a:solidFill>
                <a:latin typeface="Source Sans Pro"/>
                <a:ea typeface="Source Sans Pro"/>
                <a:cs typeface="Source Sans Pro"/>
                <a:sym typeface="Source Sans Pro"/>
              </a:endParaRPr>
            </a:p>
          </p:txBody>
        </p:sp>
      </p:grpSp>
      <p:grpSp>
        <p:nvGrpSpPr>
          <p:cNvPr id="192" name="Google Shape;192;p24"/>
          <p:cNvGrpSpPr/>
          <p:nvPr/>
        </p:nvGrpSpPr>
        <p:grpSpPr>
          <a:xfrm>
            <a:off x="6895464" y="3590225"/>
            <a:ext cx="473400" cy="473400"/>
            <a:chOff x="2824664" y="3576300"/>
            <a:chExt cx="473400" cy="473400"/>
          </a:xfrm>
        </p:grpSpPr>
        <p:sp>
          <p:nvSpPr>
            <p:cNvPr id="193" name="Google Shape;193;p24"/>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a:solidFill>
                    <a:schemeClr val="dk2"/>
                  </a:solidFill>
                  <a:latin typeface="Source Sans Pro"/>
                  <a:ea typeface="Source Sans Pro"/>
                  <a:cs typeface="Source Sans Pro"/>
                  <a:sym typeface="Source Sans Pro"/>
                </a:rPr>
                <a:t>6</a:t>
              </a:r>
              <a:endParaRPr sz="600">
                <a:solidFill>
                  <a:schemeClr val="dk2"/>
                </a:solidFill>
                <a:latin typeface="Source Sans Pro"/>
                <a:ea typeface="Source Sans Pro"/>
                <a:cs typeface="Source Sans Pro"/>
                <a:sym typeface="Source Sans Pro"/>
              </a:endParaRPr>
            </a:p>
          </p:txBody>
        </p:sp>
      </p:grpSp>
      <p:sp>
        <p:nvSpPr>
          <p:cNvPr id="195" name="Google Shape;195;p24"/>
          <p:cNvSpPr txBox="1"/>
          <p:nvPr/>
        </p:nvSpPr>
        <p:spPr>
          <a:xfrm>
            <a:off x="5192100" y="1002025"/>
            <a:ext cx="1737900" cy="6732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GB" sz="1000">
                <a:latin typeface="Helvetica Neue"/>
                <a:ea typeface="Helvetica Neue"/>
                <a:cs typeface="Helvetica Neue"/>
                <a:sym typeface="Helvetica Neue"/>
              </a:rPr>
              <a:t>Efficient frontier curve was drawn to get the idea of possible portfolios and mark the point of least risk.</a:t>
            </a:r>
            <a:endParaRPr sz="1000">
              <a:latin typeface="Helvetica Neue"/>
              <a:ea typeface="Helvetica Neue"/>
              <a:cs typeface="Helvetica Neue"/>
              <a:sym typeface="Helvetica Neue"/>
            </a:endParaRPr>
          </a:p>
        </p:txBody>
      </p:sp>
      <p:sp>
        <p:nvSpPr>
          <p:cNvPr id="196" name="Google Shape;196;p24"/>
          <p:cNvSpPr txBox="1"/>
          <p:nvPr/>
        </p:nvSpPr>
        <p:spPr>
          <a:xfrm>
            <a:off x="4411050" y="4077875"/>
            <a:ext cx="1380300" cy="673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a:latin typeface="Helvetica Neue"/>
                <a:ea typeface="Helvetica Neue"/>
                <a:cs typeface="Helvetica Neue"/>
                <a:sym typeface="Helvetica Neue"/>
              </a:rPr>
              <a:t>Calculations related to optimized portfolio were made like the annual covariances and correlation matrix.</a:t>
            </a:r>
            <a:endParaRPr sz="1000">
              <a:latin typeface="Helvetica Neue"/>
              <a:ea typeface="Helvetica Neue"/>
              <a:cs typeface="Helvetica Neue"/>
              <a:sym typeface="Helvetica Neue"/>
            </a:endParaRPr>
          </a:p>
        </p:txBody>
      </p:sp>
      <p:sp>
        <p:nvSpPr>
          <p:cNvPr id="197" name="Google Shape;197;p24"/>
          <p:cNvSpPr txBox="1"/>
          <p:nvPr/>
        </p:nvSpPr>
        <p:spPr>
          <a:xfrm>
            <a:off x="6442025" y="4077875"/>
            <a:ext cx="1380300" cy="6732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GB" sz="1000">
                <a:latin typeface="Helvetica Neue"/>
                <a:ea typeface="Helvetica Neue"/>
                <a:cs typeface="Helvetica Neue"/>
                <a:sym typeface="Helvetica Neue"/>
              </a:rPr>
              <a:t>Finally, a portfolio was made based on the predictions made by the LSTM.</a:t>
            </a:r>
            <a:endParaRPr sz="1000">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a:spLocks noGrp="1"/>
          </p:cNvSpPr>
          <p:nvPr>
            <p:ph type="title"/>
          </p:nvPr>
        </p:nvSpPr>
        <p:spPr>
          <a:xfrm>
            <a:off x="786150" y="32789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800" b="1">
                <a:latin typeface="Open Sans"/>
                <a:ea typeface="Open Sans"/>
                <a:cs typeface="Open Sans"/>
                <a:sym typeface="Open Sans"/>
              </a:rPr>
              <a:t>Models Used</a:t>
            </a:r>
            <a:endParaRPr sz="3800" b="1">
              <a:latin typeface="Open Sans"/>
              <a:ea typeface="Open Sans"/>
              <a:cs typeface="Open Sans"/>
              <a:sym typeface="Open Sans"/>
            </a:endParaRPr>
          </a:p>
        </p:txBody>
      </p:sp>
      <p:sp>
        <p:nvSpPr>
          <p:cNvPr id="203" name="Google Shape;203;p25"/>
          <p:cNvSpPr txBox="1">
            <a:spLocks noGrp="1"/>
          </p:cNvSpPr>
          <p:nvPr>
            <p:ph type="body" idx="1"/>
          </p:nvPr>
        </p:nvSpPr>
        <p:spPr>
          <a:xfrm>
            <a:off x="705788" y="1040275"/>
            <a:ext cx="7571700" cy="3925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600"/>
              </a:spcBef>
              <a:spcAft>
                <a:spcPts val="0"/>
              </a:spcAft>
              <a:buClr>
                <a:schemeClr val="dk1"/>
              </a:buClr>
              <a:buSzPts val="1800"/>
              <a:buFont typeface="Helvetica Neue"/>
              <a:buChar char="●"/>
            </a:pPr>
            <a:r>
              <a:rPr lang="en-GB" sz="1800" b="1">
                <a:solidFill>
                  <a:srgbClr val="000000"/>
                </a:solidFill>
                <a:latin typeface="Helvetica Neue"/>
                <a:ea typeface="Helvetica Neue"/>
                <a:cs typeface="Helvetica Neue"/>
                <a:sym typeface="Helvetica Neue"/>
              </a:rPr>
              <a:t>Linear Regression </a:t>
            </a:r>
            <a:r>
              <a:rPr lang="en-GB" sz="1800">
                <a:solidFill>
                  <a:srgbClr val="000000"/>
                </a:solidFill>
                <a:latin typeface="Helvetica Neue"/>
                <a:ea typeface="Helvetica Neue"/>
                <a:cs typeface="Helvetica Neue"/>
                <a:sym typeface="Helvetica Neue"/>
              </a:rPr>
              <a:t>: </a:t>
            </a:r>
            <a:r>
              <a:rPr lang="en-GB" sz="1800">
                <a:solidFill>
                  <a:srgbClr val="333333"/>
                </a:solidFill>
                <a:highlight>
                  <a:srgbClr val="FFFFFF"/>
                </a:highlight>
                <a:latin typeface="Helvetica Neue"/>
                <a:ea typeface="Helvetica Neue"/>
                <a:cs typeface="Helvetica Neue"/>
                <a:sym typeface="Helvetica Neue"/>
              </a:rPr>
              <a:t>Multi-factor models of asset pricing indicate a linear relationship between the expected return of assets while exposing to one or more risks. </a:t>
            </a:r>
            <a:r>
              <a:rPr lang="en-GB" sz="1800">
                <a:solidFill>
                  <a:srgbClr val="202124"/>
                </a:solidFill>
                <a:highlight>
                  <a:srgbClr val="FFFFFF"/>
                </a:highlight>
                <a:latin typeface="Helvetica Neue"/>
                <a:ea typeface="Helvetica Neue"/>
                <a:cs typeface="Helvetica Neue"/>
                <a:sym typeface="Helvetica Neue"/>
              </a:rPr>
              <a:t>Linear regression analysis is used to predict the value of a variable based on the value of another variable. The variable you want to predict is called the dependent variable. The variable you are using to predict the other variable's value is called the independent variable.</a:t>
            </a:r>
            <a:endParaRPr sz="1800">
              <a:solidFill>
                <a:srgbClr val="333333"/>
              </a:solidFill>
              <a:highlight>
                <a:srgbClr val="FFFFFF"/>
              </a:highlight>
              <a:latin typeface="Helvetica Neue"/>
              <a:ea typeface="Helvetica Neue"/>
              <a:cs typeface="Helvetica Neue"/>
              <a:sym typeface="Helvetica Neue"/>
            </a:endParaRPr>
          </a:p>
          <a:p>
            <a:pPr marL="457200" lvl="0" indent="-342900" algn="l" rtl="0">
              <a:lnSpc>
                <a:spcPct val="115000"/>
              </a:lnSpc>
              <a:spcBef>
                <a:spcPts val="0"/>
              </a:spcBef>
              <a:spcAft>
                <a:spcPts val="0"/>
              </a:spcAft>
              <a:buClr>
                <a:schemeClr val="dk1"/>
              </a:buClr>
              <a:buSzPts val="1800"/>
              <a:buFont typeface="Helvetica Neue"/>
              <a:buChar char="●"/>
            </a:pPr>
            <a:r>
              <a:rPr lang="en-GB" sz="1800" b="1">
                <a:latin typeface="Helvetica Neue"/>
                <a:ea typeface="Helvetica Neue"/>
                <a:cs typeface="Helvetica Neue"/>
                <a:sym typeface="Helvetica Neue"/>
              </a:rPr>
              <a:t>LSTM (Long Short Term Memory) </a:t>
            </a:r>
            <a:r>
              <a:rPr lang="en-GB" sz="1800">
                <a:latin typeface="Helvetica Neue"/>
                <a:ea typeface="Helvetica Neue"/>
                <a:cs typeface="Helvetica Neue"/>
                <a:sym typeface="Helvetica Neue"/>
              </a:rPr>
              <a:t>: Already described earlier.</a:t>
            </a:r>
            <a:endParaRPr sz="1800">
              <a:latin typeface="Helvetica Neue"/>
              <a:ea typeface="Helvetica Neue"/>
              <a:cs typeface="Helvetica Neue"/>
              <a:sym typeface="Helvetica Neue"/>
            </a:endParaRPr>
          </a:p>
          <a:p>
            <a:pPr marL="0" lvl="0" indent="0" algn="l" rtl="0">
              <a:lnSpc>
                <a:spcPct val="115000"/>
              </a:lnSpc>
              <a:spcBef>
                <a:spcPts val="600"/>
              </a:spcBef>
              <a:spcAft>
                <a:spcPts val="0"/>
              </a:spcAft>
              <a:buNone/>
            </a:pPr>
            <a:r>
              <a:rPr lang="en-GB" sz="1800">
                <a:latin typeface="Helvetica Neue"/>
                <a:ea typeface="Helvetica Neue"/>
                <a:cs typeface="Helvetica Neue"/>
                <a:sym typeface="Helvetica Neue"/>
              </a:rPr>
              <a:t>  </a:t>
            </a:r>
            <a:endParaRPr sz="1800">
              <a:latin typeface="Helvetica Neue"/>
              <a:ea typeface="Helvetica Neue"/>
              <a:cs typeface="Helvetica Neue"/>
              <a:sym typeface="Helvetica Neue"/>
            </a:endParaRPr>
          </a:p>
        </p:txBody>
      </p:sp>
      <p:pic>
        <p:nvPicPr>
          <p:cNvPr id="204" name="Google Shape;204;p25"/>
          <p:cNvPicPr preferRelativeResize="0"/>
          <p:nvPr/>
        </p:nvPicPr>
        <p:blipFill>
          <a:blip r:embed="rId3">
            <a:alphaModFix/>
          </a:blip>
          <a:stretch>
            <a:fillRect/>
          </a:stretch>
        </p:blipFill>
        <p:spPr>
          <a:xfrm>
            <a:off x="8357850" y="4403875"/>
            <a:ext cx="702600" cy="702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txBox="1">
            <a:spLocks noGrp="1"/>
          </p:cNvSpPr>
          <p:nvPr>
            <p:ph type="title"/>
          </p:nvPr>
        </p:nvSpPr>
        <p:spPr>
          <a:xfrm>
            <a:off x="786150" y="32789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800" b="1">
                <a:latin typeface="Open Sans"/>
                <a:ea typeface="Open Sans"/>
                <a:cs typeface="Open Sans"/>
                <a:sym typeface="Open Sans"/>
              </a:rPr>
              <a:t>Dataset: Overview</a:t>
            </a:r>
            <a:endParaRPr sz="3800" b="1">
              <a:latin typeface="Open Sans"/>
              <a:ea typeface="Open Sans"/>
              <a:cs typeface="Open Sans"/>
              <a:sym typeface="Open Sans"/>
            </a:endParaRPr>
          </a:p>
        </p:txBody>
      </p:sp>
      <p:pic>
        <p:nvPicPr>
          <p:cNvPr id="210" name="Google Shape;210;p26"/>
          <p:cNvPicPr preferRelativeResize="0"/>
          <p:nvPr/>
        </p:nvPicPr>
        <p:blipFill>
          <a:blip r:embed="rId3">
            <a:alphaModFix/>
          </a:blip>
          <a:stretch>
            <a:fillRect/>
          </a:stretch>
        </p:blipFill>
        <p:spPr>
          <a:xfrm>
            <a:off x="8307550" y="4308850"/>
            <a:ext cx="761200" cy="761200"/>
          </a:xfrm>
          <a:prstGeom prst="rect">
            <a:avLst/>
          </a:prstGeom>
          <a:noFill/>
          <a:ln>
            <a:noFill/>
          </a:ln>
        </p:spPr>
      </p:pic>
      <p:pic>
        <p:nvPicPr>
          <p:cNvPr id="211" name="Google Shape;211;p26"/>
          <p:cNvPicPr preferRelativeResize="0"/>
          <p:nvPr/>
        </p:nvPicPr>
        <p:blipFill rotWithShape="1">
          <a:blip r:embed="rId4">
            <a:alphaModFix/>
          </a:blip>
          <a:srcRect b="3250"/>
          <a:stretch/>
        </p:blipFill>
        <p:spPr>
          <a:xfrm>
            <a:off x="399125" y="961275"/>
            <a:ext cx="8345749" cy="3433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7"/>
          <p:cNvSpPr txBox="1">
            <a:spLocks noGrp="1"/>
          </p:cNvSpPr>
          <p:nvPr>
            <p:ph type="title"/>
          </p:nvPr>
        </p:nvSpPr>
        <p:spPr>
          <a:xfrm>
            <a:off x="786150" y="18724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800" b="1">
                <a:latin typeface="Open Sans"/>
                <a:ea typeface="Open Sans"/>
                <a:cs typeface="Open Sans"/>
                <a:sym typeface="Open Sans"/>
              </a:rPr>
              <a:t>Dataset (Graphical)</a:t>
            </a:r>
            <a:endParaRPr sz="3800" b="1">
              <a:latin typeface="Open Sans"/>
              <a:ea typeface="Open Sans"/>
              <a:cs typeface="Open Sans"/>
              <a:sym typeface="Open Sans"/>
            </a:endParaRPr>
          </a:p>
        </p:txBody>
      </p:sp>
      <p:pic>
        <p:nvPicPr>
          <p:cNvPr id="217" name="Google Shape;217;p27"/>
          <p:cNvPicPr preferRelativeResize="0"/>
          <p:nvPr/>
        </p:nvPicPr>
        <p:blipFill>
          <a:blip r:embed="rId3">
            <a:alphaModFix/>
          </a:blip>
          <a:stretch>
            <a:fillRect/>
          </a:stretch>
        </p:blipFill>
        <p:spPr>
          <a:xfrm>
            <a:off x="8413443" y="4382875"/>
            <a:ext cx="647657" cy="702600"/>
          </a:xfrm>
          <a:prstGeom prst="rect">
            <a:avLst/>
          </a:prstGeom>
          <a:noFill/>
          <a:ln>
            <a:noFill/>
          </a:ln>
        </p:spPr>
      </p:pic>
      <p:pic>
        <p:nvPicPr>
          <p:cNvPr id="218" name="Google Shape;218;p27"/>
          <p:cNvPicPr preferRelativeResize="0"/>
          <p:nvPr/>
        </p:nvPicPr>
        <p:blipFill rotWithShape="1">
          <a:blip r:embed="rId4">
            <a:alphaModFix/>
          </a:blip>
          <a:srcRect l="1845"/>
          <a:stretch/>
        </p:blipFill>
        <p:spPr>
          <a:xfrm>
            <a:off x="946813" y="961550"/>
            <a:ext cx="7250376" cy="3948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title"/>
          </p:nvPr>
        </p:nvSpPr>
        <p:spPr>
          <a:xfrm>
            <a:off x="705800" y="46377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800" b="1">
                <a:latin typeface="Helvetica Neue"/>
                <a:ea typeface="Helvetica Neue"/>
                <a:cs typeface="Helvetica Neue"/>
                <a:sym typeface="Helvetica Neue"/>
              </a:rPr>
              <a:t>Training the LSTM</a:t>
            </a:r>
            <a:endParaRPr sz="3800">
              <a:latin typeface="Helvetica Neue"/>
              <a:ea typeface="Helvetica Neue"/>
              <a:cs typeface="Helvetica Neue"/>
              <a:sym typeface="Helvetica Neue"/>
            </a:endParaRPr>
          </a:p>
        </p:txBody>
      </p:sp>
      <p:sp>
        <p:nvSpPr>
          <p:cNvPr id="224" name="Google Shape;224;p28"/>
          <p:cNvSpPr txBox="1">
            <a:spLocks noGrp="1"/>
          </p:cNvSpPr>
          <p:nvPr>
            <p:ph type="body" idx="1"/>
          </p:nvPr>
        </p:nvSpPr>
        <p:spPr>
          <a:xfrm>
            <a:off x="786150" y="870350"/>
            <a:ext cx="5914500" cy="3872100"/>
          </a:xfrm>
          <a:prstGeom prst="rect">
            <a:avLst/>
          </a:prstGeom>
        </p:spPr>
        <p:txBody>
          <a:bodyPr spcFirstLastPara="1" wrap="square" lIns="91425" tIns="91425" rIns="91425" bIns="91425" anchor="t" anchorCtr="0">
            <a:noAutofit/>
          </a:bodyPr>
          <a:lstStyle/>
          <a:p>
            <a:pPr marL="0" lvl="0" indent="0" algn="l" rtl="0">
              <a:lnSpc>
                <a:spcPct val="93359"/>
              </a:lnSpc>
              <a:spcBef>
                <a:spcPts val="0"/>
              </a:spcBef>
              <a:spcAft>
                <a:spcPts val="0"/>
              </a:spcAft>
              <a:buNone/>
            </a:pPr>
            <a:endParaRPr sz="1800">
              <a:latin typeface="Helvetica Neue"/>
              <a:ea typeface="Helvetica Neue"/>
              <a:cs typeface="Helvetica Neue"/>
              <a:sym typeface="Helvetica Neue"/>
            </a:endParaRPr>
          </a:p>
        </p:txBody>
      </p:sp>
      <p:pic>
        <p:nvPicPr>
          <p:cNvPr id="225" name="Google Shape;225;p28"/>
          <p:cNvPicPr preferRelativeResize="0"/>
          <p:nvPr/>
        </p:nvPicPr>
        <p:blipFill>
          <a:blip r:embed="rId3">
            <a:alphaModFix/>
          </a:blip>
          <a:stretch>
            <a:fillRect/>
          </a:stretch>
        </p:blipFill>
        <p:spPr>
          <a:xfrm>
            <a:off x="8277500" y="4340150"/>
            <a:ext cx="803350" cy="803350"/>
          </a:xfrm>
          <a:prstGeom prst="rect">
            <a:avLst/>
          </a:prstGeom>
          <a:noFill/>
          <a:ln>
            <a:noFill/>
          </a:ln>
        </p:spPr>
      </p:pic>
      <p:pic>
        <p:nvPicPr>
          <p:cNvPr id="226" name="Google Shape;226;p28"/>
          <p:cNvPicPr preferRelativeResize="0"/>
          <p:nvPr/>
        </p:nvPicPr>
        <p:blipFill>
          <a:blip r:embed="rId4">
            <a:alphaModFix/>
          </a:blip>
          <a:stretch>
            <a:fillRect/>
          </a:stretch>
        </p:blipFill>
        <p:spPr>
          <a:xfrm>
            <a:off x="683063" y="1265425"/>
            <a:ext cx="7367525" cy="3706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a:spLocks noGrp="1"/>
          </p:cNvSpPr>
          <p:nvPr>
            <p:ph type="title"/>
          </p:nvPr>
        </p:nvSpPr>
        <p:spPr>
          <a:xfrm>
            <a:off x="786150" y="18724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800" b="1">
                <a:latin typeface="Open Sans"/>
                <a:ea typeface="Open Sans"/>
                <a:cs typeface="Open Sans"/>
                <a:sym typeface="Open Sans"/>
              </a:rPr>
              <a:t>Predictions by LSTM</a:t>
            </a:r>
            <a:endParaRPr sz="3800" b="1">
              <a:latin typeface="Open Sans"/>
              <a:ea typeface="Open Sans"/>
              <a:cs typeface="Open Sans"/>
              <a:sym typeface="Open Sans"/>
            </a:endParaRPr>
          </a:p>
        </p:txBody>
      </p:sp>
      <p:pic>
        <p:nvPicPr>
          <p:cNvPr id="232" name="Google Shape;232;p29"/>
          <p:cNvPicPr preferRelativeResize="0"/>
          <p:nvPr/>
        </p:nvPicPr>
        <p:blipFill>
          <a:blip r:embed="rId3">
            <a:alphaModFix/>
          </a:blip>
          <a:stretch>
            <a:fillRect/>
          </a:stretch>
        </p:blipFill>
        <p:spPr>
          <a:xfrm>
            <a:off x="8413443" y="4382875"/>
            <a:ext cx="647657" cy="702600"/>
          </a:xfrm>
          <a:prstGeom prst="rect">
            <a:avLst/>
          </a:prstGeom>
          <a:noFill/>
          <a:ln>
            <a:noFill/>
          </a:ln>
        </p:spPr>
      </p:pic>
      <p:pic>
        <p:nvPicPr>
          <p:cNvPr id="233" name="Google Shape;233;p29"/>
          <p:cNvPicPr preferRelativeResize="0"/>
          <p:nvPr/>
        </p:nvPicPr>
        <p:blipFill rotWithShape="1">
          <a:blip r:embed="rId4">
            <a:alphaModFix/>
          </a:blip>
          <a:srcRect t="20044"/>
          <a:stretch/>
        </p:blipFill>
        <p:spPr>
          <a:xfrm>
            <a:off x="2083563" y="3056650"/>
            <a:ext cx="4976874" cy="1959625"/>
          </a:xfrm>
          <a:prstGeom prst="rect">
            <a:avLst/>
          </a:prstGeom>
          <a:noFill/>
          <a:ln>
            <a:noFill/>
          </a:ln>
        </p:spPr>
      </p:pic>
      <p:pic>
        <p:nvPicPr>
          <p:cNvPr id="234" name="Google Shape;234;p29"/>
          <p:cNvPicPr preferRelativeResize="0"/>
          <p:nvPr/>
        </p:nvPicPr>
        <p:blipFill>
          <a:blip r:embed="rId5">
            <a:alphaModFix/>
          </a:blip>
          <a:stretch>
            <a:fillRect/>
          </a:stretch>
        </p:blipFill>
        <p:spPr>
          <a:xfrm>
            <a:off x="1905575" y="842379"/>
            <a:ext cx="5332849" cy="2357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0"/>
          <p:cNvSpPr txBox="1">
            <a:spLocks noGrp="1"/>
          </p:cNvSpPr>
          <p:nvPr>
            <p:ph type="title"/>
          </p:nvPr>
        </p:nvSpPr>
        <p:spPr>
          <a:xfrm>
            <a:off x="786150" y="18724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700" b="1">
                <a:latin typeface="Open Sans"/>
                <a:ea typeface="Open Sans"/>
                <a:cs typeface="Open Sans"/>
                <a:sym typeface="Open Sans"/>
              </a:rPr>
              <a:t>Selecting best stocks for making portfolio</a:t>
            </a:r>
            <a:endParaRPr sz="2700" b="1">
              <a:latin typeface="Open Sans"/>
              <a:ea typeface="Open Sans"/>
              <a:cs typeface="Open Sans"/>
              <a:sym typeface="Open Sans"/>
            </a:endParaRPr>
          </a:p>
        </p:txBody>
      </p:sp>
      <p:pic>
        <p:nvPicPr>
          <p:cNvPr id="240" name="Google Shape;240;p30"/>
          <p:cNvPicPr preferRelativeResize="0"/>
          <p:nvPr/>
        </p:nvPicPr>
        <p:blipFill>
          <a:blip r:embed="rId3">
            <a:alphaModFix/>
          </a:blip>
          <a:stretch>
            <a:fillRect/>
          </a:stretch>
        </p:blipFill>
        <p:spPr>
          <a:xfrm>
            <a:off x="8413443" y="4382875"/>
            <a:ext cx="647657" cy="702600"/>
          </a:xfrm>
          <a:prstGeom prst="rect">
            <a:avLst/>
          </a:prstGeom>
          <a:noFill/>
          <a:ln>
            <a:noFill/>
          </a:ln>
        </p:spPr>
      </p:pic>
      <p:pic>
        <p:nvPicPr>
          <p:cNvPr id="241" name="Google Shape;241;p30"/>
          <p:cNvPicPr preferRelativeResize="0"/>
          <p:nvPr/>
        </p:nvPicPr>
        <p:blipFill>
          <a:blip r:embed="rId4">
            <a:alphaModFix/>
          </a:blip>
          <a:stretch>
            <a:fillRect/>
          </a:stretch>
        </p:blipFill>
        <p:spPr>
          <a:xfrm>
            <a:off x="1552550" y="992849"/>
            <a:ext cx="5960101" cy="2917750"/>
          </a:xfrm>
          <a:prstGeom prst="rect">
            <a:avLst/>
          </a:prstGeom>
          <a:noFill/>
          <a:ln>
            <a:noFill/>
          </a:ln>
        </p:spPr>
      </p:pic>
      <p:sp>
        <p:nvSpPr>
          <p:cNvPr id="242" name="Google Shape;242;p30"/>
          <p:cNvSpPr txBox="1"/>
          <p:nvPr/>
        </p:nvSpPr>
        <p:spPr>
          <a:xfrm>
            <a:off x="1430300" y="4106100"/>
            <a:ext cx="6204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Helvetica Neue"/>
                <a:ea typeface="Helvetica Neue"/>
                <a:cs typeface="Helvetica Neue"/>
                <a:sym typeface="Helvetica Neue"/>
              </a:rPr>
              <a:t>Selecting the top 5 stocks out of all predicted stocks, on the basis of their moving average returns over the coming six months.</a:t>
            </a:r>
            <a:endParaRPr>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1"/>
          <p:cNvSpPr txBox="1">
            <a:spLocks noGrp="1"/>
          </p:cNvSpPr>
          <p:nvPr>
            <p:ph type="title"/>
          </p:nvPr>
        </p:nvSpPr>
        <p:spPr>
          <a:xfrm>
            <a:off x="786150" y="18724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800" b="1">
                <a:latin typeface="Open Sans"/>
                <a:ea typeface="Open Sans"/>
                <a:cs typeface="Open Sans"/>
                <a:sym typeface="Open Sans"/>
              </a:rPr>
              <a:t>Heatmap</a:t>
            </a:r>
            <a:endParaRPr sz="3800" b="1">
              <a:latin typeface="Open Sans"/>
              <a:ea typeface="Open Sans"/>
              <a:cs typeface="Open Sans"/>
              <a:sym typeface="Open Sans"/>
            </a:endParaRPr>
          </a:p>
        </p:txBody>
      </p:sp>
      <p:sp>
        <p:nvSpPr>
          <p:cNvPr id="248" name="Google Shape;248;p31"/>
          <p:cNvSpPr txBox="1">
            <a:spLocks noGrp="1"/>
          </p:cNvSpPr>
          <p:nvPr>
            <p:ph type="body" idx="1"/>
          </p:nvPr>
        </p:nvSpPr>
        <p:spPr>
          <a:xfrm>
            <a:off x="354200" y="819525"/>
            <a:ext cx="4427700" cy="41535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Clr>
                <a:srgbClr val="000000"/>
              </a:buClr>
              <a:buSzPts val="1800"/>
              <a:buFont typeface="Helvetica Neue"/>
              <a:buChar char="●"/>
            </a:pPr>
            <a:r>
              <a:rPr lang="en-GB" sz="1800">
                <a:solidFill>
                  <a:srgbClr val="000000"/>
                </a:solidFill>
                <a:highlight>
                  <a:srgbClr val="FFFFFF"/>
                </a:highlight>
                <a:latin typeface="Helvetica Neue"/>
                <a:ea typeface="Helvetica Neue"/>
                <a:cs typeface="Helvetica Neue"/>
                <a:sym typeface="Helvetica Neue"/>
              </a:rPr>
              <a:t>A heatmap is a graphical representation where individual values of a matrix are represented as colors.</a:t>
            </a:r>
            <a:endParaRPr sz="1800">
              <a:solidFill>
                <a:srgbClr val="000000"/>
              </a:solidFill>
              <a:highlight>
                <a:srgbClr val="FFFFFF"/>
              </a:highlight>
              <a:latin typeface="Helvetica Neue"/>
              <a:ea typeface="Helvetica Neue"/>
              <a:cs typeface="Helvetica Neue"/>
              <a:sym typeface="Helvetica Neue"/>
            </a:endParaRPr>
          </a:p>
          <a:p>
            <a:pPr marL="457200" lvl="0" indent="-342900" algn="l" rtl="0">
              <a:spcBef>
                <a:spcPts val="0"/>
              </a:spcBef>
              <a:spcAft>
                <a:spcPts val="0"/>
              </a:spcAft>
              <a:buClr>
                <a:srgbClr val="000000"/>
              </a:buClr>
              <a:buSzPts val="1800"/>
              <a:buFont typeface="Helvetica Neue"/>
              <a:buChar char="●"/>
            </a:pPr>
            <a:r>
              <a:rPr lang="en-GB" sz="1800">
                <a:solidFill>
                  <a:srgbClr val="000000"/>
                </a:solidFill>
                <a:highlight>
                  <a:srgbClr val="FFFFFF"/>
                </a:highlight>
                <a:latin typeface="Helvetica Neue"/>
                <a:ea typeface="Helvetica Neue"/>
                <a:cs typeface="Helvetica Neue"/>
                <a:sym typeface="Helvetica Neue"/>
              </a:rPr>
              <a:t>It is very useful in visualizing the correlation between different parameters of dataset.</a:t>
            </a:r>
            <a:endParaRPr sz="1800">
              <a:solidFill>
                <a:srgbClr val="000000"/>
              </a:solidFill>
              <a:highlight>
                <a:srgbClr val="FFFFFF"/>
              </a:highlight>
              <a:latin typeface="Helvetica Neue"/>
              <a:ea typeface="Helvetica Neue"/>
              <a:cs typeface="Helvetica Neue"/>
              <a:sym typeface="Helvetica Neue"/>
            </a:endParaRPr>
          </a:p>
          <a:p>
            <a:pPr marL="457200" lvl="0" indent="-342900" algn="l" rtl="0">
              <a:spcBef>
                <a:spcPts val="0"/>
              </a:spcBef>
              <a:spcAft>
                <a:spcPts val="0"/>
              </a:spcAft>
              <a:buClr>
                <a:srgbClr val="000000"/>
              </a:buClr>
              <a:buSzPts val="1800"/>
              <a:buFont typeface="Helvetica Neue"/>
              <a:buChar char="●"/>
            </a:pPr>
            <a:r>
              <a:rPr lang="en-GB" sz="1800">
                <a:solidFill>
                  <a:srgbClr val="000000"/>
                </a:solidFill>
                <a:latin typeface="Helvetica Neue"/>
                <a:ea typeface="Helvetica Neue"/>
                <a:cs typeface="Helvetica Neue"/>
                <a:sym typeface="Helvetica Neue"/>
              </a:rPr>
              <a:t>The heatmap for our dataset has been shown alongside. </a:t>
            </a:r>
            <a:endParaRPr sz="1800">
              <a:solidFill>
                <a:srgbClr val="000000"/>
              </a:solidFill>
              <a:latin typeface="Helvetica Neue"/>
              <a:ea typeface="Helvetica Neue"/>
              <a:cs typeface="Helvetica Neue"/>
              <a:sym typeface="Helvetica Neue"/>
            </a:endParaRPr>
          </a:p>
          <a:p>
            <a:pPr marL="457200" lvl="0" indent="-342900" algn="l" rtl="0">
              <a:spcBef>
                <a:spcPts val="0"/>
              </a:spcBef>
              <a:spcAft>
                <a:spcPts val="0"/>
              </a:spcAft>
              <a:buClr>
                <a:srgbClr val="000000"/>
              </a:buClr>
              <a:buSzPts val="1800"/>
              <a:buFont typeface="Helvetica Neue"/>
              <a:buChar char="●"/>
            </a:pPr>
            <a:r>
              <a:rPr lang="en-GB" sz="1800">
                <a:solidFill>
                  <a:srgbClr val="000000"/>
                </a:solidFill>
                <a:latin typeface="Helvetica Neue"/>
                <a:ea typeface="Helvetica Neue"/>
                <a:cs typeface="Helvetica Neue"/>
                <a:sym typeface="Helvetica Neue"/>
              </a:rPr>
              <a:t>A positive value indicates direct correlation and a negative value indicates inverse correlation.</a:t>
            </a:r>
            <a:endParaRPr sz="1800">
              <a:solidFill>
                <a:srgbClr val="000000"/>
              </a:solidFill>
              <a:latin typeface="Helvetica Neue"/>
              <a:ea typeface="Helvetica Neue"/>
              <a:cs typeface="Helvetica Neue"/>
              <a:sym typeface="Helvetica Neue"/>
            </a:endParaRPr>
          </a:p>
          <a:p>
            <a:pPr marL="457200" lvl="0" indent="-342900" algn="l" rtl="0">
              <a:spcBef>
                <a:spcPts val="0"/>
              </a:spcBef>
              <a:spcAft>
                <a:spcPts val="0"/>
              </a:spcAft>
              <a:buClr>
                <a:srgbClr val="000000"/>
              </a:buClr>
              <a:buSzPts val="1800"/>
              <a:buFont typeface="Helvetica Neue"/>
              <a:buChar char="●"/>
            </a:pPr>
            <a:r>
              <a:rPr lang="en-GB" sz="1800">
                <a:solidFill>
                  <a:srgbClr val="000000"/>
                </a:solidFill>
                <a:latin typeface="Helvetica Neue"/>
                <a:ea typeface="Helvetica Neue"/>
                <a:cs typeface="Helvetica Neue"/>
                <a:sym typeface="Helvetica Neue"/>
              </a:rPr>
              <a:t>Higher the magnitude, higher is the correlation.</a:t>
            </a:r>
            <a:endParaRPr sz="1800">
              <a:solidFill>
                <a:srgbClr val="000000"/>
              </a:solidFill>
              <a:latin typeface="Helvetica Neue"/>
              <a:ea typeface="Helvetica Neue"/>
              <a:cs typeface="Helvetica Neue"/>
              <a:sym typeface="Helvetica Neue"/>
            </a:endParaRPr>
          </a:p>
          <a:p>
            <a:pPr marL="0" lvl="0" indent="0" algn="l" rtl="0">
              <a:spcBef>
                <a:spcPts val="600"/>
              </a:spcBef>
              <a:spcAft>
                <a:spcPts val="0"/>
              </a:spcAft>
              <a:buNone/>
            </a:pPr>
            <a:endParaRPr sz="1250">
              <a:solidFill>
                <a:srgbClr val="000000"/>
              </a:solidFill>
              <a:latin typeface="Arial"/>
              <a:ea typeface="Arial"/>
              <a:cs typeface="Arial"/>
              <a:sym typeface="Arial"/>
            </a:endParaRPr>
          </a:p>
          <a:p>
            <a:pPr marL="0" lvl="0" indent="0" algn="l" rtl="0">
              <a:spcBef>
                <a:spcPts val="600"/>
              </a:spcBef>
              <a:spcAft>
                <a:spcPts val="0"/>
              </a:spcAft>
              <a:buNone/>
            </a:pPr>
            <a:endParaRPr/>
          </a:p>
        </p:txBody>
      </p:sp>
      <p:pic>
        <p:nvPicPr>
          <p:cNvPr id="249" name="Google Shape;249;p31"/>
          <p:cNvPicPr preferRelativeResize="0"/>
          <p:nvPr/>
        </p:nvPicPr>
        <p:blipFill rotWithShape="1">
          <a:blip r:embed="rId3">
            <a:alphaModFix/>
          </a:blip>
          <a:srcRect t="1632"/>
          <a:stretch/>
        </p:blipFill>
        <p:spPr>
          <a:xfrm>
            <a:off x="4701175" y="1218212"/>
            <a:ext cx="4232049" cy="3356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86150" y="32789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800" b="1">
                <a:latin typeface="Open Sans"/>
                <a:ea typeface="Open Sans"/>
                <a:cs typeface="Open Sans"/>
                <a:sym typeface="Open Sans"/>
              </a:rPr>
              <a:t>Objective</a:t>
            </a:r>
            <a:endParaRPr sz="3800" b="1">
              <a:latin typeface="Open Sans"/>
              <a:ea typeface="Open Sans"/>
              <a:cs typeface="Open Sans"/>
              <a:sym typeface="Open Sans"/>
            </a:endParaRPr>
          </a:p>
        </p:txBody>
      </p:sp>
      <p:sp>
        <p:nvSpPr>
          <p:cNvPr id="92" name="Google Shape;92;p14"/>
          <p:cNvSpPr txBox="1">
            <a:spLocks noGrp="1"/>
          </p:cNvSpPr>
          <p:nvPr>
            <p:ph type="body" idx="1"/>
          </p:nvPr>
        </p:nvSpPr>
        <p:spPr>
          <a:xfrm>
            <a:off x="695750" y="950275"/>
            <a:ext cx="7571700" cy="3925800"/>
          </a:xfrm>
          <a:prstGeom prst="rect">
            <a:avLst/>
          </a:prstGeom>
        </p:spPr>
        <p:txBody>
          <a:bodyPr spcFirstLastPara="1" wrap="square" lIns="91425" tIns="91425" rIns="91425" bIns="91425" anchor="t" anchorCtr="0">
            <a:noAutofit/>
          </a:bodyPr>
          <a:lstStyle/>
          <a:p>
            <a:pPr marL="0" lvl="0" indent="457200" algn="l" rtl="0">
              <a:lnSpc>
                <a:spcPct val="115000"/>
              </a:lnSpc>
              <a:spcBef>
                <a:spcPts val="0"/>
              </a:spcBef>
              <a:spcAft>
                <a:spcPts val="0"/>
              </a:spcAft>
              <a:buNone/>
            </a:pPr>
            <a:endParaRPr sz="1800">
              <a:solidFill>
                <a:srgbClr val="000000"/>
              </a:solidFill>
              <a:highlight>
                <a:srgbClr val="FFFFFF"/>
              </a:highlight>
              <a:latin typeface="Helvetica Neue"/>
              <a:ea typeface="Helvetica Neue"/>
              <a:cs typeface="Helvetica Neue"/>
              <a:sym typeface="Helvetica Neue"/>
            </a:endParaRPr>
          </a:p>
          <a:p>
            <a:pPr marL="0" lvl="0" indent="457200" algn="l" rtl="0">
              <a:lnSpc>
                <a:spcPct val="115000"/>
              </a:lnSpc>
              <a:spcBef>
                <a:spcPts val="0"/>
              </a:spcBef>
              <a:spcAft>
                <a:spcPts val="0"/>
              </a:spcAft>
              <a:buNone/>
            </a:pPr>
            <a:r>
              <a:rPr lang="en-GB" sz="1800">
                <a:solidFill>
                  <a:srgbClr val="000000"/>
                </a:solidFill>
                <a:highlight>
                  <a:srgbClr val="FFFFFF"/>
                </a:highlight>
                <a:latin typeface="Helvetica Neue"/>
                <a:ea typeface="Helvetica Neue"/>
                <a:cs typeface="Helvetica Neue"/>
                <a:sym typeface="Helvetica Neue"/>
              </a:rPr>
              <a:t>In the current financial era, </a:t>
            </a:r>
            <a:r>
              <a:rPr lang="en-GB" sz="1800" u="sng">
                <a:solidFill>
                  <a:srgbClr val="000000"/>
                </a:solidFill>
                <a:highlight>
                  <a:srgbClr val="FFFFFF"/>
                </a:highlight>
                <a:latin typeface="Helvetica Neue"/>
                <a:ea typeface="Helvetica Neue"/>
                <a:cs typeface="Helvetica Neue"/>
                <a:sym typeface="Helvetica Neue"/>
              </a:rPr>
              <a:t>high frequency trading (HFT)</a:t>
            </a:r>
            <a:r>
              <a:rPr lang="en-GB" sz="1800">
                <a:solidFill>
                  <a:srgbClr val="000000"/>
                </a:solidFill>
                <a:highlight>
                  <a:srgbClr val="FFFFFF"/>
                </a:highlight>
                <a:latin typeface="Helvetica Neue"/>
                <a:ea typeface="Helvetica Neue"/>
                <a:cs typeface="Helvetica Neue"/>
                <a:sym typeface="Helvetica Neue"/>
              </a:rPr>
              <a:t> is becoming very common among people and it's very obvious that inexperienced investors are risk-averse.</a:t>
            </a:r>
            <a:endParaRPr sz="1800">
              <a:solidFill>
                <a:srgbClr val="000000"/>
              </a:solidFill>
              <a:highlight>
                <a:srgbClr val="FFFFFF"/>
              </a:highlight>
              <a:latin typeface="Helvetica Neue"/>
              <a:ea typeface="Helvetica Neue"/>
              <a:cs typeface="Helvetica Neue"/>
              <a:sym typeface="Helvetica Neue"/>
            </a:endParaRPr>
          </a:p>
          <a:p>
            <a:pPr marL="0" lvl="0" indent="457200" algn="l" rtl="0">
              <a:lnSpc>
                <a:spcPct val="115000"/>
              </a:lnSpc>
              <a:spcBef>
                <a:spcPts val="0"/>
              </a:spcBef>
              <a:spcAft>
                <a:spcPts val="0"/>
              </a:spcAft>
              <a:buNone/>
            </a:pPr>
            <a:r>
              <a:rPr lang="en-GB" sz="1800">
                <a:solidFill>
                  <a:srgbClr val="000000"/>
                </a:solidFill>
                <a:highlight>
                  <a:srgbClr val="FFFFFF"/>
                </a:highlight>
                <a:latin typeface="Helvetica Neue"/>
                <a:ea typeface="Helvetica Neue"/>
                <a:cs typeface="Helvetica Neue"/>
                <a:sym typeface="Helvetica Neue"/>
              </a:rPr>
              <a:t>So, the goal of this project is to build an </a:t>
            </a:r>
            <a:r>
              <a:rPr lang="en-GB" sz="1800" u="sng">
                <a:solidFill>
                  <a:srgbClr val="000000"/>
                </a:solidFill>
                <a:highlight>
                  <a:srgbClr val="FFFFFF"/>
                </a:highlight>
                <a:latin typeface="Helvetica Neue"/>
                <a:ea typeface="Helvetica Neue"/>
                <a:cs typeface="Helvetica Neue"/>
                <a:sym typeface="Helvetica Neue"/>
              </a:rPr>
              <a:t>optimized portfolio for investment</a:t>
            </a:r>
            <a:r>
              <a:rPr lang="en-GB" sz="1800">
                <a:solidFill>
                  <a:srgbClr val="000000"/>
                </a:solidFill>
                <a:highlight>
                  <a:srgbClr val="FFFFFF"/>
                </a:highlight>
                <a:latin typeface="Helvetica Neue"/>
                <a:ea typeface="Helvetica Neue"/>
                <a:cs typeface="Helvetica Neue"/>
                <a:sym typeface="Helvetica Neue"/>
              </a:rPr>
              <a:t> in the stock market where the investor will provide the names of certain number stocks and the model will return the best possible combination of shares amongst the top-performing stocks which will be first predicted by the </a:t>
            </a:r>
            <a:r>
              <a:rPr lang="en-GB" sz="1800" u="sng">
                <a:solidFill>
                  <a:srgbClr val="000000"/>
                </a:solidFill>
                <a:highlight>
                  <a:srgbClr val="FFFFFF"/>
                </a:highlight>
                <a:latin typeface="Helvetica Neue"/>
                <a:ea typeface="Helvetica Neue"/>
                <a:cs typeface="Helvetica Neue"/>
                <a:sym typeface="Helvetica Neue"/>
              </a:rPr>
              <a:t>LSTM model</a:t>
            </a:r>
            <a:r>
              <a:rPr lang="en-GB" sz="1800">
                <a:solidFill>
                  <a:srgbClr val="000000"/>
                </a:solidFill>
                <a:highlight>
                  <a:srgbClr val="FFFFFF"/>
                </a:highlight>
                <a:latin typeface="Helvetica Neue"/>
                <a:ea typeface="Helvetica Neue"/>
                <a:cs typeface="Helvetica Neue"/>
                <a:sym typeface="Helvetica Neue"/>
              </a:rPr>
              <a:t> and then the selected stocks will be optimized using</a:t>
            </a:r>
            <a:r>
              <a:rPr lang="en-GB" sz="1800">
                <a:solidFill>
                  <a:srgbClr val="000000"/>
                </a:solidFill>
                <a:highlight>
                  <a:schemeClr val="lt1"/>
                </a:highlight>
                <a:latin typeface="Helvetica Neue"/>
                <a:ea typeface="Helvetica Neue"/>
                <a:cs typeface="Helvetica Neue"/>
                <a:sym typeface="Helvetica Neue"/>
              </a:rPr>
              <a:t> </a:t>
            </a:r>
            <a:r>
              <a:rPr lang="en-GB" sz="1800" u="sng">
                <a:solidFill>
                  <a:srgbClr val="000000"/>
                </a:solidFill>
                <a:highlight>
                  <a:schemeClr val="lt1"/>
                </a:highlight>
                <a:latin typeface="Helvetica Neue"/>
                <a:ea typeface="Helvetica Neue"/>
                <a:cs typeface="Helvetica Neue"/>
                <a:sym typeface="Helvetica Neue"/>
              </a:rPr>
              <a:t>Markowitz Portfolio Theory</a:t>
            </a:r>
            <a:r>
              <a:rPr lang="en-GB" sz="1800">
                <a:solidFill>
                  <a:srgbClr val="000000"/>
                </a:solidFill>
                <a:highlight>
                  <a:schemeClr val="lt1"/>
                </a:highlight>
                <a:latin typeface="Helvetica Neue"/>
                <a:ea typeface="Helvetica Neue"/>
                <a:cs typeface="Helvetica Neue"/>
                <a:sym typeface="Helvetica Neue"/>
              </a:rPr>
              <a:t>.</a:t>
            </a:r>
            <a:endParaRPr sz="1800">
              <a:solidFill>
                <a:srgbClr val="000000"/>
              </a:solidFill>
              <a:highlight>
                <a:schemeClr val="lt1"/>
              </a:highlight>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200">
              <a:solidFill>
                <a:srgbClr val="000000"/>
              </a:solidFill>
              <a:highlight>
                <a:srgbClr val="FFFFFF"/>
              </a:highlight>
              <a:latin typeface="Roboto"/>
              <a:ea typeface="Roboto"/>
              <a:cs typeface="Roboto"/>
              <a:sym typeface="Roboto"/>
            </a:endParaRPr>
          </a:p>
          <a:p>
            <a:pPr marL="0" lvl="0" indent="0" algn="l" rtl="0">
              <a:spcBef>
                <a:spcPts val="600"/>
              </a:spcBef>
              <a:spcAft>
                <a:spcPts val="0"/>
              </a:spcAft>
              <a:buNone/>
            </a:pPr>
            <a:endParaRPr sz="1800">
              <a:solidFill>
                <a:srgbClr val="000000"/>
              </a:solidFill>
              <a:latin typeface="Helvetica Neue"/>
              <a:ea typeface="Helvetica Neue"/>
              <a:cs typeface="Helvetica Neue"/>
              <a:sym typeface="Helvetica Neue"/>
            </a:endParaRPr>
          </a:p>
          <a:p>
            <a:pPr marL="0" lvl="0" indent="0" algn="l" rtl="0">
              <a:spcBef>
                <a:spcPts val="600"/>
              </a:spcBef>
              <a:spcAft>
                <a:spcPts val="0"/>
              </a:spcAft>
              <a:buNone/>
            </a:pPr>
            <a:endParaRPr sz="1250">
              <a:solidFill>
                <a:srgbClr val="000000"/>
              </a:solidFill>
              <a:latin typeface="Arial"/>
              <a:ea typeface="Arial"/>
              <a:cs typeface="Arial"/>
              <a:sym typeface="Arial"/>
            </a:endParaRPr>
          </a:p>
          <a:p>
            <a:pPr marL="0" lvl="0" indent="0" algn="l" rtl="0">
              <a:spcBef>
                <a:spcPts val="600"/>
              </a:spcBef>
              <a:spcAft>
                <a:spcPts val="0"/>
              </a:spcAft>
              <a:buNone/>
            </a:pPr>
            <a:endParaRPr/>
          </a:p>
        </p:txBody>
      </p:sp>
      <p:pic>
        <p:nvPicPr>
          <p:cNvPr id="93" name="Google Shape;93;p14"/>
          <p:cNvPicPr preferRelativeResize="0"/>
          <p:nvPr/>
        </p:nvPicPr>
        <p:blipFill>
          <a:blip r:embed="rId3">
            <a:alphaModFix/>
          </a:blip>
          <a:stretch>
            <a:fillRect/>
          </a:stretch>
        </p:blipFill>
        <p:spPr>
          <a:xfrm>
            <a:off x="8366200" y="4373575"/>
            <a:ext cx="657125" cy="657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title"/>
          </p:nvPr>
        </p:nvSpPr>
        <p:spPr>
          <a:xfrm>
            <a:off x="786150" y="265775"/>
            <a:ext cx="7571700" cy="6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b="1">
                <a:latin typeface="Open Sans"/>
                <a:ea typeface="Open Sans"/>
                <a:cs typeface="Open Sans"/>
                <a:sym typeface="Open Sans"/>
              </a:rPr>
              <a:t>Efficient Frontier Curve</a:t>
            </a:r>
            <a:endParaRPr sz="4800" b="1">
              <a:latin typeface="Open Sans"/>
              <a:ea typeface="Open Sans"/>
              <a:cs typeface="Open Sans"/>
              <a:sym typeface="Open Sans"/>
            </a:endParaRPr>
          </a:p>
        </p:txBody>
      </p:sp>
      <p:pic>
        <p:nvPicPr>
          <p:cNvPr id="255" name="Google Shape;255;p32"/>
          <p:cNvPicPr preferRelativeResize="0"/>
          <p:nvPr/>
        </p:nvPicPr>
        <p:blipFill>
          <a:blip r:embed="rId3">
            <a:alphaModFix/>
          </a:blip>
          <a:stretch>
            <a:fillRect/>
          </a:stretch>
        </p:blipFill>
        <p:spPr>
          <a:xfrm>
            <a:off x="8413443" y="4382875"/>
            <a:ext cx="647657" cy="702600"/>
          </a:xfrm>
          <a:prstGeom prst="rect">
            <a:avLst/>
          </a:prstGeom>
          <a:noFill/>
          <a:ln>
            <a:noFill/>
          </a:ln>
        </p:spPr>
      </p:pic>
      <p:pic>
        <p:nvPicPr>
          <p:cNvPr id="256" name="Google Shape;256;p32"/>
          <p:cNvPicPr preferRelativeResize="0"/>
          <p:nvPr/>
        </p:nvPicPr>
        <p:blipFill>
          <a:blip r:embed="rId4">
            <a:alphaModFix/>
          </a:blip>
          <a:stretch>
            <a:fillRect/>
          </a:stretch>
        </p:blipFill>
        <p:spPr>
          <a:xfrm>
            <a:off x="1901675" y="1023050"/>
            <a:ext cx="5340650" cy="38903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800" b="1">
                <a:latin typeface="Open Sans"/>
                <a:ea typeface="Open Sans"/>
                <a:cs typeface="Open Sans"/>
                <a:sym typeface="Open Sans"/>
              </a:rPr>
              <a:t>Observations</a:t>
            </a:r>
            <a:endParaRPr sz="3800" b="1">
              <a:latin typeface="Open Sans"/>
              <a:ea typeface="Open Sans"/>
              <a:cs typeface="Open Sans"/>
              <a:sym typeface="Open Sans"/>
            </a:endParaRPr>
          </a:p>
        </p:txBody>
      </p:sp>
      <p:sp>
        <p:nvSpPr>
          <p:cNvPr id="262" name="Google Shape;262;p33"/>
          <p:cNvSpPr txBox="1">
            <a:spLocks noGrp="1"/>
          </p:cNvSpPr>
          <p:nvPr>
            <p:ph type="body" idx="1"/>
          </p:nvPr>
        </p:nvSpPr>
        <p:spPr>
          <a:xfrm>
            <a:off x="786150" y="950275"/>
            <a:ext cx="5268600" cy="3573600"/>
          </a:xfrm>
          <a:prstGeom prst="rect">
            <a:avLst/>
          </a:prstGeom>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Clr>
                <a:srgbClr val="000000"/>
              </a:buClr>
              <a:buSzPts val="1700"/>
              <a:buFont typeface="Helvetica Neue"/>
              <a:buChar char="●"/>
            </a:pPr>
            <a:r>
              <a:rPr lang="en-GB" sz="1700">
                <a:solidFill>
                  <a:srgbClr val="24292E"/>
                </a:solidFill>
                <a:highlight>
                  <a:srgbClr val="FFFFFF"/>
                </a:highlight>
                <a:latin typeface="Helvetica Neue"/>
                <a:ea typeface="Helvetica Neue"/>
                <a:cs typeface="Helvetica Neue"/>
                <a:sym typeface="Helvetica Neue"/>
              </a:rPr>
              <a:t>The testing RMSE values we found were as low as </a:t>
            </a:r>
            <a:r>
              <a:rPr lang="en-GB" sz="1800">
                <a:solidFill>
                  <a:srgbClr val="212121"/>
                </a:solidFill>
                <a:highlight>
                  <a:srgbClr val="FFFFFF"/>
                </a:highlight>
                <a:latin typeface="Courier New"/>
                <a:ea typeface="Courier New"/>
                <a:cs typeface="Courier New"/>
                <a:sym typeface="Courier New"/>
              </a:rPr>
              <a:t>2.646</a:t>
            </a:r>
            <a:r>
              <a:rPr lang="en-GB" sz="1800">
                <a:solidFill>
                  <a:srgbClr val="24292E"/>
                </a:solidFill>
                <a:highlight>
                  <a:srgbClr val="FFFFFF"/>
                </a:highlight>
                <a:latin typeface="Helvetica Neue"/>
                <a:ea typeface="Helvetica Neue"/>
                <a:cs typeface="Helvetica Neue"/>
                <a:sym typeface="Helvetica Neue"/>
              </a:rPr>
              <a:t>, </a:t>
            </a:r>
            <a:r>
              <a:rPr lang="en-GB" sz="1800">
                <a:solidFill>
                  <a:srgbClr val="212121"/>
                </a:solidFill>
                <a:highlight>
                  <a:srgbClr val="FFFFFF"/>
                </a:highlight>
                <a:latin typeface="Courier New"/>
                <a:ea typeface="Courier New"/>
                <a:cs typeface="Courier New"/>
                <a:sym typeface="Courier New"/>
              </a:rPr>
              <a:t>3.524 and 3.895 </a:t>
            </a:r>
            <a:r>
              <a:rPr lang="en-GB" sz="1700">
                <a:solidFill>
                  <a:srgbClr val="24292E"/>
                </a:solidFill>
                <a:highlight>
                  <a:srgbClr val="FFFFFF"/>
                </a:highlight>
                <a:latin typeface="Helvetica Neue"/>
                <a:ea typeface="Helvetica Neue"/>
                <a:cs typeface="Helvetica Neue"/>
                <a:sym typeface="Helvetica Neue"/>
              </a:rPr>
              <a:t>for ONGC, NCC and ITC stocks respectively which is pretty accurate to predict future values of stock. </a:t>
            </a:r>
            <a:endParaRPr sz="1700">
              <a:solidFill>
                <a:srgbClr val="24292E"/>
              </a:solidFill>
              <a:highlight>
                <a:srgbClr val="FFFFFF"/>
              </a:highlight>
              <a:latin typeface="Helvetica Neue"/>
              <a:ea typeface="Helvetica Neue"/>
              <a:cs typeface="Helvetica Neue"/>
              <a:sym typeface="Helvetica Neue"/>
            </a:endParaRPr>
          </a:p>
          <a:p>
            <a:pPr marL="457200" lvl="0" indent="-336550" algn="l" rtl="0">
              <a:lnSpc>
                <a:spcPct val="115000"/>
              </a:lnSpc>
              <a:spcBef>
                <a:spcPts val="0"/>
              </a:spcBef>
              <a:spcAft>
                <a:spcPts val="0"/>
              </a:spcAft>
              <a:buClr>
                <a:srgbClr val="000000"/>
              </a:buClr>
              <a:buSzPts val="1700"/>
              <a:buFont typeface="Helvetica Neue"/>
              <a:buChar char="●"/>
            </a:pPr>
            <a:r>
              <a:rPr lang="en-GB" sz="1700">
                <a:solidFill>
                  <a:srgbClr val="24292E"/>
                </a:solidFill>
                <a:highlight>
                  <a:srgbClr val="FFFFFF"/>
                </a:highlight>
                <a:latin typeface="Helvetica Neue"/>
                <a:ea typeface="Helvetica Neue"/>
                <a:cs typeface="Helvetica Neue"/>
                <a:sym typeface="Helvetica Neue"/>
              </a:rPr>
              <a:t>Given aside are the closing actual and predicted values of Wipro Stock given by the LSTM model.</a:t>
            </a:r>
            <a:endParaRPr sz="1700">
              <a:solidFill>
                <a:srgbClr val="24292E"/>
              </a:solidFill>
              <a:highlight>
                <a:srgbClr val="FFFFFF"/>
              </a:highlight>
              <a:latin typeface="Helvetica Neue"/>
              <a:ea typeface="Helvetica Neue"/>
              <a:cs typeface="Helvetica Neue"/>
              <a:sym typeface="Helvetica Neue"/>
            </a:endParaRPr>
          </a:p>
          <a:p>
            <a:pPr marL="457200" lvl="0" indent="-336550" algn="l" rtl="0">
              <a:lnSpc>
                <a:spcPct val="115000"/>
              </a:lnSpc>
              <a:spcBef>
                <a:spcPts val="0"/>
              </a:spcBef>
              <a:spcAft>
                <a:spcPts val="0"/>
              </a:spcAft>
              <a:buClr>
                <a:srgbClr val="000000"/>
              </a:buClr>
              <a:buSzPts val="1700"/>
              <a:buFont typeface="Helvetica Neue"/>
              <a:buChar char="●"/>
            </a:pPr>
            <a:r>
              <a:rPr lang="en-GB" sz="1700">
                <a:solidFill>
                  <a:srgbClr val="24292E"/>
                </a:solidFill>
                <a:highlight>
                  <a:srgbClr val="FFFFFF"/>
                </a:highlight>
                <a:latin typeface="Helvetica Neue"/>
                <a:ea typeface="Helvetica Neue"/>
                <a:cs typeface="Helvetica Neue"/>
                <a:sym typeface="Helvetica Neue"/>
              </a:rPr>
              <a:t>However, future values for any time period can be predicted using this model.</a:t>
            </a:r>
            <a:endParaRPr sz="1700">
              <a:solidFill>
                <a:srgbClr val="24292E"/>
              </a:solidFill>
              <a:highlight>
                <a:srgbClr val="FFFFFF"/>
              </a:highlight>
              <a:latin typeface="Helvetica Neue"/>
              <a:ea typeface="Helvetica Neue"/>
              <a:cs typeface="Helvetica Neue"/>
              <a:sym typeface="Helvetica Neue"/>
            </a:endParaRPr>
          </a:p>
        </p:txBody>
      </p:sp>
      <p:pic>
        <p:nvPicPr>
          <p:cNvPr id="263" name="Google Shape;263;p33"/>
          <p:cNvPicPr preferRelativeResize="0"/>
          <p:nvPr/>
        </p:nvPicPr>
        <p:blipFill>
          <a:blip r:embed="rId3">
            <a:alphaModFix/>
          </a:blip>
          <a:stretch>
            <a:fillRect/>
          </a:stretch>
        </p:blipFill>
        <p:spPr>
          <a:xfrm>
            <a:off x="8297900" y="4350975"/>
            <a:ext cx="761500" cy="702600"/>
          </a:xfrm>
          <a:prstGeom prst="rect">
            <a:avLst/>
          </a:prstGeom>
          <a:noFill/>
          <a:ln>
            <a:noFill/>
          </a:ln>
        </p:spPr>
      </p:pic>
      <p:pic>
        <p:nvPicPr>
          <p:cNvPr id="264" name="Google Shape;264;p33"/>
          <p:cNvPicPr preferRelativeResize="0"/>
          <p:nvPr/>
        </p:nvPicPr>
        <p:blipFill rotWithShape="1">
          <a:blip r:embed="rId4">
            <a:alphaModFix/>
          </a:blip>
          <a:srcRect l="12095" t="9885"/>
          <a:stretch/>
        </p:blipFill>
        <p:spPr>
          <a:xfrm>
            <a:off x="6239325" y="850350"/>
            <a:ext cx="2462550" cy="3673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4"/>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800" b="1">
                <a:latin typeface="Open Sans"/>
                <a:ea typeface="Open Sans"/>
                <a:cs typeface="Open Sans"/>
                <a:sym typeface="Open Sans"/>
              </a:rPr>
              <a:t>Observations</a:t>
            </a:r>
            <a:endParaRPr sz="3800" b="1">
              <a:latin typeface="Open Sans"/>
              <a:ea typeface="Open Sans"/>
              <a:cs typeface="Open Sans"/>
              <a:sym typeface="Open Sans"/>
            </a:endParaRPr>
          </a:p>
        </p:txBody>
      </p:sp>
      <p:sp>
        <p:nvSpPr>
          <p:cNvPr id="270" name="Google Shape;270;p34"/>
          <p:cNvSpPr txBox="1">
            <a:spLocks noGrp="1"/>
          </p:cNvSpPr>
          <p:nvPr>
            <p:ph type="body" idx="1"/>
          </p:nvPr>
        </p:nvSpPr>
        <p:spPr>
          <a:xfrm>
            <a:off x="786150" y="950275"/>
            <a:ext cx="7511700" cy="2236500"/>
          </a:xfrm>
          <a:prstGeom prst="rect">
            <a:avLst/>
          </a:prstGeom>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Clr>
                <a:srgbClr val="000000"/>
              </a:buClr>
              <a:buSzPts val="1700"/>
              <a:buFont typeface="Helvetica Neue"/>
              <a:buChar char="●"/>
            </a:pPr>
            <a:r>
              <a:rPr lang="en-GB" sz="1700">
                <a:solidFill>
                  <a:srgbClr val="24292E"/>
                </a:solidFill>
                <a:highlight>
                  <a:srgbClr val="FFFFFF"/>
                </a:highlight>
                <a:latin typeface="Helvetica Neue"/>
                <a:ea typeface="Helvetica Neue"/>
                <a:cs typeface="Helvetica Neue"/>
                <a:sym typeface="Helvetica Neue"/>
              </a:rPr>
              <a:t>Given below is the portfolio finally given to us.</a:t>
            </a:r>
            <a:endParaRPr sz="1700">
              <a:solidFill>
                <a:srgbClr val="24292E"/>
              </a:solidFill>
              <a:highlight>
                <a:srgbClr val="FFFFFF"/>
              </a:highlight>
              <a:latin typeface="Helvetica Neue"/>
              <a:ea typeface="Helvetica Neue"/>
              <a:cs typeface="Helvetica Neue"/>
              <a:sym typeface="Helvetica Neue"/>
            </a:endParaRPr>
          </a:p>
          <a:p>
            <a:pPr marL="457200" lvl="0" indent="-336550" algn="l" rtl="0">
              <a:lnSpc>
                <a:spcPct val="115000"/>
              </a:lnSpc>
              <a:spcBef>
                <a:spcPts val="0"/>
              </a:spcBef>
              <a:spcAft>
                <a:spcPts val="0"/>
              </a:spcAft>
              <a:buClr>
                <a:srgbClr val="000000"/>
              </a:buClr>
              <a:buSzPts val="1700"/>
              <a:buFont typeface="Helvetica Neue"/>
              <a:buChar char="●"/>
            </a:pPr>
            <a:r>
              <a:rPr lang="en-GB" sz="1700">
                <a:solidFill>
                  <a:srgbClr val="24292E"/>
                </a:solidFill>
                <a:highlight>
                  <a:srgbClr val="FFFFFF"/>
                </a:highlight>
                <a:latin typeface="Helvetica Neue"/>
                <a:ea typeface="Helvetica Neue"/>
                <a:cs typeface="Helvetica Neue"/>
                <a:sym typeface="Helvetica Neue"/>
              </a:rPr>
              <a:t>By the table below, we can get the max return of 16.085% with a volatility of 25.235% by investing the highest 65.127% in HDFC.</a:t>
            </a:r>
            <a:endParaRPr sz="1700">
              <a:solidFill>
                <a:srgbClr val="24292E"/>
              </a:solidFill>
              <a:highlight>
                <a:srgbClr val="FFFFFF"/>
              </a:highlight>
              <a:latin typeface="Helvetica Neue"/>
              <a:ea typeface="Helvetica Neue"/>
              <a:cs typeface="Helvetica Neue"/>
              <a:sym typeface="Helvetica Neue"/>
            </a:endParaRPr>
          </a:p>
          <a:p>
            <a:pPr marL="457200" lvl="0" indent="-336550" algn="l" rtl="0">
              <a:lnSpc>
                <a:spcPct val="115000"/>
              </a:lnSpc>
              <a:spcBef>
                <a:spcPts val="0"/>
              </a:spcBef>
              <a:spcAft>
                <a:spcPts val="0"/>
              </a:spcAft>
              <a:buClr>
                <a:srgbClr val="000000"/>
              </a:buClr>
              <a:buSzPts val="1700"/>
              <a:buFont typeface="Helvetica Neue"/>
              <a:buChar char="●"/>
            </a:pPr>
            <a:r>
              <a:rPr lang="en-GB" sz="1700">
                <a:solidFill>
                  <a:srgbClr val="24292E"/>
                </a:solidFill>
                <a:highlight>
                  <a:srgbClr val="FFFFFF"/>
                </a:highlight>
                <a:latin typeface="Helvetica Neue"/>
                <a:ea typeface="Helvetica Neue"/>
                <a:cs typeface="Helvetica Neue"/>
                <a:sym typeface="Helvetica Neue"/>
              </a:rPr>
              <a:t>It also shows that we can get the return of 4.919% at the min risk possible by investing the highest 26.631% in Coal India. </a:t>
            </a:r>
            <a:endParaRPr sz="1700">
              <a:solidFill>
                <a:srgbClr val="24292E"/>
              </a:solidFill>
              <a:highlight>
                <a:srgbClr val="FFFFFF"/>
              </a:highlight>
              <a:latin typeface="Helvetica Neue"/>
              <a:ea typeface="Helvetica Neue"/>
              <a:cs typeface="Helvetica Neue"/>
              <a:sym typeface="Helvetica Neue"/>
            </a:endParaRPr>
          </a:p>
        </p:txBody>
      </p:sp>
      <p:pic>
        <p:nvPicPr>
          <p:cNvPr id="271" name="Google Shape;271;p34"/>
          <p:cNvPicPr preferRelativeResize="0"/>
          <p:nvPr/>
        </p:nvPicPr>
        <p:blipFill>
          <a:blip r:embed="rId3">
            <a:alphaModFix/>
          </a:blip>
          <a:stretch>
            <a:fillRect/>
          </a:stretch>
        </p:blipFill>
        <p:spPr>
          <a:xfrm>
            <a:off x="8297900" y="4350975"/>
            <a:ext cx="761500" cy="702600"/>
          </a:xfrm>
          <a:prstGeom prst="rect">
            <a:avLst/>
          </a:prstGeom>
          <a:noFill/>
          <a:ln>
            <a:noFill/>
          </a:ln>
        </p:spPr>
      </p:pic>
      <p:pic>
        <p:nvPicPr>
          <p:cNvPr id="272" name="Google Shape;272;p34"/>
          <p:cNvPicPr preferRelativeResize="0"/>
          <p:nvPr/>
        </p:nvPicPr>
        <p:blipFill>
          <a:blip r:embed="rId4">
            <a:alphaModFix/>
          </a:blip>
          <a:stretch>
            <a:fillRect/>
          </a:stretch>
        </p:blipFill>
        <p:spPr>
          <a:xfrm>
            <a:off x="737313" y="3186649"/>
            <a:ext cx="7669374" cy="1104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5"/>
          <p:cNvSpPr txBox="1">
            <a:spLocks noGrp="1"/>
          </p:cNvSpPr>
          <p:nvPr>
            <p:ph type="title"/>
          </p:nvPr>
        </p:nvSpPr>
        <p:spPr>
          <a:xfrm>
            <a:off x="695750" y="316350"/>
            <a:ext cx="81363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300" b="1">
                <a:latin typeface="Open Sans"/>
                <a:ea typeface="Open Sans"/>
                <a:cs typeface="Open Sans"/>
                <a:sym typeface="Open Sans"/>
              </a:rPr>
              <a:t>Existing Work and Our Innovation</a:t>
            </a:r>
            <a:endParaRPr sz="3300" b="1">
              <a:latin typeface="Open Sans"/>
              <a:ea typeface="Open Sans"/>
              <a:cs typeface="Open Sans"/>
              <a:sym typeface="Open Sans"/>
            </a:endParaRPr>
          </a:p>
        </p:txBody>
      </p:sp>
      <p:sp>
        <p:nvSpPr>
          <p:cNvPr id="278" name="Google Shape;278;p35"/>
          <p:cNvSpPr txBox="1">
            <a:spLocks noGrp="1"/>
          </p:cNvSpPr>
          <p:nvPr>
            <p:ph type="body" idx="1"/>
          </p:nvPr>
        </p:nvSpPr>
        <p:spPr>
          <a:xfrm>
            <a:off x="695750" y="950275"/>
            <a:ext cx="7571700" cy="3925800"/>
          </a:xfrm>
          <a:prstGeom prst="rect">
            <a:avLst/>
          </a:prstGeom>
        </p:spPr>
        <p:txBody>
          <a:bodyPr spcFirstLastPara="1" wrap="square" lIns="91425" tIns="91425" rIns="91425" bIns="91425" anchor="t" anchorCtr="0">
            <a:noAutofit/>
          </a:bodyPr>
          <a:lstStyle/>
          <a:p>
            <a:pPr marL="457200" lvl="0" indent="-336550" algn="l" rtl="0">
              <a:lnSpc>
                <a:spcPct val="115000"/>
              </a:lnSpc>
              <a:spcBef>
                <a:spcPts val="600"/>
              </a:spcBef>
              <a:spcAft>
                <a:spcPts val="0"/>
              </a:spcAft>
              <a:buClr>
                <a:srgbClr val="000000"/>
              </a:buClr>
              <a:buSzPts val="1700"/>
              <a:buFont typeface="Helvetica Neue"/>
              <a:buChar char="●"/>
            </a:pPr>
            <a:r>
              <a:rPr lang="en-GB" sz="1700">
                <a:solidFill>
                  <a:srgbClr val="000000"/>
                </a:solidFill>
                <a:highlight>
                  <a:srgbClr val="FFFFFF"/>
                </a:highlight>
                <a:latin typeface="Helvetica Neue"/>
                <a:ea typeface="Helvetica Neue"/>
                <a:cs typeface="Helvetica Neue"/>
                <a:sym typeface="Helvetica Neue"/>
              </a:rPr>
              <a:t>There are numerous classical method to build a portfolio like Dow Jones theory, Random Walk theory, Formula theory and then the most accurate one is Markowitz Portfolio theory.</a:t>
            </a:r>
            <a:endParaRPr sz="1700">
              <a:solidFill>
                <a:srgbClr val="000000"/>
              </a:solidFill>
              <a:highlight>
                <a:srgbClr val="FFFFFF"/>
              </a:highlight>
              <a:latin typeface="Helvetica Neue"/>
              <a:ea typeface="Helvetica Neue"/>
              <a:cs typeface="Helvetica Neue"/>
              <a:sym typeface="Helvetica Neue"/>
            </a:endParaRPr>
          </a:p>
          <a:p>
            <a:pPr marL="457200" lvl="0" indent="-336550" algn="l" rtl="0">
              <a:lnSpc>
                <a:spcPct val="115000"/>
              </a:lnSpc>
              <a:spcBef>
                <a:spcPts val="0"/>
              </a:spcBef>
              <a:spcAft>
                <a:spcPts val="0"/>
              </a:spcAft>
              <a:buClr>
                <a:srgbClr val="000000"/>
              </a:buClr>
              <a:buSzPts val="1700"/>
              <a:buFont typeface="Helvetica Neue"/>
              <a:buChar char="●"/>
            </a:pPr>
            <a:r>
              <a:rPr lang="en-GB" sz="1700">
                <a:solidFill>
                  <a:srgbClr val="000000"/>
                </a:solidFill>
                <a:highlight>
                  <a:srgbClr val="FFFFFF"/>
                </a:highlight>
                <a:latin typeface="Helvetica Neue"/>
                <a:ea typeface="Helvetica Neue"/>
                <a:cs typeface="Helvetica Neue"/>
                <a:sym typeface="Helvetica Neue"/>
              </a:rPr>
              <a:t>But since Markowitz portfolio theory consider covariance and correlation between two stocks as a measure of risk so it overlooks the possibility of unwanted and unexpected changes in stock prices such as downside risks.</a:t>
            </a:r>
            <a:endParaRPr sz="1700">
              <a:solidFill>
                <a:srgbClr val="000000"/>
              </a:solidFill>
              <a:highlight>
                <a:srgbClr val="FFFFFF"/>
              </a:highlight>
              <a:latin typeface="Helvetica Neue"/>
              <a:ea typeface="Helvetica Neue"/>
              <a:cs typeface="Helvetica Neue"/>
              <a:sym typeface="Helvetica Neue"/>
            </a:endParaRPr>
          </a:p>
          <a:p>
            <a:pPr marL="457200" lvl="0" indent="-336550" algn="l" rtl="0">
              <a:lnSpc>
                <a:spcPct val="115000"/>
              </a:lnSpc>
              <a:spcBef>
                <a:spcPts val="0"/>
              </a:spcBef>
              <a:spcAft>
                <a:spcPts val="0"/>
              </a:spcAft>
              <a:buClr>
                <a:srgbClr val="000000"/>
              </a:buClr>
              <a:buSzPts val="1700"/>
              <a:buFont typeface="Helvetica Neue"/>
              <a:buChar char="●"/>
            </a:pPr>
            <a:r>
              <a:rPr lang="en-GB" sz="1700">
                <a:solidFill>
                  <a:srgbClr val="000000"/>
                </a:solidFill>
                <a:highlight>
                  <a:srgbClr val="FFFFFF"/>
                </a:highlight>
                <a:latin typeface="Helvetica Neue"/>
                <a:ea typeface="Helvetica Neue"/>
                <a:cs typeface="Helvetica Neue"/>
                <a:sym typeface="Helvetica Neue"/>
              </a:rPr>
              <a:t>So to back up the decision of what stocks we should invest in, we first predict the behaviour of stocks with the help of LSTM, by doing this we have decreased the risk of choosing the risky stocks even further as MPT alone, only decides on the basis previous performance but LSTM will feed in the the predicted future data to the MPT model which makes it more accurate and less risky for investors.</a:t>
            </a:r>
            <a:endParaRPr sz="1700">
              <a:solidFill>
                <a:srgbClr val="000000"/>
              </a:solidFill>
              <a:highlight>
                <a:srgbClr val="FFFFFF"/>
              </a:highlight>
              <a:latin typeface="Helvetica Neue"/>
              <a:ea typeface="Helvetica Neue"/>
              <a:cs typeface="Helvetica Neue"/>
              <a:sym typeface="Helvetica Neue"/>
            </a:endParaRPr>
          </a:p>
          <a:p>
            <a:pPr marL="0" lvl="0" indent="0" algn="l" rtl="0">
              <a:lnSpc>
                <a:spcPct val="115000"/>
              </a:lnSpc>
              <a:spcBef>
                <a:spcPts val="600"/>
              </a:spcBef>
              <a:spcAft>
                <a:spcPts val="0"/>
              </a:spcAft>
              <a:buNone/>
            </a:pPr>
            <a:endParaRPr sz="1700">
              <a:solidFill>
                <a:srgbClr val="000000"/>
              </a:solidFill>
              <a:latin typeface="Helvetica Neue"/>
              <a:ea typeface="Helvetica Neue"/>
              <a:cs typeface="Helvetica Neue"/>
              <a:sym typeface="Helvetica Neue"/>
            </a:endParaRPr>
          </a:p>
          <a:p>
            <a:pPr marL="0" lvl="0" indent="0" algn="l" rtl="0">
              <a:lnSpc>
                <a:spcPct val="115000"/>
              </a:lnSpc>
              <a:spcBef>
                <a:spcPts val="600"/>
              </a:spcBef>
              <a:spcAft>
                <a:spcPts val="0"/>
              </a:spcAft>
              <a:buNone/>
            </a:pPr>
            <a:endParaRPr sz="1700">
              <a:latin typeface="Helvetica Neue"/>
              <a:ea typeface="Helvetica Neue"/>
              <a:cs typeface="Helvetica Neue"/>
              <a:sym typeface="Helvetica Neue"/>
            </a:endParaRPr>
          </a:p>
        </p:txBody>
      </p:sp>
      <p:pic>
        <p:nvPicPr>
          <p:cNvPr id="279" name="Google Shape;279;p35"/>
          <p:cNvPicPr preferRelativeResize="0"/>
          <p:nvPr/>
        </p:nvPicPr>
        <p:blipFill>
          <a:blip r:embed="rId3">
            <a:alphaModFix/>
          </a:blip>
          <a:stretch>
            <a:fillRect/>
          </a:stretch>
        </p:blipFill>
        <p:spPr>
          <a:xfrm>
            <a:off x="8366200" y="4373575"/>
            <a:ext cx="657125" cy="657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6"/>
          <p:cNvSpPr txBox="1">
            <a:spLocks noGrp="1"/>
          </p:cNvSpPr>
          <p:nvPr>
            <p:ph type="title"/>
          </p:nvPr>
        </p:nvSpPr>
        <p:spPr>
          <a:xfrm>
            <a:off x="786150" y="32789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800" b="1">
                <a:latin typeface="Open Sans"/>
                <a:ea typeface="Open Sans"/>
                <a:cs typeface="Open Sans"/>
                <a:sym typeface="Open Sans"/>
              </a:rPr>
              <a:t>Applications</a:t>
            </a:r>
            <a:endParaRPr sz="3800" b="1">
              <a:latin typeface="Open Sans"/>
              <a:ea typeface="Open Sans"/>
              <a:cs typeface="Open Sans"/>
              <a:sym typeface="Open Sans"/>
            </a:endParaRPr>
          </a:p>
        </p:txBody>
      </p:sp>
      <p:sp>
        <p:nvSpPr>
          <p:cNvPr id="285" name="Google Shape;285;p36"/>
          <p:cNvSpPr txBox="1">
            <a:spLocks noGrp="1"/>
          </p:cNvSpPr>
          <p:nvPr>
            <p:ph type="body" idx="1"/>
          </p:nvPr>
        </p:nvSpPr>
        <p:spPr>
          <a:xfrm>
            <a:off x="695750" y="1030500"/>
            <a:ext cx="7571700" cy="39258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chemeClr val="dk1"/>
              </a:buClr>
              <a:buSzPts val="1800"/>
              <a:buFont typeface="Helvetica Neue"/>
              <a:buChar char="●"/>
            </a:pPr>
            <a:r>
              <a:rPr lang="en-GB" sz="1800">
                <a:highlight>
                  <a:srgbClr val="FFFFFF"/>
                </a:highlight>
                <a:latin typeface="Helvetica Neue"/>
                <a:ea typeface="Helvetica Neue"/>
                <a:cs typeface="Helvetica Neue"/>
                <a:sym typeface="Helvetica Neue"/>
              </a:rPr>
              <a:t>The objective typically maximizes factors such as expected return, and minimizes costs like financial risk.</a:t>
            </a:r>
            <a:endParaRPr sz="1800">
              <a:highlight>
                <a:schemeClr val="lt1"/>
              </a:highlight>
              <a:latin typeface="Helvetica Neue"/>
              <a:ea typeface="Helvetica Neue"/>
              <a:cs typeface="Helvetica Neue"/>
              <a:sym typeface="Helvetica Neue"/>
            </a:endParaRPr>
          </a:p>
          <a:p>
            <a:pPr marL="457200" lvl="0" indent="-342900" algn="l" rtl="0">
              <a:lnSpc>
                <a:spcPct val="100000"/>
              </a:lnSpc>
              <a:spcBef>
                <a:spcPts val="600"/>
              </a:spcBef>
              <a:spcAft>
                <a:spcPts val="0"/>
              </a:spcAft>
              <a:buClr>
                <a:schemeClr val="dk1"/>
              </a:buClr>
              <a:buSzPts val="1800"/>
              <a:buFont typeface="Helvetica Neue"/>
              <a:buChar char="●"/>
            </a:pPr>
            <a:r>
              <a:rPr lang="en-GB" sz="1800">
                <a:highlight>
                  <a:srgbClr val="FFFFFF"/>
                </a:highlight>
                <a:latin typeface="Helvetica Neue"/>
                <a:ea typeface="Helvetica Neue"/>
                <a:cs typeface="Helvetica Neue"/>
                <a:sym typeface="Helvetica Neue"/>
              </a:rPr>
              <a:t>Plays a significant role in constructing an investment portfolio in terms of two important aspects stock selection and allocation.</a:t>
            </a:r>
            <a:endParaRPr sz="1800">
              <a:highlight>
                <a:srgbClr val="FFFFFF"/>
              </a:highlight>
              <a:latin typeface="Helvetica Neue"/>
              <a:ea typeface="Helvetica Neue"/>
              <a:cs typeface="Helvetica Neue"/>
              <a:sym typeface="Helvetica Neue"/>
            </a:endParaRPr>
          </a:p>
          <a:p>
            <a:pPr marL="457200" lvl="0" indent="-342900" algn="l" rtl="0">
              <a:lnSpc>
                <a:spcPct val="100000"/>
              </a:lnSpc>
              <a:spcBef>
                <a:spcPts val="600"/>
              </a:spcBef>
              <a:spcAft>
                <a:spcPts val="0"/>
              </a:spcAft>
              <a:buClr>
                <a:schemeClr val="dk1"/>
              </a:buClr>
              <a:buSzPts val="1800"/>
              <a:buFont typeface="Helvetica Neue"/>
              <a:buChar char="●"/>
            </a:pPr>
            <a:r>
              <a:rPr lang="en-GB" sz="1800">
                <a:highlight>
                  <a:srgbClr val="FFFFFF"/>
                </a:highlight>
                <a:latin typeface="Helvetica Neue"/>
                <a:ea typeface="Helvetica Neue"/>
                <a:cs typeface="Helvetica Neue"/>
                <a:sym typeface="Helvetica Neue"/>
              </a:rPr>
              <a:t>Not only does this allow investors to make a safe long term investment but also maximize return in a relatively shorter time period.</a:t>
            </a:r>
            <a:endParaRPr sz="1800">
              <a:highlight>
                <a:srgbClr val="FFFFFF"/>
              </a:highlight>
              <a:latin typeface="Helvetica Neue"/>
              <a:ea typeface="Helvetica Neue"/>
              <a:cs typeface="Helvetica Neue"/>
              <a:sym typeface="Helvetica Neue"/>
            </a:endParaRPr>
          </a:p>
          <a:p>
            <a:pPr marL="457200" lvl="0" indent="-342900" algn="l" rtl="0">
              <a:lnSpc>
                <a:spcPct val="100000"/>
              </a:lnSpc>
              <a:spcBef>
                <a:spcPts val="600"/>
              </a:spcBef>
              <a:spcAft>
                <a:spcPts val="0"/>
              </a:spcAft>
              <a:buClr>
                <a:schemeClr val="dk1"/>
              </a:buClr>
              <a:buSzPts val="1800"/>
              <a:buFont typeface="Helvetica Neue"/>
              <a:buChar char="●"/>
            </a:pPr>
            <a:r>
              <a:rPr lang="en-GB" sz="1800">
                <a:highlight>
                  <a:srgbClr val="FFFFFF"/>
                </a:highlight>
                <a:latin typeface="Helvetica Neue"/>
                <a:ea typeface="Helvetica Neue"/>
                <a:cs typeface="Helvetica Neue"/>
                <a:sym typeface="Helvetica Neue"/>
              </a:rPr>
              <a:t>In modern days, we are using powerful computer programs to transact a large number of orders in fractions of a second and to analyze markets and execute orders based on market conditions.</a:t>
            </a:r>
            <a:endParaRPr sz="1800">
              <a:highlight>
                <a:srgbClr val="FFFFFF"/>
              </a:highlight>
              <a:latin typeface="Helvetica Neue"/>
              <a:ea typeface="Helvetica Neue"/>
              <a:cs typeface="Helvetica Neue"/>
              <a:sym typeface="Helvetica Neue"/>
            </a:endParaRPr>
          </a:p>
          <a:p>
            <a:pPr marL="457200" lvl="0" indent="-342900" algn="l" rtl="0">
              <a:lnSpc>
                <a:spcPct val="115000"/>
              </a:lnSpc>
              <a:spcBef>
                <a:spcPts val="0"/>
              </a:spcBef>
              <a:spcAft>
                <a:spcPts val="0"/>
              </a:spcAft>
              <a:buClr>
                <a:schemeClr val="dk1"/>
              </a:buClr>
              <a:buSzPts val="1800"/>
              <a:buFont typeface="Helvetica Neue"/>
              <a:buChar char="●"/>
            </a:pPr>
            <a:r>
              <a:rPr lang="en-GB" sz="1800">
                <a:solidFill>
                  <a:srgbClr val="24292E"/>
                </a:solidFill>
                <a:highlight>
                  <a:schemeClr val="lt1"/>
                </a:highlight>
                <a:latin typeface="Helvetica Neue"/>
                <a:ea typeface="Helvetica Neue"/>
                <a:cs typeface="Helvetica Neue"/>
                <a:sym typeface="Helvetica Neue"/>
              </a:rPr>
              <a:t>Finally, this work can greatly help the quantitative traders to take decisions.</a:t>
            </a:r>
            <a:endParaRPr sz="1800">
              <a:highlight>
                <a:srgbClr val="FFFFFF"/>
              </a:highlight>
              <a:latin typeface="Helvetica Neue"/>
              <a:ea typeface="Helvetica Neue"/>
              <a:cs typeface="Helvetica Neue"/>
              <a:sym typeface="Helvetica Neue"/>
            </a:endParaRPr>
          </a:p>
          <a:p>
            <a:pPr marL="0" lvl="0" indent="0" algn="l" rtl="0">
              <a:lnSpc>
                <a:spcPct val="100000"/>
              </a:lnSpc>
              <a:spcBef>
                <a:spcPts val="600"/>
              </a:spcBef>
              <a:spcAft>
                <a:spcPts val="0"/>
              </a:spcAft>
              <a:buNone/>
            </a:pPr>
            <a:endParaRPr sz="1800">
              <a:latin typeface="Helvetica Neue"/>
              <a:ea typeface="Helvetica Neue"/>
              <a:cs typeface="Helvetica Neue"/>
              <a:sym typeface="Helvetica Neue"/>
            </a:endParaRPr>
          </a:p>
        </p:txBody>
      </p:sp>
      <p:pic>
        <p:nvPicPr>
          <p:cNvPr id="286" name="Google Shape;286;p36"/>
          <p:cNvPicPr preferRelativeResize="0"/>
          <p:nvPr/>
        </p:nvPicPr>
        <p:blipFill>
          <a:blip r:embed="rId3">
            <a:alphaModFix/>
          </a:blip>
          <a:stretch>
            <a:fillRect/>
          </a:stretch>
        </p:blipFill>
        <p:spPr>
          <a:xfrm>
            <a:off x="8267450" y="4300275"/>
            <a:ext cx="793000" cy="793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3800">
              <a:latin typeface="Open Sans"/>
              <a:ea typeface="Open Sans"/>
              <a:cs typeface="Open Sans"/>
              <a:sym typeface="Open Sans"/>
            </a:endParaRPr>
          </a:p>
          <a:p>
            <a:pPr marL="0" lvl="0" indent="0" algn="l" rtl="0">
              <a:spcBef>
                <a:spcPts val="0"/>
              </a:spcBef>
              <a:spcAft>
                <a:spcPts val="0"/>
              </a:spcAft>
              <a:buNone/>
            </a:pPr>
            <a:r>
              <a:rPr lang="en-GB" sz="3800" b="1">
                <a:latin typeface="Open Sans"/>
                <a:ea typeface="Open Sans"/>
                <a:cs typeface="Open Sans"/>
                <a:sym typeface="Open Sans"/>
              </a:rPr>
              <a:t>Conclusion</a:t>
            </a:r>
            <a:endParaRPr sz="3800">
              <a:latin typeface="Open Sans"/>
              <a:ea typeface="Open Sans"/>
              <a:cs typeface="Open Sans"/>
              <a:sym typeface="Open Sans"/>
            </a:endParaRPr>
          </a:p>
        </p:txBody>
      </p:sp>
      <p:sp>
        <p:nvSpPr>
          <p:cNvPr id="292" name="Google Shape;292;p3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457200" algn="l" rtl="0">
              <a:lnSpc>
                <a:spcPct val="115000"/>
              </a:lnSpc>
              <a:spcBef>
                <a:spcPts val="0"/>
              </a:spcBef>
              <a:spcAft>
                <a:spcPts val="0"/>
              </a:spcAft>
              <a:buNone/>
            </a:pPr>
            <a:r>
              <a:rPr lang="en-GB" sz="1800">
                <a:solidFill>
                  <a:srgbClr val="24292E"/>
                </a:solidFill>
                <a:highlight>
                  <a:schemeClr val="lt1"/>
                </a:highlight>
                <a:latin typeface="Helvetica Neue"/>
                <a:ea typeface="Helvetica Neue"/>
                <a:cs typeface="Helvetica Neue"/>
                <a:sym typeface="Helvetica Neue"/>
              </a:rPr>
              <a:t>Through this project, we learnt how to apply deep learning techniques such as LSTM and Linear Regression Models, how to use keras-tensorflow library, how to collect and preprocess given data, how to analyze model's performance and optimise LSTM Network and to ensure increase in positive results. We built a model to accurately predict the future closing price of a given stock, using Long Short Term Memory Neural Net algorithm. </a:t>
            </a:r>
            <a:endParaRPr sz="1800">
              <a:solidFill>
                <a:srgbClr val="24292E"/>
              </a:solidFill>
              <a:highlight>
                <a:schemeClr val="lt1"/>
              </a:highlight>
              <a:latin typeface="Helvetica Neue"/>
              <a:ea typeface="Helvetica Neue"/>
              <a:cs typeface="Helvetica Neue"/>
              <a:sym typeface="Helvetica Neue"/>
            </a:endParaRPr>
          </a:p>
          <a:p>
            <a:pPr marL="0" lvl="0" indent="457200" algn="l" rtl="0">
              <a:lnSpc>
                <a:spcPct val="115000"/>
              </a:lnSpc>
              <a:spcBef>
                <a:spcPts val="1200"/>
              </a:spcBef>
              <a:spcAft>
                <a:spcPts val="0"/>
              </a:spcAft>
              <a:buNone/>
            </a:pPr>
            <a:r>
              <a:rPr lang="en-GB" sz="1800">
                <a:solidFill>
                  <a:srgbClr val="24292E"/>
                </a:solidFill>
                <a:highlight>
                  <a:schemeClr val="lt1"/>
                </a:highlight>
                <a:latin typeface="Helvetica Neue"/>
                <a:ea typeface="Helvetica Neue"/>
                <a:cs typeface="Helvetica Neue"/>
                <a:sym typeface="Helvetica Neue"/>
              </a:rPr>
              <a:t>And also using the predicted stock prices from the LSTM, we were able to make an optimized portfolio which can help investors in making risk-averse decisions.</a:t>
            </a:r>
            <a:endParaRPr sz="1800">
              <a:solidFill>
                <a:srgbClr val="24292E"/>
              </a:solidFill>
              <a:highlight>
                <a:schemeClr val="lt1"/>
              </a:highlight>
              <a:latin typeface="Helvetica Neue"/>
              <a:ea typeface="Helvetica Neue"/>
              <a:cs typeface="Helvetica Neue"/>
              <a:sym typeface="Helvetica Neue"/>
            </a:endParaRPr>
          </a:p>
          <a:p>
            <a:pPr marL="0" lvl="0" indent="457200" algn="l" rtl="0">
              <a:lnSpc>
                <a:spcPct val="115000"/>
              </a:lnSpc>
              <a:spcBef>
                <a:spcPts val="1200"/>
              </a:spcBef>
              <a:spcAft>
                <a:spcPts val="0"/>
              </a:spcAft>
              <a:buNone/>
            </a:pPr>
            <a:endParaRPr sz="1800">
              <a:solidFill>
                <a:srgbClr val="24292E"/>
              </a:solidFill>
              <a:highlight>
                <a:schemeClr val="lt1"/>
              </a:highlight>
              <a:latin typeface="Helvetica Neue"/>
              <a:ea typeface="Helvetica Neue"/>
              <a:cs typeface="Helvetica Neue"/>
              <a:sym typeface="Helvetica Neue"/>
            </a:endParaRPr>
          </a:p>
        </p:txBody>
      </p:sp>
      <p:pic>
        <p:nvPicPr>
          <p:cNvPr id="293" name="Google Shape;293;p37"/>
          <p:cNvPicPr preferRelativeResize="0"/>
          <p:nvPr/>
        </p:nvPicPr>
        <p:blipFill>
          <a:blip r:embed="rId3">
            <a:alphaModFix/>
          </a:blip>
          <a:stretch>
            <a:fillRect/>
          </a:stretch>
        </p:blipFill>
        <p:spPr>
          <a:xfrm>
            <a:off x="8287875" y="4241300"/>
            <a:ext cx="837975" cy="837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8"/>
          <p:cNvSpPr txBox="1">
            <a:spLocks noGrp="1"/>
          </p:cNvSpPr>
          <p:nvPr>
            <p:ph type="ctrTitle"/>
          </p:nvPr>
        </p:nvSpPr>
        <p:spPr>
          <a:xfrm>
            <a:off x="786150" y="1923300"/>
            <a:ext cx="7571700" cy="129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7700" b="1">
                <a:latin typeface="Open Sans"/>
                <a:ea typeface="Open Sans"/>
                <a:cs typeface="Open Sans"/>
                <a:sym typeface="Open Sans"/>
              </a:rPr>
              <a:t>Thank You</a:t>
            </a:r>
            <a:endParaRPr sz="7700" b="1">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86150" y="311900"/>
            <a:ext cx="7571700" cy="71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800" b="1">
                <a:latin typeface="Open Sans"/>
                <a:ea typeface="Open Sans"/>
                <a:cs typeface="Open Sans"/>
                <a:sym typeface="Open Sans"/>
              </a:rPr>
              <a:t>Introduction</a:t>
            </a:r>
            <a:endParaRPr sz="3800" b="1">
              <a:latin typeface="Open Sans"/>
              <a:ea typeface="Open Sans"/>
              <a:cs typeface="Open Sans"/>
              <a:sym typeface="Open Sans"/>
            </a:endParaRPr>
          </a:p>
        </p:txBody>
      </p:sp>
      <p:sp>
        <p:nvSpPr>
          <p:cNvPr id="99" name="Google Shape;99;p15"/>
          <p:cNvSpPr txBox="1">
            <a:spLocks noGrp="1"/>
          </p:cNvSpPr>
          <p:nvPr>
            <p:ph type="body" idx="1"/>
          </p:nvPr>
        </p:nvSpPr>
        <p:spPr>
          <a:xfrm>
            <a:off x="695750" y="950275"/>
            <a:ext cx="7571700" cy="3925800"/>
          </a:xfrm>
          <a:prstGeom prst="rect">
            <a:avLst/>
          </a:prstGeom>
        </p:spPr>
        <p:txBody>
          <a:bodyPr spcFirstLastPara="1" wrap="square" lIns="91425" tIns="91425" rIns="91425" bIns="91425" anchor="t" anchorCtr="0">
            <a:noAutofit/>
          </a:bodyPr>
          <a:lstStyle/>
          <a:p>
            <a:pPr marL="457200" lvl="0" indent="0" algn="l" rtl="0">
              <a:lnSpc>
                <a:spcPct val="93359"/>
              </a:lnSpc>
              <a:spcBef>
                <a:spcPts val="0"/>
              </a:spcBef>
              <a:spcAft>
                <a:spcPts val="0"/>
              </a:spcAft>
              <a:buNone/>
            </a:pPr>
            <a:endParaRPr sz="1800">
              <a:solidFill>
                <a:srgbClr val="000000"/>
              </a:solidFill>
              <a:latin typeface="Helvetica Neue"/>
              <a:ea typeface="Helvetica Neue"/>
              <a:cs typeface="Helvetica Neue"/>
              <a:sym typeface="Helvetica Neue"/>
            </a:endParaRPr>
          </a:p>
          <a:p>
            <a:pPr marL="457200" lvl="0" indent="-342900" algn="l" rtl="0">
              <a:lnSpc>
                <a:spcPct val="115000"/>
              </a:lnSpc>
              <a:spcBef>
                <a:spcPts val="0"/>
              </a:spcBef>
              <a:spcAft>
                <a:spcPts val="0"/>
              </a:spcAft>
              <a:buClr>
                <a:srgbClr val="000000"/>
              </a:buClr>
              <a:buSzPts val="1800"/>
              <a:buFont typeface="Helvetica Neue"/>
              <a:buChar char="●"/>
            </a:pPr>
            <a:r>
              <a:rPr lang="en-GB" sz="1800">
                <a:solidFill>
                  <a:srgbClr val="24292E"/>
                </a:solidFill>
                <a:highlight>
                  <a:srgbClr val="FFFFFF"/>
                </a:highlight>
                <a:latin typeface="Helvetica Neue"/>
                <a:ea typeface="Helvetica Neue"/>
                <a:cs typeface="Helvetica Neue"/>
                <a:sym typeface="Helvetica Neue"/>
              </a:rPr>
              <a:t>We will be considering the Yahoo finance  stocks data and will create a LSTM network for prediction. Here we have two file train and test, having its Stocks share prices open, high, low, close values for a particular day. Using this data in our LSTM model we will predict the closing prices for next 6 months.</a:t>
            </a:r>
            <a:endParaRPr sz="1800">
              <a:solidFill>
                <a:srgbClr val="24292E"/>
              </a:solidFill>
              <a:highlight>
                <a:srgbClr val="FFFFFF"/>
              </a:highlight>
              <a:latin typeface="Helvetica Neue"/>
              <a:ea typeface="Helvetica Neue"/>
              <a:cs typeface="Helvetica Neue"/>
              <a:sym typeface="Helvetica Neue"/>
            </a:endParaRPr>
          </a:p>
          <a:p>
            <a:pPr marL="457200" lvl="0" indent="-342900" algn="l" rtl="0">
              <a:lnSpc>
                <a:spcPct val="115000"/>
              </a:lnSpc>
              <a:spcBef>
                <a:spcPts val="0"/>
              </a:spcBef>
              <a:spcAft>
                <a:spcPts val="0"/>
              </a:spcAft>
              <a:buClr>
                <a:srgbClr val="24292E"/>
              </a:buClr>
              <a:buSzPts val="1800"/>
              <a:buFont typeface="Helvetica Neue"/>
              <a:buChar char="●"/>
            </a:pPr>
            <a:r>
              <a:rPr lang="en-GB" sz="1800">
                <a:solidFill>
                  <a:srgbClr val="24292E"/>
                </a:solidFill>
                <a:highlight>
                  <a:srgbClr val="FFFFFF"/>
                </a:highlight>
                <a:latin typeface="Helvetica Neue"/>
                <a:ea typeface="Helvetica Neue"/>
                <a:cs typeface="Helvetica Neue"/>
                <a:sym typeface="Helvetica Neue"/>
              </a:rPr>
              <a:t>The Predicted stocks would then be filtered on the basis of better moving average price in future as compared to their current price, and top performing stocks would be selected.</a:t>
            </a:r>
            <a:endParaRPr sz="1800">
              <a:solidFill>
                <a:srgbClr val="24292E"/>
              </a:solidFill>
              <a:highlight>
                <a:srgbClr val="FFFFFF"/>
              </a:highlight>
              <a:latin typeface="Helvetica Neue"/>
              <a:ea typeface="Helvetica Neue"/>
              <a:cs typeface="Helvetica Neue"/>
              <a:sym typeface="Helvetica Neue"/>
            </a:endParaRPr>
          </a:p>
          <a:p>
            <a:pPr marL="457200" lvl="0" indent="-342900" algn="l" rtl="0">
              <a:lnSpc>
                <a:spcPct val="115000"/>
              </a:lnSpc>
              <a:spcBef>
                <a:spcPts val="0"/>
              </a:spcBef>
              <a:spcAft>
                <a:spcPts val="0"/>
              </a:spcAft>
              <a:buClr>
                <a:srgbClr val="24292E"/>
              </a:buClr>
              <a:buSzPts val="1800"/>
              <a:buFont typeface="Helvetica Neue"/>
              <a:buChar char="●"/>
            </a:pPr>
            <a:r>
              <a:rPr lang="en-GB" sz="1800">
                <a:solidFill>
                  <a:srgbClr val="24292E"/>
                </a:solidFill>
                <a:highlight>
                  <a:srgbClr val="FFFFFF"/>
                </a:highlight>
                <a:latin typeface="Helvetica Neue"/>
                <a:ea typeface="Helvetica Neue"/>
                <a:cs typeface="Helvetica Neue"/>
                <a:sym typeface="Helvetica Neue"/>
              </a:rPr>
              <a:t>The selected stocks would then be processed in MPT model to finally generate an optimized portfolio of investment at a very higher accuracy and lesser unwanted risk.</a:t>
            </a:r>
            <a:br>
              <a:rPr lang="en-GB" sz="1800">
                <a:solidFill>
                  <a:srgbClr val="24292E"/>
                </a:solidFill>
                <a:highlight>
                  <a:srgbClr val="FFFFFF"/>
                </a:highlight>
                <a:latin typeface="Helvetica Neue"/>
                <a:ea typeface="Helvetica Neue"/>
                <a:cs typeface="Helvetica Neue"/>
                <a:sym typeface="Helvetica Neue"/>
              </a:rPr>
            </a:br>
            <a:r>
              <a:rPr lang="en-GB" sz="1800">
                <a:solidFill>
                  <a:srgbClr val="24292E"/>
                </a:solidFill>
                <a:highlight>
                  <a:srgbClr val="FFFFFF"/>
                </a:highlight>
                <a:latin typeface="Helvetica Neue"/>
                <a:ea typeface="Helvetica Neue"/>
                <a:cs typeface="Helvetica Neue"/>
                <a:sym typeface="Helvetica Neue"/>
              </a:rPr>
              <a:t> </a:t>
            </a:r>
            <a:endParaRPr sz="1800">
              <a:solidFill>
                <a:srgbClr val="24292E"/>
              </a:solidFill>
              <a:highlight>
                <a:srgbClr val="FFFFFF"/>
              </a:highlight>
              <a:latin typeface="Helvetica Neue"/>
              <a:ea typeface="Helvetica Neue"/>
              <a:cs typeface="Helvetica Neue"/>
              <a:sym typeface="Helvetica Neue"/>
            </a:endParaRPr>
          </a:p>
          <a:p>
            <a:pPr marL="0" lvl="0" indent="0" algn="l" rtl="0">
              <a:spcBef>
                <a:spcPts val="1200"/>
              </a:spcBef>
              <a:spcAft>
                <a:spcPts val="0"/>
              </a:spcAft>
              <a:buNone/>
            </a:pPr>
            <a:endParaRPr sz="1800"/>
          </a:p>
        </p:txBody>
      </p:sp>
      <p:pic>
        <p:nvPicPr>
          <p:cNvPr id="100" name="Google Shape;100;p15"/>
          <p:cNvPicPr preferRelativeResize="0"/>
          <p:nvPr/>
        </p:nvPicPr>
        <p:blipFill>
          <a:blip r:embed="rId3">
            <a:alphaModFix/>
          </a:blip>
          <a:stretch>
            <a:fillRect/>
          </a:stretch>
        </p:blipFill>
        <p:spPr>
          <a:xfrm>
            <a:off x="8366200" y="4373575"/>
            <a:ext cx="657125" cy="657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800" b="1">
                <a:latin typeface="Helvetica Neue"/>
                <a:ea typeface="Helvetica Neue"/>
                <a:cs typeface="Helvetica Neue"/>
                <a:sym typeface="Helvetica Neue"/>
              </a:rPr>
              <a:t>LSTM</a:t>
            </a:r>
            <a:endParaRPr sz="3800">
              <a:latin typeface="Helvetica Neue"/>
              <a:ea typeface="Helvetica Neue"/>
              <a:cs typeface="Helvetica Neue"/>
              <a:sym typeface="Helvetica Neue"/>
            </a:endParaRPr>
          </a:p>
        </p:txBody>
      </p:sp>
      <p:sp>
        <p:nvSpPr>
          <p:cNvPr id="106" name="Google Shape;106;p16"/>
          <p:cNvSpPr txBox="1">
            <a:spLocks noGrp="1"/>
          </p:cNvSpPr>
          <p:nvPr>
            <p:ph type="body" idx="1"/>
          </p:nvPr>
        </p:nvSpPr>
        <p:spPr>
          <a:xfrm>
            <a:off x="786150" y="870350"/>
            <a:ext cx="7491300" cy="3754800"/>
          </a:xfrm>
          <a:prstGeom prst="rect">
            <a:avLst/>
          </a:prstGeom>
        </p:spPr>
        <p:txBody>
          <a:bodyPr spcFirstLastPara="1" wrap="square" lIns="91425" tIns="91425" rIns="91425" bIns="91425" anchor="t" anchorCtr="0">
            <a:noAutofit/>
          </a:bodyPr>
          <a:lstStyle/>
          <a:p>
            <a:pPr marL="457200" lvl="0" indent="-342900" algn="l" rtl="0">
              <a:lnSpc>
                <a:spcPct val="93359"/>
              </a:lnSpc>
              <a:spcBef>
                <a:spcPts val="0"/>
              </a:spcBef>
              <a:spcAft>
                <a:spcPts val="0"/>
              </a:spcAft>
              <a:buClr>
                <a:srgbClr val="000000"/>
              </a:buClr>
              <a:buSzPts val="1800"/>
              <a:buFont typeface="Helvetica Neue"/>
              <a:buChar char="●"/>
            </a:pPr>
            <a:r>
              <a:rPr lang="en-GB" sz="1800">
                <a:solidFill>
                  <a:srgbClr val="000000"/>
                </a:solidFill>
                <a:highlight>
                  <a:schemeClr val="lt1"/>
                </a:highlight>
                <a:latin typeface="Helvetica Neue"/>
                <a:ea typeface="Helvetica Neue"/>
                <a:cs typeface="Helvetica Neue"/>
                <a:sym typeface="Helvetica Neue"/>
              </a:rPr>
              <a:t>The Long short-term memory (LSTM) is a special type of Recurrent Neural Networks (RNN) architecture that is mainly used in deep learning. LSTM uses a set of feedback connections to process sequences of data. </a:t>
            </a:r>
            <a:endParaRPr sz="1800">
              <a:solidFill>
                <a:srgbClr val="000000"/>
              </a:solidFill>
              <a:highlight>
                <a:schemeClr val="lt1"/>
              </a:highlight>
              <a:latin typeface="Helvetica Neue"/>
              <a:ea typeface="Helvetica Neue"/>
              <a:cs typeface="Helvetica Neue"/>
              <a:sym typeface="Helvetica Neue"/>
            </a:endParaRPr>
          </a:p>
          <a:p>
            <a:pPr marL="457200" lvl="0" indent="-342900" algn="l" rtl="0">
              <a:lnSpc>
                <a:spcPct val="93359"/>
              </a:lnSpc>
              <a:spcBef>
                <a:spcPts val="0"/>
              </a:spcBef>
              <a:spcAft>
                <a:spcPts val="0"/>
              </a:spcAft>
              <a:buClr>
                <a:srgbClr val="000000"/>
              </a:buClr>
              <a:buSzPts val="1800"/>
              <a:buFont typeface="Helvetica Neue"/>
              <a:buChar char="●"/>
            </a:pPr>
            <a:r>
              <a:rPr lang="en-GB" sz="1800">
                <a:solidFill>
                  <a:srgbClr val="000000"/>
                </a:solidFill>
                <a:highlight>
                  <a:schemeClr val="lt1"/>
                </a:highlight>
                <a:latin typeface="Helvetica Neue"/>
                <a:ea typeface="Helvetica Neue"/>
                <a:cs typeface="Helvetica Neue"/>
                <a:sym typeface="Helvetica Neue"/>
              </a:rPr>
              <a:t>This architecture is known for its efficiency in making predictions, processing, and classifying large-scale time-series data despite the presence of some lags between events. </a:t>
            </a:r>
            <a:endParaRPr sz="1800">
              <a:solidFill>
                <a:srgbClr val="000000"/>
              </a:solidFill>
              <a:highlight>
                <a:schemeClr val="lt1"/>
              </a:highlight>
              <a:latin typeface="Helvetica Neue"/>
              <a:ea typeface="Helvetica Neue"/>
              <a:cs typeface="Helvetica Neue"/>
              <a:sym typeface="Helvetica Neue"/>
            </a:endParaRPr>
          </a:p>
          <a:p>
            <a:pPr marL="457200" lvl="0" indent="-342900" algn="l" rtl="0">
              <a:lnSpc>
                <a:spcPct val="93359"/>
              </a:lnSpc>
              <a:spcBef>
                <a:spcPts val="0"/>
              </a:spcBef>
              <a:spcAft>
                <a:spcPts val="0"/>
              </a:spcAft>
              <a:buClr>
                <a:srgbClr val="000000"/>
              </a:buClr>
              <a:buSzPts val="1800"/>
              <a:buFont typeface="Helvetica Neue"/>
              <a:buChar char="●"/>
            </a:pPr>
            <a:r>
              <a:rPr lang="en-GB" sz="1800">
                <a:solidFill>
                  <a:srgbClr val="000000"/>
                </a:solidFill>
                <a:highlight>
                  <a:schemeClr val="lt1"/>
                </a:highlight>
                <a:latin typeface="Helvetica Neue"/>
                <a:ea typeface="Helvetica Neue"/>
                <a:cs typeface="Helvetica Neue"/>
                <a:sym typeface="Helvetica Neue"/>
              </a:rPr>
              <a:t>It was named long short-term memory because its cell unit has the ability to forget a part of previously stored data and can, at the same time, memorize additional new pieces of information.</a:t>
            </a:r>
            <a:endParaRPr sz="1800">
              <a:solidFill>
                <a:srgbClr val="000000"/>
              </a:solidFill>
              <a:highlight>
                <a:schemeClr val="lt1"/>
              </a:highlight>
              <a:latin typeface="Helvetica Neue"/>
              <a:ea typeface="Helvetica Neue"/>
              <a:cs typeface="Helvetica Neue"/>
              <a:sym typeface="Helvetica Neue"/>
            </a:endParaRPr>
          </a:p>
        </p:txBody>
      </p:sp>
      <p:pic>
        <p:nvPicPr>
          <p:cNvPr id="107" name="Google Shape;107;p16"/>
          <p:cNvPicPr preferRelativeResize="0"/>
          <p:nvPr/>
        </p:nvPicPr>
        <p:blipFill>
          <a:blip r:embed="rId3">
            <a:alphaModFix/>
          </a:blip>
          <a:stretch>
            <a:fillRect/>
          </a:stretch>
        </p:blipFill>
        <p:spPr>
          <a:xfrm>
            <a:off x="8277500" y="4340150"/>
            <a:ext cx="803350" cy="803350"/>
          </a:xfrm>
          <a:prstGeom prst="rect">
            <a:avLst/>
          </a:prstGeom>
          <a:noFill/>
          <a:ln>
            <a:noFill/>
          </a:ln>
        </p:spPr>
      </p:pic>
      <p:pic>
        <p:nvPicPr>
          <p:cNvPr id="108" name="Google Shape;108;p16"/>
          <p:cNvPicPr preferRelativeResize="0"/>
          <p:nvPr/>
        </p:nvPicPr>
        <p:blipFill>
          <a:blip r:embed="rId4">
            <a:alphaModFix/>
          </a:blip>
          <a:stretch>
            <a:fillRect/>
          </a:stretch>
        </p:blipFill>
        <p:spPr>
          <a:xfrm>
            <a:off x="2877462" y="3769875"/>
            <a:ext cx="3308675" cy="1235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800" b="1">
                <a:latin typeface="Helvetica Neue"/>
                <a:ea typeface="Helvetica Neue"/>
                <a:cs typeface="Helvetica Neue"/>
                <a:sym typeface="Helvetica Neue"/>
              </a:rPr>
              <a:t>LSTM</a:t>
            </a:r>
            <a:endParaRPr sz="3800">
              <a:latin typeface="Helvetica Neue"/>
              <a:ea typeface="Helvetica Neue"/>
              <a:cs typeface="Helvetica Neue"/>
              <a:sym typeface="Helvetica Neue"/>
            </a:endParaRPr>
          </a:p>
        </p:txBody>
      </p:sp>
      <p:sp>
        <p:nvSpPr>
          <p:cNvPr id="114" name="Google Shape;114;p17"/>
          <p:cNvSpPr txBox="1">
            <a:spLocks noGrp="1"/>
          </p:cNvSpPr>
          <p:nvPr>
            <p:ph type="body" idx="1"/>
          </p:nvPr>
        </p:nvSpPr>
        <p:spPr>
          <a:xfrm>
            <a:off x="786150" y="870350"/>
            <a:ext cx="7491300" cy="38721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endParaRPr sz="1800">
              <a:solidFill>
                <a:srgbClr val="282829"/>
              </a:solidFill>
              <a:highlight>
                <a:srgbClr val="FFFFFF"/>
              </a:highlight>
              <a:latin typeface="Helvetica Neue"/>
              <a:ea typeface="Helvetica Neue"/>
              <a:cs typeface="Helvetica Neue"/>
              <a:sym typeface="Helvetica Neue"/>
            </a:endParaRPr>
          </a:p>
          <a:p>
            <a:pPr marL="457200" lvl="0" indent="-342900" algn="l" rtl="0">
              <a:lnSpc>
                <a:spcPct val="93359"/>
              </a:lnSpc>
              <a:spcBef>
                <a:spcPts val="0"/>
              </a:spcBef>
              <a:spcAft>
                <a:spcPts val="0"/>
              </a:spcAft>
              <a:buClr>
                <a:srgbClr val="000000"/>
              </a:buClr>
              <a:buSzPts val="1800"/>
              <a:buFont typeface="Helvetica Neue"/>
              <a:buChar char="●"/>
            </a:pPr>
            <a:r>
              <a:rPr lang="en-GB" sz="1800">
                <a:solidFill>
                  <a:srgbClr val="000000"/>
                </a:solidFill>
                <a:highlight>
                  <a:srgbClr val="FFFFFF"/>
                </a:highlight>
                <a:latin typeface="Helvetica Neue"/>
                <a:ea typeface="Helvetica Neue"/>
                <a:cs typeface="Helvetica Neue"/>
                <a:sym typeface="Helvetica Neue"/>
              </a:rPr>
              <a:t>An LSTM unit encapsulates the following elements: </a:t>
            </a:r>
            <a:endParaRPr sz="1800">
              <a:solidFill>
                <a:srgbClr val="000000"/>
              </a:solidFill>
              <a:highlight>
                <a:srgbClr val="FFFFFF"/>
              </a:highlight>
              <a:latin typeface="Helvetica Neue"/>
              <a:ea typeface="Helvetica Neue"/>
              <a:cs typeface="Helvetica Neue"/>
              <a:sym typeface="Helvetica Neue"/>
            </a:endParaRPr>
          </a:p>
          <a:p>
            <a:pPr marL="457200" lvl="0" indent="0" algn="l" rtl="0">
              <a:lnSpc>
                <a:spcPct val="93359"/>
              </a:lnSpc>
              <a:spcBef>
                <a:spcPts val="0"/>
              </a:spcBef>
              <a:spcAft>
                <a:spcPts val="0"/>
              </a:spcAft>
              <a:buNone/>
            </a:pPr>
            <a:r>
              <a:rPr lang="en-GB" sz="1800">
                <a:solidFill>
                  <a:srgbClr val="000000"/>
                </a:solidFill>
                <a:highlight>
                  <a:srgbClr val="FFFFFF"/>
                </a:highlight>
                <a:latin typeface="Helvetica Neue"/>
                <a:ea typeface="Helvetica Neue"/>
                <a:cs typeface="Helvetica Neue"/>
                <a:sym typeface="Helvetica Neue"/>
              </a:rPr>
              <a:t>• Cell: represents the memory part of the LSTM that monitors the dependencies between different elements constituting the input sequence.</a:t>
            </a:r>
            <a:endParaRPr sz="1800">
              <a:solidFill>
                <a:srgbClr val="000000"/>
              </a:solidFill>
              <a:highlight>
                <a:srgbClr val="FFFFFF"/>
              </a:highlight>
              <a:latin typeface="Helvetica Neue"/>
              <a:ea typeface="Helvetica Neue"/>
              <a:cs typeface="Helvetica Neue"/>
              <a:sym typeface="Helvetica Neue"/>
            </a:endParaRPr>
          </a:p>
          <a:p>
            <a:pPr marL="457200" lvl="0" indent="0" algn="l" rtl="0">
              <a:lnSpc>
                <a:spcPct val="93359"/>
              </a:lnSpc>
              <a:spcBef>
                <a:spcPts val="0"/>
              </a:spcBef>
              <a:spcAft>
                <a:spcPts val="0"/>
              </a:spcAft>
              <a:buNone/>
            </a:pPr>
            <a:r>
              <a:rPr lang="en-GB" sz="1800">
                <a:solidFill>
                  <a:srgbClr val="000000"/>
                </a:solidFill>
                <a:highlight>
                  <a:srgbClr val="FFFFFF"/>
                </a:highlight>
                <a:latin typeface="Helvetica Neue"/>
                <a:ea typeface="Helvetica Neue"/>
                <a:cs typeface="Helvetica Neue"/>
                <a:sym typeface="Helvetica Neue"/>
              </a:rPr>
              <a:t> • Input gate: regulates the information flowing into the cell.</a:t>
            </a:r>
            <a:endParaRPr sz="1800">
              <a:solidFill>
                <a:srgbClr val="000000"/>
              </a:solidFill>
              <a:highlight>
                <a:srgbClr val="FFFFFF"/>
              </a:highlight>
              <a:latin typeface="Helvetica Neue"/>
              <a:ea typeface="Helvetica Neue"/>
              <a:cs typeface="Helvetica Neue"/>
              <a:sym typeface="Helvetica Neue"/>
            </a:endParaRPr>
          </a:p>
          <a:p>
            <a:pPr marL="457200" lvl="0" indent="0" algn="l" rtl="0">
              <a:lnSpc>
                <a:spcPct val="93359"/>
              </a:lnSpc>
              <a:spcBef>
                <a:spcPts val="0"/>
              </a:spcBef>
              <a:spcAft>
                <a:spcPts val="0"/>
              </a:spcAft>
              <a:buNone/>
            </a:pPr>
            <a:r>
              <a:rPr lang="en-GB" sz="1800">
                <a:solidFill>
                  <a:srgbClr val="000000"/>
                </a:solidFill>
                <a:highlight>
                  <a:srgbClr val="FFFFFF"/>
                </a:highlight>
                <a:latin typeface="Helvetica Neue"/>
                <a:ea typeface="Helvetica Neue"/>
                <a:cs typeface="Helvetica Neue"/>
                <a:sym typeface="Helvetica Neue"/>
              </a:rPr>
              <a:t> • Output gate: regulates the information flowing out of the cell.</a:t>
            </a:r>
            <a:endParaRPr sz="1800">
              <a:solidFill>
                <a:srgbClr val="000000"/>
              </a:solidFill>
              <a:highlight>
                <a:srgbClr val="FFFFFF"/>
              </a:highlight>
              <a:latin typeface="Helvetica Neue"/>
              <a:ea typeface="Helvetica Neue"/>
              <a:cs typeface="Helvetica Neue"/>
              <a:sym typeface="Helvetica Neue"/>
            </a:endParaRPr>
          </a:p>
          <a:p>
            <a:pPr marL="457200" lvl="0" indent="0" algn="l" rtl="0">
              <a:lnSpc>
                <a:spcPct val="93359"/>
              </a:lnSpc>
              <a:spcBef>
                <a:spcPts val="0"/>
              </a:spcBef>
              <a:spcAft>
                <a:spcPts val="0"/>
              </a:spcAft>
              <a:buNone/>
            </a:pPr>
            <a:r>
              <a:rPr lang="en-GB" sz="1800">
                <a:solidFill>
                  <a:srgbClr val="000000"/>
                </a:solidFill>
                <a:highlight>
                  <a:srgbClr val="FFFFFF"/>
                </a:highlight>
                <a:latin typeface="Helvetica Neue"/>
                <a:ea typeface="Helvetica Neue"/>
                <a:cs typeface="Helvetica Neue"/>
                <a:sym typeface="Helvetica Neue"/>
              </a:rPr>
              <a:t> • Forget gate: remembers the different values over a </a:t>
            </a:r>
            <a:endParaRPr sz="1800">
              <a:solidFill>
                <a:srgbClr val="000000"/>
              </a:solidFill>
              <a:highlight>
                <a:srgbClr val="FFFFFF"/>
              </a:highlight>
              <a:latin typeface="Helvetica Neue"/>
              <a:ea typeface="Helvetica Neue"/>
              <a:cs typeface="Helvetica Neue"/>
              <a:sym typeface="Helvetica Neue"/>
            </a:endParaRPr>
          </a:p>
          <a:p>
            <a:pPr marL="457200" lvl="0" indent="0" algn="l" rtl="0">
              <a:lnSpc>
                <a:spcPct val="93359"/>
              </a:lnSpc>
              <a:spcBef>
                <a:spcPts val="0"/>
              </a:spcBef>
              <a:spcAft>
                <a:spcPts val="0"/>
              </a:spcAft>
              <a:buNone/>
            </a:pPr>
            <a:r>
              <a:rPr lang="en-GB" sz="1800">
                <a:solidFill>
                  <a:srgbClr val="000000"/>
                </a:solidFill>
                <a:highlight>
                  <a:srgbClr val="FFFFFF"/>
                </a:highlight>
                <a:latin typeface="Helvetica Neue"/>
                <a:ea typeface="Helvetica Neue"/>
                <a:cs typeface="Helvetica Neue"/>
                <a:sym typeface="Helvetica Neue"/>
              </a:rPr>
              <a:t>time interval. </a:t>
            </a:r>
            <a:endParaRPr sz="1800">
              <a:latin typeface="Helvetica Neue"/>
              <a:ea typeface="Helvetica Neue"/>
              <a:cs typeface="Helvetica Neue"/>
              <a:sym typeface="Helvetica Neue"/>
            </a:endParaRPr>
          </a:p>
        </p:txBody>
      </p:sp>
      <p:pic>
        <p:nvPicPr>
          <p:cNvPr id="115" name="Google Shape;115;p17"/>
          <p:cNvPicPr preferRelativeResize="0"/>
          <p:nvPr/>
        </p:nvPicPr>
        <p:blipFill>
          <a:blip r:embed="rId3">
            <a:alphaModFix/>
          </a:blip>
          <a:stretch>
            <a:fillRect/>
          </a:stretch>
        </p:blipFill>
        <p:spPr>
          <a:xfrm>
            <a:off x="8277500" y="4340150"/>
            <a:ext cx="803350" cy="803350"/>
          </a:xfrm>
          <a:prstGeom prst="rect">
            <a:avLst/>
          </a:prstGeom>
          <a:noFill/>
          <a:ln>
            <a:noFill/>
          </a:ln>
        </p:spPr>
      </p:pic>
      <p:pic>
        <p:nvPicPr>
          <p:cNvPr id="116" name="Google Shape;116;p17"/>
          <p:cNvPicPr preferRelativeResize="0"/>
          <p:nvPr/>
        </p:nvPicPr>
        <p:blipFill>
          <a:blip r:embed="rId4">
            <a:alphaModFix/>
          </a:blip>
          <a:stretch>
            <a:fillRect/>
          </a:stretch>
        </p:blipFill>
        <p:spPr>
          <a:xfrm>
            <a:off x="3322125" y="3237300"/>
            <a:ext cx="2419350" cy="1828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400" b="1">
                <a:latin typeface="Open Sans"/>
                <a:ea typeface="Open Sans"/>
                <a:cs typeface="Open Sans"/>
                <a:sym typeface="Open Sans"/>
              </a:rPr>
              <a:t>What is Modern Portfolio Theory?</a:t>
            </a:r>
            <a:endParaRPr sz="1600"/>
          </a:p>
        </p:txBody>
      </p:sp>
      <p:sp>
        <p:nvSpPr>
          <p:cNvPr id="122" name="Google Shape;122;p18"/>
          <p:cNvSpPr txBox="1">
            <a:spLocks noGrp="1"/>
          </p:cNvSpPr>
          <p:nvPr>
            <p:ph type="body" idx="1"/>
          </p:nvPr>
        </p:nvSpPr>
        <p:spPr>
          <a:xfrm>
            <a:off x="786150" y="1073050"/>
            <a:ext cx="7571700" cy="3669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Clr>
                <a:schemeClr val="dk1"/>
              </a:buClr>
              <a:buSzPts val="1800"/>
              <a:buFont typeface="Helvetica Neue"/>
              <a:buChar char="●"/>
            </a:pPr>
            <a:r>
              <a:rPr lang="en-GB" sz="1800">
                <a:highlight>
                  <a:srgbClr val="FFFFFF"/>
                </a:highlight>
                <a:latin typeface="Helvetica Neue"/>
                <a:ea typeface="Helvetica Neue"/>
                <a:cs typeface="Helvetica Neue"/>
                <a:sym typeface="Helvetica Neue"/>
              </a:rPr>
              <a:t>Modern </a:t>
            </a:r>
            <a:r>
              <a:rPr lang="en-GB" sz="1800">
                <a:highlight>
                  <a:srgbClr val="FFFFFF"/>
                </a:highlight>
                <a:uFill>
                  <a:noFill/>
                </a:uFill>
                <a:latin typeface="Helvetica Neue"/>
                <a:ea typeface="Helvetica Neue"/>
                <a:cs typeface="Helvetica Neue"/>
                <a:sym typeface="Helvetica Neue"/>
                <a:hlinkClick r:id="rId3"/>
              </a:rPr>
              <a:t>portfolio</a:t>
            </a:r>
            <a:r>
              <a:rPr lang="en-GB" sz="1800">
                <a:highlight>
                  <a:srgbClr val="FFFFFF"/>
                </a:highlight>
                <a:latin typeface="Helvetica Neue"/>
                <a:ea typeface="Helvetica Neue"/>
                <a:cs typeface="Helvetica Neue"/>
                <a:sym typeface="Helvetica Neue"/>
              </a:rPr>
              <a:t> theory (MPT) is a theory on how risk-averse investors can construct portfolios to maximize </a:t>
            </a:r>
            <a:r>
              <a:rPr lang="en-GB" sz="1800">
                <a:highlight>
                  <a:srgbClr val="FFFFFF"/>
                </a:highlight>
                <a:uFill>
                  <a:noFill/>
                </a:uFill>
                <a:latin typeface="Helvetica Neue"/>
                <a:ea typeface="Helvetica Neue"/>
                <a:cs typeface="Helvetica Neue"/>
                <a:sym typeface="Helvetica Neue"/>
                <a:hlinkClick r:id="rId4"/>
              </a:rPr>
              <a:t>expected return</a:t>
            </a:r>
            <a:r>
              <a:rPr lang="en-GB" sz="1800">
                <a:highlight>
                  <a:srgbClr val="FFFFFF"/>
                </a:highlight>
                <a:latin typeface="Helvetica Neue"/>
                <a:ea typeface="Helvetica Neue"/>
                <a:cs typeface="Helvetica Neue"/>
                <a:sym typeface="Helvetica Neue"/>
              </a:rPr>
              <a:t> based on a given level of market risk. </a:t>
            </a:r>
            <a:r>
              <a:rPr lang="en-GB" sz="1800">
                <a:highlight>
                  <a:srgbClr val="FFFFFF"/>
                </a:highlight>
                <a:uFill>
                  <a:noFill/>
                </a:uFill>
                <a:latin typeface="Helvetica Neue"/>
                <a:ea typeface="Helvetica Neue"/>
                <a:cs typeface="Helvetica Neue"/>
                <a:sym typeface="Helvetica Neue"/>
                <a:hlinkClick r:id="rId5"/>
              </a:rPr>
              <a:t>Harry Markowitz</a:t>
            </a:r>
            <a:r>
              <a:rPr lang="en-GB" sz="1800">
                <a:highlight>
                  <a:srgbClr val="FFFFFF"/>
                </a:highlight>
                <a:latin typeface="Helvetica Neue"/>
                <a:ea typeface="Helvetica Neue"/>
                <a:cs typeface="Helvetica Neue"/>
                <a:sym typeface="Helvetica Neue"/>
              </a:rPr>
              <a:t> pioneered this theory in his paper “Portfolio Selection”.</a:t>
            </a:r>
            <a:endParaRPr sz="1800">
              <a:solidFill>
                <a:srgbClr val="111111"/>
              </a:solidFill>
              <a:highlight>
                <a:srgbClr val="FFFFFF"/>
              </a:highlight>
              <a:latin typeface="Helvetica Neue"/>
              <a:ea typeface="Helvetica Neue"/>
              <a:cs typeface="Helvetica Neue"/>
              <a:sym typeface="Helvetica Neue"/>
            </a:endParaRPr>
          </a:p>
          <a:p>
            <a:pPr marL="457200" lvl="0" indent="-342900" algn="l" rtl="0">
              <a:lnSpc>
                <a:spcPct val="115000"/>
              </a:lnSpc>
              <a:spcBef>
                <a:spcPts val="0"/>
              </a:spcBef>
              <a:spcAft>
                <a:spcPts val="0"/>
              </a:spcAft>
              <a:buClr>
                <a:srgbClr val="000000"/>
              </a:buClr>
              <a:buSzPts val="1800"/>
              <a:buFont typeface="Helvetica Neue"/>
              <a:buChar char="●"/>
            </a:pPr>
            <a:r>
              <a:rPr lang="en-GB" sz="1800">
                <a:solidFill>
                  <a:srgbClr val="111111"/>
                </a:solidFill>
                <a:highlight>
                  <a:srgbClr val="FFFFFF"/>
                </a:highlight>
                <a:latin typeface="Helvetica Neue"/>
                <a:ea typeface="Helvetica Neue"/>
                <a:cs typeface="Helvetica Neue"/>
                <a:sym typeface="Helvetica Neue"/>
              </a:rPr>
              <a:t>Modern portfolio theory argues that an investment's risk and return characteristics should not be viewed alone, but should be evaluated by how the investment affects the overall portfolio's risk and return. MPT shows that an investor can construct a portfolio of multiple assets that will maximize returns for a given level of risk.</a:t>
            </a:r>
            <a:endParaRPr sz="1800">
              <a:solidFill>
                <a:srgbClr val="000000"/>
              </a:solidFill>
              <a:highlight>
                <a:schemeClr val="lt1"/>
              </a:highlight>
              <a:latin typeface="Helvetica Neue"/>
              <a:ea typeface="Helvetica Neue"/>
              <a:cs typeface="Helvetica Neue"/>
              <a:sym typeface="Helvetica Neue"/>
            </a:endParaRPr>
          </a:p>
        </p:txBody>
      </p:sp>
      <p:pic>
        <p:nvPicPr>
          <p:cNvPr id="123" name="Google Shape;123;p18"/>
          <p:cNvPicPr preferRelativeResize="0"/>
          <p:nvPr/>
        </p:nvPicPr>
        <p:blipFill>
          <a:blip r:embed="rId6">
            <a:alphaModFix/>
          </a:blip>
          <a:stretch>
            <a:fillRect/>
          </a:stretch>
        </p:blipFill>
        <p:spPr>
          <a:xfrm>
            <a:off x="8277500" y="4340150"/>
            <a:ext cx="803350" cy="803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400" b="1">
                <a:latin typeface="Open Sans"/>
                <a:ea typeface="Open Sans"/>
                <a:cs typeface="Open Sans"/>
                <a:sym typeface="Open Sans"/>
              </a:rPr>
              <a:t>What is Modern Portfolio Theory?</a:t>
            </a:r>
            <a:endParaRPr sz="1600"/>
          </a:p>
        </p:txBody>
      </p:sp>
      <p:sp>
        <p:nvSpPr>
          <p:cNvPr id="129" name="Google Shape;129;p19"/>
          <p:cNvSpPr txBox="1">
            <a:spLocks noGrp="1"/>
          </p:cNvSpPr>
          <p:nvPr>
            <p:ph type="body" idx="1"/>
          </p:nvPr>
        </p:nvSpPr>
        <p:spPr>
          <a:xfrm>
            <a:off x="786150" y="1199925"/>
            <a:ext cx="7571700" cy="35427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Helvetica Neue"/>
              <a:buChar char="●"/>
            </a:pPr>
            <a:r>
              <a:rPr lang="en-GB" sz="1800">
                <a:highlight>
                  <a:srgbClr val="FFFFFF"/>
                </a:highlight>
                <a:latin typeface="Helvetica Neue"/>
                <a:ea typeface="Helvetica Neue"/>
                <a:cs typeface="Helvetica Neue"/>
                <a:sym typeface="Helvetica Neue"/>
              </a:rPr>
              <a:t>Likewise, given a desired level of expected return, an investor can construct a portfolio with the lowest possible risk. Based on statistical measures such as </a:t>
            </a:r>
            <a:r>
              <a:rPr lang="en-GB" sz="1800">
                <a:highlight>
                  <a:srgbClr val="FFFFFF"/>
                </a:highlight>
                <a:uFill>
                  <a:noFill/>
                </a:uFill>
                <a:latin typeface="Helvetica Neue"/>
                <a:ea typeface="Helvetica Neue"/>
                <a:cs typeface="Helvetica Neue"/>
                <a:sym typeface="Helvetica Neue"/>
                <a:hlinkClick r:id="rId3"/>
              </a:rPr>
              <a:t>variance</a:t>
            </a:r>
            <a:r>
              <a:rPr lang="en-GB" sz="1800">
                <a:highlight>
                  <a:srgbClr val="FFFFFF"/>
                </a:highlight>
                <a:latin typeface="Helvetica Neue"/>
                <a:ea typeface="Helvetica Neue"/>
                <a:cs typeface="Helvetica Neue"/>
                <a:sym typeface="Helvetica Neue"/>
              </a:rPr>
              <a:t> and </a:t>
            </a:r>
            <a:r>
              <a:rPr lang="en-GB" sz="1800">
                <a:highlight>
                  <a:srgbClr val="FFFFFF"/>
                </a:highlight>
                <a:uFill>
                  <a:noFill/>
                </a:uFill>
                <a:latin typeface="Helvetica Neue"/>
                <a:ea typeface="Helvetica Neue"/>
                <a:cs typeface="Helvetica Neue"/>
                <a:sym typeface="Helvetica Neue"/>
                <a:hlinkClick r:id="rId4"/>
              </a:rPr>
              <a:t>correlation</a:t>
            </a:r>
            <a:r>
              <a:rPr lang="en-GB" sz="1800">
                <a:highlight>
                  <a:srgbClr val="FFFFFF"/>
                </a:highlight>
                <a:latin typeface="Helvetica Neue"/>
                <a:ea typeface="Helvetica Neue"/>
                <a:cs typeface="Helvetica Neue"/>
                <a:sym typeface="Helvetica Neue"/>
              </a:rPr>
              <a:t>, an individual investment's performance is less important than how it impacts the entire portfolio.</a:t>
            </a:r>
            <a:endParaRPr sz="1800">
              <a:latin typeface="Helvetica Neue"/>
              <a:ea typeface="Helvetica Neue"/>
              <a:cs typeface="Helvetica Neue"/>
              <a:sym typeface="Helvetica Neue"/>
            </a:endParaRPr>
          </a:p>
          <a:p>
            <a:pPr marL="457200" lvl="0" indent="-342900" algn="l" rtl="0">
              <a:lnSpc>
                <a:spcPct val="115000"/>
              </a:lnSpc>
              <a:spcBef>
                <a:spcPts val="0"/>
              </a:spcBef>
              <a:spcAft>
                <a:spcPts val="0"/>
              </a:spcAft>
              <a:buClr>
                <a:schemeClr val="dk1"/>
              </a:buClr>
              <a:buSzPts val="1800"/>
              <a:buFont typeface="Helvetica Neue"/>
              <a:buChar char="●"/>
            </a:pPr>
            <a:r>
              <a:rPr lang="en-GB" sz="1800">
                <a:highlight>
                  <a:srgbClr val="FFFFFF"/>
                </a:highlight>
                <a:latin typeface="Helvetica Neue"/>
                <a:ea typeface="Helvetica Neue"/>
                <a:cs typeface="Helvetica Neue"/>
                <a:sym typeface="Helvetica Neue"/>
              </a:rPr>
              <a:t>MPT assumes that investors are risk-averse, meaning they prefer a less risky portfolio to a riskier one for a given level of return.</a:t>
            </a:r>
            <a:endParaRPr sz="1800">
              <a:highlight>
                <a:schemeClr val="lt1"/>
              </a:highlight>
              <a:latin typeface="Helvetica Neue"/>
              <a:ea typeface="Helvetica Neue"/>
              <a:cs typeface="Helvetica Neue"/>
              <a:sym typeface="Helvetica Neue"/>
            </a:endParaRPr>
          </a:p>
        </p:txBody>
      </p:sp>
      <p:pic>
        <p:nvPicPr>
          <p:cNvPr id="130" name="Google Shape;130;p19"/>
          <p:cNvPicPr preferRelativeResize="0"/>
          <p:nvPr/>
        </p:nvPicPr>
        <p:blipFill>
          <a:blip r:embed="rId5">
            <a:alphaModFix/>
          </a:blip>
          <a:stretch>
            <a:fillRect/>
          </a:stretch>
        </p:blipFill>
        <p:spPr>
          <a:xfrm>
            <a:off x="8277500" y="4340150"/>
            <a:ext cx="803350" cy="803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786150" y="32789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600" b="1">
                <a:latin typeface="Open Sans"/>
                <a:ea typeface="Open Sans"/>
                <a:cs typeface="Open Sans"/>
                <a:sym typeface="Open Sans"/>
              </a:rPr>
              <a:t>Efficient Frontier Curve &amp; Max Sharpe Ratio</a:t>
            </a:r>
            <a:endParaRPr sz="2600" b="1">
              <a:latin typeface="Open Sans"/>
              <a:ea typeface="Open Sans"/>
              <a:cs typeface="Open Sans"/>
              <a:sym typeface="Open Sans"/>
            </a:endParaRPr>
          </a:p>
        </p:txBody>
      </p:sp>
      <p:sp>
        <p:nvSpPr>
          <p:cNvPr id="136" name="Google Shape;136;p20"/>
          <p:cNvSpPr txBox="1">
            <a:spLocks noGrp="1"/>
          </p:cNvSpPr>
          <p:nvPr>
            <p:ph type="body" idx="1"/>
          </p:nvPr>
        </p:nvSpPr>
        <p:spPr>
          <a:xfrm>
            <a:off x="695750" y="950275"/>
            <a:ext cx="5497500" cy="39258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Clr>
                <a:srgbClr val="000000"/>
              </a:buClr>
              <a:buSzPts val="1800"/>
              <a:buFont typeface="Helvetica Neue"/>
              <a:buChar char="●"/>
            </a:pPr>
            <a:r>
              <a:rPr lang="en-GB" sz="1800">
                <a:solidFill>
                  <a:srgbClr val="000000"/>
                </a:solidFill>
                <a:latin typeface="Helvetica Neue"/>
                <a:ea typeface="Helvetica Neue"/>
                <a:cs typeface="Helvetica Neue"/>
                <a:sym typeface="Helvetica Neue"/>
              </a:rPr>
              <a:t>The Efficient Frontier is a common phrase in Modern Finance since the inception of Modern Portfolio Theory in 1952 by Harry Markowitz.</a:t>
            </a:r>
            <a:endParaRPr sz="1800">
              <a:solidFill>
                <a:srgbClr val="000000"/>
              </a:solidFill>
              <a:latin typeface="Helvetica Neue"/>
              <a:ea typeface="Helvetica Neue"/>
              <a:cs typeface="Helvetica Neue"/>
              <a:sym typeface="Helvetica Neue"/>
            </a:endParaRPr>
          </a:p>
          <a:p>
            <a:pPr marL="457200" lvl="0" indent="-342900" algn="l" rtl="0">
              <a:spcBef>
                <a:spcPts val="0"/>
              </a:spcBef>
              <a:spcAft>
                <a:spcPts val="0"/>
              </a:spcAft>
              <a:buClr>
                <a:srgbClr val="000000"/>
              </a:buClr>
              <a:buSzPts val="1800"/>
              <a:buFont typeface="Helvetica Neue"/>
              <a:buChar char="●"/>
            </a:pPr>
            <a:r>
              <a:rPr lang="en-GB" sz="1800">
                <a:solidFill>
                  <a:srgbClr val="111111"/>
                </a:solidFill>
                <a:highlight>
                  <a:srgbClr val="FFFFFF"/>
                </a:highlight>
                <a:latin typeface="Helvetica Neue"/>
                <a:ea typeface="Helvetica Neue"/>
                <a:cs typeface="Helvetica Neue"/>
                <a:sym typeface="Helvetica Neue"/>
              </a:rPr>
              <a:t>The efficient frontier, a cornerstone of modern portfolio theory, shows the set of portfolios that provide the highest level of return for the lowest level of risk. When a portfolio falls to the right of the efficient frontier, they possess greater risk relative to their return. Conversely, when a portfolio falls beneath the slope of the efficient frontier, they offer a lower level of return relative to risk.</a:t>
            </a:r>
            <a:endParaRPr sz="1500">
              <a:solidFill>
                <a:srgbClr val="000000"/>
              </a:solidFill>
              <a:latin typeface="Helvetica Neue"/>
              <a:ea typeface="Helvetica Neue"/>
              <a:cs typeface="Helvetica Neue"/>
              <a:sym typeface="Helvetica Neue"/>
            </a:endParaRPr>
          </a:p>
          <a:p>
            <a:pPr marL="0" lvl="0" indent="0" algn="l" rtl="0">
              <a:spcBef>
                <a:spcPts val="600"/>
              </a:spcBef>
              <a:spcAft>
                <a:spcPts val="0"/>
              </a:spcAft>
              <a:buNone/>
            </a:pPr>
            <a:endParaRPr sz="1500">
              <a:latin typeface="Helvetica Neue"/>
              <a:ea typeface="Helvetica Neue"/>
              <a:cs typeface="Helvetica Neue"/>
              <a:sym typeface="Helvetica Neue"/>
            </a:endParaRPr>
          </a:p>
        </p:txBody>
      </p:sp>
      <p:pic>
        <p:nvPicPr>
          <p:cNvPr id="137" name="Google Shape;137;p20"/>
          <p:cNvPicPr preferRelativeResize="0"/>
          <p:nvPr/>
        </p:nvPicPr>
        <p:blipFill>
          <a:blip r:embed="rId3">
            <a:alphaModFix/>
          </a:blip>
          <a:stretch>
            <a:fillRect/>
          </a:stretch>
        </p:blipFill>
        <p:spPr>
          <a:xfrm>
            <a:off x="8357850" y="4438375"/>
            <a:ext cx="624950" cy="624950"/>
          </a:xfrm>
          <a:prstGeom prst="rect">
            <a:avLst/>
          </a:prstGeom>
          <a:noFill/>
          <a:ln>
            <a:noFill/>
          </a:ln>
        </p:spPr>
      </p:pic>
      <p:pic>
        <p:nvPicPr>
          <p:cNvPr id="138" name="Google Shape;138;p20"/>
          <p:cNvPicPr preferRelativeResize="0"/>
          <p:nvPr/>
        </p:nvPicPr>
        <p:blipFill>
          <a:blip r:embed="rId4">
            <a:alphaModFix/>
          </a:blip>
          <a:stretch>
            <a:fillRect/>
          </a:stretch>
        </p:blipFill>
        <p:spPr>
          <a:xfrm>
            <a:off x="6193250" y="1606037"/>
            <a:ext cx="2789550" cy="19352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786150" y="32789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600" b="1">
                <a:latin typeface="Open Sans"/>
                <a:ea typeface="Open Sans"/>
                <a:cs typeface="Open Sans"/>
                <a:sym typeface="Open Sans"/>
              </a:rPr>
              <a:t>Efficient Frontier Curve &amp; Max Sharpe Ratio</a:t>
            </a:r>
            <a:endParaRPr sz="2600" b="1">
              <a:latin typeface="Open Sans"/>
              <a:ea typeface="Open Sans"/>
              <a:cs typeface="Open Sans"/>
              <a:sym typeface="Open Sans"/>
            </a:endParaRPr>
          </a:p>
        </p:txBody>
      </p:sp>
      <p:sp>
        <p:nvSpPr>
          <p:cNvPr id="144" name="Google Shape;144;p21"/>
          <p:cNvSpPr txBox="1">
            <a:spLocks noGrp="1"/>
          </p:cNvSpPr>
          <p:nvPr>
            <p:ph type="body" idx="1"/>
          </p:nvPr>
        </p:nvSpPr>
        <p:spPr>
          <a:xfrm>
            <a:off x="695750" y="950275"/>
            <a:ext cx="7571700" cy="39258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Clr>
                <a:srgbClr val="111111"/>
              </a:buClr>
              <a:buSzPts val="1800"/>
              <a:buFont typeface="Helvetica Neue"/>
              <a:buChar char="●"/>
            </a:pPr>
            <a:r>
              <a:rPr lang="en-GB" sz="1800">
                <a:solidFill>
                  <a:srgbClr val="000000"/>
                </a:solidFill>
                <a:latin typeface="Helvetica Neue"/>
                <a:ea typeface="Helvetica Neue"/>
                <a:cs typeface="Helvetica Neue"/>
                <a:sym typeface="Helvetica Neue"/>
              </a:rPr>
              <a:t>Owning a portfolio with the Maximum Sharpe Ratio is the dream of every investor ("or more likely should be")!!!</a:t>
            </a:r>
            <a:endParaRPr sz="1800">
              <a:solidFill>
                <a:srgbClr val="000000"/>
              </a:solidFill>
              <a:latin typeface="Helvetica Neue"/>
              <a:ea typeface="Helvetica Neue"/>
              <a:cs typeface="Helvetica Neue"/>
              <a:sym typeface="Helvetica Neue"/>
            </a:endParaRPr>
          </a:p>
          <a:p>
            <a:pPr marL="457200" lvl="0" indent="-342900" algn="l" rtl="0">
              <a:spcBef>
                <a:spcPts val="0"/>
              </a:spcBef>
              <a:spcAft>
                <a:spcPts val="0"/>
              </a:spcAft>
              <a:buClr>
                <a:schemeClr val="dk1"/>
              </a:buClr>
              <a:buSzPts val="1800"/>
              <a:buFont typeface="Helvetica Neue"/>
              <a:buChar char="●"/>
            </a:pPr>
            <a:r>
              <a:rPr lang="en-GB" sz="1800">
                <a:highlight>
                  <a:srgbClr val="FFFFFF"/>
                </a:highlight>
                <a:latin typeface="Helvetica Neue"/>
                <a:ea typeface="Helvetica Neue"/>
                <a:cs typeface="Helvetica Neue"/>
                <a:sym typeface="Helvetica Neue"/>
              </a:rPr>
              <a:t>Sharpe Ratio - It is the average return earned in excess of the risk-free rate per unit of </a:t>
            </a:r>
            <a:r>
              <a:rPr lang="en-GB" sz="1800">
                <a:highlight>
                  <a:srgbClr val="FFFFFF"/>
                </a:highlight>
                <a:uFill>
                  <a:noFill/>
                </a:uFill>
                <a:latin typeface="Helvetica Neue"/>
                <a:ea typeface="Helvetica Neue"/>
                <a:cs typeface="Helvetica Neue"/>
                <a:sym typeface="Helvetica Neue"/>
                <a:hlinkClick r:id="rId3"/>
              </a:rPr>
              <a:t>volatility</a:t>
            </a:r>
            <a:r>
              <a:rPr lang="en-GB" sz="1800">
                <a:highlight>
                  <a:srgbClr val="FFFFFF"/>
                </a:highlight>
                <a:latin typeface="Helvetica Neue"/>
                <a:ea typeface="Helvetica Neue"/>
                <a:cs typeface="Helvetica Neue"/>
                <a:sym typeface="Helvetica Neue"/>
              </a:rPr>
              <a:t> or total risk. Volatility is a measure of the price fluctuations of an asset or portfolio.</a:t>
            </a:r>
            <a:endParaRPr sz="1800">
              <a:latin typeface="Helvetica Neue"/>
              <a:ea typeface="Helvetica Neue"/>
              <a:cs typeface="Helvetica Neue"/>
              <a:sym typeface="Helvetica Neue"/>
            </a:endParaRPr>
          </a:p>
          <a:p>
            <a:pPr marL="457200" lvl="0" indent="0" algn="l" rtl="0">
              <a:lnSpc>
                <a:spcPct val="100000"/>
              </a:lnSpc>
              <a:spcBef>
                <a:spcPts val="1100"/>
              </a:spcBef>
              <a:spcAft>
                <a:spcPts val="0"/>
              </a:spcAft>
              <a:buNone/>
            </a:pPr>
            <a:r>
              <a:rPr lang="en-GB" sz="1800" b="1">
                <a:solidFill>
                  <a:srgbClr val="000000"/>
                </a:solidFill>
                <a:latin typeface="Helvetica Neue"/>
                <a:ea typeface="Helvetica Neue"/>
                <a:cs typeface="Helvetica Neue"/>
                <a:sym typeface="Helvetica Neue"/>
              </a:rPr>
              <a:t>So what is the dream portfolio and how can you make one?</a:t>
            </a:r>
            <a:endParaRPr sz="1800" b="1">
              <a:solidFill>
                <a:srgbClr val="000000"/>
              </a:solidFill>
              <a:latin typeface="Helvetica Neue"/>
              <a:ea typeface="Helvetica Neue"/>
              <a:cs typeface="Helvetica Neue"/>
              <a:sym typeface="Helvetica Neue"/>
            </a:endParaRPr>
          </a:p>
          <a:p>
            <a:pPr marL="457200" lvl="0" indent="-342900" algn="l" rtl="0">
              <a:lnSpc>
                <a:spcPct val="115000"/>
              </a:lnSpc>
              <a:spcBef>
                <a:spcPts val="1100"/>
              </a:spcBef>
              <a:spcAft>
                <a:spcPts val="0"/>
              </a:spcAft>
              <a:buClr>
                <a:srgbClr val="111111"/>
              </a:buClr>
              <a:buSzPts val="1800"/>
              <a:buFont typeface="Helvetica Neue"/>
              <a:buChar char="●"/>
            </a:pPr>
            <a:r>
              <a:rPr lang="en-GB" sz="1800">
                <a:solidFill>
                  <a:srgbClr val="111111"/>
                </a:solidFill>
                <a:highlight>
                  <a:schemeClr val="lt1"/>
                </a:highlight>
                <a:latin typeface="Helvetica Neue"/>
                <a:ea typeface="Helvetica Neue"/>
                <a:cs typeface="Helvetica Neue"/>
                <a:sym typeface="Helvetica Neue"/>
              </a:rPr>
              <a:t>According to Markowitz's theory, there is an optimal portfolio that could be designed with a perfect balance between risk and return. </a:t>
            </a:r>
            <a:endParaRPr sz="1800">
              <a:solidFill>
                <a:srgbClr val="000000"/>
              </a:solidFill>
              <a:latin typeface="Helvetica Neue"/>
              <a:ea typeface="Helvetica Neue"/>
              <a:cs typeface="Helvetica Neue"/>
              <a:sym typeface="Helvetica Neue"/>
            </a:endParaRPr>
          </a:p>
          <a:p>
            <a:pPr marL="0" lvl="0" indent="0" algn="l" rtl="0">
              <a:spcBef>
                <a:spcPts val="600"/>
              </a:spcBef>
              <a:spcAft>
                <a:spcPts val="0"/>
              </a:spcAft>
              <a:buNone/>
            </a:pPr>
            <a:endParaRPr sz="1800">
              <a:latin typeface="Helvetica Neue"/>
              <a:ea typeface="Helvetica Neue"/>
              <a:cs typeface="Helvetica Neue"/>
              <a:sym typeface="Helvetica Neue"/>
            </a:endParaRPr>
          </a:p>
          <a:p>
            <a:pPr marL="0" lvl="0" indent="0" algn="l" rtl="0">
              <a:spcBef>
                <a:spcPts val="600"/>
              </a:spcBef>
              <a:spcAft>
                <a:spcPts val="0"/>
              </a:spcAft>
              <a:buNone/>
            </a:pPr>
            <a:endParaRPr sz="1800">
              <a:solidFill>
                <a:srgbClr val="111111"/>
              </a:solidFill>
              <a:highlight>
                <a:schemeClr val="lt1"/>
              </a:highlight>
              <a:latin typeface="Helvetica Neue"/>
              <a:ea typeface="Helvetica Neue"/>
              <a:cs typeface="Helvetica Neue"/>
              <a:sym typeface="Helvetica Neue"/>
            </a:endParaRPr>
          </a:p>
        </p:txBody>
      </p:sp>
      <p:pic>
        <p:nvPicPr>
          <p:cNvPr id="145" name="Google Shape;145;p21"/>
          <p:cNvPicPr preferRelativeResize="0"/>
          <p:nvPr/>
        </p:nvPicPr>
        <p:blipFill>
          <a:blip r:embed="rId4">
            <a:alphaModFix/>
          </a:blip>
          <a:stretch>
            <a:fillRect/>
          </a:stretch>
        </p:blipFill>
        <p:spPr>
          <a:xfrm>
            <a:off x="8357850" y="4438375"/>
            <a:ext cx="624950" cy="624950"/>
          </a:xfrm>
          <a:prstGeom prst="rect">
            <a:avLst/>
          </a:prstGeom>
          <a:noFill/>
          <a:ln>
            <a:noFill/>
          </a:ln>
        </p:spPr>
      </p:pic>
      <p:pic>
        <p:nvPicPr>
          <p:cNvPr id="146" name="Google Shape;146;p21"/>
          <p:cNvPicPr preferRelativeResize="0"/>
          <p:nvPr/>
        </p:nvPicPr>
        <p:blipFill rotWithShape="1">
          <a:blip r:embed="rId5">
            <a:alphaModFix/>
          </a:blip>
          <a:srcRect l="3334" t="6755" b="45907"/>
          <a:stretch/>
        </p:blipFill>
        <p:spPr>
          <a:xfrm>
            <a:off x="878400" y="3935694"/>
            <a:ext cx="3472201" cy="940381"/>
          </a:xfrm>
          <a:prstGeom prst="rect">
            <a:avLst/>
          </a:prstGeom>
          <a:noFill/>
          <a:ln>
            <a:noFill/>
          </a:ln>
        </p:spPr>
      </p:pic>
      <p:pic>
        <p:nvPicPr>
          <p:cNvPr id="147" name="Google Shape;147;p21"/>
          <p:cNvPicPr preferRelativeResize="0"/>
          <p:nvPr/>
        </p:nvPicPr>
        <p:blipFill rotWithShape="1">
          <a:blip r:embed="rId5">
            <a:alphaModFix/>
          </a:blip>
          <a:srcRect t="52662" r="38332"/>
          <a:stretch/>
        </p:blipFill>
        <p:spPr>
          <a:xfrm>
            <a:off x="4859711" y="3791017"/>
            <a:ext cx="2896788" cy="1229733"/>
          </a:xfrm>
          <a:prstGeom prst="rect">
            <a:avLst/>
          </a:prstGeom>
          <a:noFill/>
          <a:ln>
            <a:noFill/>
          </a:ln>
        </p:spPr>
      </p:pic>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2817</Words>
  <Application>Microsoft Office PowerPoint</Application>
  <PresentationFormat>On-screen Show (16:9)</PresentationFormat>
  <Paragraphs>132</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Open Sans</vt:lpstr>
      <vt:lpstr>Calibri</vt:lpstr>
      <vt:lpstr>Arial</vt:lpstr>
      <vt:lpstr>Source Sans Pro</vt:lpstr>
      <vt:lpstr>Courier New</vt:lpstr>
      <vt:lpstr>Roboto</vt:lpstr>
      <vt:lpstr>Roboto Slab</vt:lpstr>
      <vt:lpstr>Helvetica Neue</vt:lpstr>
      <vt:lpstr>Cordelia template</vt:lpstr>
      <vt:lpstr>Stock Portfolio Optimization using LSTM and MPT </vt:lpstr>
      <vt:lpstr>Objective</vt:lpstr>
      <vt:lpstr>Introduction</vt:lpstr>
      <vt:lpstr>LSTM</vt:lpstr>
      <vt:lpstr>LSTM</vt:lpstr>
      <vt:lpstr>What is Modern Portfolio Theory?</vt:lpstr>
      <vt:lpstr>What is Modern Portfolio Theory?</vt:lpstr>
      <vt:lpstr>Efficient Frontier Curve &amp; Max Sharpe Ratio</vt:lpstr>
      <vt:lpstr>Efficient Frontier Curve &amp; Max Sharpe Ratio</vt:lpstr>
      <vt:lpstr>Adam Optimizer</vt:lpstr>
      <vt:lpstr>Adam Optimizer</vt:lpstr>
      <vt:lpstr>Roadmap of Project</vt:lpstr>
      <vt:lpstr>Models Used</vt:lpstr>
      <vt:lpstr>Dataset: Overview</vt:lpstr>
      <vt:lpstr>Dataset (Graphical)</vt:lpstr>
      <vt:lpstr>Training the LSTM</vt:lpstr>
      <vt:lpstr>Predictions by LSTM</vt:lpstr>
      <vt:lpstr>Selecting best stocks for making portfolio</vt:lpstr>
      <vt:lpstr>Heatmap</vt:lpstr>
      <vt:lpstr>Efficient Frontier Curve</vt:lpstr>
      <vt:lpstr>Observations</vt:lpstr>
      <vt:lpstr>Observations</vt:lpstr>
      <vt:lpstr>Existing Work and Our Innovation</vt:lpstr>
      <vt:lpstr>Applications</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Portfolio Optimization using LSTM and MPT </dc:title>
  <cp:lastModifiedBy>Jahnavi Sinha</cp:lastModifiedBy>
  <cp:revision>2</cp:revision>
  <dcterms:modified xsi:type="dcterms:W3CDTF">2023-07-13T19:19:50Z</dcterms:modified>
</cp:coreProperties>
</file>