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0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9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7;p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9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31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33;p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0_1">
    <p:bg>
      <p:bgPr>
        <a:solidFill>
          <a:srgbClr val="9DD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1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2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3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5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7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9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1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3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5;p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title"/>
          <p:cNvSpPr txBox="1">
            <a:spLocks noGrp="1"/>
          </p:cNvSpPr>
          <p:nvPr>
            <p:ph type="title"/>
          </p:nvPr>
        </p:nvSpPr>
        <p:spPr>
          <a:xfrm>
            <a:off x="790575" y="542925"/>
            <a:ext cx="7591425" cy="571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" name="Placeholder for body"/>
          <p:cNvSpPr txBox="1">
            <a:spLocks noGrp="1"/>
          </p:cNvSpPr>
          <p:nvPr>
            <p:ph type="body"/>
          </p:nvPr>
        </p:nvSpPr>
        <p:spPr>
          <a:xfrm>
            <a:off x="723900" y="1152525"/>
            <a:ext cx="7686675" cy="3419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441090467" r:id="rId1"/>
    <p:sldLayoutId id="2441090468" r:id="rId2"/>
    <p:sldLayoutId id="2441090469" r:id="rId3"/>
    <p:sldLayoutId id="2441090470" r:id="rId4"/>
    <p:sldLayoutId id="2441090471" r:id="rId5"/>
    <p:sldLayoutId id="2441090472" r:id="rId6"/>
    <p:sldLayoutId id="2441090473" r:id="rId7"/>
    <p:sldLayoutId id="2441090474" r:id="rId8"/>
    <p:sldLayoutId id="2441090475" r:id="rId9"/>
    <p:sldLayoutId id="2441090476" r:id="rId10"/>
    <p:sldLayoutId id="2441090477" r:id="rId11"/>
    <p:sldLayoutId id="2441090478" r:id="rId12"/>
    <p:sldLayoutId id="2441090479" r:id="rId13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5000/predict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TextBox 1"/>
          <p:cNvSpPr txBox="1"/>
          <p:nvPr/>
        </p:nvSpPr>
        <p:spPr>
          <a:xfrm>
            <a:off x="1828800" y="1223216"/>
            <a:ext cx="5486400" cy="1714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End-to-End ML Pipeline for Customer Churn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147814"/>
            <a:ext cx="7315200" cy="40011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Building a Fully Automated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D42BD-FCF3-A591-2DAA-06ACFA5E081D}"/>
              </a:ext>
            </a:extLst>
          </p:cNvPr>
          <p:cNvSpPr txBox="1"/>
          <p:nvPr/>
        </p:nvSpPr>
        <p:spPr>
          <a:xfrm>
            <a:off x="3041830" y="3723878"/>
            <a:ext cx="3060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By Rishabh Sipani, Sujal Sinha &amp; Niladri Sarkar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/>
          <p:cNvSpPr txBox="1"/>
          <p:nvPr/>
        </p:nvSpPr>
        <p:spPr>
          <a:xfrm>
            <a:off x="539552" y="483518"/>
            <a:ext cx="7315200" cy="64633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trike="noStrike" cap="none" spc="0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Postman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182107"/>
            <a:ext cx="5171937" cy="34778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URL used: 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  <a:hlinkClick r:id="rId2"/>
              </a:rPr>
              <a:t>http://localhost:5000/predict</a:t>
            </a:r>
            <a:endParaRPr lang="en-US" sz="20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Headers: Content-Type: application/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json</a:t>
            </a:r>
            <a:endParaRPr lang="en-US" sz="20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We just need to make sure the input is sent in raw JSON format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Example: JSON Body= { "features": [34, 1, 5, 0, 1, 0, 1, 0, 1, 1, 1, 1, 0, 1, 1, 2, 70.35, 1397.5, 0] }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Expected </a:t>
            </a:r>
            <a:r>
              <a:rPr lang="en-US" sz="200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r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esponse from model: { "churn": 1 }</a:t>
            </a:r>
          </a:p>
        </p:txBody>
      </p:sp>
      <p:pic>
        <p:nvPicPr>
          <p:cNvPr id="3074" name="Picture 2" descr="Postman API Platform Reviews, Ratings &amp; Features 2025 | Gartner Peer  Insights">
            <a:extLst>
              <a:ext uri="{FF2B5EF4-FFF2-40B4-BE49-F238E27FC236}">
                <a16:creationId xmlns:a16="http://schemas.microsoft.com/office/drawing/2014/main" id="{34791F73-D056-869A-17FC-4E47246AD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91630"/>
            <a:ext cx="2736304" cy="243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683568" y="483518"/>
            <a:ext cx="7315200" cy="64633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trike="noStrike" cap="none" spc="0" dirty="0" err="1">
                <a:solidFill>
                  <a:schemeClr val="accent6">
                    <a:lumMod val="50000"/>
                  </a:schemeClr>
                </a:solidFill>
                <a:latin typeface="Calibri"/>
              </a:rPr>
              <a:t>Dockerization</a:t>
            </a:r>
            <a:endParaRPr lang="en-US" sz="3600" b="1" u="none" strike="noStrike" cap="none" spc="0" dirty="0">
              <a:solidFill>
                <a:schemeClr val="accent6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129849"/>
            <a:ext cx="4752528" cy="378565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Dockerfile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includes: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Python 3.11 base image, Project files and dependencies, Runs app.py automatically on container start.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Commands: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docker build -t churn-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api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.
docker run -p 5000:5000 churn-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api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Result: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Fully portable app, runnable on any Docker-enabled system.</a:t>
            </a:r>
          </a:p>
        </p:txBody>
      </p:sp>
      <p:pic>
        <p:nvPicPr>
          <p:cNvPr id="4098" name="Picture 2" descr="Docker">
            <a:extLst>
              <a:ext uri="{FF2B5EF4-FFF2-40B4-BE49-F238E27FC236}">
                <a16:creationId xmlns:a16="http://schemas.microsoft.com/office/drawing/2014/main" id="{EDFEB642-AA78-A358-56BD-CAD30871E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91630"/>
            <a:ext cx="2532781" cy="2532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/>
          <p:cNvSpPr txBox="1"/>
          <p:nvPr/>
        </p:nvSpPr>
        <p:spPr>
          <a:xfrm>
            <a:off x="1547664" y="267494"/>
            <a:ext cx="7315200" cy="1200329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trike="noStrike" cap="none" spc="0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Workflow Automation with Git &amp; DVC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635646"/>
            <a:ext cx="5256584" cy="28623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457200" marR="0" lvl="0" indent="-4572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Version control with Git.</a:t>
            </a:r>
            <a:b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</a:b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Data and model tracking with DVC.</a:t>
            </a:r>
            <a:b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</a:b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All pipeline components (data, models, scripts) are reproducible.</a:t>
            </a:r>
            <a:b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</a:b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P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ush to GitHub and DVC remote for ease of access.</a:t>
            </a:r>
          </a:p>
        </p:txBody>
      </p:sp>
      <p:pic>
        <p:nvPicPr>
          <p:cNvPr id="5122" name="Picture 2" descr="Introduction of Git - blogbyte.in">
            <a:extLst>
              <a:ext uri="{FF2B5EF4-FFF2-40B4-BE49-F238E27FC236}">
                <a16:creationId xmlns:a16="http://schemas.microsoft.com/office/drawing/2014/main" id="{822FD829-E13F-9800-A2F7-04AB0B18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20" y="1599642"/>
            <a:ext cx="3101747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276475"/>
          <a:chOff x="914400" y="1028700"/>
          <a:chExt cx="8229600" cy="2276475"/>
        </a:xfrm>
      </p:grpSpPr>
      <p:sp>
        <p:nvSpPr>
          <p:cNvPr id="2" name="TextBox 1"/>
          <p:cNvSpPr txBox="1"/>
          <p:nvPr/>
        </p:nvSpPr>
        <p:spPr>
          <a:xfrm>
            <a:off x="1043608" y="771550"/>
            <a:ext cx="5486400" cy="64633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1635646"/>
            <a:ext cx="6373276" cy="28623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lvl="0" fontAlgn="base"/>
            <a:r>
              <a:rPr lang="en-US" dirty="0">
                <a:solidFill>
                  <a:srgbClr val="003F4F">
                    <a:alpha val="100000"/>
                  </a:srgbClr>
                </a:solidFill>
              </a:rPr>
              <a:t>Successfully built an end-to-end churn prediction pipeline.</a:t>
            </a:r>
            <a:br>
              <a:rPr lang="en-US" dirty="0">
                <a:solidFill>
                  <a:srgbClr val="003F4F">
                    <a:alpha val="100000"/>
                  </a:srgbClr>
                </a:solidFill>
              </a:rPr>
            </a:br>
            <a:r>
              <a:rPr lang="en-US" dirty="0">
                <a:solidFill>
                  <a:srgbClr val="003F4F">
                    <a:alpha val="100000"/>
                  </a:srgbClr>
                </a:solidFill>
              </a:rPr>
              <a:t>
Incorporated reproducibility, experiment tracking, API deployment, and containerization.</a:t>
            </a:r>
            <a:br>
              <a:rPr lang="en-US" dirty="0">
                <a:solidFill>
                  <a:srgbClr val="003F4F">
                    <a:alpha val="100000"/>
                  </a:srgbClr>
                </a:solidFill>
              </a:rPr>
            </a:br>
            <a:r>
              <a:rPr lang="en-US" dirty="0">
                <a:solidFill>
                  <a:srgbClr val="003F4F">
                    <a:alpha val="100000"/>
                  </a:srgbClr>
                </a:solidFill>
              </a:rPr>
              <a:t>
Project is portable, testable, and production-ready.</a:t>
            </a:r>
            <a:br>
              <a:rPr lang="en-US" dirty="0">
                <a:solidFill>
                  <a:srgbClr val="003F4F">
                    <a:alpha val="100000"/>
                  </a:srgbClr>
                </a:solidFill>
              </a:rPr>
            </a:br>
            <a:r>
              <a:rPr lang="en-US" dirty="0">
                <a:solidFill>
                  <a:srgbClr val="003F4F">
                    <a:alpha val="100000"/>
                  </a:srgbClr>
                </a:solidFill>
              </a:rPr>
              <a:t>
Future Work: Add monitoring for API usage, Deploy to a cloud platform (e.g., Render, Railway, Hugging Face Spaces), Automate with CI/CD pipelines (GitHub Actions, Jenkins, etc.).</a:t>
            </a: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28800" y="1923678"/>
            <a:ext cx="5486400" cy="110799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THANK YOU!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153025"/>
          <a:chOff x="914400" y="1028700"/>
          <a:chExt cx="8229600" cy="5153025"/>
        </a:xfrm>
      </p:grpSpPr>
      <p:sp>
        <p:nvSpPr>
          <p:cNvPr id="2" name="TextBox 1"/>
          <p:cNvSpPr txBox="1"/>
          <p:nvPr/>
        </p:nvSpPr>
        <p:spPr>
          <a:xfrm>
            <a:off x="827584" y="843558"/>
            <a:ext cx="5486400" cy="64633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851670"/>
            <a:ext cx="6537920" cy="212365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just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This presentation outlines the development of a machine learning pipeline designed to predict customer churn based on historical behavior and account data. The project utilizes various technologies and methods to ensure efficiency and reliability.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829175"/>
          <a:chOff x="914400" y="1028700"/>
          <a:chExt cx="8229600" cy="4829175"/>
        </a:xfrm>
      </p:grpSpPr>
      <p:sp>
        <p:nvSpPr>
          <p:cNvPr id="2" name="TextBox 1"/>
          <p:cNvSpPr txBox="1"/>
          <p:nvPr/>
        </p:nvSpPr>
        <p:spPr>
          <a:xfrm>
            <a:off x="1475656" y="555526"/>
            <a:ext cx="7315200" cy="64633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just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trike="noStrike" cap="none" spc="0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Table of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116" y="1347614"/>
            <a:ext cx="7315200" cy="3391698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i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Problem Definition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i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Pipeline Architecture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i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Data Pre-processing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i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Model Training (</a:t>
            </a:r>
            <a:r>
              <a:rPr lang="en-US" sz="2000" b="1" i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MLFlow</a:t>
            </a:r>
            <a:r>
              <a:rPr lang="en-US" sz="2000" b="1" i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)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i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Model Serving with Flask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i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Postman Testing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i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i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Dockerization</a:t>
            </a:r>
            <a:endParaRPr lang="en-US" sz="2000" b="1" i="1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i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Workflow Automation with Git &amp; DVC</a:t>
            </a:r>
          </a:p>
          <a:p>
            <a:pPr marL="0" marR="0" lvl="0" indent="0" algn="just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i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Conclusion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827584" y="771550"/>
            <a:ext cx="7315200" cy="64633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trike="noStrike" cap="none" spc="0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Problem Definition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563638"/>
            <a:ext cx="4824536" cy="34778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What is Customer Churn?
Customer churn occurs when a customer stops using a company's service.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Goal: Predict which customers are likely to churn so businesses can retain them proactively.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Dataset: customers_clean.csv includes features like age, tenure, services used, contract type, monthly charges, etc.</a:t>
            </a:r>
          </a:p>
        </p:txBody>
      </p:sp>
      <p:pic>
        <p:nvPicPr>
          <p:cNvPr id="1026" name="Picture 2" descr="What is customer churn rate?">
            <a:extLst>
              <a:ext uri="{FF2B5EF4-FFF2-40B4-BE49-F238E27FC236}">
                <a16:creationId xmlns:a16="http://schemas.microsoft.com/office/drawing/2014/main" id="{3DD7BEBB-AEE4-6897-A08D-9EBEEF3F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995686"/>
            <a:ext cx="3069601" cy="1945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457825"/>
          <a:chOff x="914400" y="1028700"/>
          <a:chExt cx="8229600" cy="5457825"/>
        </a:xfrm>
      </p:grpSpPr>
      <p:sp>
        <p:nvSpPr>
          <p:cNvPr id="2" name="TextBox 1"/>
          <p:cNvSpPr txBox="1"/>
          <p:nvPr/>
        </p:nvSpPr>
        <p:spPr>
          <a:xfrm>
            <a:off x="755576" y="483518"/>
            <a:ext cx="7315200" cy="64633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trike="noStrike" cap="none" spc="0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Pipeline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457079"/>
            <a:ext cx="4608512" cy="34778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Data Ingestion: Loading and versioning input data using DVC.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Preprocessing: Handling missing values, encoding categorical variables, and scaling features</a:t>
            </a:r>
            <a:r>
              <a:rPr lang="en-US" sz="200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if necessary.</a:t>
            </a:r>
            <a:endParaRPr lang="en-US" sz="20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Model Training: Training Random Forest and Logistic Regression models.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</a:t>
            </a:r>
          </a:p>
        </p:txBody>
      </p:sp>
      <p:pic>
        <p:nvPicPr>
          <p:cNvPr id="6146" name="Picture 2" descr="White Cogwheel Vector SVG Icon - SVG Repo">
            <a:extLst>
              <a:ext uri="{FF2B5EF4-FFF2-40B4-BE49-F238E27FC236}">
                <a16:creationId xmlns:a16="http://schemas.microsoft.com/office/drawing/2014/main" id="{4FA924FE-A6EF-CB31-697D-192EC0D12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0018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FF240F-01D8-61F7-5824-C19AD88B07B3}"/>
              </a:ext>
            </a:extLst>
          </p:cNvPr>
          <p:cNvSpPr txBox="1"/>
          <p:nvPr/>
        </p:nvSpPr>
        <p:spPr>
          <a:xfrm>
            <a:off x="971600" y="987574"/>
            <a:ext cx="52565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3F4F">
                    <a:alpha val="100000"/>
                  </a:srgbClr>
                </a:solidFill>
              </a:rPr>
              <a:t>Model Selection: Automatically select best model ('champion’) from </a:t>
            </a:r>
            <a:r>
              <a:rPr lang="en-US" sz="2000" dirty="0" err="1">
                <a:solidFill>
                  <a:srgbClr val="003F4F">
                    <a:alpha val="100000"/>
                  </a:srgbClr>
                </a:solidFill>
              </a:rPr>
              <a:t>MLFlow</a:t>
            </a:r>
            <a:r>
              <a:rPr lang="en-US" sz="2000" dirty="0">
                <a:solidFill>
                  <a:srgbClr val="003F4F">
                    <a:alpha val="100000"/>
                  </a:srgbClr>
                </a:solidFill>
              </a:rPr>
              <a:t> monitoring.</a:t>
            </a:r>
          </a:p>
          <a:p>
            <a:pPr algn="just"/>
            <a:endParaRPr lang="en-US" sz="2000" dirty="0">
              <a:solidFill>
                <a:srgbClr val="003F4F">
                  <a:alpha val="100000"/>
                </a:srgbClr>
              </a:solidFill>
            </a:endParaRPr>
          </a:p>
          <a:p>
            <a:pPr algn="just"/>
            <a:r>
              <a:rPr lang="en-US" sz="2000" dirty="0">
                <a:solidFill>
                  <a:srgbClr val="003F4F">
                    <a:alpha val="100000"/>
                  </a:srgbClr>
                </a:solidFill>
              </a:rPr>
              <a:t>Model Serving: Serving champion model with Flask REST API.</a:t>
            </a:r>
          </a:p>
          <a:p>
            <a:pPr algn="just"/>
            <a:r>
              <a:rPr lang="en-US" sz="2000" dirty="0">
                <a:solidFill>
                  <a:srgbClr val="003F4F">
                    <a:alpha val="100000"/>
                  </a:srgbClr>
                </a:solidFill>
              </a:rPr>
              <a:t>
Testing: Using Postman or </a:t>
            </a:r>
            <a:r>
              <a:rPr lang="en-US" sz="2000" dirty="0" err="1">
                <a:solidFill>
                  <a:srgbClr val="003F4F">
                    <a:alpha val="100000"/>
                  </a:srgbClr>
                </a:solidFill>
              </a:rPr>
              <a:t>cURL</a:t>
            </a:r>
            <a:r>
              <a:rPr lang="en-US" sz="2000" dirty="0">
                <a:solidFill>
                  <a:srgbClr val="003F4F">
                    <a:alpha val="100000"/>
                  </a:srgbClr>
                </a:solidFill>
              </a:rPr>
              <a:t> to test endpoint.</a:t>
            </a:r>
          </a:p>
          <a:p>
            <a:pPr algn="just"/>
            <a:r>
              <a:rPr lang="en-US" sz="2000" dirty="0">
                <a:solidFill>
                  <a:srgbClr val="003F4F">
                    <a:alpha val="100000"/>
                  </a:srgbClr>
                </a:solidFill>
              </a:rPr>
              <a:t>
Containerization: Packaging everything in Docker, making it portable.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5573928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411510"/>
            <a:ext cx="7315200" cy="64633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trike="noStrike" cap="none" spc="0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Data Preprocessing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84510"/>
            <a:ext cx="4809728" cy="409342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File: preprocess.py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1. Fill missing values using forward fill.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2. Label encode categorical features.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3. Scale numeric features.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4. Split into train/test.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5. Save scaler and dataset splits with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joblib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6. Track files using DVC.</a:t>
            </a:r>
          </a:p>
        </p:txBody>
      </p:sp>
      <p:pic>
        <p:nvPicPr>
          <p:cNvPr id="2050" name="Picture 2" descr="Data Preprocessing: What it is, Steps, &amp; Methods Involved | Airbyte">
            <a:extLst>
              <a:ext uri="{FF2B5EF4-FFF2-40B4-BE49-F238E27FC236}">
                <a16:creationId xmlns:a16="http://schemas.microsoft.com/office/drawing/2014/main" id="{DA4E8917-C9AE-9789-2D31-139734A2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79662"/>
            <a:ext cx="3828281" cy="212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1331640" y="541225"/>
            <a:ext cx="7315200" cy="64633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trike="noStrike" cap="none" spc="0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Model Training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640" y="1187556"/>
            <a:ext cx="7315200" cy="3477875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File: train.py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1. Trains Random Forest &amp; Logistic Regression.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2. Uses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accuracy_score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to evaluate.</a:t>
            </a:r>
            <a:b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</a:b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3. Logs runs with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MLflow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(params, metrics, model).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4. Selects the best performing model ('champion’).
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5. Saves it as model/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churn_model.pkl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/>
          <p:cNvSpPr txBox="1"/>
          <p:nvPr/>
        </p:nvSpPr>
        <p:spPr>
          <a:xfrm>
            <a:off x="1763688" y="799685"/>
            <a:ext cx="7315200" cy="64633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trike="noStrike" cap="none" spc="0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Model Serving with Flask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0401" y="1509628"/>
            <a:ext cx="7315200" cy="286232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File: app.py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1. Loads the saved scaler and champion model.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
2. Defines /predict route that accepts JSON.
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3. Scales input and returns prediction (0 or 1).
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4. Can be tested via Postman or any HTTP client.</a:t>
            </a: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heme21">
  <a:themeElements>
    <a:clrScheme name="Theme21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49394"/>
      </a:accent1>
      <a:accent2>
        <a:srgbClr val="F55B6A"/>
      </a:accent2>
      <a:accent3>
        <a:srgbClr val="9BA0C4"/>
      </a:accent3>
      <a:accent4>
        <a:srgbClr val="003F4F"/>
      </a:accent4>
      <a:accent5>
        <a:srgbClr val="9DD7CE"/>
      </a:accent5>
      <a:accent6>
        <a:srgbClr val="5A9E91"/>
      </a:accent6>
      <a:hlink>
        <a:srgbClr val="003F4F"/>
      </a:hlink>
      <a:folHlink>
        <a:srgbClr val="0097A7"/>
      </a:folHlink>
    </a:clrScheme>
    <a:fontScheme name="Theme2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710</Words>
  <Application>Microsoft Office PowerPoint</Application>
  <PresentationFormat>On-screen Show (16:9)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Theme21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Rishabh Sipani</cp:lastModifiedBy>
  <cp:revision>28</cp:revision>
  <dcterms:created xsi:type="dcterms:W3CDTF">2025-07-09T15:16:34Z</dcterms:created>
  <dcterms:modified xsi:type="dcterms:W3CDTF">2025-07-09T15:51:18Z</dcterms:modified>
  <cp:category/>
  <cp:contentStatus/>
</cp:coreProperties>
</file>